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8"/>
  </p:notesMasterIdLst>
  <p:handoutMasterIdLst>
    <p:handoutMasterId r:id="rId19"/>
  </p:handoutMasterIdLst>
  <p:sldIdLst>
    <p:sldId id="288" r:id="rId2"/>
    <p:sldId id="513" r:id="rId3"/>
    <p:sldId id="510" r:id="rId4"/>
    <p:sldId id="514" r:id="rId5"/>
    <p:sldId id="515" r:id="rId6"/>
    <p:sldId id="516" r:id="rId7"/>
    <p:sldId id="512" r:id="rId8"/>
    <p:sldId id="519" r:id="rId9"/>
    <p:sldId id="522" r:id="rId10"/>
    <p:sldId id="509" r:id="rId11"/>
    <p:sldId id="543" r:id="rId12"/>
    <p:sldId id="530" r:id="rId13"/>
    <p:sldId id="524" r:id="rId14"/>
    <p:sldId id="529" r:id="rId15"/>
    <p:sldId id="536" r:id="rId16"/>
    <p:sldId id="511" r:id="rId17"/>
  </p:sldIdLst>
  <p:sldSz cx="12192000" cy="6858000"/>
  <p:notesSz cx="6735763" cy="98694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AF3F"/>
    <a:srgbClr val="F01928"/>
    <a:srgbClr val="008C78"/>
    <a:srgbClr val="4BC8FF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34" autoAdjust="0"/>
    <p:restoredTop sz="96754" autoAdjust="0"/>
  </p:normalViewPr>
  <p:slideViewPr>
    <p:cSldViewPr snapToGrid="0">
      <p:cViewPr varScale="1">
        <p:scale>
          <a:sx n="91" d="100"/>
          <a:sy n="91" d="100"/>
        </p:scale>
        <p:origin x="828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73" tIns="47438" rIns="94873" bIns="4743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933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73" tIns="47438" rIns="94873" bIns="4743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76015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73" tIns="47438" rIns="94873" bIns="47438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933" y="9376015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73" tIns="47438" rIns="94873" bIns="4743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73" tIns="47438" rIns="94873" bIns="47438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5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73" tIns="47438" rIns="94873" bIns="47438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7788" y="739775"/>
            <a:ext cx="658018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8007"/>
            <a:ext cx="5388610" cy="444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73" tIns="47438" rIns="94873" bIns="474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4303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73" tIns="47438" rIns="94873" bIns="47438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5" y="9374303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73" tIns="47438" rIns="94873" bIns="47438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0" y="414000"/>
            <a:ext cx="1546942" cy="106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161" y="6048047"/>
            <a:ext cx="86608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CSI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870" y="2019300"/>
            <a:ext cx="4087670" cy="2820493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AF3F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AF3F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F79F468F-CBBF-4FBC-9D13-2F9F8C72B9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86C4ECC2-52CE-44A7-BFFB-E1B0BA66EC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0" y="414000"/>
            <a:ext cx="1535991" cy="105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erabek@sci.muni.cz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93327F-0569-4569-8C5D-764CFA970A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DBDD17-D5B4-4807-A77D-5B5328D7F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283" y="2249214"/>
            <a:ext cx="9354895" cy="183385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600" dirty="0" smtClean="0"/>
              <a:t>VNITŘNÍ A VNĚJŠÍ PERIFERIE ČESKA – </a:t>
            </a:r>
            <a:br>
              <a:rPr lang="cs-CZ" sz="3600" dirty="0" smtClean="0"/>
            </a:br>
            <a:r>
              <a:rPr lang="cs-CZ" sz="3600" b="0" dirty="0" smtClean="0"/>
              <a:t>představení projektu </a:t>
            </a:r>
            <a:r>
              <a:rPr lang="cs-CZ" sz="3600" b="0" dirty="0" smtClean="0"/>
              <a:t>TAČR (TL03000527)</a:t>
            </a:r>
            <a:r>
              <a:rPr lang="cs-CZ" b="0" dirty="0"/>
              <a:t/>
            </a:r>
            <a:br>
              <a:rPr lang="cs-CZ" b="0" dirty="0"/>
            </a:br>
            <a:endParaRPr lang="cs-CZ" b="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C6183BB-8BB5-4064-BAE7-76894BCB73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7283" y="4245171"/>
            <a:ext cx="9925132" cy="698497"/>
          </a:xfrm>
        </p:spPr>
        <p:txBody>
          <a:bodyPr/>
          <a:lstStyle/>
          <a:p>
            <a:r>
              <a:rPr lang="cs-CZ" b="1" dirty="0" smtClean="0"/>
              <a:t>Milan </a:t>
            </a:r>
            <a:r>
              <a:rPr lang="cs-CZ" b="1" dirty="0" smtClean="0"/>
              <a:t>Jeřábek, spoluřešitel </a:t>
            </a:r>
            <a:r>
              <a:rPr lang="cs-CZ" b="1" dirty="0" smtClean="0"/>
              <a:t>projektu</a:t>
            </a:r>
          </a:p>
          <a:p>
            <a:r>
              <a:rPr lang="cs-CZ" dirty="0"/>
              <a:t>XXV. Kongres České geografické společnosti a 18. Kongres Slovenskej </a:t>
            </a:r>
            <a:r>
              <a:rPr lang="cs-CZ" dirty="0" err="1"/>
              <a:t>geografickej</a:t>
            </a:r>
            <a:r>
              <a:rPr lang="cs-CZ" dirty="0"/>
              <a:t> </a:t>
            </a:r>
            <a:r>
              <a:rPr lang="cs-CZ" dirty="0" err="1" smtClean="0"/>
              <a:t>spoločnosti</a:t>
            </a:r>
            <a:endParaRPr lang="cs-CZ" dirty="0" smtClean="0"/>
          </a:p>
          <a:p>
            <a:r>
              <a:rPr lang="cs-CZ" dirty="0" smtClean="0"/>
              <a:t>Olomouc 08. 09. 2022</a:t>
            </a:r>
            <a:endParaRPr lang="cs-CZ" dirty="0"/>
          </a:p>
        </p:txBody>
      </p:sp>
      <p:pic>
        <p:nvPicPr>
          <p:cNvPr id="7" name="Picture 4" descr="gu_logo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750" y="360576"/>
            <a:ext cx="2366868" cy="542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 descr="G:\TA ČR 2019\logo_TACR_zakl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722" y="2259431"/>
            <a:ext cx="1117600" cy="111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G:\TA ČR 2019\Eta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509" y="5562348"/>
            <a:ext cx="2165350" cy="52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G:\TA ČR 2019\cmyk_vsfs_text_horizontalni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6091938"/>
            <a:ext cx="1492250" cy="489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G:\TA ČR 2019\zcu1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25" y="5902707"/>
            <a:ext cx="1365250" cy="86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 descr="http://vizual.upol.cz/soubory_v2/logotypy/logo_up_barva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132576"/>
            <a:ext cx="1416685" cy="628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069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81899" y="319950"/>
            <a:ext cx="11100525" cy="451576"/>
          </a:xfrm>
        </p:spPr>
        <p:txBody>
          <a:bodyPr/>
          <a:lstStyle/>
          <a:p>
            <a:r>
              <a:rPr lang="cs-CZ" sz="2800" dirty="0"/>
              <a:t>MODELOVÁ ÚZEMÍ </a:t>
            </a:r>
            <a:r>
              <a:rPr lang="cs-CZ" sz="2800" dirty="0" smtClean="0"/>
              <a:t>– VÝBĚR VNITŘNÍCH A VNĚJŠÍCH PERIFERIÍ</a:t>
            </a:r>
            <a:endParaRPr lang="cs-CZ" sz="28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255" y="1095376"/>
            <a:ext cx="8046670" cy="545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35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438455"/>
            <a:ext cx="4876800" cy="341757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814360" cy="337382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-63062"/>
            <a:ext cx="4876799" cy="341757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78925"/>
            <a:ext cx="4819051" cy="3377108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814362" y="1937952"/>
            <a:ext cx="314197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kern="0" dirty="0">
                <a:solidFill>
                  <a:srgbClr val="0000DC"/>
                </a:solidFill>
                <a:latin typeface="Arial"/>
                <a:ea typeface="+mj-ea"/>
                <a:cs typeface="+mj-cs"/>
              </a:rPr>
              <a:t>MODELOVÉ ÚZEMÍ 4 – pomezí </a:t>
            </a:r>
            <a:r>
              <a:rPr lang="cs-CZ" sz="2800" b="1" kern="0" dirty="0" smtClean="0">
                <a:solidFill>
                  <a:srgbClr val="0000DC"/>
                </a:solidFill>
                <a:latin typeface="Arial"/>
                <a:ea typeface="+mj-ea"/>
                <a:cs typeface="+mj-cs"/>
              </a:rPr>
              <a:t>krajů Pardubického, Vysočina, Olomouckého a Jihomoravského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6456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66000" y="457242"/>
            <a:ext cx="11335366" cy="451576"/>
          </a:xfrm>
        </p:spPr>
        <p:txBody>
          <a:bodyPr/>
          <a:lstStyle/>
          <a:p>
            <a:r>
              <a:rPr lang="cs-CZ" sz="2800" dirty="0" smtClean="0"/>
              <a:t>STRATEGIE EMPIRICKÉHO ŠETŘENÍ V MODELOVÝCH ÚZEMÍCH</a:t>
            </a:r>
            <a:endParaRPr lang="cs-CZ" sz="28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324139"/>
            <a:ext cx="10753200" cy="4139998"/>
          </a:xfrm>
        </p:spPr>
        <p:txBody>
          <a:bodyPr/>
          <a:lstStyle/>
          <a:p>
            <a:r>
              <a:rPr lang="cs-CZ" sz="2400" dirty="0" smtClean="0"/>
              <a:t>Cílová skupina</a:t>
            </a:r>
          </a:p>
          <a:p>
            <a:pPr lvl="1"/>
            <a:r>
              <a:rPr lang="cs-CZ" dirty="0" smtClean="0"/>
              <a:t>(obyvatelstvo), </a:t>
            </a:r>
            <a:r>
              <a:rPr lang="cs-CZ" b="1" dirty="0" smtClean="0"/>
              <a:t>starostové obcí, </a:t>
            </a:r>
            <a:r>
              <a:rPr lang="cs-CZ" dirty="0" smtClean="0"/>
              <a:t>podnikatelé, elity</a:t>
            </a:r>
          </a:p>
          <a:p>
            <a:r>
              <a:rPr lang="cs-CZ" sz="2400" dirty="0" smtClean="0"/>
              <a:t>Konkretizace regionu a lokalit – VNITŘNÍ DIMENZE</a:t>
            </a:r>
          </a:p>
          <a:p>
            <a:pPr lvl="1"/>
            <a:r>
              <a:rPr lang="cs-CZ" dirty="0" smtClean="0"/>
              <a:t>SO ORP (17), obce – 250 / 195, populační velikost, blízkost (krajské) hranice, přítomnost železnice a/či silnice I. třídy </a:t>
            </a:r>
          </a:p>
          <a:p>
            <a:r>
              <a:rPr lang="cs-CZ" sz="2400" dirty="0" smtClean="0"/>
              <a:t>Koncepce</a:t>
            </a:r>
          </a:p>
          <a:p>
            <a:pPr lvl="1"/>
            <a:r>
              <a:rPr lang="cs-CZ" dirty="0" smtClean="0"/>
              <a:t>Starostové / jednotný dotazník, další – řízený strukturovaný dotazník</a:t>
            </a:r>
          </a:p>
          <a:p>
            <a:r>
              <a:rPr lang="cs-CZ" sz="2400" dirty="0" smtClean="0"/>
              <a:t>Vyhodnocení</a:t>
            </a:r>
          </a:p>
          <a:p>
            <a:pPr lvl="1"/>
            <a:r>
              <a:rPr lang="cs-CZ" dirty="0" smtClean="0"/>
              <a:t>Systémový soubor, </a:t>
            </a:r>
            <a:r>
              <a:rPr lang="cs-CZ" dirty="0" err="1" smtClean="0"/>
              <a:t>excel</a:t>
            </a:r>
            <a:r>
              <a:rPr lang="cs-CZ" dirty="0" smtClean="0"/>
              <a:t> / SPSS, třídění 1. a 2. stupně – viz výše</a:t>
            </a:r>
          </a:p>
          <a:p>
            <a:r>
              <a:rPr lang="cs-CZ" sz="2400" dirty="0" smtClean="0"/>
              <a:t>Návrhy opatření</a:t>
            </a:r>
          </a:p>
          <a:p>
            <a:pPr lvl="1"/>
            <a:r>
              <a:rPr lang="cs-CZ" dirty="0" smtClean="0"/>
              <a:t>Subjektivní rovina, legislativa, metodika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4432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289076"/>
            <a:ext cx="10753200" cy="4515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800" dirty="0" smtClean="0"/>
              <a:t>CÍLE EMPICKÉHO ŠETŘENÍ / </a:t>
            </a:r>
            <a:br>
              <a:rPr lang="cs-CZ" sz="2800" dirty="0" smtClean="0"/>
            </a:br>
            <a:r>
              <a:rPr lang="cs-CZ" sz="2800" dirty="0" smtClean="0"/>
              <a:t>STRUKTURA DOTAZNÍKU PRO STAROSTY</a:t>
            </a:r>
            <a:endParaRPr lang="cs-CZ" sz="2800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4229271"/>
              </p:ext>
            </p:extLst>
          </p:nvPr>
        </p:nvGraphicFramePr>
        <p:xfrm>
          <a:off x="721062" y="1292881"/>
          <a:ext cx="10752138" cy="4718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6069">
                  <a:extLst>
                    <a:ext uri="{9D8B030D-6E8A-4147-A177-3AD203B41FA5}">
                      <a16:colId xmlns:a16="http://schemas.microsoft.com/office/drawing/2014/main" val="2853686623"/>
                    </a:ext>
                  </a:extLst>
                </a:gridCol>
                <a:gridCol w="5376069">
                  <a:extLst>
                    <a:ext uri="{9D8B030D-6E8A-4147-A177-3AD203B41FA5}">
                      <a16:colId xmlns:a16="http://schemas.microsoft.com/office/drawing/2014/main" val="8812378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cs-CZ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Times New Roman"/>
                        </a:rPr>
                        <a:t>V souladu se záměry projektu bylo hlavní cílem dotazování starostů zjistit stav vybraných obcí z hlediska demografické, sociální, občanské vybavenosti a ekonomické situace a identifikace míry perifernosti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cs-CZ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Times New Roman"/>
                        </a:rPr>
                        <a:t>Získat informace o fungování místní správy a o aktivitě občanské společnosti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cs-CZ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Times New Roman"/>
                        </a:rPr>
                        <a:t>Zjistit hlavní cíle a problémy života a rozvoje obce. Metody jejich řešení.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cs-CZ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Times New Roman"/>
                        </a:rPr>
                        <a:t>Základní sociodemografické a ekonomické údaje o obci (s využitím statistických zdrojů)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cs-CZ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Times New Roman"/>
                        </a:rPr>
                        <a:t> Problematika zaměstnanosti obyvatel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cs-CZ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Times New Roman"/>
                        </a:rPr>
                        <a:t> Bytový fond, výstavba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cs-CZ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Times New Roman"/>
                        </a:rPr>
                        <a:t> Občanská vybavenost obce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cs-CZ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Times New Roman"/>
                        </a:rPr>
                        <a:t> Spolky a společenské organizace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cs-CZ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Times New Roman"/>
                        </a:rPr>
                        <a:t> Společenské akce, soužití občanů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cs-CZ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Times New Roman"/>
                        </a:rPr>
                        <a:t> Hodnocení práce zastupitelstva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cs-CZ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Times New Roman"/>
                        </a:rPr>
                        <a:t> Spolupráce s orgány státní správy, hodnocení péče kraje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cs-CZ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Times New Roman"/>
                        </a:rPr>
                        <a:t> Vědomí a význam krajské hranice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cs-CZ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Times New Roman"/>
                        </a:rPr>
                        <a:t> Cíle a problémy rozvoje obce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cs-CZ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Calibri"/>
                          <a:cs typeface="Times New Roman"/>
                        </a:rPr>
                        <a:t> Identifikační údaje o obci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542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7793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66000" y="457241"/>
            <a:ext cx="10753200" cy="451576"/>
          </a:xfrm>
        </p:spPr>
        <p:txBody>
          <a:bodyPr/>
          <a:lstStyle/>
          <a:p>
            <a:r>
              <a:rPr lang="cs-CZ" sz="2800" dirty="0" smtClean="0"/>
              <a:t>VNĚJŠÍ DIMENZE</a:t>
            </a:r>
            <a:endParaRPr lang="cs-CZ" sz="28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66000" y="1529712"/>
            <a:ext cx="10753200" cy="4698288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SHODNÁ METODIKA, DOPLNĚNÁ O „SOUSEDNÍ ÚZEMÍ A PŘESHRANIČNÍ SPOLUPRÁCI“</a:t>
            </a:r>
          </a:p>
          <a:p>
            <a:pPr lvl="1"/>
            <a:r>
              <a:rPr lang="cs-CZ" dirty="0" smtClean="0">
                <a:solidFill>
                  <a:srgbClr val="000000"/>
                </a:solidFill>
                <a:latin typeface="Calibri" panose="020F0502020204030204" pitchFamily="34" charset="0"/>
              </a:rPr>
              <a:t>Základní data o socioekonomickém vývoji – územní jednotky „okresy“</a:t>
            </a:r>
          </a:p>
          <a:p>
            <a:pPr lvl="1"/>
            <a:r>
              <a:rPr lang="cs-CZ" dirty="0" smtClean="0">
                <a:solidFill>
                  <a:srgbClr val="000000"/>
                </a:solidFill>
                <a:latin typeface="Calibri" panose="020F0502020204030204" pitchFamily="34" charset="0"/>
              </a:rPr>
              <a:t>Vy/zatíženost hraničních přechodů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  <a:latin typeface="Calibri" panose="020F0502020204030204" pitchFamily="34" charset="0"/>
              </a:rPr>
              <a:t>Přeshraniční projekty – OP Přeshraniční spolupráce, 2014-2020, analýza: velké + malé projekty</a:t>
            </a:r>
          </a:p>
          <a:p>
            <a:pPr lvl="1"/>
            <a:r>
              <a:rPr lang="cs-CZ" dirty="0" smtClean="0">
                <a:solidFill>
                  <a:srgbClr val="000000"/>
                </a:solidFill>
                <a:latin typeface="Calibri" panose="020F0502020204030204" pitchFamily="34" charset="0"/>
              </a:rPr>
              <a:t>Přeshraniční aspekty v empirických šetřeních – území euroregionů, pouze česká strana</a:t>
            </a:r>
          </a:p>
          <a:p>
            <a:pPr marL="324000" lvl="1" indent="0">
              <a:buNone/>
            </a:pPr>
            <a:endParaRPr lang="cs-CZ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72000" indent="0">
              <a:lnSpc>
                <a:spcPct val="100000"/>
              </a:lnSpc>
              <a:buNone/>
            </a:pPr>
            <a:r>
              <a:rPr lang="cs-CZ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VÝSTUPY:</a:t>
            </a:r>
          </a:p>
          <a:p>
            <a:pPr lvl="1"/>
            <a:r>
              <a:rPr lang="cs-CZ" b="1" dirty="0" smtClean="0">
                <a:solidFill>
                  <a:srgbClr val="0000DC"/>
                </a:solidFill>
                <a:latin typeface="Calibri" panose="020F0502020204030204" pitchFamily="34" charset="0"/>
              </a:rPr>
              <a:t>Sběr </a:t>
            </a:r>
            <a:r>
              <a:rPr lang="cs-CZ" b="1" dirty="0">
                <a:solidFill>
                  <a:srgbClr val="0000DC"/>
                </a:solidFill>
                <a:latin typeface="Calibri" panose="020F0502020204030204" pitchFamily="34" charset="0"/>
              </a:rPr>
              <a:t>a analýza statistických dat – kabinetní </a:t>
            </a:r>
            <a:r>
              <a:rPr lang="cs-CZ" b="1" dirty="0" smtClean="0">
                <a:solidFill>
                  <a:srgbClr val="0000DC"/>
                </a:solidFill>
                <a:latin typeface="Calibri" panose="020F0502020204030204" pitchFamily="34" charset="0"/>
              </a:rPr>
              <a:t>výzkum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cs-CZ" b="1" dirty="0" smtClean="0">
                <a:solidFill>
                  <a:srgbClr val="0000DC"/>
                </a:solidFill>
                <a:latin typeface="Calibri" panose="020F0502020204030204" pitchFamily="34" charset="0"/>
              </a:rPr>
              <a:t> </a:t>
            </a:r>
            <a:r>
              <a:rPr lang="cs-CZ" sz="2000" b="1" dirty="0" smtClean="0">
                <a:solidFill>
                  <a:srgbClr val="0000DC"/>
                </a:solidFill>
                <a:latin typeface="Calibri" panose="020F0502020204030204" pitchFamily="34" charset="0"/>
              </a:rPr>
              <a:t>Srovnatelnost a dostupnost ukazatelů – CZ / SN, BY, AT, SK, PL</a:t>
            </a:r>
            <a:endParaRPr lang="cs-CZ" sz="2000" b="1" dirty="0">
              <a:solidFill>
                <a:srgbClr val="0000DC"/>
              </a:solidFill>
              <a:latin typeface="Calibri" panose="020F0502020204030204" pitchFamily="34" charset="0"/>
            </a:endParaRPr>
          </a:p>
          <a:p>
            <a:pPr lvl="1"/>
            <a:r>
              <a:rPr lang="cs-CZ" b="1" dirty="0" err="1">
                <a:solidFill>
                  <a:srgbClr val="0000DC"/>
                </a:solidFill>
                <a:latin typeface="Calibri" panose="020F0502020204030204" pitchFamily="34" charset="0"/>
              </a:rPr>
              <a:t>Nmap</a:t>
            </a:r>
            <a:r>
              <a:rPr lang="cs-CZ" b="1" dirty="0">
                <a:solidFill>
                  <a:srgbClr val="0000DC"/>
                </a:solidFill>
                <a:latin typeface="Calibri" panose="020F0502020204030204" pitchFamily="34" charset="0"/>
              </a:rPr>
              <a:t> specializovaná mapa s odborným obsahem - vnější </a:t>
            </a:r>
            <a:r>
              <a:rPr lang="cs-CZ" b="1" dirty="0" smtClean="0">
                <a:solidFill>
                  <a:srgbClr val="0000DC"/>
                </a:solidFill>
                <a:latin typeface="Calibri" panose="020F0502020204030204" pitchFamily="34" charset="0"/>
              </a:rPr>
              <a:t>periferie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cs-CZ" sz="2000" b="1" dirty="0" smtClean="0">
                <a:solidFill>
                  <a:srgbClr val="0000DC"/>
                </a:solidFill>
                <a:latin typeface="Calibri" panose="020F0502020204030204" pitchFamily="34" charset="0"/>
              </a:rPr>
              <a:t>Příhraniční SO ORP, hraniční úseky</a:t>
            </a:r>
          </a:p>
          <a:p>
            <a:pPr lvl="1"/>
            <a:r>
              <a:rPr lang="cs-CZ" dirty="0" smtClean="0">
                <a:solidFill>
                  <a:srgbClr val="000000"/>
                </a:solidFill>
                <a:latin typeface="Calibri" panose="020F0502020204030204" pitchFamily="34" charset="0"/>
              </a:rPr>
              <a:t>M1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uspořádání (vědecké mezinárodní) </a:t>
            </a:r>
            <a:r>
              <a:rPr lang="cs-CZ" dirty="0" smtClean="0">
                <a:solidFill>
                  <a:srgbClr val="000000"/>
                </a:solidFill>
                <a:latin typeface="Calibri" panose="020F0502020204030204" pitchFamily="34" charset="0"/>
              </a:rPr>
              <a:t>konference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Prezentace zásadních výsledků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Participace zahraničních expertů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Plzeň, 14. – 15. 11. 2022</a:t>
            </a:r>
            <a:endParaRPr lang="cs-CZ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7232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14000" y="217097"/>
            <a:ext cx="7823845" cy="451576"/>
          </a:xfrm>
        </p:spPr>
        <p:txBody>
          <a:bodyPr/>
          <a:lstStyle/>
          <a:p>
            <a:r>
              <a:rPr lang="cs-CZ" sz="2800" dirty="0"/>
              <a:t>PARTNERSTVÍM MĚST K POSÍLENÍ 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PŘESHRANIČNÍHO </a:t>
            </a:r>
            <a:r>
              <a:rPr lang="cs-CZ" sz="2800" dirty="0"/>
              <a:t>REGIONÁLNÍHO ROZVOJE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14001" y="2001585"/>
            <a:ext cx="7668455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1800" dirty="0"/>
              <a:t>Součástí "návratu Česka do Evropy" se staly partnerské vztahy mezi městy. V česko-rakouském pohraničí lze zčásti navázat na historické sounáležitosti, jejich rozsah a kvalita však může být některými událostmi zatížena. Aktuálně je v neúplném přehledu evidováno </a:t>
            </a:r>
            <a:r>
              <a:rPr lang="cs-CZ" sz="1800" b="1" dirty="0"/>
              <a:t>30 měst krajů Jihočeského, Vysočina a Jihomoravského s vazbami na rakouské protějšky. 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Projekt navazuje, byť v jiném tématu, na současně řešený projekt FMP obou VŠ. Posoudí </a:t>
            </a:r>
            <a:r>
              <a:rPr lang="cs-CZ" sz="1800" b="1" dirty="0"/>
              <a:t>úroveň partnerství se zaměřením na vzájemné poznávání sousedního území (měst), ale také fungování veřejné správy. </a:t>
            </a:r>
            <a:r>
              <a:rPr lang="cs-CZ" sz="1800" dirty="0"/>
              <a:t>K tomu slouží jak společný kabinetní výzkum studentů a akademiků VŠPJ a DUK, tak práce v terénu vč. setkání se zástupci samosprávy, cestovních kanceláří, ubytovacích zařízení a </a:t>
            </a:r>
            <a:r>
              <a:rPr lang="cs-CZ" sz="1800" dirty="0" smtClean="0"/>
              <a:t>pamětihodností. </a:t>
            </a:r>
            <a:endParaRPr lang="cs-CZ" sz="1800" dirty="0"/>
          </a:p>
          <a:p>
            <a:pPr>
              <a:lnSpc>
                <a:spcPct val="100000"/>
              </a:lnSpc>
            </a:pPr>
            <a:r>
              <a:rPr lang="cs-CZ" sz="1800" dirty="0"/>
              <a:t>Výsledky nejprve představené na konferenci formou </a:t>
            </a:r>
            <a:r>
              <a:rPr lang="cs-CZ" sz="1800" b="1" dirty="0"/>
              <a:t>putovní výstavy a publikace</a:t>
            </a:r>
            <a:r>
              <a:rPr lang="cs-CZ" sz="1800" dirty="0"/>
              <a:t> významně posunou stav vědění o partnerských vztazích mezi příslušnými městy a podpoří tak provázanost česko-rakouského pohraničí. </a:t>
            </a:r>
          </a:p>
          <a:p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845" y="2419144"/>
            <a:ext cx="3701951" cy="261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ázek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305" y="5717628"/>
            <a:ext cx="1178081" cy="872358"/>
          </a:xfrm>
          <a:prstGeom prst="rect">
            <a:avLst/>
          </a:prstGeom>
          <a:noFill/>
        </p:spPr>
      </p:pic>
      <p:pic>
        <p:nvPicPr>
          <p:cNvPr id="8" name="Obrázek 7" descr="C:\Users\Jeřábek2\AppData\Local\Temp\LOGO DUK_CMYC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845" y="5588077"/>
            <a:ext cx="981071" cy="1107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G:\VŠPJ\Partner\eu-barva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076" y="267003"/>
            <a:ext cx="2051720" cy="1554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G:\VŠPJ\Partner\Interreg barevné základní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483" y="217097"/>
            <a:ext cx="2552065" cy="1221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4823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13999" y="415199"/>
            <a:ext cx="11567793" cy="1576089"/>
          </a:xfrm>
        </p:spPr>
        <p:txBody>
          <a:bodyPr/>
          <a:lstStyle/>
          <a:p>
            <a:r>
              <a:rPr lang="cs-CZ" sz="2800" dirty="0"/>
              <a:t>VNITŘNÍ A VNĚJŠÍ PERIFERIE ČESKA </a:t>
            </a:r>
            <a:r>
              <a:rPr lang="cs-CZ" sz="2800"/>
              <a:t>– </a:t>
            </a:r>
            <a:r>
              <a:rPr lang="cs-CZ" sz="2800" smtClean="0"/>
              <a:t/>
            </a:r>
            <a:br>
              <a:rPr lang="cs-CZ" sz="2800" smtClean="0"/>
            </a:br>
            <a:r>
              <a:rPr lang="cs-CZ" sz="2800" smtClean="0"/>
              <a:t>OD </a:t>
            </a:r>
            <a:r>
              <a:rPr lang="cs-CZ" sz="2800" dirty="0" smtClean="0"/>
              <a:t>GENETICKÉ DETERMINACE K ÚZEMNÍ </a:t>
            </a:r>
            <a:r>
              <a:rPr lang="cs-CZ" sz="2800" smtClean="0"/>
              <a:t>KOHEZI </a:t>
            </a:r>
            <a:r>
              <a:rPr lang="cs-CZ" sz="2800" smtClean="0"/>
              <a:t>/ </a:t>
            </a:r>
            <a:br>
              <a:rPr lang="cs-CZ" sz="2800" smtClean="0"/>
            </a:br>
            <a:r>
              <a:rPr lang="cs-CZ" sz="2800" b="0" smtClean="0"/>
              <a:t>představení </a:t>
            </a:r>
            <a:r>
              <a:rPr lang="cs-CZ" sz="2800" b="0"/>
              <a:t>projektu </a:t>
            </a:r>
            <a:r>
              <a:rPr lang="cs-CZ" sz="2800" b="0" smtClean="0"/>
              <a:t>TAČR </a:t>
            </a:r>
            <a:r>
              <a:rPr lang="cs-CZ" sz="2800" b="0" dirty="0"/>
              <a:t>(</a:t>
            </a:r>
            <a:r>
              <a:rPr lang="cs-CZ" sz="2800" b="0" dirty="0" smtClean="0"/>
              <a:t>TL03000527)</a:t>
            </a:r>
            <a:r>
              <a:rPr lang="cs-CZ" sz="2000" dirty="0"/>
              <a:t/>
            </a:r>
            <a:br>
              <a:rPr lang="cs-CZ" sz="2000" dirty="0"/>
            </a:br>
            <a:endParaRPr lang="cs-CZ" sz="20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51224" y="5849215"/>
            <a:ext cx="5460083" cy="635618"/>
          </a:xfrm>
        </p:spPr>
        <p:txBody>
          <a:bodyPr/>
          <a:lstStyle/>
          <a:p>
            <a:r>
              <a:rPr lang="cs-CZ" sz="2400" dirty="0" smtClean="0"/>
              <a:t>DĚKUJI VÁM ZA POZORNOST.</a:t>
            </a:r>
          </a:p>
          <a:p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6" name="obrázek 1" descr="PodpisMJ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9366" y="5930742"/>
            <a:ext cx="2022583" cy="648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2643599"/>
            <a:ext cx="3981450" cy="298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4" y="2367840"/>
            <a:ext cx="2505076" cy="3282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Obrázek 8" descr="E:\ADMINISTRATIVA\ČMR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024" y="1952231"/>
            <a:ext cx="2571751" cy="369831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bdélník 9"/>
          <p:cNvSpPr/>
          <p:nvPr/>
        </p:nvSpPr>
        <p:spPr>
          <a:xfrm>
            <a:off x="8067173" y="6027093"/>
            <a:ext cx="24886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800080"/>
                </a:solidFill>
                <a:hlinkClick r:id="rId6"/>
              </a:rPr>
              <a:t>jerabek@sci.muni.cz</a:t>
            </a:r>
            <a:endParaRPr lang="cs-CZ" sz="2000" dirty="0">
              <a:solidFill>
                <a:srgbClr val="8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9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00" y="341628"/>
            <a:ext cx="11093628" cy="451576"/>
          </a:xfrm>
        </p:spPr>
        <p:txBody>
          <a:bodyPr/>
          <a:lstStyle/>
          <a:p>
            <a:r>
              <a:rPr lang="cs-CZ" sz="2800" dirty="0" smtClean="0"/>
              <a:t>NÁVRHU PROJEKTU – CÍLE, REALIZACE, APLIKAČNÍ GARANTI</a:t>
            </a:r>
            <a:endParaRPr lang="cs-CZ" sz="28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00" y="1155973"/>
            <a:ext cx="10753200" cy="4139998"/>
          </a:xfrm>
        </p:spPr>
        <p:txBody>
          <a:bodyPr/>
          <a:lstStyle/>
          <a:p>
            <a:r>
              <a:rPr lang="cs-CZ" sz="2000" dirty="0" smtClean="0"/>
              <a:t>Periferie</a:t>
            </a:r>
            <a:r>
              <a:rPr lang="cs-CZ" sz="2000" dirty="0"/>
              <a:t>, determinované okrajovou polohou oproti jádrům osídlení, se vyznačují zpravidla </a:t>
            </a:r>
            <a:r>
              <a:rPr lang="cs-CZ" sz="2000" dirty="0" smtClean="0"/>
              <a:t>úbytkem obyvatelstva</a:t>
            </a:r>
            <a:r>
              <a:rPr lang="cs-CZ" sz="2000" dirty="0"/>
              <a:t>, nedostatečnou infrastrukturou a nízkou ekonomickou výkonností. Území přiléhající </a:t>
            </a:r>
            <a:r>
              <a:rPr lang="cs-CZ" sz="2000" dirty="0" smtClean="0"/>
              <a:t>k hranici </a:t>
            </a:r>
            <a:r>
              <a:rPr lang="cs-CZ" sz="2000" dirty="0"/>
              <a:t>krajské (vnitřní) či státní (vnější dimenze) Česka tak vyžadují zvláštní pozornost </a:t>
            </a:r>
            <a:r>
              <a:rPr lang="cs-CZ" sz="2000" dirty="0" smtClean="0"/>
              <a:t>územní samosprávy </a:t>
            </a:r>
            <a:r>
              <a:rPr lang="cs-CZ" sz="2000" dirty="0"/>
              <a:t>(krajů) i státní správy. Tato problematika je akcentována prostřednictvím </a:t>
            </a:r>
            <a:r>
              <a:rPr lang="cs-CZ" sz="2000" dirty="0" smtClean="0"/>
              <a:t>programů přeshraniční </a:t>
            </a:r>
            <a:r>
              <a:rPr lang="cs-CZ" sz="2000" dirty="0"/>
              <a:t>spolupráce EU. Projekt řeší vymezení obou typů periferie, analýzu </a:t>
            </a:r>
            <a:r>
              <a:rPr lang="cs-CZ" sz="2000" dirty="0" smtClean="0"/>
              <a:t>socioekonomické situace </a:t>
            </a:r>
            <a:r>
              <a:rPr lang="cs-CZ" sz="2000" dirty="0"/>
              <a:t>vč. přístupu jednotlivých krajů k uzavřenosti regionálního rozvoje. Vyústění výzkumu </a:t>
            </a:r>
            <a:r>
              <a:rPr lang="cs-CZ" sz="2000" dirty="0" smtClean="0"/>
              <a:t>bude spočívat </a:t>
            </a:r>
            <a:r>
              <a:rPr lang="cs-CZ" sz="2000" dirty="0"/>
              <a:t>ve formulaci opatření a doporučení ve smyslu posílení územní koheze Česka</a:t>
            </a:r>
            <a:r>
              <a:rPr lang="cs-CZ" sz="2000" dirty="0" smtClean="0"/>
              <a:t>.</a:t>
            </a:r>
          </a:p>
          <a:p>
            <a:r>
              <a:rPr lang="cs-CZ" sz="2000" b="1" dirty="0"/>
              <a:t>05/2020 – </a:t>
            </a:r>
            <a:r>
              <a:rPr lang="cs-CZ" sz="2000" b="1" dirty="0" smtClean="0"/>
              <a:t>04/2023</a:t>
            </a:r>
          </a:p>
          <a:p>
            <a:r>
              <a:rPr lang="cs-CZ" sz="2000" dirty="0"/>
              <a:t>Ministerstvo pro místní rozvoj ČR, odbor regionální </a:t>
            </a:r>
            <a:r>
              <a:rPr lang="cs-CZ" sz="2000" dirty="0" smtClean="0"/>
              <a:t>politiky / Regionální </a:t>
            </a:r>
            <a:r>
              <a:rPr lang="cs-CZ" sz="2000" dirty="0"/>
              <a:t>rozvojová agentura jižní </a:t>
            </a:r>
            <a:r>
              <a:rPr lang="cs-CZ" sz="2000" dirty="0" smtClean="0"/>
              <a:t>Moravy / Euroregion Šumava / Asociace </a:t>
            </a:r>
            <a:r>
              <a:rPr lang="cs-CZ" sz="2000" dirty="0"/>
              <a:t>evropských hraničních regionů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702815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96175" y="300900"/>
            <a:ext cx="11129100" cy="451576"/>
          </a:xfrm>
        </p:spPr>
        <p:txBody>
          <a:bodyPr/>
          <a:lstStyle/>
          <a:p>
            <a:r>
              <a:rPr lang="cs-CZ" sz="2800" dirty="0" smtClean="0"/>
              <a:t>ZÁKLADNÍ PARAMETRY PROJEKTU resp. VYMEZENÍ PERIFERIÍ</a:t>
            </a:r>
            <a:endParaRPr lang="cs-CZ" sz="28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15225" y="949052"/>
            <a:ext cx="10753200" cy="4139998"/>
          </a:xfrm>
        </p:spPr>
        <p:txBody>
          <a:bodyPr/>
          <a:lstStyle/>
          <a:p>
            <a:r>
              <a:rPr lang="cs-CZ" sz="2000" dirty="0"/>
              <a:t>Klíčová slova</a:t>
            </a:r>
          </a:p>
          <a:p>
            <a:pPr lvl="1"/>
            <a:r>
              <a:rPr lang="cs-CZ" sz="1600" dirty="0"/>
              <a:t>periferie, územní diferenciace, regionální rozvoj, </a:t>
            </a:r>
            <a:r>
              <a:rPr lang="cs-CZ" sz="1600" dirty="0">
                <a:solidFill>
                  <a:srgbClr val="0000DC"/>
                </a:solidFill>
              </a:rPr>
              <a:t>hranice, </a:t>
            </a:r>
            <a:r>
              <a:rPr lang="cs-CZ" sz="1600" dirty="0" smtClean="0"/>
              <a:t>Česko / další příbuzné související</a:t>
            </a:r>
          </a:p>
          <a:p>
            <a:r>
              <a:rPr lang="cs-CZ" sz="2000" dirty="0" smtClean="0"/>
              <a:t>Dosavadní přístupy – v české literatuře zejm.</a:t>
            </a:r>
          </a:p>
          <a:p>
            <a:pPr lvl="1"/>
            <a:r>
              <a:rPr lang="cs-CZ" sz="1600" dirty="0" smtClean="0"/>
              <a:t>Hampl (2000), Havlíček </a:t>
            </a:r>
            <a:r>
              <a:rPr lang="cs-CZ" sz="1600" dirty="0"/>
              <a:t>a kol. (2005), Jančák a kol. (2006), Perlín a kol. (2019</a:t>
            </a:r>
            <a:r>
              <a:rPr lang="cs-CZ" sz="1600" dirty="0" smtClean="0"/>
              <a:t>), Marada </a:t>
            </a:r>
            <a:r>
              <a:rPr lang="cs-CZ" sz="1600" dirty="0"/>
              <a:t>a kol. (</a:t>
            </a:r>
            <a:r>
              <a:rPr lang="cs-CZ" sz="1600" dirty="0" smtClean="0"/>
              <a:t>2019), Havlíček</a:t>
            </a:r>
            <a:r>
              <a:rPr lang="cs-CZ" sz="1600" dirty="0"/>
              <a:t>, Chromý (2001), </a:t>
            </a:r>
            <a:r>
              <a:rPr lang="cs-CZ" sz="1600" dirty="0" smtClean="0"/>
              <a:t>Jančák </a:t>
            </a:r>
            <a:r>
              <a:rPr lang="cs-CZ" sz="1600" dirty="0"/>
              <a:t>a kol. (2010</a:t>
            </a:r>
            <a:r>
              <a:rPr lang="cs-CZ" sz="1600" dirty="0" smtClean="0"/>
              <a:t>), </a:t>
            </a:r>
            <a:r>
              <a:rPr lang="cs-CZ" sz="1600" dirty="0"/>
              <a:t>Komárek a Chromý (2020</a:t>
            </a:r>
            <a:r>
              <a:rPr lang="cs-CZ" sz="1600" dirty="0" smtClean="0"/>
              <a:t>),</a:t>
            </a:r>
          </a:p>
          <a:p>
            <a:pPr lvl="1"/>
            <a:r>
              <a:rPr lang="cs-CZ" sz="1600" dirty="0" smtClean="0"/>
              <a:t>Čermák </a:t>
            </a:r>
            <a:r>
              <a:rPr lang="cs-CZ" sz="1600" dirty="0"/>
              <a:t>(2005), Fialová (2001</a:t>
            </a:r>
            <a:r>
              <a:rPr lang="cs-CZ" sz="1600" dirty="0" smtClean="0"/>
              <a:t>), </a:t>
            </a:r>
            <a:r>
              <a:rPr lang="cs-CZ" sz="1600" dirty="0" err="1"/>
              <a:t>Vaishar</a:t>
            </a:r>
            <a:r>
              <a:rPr lang="cs-CZ" sz="1600" dirty="0"/>
              <a:t>, Zapletalová 1998</a:t>
            </a:r>
            <a:r>
              <a:rPr lang="cs-CZ" sz="1600" dirty="0" smtClean="0"/>
              <a:t>), Řehák </a:t>
            </a:r>
            <a:r>
              <a:rPr lang="cs-CZ" sz="1600" dirty="0"/>
              <a:t>(</a:t>
            </a:r>
            <a:r>
              <a:rPr lang="cs-CZ" sz="1600" dirty="0" smtClean="0"/>
              <a:t>1979, 2004),</a:t>
            </a:r>
          </a:p>
          <a:p>
            <a:pPr lvl="1"/>
            <a:r>
              <a:rPr lang="cs-CZ" sz="1600" dirty="0" smtClean="0"/>
              <a:t>Drápela </a:t>
            </a:r>
            <a:r>
              <a:rPr lang="cs-CZ" sz="1600" dirty="0"/>
              <a:t>(</a:t>
            </a:r>
            <a:r>
              <a:rPr lang="cs-CZ" sz="1600" dirty="0" smtClean="0"/>
              <a:t>2011), </a:t>
            </a:r>
            <a:r>
              <a:rPr lang="cs-CZ" sz="1600" dirty="0" err="1" smtClean="0"/>
              <a:t>Halás</a:t>
            </a:r>
            <a:r>
              <a:rPr lang="cs-CZ" sz="1600" dirty="0"/>
              <a:t>, Klapka 2020, </a:t>
            </a:r>
            <a:r>
              <a:rPr lang="cs-CZ" sz="1600" dirty="0" err="1" smtClean="0"/>
              <a:t>Halás</a:t>
            </a:r>
            <a:r>
              <a:rPr lang="cs-CZ" sz="1600" dirty="0" smtClean="0"/>
              <a:t> (2014), Matyáš </a:t>
            </a:r>
            <a:r>
              <a:rPr lang="cs-CZ" sz="1600" dirty="0"/>
              <a:t>a kol. (2007), </a:t>
            </a:r>
            <a:endParaRPr lang="cs-CZ" sz="1600" dirty="0" smtClean="0"/>
          </a:p>
          <a:p>
            <a:pPr lvl="1"/>
            <a:r>
              <a:rPr lang="cs-CZ" sz="1600" dirty="0" smtClean="0"/>
              <a:t>Kubeš</a:t>
            </a:r>
            <a:r>
              <a:rPr lang="cs-CZ" sz="1600" dirty="0"/>
              <a:t>, Kraft (2011</a:t>
            </a:r>
            <a:r>
              <a:rPr lang="cs-CZ" sz="1600" dirty="0" smtClean="0"/>
              <a:t>), Kubeš, Chvojková </a:t>
            </a:r>
            <a:r>
              <a:rPr lang="cs-CZ" sz="1600" dirty="0"/>
              <a:t>(</a:t>
            </a:r>
            <a:r>
              <a:rPr lang="cs-CZ" sz="1600" dirty="0" smtClean="0"/>
              <a:t>2020), </a:t>
            </a:r>
            <a:r>
              <a:rPr lang="cs-CZ" sz="1600" dirty="0" err="1" smtClean="0"/>
              <a:t>Kebza</a:t>
            </a:r>
            <a:r>
              <a:rPr lang="cs-CZ" sz="1600" dirty="0" smtClean="0"/>
              <a:t> (2020), Strmiska </a:t>
            </a:r>
            <a:r>
              <a:rPr lang="cs-CZ" sz="1600" dirty="0"/>
              <a:t>(1999</a:t>
            </a:r>
            <a:r>
              <a:rPr lang="cs-CZ" sz="1600" dirty="0" smtClean="0"/>
              <a:t>), </a:t>
            </a:r>
            <a:r>
              <a:rPr lang="cs-CZ" sz="1600" dirty="0" err="1"/>
              <a:t>Váně</a:t>
            </a:r>
            <a:r>
              <a:rPr lang="cs-CZ" sz="1600" dirty="0"/>
              <a:t> (2012</a:t>
            </a:r>
            <a:r>
              <a:rPr lang="cs-CZ" sz="1600" dirty="0" smtClean="0"/>
              <a:t>), </a:t>
            </a:r>
            <a:r>
              <a:rPr lang="cs-CZ" sz="1600" dirty="0"/>
              <a:t>Koutský (2005</a:t>
            </a:r>
            <a:r>
              <a:rPr lang="cs-CZ" sz="1600" dirty="0" smtClean="0"/>
              <a:t>),</a:t>
            </a:r>
          </a:p>
          <a:p>
            <a:pPr lvl="1"/>
            <a:r>
              <a:rPr lang="cs-CZ" sz="1600" dirty="0" smtClean="0"/>
              <a:t>Musil </a:t>
            </a:r>
            <a:r>
              <a:rPr lang="cs-CZ" sz="1600" dirty="0"/>
              <a:t>(1989), </a:t>
            </a:r>
            <a:r>
              <a:rPr lang="cs-CZ" sz="1600" dirty="0" smtClean="0"/>
              <a:t>Musil</a:t>
            </a:r>
            <a:r>
              <a:rPr lang="cs-CZ" sz="1600" dirty="0"/>
              <a:t>, Müller </a:t>
            </a:r>
            <a:r>
              <a:rPr lang="cs-CZ" sz="1600" dirty="0" smtClean="0"/>
              <a:t>(2008</a:t>
            </a:r>
            <a:r>
              <a:rPr lang="cs-CZ" sz="1600" dirty="0"/>
              <a:t>) Bernard, Šimon (</a:t>
            </a:r>
            <a:r>
              <a:rPr lang="cs-CZ" sz="1600" dirty="0" smtClean="0"/>
              <a:t>2017),</a:t>
            </a:r>
          </a:p>
          <a:p>
            <a:pPr lvl="1"/>
            <a:r>
              <a:rPr lang="cs-CZ" sz="1600" dirty="0" smtClean="0"/>
              <a:t>Majerová </a:t>
            </a:r>
            <a:r>
              <a:rPr lang="cs-CZ" sz="1600" dirty="0"/>
              <a:t>a kol. (2005</a:t>
            </a:r>
            <a:r>
              <a:rPr lang="cs-CZ" sz="1600" dirty="0" smtClean="0"/>
              <a:t>), </a:t>
            </a:r>
            <a:r>
              <a:rPr lang="cs-CZ" sz="1600" dirty="0"/>
              <a:t>Maříková (2005</a:t>
            </a:r>
            <a:r>
              <a:rPr lang="cs-CZ" sz="1600" dirty="0" smtClean="0"/>
              <a:t>), </a:t>
            </a:r>
            <a:r>
              <a:rPr lang="cs-CZ" sz="1600" dirty="0"/>
              <a:t>Perlín, Kučerová, Kučera </a:t>
            </a:r>
            <a:r>
              <a:rPr lang="cs-CZ" sz="1600" dirty="0" smtClean="0"/>
              <a:t>(2010),</a:t>
            </a:r>
          </a:p>
          <a:p>
            <a:pPr lvl="1"/>
            <a:r>
              <a:rPr lang="cs-CZ" sz="1600" dirty="0" smtClean="0"/>
              <a:t>Zich (2008), </a:t>
            </a:r>
            <a:r>
              <a:rPr lang="cs-CZ" sz="1600" dirty="0"/>
              <a:t>Chromý, Skála </a:t>
            </a:r>
            <a:r>
              <a:rPr lang="cs-CZ" sz="1600" dirty="0" smtClean="0"/>
              <a:t>(2010), </a:t>
            </a:r>
            <a:r>
              <a:rPr lang="cs-CZ" sz="1600" dirty="0"/>
              <a:t>Jeřábek, Dokoupil, Havlíček et al. (</a:t>
            </a:r>
            <a:r>
              <a:rPr lang="cs-CZ" sz="1600" dirty="0" smtClean="0"/>
              <a:t>2004).</a:t>
            </a:r>
          </a:p>
          <a:p>
            <a:r>
              <a:rPr lang="cs-CZ" sz="2000" dirty="0" smtClean="0"/>
              <a:t>Výběr sledovaných územních/správních jednotek</a:t>
            </a:r>
          </a:p>
          <a:p>
            <a:r>
              <a:rPr lang="cs-CZ" sz="2000" dirty="0" smtClean="0"/>
              <a:t>Vývojové hledisko: aktuální situace +x dosavadní vývoj</a:t>
            </a:r>
          </a:p>
          <a:p>
            <a:r>
              <a:rPr lang="cs-CZ" sz="2000" dirty="0" smtClean="0"/>
              <a:t>Výběr a dostupnost ukazatelů</a:t>
            </a:r>
          </a:p>
          <a:p>
            <a:r>
              <a:rPr lang="cs-CZ" sz="2000" dirty="0" smtClean="0"/>
              <a:t>Statistické hodnocení – celoplošně, sociologická šetření – modelová území</a:t>
            </a:r>
          </a:p>
          <a:p>
            <a:r>
              <a:rPr lang="cs-CZ" sz="2000" dirty="0" smtClean="0"/>
              <a:t>Míra/stupeň perifernosti</a:t>
            </a:r>
          </a:p>
          <a:p>
            <a:r>
              <a:rPr lang="cs-CZ" sz="2000" dirty="0" smtClean="0"/>
              <a:t>Aplikovaný výzkum – uplatnění v praxi?</a:t>
            </a:r>
            <a:endParaRPr lang="cs-CZ" sz="2000" dirty="0"/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528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00" y="210892"/>
            <a:ext cx="10753200" cy="451576"/>
          </a:xfrm>
        </p:spPr>
        <p:txBody>
          <a:bodyPr/>
          <a:lstStyle/>
          <a:p>
            <a:r>
              <a:rPr lang="cs-CZ" sz="2800" dirty="0" smtClean="0"/>
              <a:t>HARMONOGRAM PROJEKTU - AKTUALIZACE 2022+</a:t>
            </a:r>
            <a:endParaRPr lang="cs-CZ" sz="2800" dirty="0"/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429708"/>
              </p:ext>
            </p:extLst>
          </p:nvPr>
        </p:nvGraphicFramePr>
        <p:xfrm>
          <a:off x="248319" y="814680"/>
          <a:ext cx="11586324" cy="5045022"/>
        </p:xfrm>
        <a:graphic>
          <a:graphicData uri="http://schemas.openxmlformats.org/drawingml/2006/table">
            <a:tbl>
              <a:tblPr/>
              <a:tblGrid>
                <a:gridCol w="669247">
                  <a:extLst>
                    <a:ext uri="{9D8B030D-6E8A-4147-A177-3AD203B41FA5}">
                      <a16:colId xmlns:a16="http://schemas.microsoft.com/office/drawing/2014/main" val="3246041943"/>
                    </a:ext>
                  </a:extLst>
                </a:gridCol>
                <a:gridCol w="2225245">
                  <a:extLst>
                    <a:ext uri="{9D8B030D-6E8A-4147-A177-3AD203B41FA5}">
                      <a16:colId xmlns:a16="http://schemas.microsoft.com/office/drawing/2014/main" val="4016952924"/>
                    </a:ext>
                  </a:extLst>
                </a:gridCol>
                <a:gridCol w="184042">
                  <a:extLst>
                    <a:ext uri="{9D8B030D-6E8A-4147-A177-3AD203B41FA5}">
                      <a16:colId xmlns:a16="http://schemas.microsoft.com/office/drawing/2014/main" val="2293093135"/>
                    </a:ext>
                  </a:extLst>
                </a:gridCol>
                <a:gridCol w="184042">
                  <a:extLst>
                    <a:ext uri="{9D8B030D-6E8A-4147-A177-3AD203B41FA5}">
                      <a16:colId xmlns:a16="http://schemas.microsoft.com/office/drawing/2014/main" val="564793286"/>
                    </a:ext>
                  </a:extLst>
                </a:gridCol>
                <a:gridCol w="184042">
                  <a:extLst>
                    <a:ext uri="{9D8B030D-6E8A-4147-A177-3AD203B41FA5}">
                      <a16:colId xmlns:a16="http://schemas.microsoft.com/office/drawing/2014/main" val="1026039380"/>
                    </a:ext>
                  </a:extLst>
                </a:gridCol>
                <a:gridCol w="184042">
                  <a:extLst>
                    <a:ext uri="{9D8B030D-6E8A-4147-A177-3AD203B41FA5}">
                      <a16:colId xmlns:a16="http://schemas.microsoft.com/office/drawing/2014/main" val="1797924563"/>
                    </a:ext>
                  </a:extLst>
                </a:gridCol>
                <a:gridCol w="184042">
                  <a:extLst>
                    <a:ext uri="{9D8B030D-6E8A-4147-A177-3AD203B41FA5}">
                      <a16:colId xmlns:a16="http://schemas.microsoft.com/office/drawing/2014/main" val="3830315783"/>
                    </a:ext>
                  </a:extLst>
                </a:gridCol>
                <a:gridCol w="184042">
                  <a:extLst>
                    <a:ext uri="{9D8B030D-6E8A-4147-A177-3AD203B41FA5}">
                      <a16:colId xmlns:a16="http://schemas.microsoft.com/office/drawing/2014/main" val="793145469"/>
                    </a:ext>
                  </a:extLst>
                </a:gridCol>
                <a:gridCol w="184042">
                  <a:extLst>
                    <a:ext uri="{9D8B030D-6E8A-4147-A177-3AD203B41FA5}">
                      <a16:colId xmlns:a16="http://schemas.microsoft.com/office/drawing/2014/main" val="3963943586"/>
                    </a:ext>
                  </a:extLst>
                </a:gridCol>
                <a:gridCol w="184042">
                  <a:extLst>
                    <a:ext uri="{9D8B030D-6E8A-4147-A177-3AD203B41FA5}">
                      <a16:colId xmlns:a16="http://schemas.microsoft.com/office/drawing/2014/main" val="802925064"/>
                    </a:ext>
                  </a:extLst>
                </a:gridCol>
                <a:gridCol w="351355">
                  <a:extLst>
                    <a:ext uri="{9D8B030D-6E8A-4147-A177-3AD203B41FA5}">
                      <a16:colId xmlns:a16="http://schemas.microsoft.com/office/drawing/2014/main" val="41826363"/>
                    </a:ext>
                  </a:extLst>
                </a:gridCol>
                <a:gridCol w="351355">
                  <a:extLst>
                    <a:ext uri="{9D8B030D-6E8A-4147-A177-3AD203B41FA5}">
                      <a16:colId xmlns:a16="http://schemas.microsoft.com/office/drawing/2014/main" val="2101573969"/>
                    </a:ext>
                  </a:extLst>
                </a:gridCol>
                <a:gridCol w="317892">
                  <a:extLst>
                    <a:ext uri="{9D8B030D-6E8A-4147-A177-3AD203B41FA5}">
                      <a16:colId xmlns:a16="http://schemas.microsoft.com/office/drawing/2014/main" val="3909110579"/>
                    </a:ext>
                  </a:extLst>
                </a:gridCol>
                <a:gridCol w="317892">
                  <a:extLst>
                    <a:ext uri="{9D8B030D-6E8A-4147-A177-3AD203B41FA5}">
                      <a16:colId xmlns:a16="http://schemas.microsoft.com/office/drawing/2014/main" val="1302776972"/>
                    </a:ext>
                  </a:extLst>
                </a:gridCol>
                <a:gridCol w="200774">
                  <a:extLst>
                    <a:ext uri="{9D8B030D-6E8A-4147-A177-3AD203B41FA5}">
                      <a16:colId xmlns:a16="http://schemas.microsoft.com/office/drawing/2014/main" val="4024030627"/>
                    </a:ext>
                  </a:extLst>
                </a:gridCol>
                <a:gridCol w="200774">
                  <a:extLst>
                    <a:ext uri="{9D8B030D-6E8A-4147-A177-3AD203B41FA5}">
                      <a16:colId xmlns:a16="http://schemas.microsoft.com/office/drawing/2014/main" val="3274197471"/>
                    </a:ext>
                  </a:extLst>
                </a:gridCol>
                <a:gridCol w="200774">
                  <a:extLst>
                    <a:ext uri="{9D8B030D-6E8A-4147-A177-3AD203B41FA5}">
                      <a16:colId xmlns:a16="http://schemas.microsoft.com/office/drawing/2014/main" val="3081844404"/>
                    </a:ext>
                  </a:extLst>
                </a:gridCol>
                <a:gridCol w="200774">
                  <a:extLst>
                    <a:ext uri="{9D8B030D-6E8A-4147-A177-3AD203B41FA5}">
                      <a16:colId xmlns:a16="http://schemas.microsoft.com/office/drawing/2014/main" val="1137419378"/>
                    </a:ext>
                  </a:extLst>
                </a:gridCol>
                <a:gridCol w="200774">
                  <a:extLst>
                    <a:ext uri="{9D8B030D-6E8A-4147-A177-3AD203B41FA5}">
                      <a16:colId xmlns:a16="http://schemas.microsoft.com/office/drawing/2014/main" val="2067966336"/>
                    </a:ext>
                  </a:extLst>
                </a:gridCol>
                <a:gridCol w="200774">
                  <a:extLst>
                    <a:ext uri="{9D8B030D-6E8A-4147-A177-3AD203B41FA5}">
                      <a16:colId xmlns:a16="http://schemas.microsoft.com/office/drawing/2014/main" val="3152961687"/>
                    </a:ext>
                  </a:extLst>
                </a:gridCol>
                <a:gridCol w="200774">
                  <a:extLst>
                    <a:ext uri="{9D8B030D-6E8A-4147-A177-3AD203B41FA5}">
                      <a16:colId xmlns:a16="http://schemas.microsoft.com/office/drawing/2014/main" val="3523217786"/>
                    </a:ext>
                  </a:extLst>
                </a:gridCol>
                <a:gridCol w="200774">
                  <a:extLst>
                    <a:ext uri="{9D8B030D-6E8A-4147-A177-3AD203B41FA5}">
                      <a16:colId xmlns:a16="http://schemas.microsoft.com/office/drawing/2014/main" val="2905795153"/>
                    </a:ext>
                  </a:extLst>
                </a:gridCol>
                <a:gridCol w="284429">
                  <a:extLst>
                    <a:ext uri="{9D8B030D-6E8A-4147-A177-3AD203B41FA5}">
                      <a16:colId xmlns:a16="http://schemas.microsoft.com/office/drawing/2014/main" val="513507429"/>
                    </a:ext>
                  </a:extLst>
                </a:gridCol>
                <a:gridCol w="288613">
                  <a:extLst>
                    <a:ext uri="{9D8B030D-6E8A-4147-A177-3AD203B41FA5}">
                      <a16:colId xmlns:a16="http://schemas.microsoft.com/office/drawing/2014/main" val="489809937"/>
                    </a:ext>
                  </a:extLst>
                </a:gridCol>
                <a:gridCol w="288613">
                  <a:extLst>
                    <a:ext uri="{9D8B030D-6E8A-4147-A177-3AD203B41FA5}">
                      <a16:colId xmlns:a16="http://schemas.microsoft.com/office/drawing/2014/main" val="90031551"/>
                    </a:ext>
                  </a:extLst>
                </a:gridCol>
                <a:gridCol w="288613">
                  <a:extLst>
                    <a:ext uri="{9D8B030D-6E8A-4147-A177-3AD203B41FA5}">
                      <a16:colId xmlns:a16="http://schemas.microsoft.com/office/drawing/2014/main" val="3823940203"/>
                    </a:ext>
                  </a:extLst>
                </a:gridCol>
                <a:gridCol w="184042">
                  <a:extLst>
                    <a:ext uri="{9D8B030D-6E8A-4147-A177-3AD203B41FA5}">
                      <a16:colId xmlns:a16="http://schemas.microsoft.com/office/drawing/2014/main" val="2110304760"/>
                    </a:ext>
                  </a:extLst>
                </a:gridCol>
                <a:gridCol w="184042">
                  <a:extLst>
                    <a:ext uri="{9D8B030D-6E8A-4147-A177-3AD203B41FA5}">
                      <a16:colId xmlns:a16="http://schemas.microsoft.com/office/drawing/2014/main" val="1331796444"/>
                    </a:ext>
                  </a:extLst>
                </a:gridCol>
                <a:gridCol w="184042">
                  <a:extLst>
                    <a:ext uri="{9D8B030D-6E8A-4147-A177-3AD203B41FA5}">
                      <a16:colId xmlns:a16="http://schemas.microsoft.com/office/drawing/2014/main" val="2866775663"/>
                    </a:ext>
                  </a:extLst>
                </a:gridCol>
                <a:gridCol w="175676">
                  <a:extLst>
                    <a:ext uri="{9D8B030D-6E8A-4147-A177-3AD203B41FA5}">
                      <a16:colId xmlns:a16="http://schemas.microsoft.com/office/drawing/2014/main" val="3746508332"/>
                    </a:ext>
                  </a:extLst>
                </a:gridCol>
                <a:gridCol w="2396740">
                  <a:extLst>
                    <a:ext uri="{9D8B030D-6E8A-4147-A177-3AD203B41FA5}">
                      <a16:colId xmlns:a16="http://schemas.microsoft.com/office/drawing/2014/main" val="2541331808"/>
                    </a:ext>
                  </a:extLst>
                </a:gridCol>
              </a:tblGrid>
              <a:tr h="13849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výstup</a:t>
                      </a:r>
                    </a:p>
                  </a:txBody>
                  <a:tcPr marL="6924" marR="6924" marT="6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název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6924" marR="6924" marT="6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Poznámka</a:t>
                      </a:r>
                    </a:p>
                  </a:txBody>
                  <a:tcPr marL="6924" marR="6924" marT="6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364269"/>
                  </a:ext>
                </a:extLst>
              </a:tr>
              <a:tr h="14541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924" marR="6924" marT="6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0722842"/>
                  </a:ext>
                </a:extLst>
              </a:tr>
              <a:tr h="55396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Analýza koncepčních dokumentů regionální politiky a územního plánování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7034916"/>
                  </a:ext>
                </a:extLst>
              </a:tr>
              <a:tr h="41547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Práce v terénu – vnitřní dimenze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vyhodnocení starostů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podnikatelé a elity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023951"/>
                  </a:ext>
                </a:extLst>
              </a:tr>
              <a:tr h="42239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Práce v terénu – vnější dimenze vč. sousedního území 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4802301"/>
                  </a:ext>
                </a:extLst>
              </a:tr>
              <a:tr h="41547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924" marR="6924" marT="6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Sběr a analýza statistických dat – kabinetní výzkum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doplnění vnější dimenze </a:t>
                      </a:r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 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výsledků SLDB 2021</a:t>
                      </a:r>
                    </a:p>
                  </a:txBody>
                  <a:tcPr marL="6924" marR="6924" marT="6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7929089"/>
                  </a:ext>
                </a:extLst>
              </a:tr>
              <a:tr h="44316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924" marR="6924" marT="6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Diskuze získaných poznatků s decizní (a podnikatelskou) sférou 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workshop Praha 18.11.2021 </a:t>
                      </a:r>
                    </a:p>
                  </a:txBody>
                  <a:tcPr marL="6924" marR="6924" marT="6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9099058"/>
                  </a:ext>
                </a:extLst>
              </a:tr>
              <a:tr h="502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924" marR="6924" marT="6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Diskuze získaných poznatků s vědeckou komunitou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součást kongresu ČGS 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Olomouc 6.-8.9.2022</a:t>
                      </a:r>
                    </a:p>
                  </a:txBody>
                  <a:tcPr marL="6924" marR="6924" marT="6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2877946"/>
                  </a:ext>
                </a:extLst>
              </a:tr>
              <a:tr h="2769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924" marR="6924" marT="6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W1 uspořádání (úvodního) workshopu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6924" marR="6924" marT="6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0066067"/>
                  </a:ext>
                </a:extLst>
              </a:tr>
              <a:tr h="41547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924" marR="6924" marT="692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Nmap specializovaná mapa s odborným obsahem - vnitřní periferie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24" marR="6924" marT="692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časový posun, splněno v novém termínu</a:t>
                      </a:r>
                    </a:p>
                  </a:txBody>
                  <a:tcPr marL="6924" marR="6924" marT="692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06106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4681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794650"/>
              </p:ext>
            </p:extLst>
          </p:nvPr>
        </p:nvGraphicFramePr>
        <p:xfrm>
          <a:off x="231233" y="295111"/>
          <a:ext cx="11624436" cy="5631192"/>
        </p:xfrm>
        <a:graphic>
          <a:graphicData uri="http://schemas.openxmlformats.org/drawingml/2006/table">
            <a:tbl>
              <a:tblPr/>
              <a:tblGrid>
                <a:gridCol w="671447">
                  <a:extLst>
                    <a:ext uri="{9D8B030D-6E8A-4147-A177-3AD203B41FA5}">
                      <a16:colId xmlns:a16="http://schemas.microsoft.com/office/drawing/2014/main" val="207637892"/>
                    </a:ext>
                  </a:extLst>
                </a:gridCol>
                <a:gridCol w="2232562">
                  <a:extLst>
                    <a:ext uri="{9D8B030D-6E8A-4147-A177-3AD203B41FA5}">
                      <a16:colId xmlns:a16="http://schemas.microsoft.com/office/drawing/2014/main" val="771668450"/>
                    </a:ext>
                  </a:extLst>
                </a:gridCol>
                <a:gridCol w="184649">
                  <a:extLst>
                    <a:ext uri="{9D8B030D-6E8A-4147-A177-3AD203B41FA5}">
                      <a16:colId xmlns:a16="http://schemas.microsoft.com/office/drawing/2014/main" val="1098034382"/>
                    </a:ext>
                  </a:extLst>
                </a:gridCol>
                <a:gridCol w="184649">
                  <a:extLst>
                    <a:ext uri="{9D8B030D-6E8A-4147-A177-3AD203B41FA5}">
                      <a16:colId xmlns:a16="http://schemas.microsoft.com/office/drawing/2014/main" val="3067303684"/>
                    </a:ext>
                  </a:extLst>
                </a:gridCol>
                <a:gridCol w="184649">
                  <a:extLst>
                    <a:ext uri="{9D8B030D-6E8A-4147-A177-3AD203B41FA5}">
                      <a16:colId xmlns:a16="http://schemas.microsoft.com/office/drawing/2014/main" val="3982850292"/>
                    </a:ext>
                  </a:extLst>
                </a:gridCol>
                <a:gridCol w="184649">
                  <a:extLst>
                    <a:ext uri="{9D8B030D-6E8A-4147-A177-3AD203B41FA5}">
                      <a16:colId xmlns:a16="http://schemas.microsoft.com/office/drawing/2014/main" val="1880164332"/>
                    </a:ext>
                  </a:extLst>
                </a:gridCol>
                <a:gridCol w="184649">
                  <a:extLst>
                    <a:ext uri="{9D8B030D-6E8A-4147-A177-3AD203B41FA5}">
                      <a16:colId xmlns:a16="http://schemas.microsoft.com/office/drawing/2014/main" val="2833679761"/>
                    </a:ext>
                  </a:extLst>
                </a:gridCol>
                <a:gridCol w="184649">
                  <a:extLst>
                    <a:ext uri="{9D8B030D-6E8A-4147-A177-3AD203B41FA5}">
                      <a16:colId xmlns:a16="http://schemas.microsoft.com/office/drawing/2014/main" val="164896378"/>
                    </a:ext>
                  </a:extLst>
                </a:gridCol>
                <a:gridCol w="184649">
                  <a:extLst>
                    <a:ext uri="{9D8B030D-6E8A-4147-A177-3AD203B41FA5}">
                      <a16:colId xmlns:a16="http://schemas.microsoft.com/office/drawing/2014/main" val="3610992621"/>
                    </a:ext>
                  </a:extLst>
                </a:gridCol>
                <a:gridCol w="184649">
                  <a:extLst>
                    <a:ext uri="{9D8B030D-6E8A-4147-A177-3AD203B41FA5}">
                      <a16:colId xmlns:a16="http://schemas.microsoft.com/office/drawing/2014/main" val="1943204070"/>
                    </a:ext>
                  </a:extLst>
                </a:gridCol>
                <a:gridCol w="352511">
                  <a:extLst>
                    <a:ext uri="{9D8B030D-6E8A-4147-A177-3AD203B41FA5}">
                      <a16:colId xmlns:a16="http://schemas.microsoft.com/office/drawing/2014/main" val="57683638"/>
                    </a:ext>
                  </a:extLst>
                </a:gridCol>
                <a:gridCol w="352511">
                  <a:extLst>
                    <a:ext uri="{9D8B030D-6E8A-4147-A177-3AD203B41FA5}">
                      <a16:colId xmlns:a16="http://schemas.microsoft.com/office/drawing/2014/main" val="2035100079"/>
                    </a:ext>
                  </a:extLst>
                </a:gridCol>
                <a:gridCol w="318936">
                  <a:extLst>
                    <a:ext uri="{9D8B030D-6E8A-4147-A177-3AD203B41FA5}">
                      <a16:colId xmlns:a16="http://schemas.microsoft.com/office/drawing/2014/main" val="2449568247"/>
                    </a:ext>
                  </a:extLst>
                </a:gridCol>
                <a:gridCol w="318936">
                  <a:extLst>
                    <a:ext uri="{9D8B030D-6E8A-4147-A177-3AD203B41FA5}">
                      <a16:colId xmlns:a16="http://schemas.microsoft.com/office/drawing/2014/main" val="3943357006"/>
                    </a:ext>
                  </a:extLst>
                </a:gridCol>
                <a:gridCol w="201433">
                  <a:extLst>
                    <a:ext uri="{9D8B030D-6E8A-4147-A177-3AD203B41FA5}">
                      <a16:colId xmlns:a16="http://schemas.microsoft.com/office/drawing/2014/main" val="4042005115"/>
                    </a:ext>
                  </a:extLst>
                </a:gridCol>
                <a:gridCol w="201433">
                  <a:extLst>
                    <a:ext uri="{9D8B030D-6E8A-4147-A177-3AD203B41FA5}">
                      <a16:colId xmlns:a16="http://schemas.microsoft.com/office/drawing/2014/main" val="1251796356"/>
                    </a:ext>
                  </a:extLst>
                </a:gridCol>
                <a:gridCol w="201433">
                  <a:extLst>
                    <a:ext uri="{9D8B030D-6E8A-4147-A177-3AD203B41FA5}">
                      <a16:colId xmlns:a16="http://schemas.microsoft.com/office/drawing/2014/main" val="1126407620"/>
                    </a:ext>
                  </a:extLst>
                </a:gridCol>
                <a:gridCol w="201433">
                  <a:extLst>
                    <a:ext uri="{9D8B030D-6E8A-4147-A177-3AD203B41FA5}">
                      <a16:colId xmlns:a16="http://schemas.microsoft.com/office/drawing/2014/main" val="4141212403"/>
                    </a:ext>
                  </a:extLst>
                </a:gridCol>
                <a:gridCol w="201433">
                  <a:extLst>
                    <a:ext uri="{9D8B030D-6E8A-4147-A177-3AD203B41FA5}">
                      <a16:colId xmlns:a16="http://schemas.microsoft.com/office/drawing/2014/main" val="3974691313"/>
                    </a:ext>
                  </a:extLst>
                </a:gridCol>
                <a:gridCol w="201433">
                  <a:extLst>
                    <a:ext uri="{9D8B030D-6E8A-4147-A177-3AD203B41FA5}">
                      <a16:colId xmlns:a16="http://schemas.microsoft.com/office/drawing/2014/main" val="3015901983"/>
                    </a:ext>
                  </a:extLst>
                </a:gridCol>
                <a:gridCol w="201433">
                  <a:extLst>
                    <a:ext uri="{9D8B030D-6E8A-4147-A177-3AD203B41FA5}">
                      <a16:colId xmlns:a16="http://schemas.microsoft.com/office/drawing/2014/main" val="1078736223"/>
                    </a:ext>
                  </a:extLst>
                </a:gridCol>
                <a:gridCol w="201433">
                  <a:extLst>
                    <a:ext uri="{9D8B030D-6E8A-4147-A177-3AD203B41FA5}">
                      <a16:colId xmlns:a16="http://schemas.microsoft.com/office/drawing/2014/main" val="3820851690"/>
                    </a:ext>
                  </a:extLst>
                </a:gridCol>
                <a:gridCol w="285366">
                  <a:extLst>
                    <a:ext uri="{9D8B030D-6E8A-4147-A177-3AD203B41FA5}">
                      <a16:colId xmlns:a16="http://schemas.microsoft.com/office/drawing/2014/main" val="1686297241"/>
                    </a:ext>
                  </a:extLst>
                </a:gridCol>
                <a:gridCol w="289562">
                  <a:extLst>
                    <a:ext uri="{9D8B030D-6E8A-4147-A177-3AD203B41FA5}">
                      <a16:colId xmlns:a16="http://schemas.microsoft.com/office/drawing/2014/main" val="2879267310"/>
                    </a:ext>
                  </a:extLst>
                </a:gridCol>
                <a:gridCol w="289562">
                  <a:extLst>
                    <a:ext uri="{9D8B030D-6E8A-4147-A177-3AD203B41FA5}">
                      <a16:colId xmlns:a16="http://schemas.microsoft.com/office/drawing/2014/main" val="92926938"/>
                    </a:ext>
                  </a:extLst>
                </a:gridCol>
                <a:gridCol w="289562">
                  <a:extLst>
                    <a:ext uri="{9D8B030D-6E8A-4147-A177-3AD203B41FA5}">
                      <a16:colId xmlns:a16="http://schemas.microsoft.com/office/drawing/2014/main" val="602942054"/>
                    </a:ext>
                  </a:extLst>
                </a:gridCol>
                <a:gridCol w="184649">
                  <a:extLst>
                    <a:ext uri="{9D8B030D-6E8A-4147-A177-3AD203B41FA5}">
                      <a16:colId xmlns:a16="http://schemas.microsoft.com/office/drawing/2014/main" val="154219470"/>
                    </a:ext>
                  </a:extLst>
                </a:gridCol>
                <a:gridCol w="184649">
                  <a:extLst>
                    <a:ext uri="{9D8B030D-6E8A-4147-A177-3AD203B41FA5}">
                      <a16:colId xmlns:a16="http://schemas.microsoft.com/office/drawing/2014/main" val="2570210131"/>
                    </a:ext>
                  </a:extLst>
                </a:gridCol>
                <a:gridCol w="184649">
                  <a:extLst>
                    <a:ext uri="{9D8B030D-6E8A-4147-A177-3AD203B41FA5}">
                      <a16:colId xmlns:a16="http://schemas.microsoft.com/office/drawing/2014/main" val="4154585733"/>
                    </a:ext>
                  </a:extLst>
                </a:gridCol>
                <a:gridCol w="176255">
                  <a:extLst>
                    <a:ext uri="{9D8B030D-6E8A-4147-A177-3AD203B41FA5}">
                      <a16:colId xmlns:a16="http://schemas.microsoft.com/office/drawing/2014/main" val="1442086463"/>
                    </a:ext>
                  </a:extLst>
                </a:gridCol>
                <a:gridCol w="2404623">
                  <a:extLst>
                    <a:ext uri="{9D8B030D-6E8A-4147-A177-3AD203B41FA5}">
                      <a16:colId xmlns:a16="http://schemas.microsoft.com/office/drawing/2014/main" val="2304095153"/>
                    </a:ext>
                  </a:extLst>
                </a:gridCol>
              </a:tblGrid>
              <a:tr h="13971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výstup</a:t>
                      </a:r>
                    </a:p>
                  </a:txBody>
                  <a:tcPr marL="6986" marR="6986" marT="69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název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6986" marR="6986" marT="6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6986" marR="6986" marT="6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6986" marR="6986" marT="69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Poznámka</a:t>
                      </a:r>
                    </a:p>
                  </a:txBody>
                  <a:tcPr marL="6986" marR="6986" marT="69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9354954"/>
                  </a:ext>
                </a:extLst>
              </a:tr>
              <a:tr h="14669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986" marR="6986" marT="69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578793"/>
                  </a:ext>
                </a:extLst>
              </a:tr>
              <a:tr h="41913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986" marR="6986" marT="69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Nmap</a:t>
                      </a: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specializovaná mapa s odborným obsahem - vnější periferie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časový posun oproti projektu: z 12/21 na 05/22</a:t>
                      </a:r>
                    </a:p>
                  </a:txBody>
                  <a:tcPr marL="6986" marR="6986" marT="69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3548020"/>
                  </a:ext>
                </a:extLst>
              </a:tr>
              <a:tr h="29339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986" marR="6986" marT="69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M1 uspořádání (aplikační) konference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11.2.2022 Kroměříž</a:t>
                      </a:r>
                    </a:p>
                  </a:txBody>
                  <a:tcPr marL="6986" marR="6986" marT="69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4994999"/>
                  </a:ext>
                </a:extLst>
              </a:tr>
              <a:tr h="45406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986" marR="6986" marT="69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M1 uspořádání (vědecké mezinárodní) konference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časový posun oproti projektu: z 09/22 na 11/22, v přípravě 14.-16.11. Železná Ruda</a:t>
                      </a:r>
                    </a:p>
                  </a:txBody>
                  <a:tcPr marL="6986" marR="6986" marT="69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621454"/>
                  </a:ext>
                </a:extLst>
              </a:tr>
              <a:tr h="27942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986" marR="6986" marT="69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Hleg výsledky promítnuté do právních předpisů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řešeno průběžně, zejm. ve vazbě na empirický výzkum</a:t>
                      </a:r>
                    </a:p>
                  </a:txBody>
                  <a:tcPr marL="6986" marR="6986" marT="69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688011"/>
                  </a:ext>
                </a:extLst>
              </a:tr>
              <a:tr h="41913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986" marR="6986" marT="69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NmetS metodika schválená příslušným orgánem státní správy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pracovní verze, projednání, schválení</a:t>
                      </a:r>
                    </a:p>
                  </a:txBody>
                  <a:tcPr marL="6986" marR="6986" marT="69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1912331"/>
                  </a:ext>
                </a:extLst>
              </a:tr>
              <a:tr h="28640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986" marR="6986" marT="69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W2 uspořádání (závěrečného) workshopu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interní akce řešitelského týmu</a:t>
                      </a:r>
                    </a:p>
                  </a:txBody>
                  <a:tcPr marL="6986" marR="6986" marT="69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833139"/>
                  </a:ext>
                </a:extLst>
              </a:tr>
              <a:tr h="25846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986" marR="6986" marT="69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 uspořádání (putovní) výstavy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pracovně jako součást V3-7-8, finálně 04/23</a:t>
                      </a:r>
                    </a:p>
                  </a:txBody>
                  <a:tcPr marL="6986" marR="6986" marT="69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1905483"/>
                  </a:ext>
                </a:extLst>
              </a:tr>
              <a:tr h="41913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986" marR="6986" marT="69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 odborná kniha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osnova, struktura, zodpovědnost, recenze, vydání</a:t>
                      </a:r>
                    </a:p>
                  </a:txBody>
                  <a:tcPr marL="6986" marR="6986" marT="69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1739211"/>
                  </a:ext>
                </a:extLst>
              </a:tr>
              <a:tr h="41913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986" marR="6986" marT="69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 recenzovaný odborný článek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zveřejněny 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články, zbývající v letech 2022 a 2023</a:t>
                      </a:r>
                    </a:p>
                  </a:txBody>
                  <a:tcPr marL="6986" marR="6986" marT="69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9002724"/>
                  </a:ext>
                </a:extLst>
              </a:tr>
              <a:tr h="4261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6986" marR="6986" marT="69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 souhrn  souhrnná výzkumná zpráva</a:t>
                      </a:r>
                    </a:p>
                  </a:txBody>
                  <a:tcPr marL="6986" marR="6986" marT="6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986" marR="6986" marT="698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komplexní materiál, zahrnující zejm. jinde nepublikované poznatky</a:t>
                      </a:r>
                    </a:p>
                  </a:txBody>
                  <a:tcPr marL="6986" marR="6986" marT="698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48899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0966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66000" y="215504"/>
            <a:ext cx="10753200" cy="451576"/>
          </a:xfrm>
        </p:spPr>
        <p:txBody>
          <a:bodyPr/>
          <a:lstStyle/>
          <a:p>
            <a:pPr marL="0" indent="0">
              <a:lnSpc>
                <a:spcPct val="100000"/>
              </a:lnSpc>
            </a:pPr>
            <a:r>
              <a:rPr lang="cs-CZ" altLang="cs-CZ" sz="2800" dirty="0" smtClean="0">
                <a:cs typeface="Times New Roman" panose="02020603050405020304" pitchFamily="18" charset="0"/>
              </a:rPr>
              <a:t>5/3 TEMATICKÉ OKRUHY (OBYVATELSTVO, TRH PRÁCE A EKONOMIKA, BYDLENÍ, DOPRAVNÍ DOSTUPNOST, POKRYTÍ INTERNETEM),17 UKAZATELŮ, 41 CHARAKTERISTIK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963700"/>
              </p:ext>
            </p:extLst>
          </p:nvPr>
        </p:nvGraphicFramePr>
        <p:xfrm>
          <a:off x="666000" y="1673878"/>
          <a:ext cx="11172497" cy="5047488"/>
        </p:xfrm>
        <a:graphic>
          <a:graphicData uri="http://schemas.openxmlformats.org/drawingml/2006/table">
            <a:tbl>
              <a:tblPr firstRow="1" firstCol="1" bandRow="1"/>
              <a:tblGrid>
                <a:gridCol w="3723357">
                  <a:extLst>
                    <a:ext uri="{9D8B030D-6E8A-4147-A177-3AD203B41FA5}">
                      <a16:colId xmlns:a16="http://schemas.microsoft.com/office/drawing/2014/main" val="2540999742"/>
                    </a:ext>
                  </a:extLst>
                </a:gridCol>
                <a:gridCol w="3724570">
                  <a:extLst>
                    <a:ext uri="{9D8B030D-6E8A-4147-A177-3AD203B41FA5}">
                      <a16:colId xmlns:a16="http://schemas.microsoft.com/office/drawing/2014/main" val="3338384372"/>
                    </a:ext>
                  </a:extLst>
                </a:gridCol>
                <a:gridCol w="3724570">
                  <a:extLst>
                    <a:ext uri="{9D8B030D-6E8A-4147-A177-3AD203B41FA5}">
                      <a16:colId xmlns:a16="http://schemas.microsoft.com/office/drawing/2014/main" val="2720303107"/>
                    </a:ext>
                  </a:extLst>
                </a:gridCol>
              </a:tblGrid>
              <a:tr h="396081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cs-CZ" sz="18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Živě narození na 1000 obyvatel středního stavu (období)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cs-CZ" sz="18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Migrační přírůstek na 1000 obyvatel středního stavu (období)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cs-CZ" sz="18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Změna počtu obyvatel – index 2019/2001	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cs-CZ" sz="18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Index stáří (65+/0-14 let, aktuální)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cs-CZ" sz="18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Index vzdělanosti (SLDB, (4*VŠ + 2*SŠ + 1*ostatní / Σ)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cs-CZ" sz="18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Změna indexu vzdělanosti – index 2011/2001</a:t>
                      </a:r>
                    </a:p>
                  </a:txBody>
                  <a:tcPr marL="67094" marR="67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cs-CZ" sz="18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Míra nezaměstnanosti v % (aktuální)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cs-CZ" sz="18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Rozdíl míry nezaměstnanosti (v </a:t>
                      </a:r>
                      <a:r>
                        <a:rPr lang="cs-CZ" sz="1800" i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p.b</a:t>
                      </a:r>
                      <a:r>
                        <a:rPr lang="cs-CZ" sz="18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(vývoj)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cs-CZ" sz="18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Podnikatelská aktivita na 1000 obyvatel (aktuální / vývoj)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cs-CZ" sz="18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Podnikatelské subjekty se zaměstnanci na 1000 obyvatel (aktuální / vývoj)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cs-CZ" sz="18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Osoby samostatně výdělečně činné (IČO) na 1000 obyvatel (aktuální / vývoj)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cs-CZ" sz="18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Společnosti s ručením omezeným na 1000 obyvatel (aktuální / vývoj)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cs-CZ" sz="18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Daňová výtěžnost na 1000 obyvatel (aktuální / vývoj)</a:t>
                      </a:r>
                    </a:p>
                  </a:txBody>
                  <a:tcPr marL="67094" marR="67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cs-CZ" sz="18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Intenzita bytové výstavby – dokončené byty na 1000 obyvatel (období)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cs-CZ" sz="18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Četnost spojů veřejné hromadné dopravy </a:t>
                      </a:r>
                      <a:r>
                        <a:rPr lang="cs-CZ" sz="1800" i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(středa / sobota, aktuální</a:t>
                      </a:r>
                      <a:r>
                        <a:rPr lang="cs-CZ" sz="18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cs-CZ" sz="18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Časová dostupnost krajského města (aktuální)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cs-CZ" sz="18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Pokrytí území internetem (aktuální)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7094" marR="67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7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4565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14000" y="294741"/>
            <a:ext cx="10753200" cy="451576"/>
          </a:xfrm>
        </p:spPr>
        <p:txBody>
          <a:bodyPr/>
          <a:lstStyle/>
          <a:p>
            <a:r>
              <a:rPr lang="cs-CZ" sz="2800" dirty="0" smtClean="0"/>
              <a:t>ÚZEMNÍ DIFERENCIACE ČESKA – 3+1</a:t>
            </a:r>
            <a:endParaRPr lang="cs-CZ" sz="2800" dirty="0"/>
          </a:p>
        </p:txBody>
      </p:sp>
      <p:pic>
        <p:nvPicPr>
          <p:cNvPr id="6" name="Obrázek 5" descr="G:\Akt TA ČR 2019\Geografie\Periferie 1 obyvatelstvo JEŘÁBEK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94" y="919984"/>
            <a:ext cx="4684385" cy="2785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G:\Akt TA ČR 2019\Geografie\Periferie 2 ekonomika JEŘÁBEK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00" y="3952507"/>
            <a:ext cx="4512279" cy="2527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G:\Akt TA ČR 2019\Geografie\Periferie 3 doprava JEŘÁBEK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731" y="151827"/>
            <a:ext cx="4704406" cy="2917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G:\Akt TA ČR 2019\Geografie\Periferie 5 syntéza JEŘÁBEK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737" y="3195145"/>
            <a:ext cx="5559973" cy="341586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bdélník 9"/>
          <p:cNvSpPr/>
          <p:nvPr/>
        </p:nvSpPr>
        <p:spPr>
          <a:xfrm>
            <a:off x="72749" y="6490510"/>
            <a:ext cx="119783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Zdroj: ČSÚ, data </a:t>
            </a:r>
            <a:r>
              <a:rPr lang="cs-CZ" sz="1200" dirty="0" err="1"/>
              <a:t>ArcČR</a:t>
            </a:r>
            <a:r>
              <a:rPr lang="cs-CZ" sz="1200" dirty="0"/>
              <a:t> 500 v. 3.3, vlastní výpočty </a:t>
            </a:r>
            <a:r>
              <a:rPr lang="cs-CZ" sz="1200" dirty="0" smtClean="0"/>
              <a:t>– D. </a:t>
            </a:r>
            <a:r>
              <a:rPr lang="cs-CZ" sz="1200" dirty="0" err="1" smtClean="0"/>
              <a:t>Fiedor</a:t>
            </a:r>
            <a:r>
              <a:rPr lang="cs-CZ" sz="1200" dirty="0" smtClean="0"/>
              <a:t>, P</a:t>
            </a:r>
            <a:r>
              <a:rPr lang="cs-CZ" sz="1200" dirty="0"/>
              <a:t>. </a:t>
            </a:r>
            <a:r>
              <a:rPr lang="cs-CZ" sz="1200" dirty="0" err="1"/>
              <a:t>Hlisníkovský</a:t>
            </a:r>
            <a:r>
              <a:rPr lang="cs-CZ" sz="1200" dirty="0"/>
              <a:t>, D. </a:t>
            </a:r>
            <a:r>
              <a:rPr lang="cs-CZ" sz="1200" dirty="0" err="1"/>
              <a:t>Kevický</a:t>
            </a:r>
            <a:r>
              <a:rPr lang="cs-CZ" sz="1200" dirty="0"/>
              <a:t>, L. Kůs, M. </a:t>
            </a:r>
            <a:r>
              <a:rPr lang="cs-CZ" sz="1200" dirty="0" err="1"/>
              <a:t>Kebza</a:t>
            </a:r>
            <a:r>
              <a:rPr lang="cs-CZ" sz="1200" dirty="0"/>
              <a:t>, K. </a:t>
            </a:r>
            <a:r>
              <a:rPr lang="cs-CZ" sz="1200" dirty="0" err="1"/>
              <a:t>Pavlačková</a:t>
            </a:r>
            <a:r>
              <a:rPr lang="cs-CZ" sz="1200" dirty="0"/>
              <a:t>, konstrukce mapy - P. </a:t>
            </a:r>
            <a:r>
              <a:rPr lang="cs-CZ" sz="1200" dirty="0" err="1"/>
              <a:t>Hlisníkovský</a:t>
            </a:r>
            <a:r>
              <a:rPr lang="cs-CZ" sz="1200" dirty="0"/>
              <a:t>, P. Šimáček</a:t>
            </a:r>
          </a:p>
        </p:txBody>
      </p:sp>
    </p:spTree>
    <p:extLst>
      <p:ext uri="{BB962C8B-B14F-4D97-AF65-F5344CB8AC3E}">
        <p14:creationId xmlns:p14="http://schemas.microsoft.com/office/powerpoint/2010/main" val="753523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14000" y="442810"/>
            <a:ext cx="11466786" cy="451576"/>
          </a:xfrm>
        </p:spPr>
        <p:txBody>
          <a:bodyPr/>
          <a:lstStyle/>
          <a:p>
            <a:r>
              <a:rPr lang="cs-CZ" sz="2800" dirty="0" smtClean="0"/>
              <a:t>ZASTOUPENÍ V TEMATICKÝCH OKRUZÍCH Z HLEDISKA </a:t>
            </a:r>
            <a:r>
              <a:rPr lang="cs-CZ" sz="2800" dirty="0" smtClean="0"/>
              <a:t>PERIFERNOSTI MODELOVÉ ÚZEMÍ 4 – pomezí krajů</a:t>
            </a:r>
            <a:endParaRPr lang="cs-CZ" sz="2800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340480"/>
              </p:ext>
            </p:extLst>
          </p:nvPr>
        </p:nvGraphicFramePr>
        <p:xfrm>
          <a:off x="4713069" y="1566863"/>
          <a:ext cx="6875461" cy="2402811"/>
        </p:xfrm>
        <a:graphic>
          <a:graphicData uri="http://schemas.openxmlformats.org/drawingml/2006/table">
            <a:tbl>
              <a:tblPr firstRow="1" firstCol="1" bandRow="1"/>
              <a:tblGrid>
                <a:gridCol w="2276440">
                  <a:extLst>
                    <a:ext uri="{9D8B030D-6E8A-4147-A177-3AD203B41FA5}">
                      <a16:colId xmlns:a16="http://schemas.microsoft.com/office/drawing/2014/main" val="4168867383"/>
                    </a:ext>
                  </a:extLst>
                </a:gridCol>
                <a:gridCol w="780603">
                  <a:extLst>
                    <a:ext uri="{9D8B030D-6E8A-4147-A177-3AD203B41FA5}">
                      <a16:colId xmlns:a16="http://schemas.microsoft.com/office/drawing/2014/main" val="1497066992"/>
                    </a:ext>
                  </a:extLst>
                </a:gridCol>
                <a:gridCol w="780603">
                  <a:extLst>
                    <a:ext uri="{9D8B030D-6E8A-4147-A177-3AD203B41FA5}">
                      <a16:colId xmlns:a16="http://schemas.microsoft.com/office/drawing/2014/main" val="2958355742"/>
                    </a:ext>
                  </a:extLst>
                </a:gridCol>
                <a:gridCol w="780603">
                  <a:extLst>
                    <a:ext uri="{9D8B030D-6E8A-4147-A177-3AD203B41FA5}">
                      <a16:colId xmlns:a16="http://schemas.microsoft.com/office/drawing/2014/main" val="3513445199"/>
                    </a:ext>
                  </a:extLst>
                </a:gridCol>
                <a:gridCol w="780603">
                  <a:extLst>
                    <a:ext uri="{9D8B030D-6E8A-4147-A177-3AD203B41FA5}">
                      <a16:colId xmlns:a16="http://schemas.microsoft.com/office/drawing/2014/main" val="3657334196"/>
                    </a:ext>
                  </a:extLst>
                </a:gridCol>
                <a:gridCol w="780603">
                  <a:extLst>
                    <a:ext uri="{9D8B030D-6E8A-4147-A177-3AD203B41FA5}">
                      <a16:colId xmlns:a16="http://schemas.microsoft.com/office/drawing/2014/main" val="2252699222"/>
                    </a:ext>
                  </a:extLst>
                </a:gridCol>
                <a:gridCol w="696006">
                  <a:extLst>
                    <a:ext uri="{9D8B030D-6E8A-4147-A177-3AD203B41FA5}">
                      <a16:colId xmlns:a16="http://schemas.microsoft.com/office/drawing/2014/main" val="678031754"/>
                    </a:ext>
                  </a:extLst>
                </a:gridCol>
              </a:tblGrid>
              <a:tr h="35437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Tematický okruh / Syntetický ukazatel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výrazně periferní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mírně periferní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b="1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periferní souhrn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3285619"/>
                  </a:ext>
                </a:extLst>
              </a:tr>
              <a:tr h="3543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počet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b="1" i="1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podíl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počet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b="1" i="1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podíl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b="1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počet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b="1" i="1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podíl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1556922"/>
                  </a:ext>
                </a:extLst>
              </a:tr>
              <a:tr h="3543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Populační vývoj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40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i="1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0,7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748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i="1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12,2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788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i="1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12,9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9184609"/>
                  </a:ext>
                </a:extLst>
              </a:tr>
              <a:tr h="3543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Ekonomický vývoj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10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i="1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0,2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841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i="1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13,7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851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i="1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13,9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5820756"/>
                  </a:ext>
                </a:extLst>
              </a:tr>
              <a:tr h="3543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Dopravní dostupnost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56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i="1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0,9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2 847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i="1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46,5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2 903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i="1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47,4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8766494"/>
                  </a:ext>
                </a:extLst>
              </a:tr>
              <a:tr h="3543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Komplexní ukazatel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5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i="1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0,1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842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i="1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13,7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847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i="1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13,8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7397190"/>
                  </a:ext>
                </a:extLst>
              </a:tr>
            </a:tbl>
          </a:graphicData>
        </a:graphic>
      </p:graphicFrame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385606"/>
              </p:ext>
            </p:extLst>
          </p:nvPr>
        </p:nvGraphicFramePr>
        <p:xfrm>
          <a:off x="803221" y="4191677"/>
          <a:ext cx="8049917" cy="2288323"/>
        </p:xfrm>
        <a:graphic>
          <a:graphicData uri="http://schemas.openxmlformats.org/drawingml/2006/table">
            <a:tbl>
              <a:tblPr firstRow="1" firstCol="1" bandRow="1"/>
              <a:tblGrid>
                <a:gridCol w="2340080">
                  <a:extLst>
                    <a:ext uri="{9D8B030D-6E8A-4147-A177-3AD203B41FA5}">
                      <a16:colId xmlns:a16="http://schemas.microsoft.com/office/drawing/2014/main" val="1403862532"/>
                    </a:ext>
                  </a:extLst>
                </a:gridCol>
                <a:gridCol w="1039394">
                  <a:extLst>
                    <a:ext uri="{9D8B030D-6E8A-4147-A177-3AD203B41FA5}">
                      <a16:colId xmlns:a16="http://schemas.microsoft.com/office/drawing/2014/main" val="332907685"/>
                    </a:ext>
                  </a:extLst>
                </a:gridCol>
                <a:gridCol w="827549">
                  <a:extLst>
                    <a:ext uri="{9D8B030D-6E8A-4147-A177-3AD203B41FA5}">
                      <a16:colId xmlns:a16="http://schemas.microsoft.com/office/drawing/2014/main" val="2320118126"/>
                    </a:ext>
                  </a:extLst>
                </a:gridCol>
                <a:gridCol w="1223249">
                  <a:extLst>
                    <a:ext uri="{9D8B030D-6E8A-4147-A177-3AD203B41FA5}">
                      <a16:colId xmlns:a16="http://schemas.microsoft.com/office/drawing/2014/main" val="1391984251"/>
                    </a:ext>
                  </a:extLst>
                </a:gridCol>
                <a:gridCol w="734556">
                  <a:extLst>
                    <a:ext uri="{9D8B030D-6E8A-4147-A177-3AD203B41FA5}">
                      <a16:colId xmlns:a16="http://schemas.microsoft.com/office/drawing/2014/main" val="2764170470"/>
                    </a:ext>
                  </a:extLst>
                </a:gridCol>
                <a:gridCol w="1238865">
                  <a:extLst>
                    <a:ext uri="{9D8B030D-6E8A-4147-A177-3AD203B41FA5}">
                      <a16:colId xmlns:a16="http://schemas.microsoft.com/office/drawing/2014/main" val="3753047741"/>
                    </a:ext>
                  </a:extLst>
                </a:gridCol>
                <a:gridCol w="646224">
                  <a:extLst>
                    <a:ext uri="{9D8B030D-6E8A-4147-A177-3AD203B41FA5}">
                      <a16:colId xmlns:a16="http://schemas.microsoft.com/office/drawing/2014/main" val="1359776274"/>
                    </a:ext>
                  </a:extLst>
                </a:gridCol>
              </a:tblGrid>
              <a:tr h="377317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Tematický okruh / Syntetický ukazatel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b="1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výrazně periferní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b="1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mírně periferní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b="1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periferní souhrn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570904"/>
                  </a:ext>
                </a:extLst>
              </a:tr>
              <a:tr h="37731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počet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b="1" i="1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podíl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počet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b="1" i="1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podíl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b="1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počet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b="1" i="1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podíl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6000980"/>
                  </a:ext>
                </a:extLst>
              </a:tr>
              <a:tr h="3773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Populační vývoj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2 650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i="1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0,1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270 084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i="1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5,2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272 734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i="1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5,3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1890872"/>
                  </a:ext>
                </a:extLst>
              </a:tr>
              <a:tr h="4017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Ekonomický vývoj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1 116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i="1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0,0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610 357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i="1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11,8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611 473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i="1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11,9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2194226"/>
                  </a:ext>
                </a:extLst>
              </a:tr>
              <a:tr h="3773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Dopravní dostupnost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128 889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i="1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2,5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1 586 212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i="1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30,8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1 715 101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i="1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33,3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684749"/>
                  </a:ext>
                </a:extLst>
              </a:tr>
              <a:tr h="3773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Komplexní ukazatel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220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i="1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0,0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486 825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i="1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9,4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487 045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800" i="1" dirty="0">
                          <a:solidFill>
                            <a:schemeClr val="tx1"/>
                          </a:solidFill>
                          <a:effectLst/>
                          <a:latin typeface="Arial Unicode MS"/>
                          <a:ea typeface="Calibri"/>
                          <a:cs typeface="Times New Roman"/>
                        </a:rPr>
                        <a:t>9,5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7751425"/>
                  </a:ext>
                </a:extLst>
              </a:tr>
            </a:tbl>
          </a:graphicData>
        </a:graphic>
      </p:graphicFrame>
      <p:sp>
        <p:nvSpPr>
          <p:cNvPr id="8" name="Obdélník 7"/>
          <p:cNvSpPr/>
          <p:nvPr/>
        </p:nvSpPr>
        <p:spPr>
          <a:xfrm>
            <a:off x="9736392" y="4191677"/>
            <a:ext cx="2010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00DC"/>
                </a:solidFill>
              </a:rPr>
              <a:t>OBCÍ (N, %) </a:t>
            </a:r>
          </a:p>
        </p:txBody>
      </p:sp>
      <p:sp>
        <p:nvSpPr>
          <p:cNvPr id="9" name="Obdélník 8"/>
          <p:cNvSpPr/>
          <p:nvPr/>
        </p:nvSpPr>
        <p:spPr>
          <a:xfrm>
            <a:off x="204102" y="3619010"/>
            <a:ext cx="39640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00DC"/>
                </a:solidFill>
              </a:rPr>
              <a:t>OBYVATELSTVA (V TIS., %)</a:t>
            </a:r>
          </a:p>
        </p:txBody>
      </p:sp>
    </p:spTree>
    <p:extLst>
      <p:ext uri="{BB962C8B-B14F-4D97-AF65-F5344CB8AC3E}">
        <p14:creationId xmlns:p14="http://schemas.microsoft.com/office/powerpoint/2010/main" val="3358816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6441252"/>
              </p:ext>
            </p:extLst>
          </p:nvPr>
        </p:nvGraphicFramePr>
        <p:xfrm>
          <a:off x="1092637" y="0"/>
          <a:ext cx="946178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Acrobat Document" r:id="rId3" imgW="16039905" imgH="11334404" progId="Acrobat.Document.DC">
                  <p:embed/>
                </p:oleObj>
              </mc:Choice>
              <mc:Fallback>
                <p:oleObj name="Acrobat Document" r:id="rId3" imgW="16039905" imgH="11334404" progId="Acrobat.Document.DC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92637" y="0"/>
                        <a:ext cx="946178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5313316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SCI-CZ.potx" id="{45F6B7E5-7C04-4D6F-988C-FDDEAE8B644B}" vid="{0017D97F-3299-46A0-BBAA-D432C306E011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Prezentace-SCI-CZ</Template>
  <TotalTime>6135</TotalTime>
  <Words>1543</Words>
  <Application>Microsoft Office PowerPoint</Application>
  <PresentationFormat>Širokoúhlá obrazovka</PresentationFormat>
  <Paragraphs>664</Paragraphs>
  <Slides>16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4" baseType="lpstr">
      <vt:lpstr>Arial Unicode MS</vt:lpstr>
      <vt:lpstr>Arial</vt:lpstr>
      <vt:lpstr>Calibri</vt:lpstr>
      <vt:lpstr>Tahoma</vt:lpstr>
      <vt:lpstr>Times New Roman</vt:lpstr>
      <vt:lpstr>Wingdings</vt:lpstr>
      <vt:lpstr>Prezentace_MU_CZ</vt:lpstr>
      <vt:lpstr>Acrobat Document</vt:lpstr>
      <vt:lpstr>VNITŘNÍ A VNĚJŠÍ PERIFERIE ČESKA –  představení projektu TAČR (TL03000527) </vt:lpstr>
      <vt:lpstr>NÁVRHU PROJEKTU – CÍLE, REALIZACE, APLIKAČNÍ GARANTI</vt:lpstr>
      <vt:lpstr>ZÁKLADNÍ PARAMETRY PROJEKTU resp. VYMEZENÍ PERIFERIÍ</vt:lpstr>
      <vt:lpstr>HARMONOGRAM PROJEKTU - AKTUALIZACE 2022+</vt:lpstr>
      <vt:lpstr>Prezentace aplikace PowerPoint</vt:lpstr>
      <vt:lpstr>5/3 TEMATICKÉ OKRUHY (OBYVATELSTVO, TRH PRÁCE A EKONOMIKA, BYDLENÍ, DOPRAVNÍ DOSTUPNOST, POKRYTÍ INTERNETEM),17 UKAZATELŮ, 41 CHARAKTERISTIK </vt:lpstr>
      <vt:lpstr>ÚZEMNÍ DIFERENCIACE ČESKA – 3+1</vt:lpstr>
      <vt:lpstr>ZASTOUPENÍ V TEMATICKÝCH OKRUZÍCH Z HLEDISKA PERIFERNOSTI MODELOVÉ ÚZEMÍ 4 – pomezí krajů</vt:lpstr>
      <vt:lpstr>Prezentace aplikace PowerPoint</vt:lpstr>
      <vt:lpstr>MODELOVÁ ÚZEMÍ – VÝBĚR VNITŘNÍCH A VNĚJŠÍCH PERIFERIÍ</vt:lpstr>
      <vt:lpstr>Prezentace aplikace PowerPoint</vt:lpstr>
      <vt:lpstr>STRATEGIE EMPIRICKÉHO ŠETŘENÍ V MODELOVÝCH ÚZEMÍCH</vt:lpstr>
      <vt:lpstr>CÍLE EMPICKÉHO ŠETŘENÍ /  STRUKTURA DOTAZNÍKU PRO STAROSTY</vt:lpstr>
      <vt:lpstr>VNĚJŠÍ DIMENZE</vt:lpstr>
      <vt:lpstr>PARTNERSTVÍM MĚST K POSÍLENÍ  PŘESHRANIČNÍHO REGIONÁLNÍHO ROZVOJE</vt:lpstr>
      <vt:lpstr>VNITŘNÍ A VNĚJŠÍ PERIFERIE ČESKA –  OD GENETICKÉ DETERMINACE K ÚZEMNÍ KOHEZI /  představení projektu TAČR (TL03000527)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Ludek Blaha</dc:creator>
  <cp:lastModifiedBy>autor</cp:lastModifiedBy>
  <cp:revision>236</cp:revision>
  <cp:lastPrinted>2020-02-24T09:08:02Z</cp:lastPrinted>
  <dcterms:created xsi:type="dcterms:W3CDTF">2019-03-08T05:53:45Z</dcterms:created>
  <dcterms:modified xsi:type="dcterms:W3CDTF">2022-07-27T20:14:10Z</dcterms:modified>
</cp:coreProperties>
</file>