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418" r:id="rId2"/>
    <p:sldId id="419" r:id="rId3"/>
    <p:sldId id="420" r:id="rId4"/>
    <p:sldId id="421" r:id="rId5"/>
    <p:sldId id="423" r:id="rId6"/>
    <p:sldId id="424" r:id="rId7"/>
    <p:sldId id="426" r:id="rId8"/>
    <p:sldId id="425" r:id="rId9"/>
    <p:sldId id="427" r:id="rId10"/>
    <p:sldId id="429" r:id="rId11"/>
    <p:sldId id="430" r:id="rId12"/>
    <p:sldId id="431" r:id="rId13"/>
    <p:sldId id="432" r:id="rId14"/>
    <p:sldId id="433" r:id="rId15"/>
    <p:sldId id="436" r:id="rId16"/>
    <p:sldId id="437" r:id="rId17"/>
    <p:sldId id="435" r:id="rId18"/>
    <p:sldId id="441" r:id="rId19"/>
    <p:sldId id="442" r:id="rId20"/>
    <p:sldId id="443" r:id="rId21"/>
    <p:sldId id="444" r:id="rId22"/>
    <p:sldId id="438" r:id="rId23"/>
    <p:sldId id="446" r:id="rId24"/>
    <p:sldId id="447" r:id="rId25"/>
    <p:sldId id="440" r:id="rId26"/>
    <p:sldId id="445" r:id="rId27"/>
    <p:sldId id="448" r:id="rId28"/>
    <p:sldId id="439" r:id="rId29"/>
    <p:sldId id="449" r:id="rId30"/>
    <p:sldId id="450" r:id="rId31"/>
    <p:sldId id="434" r:id="rId32"/>
    <p:sldId id="452" r:id="rId33"/>
    <p:sldId id="451" r:id="rId34"/>
    <p:sldId id="454" r:id="rId35"/>
    <p:sldId id="455" r:id="rId36"/>
    <p:sldId id="453" r:id="rId37"/>
    <p:sldId id="456" r:id="rId38"/>
    <p:sldId id="457" r:id="rId39"/>
    <p:sldId id="458" r:id="rId40"/>
    <p:sldId id="459" r:id="rId41"/>
    <p:sldId id="460" r:id="rId42"/>
    <p:sldId id="462" r:id="rId43"/>
    <p:sldId id="463" r:id="rId44"/>
    <p:sldId id="464" r:id="rId45"/>
    <p:sldId id="466" r:id="rId46"/>
    <p:sldId id="465" r:id="rId47"/>
    <p:sldId id="467" r:id="rId48"/>
    <p:sldId id="468" r:id="rId49"/>
    <p:sldId id="469" r:id="rId50"/>
    <p:sldId id="461" r:id="rId51"/>
    <p:sldId id="470" r:id="rId52"/>
    <p:sldId id="471" r:id="rId53"/>
    <p:sldId id="475" r:id="rId54"/>
    <p:sldId id="476" r:id="rId55"/>
    <p:sldId id="477" r:id="rId56"/>
    <p:sldId id="478" r:id="rId57"/>
    <p:sldId id="479" r:id="rId58"/>
    <p:sldId id="480" r:id="rId59"/>
    <p:sldId id="481" r:id="rId60"/>
    <p:sldId id="482" r:id="rId61"/>
    <p:sldId id="483" r:id="rId62"/>
    <p:sldId id="484" r:id="rId63"/>
    <p:sldId id="485" r:id="rId64"/>
    <p:sldId id="495" r:id="rId65"/>
    <p:sldId id="474" r:id="rId66"/>
    <p:sldId id="487" r:id="rId67"/>
    <p:sldId id="488" r:id="rId68"/>
    <p:sldId id="486" r:id="rId69"/>
    <p:sldId id="489" r:id="rId70"/>
    <p:sldId id="490" r:id="rId71"/>
    <p:sldId id="473" r:id="rId72"/>
    <p:sldId id="491" r:id="rId73"/>
    <p:sldId id="494" r:id="rId74"/>
    <p:sldId id="493" r:id="rId75"/>
    <p:sldId id="492" r:id="rId76"/>
    <p:sldId id="472" r:id="rId77"/>
    <p:sldId id="498" r:id="rId78"/>
    <p:sldId id="496" r:id="rId79"/>
    <p:sldId id="499" r:id="rId80"/>
    <p:sldId id="500" r:id="rId81"/>
    <p:sldId id="501" r:id="rId82"/>
    <p:sldId id="502" r:id="rId83"/>
    <p:sldId id="503" r:id="rId84"/>
    <p:sldId id="504" r:id="rId85"/>
    <p:sldId id="505" r:id="rId86"/>
    <p:sldId id="506" r:id="rId87"/>
    <p:sldId id="507" r:id="rId88"/>
    <p:sldId id="510" r:id="rId89"/>
    <p:sldId id="509" r:id="rId90"/>
    <p:sldId id="508" r:id="rId91"/>
    <p:sldId id="511" r:id="rId92"/>
    <p:sldId id="513" r:id="rId93"/>
    <p:sldId id="512" r:id="rId94"/>
    <p:sldId id="497" r:id="rId95"/>
    <p:sldId id="516" r:id="rId96"/>
    <p:sldId id="514" r:id="rId97"/>
    <p:sldId id="515" r:id="rId98"/>
    <p:sldId id="517" r:id="rId99"/>
    <p:sldId id="518" r:id="rId100"/>
    <p:sldId id="519" r:id="rId101"/>
    <p:sldId id="521" r:id="rId102"/>
    <p:sldId id="520" r:id="rId103"/>
    <p:sldId id="524" r:id="rId104"/>
    <p:sldId id="523" r:id="rId105"/>
    <p:sldId id="525" r:id="rId106"/>
    <p:sldId id="527" r:id="rId107"/>
    <p:sldId id="528" r:id="rId108"/>
    <p:sldId id="526" r:id="rId109"/>
    <p:sldId id="529" r:id="rId110"/>
    <p:sldId id="530" r:id="rId111"/>
    <p:sldId id="522" r:id="rId112"/>
    <p:sldId id="531" r:id="rId113"/>
    <p:sldId id="532" r:id="rId114"/>
    <p:sldId id="536" r:id="rId115"/>
    <p:sldId id="533" r:id="rId116"/>
    <p:sldId id="537" r:id="rId117"/>
    <p:sldId id="538" r:id="rId118"/>
    <p:sldId id="534" r:id="rId119"/>
    <p:sldId id="539" r:id="rId120"/>
    <p:sldId id="548" r:id="rId121"/>
    <p:sldId id="549" r:id="rId122"/>
    <p:sldId id="550" r:id="rId123"/>
    <p:sldId id="551" r:id="rId124"/>
    <p:sldId id="540" r:id="rId125"/>
    <p:sldId id="535" r:id="rId126"/>
    <p:sldId id="541" r:id="rId127"/>
    <p:sldId id="543" r:id="rId128"/>
    <p:sldId id="544" r:id="rId129"/>
    <p:sldId id="545" r:id="rId130"/>
    <p:sldId id="547" r:id="rId131"/>
    <p:sldId id="542" r:id="rId132"/>
    <p:sldId id="552" r:id="rId133"/>
    <p:sldId id="554" r:id="rId134"/>
    <p:sldId id="553" r:id="rId135"/>
    <p:sldId id="555" r:id="rId136"/>
    <p:sldId id="556" r:id="rId137"/>
    <p:sldId id="557" r:id="rId138"/>
    <p:sldId id="558" r:id="rId139"/>
    <p:sldId id="559" r:id="rId140"/>
    <p:sldId id="560" r:id="rId141"/>
    <p:sldId id="561" r:id="rId142"/>
    <p:sldId id="562" r:id="rId143"/>
    <p:sldId id="563" r:id="rId144"/>
    <p:sldId id="566" r:id="rId145"/>
    <p:sldId id="567" r:id="rId14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9F3B7"/>
    <a:srgbClr val="F8F9C3"/>
    <a:srgbClr val="FAF7C2"/>
    <a:srgbClr val="F9F9D3"/>
    <a:srgbClr val="F1F5D7"/>
    <a:srgbClr val="F3FFC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7" autoAdjust="0"/>
    <p:restoredTop sz="91979" autoAdjust="0"/>
  </p:normalViewPr>
  <p:slideViewPr>
    <p:cSldViewPr>
      <p:cViewPr varScale="1">
        <p:scale>
          <a:sx n="62" d="100"/>
          <a:sy n="62" d="100"/>
        </p:scale>
        <p:origin x="15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58EEB8-7755-43CA-9705-10429E82F68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081BED-48F5-4B86-97F4-0C24FCFD902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96D96-61B5-41DC-9020-5B6D4D4DE1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3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D81CB-9275-47E5-8886-ED812A868D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33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E2DA11-D7D7-4A71-A8C0-73A767821E6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68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0C4F7-5875-4260-AF6B-CD9CF58B34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137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021623-22D7-427F-8655-84784A61CF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68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A8F06-EB9D-40D2-87A2-6AC5A88F54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473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7BEF-9DBF-4E6D-847A-E5A1185027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275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8EA0A-09E0-4A78-98F2-FFA6A06996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208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C56F4-C175-4B61-AC4B-662FB1683B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737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79216-AA15-4BF5-8C64-0B78C0C05C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769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C7322-9E12-40AF-9C4D-90CAAC0FB5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842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B6E2D2-EA7C-4A38-8B07-3C43CE24857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webofknowledge.com/full_record.do?product=WOS&amp;search_mode=GeneralSearch&amp;qid=15&amp;SID=Y2sVwUFCmqlQGzOO8PW&amp;page=1&amp;doc=2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CC0099"/>
                </a:solidFill>
                <a:latin typeface="Arial" panose="020B0604020202020204" pitchFamily="34" charset="0"/>
              </a:rPr>
              <a:t>Základy vědecké práce a příprava vědecké publikace ve fyzické geografii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600" b="1" dirty="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dirty="0">
                <a:solidFill>
                  <a:srgbClr val="CC0099"/>
                </a:solidFill>
                <a:latin typeface="Arial" panose="020B0604020202020204" pitchFamily="34" charset="0"/>
              </a:rPr>
              <a:t>podzim 2022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400" b="1" dirty="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dirty="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dirty="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>
                <a:solidFill>
                  <a:srgbClr val="CC0099"/>
                </a:solidFill>
                <a:latin typeface="Arial" panose="020B0604020202020204" pitchFamily="34" charset="0"/>
              </a:rPr>
              <a:t>Daniel Nývlt</a:t>
            </a:r>
            <a:r>
              <a:rPr lang="cs-CZ" altLang="cs-CZ" sz="2000" i="1" dirty="0">
                <a:solidFill>
                  <a:srgbClr val="CC0099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2000" i="1" dirty="0" err="1">
                <a:solidFill>
                  <a:srgbClr val="CC0099"/>
                </a:solidFill>
                <a:latin typeface="Arial" panose="020B0604020202020204" pitchFamily="34" charset="0"/>
              </a:rPr>
              <a:t>daniel.nyvlt</a:t>
            </a:r>
            <a:r>
              <a:rPr lang="en-US" altLang="cs-CZ" sz="2000" i="1" dirty="0">
                <a:solidFill>
                  <a:srgbClr val="CC0099"/>
                </a:solidFill>
                <a:latin typeface="Arial" panose="020B0604020202020204" pitchFamily="34" charset="0"/>
              </a:rPr>
              <a:t>@</a:t>
            </a:r>
            <a:r>
              <a:rPr lang="cs-CZ" altLang="cs-CZ" sz="2000" i="1" dirty="0">
                <a:solidFill>
                  <a:srgbClr val="CC0099"/>
                </a:solidFill>
                <a:latin typeface="Arial" panose="020B0604020202020204" pitchFamily="34" charset="0"/>
              </a:rPr>
              <a:t>sci.muni.cz)</a:t>
            </a:r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3357563"/>
            <a:ext cx="4273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7" y="1382227"/>
            <a:ext cx="8866182" cy="5359141"/>
          </a:xfrm>
          <a:prstGeom prst="rect">
            <a:avLst/>
          </a:prstGeom>
        </p:spPr>
      </p:pic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56510" y="595313"/>
            <a:ext cx="5831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WOS citační ohlas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http://www.isiknowledge.com/WOS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Publikační etika, duševní vlastnictví a plagiátorství</a:t>
            </a:r>
          </a:p>
        </p:txBody>
      </p:sp>
      <p:sp>
        <p:nvSpPr>
          <p:cNvPr id="104451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Další provinění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9388" y="1268413"/>
          <a:ext cx="8856662" cy="540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2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057">
                <a:tc>
                  <a:txBody>
                    <a:bodyPr/>
                    <a:lstStyle/>
                    <a:p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submission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Dvojité odeslání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Článek odeslán do několika časopisů zároveň nebo než bylo ukončeno recenzní řízení v předchozím časopise</a:t>
                      </a: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57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Falsification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Trimming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Cooking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Falšování = přizpůsobení dat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Změna dat /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Selektivní použití dat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88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Forging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Falšování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Fabrikace dat, případně citací, jež údajně podporují autorovy výsledky</a:t>
                      </a: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88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keep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Nezachování původních dat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Všechna originální data musí být archivována autory i po publikaci ve formě článku</a:t>
                      </a: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57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plagiarism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amnesia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Citační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plagiátorství / zapomětlivost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Záměrné (nebo také ne) přehlížení předchozích prací/poznatků jiných autorů</a:t>
                      </a: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57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Suppresion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Potlačení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Významné výsledky nejsou publikovány, protože neodpovídají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myšlenkám autora (nebo sponzora!) – nebezpečí hlavně v medicíně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4">
                <a:tc>
                  <a:txBody>
                    <a:bodyPr/>
                    <a:lstStyle/>
                    <a:p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Bare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assertions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Zveličená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tvrzení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(Dostatečně) nepodložená tvrzení</a:t>
                      </a: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88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manipulation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Manipulace s fotografiemi</a:t>
                      </a:r>
                    </a:p>
                  </a:txBody>
                  <a:tcPr marL="91437" marR="91437" marT="45725" marB="45725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Manipulace fotografií, primárně za účelem změny jejich významu, ale pozor i na klonování, přílišný ořez</a:t>
                      </a:r>
                    </a:p>
                  </a:txBody>
                  <a:tcPr marL="91437" marR="91437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Proč, jak a co citovat?</a:t>
            </a:r>
          </a:p>
        </p:txBody>
      </p:sp>
      <p:sp>
        <p:nvSpPr>
          <p:cNvPr id="10547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Citace slouží pro: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Specifikaci zdroje uvedených myšlenek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Důkaz daného tvrzení, uvádějí do kontextu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Spojují s dalšími relevantními výzkumy na dané téma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Dokumentují aktuálnost zvoleného tématu</a:t>
            </a:r>
          </a:p>
          <a:p>
            <a:pPr>
              <a:buFontTx/>
              <a:buNone/>
            </a:pP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vědeckém textu každý fakt/numerická hodnota musí být zdůvodněna – buď musí být výsledkem našeho výzkumu, být obecně známá, anebo (často) podpořena citací/citacemi</a:t>
            </a: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zásady: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VŽDY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(znovu?) přečíst originální článek </a:t>
            </a: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(vyhnout se citacím typu Novák 1985 in Vonásek 1993)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Přesvědčit se,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autoři přesně říkají (nedezinterpretovat, i třeba nevědomky)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Stručnost, preferovat nejnovější citace 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(hlavně v Úvodu)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Ale také: citovat zdroj dané teorie, poznatku („otec zakladatel“)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Vyhýbat se „kaskádám“ citací, zvláště podporujících triviální fakta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Vybalancovat počty citací pro různá fakta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Pozor, některé časopisy omezují maximální počet citací!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Proč, jak a co citovat?</a:t>
            </a:r>
          </a:p>
        </p:txBody>
      </p:sp>
      <p:sp>
        <p:nvSpPr>
          <p:cNvPr id="106499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zásady: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Uvádět citace pro všechna (předchozí) fakta, na kterých stavíme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Citace nabízejí jasný kontext daného výzkumu (třeba ve Study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/area)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Reference dokumentují aktuálnost výzkumu (nejde o něco obskurního)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pl-PL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Interakce s kolegy, morální rozměr: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Vytvářejte citační spojení s kolegy, aby bylo možné nalézt relevantní práce na dané téma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Pokud byl daný fakt nebo model, zjištěný naším studiem, již před tím publikován – musí být námi citován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Neignorovat práce ukazující opak než jsou naše výsledky, diskutovat je!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Vyhnout se (pokud možno) osobním útokům na duševní integritu autora, tj. hodnotit fakta, ne kolegy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(citovat aktuální články z časopisu, v kterém publikuji)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(citovat možné recenzenty, editory apod.)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Omezit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autocitace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Citace v textu – na co si dát pozor</a:t>
            </a:r>
          </a:p>
        </p:txBody>
      </p:sp>
      <p:sp>
        <p:nvSpPr>
          <p:cNvPr id="10752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90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Vždy začněte s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Instrukcemi pro autory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projděte poslední čísla časopisu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Vícenásobné citace v textu: chronologické vs. abecední řazení (dle časopisu)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Různé oddělovače mezi citacemi v textu: </a:t>
            </a: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,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Různé oddělovače mezi jménem autora/ů a rokem: </a:t>
            </a: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[mezera]</a:t>
            </a:r>
          </a:p>
          <a:p>
            <a:pPr>
              <a:buFontTx/>
              <a:buNone/>
            </a:pPr>
            <a:r>
              <a:rPr lang="da-DK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a-DK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da-DK" altLang="cs-CZ" sz="2000" b="1" i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cs-CZ" altLang="cs-CZ" sz="2000" b="1" i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autoři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Kontrola interpunkce (tečky, čárky, středníky, dvojtečky)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Pozor na správné umístění závorek (hlavně při použití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EndNote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aj. programu): </a:t>
            </a: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demonstrated by </a:t>
            </a:r>
            <a:r>
              <a:rPr lang="en-US" altLang="cs-CZ" sz="20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Horáček</a:t>
            </a: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(2005)….</a:t>
            </a:r>
          </a:p>
          <a:p>
            <a:pPr>
              <a:buFontTx/>
              <a:buNone/>
            </a:pP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a long-known fact (</a:t>
            </a:r>
            <a:r>
              <a:rPr lang="en-US" altLang="cs-CZ" sz="20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Horáček</a:t>
            </a:r>
            <a:r>
              <a:rPr lang="en-US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2005).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Více citací téhož autora je často uváděno pohromadě, jméno se pak neopakuje:</a:t>
            </a:r>
          </a:p>
          <a:p>
            <a:pPr>
              <a:buFontTx/>
              <a:buNone/>
            </a:pPr>
            <a:r>
              <a:rPr lang="nl-NL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(Horáček et al. 1995, 2004; Mach 2006)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Někdy je potřeba přidat i v textu iniciálu, pokud jsou příjmení stejná (Číňani, Nováci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1985; </a:t>
            </a:r>
            <a:r>
              <a:rPr lang="cs-CZ" altLang="cs-CZ" sz="20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2005; </a:t>
            </a:r>
            <a:r>
              <a:rPr lang="cs-CZ" altLang="cs-CZ" sz="20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cs-CZ" altLang="cs-CZ" sz="20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W. 2008)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Číně má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40 % populace 11 příjmení = průměrně 4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mil. lidí se stejným příjmením…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Seznam použité literatury</a:t>
            </a:r>
          </a:p>
        </p:txBody>
      </p:sp>
      <p:sp>
        <p:nvSpPr>
          <p:cNvPr id="10854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4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zásady:</a:t>
            </a:r>
          </a:p>
          <a:p>
            <a:pPr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Citace v textu a v seznamu 1:1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Citace prací v seznamu musejí být co nejsnadněji dohledatelné (mít vše důležité a ne víc)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Pro formátování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dodržovat Instrukce pro autory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Citace typu Novák (in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Kopf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nejsou přípustné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U časopiseckých citací je číslo v ročníku nepovinný údaj (pokud v rámci ročníku není každé číslováno od začátku)</a:t>
            </a:r>
          </a:p>
          <a:p>
            <a:pPr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Nedbalová, L., Nývlt, D., Kopáček, J., Šobr, M.,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Elster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J. (2013):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Freshwater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Ulu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Peninsula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Ross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Island,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north-east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Peninsula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geomorphology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limnology.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Science, 25, 358–372.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U citací (přijatých) do tisku uvádět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Kňažková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M., Hrbáček, F., Kavan, J., Nývlt, D. (2020):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hyaloclastite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breccia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boulders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meso-scale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periglacial-aeolian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landsystem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semi-arid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Ross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Island,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Peninsula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Cuadernos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Investigaciones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Geográficas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46, in press,doi:10.18172/cig.3800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To je nutné i u článků, které nemají stránkování (a/nebo uvést číslo článku)</a:t>
            </a:r>
          </a:p>
          <a:p>
            <a:pPr>
              <a:buFontTx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Čejka, T., Nývlt, D., Kopalová, K., Bulínová, M., Kavan, J.,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Lirio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J.M.,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Coria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S.H., van de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Vijver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B. (2020):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Neoglacial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north-eastern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Peninsula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lacustrine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archive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Anónima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Vega Island.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184, 103050,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10.1016/j.gloplacha.2019.103050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Pravidla pro řazení seznamu citací</a:t>
            </a:r>
          </a:p>
        </p:txBody>
      </p:sp>
      <p:sp>
        <p:nvSpPr>
          <p:cNvPr id="109571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• Pozor, „ch“ je řazeno v anglickém textu pod „c“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Pro řazení jmen s diakritikou (Černý) v cizích časopisech nejsou jednotná pravidla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Totéž „von“, „van“, „de“, „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O’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“ apod.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Abecední řazení citací v seznamu pro stejného autora:</a:t>
            </a:r>
          </a:p>
          <a:p>
            <a:pPr>
              <a:buFontTx/>
              <a:buNone/>
            </a:pPr>
            <a:endParaRPr lang="cs-CZ" altLang="cs-CZ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1. nejdřív autor sám, chronologicky, případně abecedně podle názvu + a, b, …: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Novák 2000a An outline of…</a:t>
            </a:r>
          </a:p>
          <a:p>
            <a:pPr>
              <a:buFontTx/>
              <a:buNone/>
            </a:pP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Novák 2000b Final report…</a:t>
            </a:r>
          </a:p>
          <a:p>
            <a:pPr>
              <a:buFontTx/>
              <a:buNone/>
            </a:pP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Novák 2003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2. pak dvojice, autor + někdo, řazeno podle druhého autora, podle potřeby ještě chronologicky: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Novák a Holeček 2000</a:t>
            </a:r>
          </a:p>
          <a:p>
            <a:pPr>
              <a:buFontTx/>
              <a:buNone/>
            </a:pP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Novák a Holeček 2005</a:t>
            </a:r>
          </a:p>
          <a:p>
            <a:pPr>
              <a:buFontTx/>
              <a:buNone/>
            </a:pP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Novák a Konopásek 2000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3. Nakonec všechny citace o nejméně třech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autorech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chronologicky, bez ohledu na jména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ostatních členů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kolektivu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Novák et al. 2000</a:t>
            </a:r>
          </a:p>
          <a:p>
            <a:pPr>
              <a:buFontTx/>
              <a:buNone/>
            </a:pP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Novák et al. 2004a An outline of…</a:t>
            </a:r>
          </a:p>
          <a:p>
            <a:pPr>
              <a:buFontTx/>
              <a:buNone/>
            </a:pPr>
            <a:r>
              <a:rPr lang="cs-CZ" altLang="cs-CZ" sz="16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Novák et al. 2004b Final report…</a:t>
            </a:r>
            <a:endParaRPr lang="cs-CZ" altLang="cs-CZ" sz="16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59238"/>
            <a:ext cx="40322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 dirty="0" err="1">
                <a:solidFill>
                  <a:srgbClr val="CC3399"/>
                </a:solidFill>
                <a:latin typeface="Arial" panose="020B0604020202020204" pitchFamily="34" charset="0"/>
              </a:rPr>
              <a:t>Cita</a:t>
            </a: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ční styly</a:t>
            </a:r>
          </a:p>
        </p:txBody>
      </p:sp>
      <p:sp>
        <p:nvSpPr>
          <p:cNvPr id="11059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Vancouver</a:t>
            </a:r>
          </a:p>
          <a:p>
            <a:pPr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As shown originally by </a:t>
            </a: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Hrbáček et al.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1;</a:t>
            </a:r>
            <a:r>
              <a:rPr lang="cs-CZ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) and later confirmed by others (</a:t>
            </a: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), …</a:t>
            </a:r>
          </a:p>
          <a:p>
            <a:pPr>
              <a:buFontTx/>
              <a:buNone/>
            </a:pPr>
            <a:endParaRPr lang="cs-CZ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rabicParenBoth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1600">
                <a:latin typeface="Arial" panose="020B0604020202020204" pitchFamily="34" charset="0"/>
                <a:cs typeface="Arial" panose="020B0604020202020204" pitchFamily="34" charset="0"/>
              </a:rPr>
              <a:t>Hrbáček, F., Láska, K., Engel, Z., 2016a. </a:t>
            </a: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Effect of snow cover on the active-layer thermal regime – a case study from James Ross Island, Antarctic Peninsula. </a:t>
            </a:r>
            <a:r>
              <a:rPr lang="es-ES" altLang="en-US" sz="1600">
                <a:latin typeface="Arial" panose="020B0604020202020204" pitchFamily="34" charset="0"/>
                <a:cs typeface="Arial" panose="020B0604020202020204" pitchFamily="34" charset="0"/>
              </a:rPr>
              <a:t>Permafr. Periglac. Process. 27, 307–315.</a:t>
            </a:r>
            <a:endParaRPr lang="cs-CZ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rabicParenBoth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n-US" sz="1600">
                <a:latin typeface="Arial" panose="020B0604020202020204" pitchFamily="34" charset="0"/>
                <a:cs typeface="Arial" panose="020B0604020202020204" pitchFamily="34" charset="0"/>
              </a:rPr>
              <a:t>Hrbáček, F., Oliva, M., Láska, K., Ruiz-Fernandéz, J., de Pablo, M.A., Vieira, G., Ramos, M., Nývlt, D., 2016b. </a:t>
            </a: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Active layer thermal regime in two climatically contrasted sites of the Antarctic Peninsula region. </a:t>
            </a:r>
            <a:r>
              <a:rPr lang="nb-NO" altLang="en-US" sz="1600">
                <a:latin typeface="Arial" panose="020B0604020202020204" pitchFamily="34" charset="0"/>
                <a:cs typeface="Arial" panose="020B0604020202020204" pitchFamily="34" charset="0"/>
              </a:rPr>
              <a:t>Cuadernos de Investigacion Geografica, 42, 457</a:t>
            </a:r>
            <a:r>
              <a:rPr lang="es-ES" altLang="en-US" sz="16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altLang="en-US" sz="1600">
                <a:latin typeface="Arial" panose="020B0604020202020204" pitchFamily="34" charset="0"/>
                <a:cs typeface="Arial" panose="020B0604020202020204" pitchFamily="34" charset="0"/>
              </a:rPr>
              <a:t>474.</a:t>
            </a:r>
            <a:endParaRPr lang="cs-CZ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rabicParenBoth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Oliva, M., Navarro, F., Hrbáček, F., Hernandéz, A., Nývlt, D., Perreira,P., Ruiz-Fernadéz, J., Trigo, R., 2017a. Recent regional climate cooling on the Antarctic Peninsula and associated impacts on the cryosphere. </a:t>
            </a:r>
            <a:r>
              <a:rPr lang="es-ES" altLang="en-US" sz="1600">
                <a:latin typeface="Arial" panose="020B0604020202020204" pitchFamily="34" charset="0"/>
                <a:cs typeface="Arial" panose="020B0604020202020204" pitchFamily="34" charset="0"/>
              </a:rPr>
              <a:t>Sci. Total Environ. 580, 210–223. </a:t>
            </a:r>
            <a:endParaRPr lang="cs-CZ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Číslované citace v pořadí, jak prvně citovány v textu, někdy i pomocí rozsahu </a:t>
            </a:r>
            <a:r>
              <a:rPr lang="cs-CZ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[1,15–17]</a:t>
            </a:r>
          </a:p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Výhody			        Nevýhody</a:t>
            </a:r>
          </a:p>
          <a:p>
            <a:pPr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• Kondenzovaný styl (kratší text)	        • Špatně se píše (přidávání/mazání citací) </a:t>
            </a:r>
          </a:p>
          <a:p>
            <a:pPr>
              <a:buFontTx/>
              <a:buNone/>
            </a:pPr>
            <a:r>
              <a:rPr lang="pl-PL" altLang="en-US" sz="2000">
                <a:latin typeface="Arial" panose="020B0604020202020204" pitchFamily="34" charset="0"/>
                <a:cs typeface="Arial" panose="020B0604020202020204" pitchFamily="34" charset="0"/>
              </a:rPr>
              <a:t>• Odkazy na citace neruší v textu        </a:t>
            </a: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– i když vhodný software pomůže</a:t>
            </a:r>
            <a:endParaRPr lang="pl-PL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• (První výskyt) citace ze seznamu     </a:t>
            </a:r>
            <a:r>
              <a:rPr lang="pl-PL" altLang="en-US" sz="2000">
                <a:latin typeface="Arial" panose="020B0604020202020204" pitchFamily="34" charset="0"/>
                <a:cs typeface="Arial" panose="020B0604020202020204" pitchFamily="34" charset="0"/>
              </a:rPr>
              <a:t>• Není hned jasné, co je citováno</a:t>
            </a: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lze snadno zpětně dohledat v textu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 dirty="0" err="1">
                <a:solidFill>
                  <a:srgbClr val="CC3399"/>
                </a:solidFill>
                <a:latin typeface="Arial" panose="020B0604020202020204" pitchFamily="34" charset="0"/>
              </a:rPr>
              <a:t>Cita</a:t>
            </a: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ční styly</a:t>
            </a:r>
          </a:p>
        </p:txBody>
      </p:sp>
      <p:sp>
        <p:nvSpPr>
          <p:cNvPr id="111619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Harvard</a:t>
            </a:r>
          </a:p>
          <a:p>
            <a:pPr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shown originally by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Hrbáček et al.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2016a, b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and later confirmed by others (</a:t>
            </a:r>
            <a:r>
              <a:rPr lang="cs-CZ" alt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Oliva et al., 2017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…</a:t>
            </a:r>
          </a:p>
          <a:p>
            <a:pPr>
              <a:buFontTx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de-DE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Hrbáček</a:t>
            </a: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F., </a:t>
            </a:r>
            <a:r>
              <a:rPr lang="de-DE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Láska</a:t>
            </a: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K., Engel, Z., 2016a.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 of snow cover on the active-layer thermal regime – a case study from James Ross Island, Antarctic Peninsula. </a:t>
            </a:r>
            <a:r>
              <a:rPr lang="es-E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Permafr. Periglac. Process. 27, 307–315.</a:t>
            </a:r>
            <a:endParaRPr lang="cs-CZ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s-E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Hrbáček, F., Oliva, M., Láska, K., Ruiz-Fernandéz, J., de Pablo, M.A., Vieira, G., Ramos, M., Nývlt, D., 2016b.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Active layer thermal regime in two climatically contrasted sites of the Antarctic Peninsula region. </a:t>
            </a:r>
            <a:r>
              <a:rPr lang="nb-NO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Cuadernos de Investigacion Geografica, 42, 457</a:t>
            </a:r>
            <a:r>
              <a:rPr lang="es-E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474.</a:t>
            </a:r>
            <a:endParaRPr lang="cs-CZ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Oliva, M., Navarro, F.,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Hrbáček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F.,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Hernandéz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A., Nývlt, D.,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Perreira,P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Ruiz-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Fernadéz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Trigo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R., 2017a. Recent regional climate cooling on the Antarctic Peninsula and associated impacts on the cryosphere. </a:t>
            </a:r>
            <a:r>
              <a:rPr lang="es-E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Sci. Total Environ. 580, 210–223. </a:t>
            </a:r>
            <a:endParaRPr lang="cs-CZ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Výhody</a:t>
            </a:r>
          </a:p>
          <a:p>
            <a:pPr>
              <a:buFontTx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Hned jasné, která práce je citována (autor a rok)</a:t>
            </a:r>
          </a:p>
          <a:p>
            <a:pPr>
              <a:buFontTx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Článek se lépe píše (citace se lehce vkládají/mažou)</a:t>
            </a:r>
          </a:p>
          <a:p>
            <a:pPr>
              <a:buFontTx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Nevýhody</a:t>
            </a:r>
          </a:p>
          <a:p>
            <a:pPr>
              <a:buFontTx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Odkazy na citace překážejí v textu, zvláště je-li jich víc pohromadě</a:t>
            </a:r>
          </a:p>
          <a:p>
            <a:pPr>
              <a:buFontTx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Citace ze seznamu se zpětně špatně hledají v textu (ale není problém v PDF aj. elektronicky)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Standardní zkratky časopisů</a:t>
            </a:r>
          </a:p>
        </p:txBody>
      </p:sp>
      <p:sp>
        <p:nvSpPr>
          <p:cNvPr id="11264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Plné názvy časopisů vs. standardní zkratky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Česká periodika v geologii:</a:t>
            </a: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Beneš, J. (1981): Soupis československých geologických periodik a bibliografických zkratek jejich názvů. ÚÚG, Praha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Zahraniční periodika:</a:t>
            </a: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Horáková, V., Fikarová, J., Jahelková, M. (1982): Soupis zahraničních geologických periodik a bibliografických zkratek jejich názvů. ÚÚG, Praha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Impaktované časopisy:</a:t>
            </a:r>
          </a:p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(součást WOS)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Webové stránky každého časopisu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ČSN, ISO,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Science and Engineering Journal Abbreviations</a:t>
            </a:r>
          </a:p>
          <a:p>
            <a:pPr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https://woodward.library.ubc.ca/research-help/journal-abbreviations/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Bibliografické databáze</a:t>
            </a:r>
          </a:p>
        </p:txBody>
      </p:sp>
      <p:sp>
        <p:nvSpPr>
          <p:cNvPr id="11366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7092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Udržuje indexovanou databázi citací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 abstrakty, lze prohledávat podle autorů, klíčových slov apod.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Přímý import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z online databází (Scopus, WOS, GoogleScholar …) nebo stránek časopisů, RIS formát</a:t>
            </a:r>
          </a:p>
          <a:p>
            <a:pPr>
              <a:buFontTx/>
              <a:buNone/>
            </a:pPr>
            <a:r>
              <a:rPr lang="pt-BR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pt-BR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Integrace do textového procesoru </a:t>
            </a:r>
            <a:r>
              <a:rPr lang="pt-BR" altLang="cs-CZ" sz="2000">
                <a:latin typeface="Arial" panose="020B0604020202020204" pitchFamily="34" charset="0"/>
                <a:cs typeface="Arial" panose="020B0604020202020204" pitchFamily="34" charset="0"/>
              </a:rPr>
              <a:t>= produktivita,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přesnost seznamů literatury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Generování seznamu literatury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 požadovaném formátu (podle šablony) – odpadá manuální práce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Lze přidat link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na web ± na místní disk (PDF soubor, extra data v XLS...) = pořádek, rychlost</a:t>
            </a:r>
            <a:endParaRPr lang="cs-CZ" altLang="cs-CZ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6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774700"/>
            <a:ext cx="198913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1819275"/>
            <a:ext cx="19891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2898775"/>
            <a:ext cx="1962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064000"/>
            <a:ext cx="8534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13315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Pravidla pro výběr časopisů do databází WOS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TextovéPole 3"/>
          <p:cNvSpPr txBox="1">
            <a:spLocks noChangeArrowheads="1"/>
          </p:cNvSpPr>
          <p:nvPr/>
        </p:nvSpPr>
        <p:spPr bwMode="auto">
          <a:xfrm>
            <a:off x="0" y="119697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Publikační standard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Včasnost publikace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Mezinárodní ediční konvence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(deskriptivní název, autoři + plné adresy, abstrakt, kompletní bibliografická informace pro všechny citované práce v seznamu literatury,…)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Mezinárodní redakční rada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Nezávislá recenzní procedura (peer-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Jazyk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angličtina minimálně v abstraktu, referencích a klíčových slovech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Obsah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snaha zaznamenat maximální množství relevantních informací, co nejmenším počtem časopisů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Mezinárodní diverzita/pokrytí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nezahrnuje regionální tituly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Citační analýza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 časopisů již na WOS + autorů a členů redakční rady,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self-citations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Časopis je sledován minimálně po 2 roky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(nové) nebo 3 roky (existující),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reevaluace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2627313" y="6443663"/>
            <a:ext cx="6516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  <a:r>
              <a:rPr lang="cs-CZ" altLang="cs-CZ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altLang="cs-CZ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List: https://mjl.clarivate.com/home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856" y="98390"/>
            <a:ext cx="2771640" cy="131438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Anglický vědecký styl</a:t>
            </a:r>
          </a:p>
        </p:txBody>
      </p:sp>
      <p:sp>
        <p:nvSpPr>
          <p:cNvPr id="114691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Vědecký styl, členění textu do vět, odstavců a kapitol</a:t>
            </a:r>
          </a:p>
          <a:p>
            <a:pPr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Logická struktura textu, argumentace</a:t>
            </a:r>
          </a:p>
          <a:p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Psaní fyzicko-geografického textu – praktický postup</a:t>
            </a:r>
          </a:p>
          <a:p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Technické poznámky</a:t>
            </a:r>
          </a:p>
          <a:p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Specifika anglického vědeckého jazyka ve fyzické geografii</a:t>
            </a:r>
          </a:p>
          <a:p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Nejčastější gramatické chyby, nástrahy v angličtině</a:t>
            </a:r>
            <a:endParaRPr lang="cs-CZ" altLang="cs-CZ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Jak psát? </a:t>
            </a:r>
          </a:p>
        </p:txBody>
      </p:sp>
      <p:sp>
        <p:nvSpPr>
          <p:cNvPr id="115715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Psát pro čtenáře,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jednoduše, jasně a srozumitelně 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Když čtenář, recenzent nebo editor něčemu nerozumí, není to 	(zpravidla) jeho chyba!</a:t>
            </a:r>
          </a:p>
          <a:p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Myslet na to, co čtenář potřebuje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reproducibility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verifiability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Poskytnout veškeré informace, aby si mohl učinit vlastní úsudek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Nechat si pomoci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(kolegové, recenzenti, editoři, jazykoví korektoři)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Neustále se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učit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vylepšovat vlastní schopnosti jazykové a                                          	stylistické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získávat praxi = psát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Číst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dobré články z vlastního oboru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(rodilí mluvčí = britská angličtina!)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3716338"/>
            <a:ext cx="26812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Psaní fyzicko-geografického textu – styl</a:t>
            </a:r>
          </a:p>
        </p:txBody>
      </p:sp>
      <p:sp>
        <p:nvSpPr>
          <p:cNvPr id="3" name="TextovéPole 1"/>
          <p:cNvSpPr txBox="1">
            <a:spLocks noChangeArrowheads="1"/>
          </p:cNvSpPr>
          <p:nvPr/>
        </p:nvSpPr>
        <p:spPr bwMode="auto">
          <a:xfrm>
            <a:off x="0" y="659641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Jedno téma = jeden článek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(ne 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opus magnum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Nedělat čtení na pokračování (part 1, 2, …n) – forma vhodnější pro nedělníky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Klíčová věc, které je vše podřízeno: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srozumitelnost,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proto je důležitá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jednoduchost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Představit si sama sebe v roli čtenáře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Nepíšeme detektivku, tzn. neschovávat si rozuzlení až na úplný závěr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Šetřit (mezi) nadpisy, a ty musí být pokud možno konkrétní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Každý odstavec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Jen jedna myšlenka, navázaná na odstavec předchozí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Je schopný samostatné existence (nezačíná zájmenem)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Uveden 1. větou, často na konci shrnut větou poslední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Lineární, jednoduchý tok textu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Minimální množství odkazů zpět, žádné dopředu (</a:t>
            </a:r>
            <a:r>
              <a:rPr lang="cs-CZ" sz="2000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cs-CZ" sz="2000" strike="sng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Nedělejte ze čtenáře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pitomce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„classic“ technique; „it is clear that“, „it is obvious that“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zbytečné!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Glossary for Research Papers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8910638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Psaní fyzicko-geografického textu – styl</a:t>
            </a:r>
          </a:p>
        </p:txBody>
      </p:sp>
      <p:sp>
        <p:nvSpPr>
          <p:cNvPr id="118787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8999538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Pro lepší propojení textu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slouží: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1. ‚transition words‘</a:t>
            </a:r>
          </a:p>
          <a:p>
            <a:pPr>
              <a:buFontTx/>
              <a:buNone/>
            </a:pP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accordingly, again, also, although, apparently, conceptually, consequently, conversely, eventually,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evidently, doubtless, finally, first (second, third), furthermore, hence, however, indeed, inevitably, later,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meanwhile, moreover, namely, nevertheless, next, nonetheless, now, otherwise, overall, perhaps,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possibly, similarly, specifically, still, subsequently, then, therefore, though, thus, too, yet.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2. ‚transition terms‘</a:t>
            </a:r>
          </a:p>
          <a:p>
            <a:pPr>
              <a:buFontTx/>
              <a:buNone/>
            </a:pP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after that, as a result, at the same time, before then, by concept, by contrast, for example, for this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reason, in addition, in any case, in detail, in fact, in general, in particular, in practice, in principle, no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doubt, on the other hand, since then, that is</a:t>
            </a:r>
          </a:p>
          <a:p>
            <a:pPr>
              <a:buFontTx/>
              <a:buNone/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(a) důsledek (therefore, thus),</a:t>
            </a:r>
          </a:p>
          <a:p>
            <a:pPr>
              <a:buFontTx/>
              <a:buNone/>
            </a:pP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(b) příklad (specifically, in particular),</a:t>
            </a:r>
          </a:p>
          <a:p>
            <a:pPr>
              <a:buFontTx/>
              <a:buNone/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(c) srovnání (similarly, likewise),</a:t>
            </a:r>
          </a:p>
          <a:p>
            <a:pPr>
              <a:buFontTx/>
              <a:buNone/>
            </a:pP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(d) kontrast (however, nevertheless, although, on the other hand),</a:t>
            </a:r>
          </a:p>
          <a:p>
            <a:pPr>
              <a:buFontTx/>
              <a:buNone/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(e) přídavek (moreover, besides),</a:t>
            </a:r>
          </a:p>
          <a:p>
            <a:pPr>
              <a:buFontTx/>
              <a:buNone/>
            </a:pP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(f) čas (now, subsequently, before then),</a:t>
            </a:r>
          </a:p>
          <a:p>
            <a:pPr>
              <a:buFontTx/>
              <a:buNone/>
            </a:pP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(g) sekvenci událostí (first, next, finally).</a:t>
            </a:r>
          </a:p>
          <a:p>
            <a:pPr>
              <a:buFontTx/>
              <a:buNone/>
            </a:pP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Ale nepoužívat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(se synonymy) víc než jednou v daném odstavci (neměnit argumentaci tam a zpět)</a:t>
            </a:r>
            <a:endParaRPr lang="cs-CZ" altLang="cs-CZ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88" name="Obdélník 3"/>
          <p:cNvSpPr>
            <a:spLocks noChangeArrowheads="1"/>
          </p:cNvSpPr>
          <p:nvPr/>
        </p:nvSpPr>
        <p:spPr bwMode="auto">
          <a:xfrm>
            <a:off x="6443663" y="4221163"/>
            <a:ext cx="2555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(pro zamezení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monotónnosti textu často měňte)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Psaní fyzicko-geografického textu – styl</a:t>
            </a:r>
          </a:p>
        </p:txBody>
      </p:sp>
      <p:sp>
        <p:nvSpPr>
          <p:cNvPr id="119811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899953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 lepší propojení textu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slouží:</a:t>
            </a:r>
          </a:p>
          <a:p>
            <a:pPr>
              <a:buFontTx/>
              <a:buNone/>
            </a:pP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Ukazovací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zájmena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this, that, these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nenadužívat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následovat podstatným jménem (klíčovým slovem) odkazujícím k předchozímu textu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cs-CZ" alt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satisfactory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cs-CZ" altLang="cs-CZ" sz="20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r>
              <a:rPr lang="cs-CZ" alt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cs-CZ" altLang="cs-CZ" sz="2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4. Opakovat podstatné jméno, nebo i část textu (= klíčová slova)</a:t>
            </a:r>
          </a:p>
          <a:p>
            <a:pPr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5. Použití osobních zájmen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(hlavně </a:t>
            </a:r>
            <a:r>
              <a:rPr lang="cs-CZ" altLang="cs-CZ" sz="2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pozor, aby věta měla jen jeden význam</a:t>
            </a:r>
          </a:p>
          <a:p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ensuing volcanism yielded enormous basalt </a:t>
            </a:r>
            <a:r>
              <a:rPr lang="en-US" alt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flows 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spread over a large part of the drainage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system. </a:t>
            </a:r>
            <a:r>
              <a:rPr lang="en-US" alt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filled the main valley and spilled into neighboring depressions, blocking off many streams.</a:t>
            </a:r>
            <a:r>
              <a:rPr lang="cs-CZ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individual </a:t>
            </a:r>
            <a:r>
              <a:rPr lang="en-US" alt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flows </a:t>
            </a:r>
            <a:r>
              <a:rPr lang="en-US" altLang="cs-CZ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have columnar tops…</a:t>
            </a:r>
            <a:endParaRPr lang="cs-CZ" altLang="cs-CZ" sz="1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Psaní fyzicko-geografického textu – praktický postup</a:t>
            </a:r>
          </a:p>
        </p:txBody>
      </p:sp>
      <p:sp>
        <p:nvSpPr>
          <p:cNvPr id="120835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8999538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Vytvořit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finální dataset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rozdělit data do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skupin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Přiřadit jim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grafické značky a barvy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pro diagramy (plotting symbols)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Vynést v 1. verzi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obrázky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srovnat do logické sekvence, vybrat ty podstatné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Napsat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popisky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(figure captions), případně i pro obrázky, které ještě 	očekávám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Připravit si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osnovu textu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(nebo také ne)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Začít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psát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vlastní text, přímo do osnovy, od místa které se zdá nejsnadnější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	(= je nejjasnější)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	• Zapisovat myšlenky po blocích, které udržím v hlavě;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	• Psát rychle, jednoduše, nesnažit se formátovat (ale někomu to 		naopak pomáhá k lepšímu soustředění)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	• Doporučené je bez počítače, tedy použití tužky a papíru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Jde o zachycení proudu myšlenek</a:t>
            </a:r>
            <a:endParaRPr lang="cs-CZ" altLang="cs-CZ" sz="1600" b="1" i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Psaní fyzicko-geografického textu – praktický postup</a:t>
            </a:r>
          </a:p>
        </p:txBody>
      </p:sp>
      <p:sp>
        <p:nvSpPr>
          <p:cNvPr id="121859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899953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Několikrát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revidovat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textovém editoru (gramatika, tok textu, styl), minimálně tři verze textu: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první verze je nejdelší, jde o to zachytit myšlenku;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druhá verze se snaží o logickou strukturu celého článku, o 	návaznost jednotlivých odstavců, správné zařazení vhodných citací do 	kontextu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třetí verze – kondenzujeme text, případně pracujeme s pořadím 	velkých částí textu (odstavce) – věty mají být nakonec jednoduché, 	krátké, ale čtivé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Opakovaně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vytisknout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upravovat na papíře!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 dlouhé rukopisy je dobré dodržovat nějakou denní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rutinu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ráno psát nový materiál, editovat odpoledne, práce na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hardcopy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večer (     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Bez milosti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mazat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vše nepotřebné, hlavně složité pasáže, popř. ukládat na konec souboru do sekce ‚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Junk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‘ atp.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Průběžně kontrolovat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strukturu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textu (v zobrazení osnovy)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Nechávat průběžně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uležet</a:t>
            </a:r>
            <a:endParaRPr lang="cs-CZ" altLang="cs-CZ" sz="1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365625"/>
            <a:ext cx="2952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ovéPole 7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Psaní fyzicko-geografického textu – praktický postup</a:t>
            </a:r>
          </a:p>
        </p:txBody>
      </p:sp>
      <p:sp>
        <p:nvSpPr>
          <p:cNvPr id="122883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Možno použít text třeba z konferenčního abstraktu, jiných vlastních rukopisů: zvláště metodiku, study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/area apod. – horror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vacui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Ale takové kusy textu se musejí výrazně parafrázovat – pozor na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self-plagiarism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Někteří autoři navrhují začít literárním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(tedy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Art)</a:t>
            </a:r>
            <a:endParaRPr lang="cs-CZ" altLang="cs-CZ" sz="20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0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Pořadí psaní publikace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These can be written first, as you are doing your experiments and collecting the results.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Write these sections next, once you have decided on your target journal.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Write your Title and Abstract based on all the other sections.</a:t>
            </a:r>
          </a:p>
          <a:p>
            <a:pPr>
              <a:buFontTx/>
              <a:buNone/>
            </a:pPr>
            <a:r>
              <a:rPr lang="en-US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Following this order will help you write a logical and consistent manuscript.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Jazyková specifika (UK/US angličtina)</a:t>
            </a:r>
          </a:p>
        </p:txBody>
      </p:sp>
      <p:sp>
        <p:nvSpPr>
          <p:cNvPr id="123907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Obvykle si lze na začátku zvolit, zda britská nebo americká angličtina, ale konzistentně! (nicméně některé časopisy povolují jen jednu normu). Nejčastější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rodíly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(UK/US):</a:t>
            </a:r>
          </a:p>
          <a:p>
            <a:pPr>
              <a:buFontTx/>
              <a:buNone/>
            </a:pP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aluminium/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endParaRPr lang="cs-CZ" altLang="cs-CZ" sz="1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dyke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</a:t>
            </a:r>
            <a:endParaRPr lang="cs-CZ" altLang="cs-CZ" sz="1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 na 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/-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centre/center, 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cs-CZ" altLang="cs-CZ" sz="1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</a:t>
            </a:r>
            <a:r>
              <a:rPr lang="en-US" altLang="cs-CZ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cs-CZ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–our/-or: </a:t>
            </a:r>
            <a:r>
              <a:rPr lang="en-US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/color</a:t>
            </a:r>
          </a:p>
          <a:p>
            <a:pPr>
              <a:buFontTx/>
              <a:buNone/>
            </a:pPr>
            <a:r>
              <a:rPr lang="cs-CZ" altLang="cs-CZ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 na 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yze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analyse/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  <a:endParaRPr lang="cs-CZ" altLang="cs-CZ" sz="1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zkrácení některých slov: 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analogue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/analog</a:t>
            </a:r>
          </a:p>
          <a:p>
            <a:pPr>
              <a:buFontTx/>
              <a:buNone/>
            </a:pP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metre/meter</a:t>
            </a:r>
          </a:p>
          <a:p>
            <a:pPr>
              <a:buFontTx/>
              <a:buNone/>
            </a:pP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/orient</a:t>
            </a:r>
          </a:p>
          <a:p>
            <a:pPr>
              <a:buFontTx/>
              <a:buNone/>
            </a:pP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Palaeo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buFontTx/>
              <a:buNone/>
            </a:pP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sulfur</a:t>
            </a:r>
            <a:endParaRPr lang="cs-CZ" altLang="cs-CZ" sz="1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modelling/modeling</a:t>
            </a:r>
          </a:p>
          <a:p>
            <a:pPr>
              <a:buFontTx/>
              <a:buNone/>
            </a:pPr>
            <a:r>
              <a:rPr lang="cs-CZ" altLang="cs-CZ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zcela odlišná slova: </a:t>
            </a:r>
            <a:r>
              <a:rPr lang="cs-CZ" altLang="cs-CZ" sz="16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  <a:r>
              <a:rPr lang="cs-CZ" altLang="cs-CZ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Internet, např.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http://en.wikipedia.org/wiki/Comparison_of_American_and_British_English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terms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https://www.lexico.com/en/grammar/british-and-american-terms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429847"/>
            <a:ext cx="2736304" cy="379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14339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InCites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JCR (https://jcr.clarivate.com/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JCRLandingPageAction.action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869038" cy="4248472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2771801" y="1124744"/>
            <a:ext cx="6204742" cy="5601444"/>
            <a:chOff x="2987824" y="1046223"/>
            <a:chExt cx="5865913" cy="531341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7824" y="1046223"/>
              <a:ext cx="5865913" cy="5313412"/>
            </a:xfrm>
            <a:prstGeom prst="rect">
              <a:avLst/>
            </a:prstGeom>
          </p:spPr>
        </p:pic>
        <p:sp>
          <p:nvSpPr>
            <p:cNvPr id="9" name="TextovéPole 8"/>
            <p:cNvSpPr txBox="1">
              <a:spLocks noChangeArrowheads="1"/>
            </p:cNvSpPr>
            <p:nvPr/>
          </p:nvSpPr>
          <p:spPr bwMode="auto">
            <a:xfrm>
              <a:off x="6121164" y="2204864"/>
              <a:ext cx="266541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GEOGRAPHY, PHYSICAL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psaní geografických jmen</a:t>
            </a:r>
          </a:p>
        </p:txBody>
      </p:sp>
      <p:sp>
        <p:nvSpPr>
          <p:cNvPr id="124931" name="TextovéPole 1"/>
          <p:cNvSpPr txBox="1">
            <a:spLocks noChangeArrowheads="1"/>
          </p:cNvSpPr>
          <p:nvPr/>
        </p:nvSpPr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používání členů (the, a) má jisté zákonitosti, i když je množství výjimek…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názvy řek se vždy píší se členem určitým (the Mississippi River), naproti tomu názvy jezer se píší bez členu (Monolith Lake)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názvy vrcholů a ostrovů se píší bez členu (Mount Vinson, James Ross Island), naproti tomu názvy pohoří nebo souostroví se píší se členem určitým (the Alps, the Canadian Arctic Archipelago)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význam slova se mění podle použití členu – „Mississippi“ je stát Unie, naproti tomu „the Mississippi“ je řeka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člen určitý se běžně píše s malým písmenem (the Nile River), pokud to není součástí názvu (The Hague)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světové strany pokud jsou součástí oficiálního názvu, tak se píší s velkým písmenem (the North Sea, Western Europe, the Far East, the Southern Hemisphere), pokud to je ale použito jako popis oblasti bez oficiálního významu, pak se píší s malým písmenem (the south of France, the west, central Australia)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slova ocean, river, sea, lake, island, mountains, desert, state, city, street (a asi další, které mě teď nenapadají…) se píší s velkým písmenem, když jsou součástí geografického názvu (New York State), ale naproti tomu (the state of New York) – ale někdy se píší s velkými písmeny v názvech…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psaní geografických jmen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7950" y="669925"/>
          <a:ext cx="8928100" cy="6072187"/>
        </p:xfrm>
        <a:graphic>
          <a:graphicData uri="http://schemas.openxmlformats.org/drawingml/2006/table">
            <a:tbl>
              <a:tblPr/>
              <a:tblGrid>
                <a:gridCol w="4374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75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Continents and geographical areas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Oceans, seas, gulfs, bays, lakes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12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Western Hemisphere, the Eastern Hemisphere, the Northern Hemisphere, the Southern Hemisphere;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Atlantic Ocean / the Atlantic, the Pacific Ocean / the Pacific, the Arctic Ocean, the Indian Ocean;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12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Arctic, the Antarctic, the Far East, the Middle East;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Mediterranean Sea / the Mediterranean, the Caribbean Sea / the Caribbean;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12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North Pole, the South Pole.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Red Sea, the Black Sea, the North Sea, the Baltic Sea, the Barents Sea, the Bering Sea, the Yellow Sea;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article: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Sea of Okhotsk, the Sea of Japan, the Sea of Marmara;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6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America, North America, South America, Latin America, Europe, Asia, Africa, Australia, Antarctica;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Gulf of Mexico, the Bay of Bengal, the Gulf of Finland, the Bay of Biscay, the Persian Gulf.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Africa, Western Europe, Central America, South Asia, Southeast Asia, Central Asia, Siberia.</a:t>
                      </a:r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But: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Hudson Bay, San Francisco Bay.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70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article: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3815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Lake Baikal / Baikal, Lake Victoria, Lake Superior, Lake Huron, Lake Michigan, Lake Erie, Lake Ontario, Crater Lake, Utah Lake, Lake Geneva, Great Pond.</a:t>
                      </a:r>
                    </a:p>
                  </a:txBody>
                  <a:tcPr marL="91431" marR="914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12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3299" marR="63299" marT="31652" marB="31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But: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Great Salt Lake, the Lake of the Woods; the Great Lakes (5 lakes).</a:t>
                      </a:r>
                    </a:p>
                  </a:txBody>
                  <a:tcPr marL="91431" marR="91431" anchor="ctr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psaní geografických jmen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07950" y="614363"/>
          <a:ext cx="8928100" cy="6229352"/>
        </p:xfrm>
        <a:graphic>
          <a:graphicData uri="http://schemas.openxmlformats.org/drawingml/2006/table">
            <a:tbl>
              <a:tblPr/>
              <a:tblGrid>
                <a:gridCol w="4374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759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Rivers, straits, canals, currents, waterfalls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Islands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article: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37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Amazon / the Amazon River, the Nile / the Nile River, the Mississippi / the Mississippi River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Rio Grande, the Yangtze / the Yangtze River;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Greenland, Java, Cyprus, Madagascar, Hokkaido, Sakhalin, Jamaica, Ellis Island.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49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Thames / the Thames River / the River Thames;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37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Amur / the Amur River, the Dnepr / the Dnepr River / the Dnieper, the Volga / the Volga River, the Yenisei / the Yenisei River, the Amu Darya;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island of Greenland, the island of Java, the island of Cyprus, the island of Madagascar, the island of Jamaica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Isle of Man.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002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Strait of Gibraltar, the Strait of Dover (Pas de Calais), the Strait of Magellan, the Bering Strait;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British Isles, the Virgin Islands, the Falkland Islands, the Florida Keys, the West Indies, the Azores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Dardanelles, the Bosporus (also,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Bosphorus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cs-CZ" sz="1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English Channel (La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Manche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Aleutian Islands / the Aleutians, the Kuril (or Kurile) Islands / the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Kurils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the Canary Islands / the Canaries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759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Suez Canal, the Panama Canal, the Erie Canal;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Peninsulas, capes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72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Gulf Stream, the Florida Current, the Japan Current (the Kuroshio);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3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Victoria Falls / Victoria Falls, Niagara Falls / the Niagara Falls, the American Falls, the Canadian Falls, the Horseshoe Falls / Horseshoe Falls.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Kamchatka Peninsula, the Alaska Peninsula, the Kola Peninsula, the Balkan Peninsula, the Iberian Peninsula, the Cape of Good Hope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9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article: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172"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Indochina, Kamchatka, Iberia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cs-CZ" sz="1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Cape Horn, North Cape, Cape Canaveral, Cape Cod.</a:t>
                      </a:r>
                    </a:p>
                  </a:txBody>
                  <a:tcPr marL="91431" marR="91431" marT="45721" marB="45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psaní geografických jmen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07950" y="614363"/>
          <a:ext cx="8928100" cy="6054724"/>
        </p:xfrm>
        <a:graphic>
          <a:graphicData uri="http://schemas.openxmlformats.org/drawingml/2006/table">
            <a:tbl>
              <a:tblPr/>
              <a:tblGrid>
                <a:gridCol w="4374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54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Mountains, volcanoes, hills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Plateaus, canyons, plains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31"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article: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914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Everest / Mount Everest, Fuji / Mount Fuji / Fujiyama, Kilimanjaro / Mount Kilimanjaro, Elbrus / Mount Elbrus, Vesuvius / Mount Vesuvius;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Tibetan Plateau, the Central Siberian Plateau, the Mexican Plateau, the Colorado Plateau; the Grand Canyon;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52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Whitney, Mount McKinley, Mont Blanc, Lassen Peak;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Great Plains, the East European Plain (the Russian Plain), the West Siberian Plain.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171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Capitol Hill, Telegraph Hill.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Deserts, valleys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But:</a:t>
                      </a: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Kilauea Volcano.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522">
                <a:tc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the: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Sahara / the Sahara Desert, the Arabian Desert, the Gobi / the Gobi Desert, the Kara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1305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Himalayas / the Himalaya / the Himalaya Mountains, the Rocky Mountains / the Rockies, the Balkan Mountains, the Ural Mountains / the Urals, the Caucasus Mountains / the Caucasus;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Ruhr Valley, the Nile Valley, the Valley of the Kings.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52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Pamirs / the Pamir, the Tien Shan / the Tian Shan;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article: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0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Cordilleras, the Andes, the Pyrenees, the Alps, the Apennines;</a:t>
                      </a: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Black Hills, the Berkshire Hills.</a:t>
                      </a: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 Valley, Silicon Valley.</a:t>
                      </a:r>
                    </a:p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722" marB="457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  <p:sp>
        <p:nvSpPr>
          <p:cNvPr id="129027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! Radši jednodušší, ale gramaticky správná angličtina !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Často existují kratší synonyma: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for the reason that…, due to the fact that...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NE!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...					ANO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Preferovat běžná slova (většina čtenářů také nejsou rodilými mluvčími):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plethora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reasons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				NE!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reasons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...	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Kratší věty jsou vždy jistější (10–15 slov), omezit výskyty předložek (hlavně 	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Minimalizovat použití první osoby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(rozhodně ne: 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. 1…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Redukovat použití trpného rodu</a:t>
            </a:r>
          </a:p>
          <a:p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pl-PL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Kontrola rodilým mluvčím</a:t>
            </a: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kolegy?! Nechat si poradit!!!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(Pokud možno) používat jednotky SI a jejich podíly a násobky (µm, mm, m, km; nikoliv cm, dm) – ale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kbar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Å…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anglickém textu (vč. obrázků, tabulek) užívat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desetinnou tečku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ne čárku!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Všechny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zkratky vysvětlit při 1. výskytu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Věta by neměla začínat číslem nebo zkratkou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také začíná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místo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Minulý čas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geologické děje, laboratorní práce, odkazy na předchozí analýzy, starší literaturu, (pro danou oblast) specifické závěry a část diskuze</a:t>
            </a:r>
          </a:p>
          <a:p>
            <a:pPr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Přítomný čas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popis lokalit, diskuze dat – obecně platné závěry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Hypotézy vyjadřovat s určitým stupněm nejistoty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kondicionálem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slovy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perhaps, likely, possibly…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antropomorfismus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nepřipisovat neživým věcem vlastnosti živých organismů nebo dokonce city:</a:t>
            </a: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…the rocks suffered metamorphism…, …the rocks enjoyed metamorphism…,</a:t>
            </a:r>
          </a:p>
          <a:p>
            <a:pPr>
              <a:buFontTx/>
              <a:buNone/>
            </a:pP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terrain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experienced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…,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…abundance of hornblende argues for…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The machine that we have bought</a:t>
            </a: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The machine, which is modern</a:t>
            </a: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The parts that had failed were replaced</a:t>
            </a:r>
          </a:p>
          <a:p>
            <a:pPr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Pozor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co ‚that‘ mod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fikuje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The parts that had failed in the apparatus were replaced…</a:t>
            </a:r>
          </a:p>
        </p:txBody>
      </p:sp>
      <p:sp>
        <p:nvSpPr>
          <p:cNvPr id="130051" name="TextovéPole 4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středník</a:t>
            </a:r>
          </a:p>
          <a:p>
            <a:pPr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odděluje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volně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propojené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věty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šlo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ho v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principu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nahradit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tečkou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neodděluje položky v jednoduchých seznamech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složitějších seznamech, hlavně obsahujících čárky, ho ale lze použít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compliment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≠ viz.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videlicet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videre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licet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(negativní srovnání)</a:t>
            </a:r>
          </a:p>
          <a:p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‚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pokud je uveden výčet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uvádějte stejné množství detailu</a:t>
            </a: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The rock contains dark green amphibole with perfect cleavage, and quartz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NE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The rock contains abundant amphibole, much biotite, and garnet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NE</a:t>
            </a:r>
          </a:p>
          <a:p>
            <a:pPr>
              <a:buFontTx/>
              <a:buNone/>
            </a:pP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rock contains abundant amphibole, much biotite, and rare garnet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výčty řadit logicky, obvykle od nejběžnější k nejméně běžné položce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použít podobné pořadí vyjmenovávaných položek v celém rukopise</a:t>
            </a:r>
          </a:p>
        </p:txBody>
      </p:sp>
      <p:sp>
        <p:nvSpPr>
          <p:cNvPr id="131075" name="TextovéPole 3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due to, owing to, because of</a:t>
            </a:r>
          </a:p>
          <a:p>
            <a:pPr>
              <a:buFontTx/>
              <a:buNone/>
            </a:pP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+ přídavné jméno, </a:t>
            </a: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owing to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+ příslovce</a:t>
            </a:r>
          </a:p>
          <a:p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if vs. whether</a:t>
            </a:r>
          </a:p>
          <a:p>
            <a:pPr>
              <a:buFontTx/>
              <a:buNone/>
            </a:pPr>
            <a:r>
              <a:rPr lang="cs-CZ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whether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= zda</a:t>
            </a:r>
          </a:p>
          <a:p>
            <a:pPr>
              <a:buFontTx/>
              <a:buNone/>
            </a:pPr>
            <a:r>
              <a:rPr lang="cs-CZ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= pokud</a:t>
            </a:r>
          </a:p>
          <a:p>
            <a:pPr>
              <a:buFontTx/>
              <a:buNone/>
            </a:pP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we tried to find out whether this is indeed true</a:t>
            </a:r>
          </a:p>
          <a:p>
            <a:pPr>
              <a:buFontTx/>
              <a:buNone/>
            </a:pP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if the results are right, we assume that…</a:t>
            </a:r>
            <a:endParaRPr lang="cs-CZ" altLang="cs-CZ" sz="20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10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má např. v petrologii také zvláštní význam (= uzavírá)!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Vyvarovat se dvojznačných formulací jako:  </a:t>
            </a:r>
            <a:r>
              <a:rPr lang="cs-CZ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Primary minerals include quartz, feldspar and biotite.</a:t>
            </a:r>
          </a:p>
          <a:p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comprise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špatně je:  comprised of…!</a:t>
            </a:r>
          </a:p>
          <a:p>
            <a:pPr>
              <a:buFontTx/>
              <a:buNone/>
            </a:pP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The parts </a:t>
            </a:r>
            <a:r>
              <a:rPr lang="en-US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compose </a:t>
            </a: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the whole. The whole </a:t>
            </a:r>
            <a:r>
              <a:rPr lang="en-US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comprises </a:t>
            </a: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the parts.</a:t>
            </a:r>
          </a:p>
          <a:p>
            <a:pPr>
              <a:buFontTx/>
              <a:buNone/>
            </a:pP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A 'whole' </a:t>
            </a:r>
            <a:r>
              <a:rPr lang="en-US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comprises </a:t>
            </a: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all parts but </a:t>
            </a:r>
            <a:r>
              <a:rPr lang="en-US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only certain parts.</a:t>
            </a:r>
          </a:p>
        </p:txBody>
      </p:sp>
      <p:sp>
        <p:nvSpPr>
          <p:cNvPr id="132099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singulár a plurál cizích slov</a:t>
            </a:r>
          </a:p>
          <a:p>
            <a:pPr>
              <a:buFontTx/>
              <a:buNone/>
            </a:pPr>
            <a:r>
              <a:rPr lang="it-IT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criterion/criteria, datum/data, phenomonenon/phenomena, spectrum/spectra, stratum/strata,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tetrahedron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tetrahedra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ocellus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ocelli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formula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formulae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formulas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plateau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plateaux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plateaus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sandur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sandar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schlieren, klippen </a:t>
            </a:r>
            <a:r>
              <a:rPr lang="de-DE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(ne </a:t>
            </a:r>
            <a:r>
              <a:rPr lang="de-DE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schlierens</a:t>
            </a:r>
            <a:r>
              <a:rPr lang="de-DE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klippens</a:t>
            </a:r>
            <a:r>
              <a:rPr lang="de-DE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je to z němčiny</a:t>
            </a:r>
            <a:r>
              <a:rPr lang="de-DE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de-DE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nepoužívat plurál zkratek,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řešit opisem nebo definicí jiné zkratky</a:t>
            </a:r>
          </a:p>
          <a:p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nepoužívat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it‘s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psaném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vědeckém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textu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quite, very, a lot, too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patří do hovorové mluvy, ne do vědeckého textu</a:t>
            </a:r>
          </a:p>
          <a:p>
            <a:pPr>
              <a:buFontTx/>
              <a:buNone/>
            </a:pPr>
            <a:endParaRPr lang="cs-CZ" altLang="cs-CZ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příslovce</a:t>
            </a:r>
          </a:p>
          <a:p>
            <a:pPr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časové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always, occasionally, often, seldom, sometimes, usually</a:t>
            </a:r>
          </a:p>
          <a:p>
            <a:pPr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místní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abundantly, everywhere, extensively, in places, largely, locally, sparsely, typically, widely</a:t>
            </a:r>
          </a:p>
          <a:p>
            <a:pPr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obojí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broadly, chiefly, commonly, frequently, generally, mainly, mostly, rarely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Nelze je volně zaměňovat:</a:t>
            </a:r>
          </a:p>
          <a:p>
            <a:pPr>
              <a:buFontTx/>
              <a:buNone/>
            </a:pPr>
            <a:r>
              <a:rPr lang="en-US" altLang="cs-CZ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plagioclase is everywhere partly altered </a:t>
            </a:r>
            <a:r>
              <a:rPr lang="en-US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≠ </a:t>
            </a:r>
            <a:r>
              <a:rPr lang="en-US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plagioclase is always partly altered</a:t>
            </a:r>
          </a:p>
        </p:txBody>
      </p:sp>
      <p:sp>
        <p:nvSpPr>
          <p:cNvPr id="133123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módní, nadužívaná slova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poněkud pompézní, oblíbená slova – nahrazovat synonymy (+ Thesaurus)</a:t>
            </a:r>
          </a:p>
          <a:p>
            <a:pPr>
              <a:buFontTx/>
              <a:buNone/>
            </a:pP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ascertain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cartoon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diagram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constrain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restrict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limit,...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essentially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generally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commonly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practically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continuing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portion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postulated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circumstances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model,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show 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demonstrate, illustrate, suggest, indicate, imply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utilize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., Tab.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Tabs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(bez tečky, tedy nikoliv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Tabs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altLang="cs-CZ"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47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15363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Scopus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(https://www.scopus.com/)</a:t>
            </a:r>
          </a:p>
        </p:txBody>
      </p:sp>
      <p:sp>
        <p:nvSpPr>
          <p:cNvPr id="15364" name="TextovéPole 3"/>
          <p:cNvSpPr txBox="1">
            <a:spLocks noChangeArrowheads="1"/>
          </p:cNvSpPr>
          <p:nvPr/>
        </p:nvSpPr>
        <p:spPr bwMode="auto">
          <a:xfrm>
            <a:off x="0" y="1062038"/>
            <a:ext cx="56521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O dost širší záběr než WOS (nejen časopisy s IF)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Vhodný pro detailnější nebo regionální (evropské) studie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Export do řady formátů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Přímý export do programů jako je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EndNote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RefMan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Intuitivní nástroje pro zpřesnění výběru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Link na fulltext pokud k dispozici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Integrace s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Mendeley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TextovéPole 4"/>
          <p:cNvSpPr txBox="1">
            <a:spLocks noChangeArrowheads="1"/>
          </p:cNvSpPr>
          <p:nvPr/>
        </p:nvSpPr>
        <p:spPr bwMode="auto">
          <a:xfrm>
            <a:off x="5621352" y="1082042"/>
            <a:ext cx="31163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nepoužívat?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Drahý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Špatné pokrytí před rokem 1996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Nevhodný, pokud začínáme s nějakým problémem a hledáme několik klíčových citací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25" y="3924360"/>
            <a:ext cx="6550066" cy="2889016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enriched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depleted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implikuje proces!</a:t>
            </a:r>
          </a:p>
          <a:p>
            <a:pPr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nezaměňovat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richer, poorer, higher, lower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vždy jasně specifikovat, s čím srovnáváme</a:t>
            </a:r>
          </a:p>
          <a:p>
            <a:pPr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most Fe-rich ≠ 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rock richest in Fe</a:t>
            </a:r>
          </a:p>
          <a:p>
            <a:pPr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least Fe-rich ≠ 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rock poorest in Fe</a:t>
            </a:r>
          </a:p>
          <a:p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singulár a plurál jmen minerálů a hornin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vyhradit plurál jmen minerálů a hornin pokud se myslí jejich různé variety</a:t>
            </a:r>
          </a:p>
          <a:p>
            <a:pPr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clay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silt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gravel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v angličtině vyjadřují plurál</a:t>
            </a:r>
          </a:p>
          <a:p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akronymy + zkratky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omezit výskyt na užitečné minimum, (radši) všechny vysvětlit při prvním výskytu</a:t>
            </a:r>
          </a:p>
          <a:p>
            <a:pPr>
              <a:buFontTx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přídavná jména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Nepoužívat přídavná jména namísto podstatných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volcanics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volcanic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sediments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sedimentary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171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Specifika fyzicko-geografického textu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Základní typy publikačního procesu</a:t>
            </a:r>
          </a:p>
        </p:txBody>
      </p:sp>
      <p:sp>
        <p:nvSpPr>
          <p:cNvPr id="136195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Práce redakce, role editora, recenzentů apod.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Typická ediční procedura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Průběh recenzního řízení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Psaní cover letteru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Poslední kontrola před odesláním do redakce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Co vede k přijetí článku?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Nejčastější důvody zamítnutí článku a co dále?</a:t>
            </a:r>
          </a:p>
          <a:p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Příprava revidovaného rukopisu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</a:rPr>
              <a:t>Práce redakce, role editora a recenzentů</a:t>
            </a:r>
            <a:endParaRPr lang="cs-CZ" altLang="cs-CZ" sz="2400" b="1">
              <a:solidFill>
                <a:srgbClr val="CC3399"/>
              </a:solidFill>
              <a:latin typeface="Arial" panose="020B0604020202020204" pitchFamily="34" charset="0"/>
            </a:endParaRPr>
          </a:p>
        </p:txBody>
      </p:sp>
      <p:sp>
        <p:nvSpPr>
          <p:cNvPr id="137219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Redakční rada (Editorial Board)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pokrývající kompletně témata daného časopisu (scope)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Neplacená funkce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někdy čestná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Stanovuje celkovou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časopisu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ve formě a obsahu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podle aktuálních trendů, hot topics (special issue)</a:t>
            </a:r>
          </a:p>
          <a:p>
            <a:endParaRPr lang="cs-CZ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Editor</a:t>
            </a:r>
          </a:p>
          <a:p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Jeden nebo i více (pak bývají specializováni, tedy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Editor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Mohou být finančně odměňováni (obvykle part-time job)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Někdy je odlišován i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Editor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Handling editors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(příp.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editors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Rozhoduje o přijetí článku do recenzního řízení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Vybírá 2–3 recenzenty (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reviewers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Dohlíží na průběh recenzního řízení, nestrannost recenzentů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Zdůrazňuje hlavní body recenzí/slabiny článku + přidává svoje připomínky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Shrnuje recenze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(reject, major-, minor corrections, accept in present form)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Vyhodnocuje revidovanou verzi textu,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rozhoduje o přijetí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o dalších recenzích nebo zamítnutí (někdy jen ve formě doporučení Chief Editorovi)</a:t>
            </a:r>
          </a:p>
          <a:p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Rozhodnutí by se mělo řídit čistě vědeckým přínosem/kvalitou článku a vhodností pro daný časopis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</a:rPr>
              <a:t>Práce redakce, role editora a recenzentů</a:t>
            </a:r>
            <a:endParaRPr lang="cs-CZ" altLang="cs-CZ" sz="2400" b="1">
              <a:solidFill>
                <a:srgbClr val="CC3399"/>
              </a:solidFill>
              <a:latin typeface="Arial" panose="020B0604020202020204" pitchFamily="34" charset="0"/>
            </a:endParaRPr>
          </a:p>
        </p:txBody>
      </p:sp>
      <p:sp>
        <p:nvSpPr>
          <p:cNvPr id="138243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61563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Často mohou autoři navrhnout jména vhodných recenzentů, někdy i specifikovat, koho by redakce neměla oslovovat (konkurence apod.) – Pozor na malé obory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pokrývající kompletně (nebo z významné části) tématiku článku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Neplacená funkce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(služba komunitě, raný přístup k výsledkům aktuálního výzkumu)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nestranný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(není v konfliktu zájmů – není autorem, ze stejné instituce…)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Musí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hodnotit článek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ne autory!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Může si zvolit zůstat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anonymní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(ale pozor na anonymizací elektronických dokumentů)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Dostane celý rukopis, včetně ilustrací a příloh, u některých časopisů však nebude znát autory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Recenze slouží jako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Editorovi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Redakce si obvykle udržuje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databázi              recenzentů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(kontaktní informace, specializace,            reakční doba, data recenzí + čísla rukopisů, dobu kdy není k dispozici – musí se zabránit přetěžování recenzentů)</a:t>
            </a:r>
          </a:p>
        </p:txBody>
      </p:sp>
      <p:pic>
        <p:nvPicPr>
          <p:cNvPr id="138244" name="Picture 2" descr="C:\Users\Daniel Nývlt\Downloads\peerrevi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9575"/>
            <a:ext cx="417671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ovéPole 2"/>
          <p:cNvSpPr txBox="1">
            <a:spLocks noChangeArrowheads="1"/>
          </p:cNvSpPr>
          <p:nvPr/>
        </p:nvSpPr>
        <p:spPr bwMode="auto">
          <a:xfrm>
            <a:off x="31750" y="139700"/>
            <a:ext cx="410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Průběh recenzního řízení</a:t>
            </a:r>
          </a:p>
        </p:txBody>
      </p:sp>
      <p:sp>
        <p:nvSpPr>
          <p:cNvPr id="139267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Typy recenzí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Single-blind review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 jméno recenzenta zůstává pro autora neznámé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Double-blind review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 jméno recenzenta zůstává pro autora neznámé plus jméno autora zůstává neznámé recenzentovi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review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 žádná z identit není skrytá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Post-publication review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 komentáře čtenářů a recenzentů se objevují až po publikaci</a:t>
            </a:r>
          </a:p>
          <a:p>
            <a:pPr>
              <a:buFontTx/>
              <a:buNone/>
            </a:pPr>
            <a:endParaRPr lang="cs-CZ" altLang="en-US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Recenze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Recenze obvykle řízena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recenzním formulářem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(základní otázky, odpovědi pak recenzent rozvede/zdůvodní)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Často se ukládají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komentáře přímo do textu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(Word v Režimu oprav, poznámky Acrobatu) – ale nedávat všechny připomínky do anotací, nezapomenout hlavní body shrnout do textové podoby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Recenzent by měl zkontrolovat i jiné články autorů na podobné téma a případně komentovat etické problémy (např. plagiátorství)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 musí být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objektivní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konstruktivní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dobře zdůvodněná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(hlavně pokud vede k zamítnutí!),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přehledná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(referovat k číslům řádku atp.),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snadno srozumitelná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(nepoužívat složitá slova/konstrukce, autor nemusí mít angličtinu za mateřský jazyk),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přiměřeně dlouhá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nesmí urážet autory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(ani nikoho jiného).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Psaní cover letteru</a:t>
            </a:r>
          </a:p>
        </p:txBody>
      </p:sp>
      <p:sp>
        <p:nvSpPr>
          <p:cNvPr id="140291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Jak připravit dobrý 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Píše korespondenční autor a uvádí v něm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kompletní kontaktní informace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Nesnaží se shrnout obsah celého článku (není to abstrakt), jen uvádí,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je dobrý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proč by měl vyjít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právě v daném časopise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Charakterizuje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specializaci hlavního autora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/týmu (1 věta) “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[a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]…”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Zmiňuje jeho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současné vědecké zájmy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 sentence) “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interested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/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 [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hot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]…”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Jasně shrne přínos dané práce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(1–2 věty) – “In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manuscript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answered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Zdůrazní 1–3 hlavní dílčí výsledky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(1–3 věty)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stručný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(není delší než stránka)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Zdůrazní, že článek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v současnosti nikde jinde v recenzním řízení</a:t>
            </a:r>
          </a:p>
          <a:p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Všichni autoři byli obeznámeni s poslední verzí a souhlasí s jejím obsahem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Uvádí, pokud to pravidla dovolují, potenciální recenzenty (obvykle 3–5)</a:t>
            </a:r>
          </a:p>
        </p:txBody>
      </p:sp>
      <p:sp>
        <p:nvSpPr>
          <p:cNvPr id="140292" name="Obdélník 3"/>
          <p:cNvSpPr>
            <a:spLocks noChangeArrowheads="1"/>
          </p:cNvSpPr>
          <p:nvPr/>
        </p:nvSpPr>
        <p:spPr bwMode="auto">
          <a:xfrm>
            <a:off x="4464050" y="609441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Zdroj: Elsevier, přednáška</a:t>
            </a:r>
            <a:r>
              <a:rPr lang="cs-CZ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‚How to</a:t>
            </a:r>
            <a:r>
              <a:rPr lang="cs-CZ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Write a World Class Paper‘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Poslední kontrola před odesláním do redakce</a:t>
            </a:r>
          </a:p>
        </p:txBody>
      </p:sp>
      <p:sp>
        <p:nvSpPr>
          <p:cNvPr id="141315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1440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Pár rad, na co nezapomenout… </a:t>
            </a:r>
            <a:r>
              <a:rPr lang="cs-CZ" alt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To-Do List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Optimálně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vytisknout celý rukopis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včetně obrázků a tabulek (ty ve finální velikosti)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Zkontrolovat, že vše odpovídá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Instrukcím pro autory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kontrola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úplnosti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Ověřit, že je na všechny obrázky a tabulky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odkazováno v textu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Tabulky i obrázky musí být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očíslovány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přesně v pořadí, jak jsou citovány v textu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Vynechat diagramy (a tabulky), které neslouží specifickému účelu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Zkrátit text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(obvykle lze kondenzovat minimálně o 10 % bez změny obsahu/významu)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Zvážit potřebu jednotlivých referencí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zvláště abstraktů a/nebo publikací v jazyce jiném než angličtina, pozornost věnovat zřetězeným citacím pro stejný jev (nelze nahradit nějakým review?) – seznam literatury by měl být vybalancován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Zkontrolovat citace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zda jsou všechny citované práce v seznamu a žádné nejsou navíc, citační manažery pomáhají, ale nikdy nejsou stoprocentní (</a:t>
            </a:r>
            <a:r>
              <a:rPr lang="cs-CZ" altLang="en-US" sz="18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odškrtat ve výtisku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Provést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kontrolu pravopisu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(spellchecker), kontrola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vícenásobných mezer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editing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nebo kontrola kolegou –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rodilým mluvčím</a:t>
            </a:r>
          </a:p>
          <a:p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Nechat rukopis pročíst kolegům, kteří jsou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experty </a:t>
            </a:r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danou problematiku</a:t>
            </a:r>
          </a:p>
          <a:p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Nechat pročíst i lidem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obor </a:t>
            </a:r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(matka, humanní geograf, manželka/milenec…)</a:t>
            </a:r>
          </a:p>
          <a:p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Optimálně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uložit </a:t>
            </a:r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1–2 týdny do šuplíku (nechat text uzrát a projít článek s odstupem)</a:t>
            </a:r>
          </a:p>
          <a:p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Před odesláním pročíst ještě jednou a pečlivě (někomu pomáhá čtení nahlas…)</a:t>
            </a:r>
          </a:p>
          <a:p>
            <a:r>
              <a:rPr lang="cs-CZ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Připravit kontakty na spoluautory + další nutné informace; připravit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letter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4033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vede k přijetí článku?</a:t>
            </a:r>
          </a:p>
        </p:txBody>
      </p:sp>
      <p:sp>
        <p:nvSpPr>
          <p:cNvPr id="142339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535463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=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ttention to details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heck and double check your work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onsider the reviews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nglish must be as good as possible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resentation is important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ake your time with revision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cknowledge those who have helped you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ew, original and previously unpublished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ritically evaluate your own manuscript</a:t>
            </a:r>
          </a:p>
          <a:p>
            <a:pPr>
              <a:buFontTx/>
              <a:buNone/>
            </a:pPr>
            <a:r>
              <a:rPr lang="en-GB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thical rules must be obeyed</a:t>
            </a:r>
            <a:endParaRPr lang="cs-CZ" altLang="en-US" sz="18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340" name="Picture 2" descr="C:\Users\Daniel Nývlt\Downloads\accept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4463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Obdélník 3"/>
          <p:cNvSpPr>
            <a:spLocks noChangeArrowheads="1"/>
          </p:cNvSpPr>
          <p:nvPr/>
        </p:nvSpPr>
        <p:spPr bwMode="auto">
          <a:xfrm>
            <a:off x="4464050" y="609441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Zdroj: Elsevier, přednáška</a:t>
            </a:r>
            <a:r>
              <a:rPr lang="cs-CZ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‚How to</a:t>
            </a:r>
            <a:r>
              <a:rPr lang="cs-CZ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Write a World Class Paper‘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Daniel Nývlt\Downloads\rejection_a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92150"/>
            <a:ext cx="397192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ovéPole 2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Nejčastější důvody zamítnutí článku a co dále?</a:t>
            </a:r>
          </a:p>
        </p:txBody>
      </p:sp>
      <p:sp>
        <p:nvSpPr>
          <p:cNvPr id="143364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5003800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Obecné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Plagiátorství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Příspěvek nemá strukturu vědeckého článku (psáno žurnalistickým stylem…)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Autoři nepoužívají vědeckou metodu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Etické problémy, neobjektivní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Neúplnost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Délka (článek dlouhý/krátký)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Špatná kvalita obrázků</a:t>
            </a:r>
          </a:p>
        </p:txBody>
      </p:sp>
      <p:sp>
        <p:nvSpPr>
          <p:cNvPr id="143365" name="TextovéPole 1"/>
          <p:cNvSpPr txBox="1">
            <a:spLocks noChangeArrowheads="1"/>
          </p:cNvSpPr>
          <p:nvPr/>
        </p:nvSpPr>
        <p:spPr bwMode="auto">
          <a:xfrm>
            <a:off x="31750" y="3786188"/>
            <a:ext cx="89439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Obsahové</a:t>
            </a:r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Parochial (paper of local interest)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Out of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journal 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Routine application of well-known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Only incremental advancement of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Novelty and significance not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justified/evident</a:t>
            </a:r>
          </a:p>
        </p:txBody>
      </p:sp>
      <p:sp>
        <p:nvSpPr>
          <p:cNvPr id="143366" name="TextovéPole 1"/>
          <p:cNvSpPr txBox="1">
            <a:spLocks noChangeArrowheads="1"/>
          </p:cNvSpPr>
          <p:nvPr/>
        </p:nvSpPr>
        <p:spPr bwMode="auto">
          <a:xfrm>
            <a:off x="4968875" y="3933825"/>
            <a:ext cx="40068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Formální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Paper does not comply with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Incomplete coverage of literature</a:t>
            </a: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 Poor English</a:t>
            </a:r>
            <a:endParaRPr lang="cs-CZ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1188"/>
            <a:ext cx="89281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ovéPole 2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Nejčastější důvody zamítnutí článku a co dále?</a:t>
            </a:r>
          </a:p>
        </p:txBody>
      </p:sp>
      <p:sp>
        <p:nvSpPr>
          <p:cNvPr id="144388" name="Obdélník 3"/>
          <p:cNvSpPr>
            <a:spLocks noChangeArrowheads="1"/>
          </p:cNvSpPr>
          <p:nvPr/>
        </p:nvSpPr>
        <p:spPr bwMode="auto">
          <a:xfrm>
            <a:off x="4427538" y="62277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Arial" panose="020B0604020202020204" pitchFamily="34" charset="0"/>
                <a:cs typeface="Arial" panose="020B0604020202020204" pitchFamily="34" charset="0"/>
              </a:rPr>
              <a:t>http://www.universalrejection.org/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16387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Scopus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(https://www.scopus.com/)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7680"/>
            <a:ext cx="8928993" cy="413352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je můj článek zamítnut…</a:t>
            </a:r>
          </a:p>
        </p:txBody>
      </p:sp>
      <p:sp>
        <p:nvSpPr>
          <p:cNvPr id="145411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47879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Neztrácet hlavu/nepanikařit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(není to v životě naposledy, pravděpodobně ani prvně, všem se to stává)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Několik dní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nedělat nic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(uklidni se, pokus se si to nebrat osobně)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Snažit se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pochopit důvody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které k zamítnutí vedly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Nejsme na začátku – máme v ruce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komentáře recenzentů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poučme se z nich…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Zvážit další postup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Má ten rukopis nějakou perspektivu vs. nemám něco lepšího na práci? [END]</a:t>
            </a:r>
          </a:p>
          <a:p>
            <a:pPr>
              <a:buFontTx/>
              <a:buNone/>
            </a:pP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- Výrazně přepracovat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(v každém případě)</a:t>
            </a:r>
          </a:p>
          <a:p>
            <a:pPr>
              <a:buFontTx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Zvážit přidání nových dat nebo naopak vypuštění nepotřebných/kontroverzních pasáží (lepší zaměření článku)</a:t>
            </a:r>
          </a:p>
          <a:p>
            <a:pPr>
              <a:buFontTx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Revidovat do stejného časopisu nebo</a:t>
            </a:r>
          </a:p>
          <a:p>
            <a:pPr>
              <a:buFontTx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Poslat do časopisu jiného, možná i vhodnějšího</a:t>
            </a:r>
          </a:p>
        </p:txBody>
      </p:sp>
      <p:pic>
        <p:nvPicPr>
          <p:cNvPr id="145412" name="Picture 2" descr="C:\Users\Daniel Nývlt\Downloads\BUVsskCCIAAf4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11125"/>
            <a:ext cx="4214812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Users\Daniel Nývlt\Downloads\dv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30738"/>
            <a:ext cx="539273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ovéPole 2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je můj článek zamítnut…</a:t>
            </a:r>
          </a:p>
        </p:txBody>
      </p:sp>
      <p:sp>
        <p:nvSpPr>
          <p:cNvPr id="146436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0741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Zaslání do jiného časopisu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• Může se ukázat, že potenciálně vhodnějšího pro danou tématiku: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	Scope časopisu vs. problematika článku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	Regionální záběr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	Status/prestiž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	Větší množství potenciálních čtenářů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Pročíst instrukce pro autory, stáhnout šablonu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Prostudovat jejich formát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Začít znovu s čistým dokumentem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do něj vkládat s rozvahou jen co je potřeba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• Důkladně přepracovat, zapracovat poznámky z recenzí</a:t>
            </a:r>
          </a:p>
          <a:p>
            <a:pPr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• V cover letteru zmínit, v kterém časopise to zamítli a proč; vysvětlit jak jsme přepracovali a proč zasíláme právě jim (?nebo taky to nepřiznat?)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revidovaného rukopisu</a:t>
            </a:r>
          </a:p>
        </p:txBody>
      </p:sp>
      <p:sp>
        <p:nvSpPr>
          <p:cNvPr id="147459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907415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 je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(většinou) Tvůj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přítel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Recenzní řízení je potenciálně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velká šance                                                                                 se něco přiučit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 mistrů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Fundovaná, detailní a konstruktivní recenze                                                                            je penězi k nezaplacení!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Důkladně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prostudovat každou z recenzí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(případně ji nechat nějakou chvíli uležet)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Zohlednit maximum připomínek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Pokud je to jen trochu možné,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získat požadovaná doplňující data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spočítat požadované modely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Revidovat celý rukopis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(ne jen kritizované pasáže) – aby text stále logicky plynul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Kde nelze upravit, je potřeba pro to mít dobrý důvod (a ten napsat do dopisu redakci – viz dále)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Připravit detailní dopis Editorovi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Rebuttal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v něm: bod po bodu probereme jednotlivé recenzní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přípomínky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; uvedeme změny provedené v rukopise; zdůvodníme zdvořile, věcně a vědecky správně připomínky co jsme neakceptovali; buďme přesvědčiví; braňme svou pozici/svůj názor; nebuďme agresivní, nebo příliš submisivní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Zapojte všechny spoluautory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(musí minimálně dostat recenze,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rebuttal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 schválit finální verzi rukopisu),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dodržujte termíny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revize</a:t>
            </a:r>
          </a:p>
          <a:p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Nezapomeňte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 článku i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rebuttalu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poděkovat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všem včetně anonymních recenzentů   (i těm, jejichž recenze nebyly úplně přínosné nebo s kterými jsme nesouhlasili!)</a:t>
            </a:r>
          </a:p>
        </p:txBody>
      </p:sp>
      <p:pic>
        <p:nvPicPr>
          <p:cNvPr id="147460" name="Picture 2" descr="C:\Users\Daniel Nývlt\Downloads\Balance-is-the-key-to-li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0175"/>
            <a:ext cx="417671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je můj článek přijat…</a:t>
            </a:r>
          </a:p>
        </p:txBody>
      </p:sp>
      <p:sp>
        <p:nvSpPr>
          <p:cNvPr id="148483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6300788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Buďte rádi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stálo Vás to hodně úsilí a času</a:t>
            </a:r>
            <a:endParaRPr lang="cs-CZ" altLang="en-US" sz="18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Neztrácet hlavu/nepanikařit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(není to v životě            naposledy, pravděpodobně ani prvně, všem se to stává… příště to může dopadnout jinak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Uložte si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 Manuscript (AM)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. Můžete ho často poslat na webové úložiště (repository), pokud časopis povoluje green OA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Jiné časopisy umožňují dokonce zveřejnit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of Record (VoR)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tedy kompletní článek jak je publikován po revizích a DTP fázi, někdy po určité době (embargo period)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Nebo aspoň </a:t>
            </a:r>
            <a:r>
              <a:rPr lang="cs-CZ" altLang="en-US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Author‘s Original (AO)/Preprint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– článek jak je odeslán na recenze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Buďte v kontaktu s produkcí (Production Editor), čeká vás sazba a korektury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Na všechny jejich požadavky odpovídejte promptně a ochotně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Nebojte se ptát, pokud něco není jasné (máte společný zájem: publikovat co nejdřív, bez chyb a v co nejlepší technické kvalitě)</a:t>
            </a:r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39700"/>
            <a:ext cx="304323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ovéPole 1"/>
          <p:cNvSpPr txBox="1">
            <a:spLocks noChangeArrowheads="1"/>
          </p:cNvSpPr>
          <p:nvPr/>
        </p:nvSpPr>
        <p:spPr bwMode="auto">
          <a:xfrm>
            <a:off x="31750" y="139700"/>
            <a:ext cx="806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je můj článek vyšel tiskem…</a:t>
            </a:r>
          </a:p>
        </p:txBody>
      </p:sp>
      <p:sp>
        <p:nvSpPr>
          <p:cNvPr id="149507" name="TextovéPole 1"/>
          <p:cNvSpPr txBox="1">
            <a:spLocks noChangeArrowheads="1"/>
          </p:cNvSpPr>
          <p:nvPr/>
        </p:nvSpPr>
        <p:spPr bwMode="auto">
          <a:xfrm>
            <a:off x="0" y="660400"/>
            <a:ext cx="6443663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V okamžiku, kdy článek vyjde, maximalizujte jeho impakt na vědeckou komunitu: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Používejte sociální média (Twitter, Facebook,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ResearchGate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, LinkedIn),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Posílejte linky na webové diskuzní skupiny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Updatujte svůj blog,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osobní stránku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Nechte vytisknout titulku ke zvěčnění na tabuli cti a slávy Geografického ústavu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Připravte žádost na publikační stipendium ze Specifického výzkumu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Vyplňte citaci a vložte článek do </a:t>
            </a: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ISu</a:t>
            </a:r>
          </a:p>
          <a:p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[kontaktujte Váš PR RMU a snažte se výstup medializovat tradičně – noviny, MUNI.cz]</a:t>
            </a:r>
          </a:p>
          <a:p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 Moc se za získané peníze ze SV neopijte, brzy budete muset pracovat na dalším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8" name="Picture 3" descr="C:\Users\Daniel Nývlt\Downloads\10009632-Sleeping-Mexican-Stock-Vector-mexican-cartoon-ca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139700"/>
            <a:ext cx="24701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niel Nývlt\Downloads\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173038"/>
            <a:ext cx="11250613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17411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Parametry Scopusu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TextovéPole 3"/>
          <p:cNvSpPr txBox="1">
            <a:spLocks noChangeArrowheads="1"/>
          </p:cNvSpPr>
          <p:nvPr/>
        </p:nvSpPr>
        <p:spPr bwMode="auto">
          <a:xfrm>
            <a:off x="0" y="1196975"/>
            <a:ext cx="36083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SCImago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Rank (SJR) -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http://www.scimagojr.com/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Obdoba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PageRank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Googlu, pro hodnocení vlivu jednotlivých časopisů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Zohledňuje nejen počet citací, ale také „prestiž“ jejich zdroje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Nezáleží na velikosti komunity!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Zdarma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Iterativní výpočet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16631"/>
            <a:ext cx="5073359" cy="65975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ovéPole 1"/>
          <p:cNvSpPr txBox="1">
            <a:spLocks noChangeArrowheads="1"/>
          </p:cNvSpPr>
          <p:nvPr/>
        </p:nvSpPr>
        <p:spPr bwMode="auto">
          <a:xfrm>
            <a:off x="0" y="1435100"/>
            <a:ext cx="3509963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Publication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(IPP)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Průměrné množství citací jednoho článku v časopise.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Obdoba IF, ale za tři roky a založená na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SCOPUSu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Source Normalized Impact per Paper (SNIP)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Průměrné množství citací jednoho článku, vážené celkovým množstvím citací    v daném oboru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(http://www.journalindicators.com/)</a:t>
            </a:r>
          </a:p>
        </p:txBody>
      </p:sp>
      <p:sp>
        <p:nvSpPr>
          <p:cNvPr id="18435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18436" name="TextovéPole 3"/>
          <p:cNvSpPr txBox="1">
            <a:spLocks noChangeArrowheads="1"/>
          </p:cNvSpPr>
          <p:nvPr/>
        </p:nvSpPr>
        <p:spPr bwMode="auto">
          <a:xfrm>
            <a:off x="0" y="62071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Parametry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Scopusu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https://blog.scopus.com/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posts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/journal-metrics-in-scopus-source-normalized-impact-per-paper-snip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780" y="1504950"/>
            <a:ext cx="5603365" cy="50924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</a:t>
            </a:r>
            <a:r>
              <a:rPr lang="cs-CZ" altLang="cs-CZ" sz="24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scientometrie</a:t>
            </a:r>
            <a:endParaRPr lang="cs-CZ" altLang="cs-CZ" sz="24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36512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Parametry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Scopusu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1"/>
            <a:ext cx="8908486" cy="43556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0483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Scholar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(http://scholar.google.cz/)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TextovéPole 7"/>
          <p:cNvSpPr txBox="1">
            <a:spLocks noChangeArrowheads="1"/>
          </p:cNvSpPr>
          <p:nvPr/>
        </p:nvSpPr>
        <p:spPr bwMode="auto">
          <a:xfrm>
            <a:off x="2" y="1062038"/>
            <a:ext cx="2610696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Nejužitečnější a nejrychlejší </a:t>
            </a: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nástroj pokud mám citaci a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hledám zdroj článku/PDF fulltext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Integrace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Web of Science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Přímý export do programů jako je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EndNote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RefMan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Zdarma, všude dostupný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Data pro analýzu programem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Perish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Harzing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486" name="TextovéPole 8"/>
          <p:cNvSpPr txBox="1">
            <a:spLocks noChangeArrowheads="1"/>
          </p:cNvSpPr>
          <p:nvPr/>
        </p:nvSpPr>
        <p:spPr bwMode="auto">
          <a:xfrm>
            <a:off x="2555776" y="5089103"/>
            <a:ext cx="615993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nepoužívat?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Poměrně nepřesný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Šum, nepříliš relevantní informace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Špatné pokrytí před rokem 1990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697" y="1109742"/>
            <a:ext cx="6425799" cy="38314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1507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Science Direct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(http://www.sciencedirect.com/) –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1076325"/>
            <a:ext cx="497046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60575"/>
            <a:ext cx="497205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35325"/>
            <a:ext cx="500538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Bibliografické databáze, scientometrie a RIV</a:t>
            </a:r>
          </a:p>
        </p:txBody>
      </p:sp>
      <p:sp>
        <p:nvSpPr>
          <p:cNvPr id="3075" name="TextovéPole 1"/>
          <p:cNvSpPr txBox="1">
            <a:spLocks noChangeArrowheads="1"/>
          </p:cNvSpPr>
          <p:nvPr/>
        </p:nvSpPr>
        <p:spPr bwMode="auto">
          <a:xfrm>
            <a:off x="0" y="836613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eb of Science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, Scopus, Google Scholar, ScienceDirect,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Springer Link, Wiley Online Library,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GeoRef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cienceWorld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), Copernicus Publications, Cambridge Core,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co je to impakt faktor, h-index, různé parametry Scopusu … a co je ovlivňuje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Systém CrossLink a DOI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Open Access – budoucnost publikování?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RIV a uznatelné výstupy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Researcher ID, Scopus ID, ORCID, ResearchGate,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Academia.edu, Loop,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Google Scholar,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LinkedIn, Mendeley,…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2531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Spinger Link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(http://link.springer.com/) –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Springer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076325"/>
            <a:ext cx="50149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060575"/>
            <a:ext cx="5048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35325"/>
            <a:ext cx="504348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3555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Wiley Online Library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(http://onlinelibrary.wiley.com/) –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Wiley-Blackwell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076325"/>
            <a:ext cx="501491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060575"/>
            <a:ext cx="504825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09925"/>
            <a:ext cx="504348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4579" name="Obdélník 2"/>
          <p:cNvSpPr>
            <a:spLocks noChangeArrowheads="1"/>
          </p:cNvSpPr>
          <p:nvPr/>
        </p:nvSpPr>
        <p:spPr bwMode="auto">
          <a:xfrm>
            <a:off x="31750" y="595313"/>
            <a:ext cx="44682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GeoScienceWorld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(http://geoscienceworld.org/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/node/) – dříve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GeoRef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3350"/>
            <a:ext cx="3133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4"/>
          <p:cNvSpPr txBox="1">
            <a:spLocks noChangeArrowheads="1"/>
          </p:cNvSpPr>
          <p:nvPr/>
        </p:nvSpPr>
        <p:spPr bwMode="auto">
          <a:xfrm>
            <a:off x="0" y="1916832"/>
            <a:ext cx="28432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Bezkonkurenční pokrytí 1666–2020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Velmi detailní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Přesný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Knihy!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Vhodný pro regionální studie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Export do řady formátů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Přímý export do programů jako 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EndNote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RefMan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Detailní bibliografické informace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Mapové vyhledávání</a:t>
            </a:r>
          </a:p>
        </p:txBody>
      </p:sp>
      <p:sp>
        <p:nvSpPr>
          <p:cNvPr id="24582" name="TextovéPole 5"/>
          <p:cNvSpPr txBox="1">
            <a:spLocks noChangeArrowheads="1"/>
          </p:cNvSpPr>
          <p:nvPr/>
        </p:nvSpPr>
        <p:spPr bwMode="auto">
          <a:xfrm>
            <a:off x="2747963" y="5457825"/>
            <a:ext cx="6288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nepoužívat?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Drahý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Dříve neintuitivní interface, ale GSW už je jiná liga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522413"/>
            <a:ext cx="619283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009650"/>
            <a:ext cx="413543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5603" name="Obdélník 2"/>
          <p:cNvSpPr>
            <a:spLocks noChangeArrowheads="1"/>
          </p:cNvSpPr>
          <p:nvPr/>
        </p:nvSpPr>
        <p:spPr bwMode="auto">
          <a:xfrm>
            <a:off x="31750" y="595313"/>
            <a:ext cx="9112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Copenicus Publications – 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Open-access journals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(http://publications.copernicus.org/open-access_journals/)</a:t>
            </a: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419225"/>
            <a:ext cx="5014912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060575"/>
            <a:ext cx="50482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09925"/>
            <a:ext cx="50895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26627" name="Obdélník 3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Cambridge Core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(https://www.cambridge.org/core/)</a:t>
            </a: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196975"/>
            <a:ext cx="50149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060575"/>
            <a:ext cx="5072062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09925"/>
            <a:ext cx="50895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CrossLink a DOI</a:t>
            </a:r>
          </a:p>
        </p:txBody>
      </p:sp>
      <p:sp>
        <p:nvSpPr>
          <p:cNvPr id="27651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Systém CrossLink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TextovéPole 3"/>
          <p:cNvSpPr txBox="1">
            <a:spLocks noChangeArrowheads="1"/>
          </p:cNvSpPr>
          <p:nvPr/>
        </p:nvSpPr>
        <p:spPr bwMode="auto">
          <a:xfrm>
            <a:off x="0" y="1125538"/>
            <a:ext cx="91440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Textový řetězec („Digital Object Identifier“, DOI) je použit k unikátní identifikaci autorsky chráněných děl, typicky elektronických dokumentů (vědecké články, knihy, datasety, oficiální publikace EU, komerční videa…)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Komerční systém byl založen roku 1996 Asociací amerických nakladatelů za účelem ochrany autorských práv (intelektuálního vlastnictví), od roku 1998 je dále rozvíjen nadací International DOI Foundation (IDF).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(Povinná) metadata objektu typicky odkazují na umístění (URL), kde je k nalezení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DOI zůstává stejné po celou dobu, i když se třeba URL několikrát změní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Prefix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– registrant, pak lomítko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Suffix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– unikátní identifikace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dokumentu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Resolution: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https://dx.doi.org/[DOI]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http://doi.org/[DOI]</a:t>
            </a:r>
          </a:p>
        </p:txBody>
      </p:sp>
      <p:sp>
        <p:nvSpPr>
          <p:cNvPr id="27653" name="TextovéPole 4"/>
          <p:cNvSpPr txBox="1">
            <a:spLocks noChangeArrowheads="1"/>
          </p:cNvSpPr>
          <p:nvPr/>
        </p:nvSpPr>
        <p:spPr bwMode="auto">
          <a:xfrm>
            <a:off x="5292725" y="5489575"/>
            <a:ext cx="3851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International DOI Foundation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http://www.doi.org/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Resolve a DOI name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http://dx.doi.org/</a:t>
            </a:r>
          </a:p>
        </p:txBody>
      </p:sp>
      <p:sp>
        <p:nvSpPr>
          <p:cNvPr id="27654" name="TextovéPole 5"/>
          <p:cNvSpPr txBox="1">
            <a:spLocks noChangeArrowheads="1"/>
          </p:cNvSpPr>
          <p:nvPr/>
        </p:nvSpPr>
        <p:spPr bwMode="auto">
          <a:xfrm>
            <a:off x="4716463" y="4305300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doi:10.3190/jgeosci.184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http://doi.org/ 10.3190/jgeosci.184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http://www.jgeosci.org/detail/jgeosci.184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Access – budoucnost publikování?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22738"/>
            <a:ext cx="2592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25538"/>
            <a:ext cx="14255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ovéPole 2"/>
          <p:cNvSpPr txBox="1">
            <a:spLocks noChangeArrowheads="1"/>
          </p:cNvSpPr>
          <p:nvPr/>
        </p:nvSpPr>
        <p:spPr bwMode="auto">
          <a:xfrm>
            <a:off x="0" y="836613"/>
            <a:ext cx="716438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Proč Open-Access (OA)?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Obrana proti monopolu velkých publikačních domů (drahé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přístupy k časopisům – např. Elsevier, Springer)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[Redukování nákladů na publikování]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Maximalizace impaktu článku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Rychlost publikování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Volný přístup pro zadavatele (= daňový poplatník, univerzita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etc.), ale i pro kolegy z rozvojových zemí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Vyžadován rostoucím množstvím grantových agentur (vč. EU, např. HORIZON 2020)</a:t>
            </a:r>
          </a:p>
        </p:txBody>
      </p:sp>
      <p:sp>
        <p:nvSpPr>
          <p:cNvPr id="28678" name="TextovéPole 3"/>
          <p:cNvSpPr txBox="1">
            <a:spLocks noChangeArrowheads="1"/>
          </p:cNvSpPr>
          <p:nvPr/>
        </p:nvSpPr>
        <p:spPr bwMode="auto">
          <a:xfrm>
            <a:off x="2843213" y="4076700"/>
            <a:ext cx="63007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Typy OA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Golden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– publikováno v Open-Access časopisu, obvykle přímo na webu nakladatele, některé časopisy s předplatným takto zpřístupňují starší články po určité době embarga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– self archiving, na webu instituce nebo v OA repositáři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Hybrid open-access journals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– normální články přístupné jen s předplatným, za Open Access k danému článku platí autoři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Access – budoucnost publikování?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25538"/>
            <a:ext cx="14255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3"/>
          <p:cNvSpPr txBox="1">
            <a:spLocks noChangeArrowheads="1"/>
          </p:cNvSpPr>
          <p:nvPr/>
        </p:nvSpPr>
        <p:spPr bwMode="auto">
          <a:xfrm>
            <a:off x="0" y="836613"/>
            <a:ext cx="71643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Modely financování Open-Access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Jednorázový poplatek za publikování nebo recenzi (např. Public Library of Science, PLoS)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Zpoplatněn tisk, page charges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Dobrovolné příspěvky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Dotace</a:t>
            </a:r>
          </a:p>
        </p:txBody>
      </p:sp>
      <p:sp>
        <p:nvSpPr>
          <p:cNvPr id="29701" name="TextovéPole 4"/>
          <p:cNvSpPr txBox="1">
            <a:spLocks noChangeArrowheads="1"/>
          </p:cNvSpPr>
          <p:nvPr/>
        </p:nvSpPr>
        <p:spPr bwMode="auto">
          <a:xfrm>
            <a:off x="5795963" y="3933825"/>
            <a:ext cx="32400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Otevřený přístup (Open Access)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www.openaccess.cz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Geoscience e-Journals webring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http://paleopolis.rediris.es/geosciences/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Directory of Open Access Journals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http://www.doaj.org</a:t>
            </a: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774950"/>
            <a:ext cx="574357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 a uznatelné výstupy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175" y="3644900"/>
            <a:ext cx="9147175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Nové zásady hodnocení výzkumných organizací (VO) od roku 2017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(http://vyzkum.cz/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FrontClanek.aspx?idsekce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=799796)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fixace finančních prostředků na tříleté období (2017–2019),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nový systém hodnocení bude postupně zaváděn v následujících třech letech, avšak každoroční hodnocení VO ponecháno,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roku 2019 probíhá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škálování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VO (A–D)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roku 2020 probíhá kompletní hodnocení v pětiletých cyklech,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obecně zvýšený tlak na mezinárodní spolupráci VO a hodnocení podle modulů: „Kvalita vybraných výsledků“, „Výkonnost výzkumu“, „Společenská relevance výzkumu“, „Životaschopnost“ a „Strategie a koncepce“</a:t>
            </a:r>
          </a:p>
        </p:txBody>
      </p:sp>
      <p:sp>
        <p:nvSpPr>
          <p:cNvPr id="30724" name="TextovéPole 3"/>
          <p:cNvSpPr txBox="1">
            <a:spLocks noChangeArrowheads="1"/>
          </p:cNvSpPr>
          <p:nvPr/>
        </p:nvSpPr>
        <p:spPr bwMode="auto">
          <a:xfrm>
            <a:off x="0" y="692150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RIV = Rejstřík Informací o Výsledcích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(státem podporovaného výzkumu a vývoje)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Databáze podkladů pro hodnocení výsledků účelově i                           institucionálně podporovaného výzkumu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Hodnocením VaV je pověřena Rada pro výzkum, vývoj                                            a inovace (odborný a poradní orgán vlády).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• V RIVu jsou obsaženy publikace, které splňují v daném roce definice výsledků (a Metodiky hodnocení VaV) – ta se v čase měnila… získané body přepočítávány na finance…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3350"/>
            <a:ext cx="2424113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1747" name="TextovéPole 2"/>
          <p:cNvSpPr txBox="1">
            <a:spLocks noChangeArrowheads="1"/>
          </p:cNvSpPr>
          <p:nvPr/>
        </p:nvSpPr>
        <p:spPr bwMode="auto">
          <a:xfrm>
            <a:off x="34925" y="692150"/>
            <a:ext cx="51847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Proč se tím zabývat?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Kontaktní informace, CV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Přehled o rozsahu/ohlasu vlastní práce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Ušetření práce při vytváření citačních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přehledů (granty, dizertace, habilitace,…)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Zvýšení citovanosti (= peníze, nezávislost)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Zpětná vazba,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kolegy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Přehled o práci kolegů/konkurentů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Trendy a nové poznatky v oboru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Pracovní příležitosti</a:t>
            </a:r>
          </a:p>
        </p:txBody>
      </p:sp>
      <p:sp>
        <p:nvSpPr>
          <p:cNvPr id="31749" name="TextovéPole 3"/>
          <p:cNvSpPr txBox="1">
            <a:spLocks noChangeArrowheads="1"/>
          </p:cNvSpPr>
          <p:nvPr/>
        </p:nvSpPr>
        <p:spPr bwMode="auto">
          <a:xfrm>
            <a:off x="5076057" y="133350"/>
            <a:ext cx="406794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Publikace v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(podklad pro hodnocení!)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ResearcherID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ORCID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ResearchGate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Academia.edu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Google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Scholar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LinkedIn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Mendeley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7" y="3463552"/>
            <a:ext cx="5440629" cy="33498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4099" name="Obdélník 1"/>
          <p:cNvSpPr>
            <a:spLocks noChangeArrowheads="1"/>
          </p:cNvSpPr>
          <p:nvPr/>
        </p:nvSpPr>
        <p:spPr bwMode="auto">
          <a:xfrm>
            <a:off x="31750" y="595313"/>
            <a:ext cx="9112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eb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Science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(https://apps.webofknowledge.com/)</a:t>
            </a:r>
          </a:p>
        </p:txBody>
      </p:sp>
      <p:sp>
        <p:nvSpPr>
          <p:cNvPr id="4101" name="TextovéPole 2"/>
          <p:cNvSpPr txBox="1">
            <a:spLocks noChangeArrowheads="1"/>
          </p:cNvSpPr>
          <p:nvPr/>
        </p:nvSpPr>
        <p:spPr bwMode="auto">
          <a:xfrm>
            <a:off x="0" y="1062038"/>
            <a:ext cx="40386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Od 60. let standard pro citační analýzu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(Velmi) přesný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Dobré časové pokrytí (1900–) 1945–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Vybrány pouze „lepší“ práce 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z časopisů s IF – odpadá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šum, většina relevantní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Citation map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Řada dalších nástrojů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Přímý export do programů jako je EndNote nebo RefMan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Integrace s EndNote online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Propojení s osobní databází ResearcherID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Fulltext from publisher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Citation alert (propojení s kolegy)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Funding info</a:t>
            </a:r>
          </a:p>
        </p:txBody>
      </p:sp>
      <p:sp>
        <p:nvSpPr>
          <p:cNvPr id="4102" name="TextovéPole 5"/>
          <p:cNvSpPr txBox="1">
            <a:spLocks noChangeArrowheads="1"/>
          </p:cNvSpPr>
          <p:nvPr/>
        </p:nvSpPr>
        <p:spPr bwMode="auto">
          <a:xfrm>
            <a:off x="4017963" y="4652963"/>
            <a:ext cx="4970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nepoužívat?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Drahý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Nevhodný pro regionální studie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Soukromá firma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52736"/>
            <a:ext cx="5061666" cy="35353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2771" name="TextovéPole 3"/>
          <p:cNvSpPr txBox="1">
            <a:spLocks noChangeArrowheads="1"/>
          </p:cNvSpPr>
          <p:nvPr/>
        </p:nvSpPr>
        <p:spPr bwMode="auto">
          <a:xfrm>
            <a:off x="34925" y="692150"/>
            <a:ext cx="5184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ResearcherID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(http://www.researcherid.com/)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1196975"/>
            <a:ext cx="50276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997200"/>
            <a:ext cx="50530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9"/>
          <p:cNvSpPr txBox="1">
            <a:spLocks noChangeArrowheads="1"/>
          </p:cNvSpPr>
          <p:nvPr/>
        </p:nvSpPr>
        <p:spPr bwMode="auto">
          <a:xfrm>
            <a:off x="50800" y="1062038"/>
            <a:ext cx="40163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Unikátní ID číslo pro daného vědce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Aktuální přehled publikační aktivity/ citovanosti (počty citací/h-index,…)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týdenní update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možno použít k hledání ve WOSu</a:t>
            </a:r>
          </a:p>
        </p:txBody>
      </p:sp>
      <p:sp>
        <p:nvSpPr>
          <p:cNvPr id="32775" name="TextovéPole 10"/>
          <p:cNvSpPr txBox="1">
            <a:spLocks noChangeArrowheads="1"/>
          </p:cNvSpPr>
          <p:nvPr/>
        </p:nvSpPr>
        <p:spPr bwMode="auto">
          <a:xfrm>
            <a:off x="5249863" y="4868863"/>
            <a:ext cx="3738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Na UK od roku 2016 povinné pro každého akademického a pedagogického zaměstnance i doktoranda!!!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3795" name="TextovéPole 3"/>
          <p:cNvSpPr txBox="1">
            <a:spLocks noChangeArrowheads="1"/>
          </p:cNvSpPr>
          <p:nvPr/>
        </p:nvSpPr>
        <p:spPr bwMode="auto">
          <a:xfrm>
            <a:off x="34925" y="692150"/>
            <a:ext cx="5184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Scopus Author ID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(https://www.scopus.com/)</a:t>
            </a:r>
          </a:p>
        </p:txBody>
      </p:sp>
      <p:sp>
        <p:nvSpPr>
          <p:cNvPr id="33797" name="TextovéPole 5"/>
          <p:cNvSpPr txBox="1">
            <a:spLocks noChangeArrowheads="1"/>
          </p:cNvSpPr>
          <p:nvPr/>
        </p:nvSpPr>
        <p:spPr bwMode="auto">
          <a:xfrm>
            <a:off x="107950" y="6213475"/>
            <a:ext cx="890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Na UK od roku 2016 povinné pro každého akademického a pedagogického zaměstnance i doktoranda!!!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9C94BC2-5144-4E64-945A-00519027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9" y="1268760"/>
            <a:ext cx="8902700" cy="3960498"/>
          </a:xfrm>
          <a:prstGeom prst="rect">
            <a:avLst/>
          </a:prstGeom>
        </p:spPr>
      </p:pic>
      <p:sp>
        <p:nvSpPr>
          <p:cNvPr id="8" name="Ovál 1">
            <a:extLst>
              <a:ext uri="{FF2B5EF4-FFF2-40B4-BE49-F238E27FC236}">
                <a16:creationId xmlns:a16="http://schemas.microsoft.com/office/drawing/2014/main" id="{551D4793-59B1-4F0E-90C0-1DEA203A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2564905"/>
            <a:ext cx="1178718" cy="216024"/>
          </a:xfrm>
          <a:prstGeom prst="ellips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4819" name="TextovéPole 2"/>
          <p:cNvSpPr txBox="1">
            <a:spLocks noChangeArrowheads="1"/>
          </p:cNvSpPr>
          <p:nvPr/>
        </p:nvSpPr>
        <p:spPr bwMode="auto">
          <a:xfrm>
            <a:off x="34925" y="692150"/>
            <a:ext cx="5184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ORCID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(https://orcid.org/)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196975"/>
            <a:ext cx="5105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75000"/>
            <a:ext cx="515461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ovéPole 7"/>
          <p:cNvSpPr txBox="1">
            <a:spLocks noChangeArrowheads="1"/>
          </p:cNvSpPr>
          <p:nvPr/>
        </p:nvSpPr>
        <p:spPr bwMode="auto">
          <a:xfrm>
            <a:off x="5249863" y="4868863"/>
            <a:ext cx="3738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Na UK od roku 2016 povinné pro každého akademického a pedagogického zaměstnance i doktoranda!!!</a:t>
            </a:r>
          </a:p>
        </p:txBody>
      </p:sp>
      <p:sp>
        <p:nvSpPr>
          <p:cNvPr id="34823" name="TextovéPole 8"/>
          <p:cNvSpPr txBox="1">
            <a:spLocks noChangeArrowheads="1"/>
          </p:cNvSpPr>
          <p:nvPr/>
        </p:nvSpPr>
        <p:spPr bwMode="auto">
          <a:xfrm>
            <a:off x="50800" y="1062038"/>
            <a:ext cx="3657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Unikátní ID číslo pro daného vědce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Propojitelnost s ResearcherID a s Research Gate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34925" y="692150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Research Gate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(https://www.researchgate.net/)</a:t>
            </a:r>
          </a:p>
        </p:txBody>
      </p:sp>
      <p:sp>
        <p:nvSpPr>
          <p:cNvPr id="35845" name="TextovéPole 4"/>
          <p:cNvSpPr txBox="1">
            <a:spLocks noChangeArrowheads="1"/>
          </p:cNvSpPr>
          <p:nvPr/>
        </p:nvSpPr>
        <p:spPr bwMode="auto">
          <a:xfrm>
            <a:off x="50800" y="1062038"/>
            <a:ext cx="8991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Vědecký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Aktuální přehled publikační aktivity/ citovanosti (počty citací/h-index,…)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každodenní update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možnost sledování (a srovnání) prací kolegů i konkurentů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kontakty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otázky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odpovědi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možnost vložení téměř jakýchkoliv výstupů (nejen články, ale abstrakty z konferencí, postery, tabulky, databáze,…)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vhodné ke komunitnímu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uploadu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downloadu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fulltextů vědeckých článků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16595FF-87B0-4215-BBE9-9A5734C74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648237"/>
            <a:ext cx="7062688" cy="315844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6867" name="TextovéPole 2"/>
          <p:cNvSpPr txBox="1">
            <a:spLocks noChangeArrowheads="1"/>
          </p:cNvSpPr>
          <p:nvPr/>
        </p:nvSpPr>
        <p:spPr bwMode="auto">
          <a:xfrm>
            <a:off x="34925" y="692150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Academia.edu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(https://www.researchgate.net/)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924175"/>
            <a:ext cx="39735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ovéPole 4"/>
          <p:cNvSpPr txBox="1">
            <a:spLocks noChangeArrowheads="1"/>
          </p:cNvSpPr>
          <p:nvPr/>
        </p:nvSpPr>
        <p:spPr bwMode="auto">
          <a:xfrm>
            <a:off x="50800" y="1062038"/>
            <a:ext cx="49990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obdobné jako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někteří lidé preferují (nebo spíše dříve preferovali)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P.S. A study recently published in </a:t>
            </a:r>
            <a:r>
              <a:rPr lang="en-US" altLang="cs-CZ" sz="18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 ONE</a:t>
            </a:r>
            <a:r>
              <a:rPr lang="en-US" altLang="cs-CZ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found that papers uploaded to Academia.edu receive a 69% boost in citations over 5 years.</a:t>
            </a:r>
            <a:endParaRPr lang="cs-CZ" altLang="cs-CZ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3350"/>
            <a:ext cx="39576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73289" y="3471972"/>
            <a:ext cx="49765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nepoužívat?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plná verze placená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7891" name="TextovéPole 2"/>
          <p:cNvSpPr txBox="1">
            <a:spLocks noChangeArrowheads="1"/>
          </p:cNvSpPr>
          <p:nvPr/>
        </p:nvSpPr>
        <p:spPr bwMode="auto">
          <a:xfrm>
            <a:off x="34925" y="692150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Loop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(http://loop.frontiersin.org/)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3350"/>
            <a:ext cx="39560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24175"/>
            <a:ext cx="39560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ovéPole 7"/>
          <p:cNvSpPr txBox="1">
            <a:spLocks noChangeArrowheads="1"/>
          </p:cNvSpPr>
          <p:nvPr/>
        </p:nvSpPr>
        <p:spPr bwMode="auto">
          <a:xfrm>
            <a:off x="50800" y="1062038"/>
            <a:ext cx="49990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obdobný jako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avšak…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vlastní publikační řady „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Frontiers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in…“ (mnohé z nich dosáhly velmi vysokých IF)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Frontiers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Ecology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IF10,5</a:t>
            </a:r>
          </a:p>
        </p:txBody>
      </p:sp>
      <p:pic>
        <p:nvPicPr>
          <p:cNvPr id="3789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46001"/>
            <a:ext cx="4824090" cy="329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34925" y="692150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Google Scholar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(http://scholar.google.cz/)</a:t>
            </a:r>
          </a:p>
        </p:txBody>
      </p:sp>
      <p:sp>
        <p:nvSpPr>
          <p:cNvPr id="38916" name="TextovéPole 4"/>
          <p:cNvSpPr txBox="1">
            <a:spLocks noChangeArrowheads="1"/>
          </p:cNvSpPr>
          <p:nvPr/>
        </p:nvSpPr>
        <p:spPr bwMode="auto">
          <a:xfrm>
            <a:off x="50800" y="1062038"/>
            <a:ext cx="39592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Přehled o ohlasu napříč celým webem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Networking se spoluautory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Tematické aktualizace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Včetně knih</a:t>
            </a:r>
          </a:p>
        </p:txBody>
      </p:sp>
      <p:sp>
        <p:nvSpPr>
          <p:cNvPr id="38917" name="TextovéPole 6"/>
          <p:cNvSpPr txBox="1">
            <a:spLocks noChangeArrowheads="1"/>
          </p:cNvSpPr>
          <p:nvPr/>
        </p:nvSpPr>
        <p:spPr bwMode="auto">
          <a:xfrm>
            <a:off x="34925" y="3876675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LinkedIn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(https://cz.linkedin.com/)</a:t>
            </a:r>
          </a:p>
        </p:txBody>
      </p:sp>
      <p:sp>
        <p:nvSpPr>
          <p:cNvPr id="38918" name="TextovéPole 7"/>
          <p:cNvSpPr txBox="1">
            <a:spLocks noChangeArrowheads="1"/>
          </p:cNvSpPr>
          <p:nvPr/>
        </p:nvSpPr>
        <p:spPr bwMode="auto">
          <a:xfrm>
            <a:off x="50800" y="4244975"/>
            <a:ext cx="3959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Profesní síť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Vhodné pro hledání práce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Sdílení novinek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79463"/>
            <a:ext cx="39592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22713"/>
            <a:ext cx="395922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kolekce vlastních citací</a:t>
            </a:r>
          </a:p>
        </p:txBody>
      </p:sp>
      <p:sp>
        <p:nvSpPr>
          <p:cNvPr id="39939" name="TextovéPole 6"/>
          <p:cNvSpPr txBox="1">
            <a:spLocks noChangeArrowheads="1"/>
          </p:cNvSpPr>
          <p:nvPr/>
        </p:nvSpPr>
        <p:spPr bwMode="auto">
          <a:xfrm>
            <a:off x="34925" y="692150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Mendeley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(https://www.mendeley.com/)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88988"/>
            <a:ext cx="39592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ovéPole 9"/>
          <p:cNvSpPr txBox="1">
            <a:spLocks noChangeArrowheads="1"/>
          </p:cNvSpPr>
          <p:nvPr/>
        </p:nvSpPr>
        <p:spPr bwMode="auto">
          <a:xfrm>
            <a:off x="50800" y="1062038"/>
            <a:ext cx="50260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Proč používat?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kombinace s reference managerem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blogy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propojení s ORCID a SCOPUS Author 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citace propojené se Scopusem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Základy typografie</a:t>
            </a:r>
          </a:p>
        </p:txBody>
      </p:sp>
      <p:sp>
        <p:nvSpPr>
          <p:cNvPr id="40963" name="TextovéPole 1"/>
          <p:cNvSpPr txBox="1">
            <a:spLocks noChangeArrowheads="1"/>
          </p:cNvSpPr>
          <p:nvPr/>
        </p:nvSpPr>
        <p:spPr bwMode="auto">
          <a:xfrm>
            <a:off x="0" y="836613"/>
            <a:ext cx="40671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Co je to typografie…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Písma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Sady písem, velikost, proporcionalita a řezy písem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Speciální znaky a kódování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Použití pomlček a spojovníků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Dělení slov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Estetické a ergonomické formátování textu</a:t>
            </a:r>
          </a:p>
        </p:txBody>
      </p:sp>
      <p:pic>
        <p:nvPicPr>
          <p:cNvPr id="40964" name="Picture 2" descr="C:\Users\Daniel Nývlt\Downloads\800px-A_Specimen,_by_William_Caslon,_Letter-Founder,_Cyclopaedia,_1728,_Vol_2_fix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30175"/>
            <a:ext cx="5032375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3"/>
          <p:cNvSpPr txBox="1">
            <a:spLocks noChangeArrowheads="1"/>
          </p:cNvSpPr>
          <p:nvPr/>
        </p:nvSpPr>
        <p:spPr bwMode="auto">
          <a:xfrm>
            <a:off x="684213" y="6434138"/>
            <a:ext cx="329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Vzorník písem, William Caslon, 1728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to typografie…</a:t>
            </a:r>
          </a:p>
        </p:txBody>
      </p:sp>
      <p:sp>
        <p:nvSpPr>
          <p:cNvPr id="41987" name="TextovéPole 2"/>
          <p:cNvSpPr txBox="1">
            <a:spLocks noChangeArrowheads="1"/>
          </p:cNvSpPr>
          <p:nvPr/>
        </p:nvSpPr>
        <p:spPr bwMode="auto">
          <a:xfrm>
            <a:off x="58738" y="1062038"/>
            <a:ext cx="4297362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de-DE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Johannes </a:t>
            </a:r>
            <a:r>
              <a:rPr lang="de-DE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Gensfleisch</a:t>
            </a:r>
            <a:r>
              <a:rPr lang="de-DE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zur Laden zum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Gutenberg</a:t>
            </a:r>
            <a:r>
              <a:rPr lang="nn-NO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(ca. 1398 –3.února 1468)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kovář, zlatník, obchodník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vynálezce knihtisku</a:t>
            </a:r>
          </a:p>
          <a:p>
            <a:r>
              <a:rPr lang="pl-PL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1452 – jako první kniha v „evropském” světě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vyšla Gutenbergova Bible</a:t>
            </a:r>
          </a:p>
        </p:txBody>
      </p:sp>
      <p:sp>
        <p:nvSpPr>
          <p:cNvPr id="41988" name="TextovéPole 5"/>
          <p:cNvSpPr txBox="1">
            <a:spLocks noChangeArrowheads="1"/>
          </p:cNvSpPr>
          <p:nvPr/>
        </p:nvSpPr>
        <p:spPr bwMode="auto">
          <a:xfrm>
            <a:off x="4495800" y="3275013"/>
            <a:ext cx="4492625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Typografie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je umělecko-technický obor, který se zabývá tiskovým písmem.</a:t>
            </a:r>
          </a:p>
          <a:p>
            <a:pPr>
              <a:buFontTx/>
              <a:buNone/>
            </a:pPr>
            <a:endParaRPr lang="cs-CZ" altLang="cs-CZ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 i="1">
                <a:latin typeface="Arial" panose="020B0604020202020204" pitchFamily="34" charset="0"/>
                <a:cs typeface="Arial" panose="020B0604020202020204" pitchFamily="34" charset="0"/>
              </a:rPr>
              <a:t>Mikrotypografie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se zabývá uměleckou tvorbou písma.</a:t>
            </a:r>
          </a:p>
          <a:p>
            <a:pPr>
              <a:buFontTx/>
              <a:buNone/>
            </a:pPr>
            <a:endParaRPr lang="cs-CZ" altLang="cs-CZ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 i="1">
                <a:latin typeface="Arial" panose="020B0604020202020204" pitchFamily="34" charset="0"/>
                <a:cs typeface="Arial" panose="020B0604020202020204" pitchFamily="34" charset="0"/>
              </a:rPr>
              <a:t>Makrotypografie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se zabývá umístěním písma na stránku, proporcemi titulů, textů a ilustrací, v češtině se tradičně nazývá grafická úprava.</a:t>
            </a:r>
          </a:p>
          <a:p>
            <a:pPr>
              <a:buFontTx/>
              <a:buNone/>
            </a:pPr>
            <a:endParaRPr lang="cs-CZ" altLang="cs-CZ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DTP = Desktop Publishing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, sazba na PC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173413"/>
            <a:ext cx="415448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8913"/>
            <a:ext cx="44926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bibliografické databáze</a:t>
            </a:r>
          </a:p>
        </p:txBody>
      </p:sp>
      <p:sp>
        <p:nvSpPr>
          <p:cNvPr id="5124" name="Obdélník 4"/>
          <p:cNvSpPr>
            <a:spLocks noChangeArrowheads="1"/>
          </p:cNvSpPr>
          <p:nvPr/>
        </p:nvSpPr>
        <p:spPr bwMode="auto">
          <a:xfrm>
            <a:off x="31750" y="59531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eb of Science </a:t>
            </a:r>
            <a:r>
              <a:rPr lang="cs-CZ" altLang="cs-CZ" sz="1600" b="1">
                <a:latin typeface="Arial" panose="020B0604020202020204" pitchFamily="34" charset="0"/>
                <a:cs typeface="Arial" panose="020B0604020202020204" pitchFamily="34" charset="0"/>
              </a:rPr>
              <a:t>(https://apps.webofknowledge.com/)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7275"/>
            <a:ext cx="8280920" cy="57378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Typografická měrná soustava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52400"/>
            <a:ext cx="445135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ovéPole 5"/>
          <p:cNvSpPr txBox="1">
            <a:spLocks noChangeArrowheads="1"/>
          </p:cNvSpPr>
          <p:nvPr/>
        </p:nvSpPr>
        <p:spPr bwMode="auto">
          <a:xfrm>
            <a:off x="46038" y="765175"/>
            <a:ext cx="43815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Velikost písma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se udává v bodech: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n-NO" altLang="cs-CZ" sz="1800">
                <a:latin typeface="Arial" panose="020B0604020202020204" pitchFamily="34" charset="0"/>
                <a:cs typeface="Arial" panose="020B0604020202020204" pitchFamily="34" charset="0"/>
              </a:rPr>
              <a:t>1 bod (b.) = 0,376 mm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typografický bod či Didotův bod (1774), užívaný tradičně v Evropě mimo UK a Švýcarsko)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cs-CZ" sz="1800">
                <a:latin typeface="Arial" panose="020B0604020202020204" pitchFamily="34" charset="0"/>
                <a:cs typeface="Arial" panose="020B0604020202020204" pitchFamily="34" charset="0"/>
              </a:rPr>
              <a:t>12 bodů = 1 cicero = 4,512 mm</a:t>
            </a:r>
          </a:p>
          <a:p>
            <a:pPr>
              <a:buFontTx/>
              <a:buNone/>
            </a:pPr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Stupeň písma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násobky Didotova bodu, např. 8 = petit, 10 = garmond, 12 = cicero)</a:t>
            </a:r>
          </a:p>
          <a:p>
            <a:pPr>
              <a:buFontTx/>
              <a:buNone/>
            </a:pPr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DTP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- 1 point (pt., v měrném sytému pica, také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desktop publishing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) = 1/72 palce =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0,3528 mm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12 pt. = 1 pica = 1/6 palce = 4,236 mm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72 pt. = 6 picas = 1 palec = 2.542 cm</a:t>
            </a:r>
          </a:p>
        </p:txBody>
      </p:sp>
      <p:sp>
        <p:nvSpPr>
          <p:cNvPr id="43013" name="TextovéPole 3"/>
          <p:cNvSpPr txBox="1">
            <a:spLocks noChangeArrowheads="1"/>
          </p:cNvSpPr>
          <p:nvPr/>
        </p:nvSpPr>
        <p:spPr bwMode="auto">
          <a:xfrm>
            <a:off x="0" y="63404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Normostrana (CZ):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30 řádků o 60 znacích, přibližně 250 slov běžného textu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Sady písem (fonty)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4443413"/>
            <a:ext cx="1485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443413"/>
            <a:ext cx="1409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5"/>
          <p:cNvSpPr txBox="1">
            <a:spLocks noChangeArrowheads="1"/>
          </p:cNvSpPr>
          <p:nvPr/>
        </p:nvSpPr>
        <p:spPr bwMode="auto">
          <a:xfrm>
            <a:off x="1331913" y="5003800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Patkový font				     Bezpatkový font</a:t>
            </a:r>
            <a:endParaRPr lang="it-IT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TextovéPole 6"/>
          <p:cNvSpPr txBox="1">
            <a:spLocks noChangeArrowheads="1"/>
          </p:cNvSpPr>
          <p:nvPr/>
        </p:nvSpPr>
        <p:spPr bwMode="auto">
          <a:xfrm>
            <a:off x="354013" y="5446713"/>
            <a:ext cx="41640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it-IT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cs-CZ" sz="18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základní dotažnice (účaří)</a:t>
            </a:r>
          </a:p>
          <a:p>
            <a:pPr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kerning </a:t>
            </a:r>
            <a:r>
              <a:rPr lang="it-IT" altLang="cs-CZ" sz="18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rozpal/vyrovnání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střední, spodní, horní, akcentová dotažnice</a:t>
            </a:r>
            <a:endParaRPr lang="it-IT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9" name="TextovéPole 7"/>
          <p:cNvSpPr txBox="1">
            <a:spLocks noChangeArrowheads="1"/>
          </p:cNvSpPr>
          <p:nvPr/>
        </p:nvSpPr>
        <p:spPr bwMode="auto">
          <a:xfrm>
            <a:off x="4670425" y="5446713"/>
            <a:ext cx="416401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ascender </a:t>
            </a:r>
            <a:r>
              <a:rPr lang="it-IT" altLang="cs-CZ" sz="18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horní dotah</a:t>
            </a:r>
          </a:p>
          <a:p>
            <a:pPr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descender</a:t>
            </a:r>
            <a:r>
              <a:rPr lang="it-IT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cs-CZ" sz="18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dolní dotah</a:t>
            </a:r>
          </a:p>
          <a:p>
            <a:pPr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serif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= patka</a:t>
            </a:r>
          </a:p>
          <a:p>
            <a:pPr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x-height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= střední výška písma</a:t>
            </a:r>
            <a:endParaRPr lang="it-IT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650875"/>
            <a:ext cx="73437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Sady písem (fonty)</a:t>
            </a:r>
          </a:p>
        </p:txBody>
      </p:sp>
      <p:sp>
        <p:nvSpPr>
          <p:cNvPr id="3" name="TextovéPole 5"/>
          <p:cNvSpPr txBox="1">
            <a:spLocks noChangeArrowheads="1"/>
          </p:cNvSpPr>
          <p:nvPr/>
        </p:nvSpPr>
        <p:spPr bwMode="auto">
          <a:xfrm>
            <a:off x="46038" y="765175"/>
            <a:ext cx="9097962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Tah písma</a:t>
            </a:r>
            <a:r>
              <a:rPr lang="cs-CZ" sz="1800" dirty="0">
                <a:latin typeface="Arial" charset="0"/>
                <a:cs typeface="Arial" charset="0"/>
              </a:rPr>
              <a:t> = kresebný prvek písma (např. dřík nebo oblouk)</a:t>
            </a:r>
          </a:p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Duktus</a:t>
            </a:r>
            <a:r>
              <a:rPr lang="cs-CZ" sz="1800" dirty="0">
                <a:latin typeface="Arial" charset="0"/>
                <a:cs typeface="Arial" charset="0"/>
              </a:rPr>
              <a:t> = tloušťka tahu</a:t>
            </a:r>
          </a:p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Stínování </a:t>
            </a:r>
            <a:r>
              <a:rPr lang="cs-CZ" sz="1800" dirty="0">
                <a:latin typeface="Arial" charset="0"/>
                <a:cs typeface="Arial" charset="0"/>
              </a:rPr>
              <a:t>= proměnlivý duktus, záleží na směru tahu</a:t>
            </a:r>
          </a:p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Lineární písmo </a:t>
            </a:r>
            <a:r>
              <a:rPr lang="cs-CZ" sz="1800" dirty="0">
                <a:latin typeface="Arial" charset="0"/>
                <a:cs typeface="Arial" charset="0"/>
              </a:rPr>
              <a:t>= není stínované, tedy všechny tahy mají stejný duktus</a:t>
            </a:r>
          </a:p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Font </a:t>
            </a:r>
            <a:r>
              <a:rPr lang="cs-CZ" sz="1800" dirty="0">
                <a:latin typeface="Arial" charset="0"/>
                <a:cs typeface="Arial" charset="0"/>
              </a:rPr>
              <a:t>= sada písmových znaků (včetně diakritických a interpunkčních znamének), číslic a dalších znaků pro jeden typ a jeden řez písma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</a:t>
            </a:r>
            <a:r>
              <a:rPr lang="cs-CZ" sz="1800" b="1" dirty="0">
                <a:latin typeface="+mj-lt"/>
                <a:cs typeface="Arial" charset="0"/>
              </a:rPr>
              <a:t>Antikva</a:t>
            </a:r>
            <a:r>
              <a:rPr lang="cs-CZ" sz="1800" dirty="0">
                <a:latin typeface="Arial" charset="0"/>
                <a:cs typeface="Arial" charset="0"/>
              </a:rPr>
              <a:t>: patkové fonty se stínovanými tahy (</a:t>
            </a:r>
            <a:r>
              <a:rPr lang="cs-CZ" sz="1800" dirty="0" err="1">
                <a:latin typeface="Arial" charset="0"/>
                <a:cs typeface="Arial" charset="0"/>
              </a:rPr>
              <a:t>Times</a:t>
            </a:r>
            <a:r>
              <a:rPr lang="cs-CZ" sz="1800" dirty="0">
                <a:latin typeface="Arial" charset="0"/>
                <a:cs typeface="Arial" charset="0"/>
              </a:rPr>
              <a:t>, Garamond) – vhodné pro delší text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</a:t>
            </a:r>
            <a:r>
              <a:rPr lang="cs-CZ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Grotesk</a:t>
            </a:r>
            <a:r>
              <a:rPr lang="cs-CZ" sz="1800" dirty="0">
                <a:latin typeface="Arial" charset="0"/>
                <a:cs typeface="Arial" charset="0"/>
              </a:rPr>
              <a:t>: bezpatkové lineární fonty (</a:t>
            </a:r>
            <a:r>
              <a:rPr lang="cs-CZ" sz="1800" dirty="0" err="1">
                <a:latin typeface="Arial" charset="0"/>
                <a:cs typeface="Arial" charset="0"/>
              </a:rPr>
              <a:t>Arial</a:t>
            </a:r>
            <a:r>
              <a:rPr lang="cs-CZ" sz="1800" dirty="0">
                <a:latin typeface="Arial" charset="0"/>
                <a:cs typeface="Arial" charset="0"/>
              </a:rPr>
              <a:t>, </a:t>
            </a:r>
            <a:r>
              <a:rPr lang="cs-CZ" sz="1800" dirty="0" err="1">
                <a:latin typeface="Arial" charset="0"/>
                <a:cs typeface="Arial" charset="0"/>
              </a:rPr>
              <a:t>Tahoma</a:t>
            </a:r>
            <a:r>
              <a:rPr lang="cs-CZ" sz="1800" dirty="0">
                <a:latin typeface="Arial" charset="0"/>
                <a:cs typeface="Arial" charset="0"/>
              </a:rPr>
              <a:t>) – dekorativnější, vhodnější pro kratší texty, jako jsou nadpisy a obrázky nebo grafy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Písmo psacího stroje </a:t>
            </a:r>
            <a:r>
              <a:rPr lang="cs-CZ" sz="1800" dirty="0">
                <a:latin typeface="Arial" charset="0"/>
                <a:cs typeface="Arial" charset="0"/>
              </a:rPr>
              <a:t>(monotype, </a:t>
            </a:r>
            <a:r>
              <a:rPr lang="cs-CZ" sz="1800" dirty="0" err="1">
                <a:latin typeface="Arial" charset="0"/>
                <a:cs typeface="Arial" charset="0"/>
              </a:rPr>
              <a:t>Courier</a:t>
            </a:r>
            <a:r>
              <a:rPr lang="cs-CZ" sz="1800" dirty="0">
                <a:latin typeface="Arial" charset="0"/>
                <a:cs typeface="Arial" charset="0"/>
              </a:rPr>
              <a:t> New) – vhodné pro počítačový kód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</a:t>
            </a:r>
            <a:r>
              <a:rPr lang="cs-CZ" sz="2800" dirty="0">
                <a:latin typeface="Freestyle Script" panose="030804020302050B0404" pitchFamily="66" charset="0"/>
                <a:cs typeface="Arial" charset="0"/>
              </a:rPr>
              <a:t>Psaná písma</a:t>
            </a:r>
          </a:p>
          <a:p>
            <a:pPr>
              <a:buFontTx/>
              <a:buNone/>
              <a:defRPr/>
            </a:pPr>
            <a:endParaRPr lang="cs-CZ" sz="1200" dirty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olidFill>
                  <a:srgbClr val="CC3399"/>
                </a:solidFill>
                <a:latin typeface="Arial" charset="0"/>
                <a:cs typeface="Arial" charset="0"/>
              </a:rPr>
              <a:t>Pro řádkový text používat patkový font, ideálně </a:t>
            </a:r>
            <a:r>
              <a:rPr lang="cs-CZ" sz="1800" b="1" dirty="0" err="1">
                <a:solidFill>
                  <a:srgbClr val="CC3399"/>
                </a:solidFill>
                <a:latin typeface="Arial" charset="0"/>
                <a:cs typeface="Arial" charset="0"/>
              </a:rPr>
              <a:t>Times</a:t>
            </a:r>
            <a:r>
              <a:rPr lang="cs-CZ" sz="1800" b="1" dirty="0">
                <a:solidFill>
                  <a:srgbClr val="CC3399"/>
                </a:solidFill>
                <a:latin typeface="Arial" charset="0"/>
                <a:cs typeface="Arial" charset="0"/>
              </a:rPr>
              <a:t> New Roman, případně v kombinaci se Symbolem (ale většinou se mu dá vyhnout – za použití kódování </a:t>
            </a:r>
            <a:r>
              <a:rPr lang="cs-CZ" sz="1800" b="1" dirty="0" err="1">
                <a:solidFill>
                  <a:srgbClr val="CC3399"/>
                </a:solidFill>
                <a:latin typeface="Arial" charset="0"/>
                <a:cs typeface="Arial" charset="0"/>
              </a:rPr>
              <a:t>Unicode</a:t>
            </a:r>
            <a:r>
              <a:rPr lang="cs-CZ" sz="1800" b="1" dirty="0">
                <a:solidFill>
                  <a:srgbClr val="CC3399"/>
                </a:solidFill>
                <a:latin typeface="Arial" charset="0"/>
                <a:cs typeface="Arial" charset="0"/>
              </a:rPr>
              <a:t>). Pro obrázky nebo popisky je vhodný </a:t>
            </a:r>
            <a:r>
              <a:rPr lang="cs-CZ" sz="1800" b="1" dirty="0" err="1">
                <a:solidFill>
                  <a:srgbClr val="CC3399"/>
                </a:solidFill>
                <a:latin typeface="Arial" charset="0"/>
                <a:cs typeface="Arial" charset="0"/>
              </a:rPr>
              <a:t>Arial</a:t>
            </a:r>
            <a:r>
              <a:rPr lang="cs-CZ" sz="1800" b="1" dirty="0">
                <a:solidFill>
                  <a:srgbClr val="CC3399"/>
                </a:solidFill>
                <a:latin typeface="Arial" charset="0"/>
                <a:cs typeface="Arial" charset="0"/>
              </a:rPr>
              <a:t>.</a:t>
            </a:r>
          </a:p>
          <a:p>
            <a:pPr>
              <a:buFontTx/>
              <a:buNone/>
              <a:defRPr/>
            </a:pPr>
            <a:endParaRPr lang="cs-CZ" sz="1200" dirty="0">
              <a:solidFill>
                <a:srgbClr val="CC3399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cs-CZ" sz="1800" dirty="0">
                <a:latin typeface="Arial" charset="0"/>
                <a:cs typeface="Arial" charset="0"/>
              </a:rPr>
              <a:t>Počítačové fonty: </a:t>
            </a: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Adobe Type 1 </a:t>
            </a:r>
            <a:r>
              <a:rPr lang="cs-CZ" sz="1800" dirty="0">
                <a:latin typeface="Arial" charset="0"/>
                <a:cs typeface="Arial" charset="0"/>
              </a:rPr>
              <a:t>(1984) – </a:t>
            </a:r>
            <a:r>
              <a:rPr lang="cs-CZ" sz="1800" dirty="0" err="1">
                <a:latin typeface="Arial" charset="0"/>
                <a:cs typeface="Arial" charset="0"/>
              </a:rPr>
              <a:t>beziérovy</a:t>
            </a:r>
            <a:r>
              <a:rPr lang="cs-CZ" sz="1800" dirty="0">
                <a:latin typeface="Arial" charset="0"/>
                <a:cs typeface="Arial" charset="0"/>
              </a:rPr>
              <a:t> křivky, </a:t>
            </a:r>
            <a:r>
              <a:rPr lang="cs-CZ" sz="18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True</a:t>
            </a: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Type </a:t>
            </a:r>
            <a:r>
              <a:rPr lang="cs-CZ" sz="18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Fonts</a:t>
            </a: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(1991) – vektorový formát, </a:t>
            </a: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Open Type </a:t>
            </a:r>
            <a:r>
              <a:rPr lang="cs-CZ" sz="18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Fonts</a:t>
            </a: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(1996) – otevřený standard ISO, </a:t>
            </a:r>
            <a:r>
              <a:rPr lang="cs-CZ" sz="1800" dirty="0" err="1">
                <a:latin typeface="Arial" charset="0"/>
                <a:cs typeface="Arial" charset="0"/>
              </a:rPr>
              <a:t>Unicode</a:t>
            </a:r>
            <a:r>
              <a:rPr lang="cs-CZ" sz="1800" dirty="0">
                <a:latin typeface="Arial" charset="0"/>
                <a:cs typeface="Arial" charset="0"/>
              </a:rPr>
              <a:t> (až 65536 znaků)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Proporcionalita písem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95313"/>
            <a:ext cx="333375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14239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57563"/>
            <a:ext cx="33337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ovéPole 5"/>
          <p:cNvSpPr txBox="1">
            <a:spLocks noChangeArrowheads="1"/>
          </p:cNvSpPr>
          <p:nvPr/>
        </p:nvSpPr>
        <p:spPr bwMode="auto">
          <a:xfrm>
            <a:off x="46038" y="765175"/>
            <a:ext cx="3611562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Proporcionální písma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Každý znak jinak široký, </a:t>
            </a:r>
            <a:r>
              <a:rPr lang="cs-CZ" altLang="cs-CZ" sz="2000" b="1">
                <a:latin typeface="Garamond" panose="02020404030301010803" pitchFamily="18" charset="0"/>
                <a:cs typeface="Arial" panose="020B0604020202020204" pitchFamily="34" charset="0"/>
              </a:rPr>
              <a:t>Antikva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nutnost vyrovnání mezer mezi písmeny (kerning), 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existují i slitky (ligatury):</a:t>
            </a:r>
          </a:p>
        </p:txBody>
      </p:sp>
      <p:sp>
        <p:nvSpPr>
          <p:cNvPr id="46087" name="TextovéPole 7"/>
          <p:cNvSpPr txBox="1">
            <a:spLocks noChangeArrowheads="1"/>
          </p:cNvSpPr>
          <p:nvPr/>
        </p:nvSpPr>
        <p:spPr bwMode="auto">
          <a:xfrm>
            <a:off x="34925" y="4287838"/>
            <a:ext cx="5041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Neproporcionální písma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Všechny znaky zabírají stejné místo; jsou vhodné pro sazbu počítačového kódu:</a:t>
            </a:r>
          </a:p>
          <a:p>
            <a:pPr>
              <a:buFontTx/>
              <a:buNone/>
            </a:pPr>
            <a:r>
              <a:rPr lang="cs-CZ" altLang="cs-CZ" sz="1800" b="1">
                <a:latin typeface="Courier New" panose="02070309020205020404" pitchFamily="49" charset="0"/>
                <a:cs typeface="Courier New" panose="02070309020205020404" pitchFamily="49" charset="0"/>
              </a:rPr>
              <a:t>Courier NEW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Řezy písem, možnosti zvýraznění textu</a:t>
            </a:r>
          </a:p>
        </p:txBody>
      </p:sp>
      <p:sp>
        <p:nvSpPr>
          <p:cNvPr id="3" name="TextovéPole 5"/>
          <p:cNvSpPr txBox="1">
            <a:spLocks noChangeArrowheads="1"/>
          </p:cNvSpPr>
          <p:nvPr/>
        </p:nvSpPr>
        <p:spPr bwMode="auto">
          <a:xfrm>
            <a:off x="46038" y="765175"/>
            <a:ext cx="5534025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Řez písma </a:t>
            </a:r>
            <a:r>
              <a:rPr lang="cs-CZ" sz="1800" dirty="0">
                <a:latin typeface="Arial" charset="0"/>
                <a:cs typeface="Arial" charset="0"/>
              </a:rPr>
              <a:t>= úplná sada písmen určitého tvaru:</a:t>
            </a:r>
          </a:p>
          <a:p>
            <a:pPr>
              <a:buFontTx/>
              <a:buNone/>
              <a:defRPr/>
            </a:pPr>
            <a:r>
              <a:rPr lang="cs-CZ" sz="1800" dirty="0">
                <a:latin typeface="Arial" charset="0"/>
                <a:cs typeface="Arial" charset="0"/>
              </a:rPr>
              <a:t>normální, </a:t>
            </a:r>
            <a:r>
              <a:rPr lang="cs-CZ" sz="1800" b="1" dirty="0">
                <a:latin typeface="Arial" charset="0"/>
                <a:cs typeface="Arial" charset="0"/>
              </a:rPr>
              <a:t>tučné</a:t>
            </a:r>
            <a:r>
              <a:rPr lang="cs-CZ" sz="1800" dirty="0">
                <a:latin typeface="Arial" charset="0"/>
                <a:cs typeface="Arial" charset="0"/>
              </a:rPr>
              <a:t>, </a:t>
            </a:r>
            <a:r>
              <a:rPr lang="cs-CZ" sz="1800" i="1" dirty="0">
                <a:latin typeface="Arial" charset="0"/>
                <a:cs typeface="Arial" charset="0"/>
              </a:rPr>
              <a:t>kurzíva</a:t>
            </a:r>
            <a:r>
              <a:rPr lang="cs-CZ" sz="1800" dirty="0">
                <a:latin typeface="Arial" charset="0"/>
                <a:cs typeface="Arial" charset="0"/>
              </a:rPr>
              <a:t>, </a:t>
            </a:r>
            <a:r>
              <a:rPr lang="cs-CZ" sz="1800" b="1" i="1" dirty="0">
                <a:latin typeface="Arial" charset="0"/>
                <a:cs typeface="Arial" charset="0"/>
              </a:rPr>
              <a:t>tučná kurzíva</a:t>
            </a:r>
            <a:r>
              <a:rPr lang="cs-CZ" sz="1800" dirty="0">
                <a:latin typeface="Arial" charset="0"/>
                <a:cs typeface="Arial" charset="0"/>
              </a:rPr>
              <a:t>, </a:t>
            </a:r>
            <a:r>
              <a:rPr lang="cs-CZ" sz="1800" u="sng" dirty="0">
                <a:latin typeface="Arial" charset="0"/>
                <a:cs typeface="Arial" charset="0"/>
              </a:rPr>
              <a:t>podtržené</a:t>
            </a:r>
            <a:r>
              <a:rPr lang="cs-CZ" sz="1800" dirty="0">
                <a:latin typeface="Arial" charset="0"/>
                <a:cs typeface="Arial" charset="0"/>
              </a:rPr>
              <a:t>,</a:t>
            </a:r>
          </a:p>
          <a:p>
            <a:pPr>
              <a:buFontTx/>
              <a:buNone/>
              <a:defRPr/>
            </a:pPr>
            <a:r>
              <a:rPr lang="fi-FI" sz="1800" dirty="0">
                <a:latin typeface="Arial" charset="0"/>
                <a:cs typeface="Arial" charset="0"/>
              </a:rPr>
              <a:t>minusky (minuskule), VERZÁLKY (MAJUSKULE), </a:t>
            </a:r>
            <a:r>
              <a:rPr lang="cs-CZ" sz="1800" dirty="0">
                <a:latin typeface="Arial" charset="0"/>
                <a:cs typeface="Arial" charset="0"/>
              </a:rPr>
              <a:t>K</a:t>
            </a:r>
            <a:r>
              <a:rPr lang="cs-CZ" sz="1800" cap="small" dirty="0">
                <a:latin typeface="Arial" charset="0"/>
                <a:cs typeface="Arial" charset="0"/>
              </a:rPr>
              <a:t>apitálky</a:t>
            </a:r>
            <a:r>
              <a:rPr lang="fi-FI" sz="1800" dirty="0">
                <a:latin typeface="Arial" charset="0"/>
                <a:cs typeface="Arial" charset="0"/>
              </a:rPr>
              <a:t>,</a:t>
            </a:r>
          </a:p>
          <a:p>
            <a:pPr>
              <a:buFontTx/>
              <a:buNone/>
              <a:defRPr/>
            </a:pPr>
            <a:r>
              <a:rPr lang="pt-BR" sz="1800" dirty="0">
                <a:latin typeface="Arial" charset="0"/>
                <a:cs typeface="Arial" charset="0"/>
              </a:rPr>
              <a:t>p r o l o ž e n ý / p r o s t r k a n ý</a:t>
            </a:r>
            <a:r>
              <a:rPr lang="cs-CZ" sz="1800" dirty="0">
                <a:latin typeface="Arial" charset="0"/>
                <a:cs typeface="Arial" charset="0"/>
              </a:rPr>
              <a:t>    </a:t>
            </a:r>
            <a:r>
              <a:rPr lang="pt-BR" sz="1800" dirty="0">
                <a:latin typeface="Arial" charset="0"/>
                <a:cs typeface="Arial" charset="0"/>
              </a:rPr>
              <a:t>t e x t</a:t>
            </a:r>
          </a:p>
          <a:p>
            <a:pPr>
              <a:buFontTx/>
              <a:buNone/>
              <a:defRPr/>
            </a:pPr>
            <a:endParaRPr lang="cs-CZ" sz="1800" dirty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Možnosti zvýraznění textu: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umístěním na samostatný řádek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změnou řezu písma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podtržením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změnou velikosti písma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změnou fontu písma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psaním velkými písmeny, kapitálkami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vložením do uvozovek</a:t>
            </a:r>
          </a:p>
          <a:p>
            <a:pPr>
              <a:defRPr/>
            </a:pPr>
            <a:r>
              <a:rPr lang="cs-CZ" sz="1800" dirty="0">
                <a:latin typeface="Arial" charset="0"/>
                <a:cs typeface="Arial" charset="0"/>
              </a:rPr>
              <a:t> proložením/prostrkáním</a:t>
            </a:r>
          </a:p>
        </p:txBody>
      </p:sp>
      <p:sp>
        <p:nvSpPr>
          <p:cNvPr id="47108" name="TextovéPole 3"/>
          <p:cNvSpPr txBox="1">
            <a:spLocks noChangeArrowheads="1"/>
          </p:cNvSpPr>
          <p:nvPr/>
        </p:nvSpPr>
        <p:spPr bwMode="auto">
          <a:xfrm>
            <a:off x="5795963" y="1497013"/>
            <a:ext cx="3240087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Verzálky ani kapitálky nezapisovat se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zapnutým Caps Lockem!!!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Použít příslušnou funkci Wordu!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zvýraznění neužívat podtržení!</a:t>
            </a:r>
          </a:p>
          <a:p>
            <a:pPr>
              <a:buFontTx/>
              <a:buNone/>
            </a:pPr>
            <a:r>
              <a:rPr lang="pl-PL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dokumentu nebo na obrázku použít </a:t>
            </a: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jeden, max. dva fonty!</a:t>
            </a:r>
          </a:p>
          <a:p>
            <a:pPr>
              <a:buFontTx/>
              <a:buNone/>
            </a:pPr>
            <a:r>
              <a:rPr lang="pl-PL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Zapomenout na fonty typu skript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Volit střízlivější fonty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Kurzívu používat střídmě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Neměnit příliš moc velikost písma, základní text má obvykle 10–12 pt.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Kódování češtiny</a:t>
            </a:r>
          </a:p>
        </p:txBody>
      </p:sp>
      <p:sp>
        <p:nvSpPr>
          <p:cNvPr id="48131" name="TextovéPole 5"/>
          <p:cNvSpPr txBox="1">
            <a:spLocks noChangeArrowheads="1"/>
          </p:cNvSpPr>
          <p:nvPr/>
        </p:nvSpPr>
        <p:spPr bwMode="auto">
          <a:xfrm>
            <a:off x="46038" y="549275"/>
            <a:ext cx="55340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US-ASCII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= American Standard Code for Information Interchange (7-bitový binární kód – 128 znaků)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8859-1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; následně </a:t>
            </a: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8859-2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(Latin 2) – obsahoval české znaky (1987), 8-bitový binární kód (256 znaků)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Bratři Kameničtí (KEYBCS2)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Windows-1250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Unicode </a:t>
            </a:r>
            <a:r>
              <a:rPr lang="cs-CZ" altLang="cs-CZ" sz="1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(podtypy UTF-32, UTF-16, UTF-8, UCS-2)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16-bitové kódování – tedy 1114112 znaků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Nevýhodou zdvojnásobení velikosti bez                  přidání informace</a:t>
            </a:r>
          </a:p>
          <a:p>
            <a:pPr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Znaky v Unicode najdete v MS Word: 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Vložení - Symbol</a:t>
            </a:r>
          </a:p>
          <a:p>
            <a:pPr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3350"/>
            <a:ext cx="3467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19538"/>
            <a:ext cx="45466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znaky</a:t>
            </a:r>
          </a:p>
        </p:txBody>
      </p:sp>
      <p:sp>
        <p:nvSpPr>
          <p:cNvPr id="49155" name="TextovéPole 5"/>
          <p:cNvSpPr txBox="1">
            <a:spLocks noChangeArrowheads="1"/>
          </p:cNvSpPr>
          <p:nvPr/>
        </p:nvSpPr>
        <p:spPr bwMode="auto">
          <a:xfrm>
            <a:off x="46038" y="765175"/>
            <a:ext cx="5318125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znaky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Kdekoli ve Windows stisknutím klávesy Alt + vypsání decimálního kódu na numerické klávesnici nebo </a:t>
            </a:r>
            <a:r>
              <a:rPr lang="cs-CZ" altLang="cs-CZ" sz="18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znaků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(viz Tabulka)</a:t>
            </a:r>
          </a:p>
          <a:p>
            <a:pPr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Stupně Celsia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 – mezera je mezi číslem a stupněm, stupeň není ‚o‘ jako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horní index.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10 °C, 540 K pro Kelviny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Úhlové stupně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– bez mezery: </a:t>
            </a: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95°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Kód symbolu </a:t>
            </a: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násobku/krát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Alt+0215 a odděluje se z obou stran mezerami.                    </a:t>
            </a:r>
            <a:r>
              <a:rPr lang="pl-PL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10 × 20 m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Promile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se získá kombinací Alt+0137.            </a:t>
            </a: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–6 ‰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Procento a promile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se oddělují </a:t>
            </a:r>
            <a:r>
              <a:rPr lang="pt-BR" altLang="cs-CZ" sz="1800">
                <a:latin typeface="Arial" panose="020B0604020202020204" pitchFamily="34" charset="0"/>
                <a:cs typeface="Arial" panose="020B0604020202020204" pitchFamily="34" charset="0"/>
              </a:rPr>
              <a:t>mezerou, pokud nejde o adjektivum: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en-US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75 % SiO</a:t>
            </a:r>
            <a:r>
              <a:rPr lang="en-US" altLang="cs-CZ" sz="1800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10% rise</a:t>
            </a:r>
          </a:p>
          <a:p>
            <a:r>
              <a:rPr lang="pt-BR" altLang="cs-CZ" sz="1800">
                <a:latin typeface="Arial" panose="020B0604020202020204" pitchFamily="34" charset="0"/>
                <a:cs typeface="Arial" panose="020B0604020202020204" pitchFamily="34" charset="0"/>
              </a:rPr>
              <a:t> O není 0, l není 1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Lomítko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Sazba bez mezer: </a:t>
            </a: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 and/or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364163" y="836613"/>
          <a:ext cx="3648075" cy="399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popis</a:t>
                      </a:r>
                    </a:p>
                  </a:txBody>
                  <a:tcPr marL="91449" marR="91449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kód</a:t>
                      </a:r>
                    </a:p>
                  </a:txBody>
                  <a:tcPr marL="91449" marR="91449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výsledek</a:t>
                      </a:r>
                    </a:p>
                  </a:txBody>
                  <a:tcPr marL="91449" marR="91449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81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pomlčka   (en-</a:t>
                      </a:r>
                      <a:r>
                        <a:rPr lang="cs-CZ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dash</a:t>
                      </a:r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0150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13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dlouhá (US) pomlčka  (</a:t>
                      </a:r>
                      <a:r>
                        <a:rPr lang="cs-CZ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em-dash</a:t>
                      </a:r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0151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stupeň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0176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krát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0215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promile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0137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‰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081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tři tečky (</a:t>
                      </a:r>
                      <a:r>
                        <a:rPr lang="cs-CZ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ellipsis</a:t>
                      </a:r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0133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 minus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0177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křížek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0134</a:t>
                      </a:r>
                    </a:p>
                  </a:txBody>
                  <a:tcPr marL="91449" marR="91449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†</a:t>
                      </a:r>
                    </a:p>
                  </a:txBody>
                  <a:tcPr marL="91449" marR="91449" marT="45708" marB="4570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Používání znaků v textu</a:t>
            </a:r>
          </a:p>
        </p:txBody>
      </p:sp>
      <p:sp>
        <p:nvSpPr>
          <p:cNvPr id="3" name="Obdélník 2"/>
          <p:cNvSpPr/>
          <p:nvPr/>
        </p:nvSpPr>
        <p:spPr>
          <a:xfrm>
            <a:off x="71438" y="654050"/>
            <a:ext cx="5005387" cy="6402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použití uvozovek: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Anglický </a:t>
            </a:r>
            <a:r>
              <a:rPr lang="cs-CZ" sz="1800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“text” -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 vnitřní strany neobsahují mezeru: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structure-from-motion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8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Český </a:t>
            </a:r>
            <a:r>
              <a:rPr lang="cs-CZ" sz="1800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„text“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Francouzský </a:t>
            </a:r>
            <a:r>
              <a:rPr lang="cs-CZ" sz="1800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«text»</a:t>
            </a:r>
          </a:p>
          <a:p>
            <a:pPr>
              <a:defRPr/>
            </a:pPr>
            <a:endParaRPr lang="cs-CZ" sz="10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Psaní souřadnic: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52°32'12"	tj. bez mezer.</a:t>
            </a:r>
          </a:p>
          <a:p>
            <a:pPr>
              <a:defRPr/>
            </a:pPr>
            <a:endParaRPr lang="cs-CZ" sz="1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Apostrof: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 Sází se těsně ke slovu: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O’Brien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’95</a:t>
            </a:r>
          </a:p>
          <a:p>
            <a:pPr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Interpunkce: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Desetinná čárka vs. desetinná tečka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Pohlídat v českém vs. anglickém textu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Pozor na nastavení systému (Windows), také v Excelu zvláštní možnost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Neoddělovat mezerou</a:t>
            </a:r>
          </a:p>
          <a:p>
            <a:pPr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Tečka, otazník a vykřičník, dvojtečka, středník: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Nejsou předcházeny mezerou: Tečka. Otazník? Vykřičník! Dvojtečka: Středník;</a:t>
            </a:r>
          </a:p>
          <a:p>
            <a:pPr marL="285750" indent="-285750">
              <a:buFontTx/>
              <a:buChar char="-"/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 nimi právě jedna mezera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003800" y="773113"/>
          <a:ext cx="4008439" cy="481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popis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kód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Výsledek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české uvozovky dole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0132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„XXX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české uvozovky nahoře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0147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XXX“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anglické uvozovky vlevo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0147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“XXX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anglické uvozovky vpravo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0148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XXX”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francouzské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uvozovky vlevo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0171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«XXX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francouzské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uvozovky vpravo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0187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XXX»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apostrof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0146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O’Cofaigh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úhlová minuta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0039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XX‘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úhlová vteřina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0034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XX“</a:t>
                      </a:r>
                    </a:p>
                  </a:txBody>
                  <a:tcPr marL="91455" marR="91455" marT="45726" marB="4572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Použití pomlčky a spojovníku</a:t>
            </a:r>
          </a:p>
        </p:txBody>
      </p:sp>
      <p:sp>
        <p:nvSpPr>
          <p:cNvPr id="51203" name="Obdélník 2"/>
          <p:cNvSpPr>
            <a:spLocks noChangeArrowheads="1"/>
          </p:cNvSpPr>
          <p:nvPr/>
        </p:nvSpPr>
        <p:spPr bwMode="auto">
          <a:xfrm>
            <a:off x="71438" y="654050"/>
            <a:ext cx="8964612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Nutné rozlišovat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rozdělovník/spojovník/divis (hyphen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, ‚-‘) a 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pomlčku (en-dash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, ‚–‘, Alt+0150, Word Ctrl+‚-‘)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Hyphen: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Dělení slov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Kompozitní slova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, především přídavná jména: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island-arc volcanic rocks, biotite-bearing granite, calc-alkaline plutonism, greenschist-facies rocks, Fe-rich basaltic rocks, K-feldspar, mid-Atlantic ridge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!nikoliv pro příslovce a stupňovaná přídavná jména: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unusually swift stream, weakly porphyritic granite, less weathered </a:t>
            </a: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boulders</a:t>
            </a:r>
            <a:r>
              <a:rPr lang="en-US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, the best preserved</a:t>
            </a: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 texture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En-dash: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Rozsah/rozmezí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pp. 10–15, Carboniferous–Triassic, labradorite–bytownite, N–S, Figs 2–6, time–pressure curve, Rb–Sr dating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Pomlčka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(UK, CZ: oddělena mezerami z obou stran): Pseudotachylite – a rare phenomenon (em-dash v USA, Alt+151, bez mezer: Pseudotachylite—a rare phenomenon)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Minus: 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–15 (bez mezery), 7 – 5 = 2 (s mezerami)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Dělení slov (hyphenation, syllabification)</a:t>
            </a:r>
          </a:p>
        </p:txBody>
      </p:sp>
      <p:sp>
        <p:nvSpPr>
          <p:cNvPr id="3" name="Obdélník 2"/>
          <p:cNvSpPr/>
          <p:nvPr/>
        </p:nvSpPr>
        <p:spPr>
          <a:xfrm>
            <a:off x="71438" y="654050"/>
            <a:ext cx="8964612" cy="4956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pravidla:</a:t>
            </a:r>
          </a:p>
          <a:p>
            <a:pPr>
              <a:defRPr/>
            </a:pPr>
            <a:endParaRPr lang="cs-CZ" sz="1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konci řádku nesmí zůstat jedno písmeno</a:t>
            </a:r>
          </a:p>
          <a:p>
            <a:pPr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Přenášet na další řádek by se neměla také jen dvě písmena (bez interpunkce)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češtině se přihlíží ke složení slova: předpona–základ–slabičná přípona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Nedělit slova na více než třech řádcích nad sebou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Neoddělovat číslo od své jednotky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Pokud dělíme výraz se spojovníkem, opakujeme ho na začátku další řádky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Řádek nesmí začínat pomlčkou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Zásadně nedělit zkratky, číslovky, titul od jména, zkratku křestního jména od příjmení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Slovo nedělit pokud vznikne vulgarismus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Lépe dělit na levých než pravých stránkách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Scientometrie</a:t>
            </a:r>
          </a:p>
        </p:txBody>
      </p:sp>
      <p:sp>
        <p:nvSpPr>
          <p:cNvPr id="6147" name="Obdélník 2"/>
          <p:cNvSpPr>
            <a:spLocks noChangeArrowheads="1"/>
          </p:cNvSpPr>
          <p:nvPr/>
        </p:nvSpPr>
        <p:spPr bwMode="auto">
          <a:xfrm>
            <a:off x="31750" y="612775"/>
            <a:ext cx="54038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Garfield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(1925–2017)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Zakladatel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Institute of Scientific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(ISI), Philadelphia, USA – 1958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Vytvořil inovativní bibliografické databáze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Science Citation Index (SCI) </a:t>
            </a: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196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Journal Citation Reports</a:t>
            </a: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Chemicus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…) – dnes zastřešeny pod hlavičkou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Zakladatel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dlouholetý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editor 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The Scientist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Průkopník použití počítačů v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bibliometrické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analýze, zaměřil se na vytvoření univerzálního citačního indexu (impakt faktor)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1995 čestný doktorát UK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Historie Web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1992 ISI získává vědecká divize Thomson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Reuters, nyní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Clarivate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1997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spuštěn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ISI Web of Science (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před rokem 1970, předchozí v tištěné formě nebo na CD ROM v knihovně AV ČR a STK)</a:t>
            </a:r>
          </a:p>
        </p:txBody>
      </p:sp>
      <p:pic>
        <p:nvPicPr>
          <p:cNvPr id="6148" name="Picture 3" descr="C:\Users\Daniel Nývlt\Downloads\Eugene_Garfield_HD2007_Richard_J._Bolte_Sr._Awar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20713"/>
            <a:ext cx="4824413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5614480"/>
            <a:ext cx="2376264" cy="112688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Estetické a ergonomické formátování textu</a:t>
            </a:r>
          </a:p>
        </p:txBody>
      </p:sp>
      <p:sp>
        <p:nvSpPr>
          <p:cNvPr id="3" name="Obdélník 2"/>
          <p:cNvSpPr/>
          <p:nvPr/>
        </p:nvSpPr>
        <p:spPr>
          <a:xfrm>
            <a:off x="71438" y="654050"/>
            <a:ext cx="5795962" cy="5878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pravidla:</a:t>
            </a:r>
          </a:p>
          <a:p>
            <a:pPr>
              <a:defRPr/>
            </a:pPr>
            <a:endParaRPr lang="cs-CZ" sz="1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Neponechávat na konci řádky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jednohláskové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předložky a spojky (ale čeština je v tom striktnější než angličtina) </a:t>
            </a:r>
          </a:p>
          <a:p>
            <a:pPr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Neopakovat stejná slova nad sebou na konci/začátku řádku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Pozor na vznik „řek“, nepěkných souvislých bílých ploch hlavně při sloupcové sazbě</a:t>
            </a:r>
          </a:p>
          <a:p>
            <a:pPr marL="285750" indent="-285750">
              <a:buFontTx/>
              <a:buChar char="-"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Bojujte proti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parchantům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(vdovám a sirotkům)!</a:t>
            </a:r>
          </a:p>
          <a:p>
            <a:pPr>
              <a:defRPr/>
            </a:pPr>
            <a:endParaRPr lang="cs-CZ" sz="1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Vdova (</a:t>
            </a:r>
            <a:r>
              <a:rPr lang="cs-CZ" sz="1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widow</a:t>
            </a: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Zapomenutý řádek na konci stránky</a:t>
            </a:r>
          </a:p>
          <a:p>
            <a:pPr>
              <a:defRPr/>
            </a:pPr>
            <a:endParaRPr lang="cs-CZ" sz="10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Sirotek (</a:t>
            </a:r>
            <a:r>
              <a:rPr lang="cs-CZ" sz="1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orphan</a:t>
            </a: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Osamělý řádek na začátku stránky</a:t>
            </a:r>
          </a:p>
          <a:p>
            <a:pPr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“An orphan has no past; a widow has no future”</a:t>
            </a:r>
            <a:endParaRPr 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Sazební obrazec: </a:t>
            </a:r>
          </a:p>
          <a:p>
            <a:pPr>
              <a:defRPr/>
            </a:pPr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 Graafův kánon, Zlatý řez (1/1,618)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733425"/>
            <a:ext cx="321786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357563"/>
            <a:ext cx="239871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4" descr="C:\Users\Daniel Nývlt\Downloads\1280px-NautilusCutawayLogarithmicSpi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5248275"/>
            <a:ext cx="19907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Tvorba vědeckých ilustrací a tabulek</a:t>
            </a:r>
          </a:p>
        </p:txBody>
      </p:sp>
      <p:sp>
        <p:nvSpPr>
          <p:cNvPr id="5427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Rozdíly mezi rastrovou a vektorovou grafikou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vhodné použití, výhody a nevýhody každého z přístupů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Bitmapy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Rozlišení, dpi, barevná hloubka/barevné modely RGB a CMYK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Hlavní bitmapové formáty (např. GIF, TIF, PNG), výhody a nevýhody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Komprese bitmap, ztrátová a bezztrátová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Konverze a úpravy bitmap, barevná saturace, hodnota gamma etc.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Dostupný software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Vektorizace/OCR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Vektorová grafika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Typy běžně používaných vektorových formátů (např. PS/EPS, PDF, WMF, EMF, SVG, CDR, AI), výhody a nevýhody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Grafické editory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Mapy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Tabulky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vs. vektorová (čárová) grafika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81113"/>
            <a:ext cx="1905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052513"/>
            <a:ext cx="25717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Skupina 2"/>
          <p:cNvGrpSpPr>
            <a:grpSpLocks/>
          </p:cNvGrpSpPr>
          <p:nvPr/>
        </p:nvGrpSpPr>
        <p:grpSpPr bwMode="auto">
          <a:xfrm>
            <a:off x="6156325" y="1052513"/>
            <a:ext cx="2590800" cy="2324100"/>
            <a:chOff x="5867400" y="1909762"/>
            <a:chExt cx="2590800" cy="2324100"/>
          </a:xfrm>
        </p:grpSpPr>
        <p:pic>
          <p:nvPicPr>
            <p:cNvPr id="5530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909762"/>
              <a:ext cx="2590800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071812"/>
              <a:ext cx="2590800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2" name="Obdélník 3"/>
          <p:cNvSpPr>
            <a:spLocks noChangeArrowheads="1"/>
          </p:cNvSpPr>
          <p:nvPr/>
        </p:nvSpPr>
        <p:spPr bwMode="auto">
          <a:xfrm>
            <a:off x="827088" y="1749425"/>
            <a:ext cx="360362" cy="28892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5303" name="TextovéPole 4"/>
          <p:cNvSpPr txBox="1">
            <a:spLocks noChangeArrowheads="1"/>
          </p:cNvSpPr>
          <p:nvPr/>
        </p:nvSpPr>
        <p:spPr bwMode="auto">
          <a:xfrm>
            <a:off x="3059113" y="3376613"/>
            <a:ext cx="76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rastr</a:t>
            </a:r>
          </a:p>
        </p:txBody>
      </p:sp>
      <p:sp>
        <p:nvSpPr>
          <p:cNvPr id="55304" name="TextovéPole 9"/>
          <p:cNvSpPr txBox="1">
            <a:spLocks noChangeArrowheads="1"/>
          </p:cNvSpPr>
          <p:nvPr/>
        </p:nvSpPr>
        <p:spPr bwMode="auto">
          <a:xfrm>
            <a:off x="6156325" y="3376613"/>
            <a:ext cx="760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vektor</a:t>
            </a:r>
          </a:p>
        </p:txBody>
      </p:sp>
      <p:sp>
        <p:nvSpPr>
          <p:cNvPr id="55305" name="TextovéPole 5"/>
          <p:cNvSpPr txBox="1">
            <a:spLocks noChangeArrowheads="1"/>
          </p:cNvSpPr>
          <p:nvPr/>
        </p:nvSpPr>
        <p:spPr bwMode="auto">
          <a:xfrm>
            <a:off x="2987675" y="3789363"/>
            <a:ext cx="28082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tvořená jednotlivými „čtverečky“ (pixely)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každému přiřazena barva (nebo stupeň šedi)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vytvářena fotoaparáty a skenery</a:t>
            </a:r>
          </a:p>
        </p:txBody>
      </p:sp>
      <p:sp>
        <p:nvSpPr>
          <p:cNvPr id="55306" name="TextovéPole 11"/>
          <p:cNvSpPr txBox="1">
            <a:spLocks noChangeArrowheads="1"/>
          </p:cNvSpPr>
          <p:nvPr/>
        </p:nvSpPr>
        <p:spPr bwMode="auto">
          <a:xfrm>
            <a:off x="6083300" y="3789363"/>
            <a:ext cx="3060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popsána matematicky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(vždy znova přepočítávána)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atributy navíc: barva okraje, barva/styl výplně, tloušťka čáry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vhodná k vysoce kvalitnímu tisku, výstupům na plotteru technické ilustrace, grafy, mapy apod.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nevhodná pro fotografie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</a:t>
            </a:r>
          </a:p>
        </p:txBody>
      </p:sp>
      <p:sp>
        <p:nvSpPr>
          <p:cNvPr id="5632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4859338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Každý </a:t>
            </a:r>
            <a:r>
              <a:rPr lang="cs-CZ" altLang="cs-CZ" sz="2000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musí být uložen spolu </a:t>
            </a:r>
            <a:r>
              <a:rPr lang="pt-BR" altLang="cs-CZ" sz="2000">
                <a:latin typeface="Arial" panose="020B0604020202020204" pitchFamily="34" charset="0"/>
                <a:cs typeface="Arial" panose="020B0604020202020204" pitchFamily="34" charset="0"/>
              </a:rPr>
              <a:t>s informací o </a:t>
            </a:r>
            <a:r>
              <a:rPr lang="pt-BR" altLang="cs-CZ" sz="2000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barevné hloubce </a:t>
            </a:r>
            <a:r>
              <a:rPr lang="pt-BR" altLang="cs-CZ" sz="2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altLang="cs-CZ" sz="2000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cs-CZ" altLang="cs-CZ" sz="2000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depth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dvě/více barev).</a:t>
            </a:r>
          </a:p>
          <a:p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 Počet bodů na jednotku délky se označuje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altLang="cs-CZ" sz="2000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rozlišení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i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); udává se v dpi </a:t>
            </a: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(dots per inch, bodech na palec).</a:t>
            </a:r>
          </a:p>
          <a:p>
            <a:r>
              <a:rPr lang="es-ES" altLang="cs-CZ" sz="2000">
                <a:latin typeface="Arial" panose="020B0604020202020204" pitchFamily="34" charset="0"/>
                <a:cs typeface="Arial" panose="020B0604020202020204" pitchFamily="34" charset="0"/>
              </a:rPr>
              <a:t> Obrazovka má c. 96 dpi (67–130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dpi</a:t>
            </a:r>
            <a:r>
              <a:rPr lang="es-ES" altLang="cs-CZ" sz="200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laserové tiskárny 600 dpi a více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Vždy je důležitá </a:t>
            </a:r>
            <a:r>
              <a:rPr lang="cs-CZ" altLang="cs-CZ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počtu pixelů </a:t>
            </a:r>
            <a:r>
              <a:rPr lang="pt-BR" altLang="cs-CZ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horizontálním a vertikálním směru a</a:t>
            </a:r>
            <a:r>
              <a:rPr lang="cs-CZ" altLang="cs-CZ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zároveň rozlišení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jen tak se dá určit konečná velikost obrázku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Např. 1 megapixelový fotoaparát vytvoří fotografii 1000 × 1000 pixelů, a ta se vytiskne na 250 dpi tiskárně jako obrázek </a:t>
            </a: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4 × 4 palce, tedy zhruba 10 × 10 cm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960438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2420938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Obdélník 3"/>
          <p:cNvSpPr>
            <a:spLocks noChangeArrowheads="1"/>
          </p:cNvSpPr>
          <p:nvPr/>
        </p:nvSpPr>
        <p:spPr bwMode="auto">
          <a:xfrm>
            <a:off x="7524750" y="960438"/>
            <a:ext cx="1023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77 dpi</a:t>
            </a:r>
          </a:p>
        </p:txBody>
      </p:sp>
      <p:sp>
        <p:nvSpPr>
          <p:cNvPr id="56327" name="Obdélník 4"/>
          <p:cNvSpPr>
            <a:spLocks noChangeArrowheads="1"/>
          </p:cNvSpPr>
          <p:nvPr/>
        </p:nvSpPr>
        <p:spPr bwMode="auto">
          <a:xfrm>
            <a:off x="5199063" y="4138613"/>
            <a:ext cx="1443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4× lepší?</a:t>
            </a:r>
          </a:p>
        </p:txBody>
      </p:sp>
      <p:sp>
        <p:nvSpPr>
          <p:cNvPr id="56328" name="Obdélník 5"/>
          <p:cNvSpPr>
            <a:spLocks noChangeArrowheads="1"/>
          </p:cNvSpPr>
          <p:nvPr/>
        </p:nvSpPr>
        <p:spPr bwMode="auto">
          <a:xfrm>
            <a:off x="5240338" y="4797425"/>
            <a:ext cx="372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Chybějící rozlišení později nedoženeš!!!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</a:t>
            </a:r>
          </a:p>
        </p:txBody>
      </p:sp>
      <p:sp>
        <p:nvSpPr>
          <p:cNvPr id="5734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028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Barevný prostor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= rozsah barev, tedy počet barev na pixel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268413"/>
            <a:ext cx="479425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ovéPole 1"/>
          <p:cNvSpPr txBox="1">
            <a:spLocks noChangeArrowheads="1"/>
          </p:cNvSpPr>
          <p:nvPr/>
        </p:nvSpPr>
        <p:spPr bwMode="auto">
          <a:xfrm>
            <a:off x="0" y="1054100"/>
            <a:ext cx="4211638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Černobílé obrázky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(1 bit = 2</a:t>
            </a:r>
            <a:r>
              <a:rPr lang="cs-CZ" altLang="cs-CZ" sz="20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= 2 barvy)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Stupně šedé – greyscale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(8 bit = 2</a:t>
            </a:r>
            <a:r>
              <a:rPr lang="cs-CZ" altLang="cs-CZ" sz="2000" baseline="300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= 256 odstínů šedi)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8-bitové barevné obrázky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(256 barev + „přizpůsobená paleta“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(red-green-blue, „true colour“, 24 bit = 16777216 barev)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CMYK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(cyan-magenta-yellow-black, 32 bit = 2</a:t>
            </a:r>
            <a:r>
              <a:rPr lang="cs-CZ" altLang="cs-CZ" sz="2000" baseline="3000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= 4,3 mld. barev)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Vyhlazování obrysů (antialiasing)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Při nízkém rozlišení nepoužívejte čistě čb obrázky, ale použijte stupně šedé a antialiasing.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model</a:t>
            </a:r>
          </a:p>
        </p:txBody>
      </p:sp>
      <p:sp>
        <p:nvSpPr>
          <p:cNvPr id="58371" name="TextovéPole 1"/>
          <p:cNvSpPr txBox="1">
            <a:spLocks noChangeArrowheads="1"/>
          </p:cNvSpPr>
          <p:nvPr/>
        </p:nvSpPr>
        <p:spPr bwMode="auto">
          <a:xfrm>
            <a:off x="0" y="1054100"/>
            <a:ext cx="4932363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RGB model (24 bitů) je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aditivní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kombinace tří barev (po 8 bitech), pro které má lidské oko receptory: červené (R), </a:t>
            </a:r>
            <a:r>
              <a:rPr lang="pt-BR" altLang="cs-CZ" sz="2000">
                <a:latin typeface="Arial" panose="020B0604020202020204" pitchFamily="34" charset="0"/>
                <a:cs typeface="Arial" panose="020B0604020202020204" pitchFamily="34" charset="0"/>
              </a:rPr>
              <a:t>zelené (G) a modré (B)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(čísla 0–255 nebo %).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Černá je v počátku, bílá [255,255,255]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Ostatní odstíny jsou získány míšením těchto základních barev:</a:t>
            </a:r>
          </a:p>
          <a:p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red + green = yellow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green + blue = cyan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red + blue = magenta</a:t>
            </a: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789363"/>
            <a:ext cx="29559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3" name="Skupina 3"/>
          <p:cNvGrpSpPr>
            <a:grpSpLocks/>
          </p:cNvGrpSpPr>
          <p:nvPr/>
        </p:nvGrpSpPr>
        <p:grpSpPr bwMode="auto">
          <a:xfrm>
            <a:off x="4932363" y="1341438"/>
            <a:ext cx="4044950" cy="5384800"/>
            <a:chOff x="6516215" y="1140210"/>
            <a:chExt cx="2028826" cy="2247900"/>
          </a:xfrm>
        </p:grpSpPr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5" y="2264160"/>
              <a:ext cx="2028825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140210"/>
              <a:ext cx="2028825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4" name="Obdélník 4"/>
          <p:cNvSpPr>
            <a:spLocks noChangeArrowheads="1"/>
          </p:cNvSpPr>
          <p:nvPr/>
        </p:nvSpPr>
        <p:spPr bwMode="auto">
          <a:xfrm>
            <a:off x="4416425" y="3635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Typickými RGB zařízeními jsou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digitální fotoaparáty, skenery,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monitory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televize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CMYK model</a:t>
            </a:r>
          </a:p>
        </p:txBody>
      </p:sp>
      <p:sp>
        <p:nvSpPr>
          <p:cNvPr id="59395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493236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CMYK model (32bitů) je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subtraktivní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kombinace čtyřech barev/tiskových inkoustů (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yan,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agenta,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ellow, blac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vždy po 8bitech).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smícháním dvou pigmentů omezíme barevné spektrum odráženého světla jen na tu část, která se nevyskytuje ve spektru žádného z nich 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 smíchání všech pigmentů se neodráží nic (vzniká špinavá černá)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00513"/>
            <a:ext cx="26638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Obdélník 4"/>
          <p:cNvSpPr>
            <a:spLocks noChangeArrowheads="1"/>
          </p:cNvSpPr>
          <p:nvPr/>
        </p:nvSpPr>
        <p:spPr bwMode="auto">
          <a:xfrm>
            <a:off x="5435600" y="363538"/>
            <a:ext cx="3552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Typickými CMYK zařízeními jsou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tiskárny, plottery,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osvitové jednotky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apod.</a:t>
            </a:r>
          </a:p>
        </p:txBody>
      </p:sp>
      <p:pic>
        <p:nvPicPr>
          <p:cNvPr id="593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374775"/>
            <a:ext cx="355282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05325"/>
            <a:ext cx="52800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63588"/>
            <a:ext cx="518477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Obdélník 1"/>
          <p:cNvSpPr>
            <a:spLocks noChangeArrowheads="1"/>
          </p:cNvSpPr>
          <p:nvPr/>
        </p:nvSpPr>
        <p:spPr bwMode="auto">
          <a:xfrm>
            <a:off x="4452938" y="115888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Barevné prostory RGB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 CMYK se liší</a:t>
            </a:r>
          </a:p>
        </p:txBody>
      </p:sp>
      <p:sp>
        <p:nvSpPr>
          <p:cNvPr id="60420" name="TextovéPole 3"/>
          <p:cNvSpPr txBox="1">
            <a:spLocks noChangeArrowheads="1"/>
          </p:cNvSpPr>
          <p:nvPr/>
        </p:nvSpPr>
        <p:spPr bwMode="auto">
          <a:xfrm>
            <a:off x="31750" y="133350"/>
            <a:ext cx="533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Barevný prostor – RGB vs. CMYK</a:t>
            </a:r>
          </a:p>
        </p:txBody>
      </p:sp>
      <p:sp>
        <p:nvSpPr>
          <p:cNvPr id="60421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38512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Barevné prostory RGB a CMYK nejsou stejné, CMYK je nejmenší, ale ne přesná podmnožina RGB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 RGB nelze správně zobrazit čistou žlutou, světle modrou nebo fialovou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 CMYK nelze správně zobrazit jasnou zelenou, taktéž čistě červená a tmavě modrá nejsou přesné</a:t>
            </a:r>
          </a:p>
        </p:txBody>
      </p:sp>
      <p:sp>
        <p:nvSpPr>
          <p:cNvPr id="60422" name="TextovéPole 1"/>
          <p:cNvSpPr txBox="1">
            <a:spLocks noChangeArrowheads="1"/>
          </p:cNvSpPr>
          <p:nvPr/>
        </p:nvSpPr>
        <p:spPr bwMode="auto">
          <a:xfrm>
            <a:off x="0" y="4300538"/>
            <a:ext cx="91440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modely barevného prostoru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HSV model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ue,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aturation and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alue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(odstín, sytost a jas)</a:t>
            </a:r>
          </a:p>
        </p:txBody>
      </p:sp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32275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použití</a:t>
            </a:r>
          </a:p>
        </p:txBody>
      </p:sp>
      <p:sp>
        <p:nvSpPr>
          <p:cNvPr id="61443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03605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Výhody: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Vhodná pro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fotografie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aj. obrázky, které se nedají rozložit na jednoduché objekty a které obsahují řadu odstínů barev.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Odpadají problémy s rychlostí vykreslování a kódováním písem (WYSIWYG)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Nelze snadno zkomolit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vysázejí nám přesně to, co chceme (také dobré pro Web)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Velké soubory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se kterými se špatně zachází (nároky na paměť, velké tiskové PDF) – proto se používá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komprese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jež grafické soubory zmenšuje – ta může být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bezztrátová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(žádná grafická informace se při ukládání neztrácí) nebo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ztrátová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(část grafických dat je obětována na úkor zmenšení souboru)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Nelze snadno měnit atributy objektů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např. výplň křivek, tloušťku čar, editovat text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Ztrácí kvalitu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nejen při zvětšování, ale i zmenšování!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Vysloveně nevhodná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pro čárovou grafiku, mapy!!!!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nejpoužívanější formáty</a:t>
            </a:r>
          </a:p>
        </p:txBody>
      </p:sp>
      <p:sp>
        <p:nvSpPr>
          <p:cNvPr id="62467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52197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GIF (Graphics Interchange Format)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JPEG (Joint Photographic Expert Group)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PNG (Portable Network Graphics)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TIFF (Tagged Image File Format)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BMP (Bitmap – Windows schránka)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PSD (Photoshop nativní formát)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PCX (Corel PhotoPaint nativní formát)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PIC (PICT – Macintosh)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TextovéPole 3"/>
          <p:cNvSpPr txBox="1">
            <a:spLocks noChangeArrowheads="1"/>
          </p:cNvSpPr>
          <p:nvPr/>
        </p:nvSpPr>
        <p:spPr bwMode="auto">
          <a:xfrm>
            <a:off x="0" y="3860800"/>
            <a:ext cx="9036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Bitmapy vždy navrhovat na danou konečnou velikost na stránce časopisu, obvykle šířka 1 sloupce, 1.5 sloupce nebo stránky (brát v potaz i max. výšku) Velikost obrázku v pixelech pokud možno neměnit, radši zvětšit/zmenšit rozlišení. Když nelze jinak, využít celočíselné násobky původní velikosti.</a:t>
            </a:r>
          </a:p>
        </p:txBody>
      </p:sp>
      <p:sp>
        <p:nvSpPr>
          <p:cNvPr id="62469" name="TextovéPole 4"/>
          <p:cNvSpPr txBox="1">
            <a:spLocks noChangeArrowheads="1"/>
          </p:cNvSpPr>
          <p:nvPr/>
        </p:nvSpPr>
        <p:spPr bwMode="auto">
          <a:xfrm>
            <a:off x="0" y="5300663"/>
            <a:ext cx="911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Převod barevných fotek na škálu šedé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Neukládat barevné fotografie jako 8-bit greyscale, protože přijdete o informace díky redukci z 16,7 mil. barev na 256 barev! Lépe použít 16-bitový formát greyscale nebo speciální funkce jako je „desaturate“.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7171" name="TextovéPole 3"/>
          <p:cNvSpPr txBox="1">
            <a:spLocks noChangeArrowheads="1"/>
          </p:cNvSpPr>
          <p:nvPr/>
        </p:nvSpPr>
        <p:spPr bwMode="auto">
          <a:xfrm>
            <a:off x="0" y="620713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Impakt faktor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vypočítá na základě citovanosti všech prací v daném časopisu v průběhu dvou let. Například impakt faktor časopisu pro rok 2019 se dá zjistit následovně: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kolikrát byly články z daného časopisu publikované v letech 2017–2018 citovány jinými sledovanými časopisy v roce 2019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kolik v něm celkem vyšlo v období 2017–2018 „citovatelných článků“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2019 impakt faktor daného časopisu =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A/B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(zveřejňován v červnu následujícího roku)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Do jmenovatele zlomku se nezapočítávají komentáře,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editorialy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diskuze a odpovědi, errata…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JPEG/JPG</a:t>
            </a:r>
          </a:p>
        </p:txBody>
      </p:sp>
      <p:sp>
        <p:nvSpPr>
          <p:cNvPr id="63491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0360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(Joint Photographic Expert Group)</a:t>
            </a:r>
          </a:p>
          <a:p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 Provádí účinnou (ale ztrátovou!) kompresi grafických dat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Obrázky 24-bitové, mohou mít až 16,777,216 barev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Ideální pro fotografie, většina digitálních fotoaparátů pro ukládání snímků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Obvykle se při ukládání otevře dialog, v němž lze zvolit míru požadované komprese, tj. nastavit poměr velikost/kvalita výsledného obrázku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Progresivní JPG – postupné ‚zaostřování‘ např. při nahrávání webové stránky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 každým dalším uložením se snižuje kvalita, nejvíce trpí rovné čáry a písmo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Chybějí animace a průhlednost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Neostrý vzhled čar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 jednoduché obrázky s omezeným počtem barev (např. ikony) poskytuje zbytečně velké soubory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Používat výhradně pro barevné nebo černobílé fotografie v 24-bitové škále (a nic jiného)! Nepřehnat kompresní poměr, radši volit menší a kde lze, novější definici JPG 2000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TIFF/TIF</a:t>
            </a:r>
          </a:p>
        </p:txBody>
      </p:sp>
      <p:sp>
        <p:nvSpPr>
          <p:cNvPr id="64515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Tagged Image File Format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Kontejner (tagged format) – hlavička popisuje, co je uvnitř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Různé typy obrázků: černobílé (2 bit), ve stupních šedi (8 bit), barevné (8- i 24-bitové RGB...)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Podpora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bezztrátové komprese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grafických dat, uložením se nesnižuje kvalita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Ideální je zvolit kompresi LZW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 výměnu s Macintoshem (pokud jsou problémy s kompatibilitou, použijte PackBits </a:t>
            </a: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kompresi, ale výsledný soubor je větší)</a:t>
            </a: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ukládání TIFF obrázku vždy zapnout kompresi, nebo aspoň před odesláním finální verze do redakce.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 používat pro fotografie ve stupních šedi, případně pro kombinaci fotografie s čárovou grafikou. Pro čistou čárovou grafiku jen u velmi složitých obrázků (např. mapy s výplněmi), nebo nouzově, pokud není k dispozici vektorová alternativa exportu.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GIF</a:t>
            </a:r>
          </a:p>
        </p:txBody>
      </p:sp>
      <p:sp>
        <p:nvSpPr>
          <p:cNvPr id="65539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Graphics Interchange Format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GIF87a</a:t>
            </a:r>
            <a:endParaRPr lang="en-US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Barevné obrázky s hloubkou pouhých 8 bit (256 barev + paleta)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Podporuje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bezztrátovou LZW kompresi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tj. s ukládáním se nesnižuje kvalita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GIF89a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zavedena průhlednost (1 barva)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prokládání (interlacing) – postupné ‚zaostřování‘, vhodné pro web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animace.</a:t>
            </a: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Ideální pro Web, zvláště malé ostré obrázky s několika barvami (loga), drobné animace</a:t>
            </a:r>
          </a:p>
        </p:txBody>
      </p:sp>
      <p:pic>
        <p:nvPicPr>
          <p:cNvPr id="65540" name="Picture 4" descr="C:\Users\Daniel Nývlt\Downloads\Publikace_postele_l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57563"/>
            <a:ext cx="22320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C:\Users\Daniel Nývlt\Downloads\Publikace_postele_pruh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22320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PNG</a:t>
            </a:r>
          </a:p>
        </p:txBody>
      </p:sp>
      <p:sp>
        <p:nvSpPr>
          <p:cNvPr id="66563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Network Graphic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Lepší dvojstupňová, stále však bezztrátová komprese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Řešil licenční problémy (porušení patentu na komprimaci LZW, již prošel)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&gt;256 barev je možných (až 48bitová hloubka)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Více barev může být průhledných (osmibitová průhlednost)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Definice alfa kanálu (poloprůhlednost)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Nastavení hodnoty gama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Je vhodnou náhradou GIF i pro Web</a:t>
            </a: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Není dostupná jednoduchá animace</a:t>
            </a: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Ideální pro Web, PowerPoint prezentace – v DTP nám moc nepomůže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4294187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Bitově mapovaná (rastrová) grafika – před odesláním</a:t>
            </a:r>
          </a:p>
        </p:txBody>
      </p:sp>
      <p:sp>
        <p:nvSpPr>
          <p:cNvPr id="67587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Přesně ořízněte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Uložte v konečné velikosti a potřebném rozlišení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Použijte kompresi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Obrázky uložit do CMYK nebo RGB (podle Instrukcí)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Nepoužívejte dithering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 případě malého množství použitých barev snižte barevnou hloubku, nastavte optimalizovanou paletu barev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Dejte pozor na šrafování, bitmapové výplně a skeny (často vzniká moiré!)</a:t>
            </a:r>
          </a:p>
          <a:p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Barevné fotografie min. 300 dpi (RGB; JPG)</a:t>
            </a:r>
          </a:p>
          <a:p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Obrázky ve stupních šedé min. 600 dpi (greyscale; TIFF+LZW)</a:t>
            </a:r>
          </a:p>
          <a:p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Čárová grafika min. 1200 dpi (greyscale/8-bit barevná paleta; TIFF+LZW)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81550"/>
            <a:ext cx="49530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(čárová) grafika</a:t>
            </a:r>
          </a:p>
        </p:txBody>
      </p:sp>
      <p:sp>
        <p:nvSpPr>
          <p:cNvPr id="68611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4716463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Vektorové obrázky sestávají z jednotlivých objektů definovaných matematickými rovnicemi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Typické objekty složené z přímek, křivek, obdélníků, oválů a dalších tvarů s editovatelnými atributy (např. barva, výplň)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Malé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soubory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Vždy se tiskne v nejvyšší možné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kvalitě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výstupního zařízení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Snadno se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modifikuje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(zvětšení, posuny, rotace objektů...), včetně změn atributů jednotlivých objektů (barva, tloušťka a typ čáry...), editace textu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Prohledávatelné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(text)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Snadno lze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transformovat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(rotovat, zvětšovat/zmenšovat, zrcadlit atd.)</a:t>
            </a: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981075"/>
            <a:ext cx="44037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Vektorizace/OCR</a:t>
            </a:r>
          </a:p>
        </p:txBody>
      </p:sp>
      <p:sp>
        <p:nvSpPr>
          <p:cNvPr id="69635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47879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Vektorizace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bitmap – např. zabudováno v CorelDraw. Použití beziérových křivek: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umožňuje interaktivní vytváření parametrické křivky a modifikaci tvarů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definování křivek a ploch v rámci CAD, při vektorových grafikách (např. .cdr, .ai) a k popsání písma (např. PostScript Type 1)</a:t>
            </a:r>
          </a:p>
          <a:p>
            <a:pPr>
              <a:buFontTx/>
              <a:buNone/>
            </a:pPr>
            <a:endParaRPr lang="cs-CZ" altLang="cs-CZ" sz="1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Character Recognition (OCR)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Optické rozpoznávání znaků, tj. převod obrazu písma na digitální formu, s níž lze pracovat jako s počítačovým textem (např. ho snadno editovat nebo prohledávat)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‚ostrý‘ Adobe Acrobat, dedikované programy ABBYY FineReader, OmniPage… (často dodány se skenerem</a:t>
            </a:r>
            <a:r>
              <a:rPr lang="cs-CZ" altLang="cs-CZ" sz="2000"/>
              <a:t>)</a:t>
            </a: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6" name="Picture 2" descr="C:\Users\Daniel Nývlt\Downloads\OCR sa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75038"/>
            <a:ext cx="42481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3" descr="C:\Users\Daniel Nývlt\Downloads\vectorisation_moto_p0ska_by_p0ska-d3kfa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5888"/>
            <a:ext cx="424815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použití</a:t>
            </a:r>
          </a:p>
        </p:txBody>
      </p:sp>
      <p:sp>
        <p:nvSpPr>
          <p:cNvPr id="70659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Kromě fotografií vždy preferovat vektorové formáty, pokud je to možné. I u fototabulí nejlépe působí kombinace bitmapových fotografií popsaných vektorovým písmem a vektorovými měřítky, ty se pak navíc dají jednoduše upravovat.</a:t>
            </a:r>
          </a:p>
          <a:p>
            <a:pPr>
              <a:buFontTx/>
              <a:buNone/>
            </a:pPr>
            <a:endParaRPr lang="cs-CZ" altLang="cs-CZ" sz="2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Pomalu se vykresluje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– pokud je obrázek skutečně složitý, může dojít k chybám (hlavně výplně a akcentované znaky v textu, v tom případě je vždy dobré ještě poslat bitmapový nebo PDF náhled)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Problémy pro nestandardní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písma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(pokud nejsou vložena)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Nevhodná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pro samotné fotografie</a:t>
            </a:r>
          </a:p>
          <a:p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Nejpoužívanější formáty: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EPS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(Encapsulated PostScript),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(Adobe Illustrator, často jen přejmenovaný PDF),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CDR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(CorelDRAW),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WMF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(Windows Metafile – používán schránkou Windows),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SVG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(Scalable Vector Graphics),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DXF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(Autocad)...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PS/EPS</a:t>
            </a:r>
          </a:p>
        </p:txBody>
      </p:sp>
      <p:sp>
        <p:nvSpPr>
          <p:cNvPr id="71683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0360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(Encapsulated) PostScript (EPS), PS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Vyvinut firmou Adobe v r. 1985 původně pro popis fontů; nyní používán hlavně jako univerzální programovací jazyk pro popis tiskových úloh pro různá grafická zařízení – lepší tiskárny/plottery (nezávisí na OS/zařízení)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Kombinace vektorové grafiky, bitmap a textu (vkládat fonty)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Univerzální exportní formát (výměna mezi programy, např. Adobe Illustrator)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Lze zobrazit např. volně šiřitelným programem GhostScript/GhostView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Zapouzdřený (Encapsulated) PostScript – obsahuje i náhledovou bitmapu s nízkým rozlišením, ta se zobrazuje při sazbě – není nutné stále překreslovat složitou vektorovou grafiku. Pozor, někdy importován jen náhled jako bitmapa!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Nemá kompresi (velké soubory, potřeba komprimovat např. ZIPem)</a:t>
            </a:r>
          </a:p>
          <a:p>
            <a:endParaRPr lang="cs-CZ" altLang="cs-CZ" sz="1000" b="1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Používat jako výměnný formát. Výstupy např. z R-package jsou nejkvalitnější právě v PostScriptu, lze je také nejsnáze dále upravovat (např. v CorelDraw!)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PostScript importovat do starších verzí CorelDraw! jako „PS, PRN, EPS – PostScript Interpreted“ jinak se načte pouze náhledová bitmapa s (nízkým) rozlišením obrazovky!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PDF</a:t>
            </a:r>
          </a:p>
        </p:txBody>
      </p:sp>
      <p:sp>
        <p:nvSpPr>
          <p:cNvPr id="72707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0360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(</a:t>
            </a:r>
            <a:r>
              <a:rPr lang="cs-CZ" altLang="cs-CZ" sz="20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Document Format</a:t>
            </a: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Vyvinut firmou Adobe v r. 1993 na základě PostScriptu – na něm založen AI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Slouží pro výměnu dokumentů kombinujících text a grafiku, má za účel zachovávat svůj přesný vzhled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Ukládání dokumentů nezávisle na softwaru i hardwaru, na kterém byly pořízeny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Kombinace vektorové a bitmapové grafiky, textu a fontů;</a:t>
            </a:r>
          </a:p>
          <a:p>
            <a:r>
              <a:rPr lang="sv-SE" altLang="cs-CZ" sz="2000">
                <a:latin typeface="Arial" panose="020B0604020202020204" pitchFamily="34" charset="0"/>
                <a:cs typeface="Arial" panose="020B0604020202020204" pitchFamily="34" charset="0"/>
              </a:rPr>
              <a:t> Lze specifikovat průhlednost (má alfa kanál)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Automaticky používá komprese (mj. JPG)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 zobrazovaní se používá hlavně freewareový Adobe Acrobat Reader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 vytváření/úpravy PDF souborů slouží Adobe Acrobat, PDF-XChange Pro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Do PDF ukládají mj. Adobe Illustrator/Freehand, Corel Draw, Open Office,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Excel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PowerPoint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je výborný formát pro zaslání první verze obrázků pro recenzní účely. Často nevhodný pro finální verzi textu nebo obrázků určených k sazbě.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8195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Impakt faktor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TextovéPole 3"/>
          <p:cNvSpPr txBox="1">
            <a:spLocks noChangeArrowheads="1"/>
          </p:cNvSpPr>
          <p:nvPr/>
        </p:nvSpPr>
        <p:spPr bwMode="auto">
          <a:xfrm>
            <a:off x="0" y="119697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Metrika navržená pro měření vlivu časopisů. Nebyl zamýšlen k porovnávání kvality jednotlivých článků, natož pak jednotlivých vědců!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Jde o průměrnou citovanost průměrného článku v daném časopise, nic tedy neříká o konkrétní citovanosti práce/prací daného autora (distribuce silně asymetrická, aritmetický průměr pak není statisticky vhodný odhad střední hodnoty)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Článek „IntCal13 and Marine13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Radiocarbon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curves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0-50,000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BP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v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Radiocarbon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 roku 2013 získal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&gt;7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000 citací. IF vzrostl z 1,037 (2013) na 2,228 (2014) a následně na 4,565 (2015).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Zahrnuje poměrně úzké časové okno, nebere v potaz ‚poločas rozpadu‘ jednotlivých článků, často citovaných desetiletí, přitom zpracování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Clarivate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trvá poměrně dlouho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Záleží na velikosti komunity (extrém – populární přírodovědné časopisy jako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Science)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Záleží na průměrné velikosti autorských týmů, citačních zvyklostech v daném oboru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Windows Metafile (WMF, EMF), SVG</a:t>
            </a:r>
          </a:p>
        </p:txBody>
      </p:sp>
      <p:sp>
        <p:nvSpPr>
          <p:cNvPr id="73731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WMF, EMF (</a:t>
            </a:r>
            <a:r>
              <a:rPr lang="en-US" altLang="cs-CZ" sz="20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Metafile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Windows Metafile</a:t>
            </a:r>
            <a:r>
              <a:rPr lang="en-US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Formát výměny mezi aplikacemi ve Windows (přes schránku)</a:t>
            </a:r>
          </a:p>
          <a:p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WMF z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aveden již ve Windows 3.0, o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Win-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XP EMF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Pozor – nemusí být vektorový obrázek, ale může být i bitmapa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Běžný formát pro clipart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SVG (Scalable Vector Graphics)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 principu XML, původně pro definování vektorové grafiky pro Web (1999)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Otevřený standard, kombinace vektorové grafiky, bitmap (JPG a PNG) a textu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Zabudován v nových webových prohlížečích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Import/export vektorovými programy Adobe Illustrator, Corel Draw etc.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Používán jako nativní formát freewarem InkScape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praktické rady při tvorbě</a:t>
            </a:r>
          </a:p>
        </p:txBody>
      </p:sp>
      <p:sp>
        <p:nvSpPr>
          <p:cNvPr id="74755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Vektorové obrázky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Tloušťka čáry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Dodržovat minimální, ale ani příliš silné čáry nejsou pěkné (zkontrolovat Instrukce) – CorelDraw! má funkci Edit | Find and replace | Replace objects | Replace outline pen properties, kterou lze tloušťky čar nahradit najednou pro celý dokument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Nepoužívat vlasové obrysy!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Dodržujte stejnou tloušťku pro obdobné objekty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Písma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Dodržovat minimální velikost (zkontrolovat Instrukce, obvykle 2 mm, tj. 8 pt)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Použít jen jeden, maximálně dva typy fontu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Omezené variace, konzistence!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Lépe čitelné a estetičtější jsou bezpatkové fonty (Arial, Helvetica)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Vyhýbat se nestandardním fontům, ty by však měly být vloženy do dokumentu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Text by neměl být křížen jinými objekty (čárami apod.)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Nepoužívat obrysy pro text, lépe podložit bílým textem s bílým silným okrajem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praktické rady při tvorbě</a:t>
            </a:r>
          </a:p>
        </p:txBody>
      </p:sp>
      <p:sp>
        <p:nvSpPr>
          <p:cNvPr id="75779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Vektorové obrázky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Výplně, barvy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Minimální stupeň šedi 20 %; dostatečné rozdíly (20 %; max. 3–4 odstíny)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Šetřit počtem barev; musí být dostatečné rozdíly, nutno počítat s barevnými posuny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Nebát se používat indexy (třeba v mapě)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Používat pokud možno vektorové výplně, musí být rozeznatelné z legendy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Myslet na lidi s černobílou tiskárnou (stále jich je většina!)</a:t>
            </a:r>
          </a:p>
          <a:p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Navrhovat obrázek v konečné velikosti, a také si ho v ní vytisknout!</a:t>
            </a:r>
          </a:p>
          <a:p>
            <a:r>
              <a:rPr lang="sv-SE" altLang="cs-CZ" sz="2000">
                <a:latin typeface="Arial" panose="020B0604020202020204" pitchFamily="34" charset="0"/>
                <a:cs typeface="Arial" panose="020B0604020202020204" pitchFamily="34" charset="0"/>
              </a:rPr>
              <a:t> Omezit počet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cs-CZ" sz="2000">
                <a:latin typeface="Arial" panose="020B0604020202020204" pitchFamily="34" charset="0"/>
                <a:cs typeface="Arial" panose="020B0604020202020204" pitchFamily="34" charset="0"/>
              </a:rPr>
              <a:t>značek na grafech (plotting symbols), volit logicky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 složité obrázky s výplněmi apod. pošlete i náhled jako bitmapu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Pokud problémy přetrvávají, použít bitmapu v 256 stupních šedi (TIFF+LZW komprese) </a:t>
            </a: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jako poslední možnost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Vektorová grafika – praktické rady při tvorbě, před odesláním</a:t>
            </a:r>
          </a:p>
        </p:txBody>
      </p:sp>
      <p:sp>
        <p:nvSpPr>
          <p:cNvPr id="76803" name="TextovéPole 1"/>
          <p:cNvSpPr txBox="1">
            <a:spLocks noChangeArrowheads="1"/>
          </p:cNvSpPr>
          <p:nvPr/>
        </p:nvSpPr>
        <p:spPr bwMode="auto">
          <a:xfrm>
            <a:off x="0" y="69215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Při vkládání grafických objektů např. z Excelu do grafického programu přes schránku Windows vždy použít volbu Paste special/Vložit jinak –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tedy jako (Enhanced) Windows metafile. Jinak zůstane aktivní (OLE) propojení na původní program, kde byl objekt vytvořen a na jiném počítači nepůjde editovat!</a:t>
            </a:r>
            <a:endParaRPr lang="pl-PL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Neposílejte obrázky ve formátu MS Excel nebo MS Word! Většina redakcí tohle nepříjme.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Většina redakcí přijímá vektorovou grafiku ve formátech CDR, AI, EPS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Vyexportujte obrázky též do PDF, příp. náhledy do TIFF (naplatí u editorial systémů velkých vydavatelských domů, ty toto vytvářejí sami)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Velké soubory komprimujte</a:t>
            </a:r>
          </a:p>
        </p:txBody>
      </p:sp>
      <p:sp>
        <p:nvSpPr>
          <p:cNvPr id="76804" name="TextovéPole 3"/>
          <p:cNvSpPr txBox="1">
            <a:spLocks noChangeArrowheads="1"/>
          </p:cNvSpPr>
          <p:nvPr/>
        </p:nvSpPr>
        <p:spPr bwMode="auto">
          <a:xfrm>
            <a:off x="31750" y="4551363"/>
            <a:ext cx="911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Mapy – praktické rady při tvorbě publikovatelných výstupů</a:t>
            </a:r>
          </a:p>
        </p:txBody>
      </p:sp>
      <p:sp>
        <p:nvSpPr>
          <p:cNvPr id="76805" name="TextovéPole 1"/>
          <p:cNvSpPr txBox="1">
            <a:spLocks noChangeArrowheads="1"/>
          </p:cNvSpPr>
          <p:nvPr/>
        </p:nvSpPr>
        <p:spPr bwMode="auto">
          <a:xfrm>
            <a:off x="0" y="5008563"/>
            <a:ext cx="9144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Mapy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Vždy musí obsahovat měřítko, orientaci k severu (jednoduchou) a legendu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Ideálně i souřadnice (také pro všechny lokality/vzorky poskytnout GPS)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Grafická legenda, ne číslované položky vysvětlené v popisku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Všechny místní názvy/jednotky zmiňované v textu musí být na mapě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3"/>
          <p:cNvSpPr txBox="1">
            <a:spLocks noChangeArrowheads="1"/>
          </p:cNvSpPr>
          <p:nvPr/>
        </p:nvSpPr>
        <p:spPr bwMode="auto">
          <a:xfrm>
            <a:off x="0" y="1587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Tabulky – praktické rady při tvorbě</a:t>
            </a:r>
          </a:p>
        </p:txBody>
      </p:sp>
      <p:sp>
        <p:nvSpPr>
          <p:cNvPr id="77827" name="TextovéPole 1"/>
          <p:cNvSpPr txBox="1">
            <a:spLocks noChangeArrowheads="1"/>
          </p:cNvSpPr>
          <p:nvPr/>
        </p:nvSpPr>
        <p:spPr bwMode="auto">
          <a:xfrm>
            <a:off x="-31750" y="615950"/>
            <a:ext cx="91440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Neformátovat mezerníkem!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Minimalizovat délku nadpisu, zbytečně neopakovat informace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Doplňující informace pod tabulku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Jednotky!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Řadit pořadí položek v tabulce v logickém pořadí, nikoliv abecedně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Všechny parametry zmiňované v textu by měly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být 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v tabulce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Musí být zřejmý způsob jejich výpočtu (je uveden v M+M?)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Je možné, a někdy dokonce nutné, do textu dát jen vybraná data, velké datasety se mohou uložit na webu jako ‚Supplementary electronic material‘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Objevují se i internetové kolekce (repositories) kde data dostanou i svůj Digital Object Identifier (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, lze pak odkazovat přímo na dataset)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Některé časopisy umožňují minimum vodorovných čar (zkontrolovat Instrukce)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Do redakce v XLS, příp. jako wordovské tabulky – DOC, RTF (zkontrolovat Instrukce), nikdy jako grafické soubory (CDR, AI, TIFF)!</a:t>
            </a:r>
          </a:p>
          <a:p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Tabulky je třeba vždy navrhovat na danou konečnou velikost na stránce časopisu, pro danou šířku sloupce nebo stránky (zkontrolovat Instrukce). Hlavně pozor na „přetečení“ délky strany.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Filozofie a struktura vědecké publikace</a:t>
            </a:r>
          </a:p>
        </p:txBody>
      </p:sp>
      <p:sp>
        <p:nvSpPr>
          <p:cNvPr id="78851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Proč publikovat?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…trocha filozofie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Specifická struktura článku ve FG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Role jednotlivých částí rukopisu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Název, Autoři, Abstract, Introduction, Study site/area (State of the art), Material and Methods, Results, Interpretation, Discussion, References, Appendices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Zvláštní typy článků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Short Communication/Short Note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Diskuze a odpovědi na ně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Errata a Corrigenda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Publikační etika, duševní vlastnictví a plagiátorství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publikovat… – trocha filozofie </a:t>
            </a:r>
          </a:p>
        </p:txBody>
      </p:sp>
      <p:sp>
        <p:nvSpPr>
          <p:cNvPr id="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Rozhodnutí, jakému tématu se v detailu věnovat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Identifikace horkých/zajímavých témat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Pravidelné sledování klíčových časopisů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alerting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Komunikace s autory článků, které mne zajímají (e-mail,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ResearchGate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Jezdit na konference (lepší malé, lépe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zafokusované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exkurze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Dělat recenze (ale vybírat si, čemu rozumím a kam se chci směřovat)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Sledovat výzkumné blogy, diskuzní skupiny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netu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Zajímavý problém, záhada, možný nový postup identifikován… co teď!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Formulace problému, pracovní hypotéza, stanovení cíle výzkumu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Stanovení strategie, jak problém řešit včetně vhodných metod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Inventura zdrojů, které jsou k dispozici (analytika, přístroje,…)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Najít finance (např. připravit návrh výzkumného projektu)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Sestavení týmu – klíčoví kolegové, spolupráce s nimi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Sledování klíčových publikací v oboru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Vytvoření literární databáze, databáze dat, vzorků,…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publikovat… – trocha filozofie </a:t>
            </a:r>
          </a:p>
        </p:txBody>
      </p:sp>
      <p:sp>
        <p:nvSpPr>
          <p:cNvPr id="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!!! Psaní vědeckých článku je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integrální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součástí výzkumné práce !!!</a:t>
            </a:r>
          </a:p>
          <a:p>
            <a:pPr>
              <a:buFontTx/>
              <a:buNone/>
              <a:defRPr/>
            </a:pPr>
            <a:r>
              <a:rPr 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20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r>
              <a:rPr 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perish</a:t>
            </a:r>
            <a:r>
              <a:rPr 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(</a:t>
            </a:r>
            <a:r>
              <a:rPr lang="cs-CZ" sz="20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Coolidge</a:t>
            </a:r>
            <a:r>
              <a:rPr lang="cs-CZ" sz="2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1932)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Donutí nás zpracovat detailní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Literární rešerši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Relevance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problému (je to aktuální téma?)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Jasná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formulace problému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přístupu k jeho řešení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Vstupní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parametry pro výpočty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(chemické a fyzikální konstanty…), data pro srovnání s našimi daty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Podpora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naší vlastní argumentace</a:t>
            </a:r>
          </a:p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Ucelená prezentace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metodik, dat a jejich detailní interpretace</a:t>
            </a:r>
          </a:p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Testování alternativní hypotézy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(robustnost té naší)</a:t>
            </a:r>
          </a:p>
          <a:p>
            <a:pPr>
              <a:buFontTx/>
              <a:buNone/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Zlepšuje se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argumentace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(pro a proti)</a:t>
            </a:r>
          </a:p>
          <a:p>
            <a:pPr>
              <a:buFontTx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Odfiltrovány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podružné detaily</a:t>
            </a: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357563"/>
            <a:ext cx="25527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publikovat… – trocha filozofie </a:t>
            </a:r>
          </a:p>
        </p:txBody>
      </p:sp>
      <p:sp>
        <p:nvSpPr>
          <p:cNvPr id="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Recenzní řízení (peer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Důležitá zpětná vazba – kontrola našich přístupů, správnosti argumentace, vhodnosti a kompletnosti použité literatury, velmi cenné podněty pro další výzkum</a:t>
            </a:r>
          </a:p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Proč komunikovat vlastní výsledky publikačně?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Aby na nich mohli stavět jiní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Snažíme se o vědeckou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prioritu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Měřitelný výstup (vědecká kariéra, CV, granty, RIV…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Zpětná vazba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celé komunity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to (občas)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zábava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(skoro vždy)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dobrodružství</a:t>
            </a:r>
          </a:p>
          <a:p>
            <a:pPr>
              <a:buFontTx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Alternativy prezentace výsledků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(důležité, ale dnes méně ceněné)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Konference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WWW (vlastní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homepage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blog,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vlog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Internetové diskuzní skupiny</a:t>
            </a:r>
          </a:p>
          <a:p>
            <a:pPr marL="342900" indent="-342900"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Organizace workshopů, konferencí, zvláštní sekce na světových konferencích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publikovat… – kde se to můžu naučit?</a:t>
            </a:r>
          </a:p>
        </p:txBody>
      </p:sp>
      <p:sp>
        <p:nvSpPr>
          <p:cNvPr id="8294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endParaRPr lang="cs-CZ" altLang="cs-CZ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(https://www.springer.com/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authors-editors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journal-author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journal-author-academy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/15186)</a:t>
            </a:r>
          </a:p>
          <a:p>
            <a:pPr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Academe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n.:</a:t>
            </a:r>
          </a:p>
          <a:p>
            <a:pPr>
              <a:buFontTx/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 ancient school where morality and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taught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n.:</a:t>
            </a:r>
          </a:p>
          <a:p>
            <a:pPr>
              <a:buFontTx/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modern school where football 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taught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Ambrose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Bierce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Unabridged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Devil</a:t>
            </a:r>
            <a:r>
              <a:rPr lang="en-US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alt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Dictionar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82948" name="Skupina 3"/>
          <p:cNvGrpSpPr>
            <a:grpSpLocks/>
          </p:cNvGrpSpPr>
          <p:nvPr/>
        </p:nvGrpSpPr>
        <p:grpSpPr bwMode="auto">
          <a:xfrm>
            <a:off x="6804248" y="1341438"/>
            <a:ext cx="2241327" cy="3023666"/>
            <a:chOff x="7019401" y="1844824"/>
            <a:chExt cx="1953496" cy="2667000"/>
          </a:xfrm>
        </p:grpSpPr>
        <p:pic>
          <p:nvPicPr>
            <p:cNvPr id="8294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401" y="3178324"/>
              <a:ext cx="1952625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844824"/>
              <a:ext cx="1952625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Impakt faktor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TextovéPole 3"/>
          <p:cNvSpPr txBox="1">
            <a:spLocks noChangeArrowheads="1"/>
          </p:cNvSpPr>
          <p:nvPr/>
        </p:nvSpPr>
        <p:spPr bwMode="auto">
          <a:xfrm>
            <a:off x="0" y="1341438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Manipulace s IF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!!! Impakt faktor lze snadno ovlivňovat editory, jde o $$$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Wiley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Zařazení článků s velkým citačním potenciálem na začátek ročníku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Manipulace data vydání (první číslo na webu už v srpnu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články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Akceptance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rukopisů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 invitation only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Omezení počtu citovatelných položek (články bez abstraktu a referencí)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Coercive citation (autocitace daného časopisu)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Acta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Geodynamica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Geomaterialia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(2015: 17 %; 2011: 68 %, přišel o IF v roce 2012!!!); Geografie-Praha (2015: 47 %; 2012: 69 %!!!); Land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(2015: 25 %; 2014: 14 %; 2013: 11 %),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(2015: 1,4 %; 2014: 1,5 %)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600" i="1" dirty="0"/>
              <a:t>Land Degradation and Development</a:t>
            </a:r>
            <a:r>
              <a:rPr lang="en-US" altLang="cs-CZ" sz="1600" dirty="0"/>
              <a:t> increased its impact factor from 3.089 </a:t>
            </a:r>
            <a:r>
              <a:rPr lang="cs-CZ" altLang="cs-CZ" sz="1600" dirty="0"/>
              <a:t>(2014) </a:t>
            </a:r>
            <a:r>
              <a:rPr lang="en-US" altLang="cs-CZ" sz="1600" dirty="0"/>
              <a:t>to 8.145</a:t>
            </a:r>
            <a:r>
              <a:rPr lang="cs-CZ" altLang="cs-CZ" sz="1600" dirty="0"/>
              <a:t> (2015; </a:t>
            </a:r>
            <a:r>
              <a:rPr lang="en-US" altLang="cs-CZ" sz="1600" dirty="0"/>
              <a:t>ranked #1 in Soil Science)</a:t>
            </a:r>
            <a:r>
              <a:rPr lang="cs-CZ" altLang="cs-CZ" sz="1600" dirty="0"/>
              <a:t>! </a:t>
            </a:r>
            <a:r>
              <a:rPr lang="cs-CZ" altLang="cs-CZ" sz="1600" dirty="0" err="1"/>
              <a:t>See</a:t>
            </a:r>
            <a:r>
              <a:rPr lang="cs-CZ" altLang="cs-CZ" sz="1600" dirty="0"/>
              <a:t>: https://scholarlykitchen.sspnet.org/2017/03/09/citation-cartel-or-editor-gone-rogue/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Immediacy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počet citací článků v časopise ze stejného roku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!!!)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Cited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half-life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medián distribuce stáří citovaných článků (pokud v roce 2019 je 5, pak polovina článků byla citována v letech 2019–2015, druhá polovina před rokem 2015</a:t>
            </a: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133350"/>
            <a:ext cx="10906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3350"/>
            <a:ext cx="10017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141288"/>
            <a:ext cx="9477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41288"/>
            <a:ext cx="13081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Typická struktura článku/rukopisu ve fyzické geografii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71525"/>
            <a:ext cx="8785225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ovéPole 2"/>
          <p:cNvSpPr txBox="1">
            <a:spLocks noChangeArrowheads="1"/>
          </p:cNvSpPr>
          <p:nvPr/>
        </p:nvSpPr>
        <p:spPr bwMode="auto">
          <a:xfrm>
            <a:off x="179388" y="836613"/>
            <a:ext cx="51847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Title (Running title), Authors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Keywords, Highlights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Abstract (Graphical Abstract)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ntroduction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Study site (area)/State of the art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aterial and Methods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esults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iscussion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List of figures, tables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Electronic supplements</a:t>
            </a:r>
          </a:p>
        </p:txBody>
      </p:sp>
      <p:sp>
        <p:nvSpPr>
          <p:cNvPr id="83973" name="TextovéPole 3"/>
          <p:cNvSpPr txBox="1">
            <a:spLocks noChangeArrowheads="1"/>
          </p:cNvSpPr>
          <p:nvPr/>
        </p:nvSpPr>
        <p:spPr bwMode="auto">
          <a:xfrm>
            <a:off x="5651500" y="981075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IMRD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(Running title), Authors</a:t>
            </a:r>
          </a:p>
        </p:txBody>
      </p:sp>
      <p:sp>
        <p:nvSpPr>
          <p:cNvPr id="8499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VELMI důležitý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většina kolegů přečte jen ten…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pokud nezaujme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title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tak nečtou dál!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Uvádí hlavní téma článku a s</a:t>
            </a:r>
            <a:r>
              <a:rPr lang="nl-NL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hrnuje, proč je naše studie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důležitá</a:t>
            </a:r>
            <a:endParaRPr lang="nl-NL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Je stručný, ale výstižný, lépe deklarativní než neutrální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Otázka v názvu článku – vhodná jen pro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články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Začít klíčovými slovy, co chci sdělit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Nepoužívat zkratky, kromě snad těch nejběžnějších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Nejlépe napsat několik verzí, jednu pak vybrat</a:t>
            </a: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zkrácený výstižný název používaný v záhlaví stránek</a:t>
            </a:r>
          </a:p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Autoři musí splňovat: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Inicializoval a plánoval práci na výzkumu, který vedl k publikaci a/nebo interpretoval získaná data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Podílel se na psaní článku, nebo ho aspoň sám později výrazně upravoval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Schválil finální verzi</a:t>
            </a:r>
          </a:p>
          <a:p>
            <a:pPr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Pořadí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nejlépe stanoví hlavní autor</a:t>
            </a:r>
          </a:p>
          <a:p>
            <a:pPr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line/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vyžadována některými časopisy  (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Science,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Geografiska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Annaler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(A),…) – kdo udělal co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Keywords, Highlights, Abstract</a:t>
            </a:r>
          </a:p>
        </p:txBody>
      </p:sp>
      <p:sp>
        <p:nvSpPr>
          <p:cNvPr id="86019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Keywords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Hlavní použití pro indexování v databázích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Krátké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(nejlépe jednoslovné nebo krátká slovní spojení),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specifické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Omezený počet (4–6)</a:t>
            </a:r>
            <a:endParaRPr lang="nl-NL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Není nutné opakovat slova z názvu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Některá vydavatelství (časopisy) mají Thesaurus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Výstižné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krátké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věty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(obvykle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80 znaků)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Zmínit nejen výsledky, ale i motivace nebo zvláštní aplikované metody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Nejčastěji 4–5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Psaní článku je vhodné začít provizorním abstraktem (někdy máme 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z konference) – dá článku jasnou strukturu a argumentační logiku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Finální abstrakt se píše poslední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, po závěru, ovšem je fundamentálně jiný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Abstrakt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musí být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konkrétní, výstižný, informativní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Obsahuje všechno v kostce: motivaci – cíle – metodiku – hlavní výsledky a závěry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Stručný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využít prostor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 dispozici (nebývá ho obvykle mnoho, často jen 200 slov!)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Musí být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pochopitelný sám o sobě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(nepoužívat zkratky nebo vysvětlit)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Graphical Abstract</a:t>
            </a:r>
          </a:p>
        </p:txBody>
      </p:sp>
      <p:sp>
        <p:nvSpPr>
          <p:cNvPr id="8704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Ideální kombinace mapy, interpretované fotky s našimi daty – graf, vývojový diagram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Měl by graficky charakterizovat celý článek, jeho přínos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Volně dostupný pro každého, stejně jako abstrakt</a:t>
            </a:r>
            <a:endParaRPr lang="pl-PL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Možno použít nejvýznamnější obrázek z článku nebo kombinace dvou podstatných – lokalizace vs. výsledky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4256088"/>
            <a:ext cx="43148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8575" y="50800"/>
            <a:ext cx="76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/>
              <a:t> </a:t>
            </a:r>
            <a:endParaRPr lang="cs-CZ" altLang="cs-CZ" sz="2400"/>
          </a:p>
        </p:txBody>
      </p:sp>
      <p:pic>
        <p:nvPicPr>
          <p:cNvPr id="87046" name="Picture 4" descr="http://ars.els-cdn.com/content/image/1-s2.0-S0277379115301141-f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290763"/>
            <a:ext cx="4743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8806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Vychází ze znalosti problematiky, důkladné rešerše ale i průběžného sledování klíčových časopisů (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Používá se hlavně nejnovější literatura,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citací spíše méně (hlavně neřetězit)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Jasně podává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základ problému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Doložit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význam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(lokální, regionální, celosvětový) zvolené problematiky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Shrnuje dosavadní poznatky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Charakterizuje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(jiný)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způsob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jak jsme přistoupili k řešení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Postup od obecného ke konkrétnímu (mému terénu, datům)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 posledním odstavci by měl být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seznam hlavních cílů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a/nebo krátké motivační ‚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preview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‘ hlavních výsledků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Přiměřená délka (~ 1–2 strany rukopisu)</a:t>
            </a:r>
          </a:p>
          <a:p>
            <a:pPr>
              <a:buFontTx/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Pro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specifické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detaily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detailní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přehled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literatury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/area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of the Art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Appendix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samostatný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Review Paper!)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Píše se předposlední (ale pozor, ať se článek nerozbředne, když ho napíšete na začátku, tak máte větší šanci se přidržet vodící linky definované v úvodu)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site/area (State of the art)</a:t>
            </a:r>
          </a:p>
        </p:txBody>
      </p:sp>
      <p:sp>
        <p:nvSpPr>
          <p:cNvPr id="89091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Regionální začlenění studované oblasti, včetně klíčových a snadno dostupných citací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Figure 1 s lokalizací a souřadnicemi, myslet na zahraniční čtenáře, i z exotických zemí (USA apod.)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Postup z regionálního pohledu do menšího měřítka</a:t>
            </a:r>
          </a:p>
          <a:p>
            <a:pPr>
              <a:buFontTx/>
              <a:buNone/>
            </a:pPr>
            <a:r>
              <a:rPr lang="nl-NL" altLang="cs-CZ" sz="1800">
                <a:latin typeface="Arial" panose="020B0604020202020204" pitchFamily="34" charset="0"/>
                <a:cs typeface="Arial" panose="020B0604020202020204" pitchFamily="34" charset="0"/>
              </a:rPr>
              <a:t>• Zásadní je detailní popis studované oblasti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Všechny klíčové práce o daném problému/oblasti (na základě precizní literární rešerše)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Všechny potřebné „background“ informace pro uvedení do kontextu našich výsledků, případně diskuze a závěrů</a:t>
            </a:r>
          </a:p>
        </p:txBody>
      </p: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2339975" y="3808413"/>
            <a:ext cx="6691313" cy="2933700"/>
            <a:chOff x="2339752" y="3889564"/>
            <a:chExt cx="6692255" cy="2932868"/>
          </a:xfrm>
        </p:grpSpPr>
        <p:pic>
          <p:nvPicPr>
            <p:cNvPr id="890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889564"/>
              <a:ext cx="5108079" cy="2932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9095" name="Přímá spojnice se šipkou 4"/>
            <p:cNvCxnSpPr>
              <a:cxnSpLocks noChangeShapeType="1"/>
            </p:cNvCxnSpPr>
            <p:nvPr/>
          </p:nvCxnSpPr>
          <p:spPr bwMode="auto">
            <a:xfrm>
              <a:off x="2339752" y="5013176"/>
              <a:ext cx="2592288" cy="864096"/>
            </a:xfrm>
            <a:prstGeom prst="straightConnector1">
              <a:avLst/>
            </a:prstGeom>
            <a:noFill/>
            <a:ln w="1270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9093" name="TextovéPole 6"/>
          <p:cNvSpPr txBox="1">
            <a:spLocks noChangeArrowheads="1"/>
          </p:cNvSpPr>
          <p:nvPr/>
        </p:nvSpPr>
        <p:spPr bwMode="auto">
          <a:xfrm>
            <a:off x="7951788" y="3278188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Fig.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and Methods / Analytical techniques,…</a:t>
            </a:r>
          </a:p>
        </p:txBody>
      </p:sp>
      <p:sp>
        <p:nvSpPr>
          <p:cNvPr id="9011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Specifikace studované oblasti a materiálu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(lokalizace, odběry vzorků)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Popis jednotlivých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technik měření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přepočtů apod.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Používat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podnadpisy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 rozčlenění na dílčí části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Obsahuje dostatek detailů, aby bylo možno výzkum zopakovat (a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reprodukovat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výsledky!)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Speciální pozornost je věnována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nestandardním/novým přístupům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netypické konfigurace přístrojů, analytické postupy apod.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Lze částečně řešit citacemi článků s metodickými podrobnostmi (musí být snadno dostupné) popř.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Appendixem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nebo Elektronickým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supplementem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Nezapomenout na výsledky měření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standardů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a jejich očekávané hodnoty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Pokud jsou důležité chyby (třeba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geochronologie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stanovení bilance hmoty ledovců,…), jasně specifikujte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způsob výpočtu </a:t>
            </a:r>
            <a:r>
              <a:rPr lang="pl-PL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 typ chyby </a:t>
            </a:r>
            <a:r>
              <a:rPr lang="pl-PL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(1 nebo 2 sigma?)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Konzultovat aktuální články z daného časopisu a Instrukce pro autory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91139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2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Může to být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poměrně krátká kapitola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Různé typy výsledků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bez rozsáhlejších interpretací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Jasná, logická struktura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ale samozřejmě nemusí odrážet přesné pořadí našich prací (nepíšeme deník nebo memoáry), používat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podnadpisy</a:t>
            </a:r>
          </a:p>
          <a:p>
            <a:pPr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Neobsahují odkazy na citace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některé časopisy to dokonce striktně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zakázují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Rozdělení dat do několika koherentních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skupin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prezentovat vždy ve stejném pořadí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Popis lokalit, vzorků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(např. terénní, laboratorní) 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fotografie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Kondenzovaná charakteristika získaných dat, s potřebným množstvím diagramů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Neuvádět v přílišném detailu čísla přímo v textu, lépe je vypsat v tabulkách nebo prezentovat v grafech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Obrázky a Tabulky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pomohou, zvláště pokud se opakuje podobný typ informace (třeba pro různé skupiny vzorků nebo lokalit)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Popsat např. odlehlé hodnoty apod. ale nediskutovat důvody, proč jsou jiné</a:t>
            </a:r>
          </a:p>
          <a:p>
            <a:pPr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• Nikdy nemíchat popis dat a jejich interpretaci!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Minimálně oddělit po odstavcích, plus použít fráze jako 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‚These data are interpreted to show…‘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Obecnější interpretace do „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“, srovnání s daty jiných autorů patří do „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“!</a:t>
            </a:r>
          </a:p>
          <a:p>
            <a:pPr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Někdy se Interpretace spojují s výsledky, není to vhodné, avšak je nutné obojí jasně oddělit, ideálně např. do samostatných odstavců!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sp>
        <p:nvSpPr>
          <p:cNvPr id="9216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Uvést sem všechny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generalizace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ale i vysvětlení odchylek od očekávaného chování (odlehlé hodnoty apod.)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Nepřidávat nová data, přepočty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apod. – interpretuje se jen to, co je v „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Postupovat od nejdůležitějších poznatků/výsledků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 méně důležitým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Přesná argumentace</a:t>
            </a:r>
          </a:p>
          <a:p>
            <a:pPr>
              <a:buFontTx/>
              <a:buNone/>
            </a:pPr>
            <a:r>
              <a:rPr lang="pl-PL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Obecná struktura je od detailu po globální měřítko: od konkrétních výsledků,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procesů v minulosti (minulý čas) po obecnější poznatky, všeobecně platné zákonitosti a mechanismy (přítomný čas)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Vyhnout se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overinterpretaci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výsledků</a:t>
            </a:r>
          </a:p>
          <a:p>
            <a:pPr>
              <a:buFontTx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Častěji se Interpretace spojují s diskuzí, ale i v tomto případě je nutné obojí jasně oddělit, ideálně např. do samostatných odstavců – nejprve intepretace výsledků a pak jejich diskuze oproti srovnatelným/rozdílným výsledkům jiných autorů!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9318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Postupovat v diskuzi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od nejdůležitějších poznatků/výsledků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 méně důležitým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Důkazy pro každé tvrzení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podložené citací/citacemi</a:t>
            </a:r>
          </a:p>
          <a:p>
            <a:pPr>
              <a:buFontTx/>
              <a:buNone/>
            </a:pP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• Obdobně jako v Interpretation postupovat </a:t>
            </a:r>
            <a:r>
              <a:rPr lang="pl-PL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od detailu po globální měřítko</a:t>
            </a:r>
            <a:r>
              <a:rPr lang="pl-PL" altLang="cs-CZ" sz="1800">
                <a:latin typeface="Arial" panose="020B0604020202020204" pitchFamily="34" charset="0"/>
                <a:cs typeface="Arial" panose="020B0604020202020204" pitchFamily="34" charset="0"/>
              </a:rPr>
              <a:t>: od konkrétních výsledků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po obecnější poznatky</a:t>
            </a:r>
          </a:p>
          <a:p>
            <a:pPr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• Opatrně se spekulacemi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, jasně je odlišit (např. kondicionálem)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Návaznost na „Introduction“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, jednotlivé otázky, jež jsme si tam kladli, by měly být diskutovány, ideálně zodpovězeny. Také vazba na obecné práce tam zmiňované.</a:t>
            </a:r>
          </a:p>
          <a:p>
            <a:pPr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• Nepřisvojovat si prioritu!</a:t>
            </a:r>
          </a:p>
          <a:p>
            <a:pPr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• Kritizovat výsledky – ne autory!</a:t>
            </a:r>
          </a:p>
          <a:p>
            <a:pPr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• Nic nezamlčovat!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682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Principy scientometrie</a:t>
            </a:r>
          </a:p>
        </p:txBody>
      </p:sp>
      <p:sp>
        <p:nvSpPr>
          <p:cNvPr id="10243" name="TextovéPole 2"/>
          <p:cNvSpPr txBox="1">
            <a:spLocks noChangeArrowheads="1"/>
          </p:cNvSpPr>
          <p:nvPr/>
        </p:nvSpPr>
        <p:spPr bwMode="auto">
          <a:xfrm>
            <a:off x="0" y="6207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Hirschův index (</a:t>
            </a: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h-index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TextovéPole 3"/>
          <p:cNvSpPr txBox="1">
            <a:spLocks noChangeArrowheads="1"/>
          </p:cNvSpPr>
          <p:nvPr/>
        </p:nvSpPr>
        <p:spPr bwMode="auto">
          <a:xfrm>
            <a:off x="0" y="1125538"/>
            <a:ext cx="6300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h-index </a:t>
            </a:r>
            <a:r>
              <a:rPr lang="pt-BR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byl definován Jorgem E. Hischem v roce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2005 jako počet článků (h) s počtem citací větším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nebo stejným než 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Tedy </a:t>
            </a:r>
            <a:r>
              <a:rPr lang="pt-BR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autor s h-indexem 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má 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vědeckých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článků citovaných nejméně 15×</a:t>
            </a:r>
          </a:p>
        </p:txBody>
      </p:sp>
      <p:grpSp>
        <p:nvGrpSpPr>
          <p:cNvPr id="10245" name="Skupina 4"/>
          <p:cNvGrpSpPr>
            <a:grpSpLocks/>
          </p:cNvGrpSpPr>
          <p:nvPr/>
        </p:nvGrpSpPr>
        <p:grpSpPr bwMode="auto">
          <a:xfrm>
            <a:off x="6300788" y="180975"/>
            <a:ext cx="2681287" cy="2455863"/>
            <a:chOff x="3225450" y="2476500"/>
            <a:chExt cx="2394300" cy="2176636"/>
          </a:xfrm>
        </p:grpSpPr>
        <p:pic>
          <p:nvPicPr>
            <p:cNvPr id="1024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450" y="2476500"/>
              <a:ext cx="2394300" cy="2176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890" y="2476500"/>
              <a:ext cx="602933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extovéPole 7"/>
          <p:cNvSpPr txBox="1">
            <a:spLocks noChangeArrowheads="1"/>
          </p:cNvSpPr>
          <p:nvPr/>
        </p:nvSpPr>
        <p:spPr bwMode="auto">
          <a:xfrm>
            <a:off x="0" y="2357438"/>
            <a:ext cx="9144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Výhody: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Kromě množství článků odráží i jejich průměrnou citovanost (= ohlas)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Lze použít pro časopisy, jednotlivce, týmy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Na čem záleží: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Počtu let publikační aktivity daného autora, tedy absolutní hodnota h-indexu musí být posuzována vždy v kontextu stáří badatele, respektive délky jeho vědecké kariéry – roční vzestup o 1 se někdy bere jako známka kvalitní publikační aktivity autora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Velikosti komunity, průměrnému počtu spoluautorů a citačních zvyklostech v oboru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(Ne)přítomnosti autocitací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Volbě databáze – nejčastěji je jako základ stanovení h-indexu vybrána databáze WOS (Google Scholar může být manipulován elektronickými dokumenty)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Na čem nezáleží: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Pořadí autora v týmu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ovéPole 2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– optimální struktura</a:t>
            </a:r>
          </a:p>
        </p:txBody>
      </p:sp>
      <p:sp>
        <p:nvSpPr>
          <p:cNvPr id="94211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message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Shrnutí nejdůležitějších výsledků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studie,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odpověď na hlavní otázku/y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z Introduction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assessment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Uvést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limitace námi zvoleného přístupu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– designu pokusu, metod, analýzy dat, platnosti předpokladů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other studies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Širší pohled na interpretaci dat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v kontextu prací jiných autorů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Nejprve souhlasné výsledky, potom i poctivá diskuze těch co jsou v rozporu s našimi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Srovnání s podobnými výsledky odjinud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Důsledky studie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– teoretické/praktické, rozšíření pro další situace/oblasti</a:t>
            </a:r>
          </a:p>
          <a:p>
            <a:pPr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Poslední věta = důležitá!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Shrnuje význam práce, hlavní závěry, a také se často obrací do budoucna, jak lze navázat v dalších výzkumech</a:t>
            </a:r>
            <a:endParaRPr lang="cs-CZ" altLang="cs-CZ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9523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Měly by být (téměř)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povinné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jen někdy je lze spojit s diskuzí (krátké články)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 žádném případě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nesmějí být závěry a abstrakt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téměř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stejné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Měly by obsahovat konkrétnější výsledky než abstrakt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Často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bodový výčet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i číslované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Přiměřeně dlouhé (ale také ne jeden odstavec)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Nepřinášejí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žádné nové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(= dosud nediskutované)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myšlenky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Zpravidla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neobsahují odkazy na citace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v některých časopisech je to dokonce striktně zakázáno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Měly by navazovat na otázky formulované v „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Mohou být uvedené otevřené otázky k dalšímu studiu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236" name="Picture 2" descr="C:\Users\Daniel Nývlt\Downloads\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2875"/>
            <a:ext cx="4470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Acknowledgements, Appendices and Lists</a:t>
            </a:r>
          </a:p>
        </p:txBody>
      </p:sp>
      <p:sp>
        <p:nvSpPr>
          <p:cNvPr id="96259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Uvádějí se všichni, kdo s tím pomohli, nicméně se nekvalifikovali mezi spoluautory (ale také ne knihovník, uklízečka nebo sekretářka)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Všichni recenzenti (i anonymní a ti, které nemám rád nebo s jejichž recenzí nesouhlasím)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Handling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editor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Grantové projekty aj. zdroje peněz (někdy i jako zvláštní kapitolka) - pozor, přesný text se ukazuje na Web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Science, tedy nutné napsat přesně!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Názvy grantových agentur oficiální, nezkracovat</a:t>
            </a: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Dvakrát zkontrolovat správnost čísla projektu (často nejdůležitější informace v článku!), pozor na vícenásobné dedikace</a:t>
            </a:r>
          </a:p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• [viz]</a:t>
            </a:r>
          </a:p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List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figures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List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tables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Zvláštní typy článků</a:t>
            </a:r>
          </a:p>
        </p:txBody>
      </p:sp>
      <p:sp>
        <p:nvSpPr>
          <p:cNvPr id="9728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Short/Rapid Communications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Letters/Letters to editor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Brevia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Krátké články prezentující významný nový objev/poznatek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Editoři předpokládají, že zajímá široké spektrum čtenářů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Rychlá recenze</a:t>
            </a:r>
          </a:p>
          <a:p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Publikovány rychle (obvykle do půl roku, ale třeba i za pár měsíců)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Vhodné pro rychle se vyvíjející vědecké disciplíny (medicína), také pokud je velká konkurence (vědecká priorita)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Silná limitace místa – omezený prostor pro metodiku apod., často následovány delším článkem typu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Často limit v počtu obrázků a tabulek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Obvykle nemají abstrakt, mají limitovaný počet citací atd.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Zvláštní typy článků</a:t>
            </a:r>
          </a:p>
        </p:txBody>
      </p:sp>
      <p:sp>
        <p:nvSpPr>
          <p:cNvPr id="9830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730515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Obsáhlé pojednání určitého aktuálního tématu (sumarizuje v průměru stovky originálních článků)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Shrnutí současného stádia poznání a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perspektiv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budoucna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Často psány experty v daném oboru,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vyzvání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(editorem časopisu):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!Proto je vhodné se předem zeptat, zda o takový příspěvek mají zájem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Existují i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časopisy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jež se na články typu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specializují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(Earth-Science Reviews, Annual Review of Earth and Planetary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Quaternary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Science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Vysoce citovány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Velmi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důležité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ukazují nové trendy, jsou potřeba pro začátečníky, co se chtějí rychle zorientovat a pro ty, kteří nejsou experty na danou problematiku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Takové kompilace jsou skvělý zdroj základních informací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40" y="692696"/>
            <a:ext cx="1818818" cy="24250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40" y="3261802"/>
            <a:ext cx="1818818" cy="2425091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Zvláštní typy článků</a:t>
            </a:r>
          </a:p>
        </p:txBody>
      </p:sp>
      <p:sp>
        <p:nvSpPr>
          <p:cNvPr id="99331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5292725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Reply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skutečně má diskuze potřeba?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Jaké jsou mé skutečné důvody pro kritiku?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Rozumím dobře, co chtěli autoři říci?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Držet se fakt, vše několikrát ověřit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Kritizovat data/myšlenky, ne autory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Psát v klidu, používat emocionálně nezabarvená synonyma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Nechat hotovou diskuzi ještě uležet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Dát nezúčastněnému kolegovi k pročtení!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První odstavec sumarizuje, nejprve je doporučeno (pokud možno) pochválit a pak kritika (cukr a bič, viz Otto von Bismarck…)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Pak uvést, co je předmětem kritiky, cituje se originální článek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Následují protiargumenty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Podpořit dostatečně citacemi, nejen svými!</a:t>
            </a:r>
          </a:p>
        </p:txBody>
      </p:sp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396716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Obdélník 3"/>
          <p:cNvSpPr>
            <a:spLocks noChangeArrowheads="1"/>
          </p:cNvSpPr>
          <p:nvPr/>
        </p:nvSpPr>
        <p:spPr bwMode="auto">
          <a:xfrm>
            <a:off x="5795963" y="5397500"/>
            <a:ext cx="3244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Don‘t criticize what you can‘t understand.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–– Bob Dylan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911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Zvláštní typy článků</a:t>
            </a:r>
          </a:p>
        </p:txBody>
      </p:sp>
      <p:sp>
        <p:nvSpPr>
          <p:cNvPr id="100355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52197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Errata a Corrigenda</a:t>
            </a:r>
            <a:endParaRPr lang="en-US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Erratum</a:t>
            </a:r>
          </a:p>
          <a:p>
            <a:r>
              <a:rPr lang="pl-PL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 [Oprava chyb na straně redakce/časopisu]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Typicky problémy se sazbou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Typos (mohou být jen drobnosti)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Problémy se jmény/pořadím autorů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Corrigendum</a:t>
            </a:r>
          </a:p>
          <a:p>
            <a:r>
              <a:rPr lang="pl-PL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 [Oprava chyb na straně autorů]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Problémy ve vědecké argumentaci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Zásadní chyby ve výsledcích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!!! Je morální povinností autorů takové </a:t>
            </a:r>
            <a:r>
              <a:rPr lang="pl-PL" altLang="cs-CZ" sz="2000">
                <a:latin typeface="Arial" panose="020B0604020202020204" pitchFamily="34" charset="0"/>
                <a:cs typeface="Arial" panose="020B0604020202020204" pitchFamily="34" charset="0"/>
              </a:rPr>
              <a:t>chyby odstraňovat, a to neprodleně</a:t>
            </a: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39322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Obdélník 3"/>
          <p:cNvSpPr>
            <a:spLocks noChangeArrowheads="1"/>
          </p:cNvSpPr>
          <p:nvPr/>
        </p:nvSpPr>
        <p:spPr bwMode="auto">
          <a:xfrm>
            <a:off x="5365750" y="1628775"/>
            <a:ext cx="3644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To err is human; to forgive is against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company policy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–– Anonymous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  <a:latin typeface="Arial" panose="020B0604020202020204" pitchFamily="34" charset="0"/>
              </a:rPr>
              <a:t>Publikační etika, duševní vlastnictví a plagiátorství</a:t>
            </a:r>
          </a:p>
        </p:txBody>
      </p:sp>
      <p:sp>
        <p:nvSpPr>
          <p:cNvPr id="101379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Scientific misconduct – a co k němu vede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Kariéra ve vědě záleží na reputaci ve vědecké komunitě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Publikace v renomovaných časopisech jsou nezbytné pro získání práce/financí (grantů)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Je poměrně snadné fabrikovat data v přírodních vědách (jsou obvykle značně nepřesná)</a:t>
            </a: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Obrana – časopisy</a:t>
            </a:r>
          </a:p>
          <a:p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Committee on Publication Ethics (COPE) guidelines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Některá periodika vyžadují zveřejnění kompletních datasetů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Další politiky jednotlivých časopisů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Software pro detekci plagiátorství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Retraction notes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Expressions of concern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Banning authors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Propuštění z instituce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Odnětí vědecké hodnosti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Právní kroky</a:t>
            </a: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084638"/>
            <a:ext cx="472916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Publikační etika, duševní vlastnictví a plagiátorství</a:t>
            </a:r>
          </a:p>
        </p:txBody>
      </p:sp>
      <p:sp>
        <p:nvSpPr>
          <p:cNvPr id="102403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Retraction notes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Jsou psány autory původní publikace, editorem časopisu, případně společně: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Existují jasné důkazy, že výsledky jsou principiálně nesprávné, a to buď díky neúmyslné chybě (honest error) nebo falzifikaci (misconduct) a nelze je jednoduše opravit (pomocí erraty nebo corrigenda)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Výsledky byly dříve publikovány jinde bez toho, aby byly správně citovány nebo bylo získáno svolení k jejich reprodukci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Jde o plagiát (pozor, existuje i self-plagiarism)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Článek je výsledkem neetického výzkumu (hlavně lékařské vědy)</a:t>
            </a:r>
          </a:p>
          <a:p>
            <a:pPr>
              <a:buFontTx/>
              <a:buNone/>
            </a:pPr>
            <a:endParaRPr lang="cs-CZ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Expressions of concern</a:t>
            </a:r>
          </a:p>
          <a:p>
            <a:pPr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Jsou psány obvykle editorem časopisu: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Existují jisté (vážné) důvody proč se domnívat, že se autoři dopustili neetického jednání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Jsou (omezené) důkazy, že výsledky jsou nesprávné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Lze se domnívat, že vyšetřování neetického jednání mateřskou institucí bylo/by bylo neobjektivní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Vyšetřování sice probíhá, ale bude zřejmě trvat dlouho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ovéPole 1"/>
          <p:cNvSpPr txBox="1">
            <a:spLocks noChangeArrowheads="1"/>
          </p:cNvSpPr>
          <p:nvPr/>
        </p:nvSpPr>
        <p:spPr bwMode="auto">
          <a:xfrm>
            <a:off x="31750" y="13335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99"/>
                </a:solidFill>
                <a:latin typeface="Arial" panose="020B0604020202020204" pitchFamily="34" charset="0"/>
              </a:rPr>
              <a:t>Publikační etika, duševní vlastnictví a plagiátorství</a:t>
            </a:r>
          </a:p>
        </p:txBody>
      </p:sp>
      <p:sp>
        <p:nvSpPr>
          <p:cNvPr id="103427" name="TextovéPole 1"/>
          <p:cNvSpPr txBox="1">
            <a:spLocks noChangeArrowheads="1"/>
          </p:cNvSpPr>
          <p:nvPr/>
        </p:nvSpPr>
        <p:spPr bwMode="auto">
          <a:xfrm>
            <a:off x="0" y="6477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Sedm smrtelných hříchů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9388" y="1268413"/>
          <a:ext cx="8856662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sin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hřích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Příklady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Carelessness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(and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Nedbalost (a ovlivněné citace)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Nekompletní literární přehled, výběr jen vhodných citací, citace bez toho, abychom článek četli, dezinterpretace výsledků jiných (i neúmyslná), chyby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 metodice, statistice…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Redundant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Publication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Nadbytečná publikace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Publikace vlastního článku, jenž vyšel už jinde nebo na stejné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téma/se stejnými výsledky jako byl již publikován někým jiným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Unfair</a:t>
                      </a:r>
                      <a:r>
                        <a:rPr lang="cs-CZ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Authorship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Nespravedlivé autorství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Nejsou uvedení autoři (</a:t>
                      </a:r>
                      <a:r>
                        <a:rPr lang="cs-CZ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ghost</a:t>
                      </a:r>
                      <a:r>
                        <a:rPr lang="cs-CZ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authors</a:t>
                      </a:r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nebo naopak jsou připsáni ti, kdo se na práci nepodíleli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cs-CZ" sz="1600" i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guest</a:t>
                      </a:r>
                      <a:r>
                        <a:rPr lang="cs-CZ" sz="160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i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authors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Undeclared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Nedeklarovaný konflikt zájmů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Není citován zdroj financování, jiné konflikty</a:t>
                      </a: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/animal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violations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Porušení práv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člověka/zvířete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(medicína,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biologie)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Plagiarism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(and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self-plagiarism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Plagiátorství a auto-plagiátorství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Cizí idea/data/ilustrace prezentovány jako vlastní. Nebo vlastní, ale byl porušen copyright</a:t>
                      </a: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Fraud</a:t>
                      </a:r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Další podvody</a:t>
                      </a: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Viz dále</a:t>
                      </a:r>
                    </a:p>
                  </a:txBody>
                  <a:tcPr marL="91437" marR="9143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16424</TotalTime>
  <Words>17725</Words>
  <Application>Microsoft Office PowerPoint</Application>
  <PresentationFormat>Předvádění na obrazovce (4:3)</PresentationFormat>
  <Paragraphs>1866</Paragraphs>
  <Slides>145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145</vt:i4>
      </vt:variant>
    </vt:vector>
  </HeadingPairs>
  <TitlesOfParts>
    <vt:vector size="153" baseType="lpstr">
      <vt:lpstr>Arial</vt:lpstr>
      <vt:lpstr>Courier New</vt:lpstr>
      <vt:lpstr>Freestyle Script</vt:lpstr>
      <vt:lpstr>Garamond</vt:lpstr>
      <vt:lpstr>Tahoma</vt:lpstr>
      <vt:lpstr>Times New Roman</vt:lpstr>
      <vt:lpstr>Wingdings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Daniel Nývlt</dc:creator>
  <cp:lastModifiedBy>user</cp:lastModifiedBy>
  <cp:revision>1454</cp:revision>
  <dcterms:created xsi:type="dcterms:W3CDTF">2004-03-22T16:04:08Z</dcterms:created>
  <dcterms:modified xsi:type="dcterms:W3CDTF">2022-10-07T06:09:15Z</dcterms:modified>
</cp:coreProperties>
</file>