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7" r:id="rId3"/>
    <p:sldId id="272" r:id="rId4"/>
    <p:sldId id="258" r:id="rId5"/>
    <p:sldId id="259" r:id="rId6"/>
    <p:sldId id="273" r:id="rId7"/>
    <p:sldId id="260" r:id="rId8"/>
    <p:sldId id="261" r:id="rId9"/>
    <p:sldId id="263" r:id="rId10"/>
    <p:sldId id="264" r:id="rId11"/>
    <p:sldId id="274" r:id="rId12"/>
    <p:sldId id="262" r:id="rId13"/>
    <p:sldId id="265" r:id="rId14"/>
    <p:sldId id="275" r:id="rId15"/>
    <p:sldId id="266" r:id="rId16"/>
    <p:sldId id="268" r:id="rId17"/>
    <p:sldId id="277" r:id="rId18"/>
    <p:sldId id="269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DDE3C2-FB21-4A8F-B373-B7A7C4CBCC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E0F94D0-DD95-47FA-BA92-3BDD841695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42F2257-1F22-4021-9086-001AB1D04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3783-4331-41F6-A1DE-FA18DF885CD1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2397976-207E-4637-A315-F506270E9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B33B72-F814-422D-9BF3-0B1ACC498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B4419-AFF1-4722-803A-DEDD554013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3668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803773-DFCA-4A92-AAE9-18E1B37E9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DBDA95A-EE7C-4B93-B47A-BBBDE21280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CED90DA-9379-4189-8EA6-922A7758E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3783-4331-41F6-A1DE-FA18DF885CD1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54C51A-87C4-4457-B5B4-24D0CE34A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2F70709-1D4A-4A47-8C30-B92F1D2C2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B4419-AFF1-4722-803A-DEDD554013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3956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55DAB4F-43F1-4590-928F-6ECCC1AD3A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0BCF2E6-FBC9-4DA3-88F2-6A4239BEBA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6D5271A-7394-48B4-9510-153363BFF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3783-4331-41F6-A1DE-FA18DF885CD1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BF6B31A-35AD-40C4-8173-C4BC723F5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ABDDC19-5BA8-484D-884D-847E66341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B4419-AFF1-4722-803A-DEDD554013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7256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B4F1A6-F96C-4A13-879D-DDB3227D7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1E7005B-F2D2-4BEC-BED0-0E3F4A4C3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4E4483-96F2-45C3-9431-24FCC97C1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3783-4331-41F6-A1DE-FA18DF885CD1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E3479BF-7859-42B3-9901-A7B4B21AA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46FAA4A-8EC8-458B-A971-B66EF7FC5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B4419-AFF1-4722-803A-DEDD554013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5895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D7DC7E-5F3E-4D79-A436-9F7CAB912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50D3A4C-C0F9-4C9A-AA41-846ACCB16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DC1C85A-8D2F-48DC-9E17-F7E08CAAD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3783-4331-41F6-A1DE-FA18DF885CD1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F237738-09AD-4A71-A18D-E82002546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6208761-4A38-4A0C-BA12-D7CD244FD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B4419-AFF1-4722-803A-DEDD554013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8260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C7F424-9178-41DE-A437-E68BCA9F2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3FA3194-1135-46B7-BBF0-3254589628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E03F636-3FF8-4E58-AAC3-D7FB5EC80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B070016-F8F8-44EA-ADC8-527F3AA6B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3783-4331-41F6-A1DE-FA18DF885CD1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52590B9-FC02-4CF3-BBC4-8E2D08187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5A2CCC4-1526-4975-BEEA-349F1C03E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B4419-AFF1-4722-803A-DEDD554013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1518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9364CC-F8F6-4CF7-ADF0-8A87A777E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9F70877-0281-4950-B3CB-51FA92E9E2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F16A68D-2058-4C30-92F7-023D4CDB3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38CD6156-A2BB-4D47-BCC9-A2AEDD24C5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252D8326-F9F5-40AD-9B75-2AB93C6EFD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BFC2047-86B5-4C69-B485-241119793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3783-4331-41F6-A1DE-FA18DF885CD1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A0ECF3C-6F1E-44CC-920D-78E368000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E21A6D0-497C-4888-A730-94A6CD4D8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B4419-AFF1-4722-803A-DEDD554013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2042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BD2BB4-5618-4D8C-8439-9B21ACE8B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A9BB76F-E0F8-4059-82C8-3A90E091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3783-4331-41F6-A1DE-FA18DF885CD1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93A8446-4ECA-466B-8EB4-15E342DE6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7E65D61-8B03-4019-98A5-AEB3B8AA6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B4419-AFF1-4722-803A-DEDD554013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4364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698AAC3-86AC-4068-8701-A8A1E15F2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3783-4331-41F6-A1DE-FA18DF885CD1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AE4AE71-EF9B-49A2-8217-127435B51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7ACA333-1D91-425E-BDD8-8F49F3819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B4419-AFF1-4722-803A-DEDD554013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9879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C6BF09-499D-45B4-BE58-251B0D5AE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AA682D4-B90E-41DC-803A-BEC108E9C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7498F67-1E60-4070-90FD-AF63071D1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DC0B421-A4F1-4D0D-958E-C1A2996CD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3783-4331-41F6-A1DE-FA18DF885CD1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B9B9FFF-78D2-4BD6-862E-F35EB2A1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30E3DFF-F196-4F95-B1C6-6A13CF9D5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B4419-AFF1-4722-803A-DEDD554013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1455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D3B507-03E8-4066-8F5A-D357115B6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A803B13-C771-4244-AB80-DC81A9CB60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B6A0E74-88DA-4A52-A7B8-80DF6A5513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02C0394-2373-41EC-AF63-FF60AE83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3783-4331-41F6-A1DE-FA18DF885CD1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C7255D6-8671-4F39-BAE4-1091F4244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DC03C02-2B88-44D8-82C1-341B823BB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B4419-AFF1-4722-803A-DEDD554013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7597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EF495A6-F1EF-48CC-A851-A2427CEDB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F38EB55-9A00-4BCE-841A-FBBF3D4604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9F4F12F-3BD3-4419-A0B3-0D95A6B1C1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83783-4331-41F6-A1DE-FA18DF885CD1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CA6CBF7-8D95-420D-9EDC-F89113DBD8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ACEEEAF-D94E-4D5B-8832-6FC163EE88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B4419-AFF1-4722-803A-DEDD554013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889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eg"/><Relationship Id="rId7" Type="http://schemas.openxmlformats.org/officeDocument/2006/relationships/image" Target="../media/image4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Relationship Id="rId9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10.jp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F2859F8-C910-4E39-87B2-7110F16A2043}"/>
              </a:ext>
            </a:extLst>
          </p:cNvPr>
          <p:cNvSpPr txBox="1"/>
          <p:nvPr/>
        </p:nvSpPr>
        <p:spPr>
          <a:xfrm>
            <a:off x="3657600" y="2475915"/>
            <a:ext cx="5444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Základy klastické sedimentologie</a:t>
            </a:r>
          </a:p>
        </p:txBody>
      </p:sp>
      <p:pic>
        <p:nvPicPr>
          <p:cNvPr id="3" name="Picture 2" descr="C:\Users\Martin\Documents\Geologické lokality\Kenozoikum\Kvartér ČM\Pevninské zalednění\Kolnovice - Velká pískovna\Kolnovice GVMS\Kvartér 2012\titulní strana 2.jpg">
            <a:extLst>
              <a:ext uri="{FF2B5EF4-FFF2-40B4-BE49-F238E27FC236}">
                <a16:creationId xmlns:a16="http://schemas.microsoft.com/office/drawing/2014/main" id="{6E754326-235F-478E-B54F-05F1A42EF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9D827F3-3FC3-449B-87EE-E6B4009D930B}"/>
              </a:ext>
            </a:extLst>
          </p:cNvPr>
          <p:cNvSpPr txBox="1"/>
          <p:nvPr/>
        </p:nvSpPr>
        <p:spPr>
          <a:xfrm>
            <a:off x="2626439" y="2475915"/>
            <a:ext cx="7184980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000" b="1" dirty="0">
                <a:solidFill>
                  <a:srgbClr val="FFFF00"/>
                </a:solidFill>
              </a:rPr>
              <a:t>Základy klastické sedimentologie</a:t>
            </a:r>
          </a:p>
          <a:p>
            <a:pPr algn="ctr"/>
            <a:endParaRPr lang="cs-CZ" dirty="0"/>
          </a:p>
          <a:p>
            <a:pPr algn="ctr"/>
            <a:r>
              <a:rPr lang="cs-CZ" sz="2000" b="1" dirty="0"/>
              <a:t>Martin Hanáček</a:t>
            </a:r>
          </a:p>
          <a:p>
            <a:pPr algn="ctr"/>
            <a:r>
              <a:rPr lang="cs-CZ" sz="2000" b="1" dirty="0"/>
              <a:t>Geografický ústav, Přírodovědecká fakulta, Masarykova univerzita</a:t>
            </a:r>
          </a:p>
        </p:txBody>
      </p:sp>
    </p:spTree>
    <p:extLst>
      <p:ext uri="{BB962C8B-B14F-4D97-AF65-F5344CB8AC3E}">
        <p14:creationId xmlns:p14="http://schemas.microsoft.com/office/powerpoint/2010/main" val="3874836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artin\Documents\Geologické lokality\Kenozoikum\Kvartér ČM\Pevninské zalednění\Kolnovice - Velká pískovna\Kolnovice GVMS\Kvartér 2012\titulní strana 2.jpg">
            <a:extLst>
              <a:ext uri="{FF2B5EF4-FFF2-40B4-BE49-F238E27FC236}">
                <a16:creationId xmlns:a16="http://schemas.microsoft.com/office/drawing/2014/main" id="{24B2C2E3-E573-43AC-95FC-62174B208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32F9888-90C2-4498-BDEE-AAA4A0A33C0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611" y="771525"/>
            <a:ext cx="3986213" cy="53149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5421F3F-A5FC-405A-85F1-2B4656690E0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5" y="771525"/>
            <a:ext cx="7081837" cy="531137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BCE756D-AB44-4094-8E79-EC7ECA446F3F}"/>
              </a:ext>
            </a:extLst>
          </p:cNvPr>
          <p:cNvSpPr txBox="1"/>
          <p:nvPr/>
        </p:nvSpPr>
        <p:spPr>
          <a:xfrm>
            <a:off x="4853387" y="199767"/>
            <a:ext cx="2932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Prachové eolické sedimenty</a:t>
            </a:r>
          </a:p>
        </p:txBody>
      </p:sp>
    </p:spTree>
    <p:extLst>
      <p:ext uri="{BB962C8B-B14F-4D97-AF65-F5344CB8AC3E}">
        <p14:creationId xmlns:p14="http://schemas.microsoft.com/office/powerpoint/2010/main" val="4040179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rtin\Documents\Geologické lokality\Kenozoikum\Kvartér ČM\Pevninské zalednění\Kolnovice - Velká pískovna\Kolnovice GVMS\Kvartér 2012\titulní strana 2.jpg">
            <a:extLst>
              <a:ext uri="{FF2B5EF4-FFF2-40B4-BE49-F238E27FC236}">
                <a16:creationId xmlns:a16="http://schemas.microsoft.com/office/drawing/2014/main" id="{41FB5F0C-6673-48B2-859F-7547E5AC6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EFC7905A-B78C-4C96-89D8-9B4925A99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65" y="463189"/>
            <a:ext cx="9194800" cy="5516880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1C3BC1AE-C9EC-4060-AF5F-81B9BEBAE6F5}"/>
              </a:ext>
            </a:extLst>
          </p:cNvPr>
          <p:cNvSpPr/>
          <p:nvPr/>
        </p:nvSpPr>
        <p:spPr>
          <a:xfrm rot="20756850">
            <a:off x="4779719" y="2909393"/>
            <a:ext cx="3444467" cy="6195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6921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Martin\Documents\Geologické lokality\Kenozoikum\Kvartér ČM\Pevninské zalednění\Kolnovice - Velká pískovna\Kolnovice GVMS\Kvartér 2012\titulní strana 2.jpg">
            <a:extLst>
              <a:ext uri="{FF2B5EF4-FFF2-40B4-BE49-F238E27FC236}">
                <a16:creationId xmlns:a16="http://schemas.microsoft.com/office/drawing/2014/main" id="{CD12B075-24E0-4F35-B378-77AA9C662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CF0A7DC-75A2-4ABF-B70F-EBAA77C9D54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22" y="85725"/>
            <a:ext cx="4661974" cy="659255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BCE11FF-0A3C-480A-8B6C-50AAFAFAD1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" t="11736" r="6847" b="8372"/>
          <a:stretch/>
        </p:blipFill>
        <p:spPr>
          <a:xfrm>
            <a:off x="5345449" y="4265394"/>
            <a:ext cx="3795793" cy="244976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1487F56-9D2D-42F8-89A0-A4760CE61F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1" t="4202" r="12724" b="51255"/>
          <a:stretch/>
        </p:blipFill>
        <p:spPr>
          <a:xfrm>
            <a:off x="5345449" y="454750"/>
            <a:ext cx="6641764" cy="276268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655FC02-CB4C-4FB4-A339-1FA206DBAEBA}"/>
              </a:ext>
            </a:extLst>
          </p:cNvPr>
          <p:cNvSpPr txBox="1"/>
          <p:nvPr/>
        </p:nvSpPr>
        <p:spPr>
          <a:xfrm>
            <a:off x="6858676" y="85725"/>
            <a:ext cx="1997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Deltové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sedimenty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7F45DB8-9649-4860-B801-C47B139564BD}"/>
              </a:ext>
            </a:extLst>
          </p:cNvPr>
          <p:cNvSpPr txBox="1"/>
          <p:nvPr/>
        </p:nvSpPr>
        <p:spPr>
          <a:xfrm>
            <a:off x="5075583" y="3264361"/>
            <a:ext cx="71347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Topset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deltová plošina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- distribuční fluviální kanály, tabulární tvar.</a:t>
            </a:r>
          </a:p>
          <a:p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Nejhrubozrnnější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sedimenty v deltovém tělese</a:t>
            </a:r>
          </a:p>
          <a:p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Foreset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čelo delty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subakvatické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úlomkotoky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dnové proudy (turbiditní proudy)</a:t>
            </a:r>
          </a:p>
          <a:p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Bottomset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prodelta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– nejdále v pánvi,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nejdistálnější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turbidity, suspenzní sedimentace.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BBEBA0F-DD74-4B64-9365-7A1996670C60}"/>
              </a:ext>
            </a:extLst>
          </p:cNvPr>
          <p:cNvSpPr txBox="1"/>
          <p:nvPr/>
        </p:nvSpPr>
        <p:spPr>
          <a:xfrm>
            <a:off x="9141242" y="4297262"/>
            <a:ext cx="3029997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Foreset</a:t>
            </a:r>
            <a:endParaRPr 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Šikmé zvrstvení velké škály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(mocnost podle hloubky od několika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metrů po vyšší desítky metrů).</a:t>
            </a:r>
          </a:p>
          <a:p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Úlomotoky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(masivní štěrky)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Turbiditní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porudy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– zvrstvené písky 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a štěrky.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Dobré vytřídění – jemné frakce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odneseny do hlubší části delty či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rozptýleny do suspenze.</a:t>
            </a: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9DD3918-3E12-4751-BF33-1C01856C9B01}"/>
              </a:ext>
            </a:extLst>
          </p:cNvPr>
          <p:cNvSpPr txBox="1"/>
          <p:nvPr/>
        </p:nvSpPr>
        <p:spPr>
          <a:xfrm>
            <a:off x="208822" y="6627440"/>
            <a:ext cx="3422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(upraveno podle G.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Nicholse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2009)</a:t>
            </a:r>
          </a:p>
        </p:txBody>
      </p:sp>
    </p:spTree>
    <p:extLst>
      <p:ext uri="{BB962C8B-B14F-4D97-AF65-F5344CB8AC3E}">
        <p14:creationId xmlns:p14="http://schemas.microsoft.com/office/powerpoint/2010/main" val="2578864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Martin\Documents\Geologické lokality\Kenozoikum\Kvartér ČM\Pevninské zalednění\Kolnovice - Velká pískovna\Kolnovice GVMS\Kvartér 2012\titulní strana 2.jpg">
            <a:extLst>
              <a:ext uri="{FF2B5EF4-FFF2-40B4-BE49-F238E27FC236}">
                <a16:creationId xmlns:a16="http://schemas.microsoft.com/office/drawing/2014/main" id="{09AA17AD-0989-46ED-AD2D-0409C7961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963A350-25D5-4E87-BA66-37859F96EA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70" b="642"/>
          <a:stretch/>
        </p:blipFill>
        <p:spPr>
          <a:xfrm>
            <a:off x="235641" y="4023406"/>
            <a:ext cx="5119688" cy="2484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F87E91F-5144-4C9E-9049-0393EFED6F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41" y="510775"/>
            <a:ext cx="5119688" cy="338629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AE7F61D-22A7-488F-A012-F3ABEE9B06B4}"/>
              </a:ext>
            </a:extLst>
          </p:cNvPr>
          <p:cNvSpPr txBox="1"/>
          <p:nvPr/>
        </p:nvSpPr>
        <p:spPr>
          <a:xfrm>
            <a:off x="1776260" y="110665"/>
            <a:ext cx="3000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Sedimenty </a:t>
            </a:r>
            <a:r>
              <a:rPr lang="cs-CZ" sz="2000" b="1" dirty="0" err="1"/>
              <a:t>tidálních</a:t>
            </a:r>
            <a:r>
              <a:rPr lang="cs-CZ" sz="2000" b="1" dirty="0"/>
              <a:t> plošin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52513E2-CD29-44E4-87B3-CED9458314A3}"/>
              </a:ext>
            </a:extLst>
          </p:cNvPr>
          <p:cNvSpPr txBox="1"/>
          <p:nvPr/>
        </p:nvSpPr>
        <p:spPr>
          <a:xfrm>
            <a:off x="7385893" y="34657"/>
            <a:ext cx="2544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Sedimenty pláží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461D2695-4CD1-43FF-9118-DD4FFE7211B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481" y="628901"/>
            <a:ext cx="2403409" cy="320454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3AD872F-0078-4967-A4A6-28BE1290704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325" y="628900"/>
            <a:ext cx="2960033" cy="222002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DC2AB7D-1127-42ED-8489-F0AB260D269D}"/>
              </a:ext>
            </a:extLst>
          </p:cNvPr>
          <p:cNvSpPr txBox="1"/>
          <p:nvPr/>
        </p:nvSpPr>
        <p:spPr>
          <a:xfrm>
            <a:off x="8847019" y="3127711"/>
            <a:ext cx="305885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Pláže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Intenzivní dlouhodobé opracovávání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materiálu. Odnos jemných frakcí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a dokonalé zaoblování valounů.</a:t>
            </a: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247" y="4576047"/>
            <a:ext cx="2814624" cy="174037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547" y="4576047"/>
            <a:ext cx="3028572" cy="1762078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7DC2AB7D-1127-42ED-8489-F0AB260D269D}"/>
              </a:ext>
            </a:extLst>
          </p:cNvPr>
          <p:cNvSpPr txBox="1"/>
          <p:nvPr/>
        </p:nvSpPr>
        <p:spPr>
          <a:xfrm>
            <a:off x="5695033" y="6365027"/>
            <a:ext cx="2901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Vlnové čeřiny (pobřeží), Wikipedia</a:t>
            </a: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2B1B1973-95FC-492B-9DF5-1CA85B801762}"/>
              </a:ext>
            </a:extLst>
          </p:cNvPr>
          <p:cNvSpPr txBox="1"/>
          <p:nvPr/>
        </p:nvSpPr>
        <p:spPr>
          <a:xfrm>
            <a:off x="135950" y="6518266"/>
            <a:ext cx="1418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fofo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: S. Nehyba</a:t>
            </a: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28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rtin\Documents\Geologické lokality\Kenozoikum\Kvartér ČM\Pevninské zalednění\Kolnovice - Velká pískovna\Kolnovice GVMS\Kvartér 2012\titulní strana 2.jpg">
            <a:extLst>
              <a:ext uri="{FF2B5EF4-FFF2-40B4-BE49-F238E27FC236}">
                <a16:creationId xmlns:a16="http://schemas.microsoft.com/office/drawing/2014/main" id="{2A71AFA6-652A-4162-BCF6-8317A2B37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9B73D9A0-1B26-41F7-8BC4-E690592E2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65" y="463189"/>
            <a:ext cx="9194800" cy="5516880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799D8BAD-D357-4552-8FCC-EC9364E1E0D6}"/>
              </a:ext>
            </a:extLst>
          </p:cNvPr>
          <p:cNvSpPr/>
          <p:nvPr/>
        </p:nvSpPr>
        <p:spPr>
          <a:xfrm rot="20756850">
            <a:off x="7516079" y="4051753"/>
            <a:ext cx="1658215" cy="7552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5223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Martin\Documents\Geologické lokality\Kenozoikum\Kvartér ČM\Pevninské zalednění\Kolnovice - Velká pískovna\Kolnovice GVMS\Kvartér 2012\titulní strana 2.jpg">
            <a:extLst>
              <a:ext uri="{FF2B5EF4-FFF2-40B4-BE49-F238E27FC236}">
                <a16:creationId xmlns:a16="http://schemas.microsoft.com/office/drawing/2014/main" id="{62A85D01-BBA4-422D-AD78-B4AEEED72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46500D0-14F5-4BC9-A4D9-2ED13C6E41A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829" y="915821"/>
            <a:ext cx="2767013" cy="207526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892EE3F-3D17-4098-9514-091143B9F8C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538" y="874745"/>
            <a:ext cx="2876549" cy="215741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87A81EE-50AF-4C2B-9B0C-CA6F759C7D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6" y="646367"/>
            <a:ext cx="2206436" cy="234471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22E98F27-BB45-44C8-B7F9-DCF7B28D8D4F}"/>
              </a:ext>
            </a:extLst>
          </p:cNvPr>
          <p:cNvSpPr txBox="1"/>
          <p:nvPr/>
        </p:nvSpPr>
        <p:spPr>
          <a:xfrm>
            <a:off x="4158816" y="267225"/>
            <a:ext cx="32287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Sedimenty podmořských vějířů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429F72A-8B32-44D7-BA0F-341756DA953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6" y="3301123"/>
            <a:ext cx="4428180" cy="332113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DF80D1A-D9BE-45B9-939E-C837AB60ABA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890" y="340344"/>
            <a:ext cx="2671063" cy="200329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37F56F0-2233-4A1A-AB09-542CD65F6F0B}"/>
              </a:ext>
            </a:extLst>
          </p:cNvPr>
          <p:cNvSpPr txBox="1"/>
          <p:nvPr/>
        </p:nvSpPr>
        <p:spPr>
          <a:xfrm>
            <a:off x="5075583" y="3264361"/>
            <a:ext cx="7135287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Redepozice sedimentů z šelfu na kontinentální svah a jeho úpatí.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Turbiditní proudy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Typický sled –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Boumova sekvence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a – náhlý příval dnového proudu nasyceného pískem a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siltem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. Eroze a následná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rychlá sedimentace ze zvířené suspenze. Pozitivní gradace. Depozice písku, případně 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 drobným štěrkem na bázi.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b – d – po odeznění hlavního přívalu pokračuje proudění pohybující dnovým materiálem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trakčně. Rychlá krátká eroze a sedimentace. Vznik horizontálního zvrstvení a šikmého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zvrstvení malé škály, postupně zjemňování a ztenčování vrstev. Depozice písku a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siltu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e – sedimentace z klidné suspenze 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silt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jíl).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Další sekvence s odlišnými procesy vznikají i ve štěrkopískových turbiditech.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Opakování přívalů – rytmická sedimentace (střídání jednotlivých sekvencí).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Sedimenty dříve uložené sekvence jsou erodovány následným proudem – svrchní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jemnozrnné členy odstraněny, zachována jen spodní část sekvence (většinou a-b,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případně a-c). Ve vrstevních sledech se pak střídají jen bazální členy. Úplné sekvence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se zachovávají ojediněle.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71C1420-17E5-493C-BC0E-84B4873C561C}"/>
              </a:ext>
            </a:extLst>
          </p:cNvPr>
          <p:cNvSpPr txBox="1"/>
          <p:nvPr/>
        </p:nvSpPr>
        <p:spPr>
          <a:xfrm>
            <a:off x="8884102" y="2406305"/>
            <a:ext cx="30700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Kolapsy dna kontinentálního svahu</a:t>
            </a:r>
          </a:p>
          <a:p>
            <a:pPr marL="285750" indent="-285750">
              <a:buFontTx/>
              <a:buChar char="-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bloky různých hornin v mořských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sedimentech</a:t>
            </a: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627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Martin\Documents\Geologické lokality\Kenozoikum\Kvartér ČM\Pevninské zalednění\Kolnovice - Velká pískovna\Kolnovice GVMS\Kvartér 2012\titulní strana 2.jpg">
            <a:extLst>
              <a:ext uri="{FF2B5EF4-FFF2-40B4-BE49-F238E27FC236}">
                <a16:creationId xmlns:a16="http://schemas.microsoft.com/office/drawing/2014/main" id="{D397E333-9D54-4B9E-9DB2-77917212E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0F24C9F-7D2E-4C5D-8424-06C77E3AD4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9" y="3625452"/>
            <a:ext cx="4119564" cy="308967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093B1F3-DC95-4E80-A683-65A6491403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3" b="13112"/>
          <a:stretch/>
        </p:blipFill>
        <p:spPr>
          <a:xfrm>
            <a:off x="320276" y="1014413"/>
            <a:ext cx="4250874" cy="241458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56CCEA5-6345-496C-B76E-02B96CBEC7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7" t="32578" r="5786" b="9423"/>
          <a:stretch/>
        </p:blipFill>
        <p:spPr>
          <a:xfrm>
            <a:off x="8261408" y="200918"/>
            <a:ext cx="3693913" cy="404157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14F871D-16AE-479F-9293-8C6D61AF0BB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3584374"/>
            <a:ext cx="4229103" cy="317182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55BB793F-1D4C-438D-A7A5-5C3973DFAE0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891180"/>
            <a:ext cx="3383760" cy="2537820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2DE04D92-24BD-419A-B704-8F58C0D93741}"/>
              </a:ext>
            </a:extLst>
          </p:cNvPr>
          <p:cNvSpPr txBox="1"/>
          <p:nvPr/>
        </p:nvSpPr>
        <p:spPr>
          <a:xfrm>
            <a:off x="1132968" y="212586"/>
            <a:ext cx="37349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err="1"/>
              <a:t>Mechanoglyfy</a:t>
            </a:r>
            <a:r>
              <a:rPr lang="cs-CZ" sz="2800" b="1" dirty="0"/>
              <a:t>, </a:t>
            </a:r>
            <a:r>
              <a:rPr lang="cs-CZ" sz="2800" b="1" dirty="0" err="1"/>
              <a:t>bioglyfy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536446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artin\Documents\Geologické lokality\Kenozoikum\Kvartér ČM\Pevninské zalednění\Kolnovice - Velká pískovna\Kolnovice GVMS\Kvartér 2012\titulní strana 2.jpg">
            <a:extLst>
              <a:ext uri="{FF2B5EF4-FFF2-40B4-BE49-F238E27FC236}">
                <a16:creationId xmlns:a16="http://schemas.microsoft.com/office/drawing/2014/main" id="{9E09F055-AB80-4E52-B221-84009C1A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A2268FF-814E-4F06-9DFF-F15061732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97" y="396197"/>
            <a:ext cx="2065605" cy="239535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4EF1A20-01CD-46B4-B3BC-D233796473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164" y="465418"/>
            <a:ext cx="3153610" cy="177696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DE95BD6-0550-4762-AA3B-058FD7CC41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148" y="4328529"/>
            <a:ext cx="2882138" cy="160681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2B522D55-DC5B-4911-B988-4D33050178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4" y="3371118"/>
            <a:ext cx="2882138" cy="255524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E5AE0EF-97B2-4FC1-8758-E562C77EF3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750" y="505482"/>
            <a:ext cx="2343999" cy="1758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1D56816-5A1F-4F22-9A78-B96D1352CB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643" y="230162"/>
            <a:ext cx="3133719" cy="278388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FD33411F-C357-4A86-894B-F22CB6D55E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310" y="3663409"/>
            <a:ext cx="3029243" cy="2271932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1A98C7CF-FF17-4BC9-8CAA-D804D90721BA}"/>
              </a:ext>
            </a:extLst>
          </p:cNvPr>
          <p:cNvSpPr txBox="1"/>
          <p:nvPr/>
        </p:nvSpPr>
        <p:spPr>
          <a:xfrm>
            <a:off x="3666105" y="30107"/>
            <a:ext cx="44812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FFFF00"/>
                </a:solidFill>
              </a:rPr>
              <a:t>Mechanoglyfy</a:t>
            </a:r>
            <a:r>
              <a:rPr lang="cs-CZ" sz="2000" b="1" dirty="0">
                <a:solidFill>
                  <a:srgbClr val="FFFF00"/>
                </a:solidFill>
              </a:rPr>
              <a:t>, </a:t>
            </a:r>
            <a:r>
              <a:rPr lang="cs-CZ" sz="2000" b="1" dirty="0" err="1">
                <a:solidFill>
                  <a:srgbClr val="FFFF00"/>
                </a:solidFill>
              </a:rPr>
              <a:t>bioglyfy</a:t>
            </a:r>
            <a:r>
              <a:rPr lang="cs-CZ" sz="2000" b="1" dirty="0">
                <a:solidFill>
                  <a:srgbClr val="FFFF00"/>
                </a:solidFill>
              </a:rPr>
              <a:t> – výuková sbírka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42CB08BD-26D2-422E-A7AE-BE7892A6B884}"/>
              </a:ext>
            </a:extLst>
          </p:cNvPr>
          <p:cNvSpPr txBox="1"/>
          <p:nvPr/>
        </p:nvSpPr>
        <p:spPr>
          <a:xfrm>
            <a:off x="2343742" y="2201472"/>
            <a:ext cx="6074612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00" b="1" dirty="0"/>
              <a:t>Bahenní praskliny</a:t>
            </a:r>
          </a:p>
          <a:p>
            <a:r>
              <a:rPr lang="cs-CZ" sz="1300" dirty="0"/>
              <a:t>Vznikají v prostředích, kde dochází k odhalování a opětovnému zaplavování povrchu</a:t>
            </a:r>
          </a:p>
          <a:p>
            <a:r>
              <a:rPr lang="cs-CZ" sz="1300" dirty="0"/>
              <a:t>substrátu (nejčastěji podél efemerních jezer v semiaridních oblastech). Po poklesu </a:t>
            </a:r>
          </a:p>
          <a:p>
            <a:r>
              <a:rPr lang="cs-CZ" sz="1300" dirty="0"/>
              <a:t>hladiny </a:t>
            </a:r>
            <a:r>
              <a:rPr lang="cs-CZ" sz="1300" dirty="0" err="1"/>
              <a:t>jílovito</a:t>
            </a:r>
            <a:r>
              <a:rPr lang="cs-CZ" sz="1300" dirty="0"/>
              <a:t>-</a:t>
            </a:r>
            <a:r>
              <a:rPr lang="cs-CZ" sz="1300" dirty="0" err="1"/>
              <a:t>prachovito</a:t>
            </a:r>
            <a:r>
              <a:rPr lang="cs-CZ" sz="1300" dirty="0"/>
              <a:t>-písčité dno vysycháním rozpraská. Opětovná záplava </a:t>
            </a:r>
          </a:p>
          <a:p>
            <a:r>
              <a:rPr lang="cs-CZ" sz="1300" dirty="0"/>
              <a:t>zanese praskliny sedimentem. Výsledkem jsou sedimentární výlitky bahenních prasklin.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BFBE80DA-D59E-4E96-8992-ADD398B55E90}"/>
              </a:ext>
            </a:extLst>
          </p:cNvPr>
          <p:cNvSpPr txBox="1"/>
          <p:nvPr/>
        </p:nvSpPr>
        <p:spPr>
          <a:xfrm>
            <a:off x="143023" y="5935341"/>
            <a:ext cx="1096697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00" b="1" dirty="0"/>
              <a:t>Vlnové čeřiny</a:t>
            </a:r>
          </a:p>
          <a:p>
            <a:r>
              <a:rPr lang="cs-CZ" sz="1300" dirty="0"/>
              <a:t>Na pobřežních plošinách jezer i moří dochází v mělké vodě k interakcím mezi vlnící se vodou a plochým dnem.  Vlnění pohybuje vodou </a:t>
            </a:r>
          </a:p>
          <a:p>
            <a:r>
              <a:rPr lang="cs-CZ" sz="1300" dirty="0"/>
              <a:t>ve svislých kruzích a voda přitom naráží i do písčitého dna. Pohybuje substrátem a uspořádává jej do paralelních symetrických valů – vlnových čeřin. </a:t>
            </a:r>
          </a:p>
          <a:p>
            <a:r>
              <a:rPr lang="cs-CZ" sz="1300" dirty="0"/>
              <a:t>Dno může být odhaleno (například slapovými jevy nebo sezónním kolísáním hladiny), čeřiny částečně ztvrdnou vysycháním nebo jsou přikryty novými čeřinami.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4F7AE781-2F21-41BA-9E66-D0E818F29862}"/>
              </a:ext>
            </a:extLst>
          </p:cNvPr>
          <p:cNvSpPr txBox="1"/>
          <p:nvPr/>
        </p:nvSpPr>
        <p:spPr>
          <a:xfrm>
            <a:off x="9011553" y="3099098"/>
            <a:ext cx="325909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err="1"/>
              <a:t>Bioglyfy</a:t>
            </a:r>
            <a:endParaRPr lang="cs-CZ" sz="1400" b="1" dirty="0"/>
          </a:p>
          <a:p>
            <a:r>
              <a:rPr lang="cs-CZ" sz="1400" dirty="0"/>
              <a:t>Typickým příkladem </a:t>
            </a:r>
            <a:r>
              <a:rPr lang="cs-CZ" sz="1400" dirty="0" err="1"/>
              <a:t>bioglyfů</a:t>
            </a:r>
            <a:r>
              <a:rPr lang="cs-CZ" sz="1400" dirty="0"/>
              <a:t> jsou chodby, </a:t>
            </a:r>
          </a:p>
          <a:p>
            <a:r>
              <a:rPr lang="cs-CZ" sz="1400" dirty="0"/>
              <a:t>které vytvořily organizmy žijící pode </a:t>
            </a:r>
          </a:p>
          <a:p>
            <a:r>
              <a:rPr lang="cs-CZ" sz="1400" dirty="0"/>
              <a:t>dnem, jak se prožíraly substrátem</a:t>
            </a:r>
          </a:p>
          <a:p>
            <a:r>
              <a:rPr lang="cs-CZ" sz="1400" dirty="0"/>
              <a:t>nebo si v něm budovaly různá doupata.</a:t>
            </a:r>
          </a:p>
        </p:txBody>
      </p:sp>
    </p:spTree>
    <p:extLst>
      <p:ext uri="{BB962C8B-B14F-4D97-AF65-F5344CB8AC3E}">
        <p14:creationId xmlns:p14="http://schemas.microsoft.com/office/powerpoint/2010/main" val="2907428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artin\Documents\Geologické lokality\Kenozoikum\Kvartér ČM\Pevninské zalednění\Kolnovice - Velká pískovna\Kolnovice GVMS\Kvartér 2012\titulní strana 2.jpg">
            <a:extLst>
              <a:ext uri="{FF2B5EF4-FFF2-40B4-BE49-F238E27FC236}">
                <a16:creationId xmlns:a16="http://schemas.microsoft.com/office/drawing/2014/main" id="{9E09F055-AB80-4E52-B221-84009C1A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4C02268-2248-4A16-8FDB-C90FD09B0A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69" y="2252870"/>
            <a:ext cx="4576417" cy="343231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8CACA7B-AE24-4A1A-8338-E788EAE8A0D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52869"/>
            <a:ext cx="4744278" cy="355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4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artin\Documents\Geologické lokality\Kenozoikum\Kvartér ČM\Pevninské zalednění\Kolnovice - Velká pískovna\Kolnovice GVMS\Kvartér 2012\titulní strana 2.jpg">
            <a:extLst>
              <a:ext uri="{FF2B5EF4-FFF2-40B4-BE49-F238E27FC236}">
                <a16:creationId xmlns:a16="http://schemas.microsoft.com/office/drawing/2014/main" id="{7EFD5DDB-3BF6-4D35-9FFD-38E73724C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0A5EAF6-354F-41D5-A2E1-05359D3AF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65" y="463189"/>
            <a:ext cx="9194800" cy="5516880"/>
          </a:xfrm>
          <a:prstGeom prst="rect">
            <a:avLst/>
          </a:prstGeom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0374A084-462E-42A6-A108-57713CC9E438}"/>
              </a:ext>
            </a:extLst>
          </p:cNvPr>
          <p:cNvSpPr/>
          <p:nvPr/>
        </p:nvSpPr>
        <p:spPr>
          <a:xfrm>
            <a:off x="4399722" y="877931"/>
            <a:ext cx="2716695" cy="6195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0546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Martin\Documents\Geologické lokality\Kenozoikum\Kvartér ČM\Pevninské zalednění\Kolnovice - Velká pískovna\Kolnovice GVMS\Kvartér 2012\titulní strana 2.jpg">
            <a:extLst>
              <a:ext uri="{FF2B5EF4-FFF2-40B4-BE49-F238E27FC236}">
                <a16:creationId xmlns:a16="http://schemas.microsoft.com/office/drawing/2014/main" id="{05309B17-7CAC-4A1A-BBCD-21C82630F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Martin\Documents\Geologické lokality\Špicberky\Výuka\obrázky pro přednášky\neoproterozoická zalednění\Nordenskiold (oblík), debris-rich basal ice zmenš.jpg">
            <a:extLst>
              <a:ext uri="{FF2B5EF4-FFF2-40B4-BE49-F238E27FC236}">
                <a16:creationId xmlns:a16="http://schemas.microsoft.com/office/drawing/2014/main" id="{109FBB04-3C16-4EA5-AC4A-3E5EE6ECB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56611"/>
            <a:ext cx="3405717" cy="255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:\Users\Martin\Documents\Geologické lokality\Špicberky\Výuka\obrázky pro přednášky\neoproterozoická zalednění\Horybebreen - rýhovaný pískovec zm.jpg">
            <a:extLst>
              <a:ext uri="{FF2B5EF4-FFF2-40B4-BE49-F238E27FC236}">
                <a16:creationId xmlns:a16="http://schemas.microsoft.com/office/drawing/2014/main" id="{AADC11E8-1747-4B97-BC5D-9773CABDA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" t="6970" r="5228" b="4979"/>
          <a:stretch>
            <a:fillRect/>
          </a:stretch>
        </p:blipFill>
        <p:spPr bwMode="auto">
          <a:xfrm>
            <a:off x="6090474" y="593388"/>
            <a:ext cx="1988765" cy="143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Martin\Documents\Geologické lokality\Špicberky\Old Red - článek do CPR\subglac. transport.jpg">
            <a:extLst>
              <a:ext uri="{FF2B5EF4-FFF2-40B4-BE49-F238E27FC236}">
                <a16:creationId xmlns:a16="http://schemas.microsoft.com/office/drawing/2014/main" id="{1B5CB33A-4789-4736-AC15-681DE5FCB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234" y="593389"/>
            <a:ext cx="1770379" cy="143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C:\Users\Martin\Documents\Geologické lokality\Špicberky\Výuka\obrázky pro přednášky\glacimarinní sedimentační prostředí.png">
            <a:extLst>
              <a:ext uri="{FF2B5EF4-FFF2-40B4-BE49-F238E27FC236}">
                <a16:creationId xmlns:a16="http://schemas.microsoft.com/office/drawing/2014/main" id="{5EB8AD6E-0002-4E17-BE04-9E90EC6CA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" b="1033"/>
          <a:stretch>
            <a:fillRect/>
          </a:stretch>
        </p:blipFill>
        <p:spPr bwMode="auto">
          <a:xfrm>
            <a:off x="116608" y="3884861"/>
            <a:ext cx="4038600" cy="255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 descr="C:\Users\Martin\Documents\Geologické lokality\Špicberky\Výuka\obrázky pro přednášky\dropstone1.jpg">
            <a:extLst>
              <a:ext uri="{FF2B5EF4-FFF2-40B4-BE49-F238E27FC236}">
                <a16:creationId xmlns:a16="http://schemas.microsoft.com/office/drawing/2014/main" id="{6560E0E2-15BD-4D69-BE0A-590ABA8A1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656" y="5390479"/>
            <a:ext cx="2819400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09BB398-9FE3-4AA7-AD7D-5E8D16CFDC7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082" y="2827586"/>
            <a:ext cx="2303803" cy="172785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82B751D-3D6F-4474-B81C-468E3AE4D1D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536" y="314326"/>
            <a:ext cx="3181350" cy="2386012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095B2733-C458-47FC-93B6-3AC0F68FAE7E}"/>
              </a:ext>
            </a:extLst>
          </p:cNvPr>
          <p:cNvSpPr txBox="1"/>
          <p:nvPr/>
        </p:nvSpPr>
        <p:spPr>
          <a:xfrm>
            <a:off x="4706423" y="177706"/>
            <a:ext cx="2326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Ledovcové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sedimenty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D7914A6-DD59-4A34-A0F3-2F0DBB3109A6}"/>
              </a:ext>
            </a:extLst>
          </p:cNvPr>
          <p:cNvSpPr txBox="1"/>
          <p:nvPr/>
        </p:nvSpPr>
        <p:spPr>
          <a:xfrm>
            <a:off x="3754652" y="2293268"/>
            <a:ext cx="4892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Till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– sediment uložený přímo ledovcem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Směs všech frakcí (jíl-mnohametrové balvany)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Abraze, rýhování (exarace).</a:t>
            </a:r>
          </a:p>
          <a:p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Subangulární-suboválné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klasty s rovnoběžnými </a:t>
            </a:r>
          </a:p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i chaotickými rýhami.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96D6BCB-78DD-4479-8CAC-ACB9D193771D}"/>
              </a:ext>
            </a:extLst>
          </p:cNvPr>
          <p:cNvSpPr txBox="1"/>
          <p:nvPr/>
        </p:nvSpPr>
        <p:spPr>
          <a:xfrm>
            <a:off x="4238523" y="4067040"/>
            <a:ext cx="43115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Dropstony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– klasty vypadlé z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odtelených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ledových ker a zapadlé do jezerních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nebo mořských  jemnozrnných sedimentů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Deformace podložních vrstev, nadložní vrstvy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kopírují povrch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dropstonu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4B0D8FE-379A-4FAA-80B2-1A4E56A07AF4}"/>
              </a:ext>
            </a:extLst>
          </p:cNvPr>
          <p:cNvSpPr txBox="1"/>
          <p:nvPr/>
        </p:nvSpPr>
        <p:spPr>
          <a:xfrm>
            <a:off x="3766213" y="1988673"/>
            <a:ext cx="2204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podle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Evanse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et al., 2009</a:t>
            </a: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5B62E867-1374-4D50-BC15-B2258F12E5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443" y="4735761"/>
            <a:ext cx="2342442" cy="1864393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7884ABCB-F80A-448E-8592-7505EE09E6A8}"/>
              </a:ext>
            </a:extLst>
          </p:cNvPr>
          <p:cNvSpPr txBox="1"/>
          <p:nvPr/>
        </p:nvSpPr>
        <p:spPr>
          <a:xfrm>
            <a:off x="9533751" y="6572253"/>
            <a:ext cx="2236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Rýhovaný klast. Výuk. sb.</a:t>
            </a: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26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Martin\Documents\Geologické lokality\Kenozoikum\Kvartér ČM\Pevninské zalednění\Kolnovice - Velká pískovna\Kolnovice GVMS\Kvartér 2012\titulní strana 2.jpg">
            <a:extLst>
              <a:ext uri="{FF2B5EF4-FFF2-40B4-BE49-F238E27FC236}">
                <a16:creationId xmlns:a16="http://schemas.microsoft.com/office/drawing/2014/main" id="{A2C64D64-BBA2-4604-9D95-824E566F5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53B8E48-6217-40DC-AEEA-A3717AA49EF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309" y="202163"/>
            <a:ext cx="3506655" cy="193900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504FEAC-E0C9-4025-AA8E-B3E6C002653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429000"/>
            <a:ext cx="4373196" cy="2808904"/>
          </a:xfrm>
          <a:prstGeom prst="rect">
            <a:avLst/>
          </a:prstGeom>
        </p:spPr>
      </p:pic>
      <p:pic>
        <p:nvPicPr>
          <p:cNvPr id="6" name="Picture 5" descr="C:\Users\Martin\Documents\Geologické lokality\Špicberky\Výuka\obrázky pro přednášky\vývoj Země\tumblr_lgxoa3LkB31qckbono1_500.jpg">
            <a:extLst>
              <a:ext uri="{FF2B5EF4-FFF2-40B4-BE49-F238E27FC236}">
                <a16:creationId xmlns:a16="http://schemas.microsoft.com/office/drawing/2014/main" id="{EA6A7B53-0DC8-4EBF-8BC4-8C4C71AB7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02" y="408539"/>
            <a:ext cx="3745205" cy="280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510C03B-5FBF-4C4E-BFF7-25599D3B04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14962"/>
          <a:stretch/>
        </p:blipFill>
        <p:spPr>
          <a:xfrm>
            <a:off x="7596091" y="3801665"/>
            <a:ext cx="4291109" cy="273685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853F984-6D95-451C-B36C-1E6BF06DFC08}"/>
              </a:ext>
            </a:extLst>
          </p:cNvPr>
          <p:cNvSpPr txBox="1"/>
          <p:nvPr/>
        </p:nvSpPr>
        <p:spPr>
          <a:xfrm>
            <a:off x="5566171" y="436130"/>
            <a:ext cx="1199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Aluviální </a:t>
            </a:r>
          </a:p>
          <a:p>
            <a:pPr algn="ctr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sedimenty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A66EBD0-B683-4E5F-957C-A7CC23098D5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675" y="3801665"/>
            <a:ext cx="2052638" cy="273685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46F45B8-192D-4407-B01F-A72A31661B59}"/>
              </a:ext>
            </a:extLst>
          </p:cNvPr>
          <p:cNvSpPr txBox="1"/>
          <p:nvPr/>
        </p:nvSpPr>
        <p:spPr>
          <a:xfrm>
            <a:off x="4443413" y="1443038"/>
            <a:ext cx="748955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Podhorská úpatí, sklon 10-3°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Zdroj materiálu: horský hřeben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Dva typy procesů:</a:t>
            </a:r>
          </a:p>
          <a:p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Úlomkotoky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– transport všech frakcí ve zvodnělé mase, ploché, tabulární vrstvy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Vznikají nevytříděné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psefity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Vodní toky v korytech (</a:t>
            </a:r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streams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) – laterálně omezený proud vody.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Vytříděné sedimenty s korytovitou bází.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0C1B3CC-7106-4DB4-B3B6-721F3F2A4899}"/>
              </a:ext>
            </a:extLst>
          </p:cNvPr>
          <p:cNvSpPr txBox="1"/>
          <p:nvPr/>
        </p:nvSpPr>
        <p:spPr>
          <a:xfrm>
            <a:off x="161056" y="6199961"/>
            <a:ext cx="4334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Přechod z aluviálního do fluviálního prostředí.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(B.R.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Rust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E. Koster: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Coarse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alluvial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deposits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324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Martin\Documents\Geologické lokality\Kenozoikum\Kvartér ČM\Pevninské zalednění\Kolnovice - Velká pískovna\Kolnovice GVMS\Kvartér 2012\titulní strana 2.jpg">
            <a:extLst>
              <a:ext uri="{FF2B5EF4-FFF2-40B4-BE49-F238E27FC236}">
                <a16:creationId xmlns:a16="http://schemas.microsoft.com/office/drawing/2014/main" id="{A8FB9A43-4A19-40B8-96DE-BD0E6FF6B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7053B6C-26DB-43F3-B1CF-9B3650C4A7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4" r="15739" b="4555"/>
          <a:stretch/>
        </p:blipFill>
        <p:spPr>
          <a:xfrm>
            <a:off x="9085484" y="161113"/>
            <a:ext cx="2843225" cy="521257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2395B93-93AE-4C0A-AC40-2E6763E69D3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7" y="445096"/>
            <a:ext cx="4606806" cy="191212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FC1B0C0-F578-4747-92AE-BF9F746EB34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7" y="2695772"/>
            <a:ext cx="3971812" cy="297885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E3BC074-A2E2-4DBA-885A-CC5907035BB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65"/>
          <a:stretch/>
        </p:blipFill>
        <p:spPr>
          <a:xfrm>
            <a:off x="5418493" y="694076"/>
            <a:ext cx="3625986" cy="243488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46042A0-21D3-4624-A85E-8526DFA4745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795" y="3938343"/>
            <a:ext cx="3457575" cy="2593181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17AD107F-905F-4FE5-952F-444E26583667}"/>
              </a:ext>
            </a:extLst>
          </p:cNvPr>
          <p:cNvSpPr txBox="1"/>
          <p:nvPr/>
        </p:nvSpPr>
        <p:spPr>
          <a:xfrm>
            <a:off x="4097254" y="106542"/>
            <a:ext cx="35637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Fluviální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sedimenty – divočící řeky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412B446-935A-4FA5-AD6F-57DCF0065BA3}"/>
              </a:ext>
            </a:extLst>
          </p:cNvPr>
          <p:cNvSpPr txBox="1"/>
          <p:nvPr/>
        </p:nvSpPr>
        <p:spPr>
          <a:xfrm>
            <a:off x="350441" y="5751169"/>
            <a:ext cx="44935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Vývoj z aluviálního prostředí s poklesem sklonu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terénu dále od horského úpatí.</a:t>
            </a:r>
          </a:p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Pouze výplně koryt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 Záplavová niva minimální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nebo chybí.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B078776-866B-4CCB-9B54-001A35332086}"/>
              </a:ext>
            </a:extLst>
          </p:cNvPr>
          <p:cNvSpPr txBox="1"/>
          <p:nvPr/>
        </p:nvSpPr>
        <p:spPr>
          <a:xfrm>
            <a:off x="5170630" y="3195099"/>
            <a:ext cx="39148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Štěrkové lavice – ploché, tabulární vrstvy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E0BA7D8-0F8A-48AB-8D0B-D32E96FA2CB2}"/>
              </a:ext>
            </a:extLst>
          </p:cNvPr>
          <p:cNvSpPr txBox="1"/>
          <p:nvPr/>
        </p:nvSpPr>
        <p:spPr>
          <a:xfrm>
            <a:off x="8957167" y="5812039"/>
            <a:ext cx="2805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Poproudově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migrující duny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Šikmé zvrstvení,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písek+štěrk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E1B79E78-43DF-4B95-99BE-5CEDFF23C63E}"/>
              </a:ext>
            </a:extLst>
          </p:cNvPr>
          <p:cNvSpPr txBox="1"/>
          <p:nvPr/>
        </p:nvSpPr>
        <p:spPr>
          <a:xfrm>
            <a:off x="263291" y="2367754"/>
            <a:ext cx="34001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(upraveno podle A. D.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Mialla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1985)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79710522-2169-416D-BFE8-347FE2A765AF}"/>
              </a:ext>
            </a:extLst>
          </p:cNvPr>
          <p:cNvSpPr txBox="1"/>
          <p:nvPr/>
        </p:nvSpPr>
        <p:spPr>
          <a:xfrm>
            <a:off x="9040526" y="5423996"/>
            <a:ext cx="2698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(podle T.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Zielińského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1993)</a:t>
            </a:r>
          </a:p>
        </p:txBody>
      </p:sp>
    </p:spTree>
    <p:extLst>
      <p:ext uri="{BB962C8B-B14F-4D97-AF65-F5344CB8AC3E}">
        <p14:creationId xmlns:p14="http://schemas.microsoft.com/office/powerpoint/2010/main" val="2116440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artin\Documents\Geologické lokality\Kenozoikum\Kvartér ČM\Pevninské zalednění\Kolnovice - Velká pískovna\Kolnovice GVMS\Kvartér 2012\titulní strana 2.jpg">
            <a:extLst>
              <a:ext uri="{FF2B5EF4-FFF2-40B4-BE49-F238E27FC236}">
                <a16:creationId xmlns:a16="http://schemas.microsoft.com/office/drawing/2014/main" id="{1E934522-60BE-4B7D-809F-197790A35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00FCBD4E-49FC-416F-AF23-51A9ADE15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65" y="463189"/>
            <a:ext cx="9194800" cy="5516880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1E565EC2-698F-40C7-B2F7-95DF26B31668}"/>
              </a:ext>
            </a:extLst>
          </p:cNvPr>
          <p:cNvSpPr/>
          <p:nvPr/>
        </p:nvSpPr>
        <p:spPr>
          <a:xfrm>
            <a:off x="4500217" y="1712503"/>
            <a:ext cx="2716695" cy="6195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2B10790D-DECF-4DFB-8012-FC4D343AF835}"/>
              </a:ext>
            </a:extLst>
          </p:cNvPr>
          <p:cNvSpPr/>
          <p:nvPr/>
        </p:nvSpPr>
        <p:spPr>
          <a:xfrm>
            <a:off x="2128838" y="2493553"/>
            <a:ext cx="1668599" cy="6195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0314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Martin\Documents\Geologické lokality\Kenozoikum\Kvartér ČM\Pevninské zalednění\Kolnovice - Velká pískovna\Kolnovice GVMS\Kvartér 2012\titulní strana 2.jpg">
            <a:extLst>
              <a:ext uri="{FF2B5EF4-FFF2-40B4-BE49-F238E27FC236}">
                <a16:creationId xmlns:a16="http://schemas.microsoft.com/office/drawing/2014/main" id="{C5EE776C-E130-4928-84C4-D7E12B396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EFE8182-95C2-4153-9802-D7BACA0076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2" t="-1" r="35922" b="41851"/>
          <a:stretch/>
        </p:blipFill>
        <p:spPr>
          <a:xfrm>
            <a:off x="344558" y="628872"/>
            <a:ext cx="3134731" cy="232576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7A59153-DAF3-4B7B-BA35-90328161D45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8" y="3402495"/>
            <a:ext cx="4015408" cy="301155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46EBEBC-354E-4DAB-9C08-0EB442B3590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520" y="3522385"/>
            <a:ext cx="3361635" cy="252122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01E39BF8-6B5B-49F9-8BD3-6F09E1C5078A}"/>
              </a:ext>
            </a:extLst>
          </p:cNvPr>
          <p:cNvSpPr txBox="1"/>
          <p:nvPr/>
        </p:nvSpPr>
        <p:spPr>
          <a:xfrm>
            <a:off x="4359966" y="290318"/>
            <a:ext cx="39517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Fluviální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sedimenty – meandrující řeky</a:t>
            </a:r>
          </a:p>
        </p:txBody>
      </p:sp>
      <p:pic>
        <p:nvPicPr>
          <p:cNvPr id="12" name="Picture 7" descr="str">
            <a:extLst>
              <a:ext uri="{FF2B5EF4-FFF2-40B4-BE49-F238E27FC236}">
                <a16:creationId xmlns:a16="http://schemas.microsoft.com/office/drawing/2014/main" id="{E4663852-1456-4325-A39F-CADFA6A0F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" t="1" r="72006" b="-3994"/>
          <a:stretch/>
        </p:blipFill>
        <p:spPr bwMode="auto">
          <a:xfrm>
            <a:off x="9910755" y="591828"/>
            <a:ext cx="1354478" cy="379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1798340-2D7D-4C9B-8602-81700E8D142F}"/>
              </a:ext>
            </a:extLst>
          </p:cNvPr>
          <p:cNvSpPr txBox="1"/>
          <p:nvPr/>
        </p:nvSpPr>
        <p:spPr>
          <a:xfrm>
            <a:off x="4047920" y="814389"/>
            <a:ext cx="597144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Nížinný terén, meandrování, erozní břeh, sedimentační břeh.</a:t>
            </a:r>
          </a:p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Sedimentární výplně koryt se střídají se sedimenty okolní</a:t>
            </a:r>
          </a:p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záplavové plošiny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Sedimenty koryt: tělesa čočkovitého tvaru se zahloubenou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bází, šikmo zvrstvené písky.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Záplavová plošina (niva) –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horizotnálně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tence zvrstvené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(laminované)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silty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a písky, půdní horizonty, organické sedimenty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D145D0E-3D8C-4EBC-90BB-E6C9609B5415}"/>
              </a:ext>
            </a:extLst>
          </p:cNvPr>
          <p:cNvSpPr txBox="1"/>
          <p:nvPr/>
        </p:nvSpPr>
        <p:spPr>
          <a:xfrm>
            <a:off x="8316709" y="4032986"/>
            <a:ext cx="3855543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Point-bar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1. Bazální nejhrubší poloha – proudnice.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2. Šikmo zvrstvené duny a čeřiny 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(zmenšování těles nahoru) – duny na 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sedimentační straně meandru</a:t>
            </a:r>
          </a:p>
          <a:p>
            <a:r>
              <a:rPr lang="cs-CZ" dirty="0"/>
              <a:t>3. Organické, </a:t>
            </a:r>
            <a:r>
              <a:rPr lang="cs-CZ" dirty="0" err="1"/>
              <a:t>bioturbované</a:t>
            </a:r>
            <a:r>
              <a:rPr lang="cs-CZ" dirty="0"/>
              <a:t> sedimenty</a:t>
            </a:r>
          </a:p>
          <a:p>
            <a:r>
              <a:rPr lang="cs-CZ" dirty="0" err="1"/>
              <a:t>Subaerický</a:t>
            </a:r>
            <a:r>
              <a:rPr lang="cs-CZ" dirty="0"/>
              <a:t> břeh meandru, vegetace.</a:t>
            </a:r>
          </a:p>
        </p:txBody>
      </p:sp>
    </p:spTree>
    <p:extLst>
      <p:ext uri="{BB962C8B-B14F-4D97-AF65-F5344CB8AC3E}">
        <p14:creationId xmlns:p14="http://schemas.microsoft.com/office/powerpoint/2010/main" val="741624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Martin\Documents\Geologické lokality\Kenozoikum\Kvartér ČM\Pevninské zalednění\Kolnovice - Velká pískovna\Kolnovice GVMS\Kvartér 2012\titulní strana 2.jpg">
            <a:extLst>
              <a:ext uri="{FF2B5EF4-FFF2-40B4-BE49-F238E27FC236}">
                <a16:creationId xmlns:a16="http://schemas.microsoft.com/office/drawing/2014/main" id="{5FB4517C-6979-445E-BEA1-79EE857AC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2D059BA-2390-4C3D-AEA2-5EF1B47058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2" r="6601" b="5739"/>
          <a:stretch/>
        </p:blipFill>
        <p:spPr>
          <a:xfrm rot="5400000">
            <a:off x="208561" y="149231"/>
            <a:ext cx="2359723" cy="242182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2520F31-AD63-4546-8945-C5B1FC92F4B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63" y="1051319"/>
            <a:ext cx="4423308" cy="331748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B489B66-881F-41B8-B729-E686D4F931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3" t="-2" r="4125" b="-220"/>
          <a:stretch/>
        </p:blipFill>
        <p:spPr>
          <a:xfrm rot="5400000">
            <a:off x="8543065" y="579719"/>
            <a:ext cx="3744000" cy="3600000"/>
          </a:xfrm>
          <a:prstGeom prst="rect">
            <a:avLst/>
          </a:prstGeom>
        </p:spPr>
      </p:pic>
      <p:pic>
        <p:nvPicPr>
          <p:cNvPr id="8" name="Picture 4" descr="C:\Users\Martin\Documents\Geologické lokality\Špicberky\Výuka\Teoretická příprava\obrázky pro přednášky\meandering river and floodplain x.jpg">
            <a:extLst>
              <a:ext uri="{FF2B5EF4-FFF2-40B4-BE49-F238E27FC236}">
                <a16:creationId xmlns:a16="http://schemas.microsoft.com/office/drawing/2014/main" id="{A6EAAC1A-184A-4899-8E6C-E87692C1E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164" y="4708246"/>
            <a:ext cx="4365407" cy="174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E94D009-8800-44E2-A9E1-F000ADB5BDB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348" y="4266005"/>
            <a:ext cx="3170241" cy="237768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567355A-55BE-43BE-836C-0ED55F3CC7D7}"/>
              </a:ext>
            </a:extLst>
          </p:cNvPr>
          <p:cNvSpPr txBox="1"/>
          <p:nvPr/>
        </p:nvSpPr>
        <p:spPr>
          <a:xfrm>
            <a:off x="3991571" y="180279"/>
            <a:ext cx="3857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Sedimenty jezer a záplavových plošin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30C4ED5-4B5D-4D98-8474-F73A7E262F30}"/>
              </a:ext>
            </a:extLst>
          </p:cNvPr>
          <p:cNvSpPr txBox="1"/>
          <p:nvPr/>
        </p:nvSpPr>
        <p:spPr>
          <a:xfrm>
            <a:off x="177512" y="2685143"/>
            <a:ext cx="4020652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Jezerní sedimenty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Na okrajích – delty (písek, štěrk)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 centru jezera minimální vliv přínosu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ze souše. Sedimentace ze suspenze,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tence zvrstvené (laminované)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silty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jíly, případně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silt+písek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Ledovcová jezera – varvy (světlé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hrubozr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letní vrstvy a tmavé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jemnozr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 zimní vrstvy</a:t>
            </a:r>
          </a:p>
          <a:p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Záplavové plošiny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Střídání se sedimenty meandrujících koryt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Horizontálně zvrstvené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silty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a písky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Organické zbytky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2273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Martin\Documents\Geologické lokality\Kenozoikum\Kvartér ČM\Pevninské zalednění\Kolnovice - Velká pískovna\Kolnovice GVMS\Kvartér 2012\titulní strana 2.jpg">
            <a:extLst>
              <a:ext uri="{FF2B5EF4-FFF2-40B4-BE49-F238E27FC236}">
                <a16:creationId xmlns:a16="http://schemas.microsoft.com/office/drawing/2014/main" id="{D8D0367E-D5F5-4FD4-BA90-F144253F2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E455A1E-B64A-4952-AD0D-40DA639F8F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7" y="1"/>
            <a:ext cx="4848301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0D58BF3-5B94-4B8D-AF49-06E062F3B77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0" y="292892"/>
            <a:ext cx="3400499" cy="255037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EB40722-C7DC-4E89-A6A8-EA7E09EDEB3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063" y="5776250"/>
            <a:ext cx="2600392" cy="88769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701686D-27CC-462D-87B5-4C2DEA2C9B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261" y="2317780"/>
            <a:ext cx="2511793" cy="188384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7C12A52-2E65-44BD-9603-1E3AA8D7937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63" y="4529136"/>
            <a:ext cx="2895601" cy="2171701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BE22683C-72A2-4256-979C-1272F9455750}"/>
              </a:ext>
            </a:extLst>
          </p:cNvPr>
          <p:cNvSpPr txBox="1"/>
          <p:nvPr/>
        </p:nvSpPr>
        <p:spPr>
          <a:xfrm>
            <a:off x="9535207" y="30368"/>
            <a:ext cx="21579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Eolické sedimenty</a:t>
            </a:r>
          </a:p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(štěrkové a pískové)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5EA6011-4E3A-4B1D-B015-546B5F24CE7E}"/>
              </a:ext>
            </a:extLst>
          </p:cNvPr>
          <p:cNvSpPr txBox="1"/>
          <p:nvPr/>
        </p:nvSpPr>
        <p:spPr>
          <a:xfrm>
            <a:off x="8862062" y="1196516"/>
            <a:ext cx="26003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Reziduální štěrkové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lagy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hrubozrnné tenké polohy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zbylé po eolickém odnosu 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jemných frakcí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1FA5A30-B7FA-4898-9D60-636711F286B4}"/>
              </a:ext>
            </a:extLst>
          </p:cNvPr>
          <p:cNvSpPr txBox="1"/>
          <p:nvPr/>
        </p:nvSpPr>
        <p:spPr>
          <a:xfrm>
            <a:off x="5988555" y="2982631"/>
            <a:ext cx="30796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Eolické duny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Hlavně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střednozrnný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písek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Velký sklon zvrstvení (přes 30°)</a:t>
            </a:r>
          </a:p>
          <a:p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Narozdíl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subakvatických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dun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bez štěrku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B78CCF1-401D-4796-87B4-61EDB9412D41}"/>
              </a:ext>
            </a:extLst>
          </p:cNvPr>
          <p:cNvSpPr txBox="1"/>
          <p:nvPr/>
        </p:nvSpPr>
        <p:spPr>
          <a:xfrm>
            <a:off x="8736027" y="4620090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Hrance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49AEF7C7-BA25-440F-84B9-8DFB40AAE052}"/>
              </a:ext>
            </a:extLst>
          </p:cNvPr>
          <p:cNvSpPr txBox="1"/>
          <p:nvPr/>
        </p:nvSpPr>
        <p:spPr>
          <a:xfrm>
            <a:off x="8854463" y="614153"/>
            <a:ext cx="3407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Výskyt podmíněn hlavně klimaticky,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méně reliéfem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75C5AB9-995C-4FEA-A816-3EC1F75F91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706" y="4352644"/>
            <a:ext cx="1364748" cy="108175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13BF75E-2213-47D9-B5CE-C648CBAF46B7}"/>
              </a:ext>
            </a:extLst>
          </p:cNvPr>
          <p:cNvSpPr txBox="1"/>
          <p:nvPr/>
        </p:nvSpPr>
        <p:spPr>
          <a:xfrm>
            <a:off x="10088989" y="5390970"/>
            <a:ext cx="14394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Hranec. Výuk. sb.</a:t>
            </a:r>
          </a:p>
        </p:txBody>
      </p:sp>
    </p:spTree>
    <p:extLst>
      <p:ext uri="{BB962C8B-B14F-4D97-AF65-F5344CB8AC3E}">
        <p14:creationId xmlns:p14="http://schemas.microsoft.com/office/powerpoint/2010/main" val="345644230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1336</TotalTime>
  <Words>913</Words>
  <Application>Microsoft Office PowerPoint</Application>
  <PresentationFormat>Širokoúhlá obrazovka</PresentationFormat>
  <Paragraphs>144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</dc:creator>
  <cp:lastModifiedBy>Martin</cp:lastModifiedBy>
  <cp:revision>50</cp:revision>
  <cp:lastPrinted>2019-10-07T05:46:14Z</cp:lastPrinted>
  <dcterms:created xsi:type="dcterms:W3CDTF">2018-04-30T05:06:56Z</dcterms:created>
  <dcterms:modified xsi:type="dcterms:W3CDTF">2021-10-07T07:51:04Z</dcterms:modified>
</cp:coreProperties>
</file>