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4"/>
  </p:handoutMasterIdLst>
  <p:sldIdLst>
    <p:sldId id="257" r:id="rId2"/>
    <p:sldId id="262" r:id="rId3"/>
    <p:sldId id="265" r:id="rId4"/>
    <p:sldId id="291" r:id="rId5"/>
    <p:sldId id="263" r:id="rId6"/>
    <p:sldId id="264" r:id="rId7"/>
    <p:sldId id="272" r:id="rId8"/>
    <p:sldId id="268" r:id="rId9"/>
    <p:sldId id="274" r:id="rId10"/>
    <p:sldId id="275" r:id="rId11"/>
    <p:sldId id="276" r:id="rId12"/>
    <p:sldId id="273" r:id="rId13"/>
    <p:sldId id="285" r:id="rId14"/>
    <p:sldId id="282" r:id="rId15"/>
    <p:sldId id="277" r:id="rId16"/>
    <p:sldId id="278" r:id="rId17"/>
    <p:sldId id="382" r:id="rId18"/>
    <p:sldId id="284" r:id="rId19"/>
    <p:sldId id="290" r:id="rId20"/>
    <p:sldId id="269" r:id="rId21"/>
    <p:sldId id="279" r:id="rId22"/>
    <p:sldId id="286" r:id="rId23"/>
    <p:sldId id="287" r:id="rId24"/>
    <p:sldId id="288" r:id="rId25"/>
    <p:sldId id="289" r:id="rId26"/>
    <p:sldId id="310" r:id="rId27"/>
    <p:sldId id="312" r:id="rId28"/>
    <p:sldId id="320" r:id="rId29"/>
    <p:sldId id="297" r:id="rId30"/>
    <p:sldId id="295" r:id="rId31"/>
    <p:sldId id="298" r:id="rId32"/>
    <p:sldId id="300" r:id="rId33"/>
    <p:sldId id="301" r:id="rId34"/>
    <p:sldId id="321" r:id="rId35"/>
    <p:sldId id="307" r:id="rId36"/>
    <p:sldId id="308" r:id="rId37"/>
    <p:sldId id="313" r:id="rId38"/>
    <p:sldId id="314" r:id="rId39"/>
    <p:sldId id="299" r:id="rId40"/>
    <p:sldId id="302" r:id="rId41"/>
    <p:sldId id="304" r:id="rId42"/>
    <p:sldId id="322" r:id="rId43"/>
    <p:sldId id="323" r:id="rId44"/>
    <p:sldId id="324" r:id="rId45"/>
    <p:sldId id="306" r:id="rId46"/>
    <p:sldId id="325" r:id="rId47"/>
    <p:sldId id="326" r:id="rId48"/>
    <p:sldId id="315" r:id="rId49"/>
    <p:sldId id="316" r:id="rId50"/>
    <p:sldId id="317" r:id="rId51"/>
    <p:sldId id="318" r:id="rId52"/>
    <p:sldId id="292" r:id="rId53"/>
  </p:sldIdLst>
  <p:sldSz cx="9144000" cy="6858000" type="screen4x3"/>
  <p:notesSz cx="6794500" cy="99314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60" y="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F4B96-2189-4385-88E7-0B2B366553CA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EF714-4571-46CE-BB9A-675E9FEE78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6100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057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5319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715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5757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06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73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095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848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686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84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56224-8E04-4D83-9680-02554A2829D4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12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6224-8E04-4D83-9680-02554A2829D4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35555-66B9-4ACC-876C-E34E14D38E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026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nicearasy.cz/134/Oscillatoriales" TargetMode="External"/><Relationship Id="rId7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hyperlink" Target="http://www.sinicearasy.cz/134/Chroococca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www.sinicearasy.cz/134/Stigonematales" TargetMode="External"/><Relationship Id="rId4" Type="http://schemas.openxmlformats.org/officeDocument/2006/relationships/hyperlink" Target="http://www.sinicearasy.cz/134/Nostocale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rostlin:</a:t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řasy a sinice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0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166586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13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rgbClr val="00B050"/>
                </a:solidFill>
              </a:rPr>
              <a:t>Heterocyty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Tlustostěnné buňky</a:t>
            </a:r>
          </a:p>
          <a:p>
            <a:r>
              <a:rPr lang="cs-CZ" altLang="cs-CZ" sz="2400" dirty="0"/>
              <a:t>Větší než vegetativní buňky</a:t>
            </a:r>
          </a:p>
          <a:p>
            <a:r>
              <a:rPr lang="cs-CZ" altLang="cs-CZ" sz="2400" dirty="0"/>
              <a:t>Vznikají z vegetativních buněk</a:t>
            </a:r>
          </a:p>
          <a:p>
            <a:r>
              <a:rPr lang="cs-CZ" altLang="cs-CZ" sz="2400" dirty="0"/>
              <a:t>Fixace vzdušného dusíku (enzym </a:t>
            </a:r>
            <a:r>
              <a:rPr lang="cs-CZ" altLang="cs-CZ" sz="2400" dirty="0" err="1"/>
              <a:t>nitrogenáza</a:t>
            </a:r>
            <a:r>
              <a:rPr lang="cs-CZ" altLang="cs-CZ" sz="2400" dirty="0"/>
              <a:t>)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636"/>
            <a:ext cx="9144000" cy="17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6" name="Picture 2" descr="http://fmp.conncoll.edu/Silicasecchidisk/Pics/Other%20Algae/Blue_Green%20jpegs/Nostoc_Key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365" y="3422103"/>
            <a:ext cx="34290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502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rgbClr val="00B050"/>
                </a:solidFill>
              </a:rPr>
              <a:t>Akinety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/>
              <a:t>Starší název </a:t>
            </a:r>
            <a:r>
              <a:rPr lang="cs-CZ" altLang="cs-CZ" sz="2400" dirty="0" err="1"/>
              <a:t>arthrospory</a:t>
            </a:r>
            <a:endParaRPr lang="cs-CZ" altLang="cs-CZ" sz="2400" dirty="0"/>
          </a:p>
          <a:p>
            <a:r>
              <a:rPr lang="cs-CZ" altLang="cs-CZ" sz="2400" dirty="0"/>
              <a:t>Větší než </a:t>
            </a:r>
            <a:r>
              <a:rPr lang="cs-CZ" altLang="cs-CZ" sz="2400" dirty="0" err="1"/>
              <a:t>heterocyty</a:t>
            </a:r>
            <a:endParaRPr lang="cs-CZ" altLang="cs-CZ" sz="2400" dirty="0"/>
          </a:p>
          <a:p>
            <a:r>
              <a:rPr lang="cs-CZ" altLang="cs-CZ" sz="2400" dirty="0"/>
              <a:t>Trvale odpočívající buňky</a:t>
            </a:r>
          </a:p>
          <a:p>
            <a:r>
              <a:rPr lang="cs-CZ" altLang="cs-CZ" sz="2400" dirty="0"/>
              <a:t>Přežití nepříznivých podmínek</a:t>
            </a:r>
          </a:p>
          <a:p>
            <a:r>
              <a:rPr lang="cs-CZ" altLang="cs-CZ" sz="2400" dirty="0"/>
              <a:t>Vznik z vegetativních buněk</a:t>
            </a:r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636"/>
            <a:ext cx="9144000" cy="17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502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Chromatická adaptace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err="1"/>
              <a:t>Fykobiliny</a:t>
            </a:r>
            <a:r>
              <a:rPr lang="cs-CZ" sz="2400" dirty="0"/>
              <a:t>: modré c- </a:t>
            </a:r>
            <a:r>
              <a:rPr lang="cs-CZ" sz="2400" dirty="0" err="1"/>
              <a:t>fykocyanin</a:t>
            </a:r>
            <a:r>
              <a:rPr lang="cs-CZ" sz="2400" dirty="0"/>
              <a:t>, </a:t>
            </a:r>
            <a:r>
              <a:rPr lang="cs-CZ" sz="2400" dirty="0" err="1"/>
              <a:t>allofykocyanin</a:t>
            </a:r>
            <a:r>
              <a:rPr lang="cs-CZ" sz="2400" dirty="0"/>
              <a:t>, červený c- </a:t>
            </a:r>
            <a:r>
              <a:rPr lang="cs-CZ" sz="2400" dirty="0" err="1"/>
              <a:t>fykoerythrin</a:t>
            </a:r>
            <a:r>
              <a:rPr lang="cs-CZ" sz="2400" dirty="0"/>
              <a:t>- </a:t>
            </a:r>
            <a:r>
              <a:rPr lang="cs-CZ" sz="2400" dirty="0" err="1"/>
              <a:t>fce</a:t>
            </a:r>
            <a:r>
              <a:rPr lang="cs-CZ" sz="2400" dirty="0"/>
              <a:t> světlo sběrné antény</a:t>
            </a:r>
          </a:p>
          <a:p>
            <a:r>
              <a:rPr lang="cs-CZ" sz="2400" dirty="0"/>
              <a:t>Citlivost tohoto typu světlo sběrné antény umožnuje fotosyntézu sinic při velmi nízké hladině osvětlení (hluboko pod hladinou vody, v půdě, uvnitř kamenů, v jeskyních)</a:t>
            </a:r>
            <a:endParaRPr lang="cs-CZ" altLang="cs-CZ" sz="2400" dirty="0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738903" y="6173195"/>
            <a:ext cx="3350597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</a:t>
            </a:r>
            <a:br>
              <a:rPr kumimoji="0" lang="cs-CZ" altLang="cs-CZ" sz="11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Struktura </a:t>
            </a:r>
            <a:r>
              <a:rPr kumimoji="0" lang="cs-CZ" alt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fykobilisomu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dle </a:t>
            </a:r>
            <a:r>
              <a:rPr kumimoji="0" lang="cs-CZ" alt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Pankratz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&amp; </a:t>
            </a:r>
            <a:r>
              <a:rPr kumimoji="0" lang="cs-CZ" altLang="cs-CZ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Bowen</a:t>
            </a: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1963</a:t>
            </a:r>
          </a:p>
        </p:txBody>
      </p:sp>
      <p:pic>
        <p:nvPicPr>
          <p:cNvPr id="11266" name="Picture 2" descr="Struktura fykobilisomu dle Pankratz &amp; Bowen 19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516622"/>
            <a:ext cx="4004884" cy="265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628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Typy stélek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>
                <a:solidFill>
                  <a:srgbClr val="00B050"/>
                </a:solidFill>
              </a:rPr>
              <a:t>Jednobuněčné: </a:t>
            </a:r>
            <a:r>
              <a:rPr lang="cs-CZ" altLang="cs-CZ" sz="2400" dirty="0"/>
              <a:t>často obalené slizem, sdružování do kolonií</a:t>
            </a:r>
          </a:p>
          <a:p>
            <a:pPr marL="0" indent="0">
              <a:buNone/>
            </a:pPr>
            <a:r>
              <a:rPr lang="cs-CZ" altLang="cs-CZ" sz="2400" dirty="0"/>
              <a:t>     (</a:t>
            </a:r>
            <a:r>
              <a:rPr lang="cs-CZ" altLang="cs-CZ" sz="2400" i="1" dirty="0" err="1"/>
              <a:t>Chroococcus</a:t>
            </a:r>
            <a:r>
              <a:rPr lang="cs-CZ" altLang="cs-CZ" sz="2400" dirty="0"/>
              <a:t>, </a:t>
            </a:r>
            <a:r>
              <a:rPr lang="cs-CZ" altLang="cs-CZ" sz="2400" i="1" dirty="0" err="1"/>
              <a:t>Merismopedia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Microcystis</a:t>
            </a:r>
            <a:r>
              <a:rPr lang="cs-CZ" altLang="cs-CZ" sz="2400" dirty="0"/>
              <a:t>)</a:t>
            </a:r>
          </a:p>
          <a:p>
            <a:r>
              <a:rPr lang="cs-CZ" altLang="cs-CZ" sz="2400" dirty="0">
                <a:solidFill>
                  <a:srgbClr val="00B050"/>
                </a:solidFill>
              </a:rPr>
              <a:t>Vláknité:</a:t>
            </a:r>
          </a:p>
          <a:p>
            <a:pPr marL="0" indent="0">
              <a:buNone/>
            </a:pPr>
            <a:r>
              <a:rPr lang="cs-CZ" altLang="cs-CZ" sz="2400" dirty="0"/>
              <a:t>Vláknité nevětvené (</a:t>
            </a:r>
            <a:r>
              <a:rPr lang="cs-CZ" altLang="cs-CZ" sz="2400" i="1" dirty="0" err="1"/>
              <a:t>Oscillatoria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Phormidium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Leptolyngbya</a:t>
            </a:r>
            <a:r>
              <a:rPr lang="cs-CZ" altLang="cs-CZ" sz="2400" dirty="0"/>
              <a:t>)</a:t>
            </a:r>
          </a:p>
          <a:p>
            <a:pPr marL="0" indent="0">
              <a:buNone/>
            </a:pPr>
            <a:r>
              <a:rPr lang="cs-CZ" altLang="cs-CZ" sz="2400" dirty="0"/>
              <a:t>Vláknité s nepravým větvením (</a:t>
            </a:r>
            <a:r>
              <a:rPr lang="cs-CZ" altLang="cs-CZ" sz="2400" i="1" dirty="0" err="1"/>
              <a:t>Scytonema</a:t>
            </a:r>
            <a:r>
              <a:rPr lang="cs-CZ" altLang="cs-CZ" sz="2400" dirty="0"/>
              <a:t>)</a:t>
            </a:r>
          </a:p>
          <a:p>
            <a:pPr marL="0" indent="0">
              <a:buNone/>
            </a:pPr>
            <a:r>
              <a:rPr lang="cs-CZ" altLang="cs-CZ" sz="2400" dirty="0"/>
              <a:t>Vláknité s pravým větvením (</a:t>
            </a:r>
            <a:r>
              <a:rPr lang="cs-CZ" altLang="cs-CZ" sz="2400" i="1" dirty="0" err="1"/>
              <a:t>Stigonema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Mastigocladus</a:t>
            </a:r>
            <a:r>
              <a:rPr lang="cs-CZ" altLang="cs-CZ" sz="2400" dirty="0"/>
              <a:t>)</a:t>
            </a:r>
          </a:p>
          <a:p>
            <a:endParaRPr lang="cs-CZ" altLang="cs-CZ" sz="2400" dirty="0"/>
          </a:p>
          <a:p>
            <a:pPr marL="0" indent="0">
              <a:buNone/>
            </a:pPr>
            <a:r>
              <a:rPr lang="cs-CZ" altLang="cs-CZ" sz="2400" dirty="0"/>
              <a:t>Pravé větvení: vzniká fyziologicky, při nepravém větvení jsou vlákna spojená jen slizovou pochvou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636"/>
            <a:ext cx="9144000" cy="17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3986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sinicearasy.cz/sites/default/files/Cyanobacteri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5888"/>
            <a:ext cx="4392613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241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Rozmnožování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Pouze vegetativní (nepohlavní)</a:t>
            </a:r>
          </a:p>
          <a:p>
            <a:r>
              <a:rPr lang="cs-CZ" altLang="cs-CZ" sz="2400" dirty="0"/>
              <a:t>Pohlavní rozmnožování není známo</a:t>
            </a:r>
          </a:p>
          <a:p>
            <a:r>
              <a:rPr lang="cs-CZ" altLang="cs-CZ" sz="2400" dirty="0"/>
              <a:t>Rozmnožovací útvary: hormogonie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8"/>
            <a:ext cx="9144000" cy="194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bara\Desktop\Cyanobacteria_deleni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86" y="2772508"/>
            <a:ext cx="8826227" cy="20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959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Ekologie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Téměř všechny biotopy – i extrémní</a:t>
            </a:r>
          </a:p>
          <a:p>
            <a:r>
              <a:rPr lang="cs-CZ" sz="2400" dirty="0"/>
              <a:t>Pionýrské organismy</a:t>
            </a:r>
          </a:p>
          <a:p>
            <a:r>
              <a:rPr lang="cs-CZ" sz="2400" dirty="0"/>
              <a:t>Eutrofizace- vodní květ</a:t>
            </a:r>
          </a:p>
          <a:p>
            <a:r>
              <a:rPr lang="cs-CZ" sz="2400" dirty="0" err="1"/>
              <a:t>Cyanotoxiny</a:t>
            </a:r>
            <a:endParaRPr lang="cs-CZ" sz="2400" dirty="0"/>
          </a:p>
          <a:p>
            <a:r>
              <a:rPr lang="cs-CZ" sz="2400" dirty="0"/>
              <a:t>Symbióza</a:t>
            </a:r>
          </a:p>
          <a:p>
            <a:r>
              <a:rPr lang="cs-CZ" sz="2400" dirty="0"/>
              <a:t>Stromatolity: útvary vzniklé usazováním uhličitanu vápenatého v slizových pochvách sinic</a:t>
            </a:r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959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3" name="Picture 4" descr="prehled V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0" y="-128588"/>
            <a:ext cx="9525000" cy="711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533400" y="1981200"/>
            <a:ext cx="5162550" cy="57943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i="1">
                <a:latin typeface="Times New Roman" pitchFamily="18" charset="0"/>
              </a:rPr>
              <a:t>Dolichospermum (Anabaena)</a:t>
            </a:r>
          </a:p>
        </p:txBody>
      </p:sp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2057400" y="3962400"/>
            <a:ext cx="2938463" cy="57943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i="1">
                <a:latin typeface="Times New Roman" pitchFamily="18" charset="0"/>
              </a:rPr>
              <a:t>Aphanizomenon</a:t>
            </a:r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4114800" y="6096000"/>
            <a:ext cx="2151551" cy="46166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latin typeface="Times New Roman" pitchFamily="18" charset="0"/>
              </a:rPr>
              <a:t>HETEROCYT</a:t>
            </a:r>
          </a:p>
        </p:txBody>
      </p:sp>
      <p:sp>
        <p:nvSpPr>
          <p:cNvPr id="30727" name="Text Box 8"/>
          <p:cNvSpPr txBox="1">
            <a:spLocks noChangeArrowheads="1"/>
          </p:cNvSpPr>
          <p:nvPr/>
        </p:nvSpPr>
        <p:spPr bwMode="auto">
          <a:xfrm>
            <a:off x="0" y="4800600"/>
            <a:ext cx="1608138" cy="4572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latin typeface="Times New Roman" pitchFamily="18" charset="0"/>
              </a:rPr>
              <a:t>AKINETA</a:t>
            </a:r>
          </a:p>
        </p:txBody>
      </p:sp>
      <p:sp>
        <p:nvSpPr>
          <p:cNvPr id="30728" name="Line 9"/>
          <p:cNvSpPr>
            <a:spLocks noChangeShapeType="1"/>
          </p:cNvSpPr>
          <p:nvPr/>
        </p:nvSpPr>
        <p:spPr bwMode="auto">
          <a:xfrm flipH="1" flipV="1">
            <a:off x="2971800" y="5867400"/>
            <a:ext cx="1143000" cy="457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30729" name="Line 10"/>
          <p:cNvSpPr>
            <a:spLocks noChangeShapeType="1"/>
          </p:cNvSpPr>
          <p:nvPr/>
        </p:nvSpPr>
        <p:spPr bwMode="auto">
          <a:xfrm flipV="1">
            <a:off x="838200" y="3886200"/>
            <a:ext cx="1066800" cy="914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47F9A50-A4D6-5AC9-DC21-EB5226EE8743}"/>
              </a:ext>
            </a:extLst>
          </p:cNvPr>
          <p:cNvSpPr txBox="1"/>
          <p:nvPr/>
        </p:nvSpPr>
        <p:spPr>
          <a:xfrm>
            <a:off x="260974" y="164704"/>
            <a:ext cx="8399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solidFill>
                  <a:schemeClr val="bg1"/>
                </a:solidFill>
                <a:highlight>
                  <a:srgbClr val="C0C0C0"/>
                </a:highlight>
              </a:rPr>
              <a:t>Vodní květ </a:t>
            </a:r>
            <a:r>
              <a:rPr lang="cs-CZ" sz="2000" b="1" dirty="0">
                <a:solidFill>
                  <a:schemeClr val="bg1"/>
                </a:solidFill>
                <a:highlight>
                  <a:srgbClr val="C0C0C0"/>
                </a:highlight>
              </a:rPr>
              <a:t>(Lenka Šejnohová)</a:t>
            </a:r>
            <a:endParaRPr lang="cs-CZ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Symbiotické vztahy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/>
              <a:t>Cyanobiont</a:t>
            </a:r>
            <a:r>
              <a:rPr lang="cs-CZ" altLang="cs-CZ" sz="2400" dirty="0"/>
              <a:t> ve stélkách lišejníků- rody </a:t>
            </a:r>
            <a:r>
              <a:rPr lang="cs-CZ" altLang="cs-CZ" sz="2400" i="1" dirty="0" err="1"/>
              <a:t>Nostoc</a:t>
            </a:r>
            <a:r>
              <a:rPr lang="cs-CZ" altLang="cs-CZ" sz="2400" dirty="0"/>
              <a:t>, </a:t>
            </a:r>
            <a:r>
              <a:rPr lang="cs-CZ" sz="2400" i="1" dirty="0" err="1"/>
              <a:t>Gloeocapsa</a:t>
            </a:r>
            <a:r>
              <a:rPr lang="cs-CZ" sz="2400" i="1" dirty="0"/>
              <a:t>, </a:t>
            </a:r>
            <a:r>
              <a:rPr lang="cs-CZ" sz="2400" i="1" dirty="0" err="1"/>
              <a:t>Chroococcus</a:t>
            </a:r>
            <a:r>
              <a:rPr lang="cs-CZ" sz="2400" i="1" dirty="0"/>
              <a:t>, </a:t>
            </a:r>
            <a:r>
              <a:rPr lang="cs-CZ" sz="2400" i="1" dirty="0" err="1"/>
              <a:t>Stigonema</a:t>
            </a:r>
            <a:endParaRPr lang="cs-CZ" sz="2400" i="1" dirty="0"/>
          </a:p>
          <a:p>
            <a:r>
              <a:rPr lang="cs-CZ" sz="2400" dirty="0"/>
              <a:t>Další symbióza s: játrovkami (rod </a:t>
            </a:r>
            <a:r>
              <a:rPr lang="cs-CZ" sz="2400" i="1" dirty="0" err="1"/>
              <a:t>Blasia</a:t>
            </a:r>
            <a:r>
              <a:rPr lang="cs-CZ" sz="2400" dirty="0"/>
              <a:t>), </a:t>
            </a:r>
            <a:r>
              <a:rPr lang="cs-CZ" sz="2400" dirty="0" err="1"/>
              <a:t>hlevíky</a:t>
            </a:r>
            <a:r>
              <a:rPr lang="cs-CZ" sz="2400" dirty="0"/>
              <a:t> (</a:t>
            </a:r>
            <a:r>
              <a:rPr lang="cs-CZ" sz="2400" i="1" dirty="0" err="1"/>
              <a:t>Anthoceros</a:t>
            </a:r>
            <a:r>
              <a:rPr lang="cs-CZ" sz="2400" dirty="0"/>
              <a:t>), kapradinami (</a:t>
            </a:r>
            <a:r>
              <a:rPr lang="cs-CZ" sz="2400" i="1" dirty="0" err="1"/>
              <a:t>Azolla</a:t>
            </a:r>
            <a:r>
              <a:rPr lang="cs-CZ" sz="2400" dirty="0"/>
              <a:t>), nahosemennými (</a:t>
            </a:r>
            <a:r>
              <a:rPr lang="cs-CZ" sz="2400" i="1" dirty="0" err="1"/>
              <a:t>Cycas</a:t>
            </a:r>
            <a:r>
              <a:rPr lang="cs-CZ" sz="2400" dirty="0"/>
              <a:t>)</a:t>
            </a:r>
          </a:p>
          <a:p>
            <a:r>
              <a:rPr lang="cs-CZ" altLang="cs-CZ" sz="2400" dirty="0"/>
              <a:t>Sinice </a:t>
            </a:r>
            <a:r>
              <a:rPr lang="cs-CZ" altLang="cs-CZ" sz="2400" i="1" dirty="0" err="1"/>
              <a:t>Nostoc</a:t>
            </a:r>
            <a:r>
              <a:rPr lang="cs-CZ" altLang="cs-CZ" sz="2400" dirty="0"/>
              <a:t> v symbióze s houbou</a:t>
            </a:r>
            <a:r>
              <a:rPr lang="cs-CZ" sz="2400" dirty="0"/>
              <a:t> </a:t>
            </a:r>
            <a:r>
              <a:rPr lang="cs-CZ" sz="2400" i="1" dirty="0" err="1"/>
              <a:t>Geosiphon</a:t>
            </a:r>
            <a:r>
              <a:rPr lang="cs-CZ" sz="2400" i="1" dirty="0"/>
              <a:t> </a:t>
            </a:r>
            <a:r>
              <a:rPr lang="cs-CZ" sz="2400" i="1" dirty="0" err="1"/>
              <a:t>pyriforme</a:t>
            </a:r>
            <a:r>
              <a:rPr lang="cs-CZ" sz="2400" i="1" dirty="0"/>
              <a:t> </a:t>
            </a:r>
          </a:p>
          <a:p>
            <a:r>
              <a:rPr lang="cs-CZ" altLang="cs-CZ" sz="2400" dirty="0"/>
              <a:t>+ primární </a:t>
            </a:r>
            <a:r>
              <a:rPr lang="cs-CZ" altLang="cs-CZ" sz="2400" dirty="0" err="1"/>
              <a:t>endosymbióza</a:t>
            </a:r>
            <a:r>
              <a:rPr lang="cs-CZ" altLang="cs-CZ" sz="2400" dirty="0"/>
              <a:t>: vznik chloroplastů!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419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146203" cy="5256584"/>
          </a:xfrm>
        </p:spPr>
      </p:pic>
    </p:spTree>
    <p:extLst>
      <p:ext uri="{BB962C8B-B14F-4D97-AF65-F5344CB8AC3E}">
        <p14:creationId xmlns:p14="http://schemas.microsoft.com/office/powerpoint/2010/main" val="4142452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Řasy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52596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2400" dirty="0">
              <a:solidFill>
                <a:srgbClr val="996633"/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chemeClr val="accent1">
                    <a:lumMod val="75000"/>
                  </a:schemeClr>
                </a:solidFill>
              </a:rPr>
              <a:t>Euglenophyta</a:t>
            </a:r>
            <a:r>
              <a:rPr lang="cs-CZ" sz="2400" dirty="0">
                <a:solidFill>
                  <a:schemeClr val="accent1">
                    <a:lumMod val="75000"/>
                  </a:schemeClr>
                </a:solidFill>
              </a:rPr>
              <a:t> (krásnoočka)</a:t>
            </a:r>
            <a:endParaRPr lang="cs-CZ" sz="2400" dirty="0">
              <a:solidFill>
                <a:srgbClr val="996633"/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rgbClr val="FFC000"/>
                </a:solidFill>
              </a:rPr>
              <a:t>Cryptophyta</a:t>
            </a:r>
            <a:r>
              <a:rPr lang="cs-CZ" sz="2400" dirty="0">
                <a:solidFill>
                  <a:srgbClr val="FFC000"/>
                </a:solidFill>
              </a:rPr>
              <a:t> (</a:t>
            </a:r>
            <a:r>
              <a:rPr lang="cs-CZ" sz="2400" dirty="0" err="1">
                <a:solidFill>
                  <a:srgbClr val="FFC000"/>
                </a:solidFill>
              </a:rPr>
              <a:t>skrytěnky</a:t>
            </a:r>
            <a:r>
              <a:rPr lang="cs-CZ" sz="2400" dirty="0">
                <a:solidFill>
                  <a:srgbClr val="FFC000"/>
                </a:solidFill>
              </a:rPr>
              <a:t>)</a:t>
            </a:r>
          </a:p>
          <a:p>
            <a:pPr>
              <a:defRPr/>
            </a:pPr>
            <a:r>
              <a:rPr lang="cs-CZ" sz="2400" dirty="0" err="1"/>
              <a:t>Dinophyta</a:t>
            </a:r>
            <a:r>
              <a:rPr lang="cs-CZ" sz="2400" dirty="0"/>
              <a:t> (obrněnky)</a:t>
            </a:r>
          </a:p>
          <a:p>
            <a:pPr>
              <a:defRPr/>
            </a:pPr>
            <a:r>
              <a:rPr lang="cs-CZ" sz="2400" dirty="0" err="1">
                <a:solidFill>
                  <a:srgbClr val="996633"/>
                </a:solidFill>
              </a:rPr>
              <a:t>Chromophyta</a:t>
            </a:r>
            <a:r>
              <a:rPr lang="cs-CZ" sz="2400" dirty="0">
                <a:solidFill>
                  <a:srgbClr val="996633"/>
                </a:solidFill>
              </a:rPr>
              <a:t> (hnědé řasy)</a:t>
            </a:r>
            <a:endParaRPr lang="cs-CZ" sz="2400" dirty="0"/>
          </a:p>
          <a:p>
            <a:pPr>
              <a:defRPr/>
            </a:pPr>
            <a:r>
              <a:rPr lang="cs-CZ" sz="2400" dirty="0" err="1">
                <a:solidFill>
                  <a:srgbClr val="FF0000"/>
                </a:solidFill>
              </a:rPr>
              <a:t>Rhodophyta</a:t>
            </a:r>
            <a:r>
              <a:rPr lang="cs-CZ" sz="2400" dirty="0">
                <a:solidFill>
                  <a:srgbClr val="FF0000"/>
                </a:solidFill>
              </a:rPr>
              <a:t> (ruduchy)</a:t>
            </a:r>
            <a:endParaRPr lang="cs-CZ" sz="2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cs-CZ" sz="2400" dirty="0" err="1">
                <a:solidFill>
                  <a:srgbClr val="00B050"/>
                </a:solidFill>
              </a:rPr>
              <a:t>Chlorophyta</a:t>
            </a:r>
            <a:r>
              <a:rPr lang="cs-CZ" sz="2400" dirty="0">
                <a:solidFill>
                  <a:srgbClr val="00B050"/>
                </a:solidFill>
              </a:rPr>
              <a:t> (zelené řasy)</a:t>
            </a:r>
          </a:p>
          <a:p>
            <a:pPr>
              <a:defRPr/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Charophyta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 (</a:t>
            </a: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chary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3" descr="2-Mic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8913"/>
            <a:ext cx="248443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6" descr="tripteri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205038"/>
            <a:ext cx="2430462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biolib.cz/IMG/GAL/BIG/491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487863"/>
            <a:ext cx="252095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5" descr="Fucus_vesiculosus_Wal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797425"/>
            <a:ext cx="25923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4" descr="peridinium_bipes_elektro_547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652963"/>
            <a:ext cx="1954212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Problematická taxonomie</a:t>
            </a:r>
          </a:p>
          <a:p>
            <a:r>
              <a:rPr lang="cs-CZ" altLang="cs-CZ" sz="2400" dirty="0"/>
              <a:t>Molekulární metody</a:t>
            </a:r>
          </a:p>
          <a:p>
            <a:r>
              <a:rPr lang="cs-CZ" sz="2400" dirty="0"/>
              <a:t>popsáno víc než 320 rodů s  2700 druhy</a:t>
            </a:r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Třída : </a:t>
            </a:r>
            <a:r>
              <a:rPr lang="cs-CZ" sz="2400" dirty="0" err="1"/>
              <a:t>Cyanobacteria</a:t>
            </a:r>
            <a:br>
              <a:rPr lang="cs-CZ" sz="2400" dirty="0"/>
            </a:br>
            <a:r>
              <a:rPr lang="cs-CZ" sz="2400" dirty="0"/>
              <a:t>1. řád </a:t>
            </a:r>
            <a:r>
              <a:rPr lang="cs-CZ" sz="2400" dirty="0" err="1">
                <a:solidFill>
                  <a:srgbClr val="00B050"/>
                </a:solidFill>
                <a:hlinkClick r:id="rId2"/>
              </a:rPr>
              <a:t>Chroococcales</a:t>
            </a:r>
            <a:r>
              <a:rPr lang="cs-CZ" sz="2400" dirty="0">
                <a:solidFill>
                  <a:srgbClr val="00B050"/>
                </a:solidFill>
                <a:hlinkClick r:id="rId2"/>
              </a:rPr>
              <a:t> </a:t>
            </a:r>
            <a:r>
              <a:rPr lang="cs-CZ" sz="2400" dirty="0"/>
              <a:t>- jednobuněční zástupci, kteří žijí buď samostatně nebo se sdružují do kolonií</a:t>
            </a:r>
          </a:p>
          <a:p>
            <a:r>
              <a:rPr lang="cs-CZ" sz="2400" dirty="0"/>
              <a:t>2. řád </a:t>
            </a:r>
            <a:r>
              <a:rPr lang="cs-CZ" sz="2400" dirty="0" err="1">
                <a:hlinkClick r:id="rId3"/>
              </a:rPr>
              <a:t>Oscillatoriales</a:t>
            </a:r>
            <a:r>
              <a:rPr lang="cs-CZ" sz="2400" dirty="0"/>
              <a:t> – jednoduché vláknité sinice</a:t>
            </a:r>
          </a:p>
          <a:p>
            <a:r>
              <a:rPr lang="cs-CZ" sz="2400" dirty="0"/>
              <a:t>3. řád </a:t>
            </a:r>
            <a:r>
              <a:rPr lang="cs-CZ" sz="2400" dirty="0" err="1">
                <a:hlinkClick r:id="rId4"/>
              </a:rPr>
              <a:t>Nostocales</a:t>
            </a:r>
            <a:r>
              <a:rPr lang="cs-CZ" sz="2400" dirty="0"/>
              <a:t> – vláknité sinice s </a:t>
            </a:r>
            <a:r>
              <a:rPr lang="cs-CZ" sz="2400" dirty="0" err="1"/>
              <a:t>heterocyty</a:t>
            </a:r>
            <a:r>
              <a:rPr lang="cs-CZ" sz="2400" dirty="0"/>
              <a:t>, občas s nepravým, ale nikdy s pravým větvením</a:t>
            </a:r>
          </a:p>
          <a:p>
            <a:r>
              <a:rPr lang="cs-CZ" sz="2400" dirty="0"/>
              <a:t>4. řád </a:t>
            </a:r>
            <a:r>
              <a:rPr lang="cs-CZ" sz="2400" dirty="0" err="1">
                <a:hlinkClick r:id="rId5"/>
              </a:rPr>
              <a:t>Stigonematales</a:t>
            </a:r>
            <a:r>
              <a:rPr lang="cs-CZ" sz="2400" dirty="0"/>
              <a:t> – vláknité sinice s </a:t>
            </a:r>
            <a:r>
              <a:rPr lang="cs-CZ" sz="2400" dirty="0" err="1"/>
              <a:t>heterocyty</a:t>
            </a:r>
            <a:r>
              <a:rPr lang="cs-CZ" sz="2400" dirty="0"/>
              <a:t> a s pravým větvením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112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Řád </a:t>
            </a:r>
            <a:r>
              <a:rPr lang="cs-CZ" sz="3200" dirty="0" err="1">
                <a:solidFill>
                  <a:srgbClr val="00B050"/>
                </a:solidFill>
              </a:rPr>
              <a:t>Chroococcales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402" y="8657841"/>
            <a:ext cx="5606900" cy="132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0" name="Picture 2" descr="http://cfb.unh.edu/phycokey/Choices/Cyanobacteria/cyano_colonies/CHROOCOCCUS/Chroococcus_04_500x387_turgidus_keweenawalgae.mtu.ed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9" y="1305928"/>
            <a:ext cx="3383389" cy="261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qu.edu.sa/files2/tiny_mce/plugins/imagemanager/files/4281823/1/Chroococcu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726" y="1305928"/>
            <a:ext cx="3484092" cy="261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cfb.unh.edu/phycokey/Choices/Cyanobacteria/cyano_colonies/MERISMOPEDIA/Merismopedia_04_600x443_nostoc.p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4077072"/>
            <a:ext cx="3395427" cy="25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cfb.unh.edu/phycokey/Choices/Cyanobacteria/cyano_colonies/GOMPHOSPHAERIA/Gomphosphaeria_05_600x479_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163" y="4066670"/>
            <a:ext cx="3153218" cy="251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121982" y="621246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Gomphosphaeria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92639" y="621246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Merismopedia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125337" y="351369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Chroococcus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093898" y="349145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Chroococcus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1410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Řád </a:t>
            </a:r>
            <a:r>
              <a:rPr lang="cs-CZ" sz="3200" dirty="0" err="1">
                <a:solidFill>
                  <a:srgbClr val="00B050"/>
                </a:solidFill>
              </a:rPr>
              <a:t>Oscillatoriales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6" name="Picture 4" descr="http://protist.i.hosei.ac.jp/pdb/images/prokaryotes/oscillatoriaceae/Microcoleu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275619"/>
            <a:ext cx="2573809" cy="199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botit.botany.wisc.edu/botany_130/diversity/bacteria/images/Oscillator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009" y="2268186"/>
            <a:ext cx="2826624" cy="199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533056" y="437197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Oscillatoria</a:t>
            </a:r>
            <a:r>
              <a:rPr lang="cs-CZ" i="1" dirty="0"/>
              <a:t> </a:t>
            </a:r>
            <a:r>
              <a:rPr lang="cs-CZ" i="1" dirty="0" err="1"/>
              <a:t>limosa</a:t>
            </a:r>
            <a:endParaRPr lang="cs-CZ" i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55576" y="439182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Microcoleus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pic>
        <p:nvPicPr>
          <p:cNvPr id="1026" name="Picture 2" descr="Výsledek obrázku pro phormid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553" y="2271638"/>
            <a:ext cx="2835891" cy="180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6612023" y="439182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Phormidium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8507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Řád </a:t>
            </a:r>
            <a:r>
              <a:rPr lang="cs-CZ" sz="3200" dirty="0" err="1">
                <a:solidFill>
                  <a:srgbClr val="00B050"/>
                </a:solidFill>
              </a:rPr>
              <a:t>Nostocales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098" name="Picture 2" descr="http://protist.i.hosei.ac.jp/pdb/images/prokaryotes/nostocaceae/nostoc/sp_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7" y="1628800"/>
            <a:ext cx="3923928" cy="322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1.staticflickr.com/3/2570/3960451232_ccc6212d5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780" y="1620484"/>
            <a:ext cx="4312486" cy="323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971600" y="495886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Nostoc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436096" y="494480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Scytonema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6710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Řád </a:t>
            </a:r>
            <a:r>
              <a:rPr lang="cs-CZ" sz="3200" dirty="0" err="1">
                <a:solidFill>
                  <a:srgbClr val="00B050"/>
                </a:solidFill>
              </a:rPr>
              <a:t>Stigonematales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945633" y="4405314"/>
            <a:ext cx="8229600" cy="4525962"/>
          </a:xfrm>
        </p:spPr>
        <p:txBody>
          <a:bodyPr/>
          <a:lstStyle/>
          <a:p>
            <a:endParaRPr 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22" name="Picture 2" descr="http://protist.i.hosei.ac.jp/pdb/images/Prokaryotes/Stigonemataceae/sp_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23" y="1628800"/>
            <a:ext cx="3980936" cy="321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71600" y="495886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Stigonema</a:t>
            </a:r>
            <a:r>
              <a:rPr lang="cs-CZ" i="1" dirty="0"/>
              <a:t> </a:t>
            </a:r>
            <a:r>
              <a:rPr lang="cs-CZ" i="1" dirty="0" err="1"/>
              <a:t>minutum</a:t>
            </a:r>
            <a:endParaRPr lang="cs-CZ" i="1" dirty="0"/>
          </a:p>
        </p:txBody>
      </p:sp>
      <p:pic>
        <p:nvPicPr>
          <p:cNvPr id="5" name="Picture 4" descr="http://cfb.unh.edu/phycokey/Choices/Cyanobacteria/cyano_filaments/cyano_branched_fil/cyano_true_branches/FISCHERELLA/Fischerella-01_400x325_plantphys.info_Key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624013"/>
            <a:ext cx="4028311" cy="32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470030" y="4958860"/>
            <a:ext cx="299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Mastigocladus</a:t>
            </a:r>
            <a:r>
              <a:rPr lang="cs-CZ" i="1" dirty="0"/>
              <a:t> </a:t>
            </a:r>
            <a:r>
              <a:rPr lang="cs-CZ" i="1" dirty="0" err="1"/>
              <a:t>laminosus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62443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Euglenophyta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Dinophyta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Cryptophyta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Haptophyta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084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7864" y="2132856"/>
            <a:ext cx="2793894" cy="2843256"/>
          </a:xfrm>
          <a:prstGeom prst="rect">
            <a:avLst/>
          </a:prstGeom>
        </p:spPr>
      </p:pic>
      <p:sp>
        <p:nvSpPr>
          <p:cNvPr id="7" name="Podnadpis 6">
            <a:extLst>
              <a:ext uri="{FF2B5EF4-FFF2-40B4-BE49-F238E27FC236}">
                <a16:creationId xmlns:a16="http://schemas.microsoft.com/office/drawing/2014/main" id="{8D671966-A0F4-04C5-C6EA-7EC7522D81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965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88587" y="-361950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03EA7C1-BB50-288C-55B8-43EFB37C7E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Picture 2" descr="Figure 1">
            <a:extLst>
              <a:ext uri="{FF2B5EF4-FFF2-40B4-BE49-F238E27FC236}">
                <a16:creationId xmlns:a16="http://schemas.microsoft.com/office/drawing/2014/main" id="{3E848392-F142-1F09-3EEB-FDC8B387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2" y="1292998"/>
            <a:ext cx="8134103" cy="41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3221EF3-A329-A693-3897-B7D646B4FCAF}"/>
              </a:ext>
            </a:extLst>
          </p:cNvPr>
          <p:cNvSpPr txBox="1"/>
          <p:nvPr/>
        </p:nvSpPr>
        <p:spPr>
          <a:xfrm>
            <a:off x="7642664" y="538518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>
                    <a:lumMod val="65000"/>
                  </a:schemeClr>
                </a:solidFill>
              </a:rPr>
              <a:t>Burki</a:t>
            </a: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 et al. 2020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1B0DD41-FFD8-F35A-944A-7B8E27A3798C}"/>
              </a:ext>
            </a:extLst>
          </p:cNvPr>
          <p:cNvCxnSpPr>
            <a:cxnSpLocks/>
          </p:cNvCxnSpPr>
          <p:nvPr/>
        </p:nvCxnSpPr>
        <p:spPr>
          <a:xfrm flipH="1">
            <a:off x="3671900" y="4334823"/>
            <a:ext cx="1260140" cy="254037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D406C26-C0D2-764C-3584-490C7BC6C9FE}"/>
              </a:ext>
            </a:extLst>
          </p:cNvPr>
          <p:cNvCxnSpPr/>
          <p:nvPr/>
        </p:nvCxnSpPr>
        <p:spPr>
          <a:xfrm flipH="1" flipV="1">
            <a:off x="3023828" y="6162705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F62FDB6C-E524-97B0-E198-9D5DD93A341A}"/>
              </a:ext>
            </a:extLst>
          </p:cNvPr>
          <p:cNvCxnSpPr/>
          <p:nvPr/>
        </p:nvCxnSpPr>
        <p:spPr>
          <a:xfrm flipH="1" flipV="1">
            <a:off x="3347864" y="5519228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0C3C188-42BD-E9CA-94D8-B75E18F3BC2A}"/>
              </a:ext>
            </a:extLst>
          </p:cNvPr>
          <p:cNvSpPr txBox="1"/>
          <p:nvPr/>
        </p:nvSpPr>
        <p:spPr>
          <a:xfrm>
            <a:off x="2987844" y="5215905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Archaea</a:t>
            </a:r>
            <a:endParaRPr lang="cs-CZ" sz="1600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7E1371B-CE39-9500-7A9F-C08065811F58}"/>
              </a:ext>
            </a:extLst>
          </p:cNvPr>
          <p:cNvSpPr txBox="1"/>
          <p:nvPr/>
        </p:nvSpPr>
        <p:spPr>
          <a:xfrm>
            <a:off x="2009279" y="562846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Bacteria</a:t>
            </a:r>
            <a:r>
              <a:rPr lang="cs-CZ" sz="1600" dirty="0"/>
              <a:t> 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cs-CZ" sz="1600" dirty="0" err="1">
                <a:solidFill>
                  <a:schemeClr val="accent3">
                    <a:lumMod val="50000"/>
                  </a:schemeClr>
                </a:solidFill>
              </a:rPr>
              <a:t>Cyanobacteria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cs-CZ" sz="1600" dirty="0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CFD51E8C-9625-FD5D-C3C0-3C0636FE2E1E}"/>
              </a:ext>
            </a:extLst>
          </p:cNvPr>
          <p:cNvSpPr/>
          <p:nvPr/>
        </p:nvSpPr>
        <p:spPr>
          <a:xfrm>
            <a:off x="6861566" y="3454599"/>
            <a:ext cx="1638470" cy="460933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ED3938E-6C79-0E72-5C8D-9F00C5A2B9F4}"/>
              </a:ext>
            </a:extLst>
          </p:cNvPr>
          <p:cNvSpPr txBox="1"/>
          <p:nvPr/>
        </p:nvSpPr>
        <p:spPr>
          <a:xfrm>
            <a:off x="7340525" y="3458210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Euglenophyta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5500E58E-77B6-5C8D-377B-1F01F65ECBA1}"/>
              </a:ext>
            </a:extLst>
          </p:cNvPr>
          <p:cNvSpPr/>
          <p:nvPr/>
        </p:nvSpPr>
        <p:spPr>
          <a:xfrm rot="1145453">
            <a:off x="1521660" y="2896063"/>
            <a:ext cx="1464887" cy="303485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CC523AEB-06E6-7F90-9260-06B1922FEF4A}"/>
              </a:ext>
            </a:extLst>
          </p:cNvPr>
          <p:cNvSpPr/>
          <p:nvPr/>
        </p:nvSpPr>
        <p:spPr>
          <a:xfrm rot="412517">
            <a:off x="1134993" y="3444438"/>
            <a:ext cx="1464887" cy="303485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90EF950B-5224-7292-6150-3060C2B72093}"/>
              </a:ext>
            </a:extLst>
          </p:cNvPr>
          <p:cNvSpPr/>
          <p:nvPr/>
        </p:nvSpPr>
        <p:spPr>
          <a:xfrm>
            <a:off x="729644" y="4217237"/>
            <a:ext cx="1862088" cy="772750"/>
          </a:xfrm>
          <a:prstGeom prst="ellipse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43D9930-9459-CA56-457C-DEC750AED2F3}"/>
              </a:ext>
            </a:extLst>
          </p:cNvPr>
          <p:cNvSpPr txBox="1"/>
          <p:nvPr/>
        </p:nvSpPr>
        <p:spPr>
          <a:xfrm>
            <a:off x="1248297" y="4357609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Chlorarachniophyta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CABAFEE2-B8EF-9B2E-211B-0C74330B137C}"/>
              </a:ext>
            </a:extLst>
          </p:cNvPr>
          <p:cNvSpPr txBox="1"/>
          <p:nvPr/>
        </p:nvSpPr>
        <p:spPr>
          <a:xfrm>
            <a:off x="831597" y="4656221"/>
            <a:ext cx="15670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Dinophyta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26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146203" cy="5256584"/>
          </a:xfrm>
        </p:spPr>
      </p:pic>
    </p:spTree>
    <p:extLst>
      <p:ext uri="{BB962C8B-B14F-4D97-AF65-F5344CB8AC3E}">
        <p14:creationId xmlns:p14="http://schemas.microsoft.com/office/powerpoint/2010/main" val="3518820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Eukaryota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/>
              <a:t>Eukaryotní buňky</a:t>
            </a:r>
          </a:p>
          <a:p>
            <a:r>
              <a:rPr lang="cs-CZ" altLang="cs-CZ" sz="2400" dirty="0"/>
              <a:t>Membránové struktury uvnitř buňky</a:t>
            </a:r>
          </a:p>
          <a:p>
            <a:r>
              <a:rPr lang="cs-CZ" altLang="cs-CZ" sz="2400" dirty="0"/>
              <a:t>Bičíky</a:t>
            </a:r>
          </a:p>
          <a:p>
            <a:r>
              <a:rPr lang="cs-CZ" altLang="cs-CZ" sz="2400" dirty="0"/>
              <a:t>Chromozomy </a:t>
            </a:r>
          </a:p>
          <a:p>
            <a:r>
              <a:rPr lang="cs-CZ" altLang="cs-CZ" sz="2400" dirty="0"/>
              <a:t>Haploidní a diploidní stav (evoluční výhoda)</a:t>
            </a:r>
          </a:p>
          <a:p>
            <a:r>
              <a:rPr lang="cs-CZ" altLang="cs-CZ" sz="2400" dirty="0"/>
              <a:t>Rozmnožování</a:t>
            </a:r>
          </a:p>
          <a:p>
            <a:r>
              <a:rPr lang="cs-CZ" altLang="cs-CZ" sz="2400" dirty="0"/>
              <a:t>Mitóza a meiotické dělení</a:t>
            </a:r>
          </a:p>
          <a:p>
            <a:endParaRPr lang="cs-CZ" alt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0520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88587" y="-361950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03EA7C1-BB50-288C-55B8-43EFB37C7E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Picture 2" descr="Figure 1">
            <a:extLst>
              <a:ext uri="{FF2B5EF4-FFF2-40B4-BE49-F238E27FC236}">
                <a16:creationId xmlns:a16="http://schemas.microsoft.com/office/drawing/2014/main" id="{3E848392-F142-1F09-3EEB-FDC8B387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2" y="1292998"/>
            <a:ext cx="8134103" cy="41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3221EF3-A329-A693-3897-B7D646B4FCAF}"/>
              </a:ext>
            </a:extLst>
          </p:cNvPr>
          <p:cNvSpPr txBox="1"/>
          <p:nvPr/>
        </p:nvSpPr>
        <p:spPr>
          <a:xfrm>
            <a:off x="7642664" y="538518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>
                    <a:lumMod val="65000"/>
                  </a:schemeClr>
                </a:solidFill>
              </a:rPr>
              <a:t>Burki</a:t>
            </a: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 et al. 2020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1B0DD41-FFD8-F35A-944A-7B8E27A3798C}"/>
              </a:ext>
            </a:extLst>
          </p:cNvPr>
          <p:cNvCxnSpPr>
            <a:cxnSpLocks/>
          </p:cNvCxnSpPr>
          <p:nvPr/>
        </p:nvCxnSpPr>
        <p:spPr>
          <a:xfrm flipH="1">
            <a:off x="3671900" y="4334823"/>
            <a:ext cx="1260140" cy="254037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D406C26-C0D2-764C-3584-490C7BC6C9FE}"/>
              </a:ext>
            </a:extLst>
          </p:cNvPr>
          <p:cNvCxnSpPr/>
          <p:nvPr/>
        </p:nvCxnSpPr>
        <p:spPr>
          <a:xfrm flipH="1" flipV="1">
            <a:off x="3023828" y="6162705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F62FDB6C-E524-97B0-E198-9D5DD93A341A}"/>
              </a:ext>
            </a:extLst>
          </p:cNvPr>
          <p:cNvCxnSpPr/>
          <p:nvPr/>
        </p:nvCxnSpPr>
        <p:spPr>
          <a:xfrm flipH="1" flipV="1">
            <a:off x="3347864" y="5519228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0C3C188-42BD-E9CA-94D8-B75E18F3BC2A}"/>
              </a:ext>
            </a:extLst>
          </p:cNvPr>
          <p:cNvSpPr txBox="1"/>
          <p:nvPr/>
        </p:nvSpPr>
        <p:spPr>
          <a:xfrm>
            <a:off x="2987844" y="5215905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Archaea</a:t>
            </a:r>
            <a:endParaRPr lang="cs-CZ" sz="1600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7E1371B-CE39-9500-7A9F-C08065811F58}"/>
              </a:ext>
            </a:extLst>
          </p:cNvPr>
          <p:cNvSpPr txBox="1"/>
          <p:nvPr/>
        </p:nvSpPr>
        <p:spPr>
          <a:xfrm>
            <a:off x="2009279" y="562846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Bacteria</a:t>
            </a:r>
            <a:r>
              <a:rPr lang="cs-CZ" sz="1600" dirty="0"/>
              <a:t> 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cs-CZ" sz="1600" dirty="0" err="1">
                <a:solidFill>
                  <a:schemeClr val="accent3">
                    <a:lumMod val="50000"/>
                  </a:schemeClr>
                </a:solidFill>
              </a:rPr>
              <a:t>Cyanobacteria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cs-CZ" sz="1600" dirty="0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CFD51E8C-9625-FD5D-C3C0-3C0636FE2E1E}"/>
              </a:ext>
            </a:extLst>
          </p:cNvPr>
          <p:cNvSpPr/>
          <p:nvPr/>
        </p:nvSpPr>
        <p:spPr>
          <a:xfrm>
            <a:off x="6861566" y="3454599"/>
            <a:ext cx="1638470" cy="460933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ED3938E-6C79-0E72-5C8D-9F00C5A2B9F4}"/>
              </a:ext>
            </a:extLst>
          </p:cNvPr>
          <p:cNvSpPr txBox="1"/>
          <p:nvPr/>
        </p:nvSpPr>
        <p:spPr>
          <a:xfrm>
            <a:off x="7340525" y="3458210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Euglenophyta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53D0FED6-7FF2-E7BB-CC93-82F44E6BB379}"/>
              </a:ext>
            </a:extLst>
          </p:cNvPr>
          <p:cNvSpPr/>
          <p:nvPr/>
        </p:nvSpPr>
        <p:spPr>
          <a:xfrm rot="2066599">
            <a:off x="3222188" y="1965023"/>
            <a:ext cx="1114365" cy="223124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3DAB89D2-AFF5-F127-B300-18AA794CE36A}"/>
              </a:ext>
            </a:extLst>
          </p:cNvPr>
          <p:cNvSpPr/>
          <p:nvPr/>
        </p:nvSpPr>
        <p:spPr>
          <a:xfrm rot="2066599">
            <a:off x="2371065" y="2240343"/>
            <a:ext cx="1464887" cy="303485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5500E58E-77B6-5C8D-377B-1F01F65ECBA1}"/>
              </a:ext>
            </a:extLst>
          </p:cNvPr>
          <p:cNvSpPr/>
          <p:nvPr/>
        </p:nvSpPr>
        <p:spPr>
          <a:xfrm rot="1145453">
            <a:off x="1521660" y="2896063"/>
            <a:ext cx="1464887" cy="303485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CC523AEB-06E6-7F90-9260-06B1922FEF4A}"/>
              </a:ext>
            </a:extLst>
          </p:cNvPr>
          <p:cNvSpPr/>
          <p:nvPr/>
        </p:nvSpPr>
        <p:spPr>
          <a:xfrm rot="412517">
            <a:off x="1134993" y="3444438"/>
            <a:ext cx="1464887" cy="303485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90EF950B-5224-7292-6150-3060C2B72093}"/>
              </a:ext>
            </a:extLst>
          </p:cNvPr>
          <p:cNvSpPr/>
          <p:nvPr/>
        </p:nvSpPr>
        <p:spPr>
          <a:xfrm rot="201606">
            <a:off x="693306" y="4233536"/>
            <a:ext cx="1676519" cy="1032388"/>
          </a:xfrm>
          <a:prstGeom prst="ellipse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43D9930-9459-CA56-457C-DEC750AED2F3}"/>
              </a:ext>
            </a:extLst>
          </p:cNvPr>
          <p:cNvSpPr txBox="1"/>
          <p:nvPr/>
        </p:nvSpPr>
        <p:spPr>
          <a:xfrm>
            <a:off x="1248297" y="4357609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Chlorarachniophyta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CABAFEE2-B8EF-9B2E-211B-0C74330B137C}"/>
              </a:ext>
            </a:extLst>
          </p:cNvPr>
          <p:cNvSpPr txBox="1"/>
          <p:nvPr/>
        </p:nvSpPr>
        <p:spPr>
          <a:xfrm>
            <a:off x="831597" y="4656221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Dinophyta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F145C407-3EF3-FC9E-A5F0-FADFC5C88EF8}"/>
              </a:ext>
            </a:extLst>
          </p:cNvPr>
          <p:cNvSpPr txBox="1"/>
          <p:nvPr/>
        </p:nvSpPr>
        <p:spPr>
          <a:xfrm>
            <a:off x="1017515" y="5005552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Chromophyta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C27DAC04-D8C2-3834-8BDF-128E3F08166F}"/>
              </a:ext>
            </a:extLst>
          </p:cNvPr>
          <p:cNvSpPr/>
          <p:nvPr/>
        </p:nvSpPr>
        <p:spPr>
          <a:xfrm rot="2066599">
            <a:off x="2720087" y="2052129"/>
            <a:ext cx="1174100" cy="275835"/>
          </a:xfrm>
          <a:prstGeom prst="ellipse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200" dirty="0" err="1">
                <a:solidFill>
                  <a:schemeClr val="accent1"/>
                </a:solidFill>
              </a:rPr>
              <a:t>Chlorarachniophyta</a:t>
            </a:r>
            <a:r>
              <a:rPr lang="cs-CZ" altLang="cs-CZ" sz="3200" dirty="0">
                <a:solidFill>
                  <a:schemeClr val="accent1"/>
                </a:solidFill>
              </a:rPr>
              <a:t>, </a:t>
            </a:r>
            <a:r>
              <a:rPr lang="cs-CZ" altLang="cs-CZ" sz="3200" dirty="0" err="1">
                <a:solidFill>
                  <a:schemeClr val="accent1"/>
                </a:solidFill>
              </a:rPr>
              <a:t>Euglenophyta</a:t>
            </a:r>
            <a:r>
              <a:rPr lang="cs-CZ" altLang="cs-CZ" sz="3200" dirty="0">
                <a:solidFill>
                  <a:schemeClr val="accent1"/>
                </a:solidFill>
              </a:rPr>
              <a:t>, </a:t>
            </a:r>
            <a:r>
              <a:rPr lang="cs-CZ" altLang="cs-CZ" sz="3200" dirty="0" err="1">
                <a:solidFill>
                  <a:schemeClr val="accent1"/>
                </a:solidFill>
              </a:rPr>
              <a:t>Dinophyta</a:t>
            </a:r>
            <a:r>
              <a:rPr lang="cs-CZ" altLang="cs-CZ" sz="3200" dirty="0">
                <a:solidFill>
                  <a:schemeClr val="accent1"/>
                </a:solidFill>
              </a:rPr>
              <a:t> </a:t>
            </a:r>
            <a:r>
              <a:rPr lang="cs-CZ" altLang="cs-CZ" sz="3200" dirty="0">
                <a:solidFill>
                  <a:schemeClr val="accent1"/>
                </a:solidFill>
                <a:sym typeface="Symbol" pitchFamily="18" charset="2"/>
              </a:rPr>
              <a:t> </a:t>
            </a:r>
            <a:r>
              <a:rPr lang="cs-CZ" altLang="cs-CZ" sz="3200" dirty="0" err="1">
                <a:solidFill>
                  <a:schemeClr val="accent1"/>
                </a:solidFill>
                <a:sym typeface="Symbol" pitchFamily="18" charset="2"/>
              </a:rPr>
              <a:t>Cryptophyta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sz="2400" dirty="0"/>
          </a:p>
          <a:p>
            <a:r>
              <a:rPr lang="cs-CZ" altLang="cs-CZ" sz="2400" dirty="0"/>
              <a:t>Jednobuněční pohybliví </a:t>
            </a:r>
            <a:r>
              <a:rPr lang="cs-CZ" altLang="cs-CZ" sz="2400" dirty="0" err="1"/>
              <a:t>mixotrofové</a:t>
            </a:r>
            <a:r>
              <a:rPr lang="cs-CZ" altLang="cs-CZ" sz="2400" dirty="0"/>
              <a:t> </a:t>
            </a:r>
            <a:br>
              <a:rPr lang="cs-CZ" altLang="cs-CZ" sz="2400" dirty="0"/>
            </a:br>
            <a:r>
              <a:rPr lang="cs-CZ" altLang="cs-CZ" sz="2400" dirty="0"/>
              <a:t>s chloroplasty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9675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Chlorarachniophyta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 err="1"/>
              <a:t>Filoplazmodium</a:t>
            </a:r>
            <a:r>
              <a:rPr lang="cs-CZ" altLang="cs-CZ" sz="2400" dirty="0"/>
              <a:t>, jednojaderné buňky</a:t>
            </a:r>
          </a:p>
          <a:p>
            <a:r>
              <a:rPr lang="cs-CZ" altLang="cs-CZ" sz="2400" dirty="0"/>
              <a:t>Chloroplasty s chlorofyly a, b, </a:t>
            </a:r>
            <a:r>
              <a:rPr lang="cs-CZ" altLang="cs-CZ" sz="2400" dirty="0" err="1"/>
              <a:t>pyrenoid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nukleomorf</a:t>
            </a:r>
            <a:r>
              <a:rPr lang="cs-CZ" altLang="cs-CZ" sz="2400" dirty="0"/>
              <a:t>, 4 membrány</a:t>
            </a:r>
          </a:p>
          <a:p>
            <a:r>
              <a:rPr lang="cs-CZ" altLang="cs-CZ" sz="2400" dirty="0"/>
              <a:t>Zásobní látka </a:t>
            </a:r>
            <a:r>
              <a:rPr lang="cs-CZ" altLang="cs-CZ" sz="2400" dirty="0" err="1"/>
              <a:t>chrysolaminaran</a:t>
            </a:r>
            <a:endParaRPr lang="cs-CZ" altLang="cs-CZ" sz="2400" dirty="0"/>
          </a:p>
          <a:p>
            <a:r>
              <a:rPr lang="cs-CZ" altLang="cs-CZ" sz="2400" dirty="0"/>
              <a:t>Zoospory (1 bičík)</a:t>
            </a:r>
          </a:p>
          <a:p>
            <a:r>
              <a:rPr lang="cs-CZ" altLang="cs-CZ" sz="2400" dirty="0"/>
              <a:t>Tvorba cyst</a:t>
            </a:r>
          </a:p>
          <a:p>
            <a:r>
              <a:rPr lang="cs-CZ" altLang="cs-CZ" sz="2400" dirty="0"/>
              <a:t>Ekologie - </a:t>
            </a:r>
            <a:r>
              <a:rPr lang="cs-CZ" altLang="cs-CZ" sz="2400" dirty="0" err="1"/>
              <a:t>sublitorál</a:t>
            </a:r>
            <a:r>
              <a:rPr lang="cs-CZ" altLang="cs-CZ" sz="2400" dirty="0"/>
              <a:t> teplých moří, </a:t>
            </a:r>
            <a:r>
              <a:rPr lang="cs-CZ" altLang="cs-CZ" sz="2400" dirty="0" err="1"/>
              <a:t>mixotrofie</a:t>
            </a:r>
            <a:endParaRPr lang="en-US" altLang="cs-CZ" sz="2400" dirty="0">
              <a:cs typeface="Arial" charset="0"/>
            </a:endParaRPr>
          </a:p>
          <a:p>
            <a:endParaRPr lang="cs-CZ" alt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SAR, 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Rhizaria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376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Chlorarachniophyta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Fylogeneze - sekvence 18S </a:t>
            </a:r>
            <a:r>
              <a:rPr lang="cs-CZ" altLang="cs-CZ" sz="2400" dirty="0" err="1"/>
              <a:t>rRNA</a:t>
            </a:r>
            <a:r>
              <a:rPr lang="cs-CZ" altLang="cs-CZ" sz="2400" dirty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Příbuznost s </a:t>
            </a:r>
            <a:r>
              <a:rPr lang="cs-CZ" altLang="cs-CZ" sz="2400" dirty="0" err="1"/>
              <a:t>meňavkovitými</a:t>
            </a:r>
            <a:r>
              <a:rPr lang="cs-CZ" altLang="cs-CZ" sz="2400" dirty="0"/>
              <a:t> prvoky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Nukleomorf</a:t>
            </a:r>
            <a:r>
              <a:rPr lang="cs-CZ" altLang="cs-CZ" sz="2400" dirty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Příklad seriální </a:t>
            </a:r>
            <a:r>
              <a:rPr lang="cs-CZ" altLang="cs-CZ" sz="2400" dirty="0" err="1"/>
              <a:t>endosymbiozy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Zástupci:</a:t>
            </a:r>
          </a:p>
          <a:p>
            <a:pPr>
              <a:lnSpc>
                <a:spcPct val="90000"/>
              </a:lnSpc>
            </a:pPr>
            <a:r>
              <a:rPr lang="cs-CZ" altLang="cs-CZ" sz="2400" i="1" dirty="0" err="1"/>
              <a:t>Chlorarachnion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reptans</a:t>
            </a:r>
            <a:r>
              <a:rPr lang="cs-CZ" altLang="cs-CZ" sz="2400" dirty="0"/>
              <a:t>, </a:t>
            </a:r>
            <a:r>
              <a:rPr lang="cs-CZ" altLang="cs-CZ" sz="2400" i="1" dirty="0" err="1"/>
              <a:t>Cryptochlora</a:t>
            </a:r>
            <a:endParaRPr lang="cs-CZ" altLang="cs-CZ" sz="2400" i="1" dirty="0"/>
          </a:p>
          <a:p>
            <a:endParaRPr lang="cs-CZ" alt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936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941388"/>
          </a:xfrm>
        </p:spPr>
        <p:txBody>
          <a:bodyPr/>
          <a:lstStyle/>
          <a:p>
            <a:pPr eaLnBrk="1" hangingPunct="1"/>
            <a:r>
              <a:rPr lang="cs-CZ" altLang="cs-CZ" i="1" dirty="0" err="1"/>
              <a:t>Chlorarachnion</a:t>
            </a:r>
            <a:r>
              <a:rPr lang="cs-CZ" altLang="cs-CZ" dirty="0"/>
              <a:t> </a:t>
            </a:r>
            <a:r>
              <a:rPr lang="cs-CZ" altLang="cs-CZ" i="1" dirty="0" err="1"/>
              <a:t>reptans</a:t>
            </a:r>
            <a:endParaRPr lang="cs-CZ" altLang="cs-CZ" i="1" dirty="0"/>
          </a:p>
        </p:txBody>
      </p:sp>
      <p:pic>
        <p:nvPicPr>
          <p:cNvPr id="3074" name="Picture 2" descr="http://myweb.dal.ca/jmarchib/pic.chlorarachniophyte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16820"/>
            <a:ext cx="45148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915816" y="6021288"/>
            <a:ext cx="5770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myweb.dal.ca</a:t>
            </a:r>
            <a:r>
              <a:rPr lang="cs-CZ" dirty="0"/>
              <a:t>/</a:t>
            </a:r>
            <a:r>
              <a:rPr lang="cs-CZ" dirty="0" err="1"/>
              <a:t>jmarchib</a:t>
            </a:r>
            <a:r>
              <a:rPr lang="cs-CZ" dirty="0"/>
              <a:t>/</a:t>
            </a:r>
            <a:r>
              <a:rPr lang="cs-CZ" dirty="0" err="1"/>
              <a:t>chlorarachniophytes.html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0614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tx2"/>
                </a:solidFill>
              </a:rPr>
              <a:t>Dinophyta</a:t>
            </a:r>
            <a:r>
              <a:rPr lang="cs-CZ" sz="3200" dirty="0">
                <a:solidFill>
                  <a:schemeClr val="tx2"/>
                </a:solidFill>
              </a:rPr>
              <a:t> - obrněnky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2"/>
          </a:xfrm>
        </p:spPr>
        <p:txBody>
          <a:bodyPr>
            <a:normAutofit/>
          </a:bodyPr>
          <a:lstStyle/>
          <a:p>
            <a:endParaRPr 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Dinokaryon</a:t>
            </a:r>
            <a:r>
              <a:rPr lang="cs-CZ" altLang="cs-CZ" sz="2000" dirty="0"/>
              <a:t> - spiralizované chromozomy ve většině buněčného cyklu</a:t>
            </a:r>
            <a:endParaRPr lang="cs-CZ" altLang="cs-CZ" sz="2000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 err="1">
                <a:cs typeface="Arial" charset="0"/>
              </a:rPr>
              <a:t>Mitoza</a:t>
            </a:r>
            <a:r>
              <a:rPr lang="cs-CZ" altLang="cs-CZ" sz="2000" dirty="0">
                <a:cs typeface="Arial" charset="0"/>
              </a:rPr>
              <a:t> </a:t>
            </a:r>
            <a:r>
              <a:rPr lang="cs-CZ" altLang="cs-CZ" sz="2000" dirty="0" err="1">
                <a:cs typeface="Arial" charset="0"/>
              </a:rPr>
              <a:t>mimojad</a:t>
            </a:r>
            <a:r>
              <a:rPr lang="cs-CZ" altLang="cs-CZ" sz="2000" dirty="0" err="1"/>
              <a:t>ern</a:t>
            </a:r>
            <a:r>
              <a:rPr lang="cs-CZ" altLang="cs-CZ" sz="2000" dirty="0" err="1">
                <a:cs typeface="Arial" charset="0"/>
              </a:rPr>
              <a:t>á</a:t>
            </a:r>
            <a:endParaRPr lang="cs-CZ" altLang="cs-CZ" sz="2000" dirty="0"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000" dirty="0" err="1">
                <a:cs typeface="Arial" charset="0"/>
              </a:rPr>
              <a:t>Kleptoplastidy</a:t>
            </a:r>
            <a:r>
              <a:rPr lang="cs-CZ" altLang="cs-CZ" sz="2000" dirty="0">
                <a:cs typeface="Arial" charset="0"/>
              </a:rPr>
              <a:t> (získané z vlastní kořisti</a:t>
            </a:r>
            <a:r>
              <a:rPr lang="cs-CZ" altLang="cs-CZ" sz="20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000" dirty="0">
                <a:cs typeface="Arial" charset="0"/>
              </a:rPr>
              <a:t>Pulzující vakuoly</a:t>
            </a:r>
          </a:p>
          <a:p>
            <a:pPr>
              <a:lnSpc>
                <a:spcPct val="90000"/>
              </a:lnSpc>
            </a:pPr>
            <a:r>
              <a:rPr lang="cs-CZ" altLang="cs-CZ" sz="2000" dirty="0"/>
              <a:t>Chlorofyl a, c</a:t>
            </a:r>
            <a:r>
              <a:rPr lang="cs-CZ" altLang="cs-CZ" sz="2000" baseline="-25000" dirty="0"/>
              <a:t>2</a:t>
            </a:r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Diadinoxanthin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Mnohovrstevnatá </a:t>
            </a:r>
            <a:r>
              <a:rPr lang="cs-CZ" altLang="cs-CZ" sz="2000" dirty="0" err="1"/>
              <a:t>théka</a:t>
            </a:r>
            <a:r>
              <a:rPr lang="cs-CZ" altLang="cs-CZ" sz="2000" dirty="0"/>
              <a:t> - </a:t>
            </a:r>
            <a:r>
              <a:rPr lang="cs-CZ" altLang="cs-CZ" sz="2000" dirty="0" err="1"/>
              <a:t>amfiesma</a:t>
            </a: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/>
              <a:t>Celulózní destičky</a:t>
            </a:r>
          </a:p>
          <a:p>
            <a:pPr>
              <a:lnSpc>
                <a:spcPct val="90000"/>
              </a:lnSpc>
            </a:pPr>
            <a:r>
              <a:rPr lang="cs-CZ" altLang="cs-CZ" sz="2000" dirty="0" err="1"/>
              <a:t>Dinosporin</a:t>
            </a:r>
            <a:r>
              <a:rPr lang="cs-CZ" altLang="cs-CZ" sz="2000" dirty="0"/>
              <a:t> - pelikula</a:t>
            </a:r>
            <a:endParaRPr lang="en-US" altLang="cs-CZ" sz="20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Alveolata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373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tx2"/>
                </a:solidFill>
              </a:rPr>
              <a:t>Dinophyta</a:t>
            </a:r>
            <a:r>
              <a:rPr lang="cs-CZ" sz="3200" dirty="0">
                <a:solidFill>
                  <a:schemeClr val="tx2"/>
                </a:solidFill>
              </a:rPr>
              <a:t> - obrněnky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2"/>
          </a:xfrm>
        </p:spPr>
        <p:txBody>
          <a:bodyPr>
            <a:normAutofit/>
          </a:bodyPr>
          <a:lstStyle/>
          <a:p>
            <a:endParaRPr 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Dinokontní</a:t>
            </a:r>
            <a:r>
              <a:rPr lang="cs-CZ" altLang="cs-CZ" sz="2000" dirty="0"/>
              <a:t> buňky - bičíky </a:t>
            </a:r>
            <a:r>
              <a:rPr lang="cs-CZ" altLang="cs-CZ" sz="2000" dirty="0" err="1"/>
              <a:t>vycházeií</a:t>
            </a:r>
            <a:r>
              <a:rPr lang="cs-CZ" altLang="cs-CZ" sz="2000" dirty="0"/>
              <a:t> ze střední části těla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Epikonus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hypokonus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Desmokontní</a:t>
            </a:r>
            <a:r>
              <a:rPr lang="cs-CZ" altLang="cs-CZ" sz="2000" dirty="0"/>
              <a:t> buňky - bičíky na apexu buňky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Trichocysty, </a:t>
            </a:r>
            <a:r>
              <a:rPr lang="cs-CZ" altLang="cs-CZ" sz="2000" dirty="0" err="1"/>
              <a:t>mukocysty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Ocellus</a:t>
            </a:r>
            <a:r>
              <a:rPr lang="cs-CZ" altLang="cs-CZ" sz="2000" dirty="0"/>
              <a:t> - vrstevnatá čočka, komůrka, kanálek, </a:t>
            </a:r>
            <a:r>
              <a:rPr lang="cs-CZ" altLang="cs-CZ" sz="2000" dirty="0" err="1"/>
              <a:t>retinoid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Nepohlavní rozmnožování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Anizogamie, izogamie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Ekologie - převážně moře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Toxiny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Fagotrofie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Bioluminiscence (organela </a:t>
            </a:r>
            <a:r>
              <a:rPr lang="cs-CZ" altLang="cs-CZ" sz="2000" dirty="0" err="1"/>
              <a:t>scintilon</a:t>
            </a:r>
            <a:r>
              <a:rPr lang="cs-CZ" altLang="cs-CZ" sz="2000" dirty="0"/>
              <a:t>, luciferin, luciferáza)</a:t>
            </a:r>
          </a:p>
          <a:p>
            <a:pPr>
              <a:lnSpc>
                <a:spcPct val="80000"/>
              </a:lnSpc>
            </a:pPr>
            <a:endParaRPr lang="cs-CZ" altLang="cs-CZ" sz="20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9144000" cy="179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196" name="Picture 4" descr="http://3.bp.blogspot.com/-cSSmdpmVdLU/TgckvJ-ByRI/AAAAAAAAAIk/AbvcHLWkhGc/s1600/Noctiluca%255B1%255D+%25282%25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408" y="5010219"/>
            <a:ext cx="2461592" cy="180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236296" y="457385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Noctiluca</a:t>
            </a:r>
            <a:r>
              <a:rPr lang="cs-CZ" i="1" dirty="0"/>
              <a:t> </a:t>
            </a:r>
            <a:r>
              <a:rPr lang="cs-CZ" i="1" dirty="0" err="1"/>
              <a:t>miliaris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865608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eridinium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8320087" cy="61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44450"/>
            <a:ext cx="7772400" cy="576263"/>
          </a:xfrm>
        </p:spPr>
        <p:txBody>
          <a:bodyPr/>
          <a:lstStyle/>
          <a:p>
            <a:pPr eaLnBrk="1" hangingPunct="1"/>
            <a:r>
              <a:rPr lang="cs-CZ" altLang="cs-CZ" sz="2000"/>
              <a:t>Odd.: Dinophyta Třída: Dinophyceae Řád: Peridiniales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229225"/>
            <a:ext cx="6400800" cy="696913"/>
          </a:xfrm>
        </p:spPr>
        <p:txBody>
          <a:bodyPr/>
          <a:lstStyle/>
          <a:p>
            <a:pPr eaLnBrk="1" hangingPunct="1"/>
            <a:r>
              <a:rPr lang="cs-CZ" altLang="cs-CZ" i="1"/>
              <a:t>Peridinium </a:t>
            </a:r>
            <a:r>
              <a:rPr lang="cs-CZ" altLang="cs-CZ"/>
              <a:t>sp.</a:t>
            </a:r>
            <a:endParaRPr lang="cs-CZ" altLang="cs-CZ" i="1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65956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 flipH="1">
            <a:off x="4572000" y="2997200"/>
            <a:ext cx="2016125" cy="1368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508625" y="2636838"/>
            <a:ext cx="2881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příčná rýha - cingulum</a:t>
            </a:r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2627313" y="2636838"/>
            <a:ext cx="1655762" cy="17287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1187450" y="2276475"/>
            <a:ext cx="3097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podélná rýha - sulcus</a:t>
            </a:r>
          </a:p>
        </p:txBody>
      </p:sp>
    </p:spTree>
    <p:extLst>
      <p:ext uri="{BB962C8B-B14F-4D97-AF65-F5344CB8AC3E}">
        <p14:creationId xmlns:p14="http://schemas.microsoft.com/office/powerpoint/2010/main" val="260641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 animBg="1"/>
      <p:bldP spid="29703" grpId="0"/>
      <p:bldP spid="29704" grpId="0" animBg="1"/>
      <p:bldP spid="2970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Gymnodinium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http://www.dr-ralf-wagner.de/Bilder/Gymnodinium-spec-P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14941"/>
            <a:ext cx="5835832" cy="431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691680" y="6308725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www.dr-ralf-wagner.de</a:t>
            </a:r>
            <a:r>
              <a:rPr lang="cs-CZ" dirty="0"/>
              <a:t>/</a:t>
            </a:r>
            <a:r>
              <a:rPr lang="cs-CZ" dirty="0" err="1"/>
              <a:t>Dinoflagellaten.html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40931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r>
              <a:rPr lang="cs-CZ" i="1" dirty="0" err="1"/>
              <a:t>Ceratium</a:t>
            </a:r>
            <a:r>
              <a:rPr lang="cs-CZ" i="1" dirty="0"/>
              <a:t> </a:t>
            </a:r>
            <a:r>
              <a:rPr lang="cs-CZ" i="1" dirty="0" err="1"/>
              <a:t>hirundinella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691680" y="6308725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www.dr-ralf-wagner.de</a:t>
            </a:r>
            <a:r>
              <a:rPr lang="cs-CZ" dirty="0"/>
              <a:t>/</a:t>
            </a:r>
            <a:r>
              <a:rPr lang="cs-CZ" dirty="0" err="1"/>
              <a:t>Dinoflagellaten.html</a:t>
            </a:r>
            <a:endParaRPr lang="cs-CZ" dirty="0"/>
          </a:p>
        </p:txBody>
      </p:sp>
      <p:pic>
        <p:nvPicPr>
          <p:cNvPr id="6146" name="Picture 2" descr="http://www.dr-ralf-wagner.de/Bilder/Ceratium_hirundinella-400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917" y="1417638"/>
            <a:ext cx="6192688" cy="46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594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Euglenophyta</a:t>
            </a:r>
            <a:r>
              <a:rPr lang="cs-CZ" sz="3200" dirty="0">
                <a:solidFill>
                  <a:schemeClr val="accent1"/>
                </a:solidFill>
              </a:rPr>
              <a:t>- krásnoočka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Pelikula - bílkovinné proužky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Lorika</a:t>
            </a:r>
            <a:r>
              <a:rPr lang="cs-CZ" altLang="cs-CZ" sz="2400" dirty="0"/>
              <a:t> - sliz mineralizován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Paraflagelární</a:t>
            </a:r>
            <a:r>
              <a:rPr lang="cs-CZ" altLang="cs-CZ" sz="2400" dirty="0"/>
              <a:t> lišta bičíku - hlavní fotoreceptor buňky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Jednojaderné buňky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Stigma volně v cytoplazmě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Paramylon</a:t>
            </a:r>
            <a:r>
              <a:rPr lang="cs-CZ" altLang="cs-CZ" sz="2400" dirty="0"/>
              <a:t> - zásobní látka v cytoplazmě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 a, b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Diadinoxanthin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neoxanthin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Mukocysty</a:t>
            </a:r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275856" y="8997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Discoba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Excavata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2169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146203" cy="5256584"/>
          </a:xfrm>
        </p:spPr>
      </p:pic>
    </p:spTree>
    <p:extLst>
      <p:ext uri="{BB962C8B-B14F-4D97-AF65-F5344CB8AC3E}">
        <p14:creationId xmlns:p14="http://schemas.microsoft.com/office/powerpoint/2010/main" val="312645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Euglenophyta</a:t>
            </a:r>
            <a:r>
              <a:rPr lang="cs-CZ" sz="3200" dirty="0">
                <a:solidFill>
                  <a:schemeClr val="accent1"/>
                </a:solidFill>
              </a:rPr>
              <a:t>- krásnoočka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611560" y="836712"/>
            <a:ext cx="8229600" cy="4525962"/>
          </a:xfrm>
        </p:spPr>
        <p:txBody>
          <a:bodyPr/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 err="1"/>
              <a:t>Ampula</a:t>
            </a:r>
            <a:endParaRPr lang="cs-CZ" altLang="cs-CZ" sz="2400" dirty="0"/>
          </a:p>
          <a:p>
            <a:r>
              <a:rPr lang="cs-CZ" altLang="cs-CZ" sz="2400" dirty="0"/>
              <a:t>Jádro má kondenzované chromozomy</a:t>
            </a:r>
          </a:p>
          <a:p>
            <a:r>
              <a:rPr lang="cs-CZ" altLang="cs-CZ" sz="2400" dirty="0"/>
              <a:t>Bičíky se šroubovitě vinutou řadou </a:t>
            </a:r>
            <a:r>
              <a:rPr lang="cs-CZ" altLang="cs-CZ" sz="2400" dirty="0" err="1"/>
              <a:t>mastigonemat</a:t>
            </a:r>
            <a:endParaRPr lang="cs-CZ" altLang="cs-CZ" sz="2400" dirty="0"/>
          </a:p>
          <a:p>
            <a:r>
              <a:rPr lang="cs-CZ" altLang="cs-CZ" sz="2400" dirty="0" err="1"/>
              <a:t>Palmeloidní</a:t>
            </a:r>
            <a:r>
              <a:rPr lang="cs-CZ" altLang="cs-CZ" sz="2400" dirty="0"/>
              <a:t> stadium</a:t>
            </a:r>
          </a:p>
          <a:p>
            <a:r>
              <a:rPr lang="cs-CZ" altLang="cs-CZ" sz="2400" dirty="0"/>
              <a:t>Pouze nepohlavní rozmnožování (</a:t>
            </a:r>
            <a:r>
              <a:rPr lang="cs-CZ" altLang="cs-CZ" sz="2400" dirty="0" err="1"/>
              <a:t>schizotomie</a:t>
            </a:r>
            <a:r>
              <a:rPr lang="cs-CZ" altLang="cs-CZ" sz="2400" dirty="0"/>
              <a:t> pohyblivých buněk)</a:t>
            </a:r>
          </a:p>
          <a:p>
            <a:r>
              <a:rPr lang="cs-CZ" altLang="cs-CZ" sz="2400" dirty="0"/>
              <a:t>Ekologie - organicky znečištěné vody</a:t>
            </a:r>
          </a:p>
          <a:p>
            <a:r>
              <a:rPr lang="cs-CZ" altLang="cs-CZ" sz="2400" dirty="0" err="1"/>
              <a:t>Fagotrofie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mixotrofie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/>
          </a:p>
          <a:p>
            <a:endParaRPr 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273" y="12495997"/>
            <a:ext cx="2298984" cy="54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098" name="Picture 2" descr="http://i.ytimg.com/vi/Y_2NDmlBEwU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488" y="4365104"/>
            <a:ext cx="3065312" cy="17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419872" y="6237312"/>
            <a:ext cx="5580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www.youtube.com</a:t>
            </a:r>
            <a:r>
              <a:rPr lang="cs-CZ" dirty="0"/>
              <a:t>/</a:t>
            </a:r>
            <a:r>
              <a:rPr lang="cs-CZ" dirty="0" err="1"/>
              <a:t>watch?v</a:t>
            </a:r>
            <a:r>
              <a:rPr lang="cs-CZ" dirty="0"/>
              <a:t>=</a:t>
            </a:r>
            <a:r>
              <a:rPr lang="cs-CZ" dirty="0" err="1"/>
              <a:t>Y_2NDmlBEwU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82840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uglena.Klikn&amp;ecaron;te pro zv&amp;ecaron;tšení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1960"/>
            <a:ext cx="4408661" cy="598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7688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Euglena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987824" y="638132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http://www.photomacrography.net/</a:t>
            </a:r>
            <a:endParaRPr lang="cs-CZ" dirty="0"/>
          </a:p>
        </p:txBody>
      </p:sp>
      <p:pic>
        <p:nvPicPr>
          <p:cNvPr id="1028" name="Picture 4" descr="http://www.photomacrography.net/forum/userpix/1609_Euglena_1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93212"/>
            <a:ext cx="5982130" cy="448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4459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Phacus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http://www.photomacrography.net/forum/userpix/820_IMG_001373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5035"/>
            <a:ext cx="6332711" cy="494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987824" y="638132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http://www.photomacrography.net/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92204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Trachelomonas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2" descr="Fig. 330. 1926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617"/>
            <a:ext cx="5044966" cy="378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uvisejÃ­cÃ­ obrÃ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320" y="1699636"/>
            <a:ext cx="4032767" cy="342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1065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rachelomonas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8135938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213" y="-26988"/>
            <a:ext cx="7772400" cy="747713"/>
          </a:xfrm>
        </p:spPr>
        <p:txBody>
          <a:bodyPr/>
          <a:lstStyle/>
          <a:p>
            <a:pPr eaLnBrk="1" hangingPunct="1"/>
            <a:r>
              <a:rPr lang="cs-CZ" altLang="cs-CZ" sz="2000"/>
              <a:t>Odd.: Euglenophyta Třída: Euglenophyceae Řád: Euglenales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805488"/>
            <a:ext cx="6400800" cy="625475"/>
          </a:xfrm>
        </p:spPr>
        <p:txBody>
          <a:bodyPr/>
          <a:lstStyle/>
          <a:p>
            <a:pPr eaLnBrk="1" hangingPunct="1"/>
            <a:r>
              <a:rPr lang="cs-CZ" altLang="cs-CZ" i="1"/>
              <a:t>Trachelomonas </a:t>
            </a:r>
            <a:r>
              <a:rPr lang="cs-CZ" altLang="cs-CZ"/>
              <a:t>sp.</a:t>
            </a:r>
            <a:endParaRPr lang="cs-CZ" altLang="cs-CZ" i="1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588125" y="6165850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5003800" y="2349500"/>
            <a:ext cx="1223963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H="1">
            <a:off x="4643438" y="1268413"/>
            <a:ext cx="1223962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V="1">
            <a:off x="3779838" y="3933825"/>
            <a:ext cx="863600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2411413" y="3357563"/>
            <a:ext cx="2016125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6227763" y="2060575"/>
            <a:ext cx="935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lorika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5867400" y="981075"/>
            <a:ext cx="792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bičík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1401763" y="3141663"/>
            <a:ext cx="1009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stigma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2989263" y="4868863"/>
            <a:ext cx="1150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buňka</a:t>
            </a:r>
          </a:p>
        </p:txBody>
      </p:sp>
    </p:spTree>
    <p:extLst>
      <p:ext uri="{BB962C8B-B14F-4D97-AF65-F5344CB8AC3E}">
        <p14:creationId xmlns:p14="http://schemas.microsoft.com/office/powerpoint/2010/main" val="124297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nimBg="1"/>
      <p:bldP spid="22535" grpId="0" animBg="1"/>
      <p:bldP spid="22536" grpId="0" animBg="1"/>
      <p:bldP spid="22537" grpId="0" animBg="1"/>
      <p:bldP spid="22538" grpId="0"/>
      <p:bldP spid="22539" grpId="0"/>
      <p:bldP spid="22540" grpId="0"/>
      <p:bldP spid="2254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Colacium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pic>
        <p:nvPicPr>
          <p:cNvPr id="2050" name="Picture 2" descr="VÃ½sledek obrÃ¡zku pro Colaci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4482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ek obrÃ¡zku pro Colaciu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" y="1417638"/>
            <a:ext cx="3657800" cy="24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0498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811" y="404664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>
                <a:solidFill>
                  <a:schemeClr val="tx2"/>
                </a:solidFill>
              </a:rPr>
              <a:t>Cryptophyta: skrytěnky</a:t>
            </a:r>
            <a:endParaRPr lang="cs-CZ" sz="3200" dirty="0">
              <a:solidFill>
                <a:schemeClr val="tx2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9028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000" dirty="0"/>
              <a:t>Chlorofyl a, c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,alloxanthin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Fykoerythrin</a:t>
            </a:r>
            <a:r>
              <a:rPr lang="cs-CZ" altLang="cs-CZ" sz="2000" dirty="0"/>
              <a:t> nebo </a:t>
            </a:r>
            <a:r>
              <a:rPr lang="cs-CZ" altLang="cs-CZ" sz="2000" dirty="0" err="1"/>
              <a:t>fykocyanin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Mastigonemy</a:t>
            </a:r>
            <a:r>
              <a:rPr lang="cs-CZ" altLang="cs-CZ" sz="2000" dirty="0"/>
              <a:t> - trubicovité vlásky na bičíku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Periplast s destičkami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Ejektozomy</a:t>
            </a:r>
            <a:r>
              <a:rPr lang="cs-CZ" altLang="cs-CZ" sz="2000" dirty="0"/>
              <a:t> - mrštné trichocysty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Škrob v cytoplazmě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Jícen s </a:t>
            </a:r>
            <a:r>
              <a:rPr lang="cs-CZ" altLang="cs-CZ" sz="2000" dirty="0" err="1"/>
              <a:t>ejektozomy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2 bičíky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Delší: 2 řady </a:t>
            </a:r>
            <a:r>
              <a:rPr lang="cs-CZ" altLang="cs-CZ" sz="2000" dirty="0" err="1"/>
              <a:t>mastigonem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Nepohlavní rozmnožování - </a:t>
            </a:r>
            <a:r>
              <a:rPr lang="cs-CZ" altLang="cs-CZ" sz="2000" dirty="0" err="1"/>
              <a:t>schizotomie</a:t>
            </a:r>
            <a:endParaRPr lang="cs-CZ" altLang="cs-CZ" sz="2000" dirty="0"/>
          </a:p>
          <a:p>
            <a:pPr>
              <a:lnSpc>
                <a:spcPct val="80000"/>
              </a:lnSpc>
            </a:pPr>
            <a:r>
              <a:rPr lang="cs-CZ" altLang="cs-CZ" sz="2000" dirty="0"/>
              <a:t>Pohlavní rozmnožování - izogamie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/>
              <a:t>Palmeloidní</a:t>
            </a:r>
            <a:r>
              <a:rPr lang="cs-CZ" altLang="cs-CZ" sz="2000" dirty="0"/>
              <a:t> stadia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Plankton</a:t>
            </a:r>
          </a:p>
          <a:p>
            <a:pPr>
              <a:lnSpc>
                <a:spcPct val="80000"/>
              </a:lnSpc>
            </a:pPr>
            <a:r>
              <a:rPr lang="cs-CZ" altLang="cs-CZ" sz="2000" dirty="0"/>
              <a:t>Stenotermní vody</a:t>
            </a:r>
          </a:p>
          <a:p>
            <a:endParaRPr lang="cs-CZ" altLang="cs-CZ" sz="22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68" y="11028470"/>
            <a:ext cx="7163897" cy="124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Cryptista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Výsledek obrázku pro cryptophy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843" y="3375530"/>
            <a:ext cx="2984957" cy="314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8956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/>
              <a:t>Cryptomonas</a:t>
            </a:r>
            <a:r>
              <a:rPr lang="cs-CZ" i="1" dirty="0"/>
              <a:t> </a:t>
            </a:r>
            <a:r>
              <a:rPr lang="cs-CZ" i="1" dirty="0" err="1"/>
              <a:t>ovata</a:t>
            </a:r>
            <a:endParaRPr lang="cs-CZ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http://www.plingfactory.de/Science/Atlas/Kennkarten%20Algen/AndereAlgen/Image/Cryptomonas-ovata47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745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08725"/>
            <a:ext cx="2843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www.plingfactory.de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858176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Prymnesiophyta</a:t>
            </a:r>
            <a:r>
              <a:rPr lang="cs-CZ" sz="3200" dirty="0">
                <a:solidFill>
                  <a:schemeClr val="accent1"/>
                </a:solidFill>
              </a:rPr>
              <a:t> (</a:t>
            </a:r>
            <a:r>
              <a:rPr lang="cs-CZ" sz="3200" dirty="0" err="1">
                <a:solidFill>
                  <a:schemeClr val="accent1"/>
                </a:solidFill>
              </a:rPr>
              <a:t>Haptophyta</a:t>
            </a:r>
            <a:r>
              <a:rPr lang="cs-CZ" sz="32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400" dirty="0"/>
              <a:t>Stélka: bičíkatá až vláknitá</a:t>
            </a:r>
          </a:p>
          <a:p>
            <a:r>
              <a:rPr lang="cs-CZ" altLang="cs-CZ" sz="2400" dirty="0"/>
              <a:t>Dříve součástí </a:t>
            </a:r>
            <a:r>
              <a:rPr lang="cs-CZ" altLang="cs-CZ" sz="2400" dirty="0" err="1"/>
              <a:t>Cryptophyta</a:t>
            </a:r>
            <a:endParaRPr lang="cs-CZ" altLang="cs-CZ" sz="2400" dirty="0"/>
          </a:p>
          <a:p>
            <a:r>
              <a:rPr lang="cs-CZ" altLang="cs-CZ" sz="2400" dirty="0"/>
              <a:t>Dva holé bičíky + </a:t>
            </a:r>
            <a:r>
              <a:rPr lang="cs-CZ" altLang="cs-CZ" sz="2400" dirty="0" err="1"/>
              <a:t>haptonema</a:t>
            </a:r>
            <a:endParaRPr lang="cs-CZ" altLang="cs-CZ" sz="2400" dirty="0"/>
          </a:p>
          <a:p>
            <a:r>
              <a:rPr lang="cs-CZ" altLang="cs-CZ" sz="2400" dirty="0" err="1"/>
              <a:t>Haptonema</a:t>
            </a:r>
            <a:r>
              <a:rPr lang="cs-CZ" altLang="cs-CZ" sz="2400" dirty="0"/>
              <a:t>: podobné bičíku, jiná submikroskopická struktura</a:t>
            </a:r>
          </a:p>
          <a:p>
            <a:r>
              <a:rPr lang="cs-CZ" altLang="cs-CZ" sz="2400" dirty="0"/>
              <a:t>Kontraktilní </a:t>
            </a:r>
            <a:r>
              <a:rPr lang="cs-CZ" altLang="cs-CZ" sz="2400" dirty="0" err="1"/>
              <a:t>haptonema</a:t>
            </a:r>
            <a:endParaRPr lang="cs-CZ" altLang="cs-CZ" sz="2400" dirty="0"/>
          </a:p>
          <a:p>
            <a:r>
              <a:rPr lang="cs-CZ" altLang="cs-CZ" sz="2400" dirty="0" err="1"/>
              <a:t>Haptonema</a:t>
            </a:r>
            <a:r>
              <a:rPr lang="cs-CZ" altLang="cs-CZ" sz="2400" dirty="0"/>
              <a:t> slouží k: </a:t>
            </a:r>
            <a:r>
              <a:rPr lang="cs-CZ" altLang="cs-CZ" sz="2400" dirty="0" err="1"/>
              <a:t>fagotrofii</a:t>
            </a:r>
            <a:r>
              <a:rPr lang="cs-CZ" altLang="cs-CZ" sz="2400" dirty="0"/>
              <a:t>, rychlé změně pohybu, přichycení k substrátu</a:t>
            </a:r>
          </a:p>
          <a:p>
            <a:r>
              <a:rPr lang="cs-CZ" altLang="cs-CZ" sz="2400" dirty="0" err="1"/>
              <a:t>Fukoxantin</a:t>
            </a:r>
            <a:endParaRPr lang="cs-CZ" altLang="cs-CZ" sz="2400" dirty="0"/>
          </a:p>
          <a:p>
            <a:r>
              <a:rPr lang="cs-CZ" altLang="cs-CZ" sz="2400" dirty="0" err="1"/>
              <a:t>Thylakoidy</a:t>
            </a:r>
            <a:r>
              <a:rPr lang="cs-CZ" altLang="cs-CZ" sz="2400" dirty="0"/>
              <a:t> srostlé po třech</a:t>
            </a:r>
          </a:p>
          <a:p>
            <a:r>
              <a:rPr lang="cs-CZ" altLang="cs-CZ" sz="2400" dirty="0"/>
              <a:t>Chloroplasty s </a:t>
            </a:r>
            <a:r>
              <a:rPr lang="cs-CZ" altLang="cs-CZ" sz="2400" dirty="0" err="1"/>
              <a:t>pyrenoidem</a:t>
            </a:r>
            <a:endParaRPr lang="cs-CZ" altLang="cs-CZ" sz="2400" dirty="0"/>
          </a:p>
          <a:p>
            <a:r>
              <a:rPr lang="cs-CZ" altLang="cs-CZ" sz="2400" dirty="0"/>
              <a:t>Organické šupiny (polysacharidové), mohou být kalcifikovány- u řádu </a:t>
            </a:r>
            <a:r>
              <a:rPr lang="cs-CZ" sz="2400" dirty="0" err="1"/>
              <a:t>Coccolithophoridales</a:t>
            </a:r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275856" y="21999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solidFill>
                  <a:schemeClr val="accent6">
                    <a:lumMod val="75000"/>
                  </a:schemeClr>
                </a:solidFill>
              </a:rPr>
              <a:t>Haptista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23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3025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Využití řas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altLang="cs-CZ" sz="2400" dirty="0"/>
          </a:p>
          <a:p>
            <a:r>
              <a:rPr lang="cs-CZ" altLang="cs-CZ" sz="2400" dirty="0"/>
              <a:t>Potrava, krmivo, léčiva a potravinové doplňky (</a:t>
            </a:r>
            <a:r>
              <a:rPr lang="cs-CZ" altLang="cs-CZ" sz="2400" i="1" dirty="0" err="1"/>
              <a:t>Porphyra</a:t>
            </a:r>
            <a:r>
              <a:rPr lang="cs-CZ" altLang="cs-CZ" sz="2400" dirty="0"/>
              <a:t>, </a:t>
            </a:r>
            <a:r>
              <a:rPr lang="cs-CZ" altLang="cs-CZ" sz="2400" i="1" dirty="0" err="1"/>
              <a:t>Chlorella</a:t>
            </a:r>
            <a:r>
              <a:rPr lang="cs-CZ" altLang="cs-CZ" sz="2400" dirty="0"/>
              <a:t>) </a:t>
            </a:r>
          </a:p>
          <a:p>
            <a:r>
              <a:rPr lang="cs-CZ" altLang="cs-CZ" sz="2400" dirty="0"/>
              <a:t>Kosmetika (mořské chaluhy)</a:t>
            </a:r>
          </a:p>
          <a:p>
            <a:r>
              <a:rPr lang="cs-CZ" altLang="cs-CZ" sz="2400" dirty="0"/>
              <a:t>Akvaristika (např. </a:t>
            </a:r>
            <a:r>
              <a:rPr lang="cs-CZ" altLang="cs-CZ" sz="2400" i="1" dirty="0" err="1"/>
              <a:t>Chara</a:t>
            </a:r>
            <a:r>
              <a:rPr lang="cs-CZ" altLang="cs-CZ" sz="2400" dirty="0"/>
              <a:t>)</a:t>
            </a:r>
          </a:p>
          <a:p>
            <a:r>
              <a:rPr lang="cs-CZ" altLang="cs-CZ" sz="2400" dirty="0"/>
              <a:t>Výroba agaru (</a:t>
            </a:r>
            <a:r>
              <a:rPr lang="cs-CZ" altLang="cs-CZ" sz="2400" i="1" dirty="0" err="1"/>
              <a:t>Gelidium</a:t>
            </a:r>
            <a:r>
              <a:rPr lang="cs-CZ" altLang="cs-CZ" sz="2400" dirty="0"/>
              <a:t>) a karagenu (zahušťovadlo, emulgátor a stabilizátor)</a:t>
            </a:r>
          </a:p>
          <a:p>
            <a:r>
              <a:rPr lang="cs-CZ" altLang="cs-CZ" sz="2400" dirty="0"/>
              <a:t>Talasoterapie- lázeňství</a:t>
            </a:r>
          </a:p>
          <a:p>
            <a:r>
              <a:rPr lang="cs-CZ" altLang="cs-CZ" sz="2400" dirty="0"/>
              <a:t>Výroba biopaliv, biotechnologie</a:t>
            </a:r>
          </a:p>
          <a:p>
            <a:r>
              <a:rPr lang="cs-CZ" altLang="cs-CZ" sz="2400" dirty="0"/>
              <a:t>Modelové organismy (</a:t>
            </a:r>
            <a:r>
              <a:rPr lang="cs-CZ" altLang="cs-CZ" sz="2400" dirty="0" err="1"/>
              <a:t>nanomateriálové</a:t>
            </a:r>
            <a:r>
              <a:rPr lang="cs-CZ" altLang="cs-CZ" sz="2400" dirty="0"/>
              <a:t> testy)</a:t>
            </a:r>
          </a:p>
          <a:p>
            <a:r>
              <a:rPr lang="cs-CZ" altLang="cs-CZ" sz="2400" dirty="0" err="1"/>
              <a:t>Bioindikace</a:t>
            </a:r>
            <a:r>
              <a:rPr lang="cs-CZ" altLang="cs-CZ" sz="2400" dirty="0"/>
              <a:t>, kriminalistika…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3" descr="26446vareni-a-stolovanisushi-foto-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566" y="73025"/>
            <a:ext cx="1376363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://www.sinicearasy.cz/sites/default/files/Prymnesiophyt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6099956" cy="511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524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Prymnesiophyta</a:t>
            </a:r>
            <a:r>
              <a:rPr lang="cs-CZ" sz="3200" dirty="0">
                <a:solidFill>
                  <a:schemeClr val="accent1"/>
                </a:solidFill>
              </a:rPr>
              <a:t> (</a:t>
            </a:r>
            <a:r>
              <a:rPr lang="cs-CZ" sz="3200" dirty="0" err="1">
                <a:solidFill>
                  <a:schemeClr val="accent1"/>
                </a:solidFill>
              </a:rPr>
              <a:t>Haptophyta</a:t>
            </a:r>
            <a:r>
              <a:rPr lang="cs-CZ" sz="32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r>
              <a:rPr lang="cs-CZ" sz="2400" dirty="0"/>
              <a:t>Obrovský globální význam v koloběhu uhlíku a síry</a:t>
            </a:r>
          </a:p>
          <a:p>
            <a:r>
              <a:rPr lang="cs-CZ" altLang="cs-CZ" sz="2400" dirty="0"/>
              <a:t>Oligotrofní subtropická moře</a:t>
            </a:r>
          </a:p>
          <a:p>
            <a:r>
              <a:rPr lang="cs-CZ" sz="2400" i="1" dirty="0" err="1"/>
              <a:t>Emiliania</a:t>
            </a:r>
            <a:r>
              <a:rPr lang="cs-CZ" sz="2400" i="1" dirty="0"/>
              <a:t> </a:t>
            </a:r>
            <a:r>
              <a:rPr lang="cs-CZ" sz="2400" i="1" dirty="0" err="1"/>
              <a:t>huxleyi</a:t>
            </a:r>
            <a:r>
              <a:rPr lang="cs-CZ" sz="2400" i="1" dirty="0"/>
              <a:t> </a:t>
            </a:r>
            <a:r>
              <a:rPr lang="cs-CZ" sz="2400" dirty="0"/>
              <a:t>(tvoří bílý zákal v mořích- </a:t>
            </a:r>
            <a:r>
              <a:rPr lang="cs-CZ" sz="2400" dirty="0" err="1"/>
              <a:t>white</a:t>
            </a:r>
            <a:r>
              <a:rPr lang="cs-CZ" sz="2400" dirty="0"/>
              <a:t> </a:t>
            </a:r>
            <a:r>
              <a:rPr lang="cs-CZ" sz="2400" dirty="0" err="1"/>
              <a:t>water</a:t>
            </a:r>
            <a:r>
              <a:rPr lang="cs-CZ" sz="2400" dirty="0"/>
              <a:t>)</a:t>
            </a:r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7170" name="Picture 2" descr="http://escalera.bio.ucm.es/usuarios/criptogamas/plantas_criptogamas/materiales/images/alga_apto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24944"/>
            <a:ext cx="27051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attsupwiththat.files.wordpress.com/2011/10/e-huxleyi_blo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41503"/>
            <a:ext cx="46767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92426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83F28E31-5C2C-9AB9-67F4-55D696A9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dirty="0"/>
              <a:t>Děkuji za pozornost</a:t>
            </a:r>
            <a:endParaRPr lang="en-US" dirty="0"/>
          </a:p>
        </p:txBody>
      </p:sp>
      <p:pic>
        <p:nvPicPr>
          <p:cNvPr id="1026" name="Picture 2" descr="See @AlgaTalk's Tweet on May 28, 2020 on Twitter / Twitter">
            <a:extLst>
              <a:ext uri="{FF2B5EF4-FFF2-40B4-BE49-F238E27FC236}">
                <a16:creationId xmlns:a16="http://schemas.microsoft.com/office/drawing/2014/main" id="{7E271882-FFF2-D629-466D-6358EB401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72513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altLang="cs-CZ" sz="2800" dirty="0" err="1">
                <a:solidFill>
                  <a:srgbClr val="00B050"/>
                </a:solidFill>
              </a:rPr>
              <a:t>Cyanobacteria</a:t>
            </a:r>
            <a:r>
              <a:rPr lang="cs-CZ" altLang="cs-CZ" sz="2800" dirty="0">
                <a:solidFill>
                  <a:srgbClr val="00B050"/>
                </a:solidFill>
              </a:rPr>
              <a:t>, </a:t>
            </a:r>
            <a:r>
              <a:rPr lang="cs-CZ" altLang="cs-CZ" sz="2800" dirty="0" err="1">
                <a:solidFill>
                  <a:srgbClr val="00B050"/>
                </a:solidFill>
              </a:rPr>
              <a:t>Cyanophyta</a:t>
            </a:r>
            <a:r>
              <a:rPr lang="cs-CZ" altLang="cs-CZ" sz="2800" dirty="0">
                <a:solidFill>
                  <a:srgbClr val="00B050"/>
                </a:solidFill>
              </a:rPr>
              <a:t> – Sinice</a:t>
            </a:r>
            <a:br>
              <a:rPr lang="cs-CZ" altLang="cs-CZ" sz="3200" dirty="0">
                <a:solidFill>
                  <a:schemeClr val="tx2"/>
                </a:solidFill>
              </a:rPr>
            </a:b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991270"/>
            <a:ext cx="8229600" cy="4525962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sz="2400" dirty="0" err="1"/>
              <a:t>Prokaryota</a:t>
            </a:r>
            <a:r>
              <a:rPr lang="cs-CZ" altLang="cs-CZ" sz="2400" dirty="0"/>
              <a:t>/G- bakterie</a:t>
            </a:r>
          </a:p>
          <a:p>
            <a:r>
              <a:rPr lang="cs-CZ" sz="2400" dirty="0" err="1"/>
              <a:t>Cyanos</a:t>
            </a:r>
            <a:r>
              <a:rPr lang="cs-CZ" sz="2400" dirty="0"/>
              <a:t> = modrý (</a:t>
            </a:r>
            <a:r>
              <a:rPr lang="cs-CZ" sz="2400" dirty="0" err="1"/>
              <a:t>sinný</a:t>
            </a:r>
            <a:r>
              <a:rPr lang="cs-CZ" sz="2400" dirty="0"/>
              <a:t>)</a:t>
            </a:r>
            <a:endParaRPr lang="cs-CZ" altLang="cs-CZ" sz="2400" dirty="0"/>
          </a:p>
          <a:p>
            <a:r>
              <a:rPr lang="cs-CZ" altLang="cs-CZ" sz="2400" dirty="0"/>
              <a:t>Evolučně staré (3,5 miliard let)</a:t>
            </a:r>
          </a:p>
          <a:p>
            <a:r>
              <a:rPr lang="cs-CZ" altLang="cs-CZ" sz="2400" dirty="0"/>
              <a:t>Nemají jádro ani vakuoly</a:t>
            </a:r>
          </a:p>
          <a:p>
            <a:r>
              <a:rPr lang="cs-CZ" altLang="cs-CZ" sz="2400" dirty="0"/>
              <a:t>Chybí membránové struktury (ER, Golgiho aparát)</a:t>
            </a:r>
          </a:p>
          <a:p>
            <a:r>
              <a:rPr lang="cs-CZ" altLang="cs-CZ" sz="2400" dirty="0" err="1"/>
              <a:t>Oxygenní</a:t>
            </a:r>
            <a:r>
              <a:rPr lang="cs-CZ" altLang="cs-CZ" sz="2400" dirty="0"/>
              <a:t> fotosyntéza: vznik před 2,7 miliardami let</a:t>
            </a:r>
          </a:p>
          <a:p>
            <a:r>
              <a:rPr lang="cs-CZ" altLang="cs-CZ" sz="2400" dirty="0"/>
              <a:t>Rostlinný typ fotosyntézy – chlorofyl a</a:t>
            </a:r>
          </a:p>
          <a:p>
            <a:r>
              <a:rPr lang="cs-CZ" altLang="cs-CZ" sz="2400" dirty="0" err="1"/>
              <a:t>Heterocyty</a:t>
            </a:r>
            <a:r>
              <a:rPr lang="cs-CZ" altLang="cs-CZ" sz="2400" dirty="0"/>
              <a:t> (N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-asimilace)</a:t>
            </a:r>
          </a:p>
          <a:p>
            <a:r>
              <a:rPr lang="cs-CZ" altLang="cs-CZ" sz="2400" dirty="0" err="1"/>
              <a:t>Akinety</a:t>
            </a:r>
            <a:r>
              <a:rPr lang="cs-CZ" altLang="cs-CZ" sz="2400" dirty="0"/>
              <a:t>/</a:t>
            </a:r>
            <a:r>
              <a:rPr lang="cs-CZ" altLang="cs-CZ" sz="2400" dirty="0" err="1"/>
              <a:t>Arthrocyty</a:t>
            </a:r>
            <a:endParaRPr lang="cs-CZ" altLang="cs-CZ" sz="2400" dirty="0"/>
          </a:p>
          <a:p>
            <a:r>
              <a:rPr lang="cs-CZ" altLang="cs-CZ" sz="2400" dirty="0" err="1"/>
              <a:t>Aerotopy</a:t>
            </a:r>
            <a:endParaRPr lang="cs-CZ" altLang="cs-CZ" sz="2400" dirty="0"/>
          </a:p>
          <a:p>
            <a:r>
              <a:rPr lang="cs-CZ" altLang="cs-CZ" sz="2400" dirty="0"/>
              <a:t>Nepohlavní rozmnožování</a:t>
            </a:r>
          </a:p>
          <a:p>
            <a:r>
              <a:rPr lang="cs-CZ" altLang="cs-CZ" sz="2400" dirty="0"/>
              <a:t>Hormogonie</a:t>
            </a:r>
          </a:p>
          <a:p>
            <a:r>
              <a:rPr lang="cs-CZ" altLang="cs-CZ" sz="2400" dirty="0"/>
              <a:t>Téměř všechny biotopy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9144000" cy="136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4" descr="Oscillatori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159" y="1412776"/>
            <a:ext cx="2247329" cy="162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5" descr="algae-poo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002" y="3212976"/>
            <a:ext cx="2278486" cy="156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Stavba buňky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Volně uložená kruhová DNA </a:t>
            </a:r>
          </a:p>
          <a:p>
            <a:r>
              <a:rPr lang="cs-CZ" altLang="cs-CZ" sz="2400" dirty="0"/>
              <a:t>Sinicový škrob</a:t>
            </a:r>
          </a:p>
          <a:p>
            <a:r>
              <a:rPr lang="cs-CZ" altLang="cs-CZ" sz="2400" dirty="0" err="1"/>
              <a:t>Thylakoidy</a:t>
            </a:r>
            <a:r>
              <a:rPr lang="cs-CZ" altLang="cs-CZ" sz="2400" dirty="0"/>
              <a:t>: membránové váčky s fotosyntetickým aparátem- chlorofyl a (+ betakaroten, xantofyly)</a:t>
            </a:r>
          </a:p>
          <a:p>
            <a:r>
              <a:rPr lang="cs-CZ" altLang="cs-CZ" sz="2400" dirty="0" err="1"/>
              <a:t>Fykobilizómy</a:t>
            </a:r>
            <a:r>
              <a:rPr lang="cs-CZ" altLang="cs-CZ" sz="2400" dirty="0"/>
              <a:t> s </a:t>
            </a:r>
            <a:r>
              <a:rPr lang="cs-CZ" altLang="cs-CZ" sz="2400" dirty="0" err="1"/>
              <a:t>fykobiliproteiny</a:t>
            </a:r>
            <a:endParaRPr lang="cs-CZ" altLang="cs-CZ" sz="2400" dirty="0"/>
          </a:p>
          <a:p>
            <a:r>
              <a:rPr lang="cs-CZ" altLang="cs-CZ" sz="2400" dirty="0" err="1"/>
              <a:t>Karboxyzomy</a:t>
            </a:r>
            <a:r>
              <a:rPr lang="cs-CZ" altLang="cs-CZ" sz="2400" dirty="0"/>
              <a:t>: fixace uhlíku (RUBISCO) analogie </a:t>
            </a:r>
            <a:r>
              <a:rPr lang="cs-CZ" altLang="cs-CZ" sz="2400" dirty="0" err="1"/>
              <a:t>pyrenoidů</a:t>
            </a:r>
            <a:r>
              <a:rPr lang="cs-CZ" altLang="cs-CZ" sz="2400" dirty="0"/>
              <a:t> u </a:t>
            </a:r>
            <a:r>
              <a:rPr lang="cs-CZ" altLang="cs-CZ" sz="2400" dirty="0" err="1"/>
              <a:t>eukaryot</a:t>
            </a:r>
            <a:endParaRPr lang="cs-CZ" altLang="cs-CZ" sz="2400" dirty="0"/>
          </a:p>
          <a:p>
            <a:r>
              <a:rPr lang="cs-CZ" altLang="cs-CZ" sz="2400" dirty="0"/>
              <a:t>Ribozomy: translace (syntéza polypeptidů z řetězce RNA)   tvorba bílkovin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636"/>
            <a:ext cx="9144000" cy="17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8569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sinicearasy.cz/sites/default/files/Cyanobacteria_vlakn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4495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73759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</a:rPr>
              <a:t>Stavba buňky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rgbClr val="00B050"/>
                </a:solidFill>
              </a:rPr>
              <a:t>Aerotopy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Starý název </a:t>
            </a:r>
            <a:r>
              <a:rPr lang="cs-CZ" altLang="cs-CZ" sz="2400" dirty="0" err="1"/>
              <a:t>gasvezikuly</a:t>
            </a:r>
            <a:endParaRPr lang="cs-CZ" altLang="cs-CZ" sz="2400" dirty="0"/>
          </a:p>
          <a:p>
            <a:r>
              <a:rPr lang="cs-CZ" altLang="cs-CZ" sz="2400" dirty="0"/>
              <a:t>Specializované válcovité struktury</a:t>
            </a:r>
          </a:p>
          <a:p>
            <a:r>
              <a:rPr lang="cs-CZ" altLang="cs-CZ" sz="2400" dirty="0"/>
              <a:t>Pro plyny propustná glykoproteinová stěna</a:t>
            </a:r>
          </a:p>
          <a:p>
            <a:r>
              <a:rPr lang="cs-CZ" altLang="cs-CZ" sz="2400" dirty="0"/>
              <a:t>Regulace polohy ve vodním sloupci</a:t>
            </a:r>
          </a:p>
          <a:p>
            <a:r>
              <a:rPr lang="cs-CZ" altLang="cs-CZ" sz="2400" dirty="0"/>
              <a:t>Jejich počet je pohyblivý, sinice si je tvoří v závislosti na abiotických faktorech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636"/>
            <a:ext cx="9144000" cy="172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1704140" cy="21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5026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1207</Words>
  <Application>Microsoft Office PowerPoint</Application>
  <PresentationFormat>Předvádění na obrazovce (4:3)</PresentationFormat>
  <Paragraphs>292</Paragraphs>
  <Slides>52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7" baseType="lpstr">
      <vt:lpstr>Arial</vt:lpstr>
      <vt:lpstr>Calibri</vt:lpstr>
      <vt:lpstr>Times New Roman</vt:lpstr>
      <vt:lpstr>trebuchet ms</vt:lpstr>
      <vt:lpstr>Motiv systému Office</vt:lpstr>
      <vt:lpstr>Fylogeneze a diverzita rostlin: řasy a sinice</vt:lpstr>
      <vt:lpstr>Řasy</vt:lpstr>
      <vt:lpstr>Systém</vt:lpstr>
      <vt:lpstr>Prezentace aplikace PowerPoint</vt:lpstr>
      <vt:lpstr>Využití řas</vt:lpstr>
      <vt:lpstr>Cyanobacteria, Cyanophyta – Sinice </vt:lpstr>
      <vt:lpstr>Stavba buňky</vt:lpstr>
      <vt:lpstr>Stavba buňky</vt:lpstr>
      <vt:lpstr>Aerotopy</vt:lpstr>
      <vt:lpstr>Heterocyty</vt:lpstr>
      <vt:lpstr>Akinety</vt:lpstr>
      <vt:lpstr>Chromatická adaptace</vt:lpstr>
      <vt:lpstr>Typy stélek</vt:lpstr>
      <vt:lpstr>Prezentace aplikace PowerPoint</vt:lpstr>
      <vt:lpstr>Rozmnožování</vt:lpstr>
      <vt:lpstr>Ekologie</vt:lpstr>
      <vt:lpstr>Prezentace aplikace PowerPoint</vt:lpstr>
      <vt:lpstr>Symbiotické vztahy</vt:lpstr>
      <vt:lpstr>Prezentace aplikace PowerPoint</vt:lpstr>
      <vt:lpstr>Systém</vt:lpstr>
      <vt:lpstr>Systém</vt:lpstr>
      <vt:lpstr>Řád Chroococcales</vt:lpstr>
      <vt:lpstr>Řád Oscillatoriales</vt:lpstr>
      <vt:lpstr>Řád Nostocales</vt:lpstr>
      <vt:lpstr>Řád Stigonematales</vt:lpstr>
      <vt:lpstr> Euglenophyta, Dinophyta, Cryptophyta, Haptophyta</vt:lpstr>
      <vt:lpstr>Systém</vt:lpstr>
      <vt:lpstr>Prezentace aplikace PowerPoint</vt:lpstr>
      <vt:lpstr>Eukaryota</vt:lpstr>
      <vt:lpstr>Chlorarachniophyta, Euglenophyta, Dinophyta  Cryptophyta</vt:lpstr>
      <vt:lpstr>Chlorarachniophyta</vt:lpstr>
      <vt:lpstr>Chlorarachniophyta</vt:lpstr>
      <vt:lpstr>Chlorarachnion reptans</vt:lpstr>
      <vt:lpstr>Dinophyta - obrněnky</vt:lpstr>
      <vt:lpstr>Dinophyta - obrněnky</vt:lpstr>
      <vt:lpstr>Odd.: Dinophyta Třída: Dinophyceae Řád: Peridiniales</vt:lpstr>
      <vt:lpstr>Gymnodinium sp. </vt:lpstr>
      <vt:lpstr> Ceratium hirundinella</vt:lpstr>
      <vt:lpstr>Euglenophyta- krásnoočka</vt:lpstr>
      <vt:lpstr>Euglenophyta- krásnoočka</vt:lpstr>
      <vt:lpstr>Prezentace aplikace PowerPoint</vt:lpstr>
      <vt:lpstr>Euglena sp.</vt:lpstr>
      <vt:lpstr>Phacus sp.</vt:lpstr>
      <vt:lpstr>Trachelomonas sp.</vt:lpstr>
      <vt:lpstr>Odd.: Euglenophyta Třída: Euglenophyceae Řád: Euglenales</vt:lpstr>
      <vt:lpstr>Colacium sp.</vt:lpstr>
      <vt:lpstr>Cryptophyta: skrytěnky</vt:lpstr>
      <vt:lpstr>Cryptomonas ovata</vt:lpstr>
      <vt:lpstr>Prymnesiophyta (Haptophyta)</vt:lpstr>
      <vt:lpstr>Prezentace aplikace PowerPoint</vt:lpstr>
      <vt:lpstr>Prymnesiophyta (Haptophyta)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Fylogeneze a diverzita řas a hub: řasy a sinice</dc:title>
  <dc:creator>bara</dc:creator>
  <cp:lastModifiedBy>barbora.chattova@gmail.com</cp:lastModifiedBy>
  <cp:revision>47</cp:revision>
  <cp:lastPrinted>2016-09-12T13:25:50Z</cp:lastPrinted>
  <dcterms:created xsi:type="dcterms:W3CDTF">2014-09-11T14:39:24Z</dcterms:created>
  <dcterms:modified xsi:type="dcterms:W3CDTF">2023-09-14T07:57:46Z</dcterms:modified>
</cp:coreProperties>
</file>