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64" r:id="rId4"/>
    <p:sldId id="266" r:id="rId5"/>
    <p:sldId id="272" r:id="rId6"/>
    <p:sldId id="279" r:id="rId7"/>
    <p:sldId id="268" r:id="rId8"/>
    <p:sldId id="275" r:id="rId9"/>
    <p:sldId id="271" r:id="rId10"/>
    <p:sldId id="291" r:id="rId11"/>
    <p:sldId id="292" r:id="rId12"/>
    <p:sldId id="293" r:id="rId13"/>
    <p:sldId id="294" r:id="rId14"/>
    <p:sldId id="295" r:id="rId15"/>
    <p:sldId id="296" r:id="rId16"/>
    <p:sldId id="282" r:id="rId17"/>
    <p:sldId id="283" r:id="rId18"/>
    <p:sldId id="284" r:id="rId19"/>
    <p:sldId id="287" r:id="rId20"/>
    <p:sldId id="286" r:id="rId21"/>
    <p:sldId id="259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3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52" y="288"/>
      </p:cViewPr>
      <p:guideLst>
        <p:guide orient="horz" pos="31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9492F-4252-44C3-ABEC-0F4820F00FC1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B6988-90A1-4E10-A03D-7BA8A4E53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595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3E4E6-1DA5-4855-BD8B-D15581043DFC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B034D-1EC1-4E3E-8D67-7F763E816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90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9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20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73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04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09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18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50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1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42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44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9DD87-5FFF-4239-8704-B2565C3AFC0C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49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92092" y="4096876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solidFill>
                  <a:schemeClr val="accent5"/>
                </a:solidFill>
                <a:latin typeface="+mn-lt"/>
              </a:rPr>
              <a:t>Cvičení číslo 3</a:t>
            </a: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r>
              <a:rPr lang="cs-CZ" sz="4400" dirty="0" err="1">
                <a:solidFill>
                  <a:schemeClr val="accent5"/>
                </a:solidFill>
                <a:latin typeface="+mn-lt"/>
              </a:rPr>
              <a:t>Chlorophyta</a:t>
            </a:r>
            <a:r>
              <a:rPr lang="cs-CZ" sz="4400" dirty="0">
                <a:solidFill>
                  <a:schemeClr val="accent5"/>
                </a:solidFill>
                <a:latin typeface="+mn-lt"/>
              </a:rPr>
              <a:t>, </a:t>
            </a:r>
            <a:r>
              <a:rPr lang="cs-CZ" sz="4400" dirty="0" err="1">
                <a:solidFill>
                  <a:schemeClr val="accent5"/>
                </a:solidFill>
                <a:latin typeface="+mn-lt"/>
              </a:rPr>
              <a:t>Charophyta</a:t>
            </a: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33" y="198538"/>
            <a:ext cx="1354744" cy="1356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9279" y="123880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Fylogeneze a diverzita rostlin-cvičení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D879679-4223-4004-B99D-0F0F6B861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3" t="27751" r="26186" b="26977"/>
          <a:stretch/>
        </p:blipFill>
        <p:spPr>
          <a:xfrm>
            <a:off x="189279" y="4083112"/>
            <a:ext cx="2431434" cy="229766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ABACB1A-1882-4992-8D0F-EB1D0CCCB1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86" b="65818"/>
          <a:stretch/>
        </p:blipFill>
        <p:spPr>
          <a:xfrm>
            <a:off x="2964986" y="3940550"/>
            <a:ext cx="3177563" cy="244022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9148717-4D5D-4E43-80AE-1D4393AEFD07}"/>
              </a:ext>
            </a:extLst>
          </p:cNvPr>
          <p:cNvSpPr txBox="1"/>
          <p:nvPr/>
        </p:nvSpPr>
        <p:spPr>
          <a:xfrm>
            <a:off x="3590779" y="882336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část sinice a řasy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81BC9F2-BA0F-4625-B1E8-8688F6413A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83" y="4167667"/>
            <a:ext cx="2082274" cy="20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5"/>
    </mc:Choice>
    <mc:Fallback xmlns="">
      <p:transition spd="slow" advTm="1780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500FD12-9B7E-42EB-876F-7DFA45D3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/>
            <a:r>
              <a:rPr lang="cs-CZ" sz="3500" dirty="0">
                <a:solidFill>
                  <a:srgbClr val="FFFFFF"/>
                </a:solidFill>
              </a:rPr>
              <a:t>Oddělení </a:t>
            </a:r>
            <a:r>
              <a:rPr lang="cs-CZ" sz="3500" dirty="0" err="1">
                <a:solidFill>
                  <a:srgbClr val="FFFFFF"/>
                </a:solidFill>
              </a:rPr>
              <a:t>Charophyta</a:t>
            </a:r>
            <a:endParaRPr lang="cs-CZ" sz="3500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559FDB-09CA-4C36-BEC2-8DB3DDCB7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419" y="2753935"/>
            <a:ext cx="7992652" cy="3391683"/>
          </a:xfrm>
        </p:spPr>
        <p:txBody>
          <a:bodyPr>
            <a:normAutofit/>
          </a:bodyPr>
          <a:lstStyle/>
          <a:p>
            <a:r>
              <a:rPr lang="cs-CZ" altLang="cs-CZ" sz="2400" dirty="0">
                <a:latin typeface="Calibri" panose="020F0502020204030204" pitchFamily="34" charset="0"/>
              </a:rPr>
              <a:t>Výchozí pro zelené rostliny</a:t>
            </a:r>
          </a:p>
          <a:p>
            <a:r>
              <a:rPr lang="cs-CZ" altLang="cs-CZ" sz="2400" dirty="0">
                <a:latin typeface="Calibri" panose="020F0502020204030204" pitchFamily="34" charset="0"/>
              </a:rPr>
              <a:t>Kokální a vláknité řasy</a:t>
            </a:r>
          </a:p>
          <a:p>
            <a:r>
              <a:rPr lang="cs-CZ" altLang="cs-CZ" sz="2400" dirty="0">
                <a:latin typeface="Calibri" panose="020F0502020204030204" pitchFamily="34" charset="0"/>
              </a:rPr>
              <a:t>Přeslenitá vzpřímená stélka</a:t>
            </a:r>
          </a:p>
          <a:p>
            <a:r>
              <a:rPr lang="cs-CZ" altLang="cs-CZ" sz="2400" dirty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>
                <a:latin typeface="Calibri" panose="020F0502020204030204" pitchFamily="34" charset="0"/>
              </a:rPr>
              <a:t>pyrenoidem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r>
              <a:rPr lang="cs-CZ" altLang="cs-CZ" sz="2400" dirty="0" err="1">
                <a:latin typeface="Calibri" panose="020F0502020204030204" pitchFamily="34" charset="0"/>
              </a:rPr>
              <a:t>Spájivky</a:t>
            </a:r>
            <a:r>
              <a:rPr lang="cs-CZ" altLang="cs-CZ" sz="2400" dirty="0">
                <a:latin typeface="Calibri" panose="020F0502020204030204" pitchFamily="34" charset="0"/>
              </a:rPr>
              <a:t> - žádná bičíkatá stadia</a:t>
            </a:r>
          </a:p>
          <a:p>
            <a:endParaRPr lang="cs-CZ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3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87"/>
    </mc:Choice>
    <mc:Fallback xmlns="">
      <p:transition spd="slow" advTm="4538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>
            <a:extLst>
              <a:ext uri="{FF2B5EF4-FFF2-40B4-BE49-F238E27FC236}">
                <a16:creationId xmlns:a16="http://schemas.microsoft.com/office/drawing/2014/main" id="{048B01C6-4C59-424D-85D7-ADB16708E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600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3600" dirty="0" err="1">
                <a:solidFill>
                  <a:srgbClr val="265F00"/>
                </a:solidFill>
                <a:latin typeface="+mn-lt"/>
              </a:rPr>
              <a:t>Charophyceae</a:t>
            </a:r>
            <a:endParaRPr lang="fr-CA" altLang="cs-CZ" sz="3600" dirty="0">
              <a:solidFill>
                <a:srgbClr val="265F00"/>
              </a:solidFill>
              <a:latin typeface="+mn-lt"/>
            </a:endParaRPr>
          </a:p>
        </p:txBody>
      </p:sp>
      <p:sp>
        <p:nvSpPr>
          <p:cNvPr id="4099" name="Espace réservé du contenu 2">
            <a:extLst>
              <a:ext uri="{FF2B5EF4-FFF2-40B4-BE49-F238E27FC236}">
                <a16:creationId xmlns:a16="http://schemas.microsoft.com/office/drawing/2014/main" id="{8FA396BD-30A2-4669-A631-036C7C12F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43125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/>
              <a:t>Pletivná</a:t>
            </a:r>
            <a:r>
              <a:rPr lang="cs-CZ" altLang="cs-CZ" sz="2400" dirty="0"/>
              <a:t> stélka (nody, internodia)</a:t>
            </a:r>
          </a:p>
          <a:p>
            <a:pPr eaLnBrk="1" hangingPunct="1"/>
            <a:r>
              <a:rPr lang="cs-CZ" altLang="cs-CZ" sz="2400" dirty="0" err="1"/>
              <a:t>Rhizoidy</a:t>
            </a:r>
            <a:endParaRPr lang="cs-CZ" altLang="cs-CZ" sz="2400" dirty="0"/>
          </a:p>
          <a:p>
            <a:pPr eaLnBrk="1" hangingPunct="1"/>
            <a:r>
              <a:rPr lang="cs-CZ" altLang="cs-CZ" sz="2400" dirty="0"/>
              <a:t>Buněčná stěna často inkrustovaná</a:t>
            </a:r>
          </a:p>
          <a:p>
            <a:pPr eaLnBrk="1" hangingPunct="1"/>
            <a:r>
              <a:rPr lang="cs-CZ" altLang="cs-CZ" sz="2400" dirty="0"/>
              <a:t>Oogonium má korunku</a:t>
            </a:r>
          </a:p>
          <a:p>
            <a:pPr eaLnBrk="1" hangingPunct="1"/>
            <a:r>
              <a:rPr lang="cs-CZ" altLang="cs-CZ" sz="2400" dirty="0"/>
              <a:t>Sladké čisté vody</a:t>
            </a:r>
          </a:p>
          <a:p>
            <a:pPr eaLnBrk="1" hangingPunct="1"/>
            <a:endParaRPr lang="fr-CA" altLang="cs-CZ" sz="2000" dirty="0">
              <a:solidFill>
                <a:srgbClr val="265F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09B4696-1B60-4340-A1F7-D1C84AC1A0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515" y="237004"/>
            <a:ext cx="1580285" cy="1581805"/>
          </a:xfrm>
          <a:prstGeom prst="rect">
            <a:avLst/>
          </a:prstGeom>
        </p:spPr>
      </p:pic>
      <p:pic>
        <p:nvPicPr>
          <p:cNvPr id="1026" name="Picture 2" descr="Amazon.com: Media Storehouse 10x8 Print of Chara fragilis - a Genus of  charophyte Green Algae (18434029): Posters &amp; Prints">
            <a:extLst>
              <a:ext uri="{FF2B5EF4-FFF2-40B4-BE49-F238E27FC236}">
                <a16:creationId xmlns:a16="http://schemas.microsoft.com/office/drawing/2014/main" id="{055F68C1-5B6B-4BB3-B788-9690757AC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119" y="2322652"/>
            <a:ext cx="35337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04"/>
    </mc:Choice>
    <mc:Fallback xmlns="">
      <p:transition spd="slow" advTm="7060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tůl, vsedě, zelená&#10;&#10;Popis byl vytvořen automaticky">
            <a:extLst>
              <a:ext uri="{FF2B5EF4-FFF2-40B4-BE49-F238E27FC236}">
                <a16:creationId xmlns:a16="http://schemas.microsoft.com/office/drawing/2014/main" id="{00717A7A-3456-4F61-84BB-A4D63083F6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C120DDE-7A94-4B28-BC9B-738AEFFB2C8D}"/>
              </a:ext>
            </a:extLst>
          </p:cNvPr>
          <p:cNvSpPr txBox="1"/>
          <p:nvPr/>
        </p:nvSpPr>
        <p:spPr>
          <a:xfrm>
            <a:off x="223284" y="363515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Chara</a:t>
            </a:r>
            <a:r>
              <a:rPr kumimoji="0" lang="cs-CZ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vulgaris</a:t>
            </a:r>
            <a:endParaRPr kumimoji="0" lang="cs-CZ" sz="2800" b="1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Třída </a:t>
            </a:r>
            <a:r>
              <a:rPr kumimoji="0" 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Charophyceae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AC52361-C43C-4BC7-8727-6F1B4BFD7E80}"/>
              </a:ext>
            </a:extLst>
          </p:cNvPr>
          <p:cNvSpPr txBox="1"/>
          <p:nvPr/>
        </p:nvSpPr>
        <p:spPr>
          <a:xfrm>
            <a:off x="255181" y="3335434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oogonium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F46F1A7-354F-4679-938F-9EBCEEF3C6A6}"/>
              </a:ext>
            </a:extLst>
          </p:cNvPr>
          <p:cNvSpPr txBox="1"/>
          <p:nvPr/>
        </p:nvSpPr>
        <p:spPr>
          <a:xfrm>
            <a:off x="1345018" y="1455286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antheridium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1B8F544-47E6-466E-BE26-25B3AE180435}"/>
              </a:ext>
            </a:extLst>
          </p:cNvPr>
          <p:cNvSpPr txBox="1"/>
          <p:nvPr/>
        </p:nvSpPr>
        <p:spPr>
          <a:xfrm>
            <a:off x="159488" y="4314590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korunka</a:t>
            </a:r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949F4257-61E2-43B7-8AD6-8C7C8E75A478}"/>
              </a:ext>
            </a:extLst>
          </p:cNvPr>
          <p:cNvSpPr/>
          <p:nvPr/>
        </p:nvSpPr>
        <p:spPr>
          <a:xfrm>
            <a:off x="3083442" y="1654787"/>
            <a:ext cx="797442" cy="12450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96A0FECB-82E6-45DA-A20E-2D6BFF4CE122}"/>
              </a:ext>
            </a:extLst>
          </p:cNvPr>
          <p:cNvSpPr/>
          <p:nvPr/>
        </p:nvSpPr>
        <p:spPr>
          <a:xfrm>
            <a:off x="1685260" y="3504017"/>
            <a:ext cx="797442" cy="12450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6795E82A-1396-43AC-B4A8-7E9EE9C6FE5D}"/>
              </a:ext>
            </a:extLst>
          </p:cNvPr>
          <p:cNvSpPr/>
          <p:nvPr/>
        </p:nvSpPr>
        <p:spPr>
          <a:xfrm>
            <a:off x="1345018" y="4545423"/>
            <a:ext cx="797442" cy="12450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1EB13F-B4E7-4894-B47F-1DEB59BBF157}"/>
              </a:ext>
            </a:extLst>
          </p:cNvPr>
          <p:cNvSpPr txBox="1"/>
          <p:nvPr/>
        </p:nvSpPr>
        <p:spPr>
          <a:xfrm>
            <a:off x="7158370" y="4604865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Zvětšení 40x</a:t>
            </a:r>
          </a:p>
        </p:txBody>
      </p:sp>
    </p:spTree>
    <p:extLst>
      <p:ext uri="{BB962C8B-B14F-4D97-AF65-F5344CB8AC3E}">
        <p14:creationId xmlns:p14="http://schemas.microsoft.com/office/powerpoint/2010/main" val="364119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94"/>
    </mc:Choice>
    <mc:Fallback xmlns="">
      <p:transition spd="slow" advTm="6919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>
            <a:extLst>
              <a:ext uri="{FF2B5EF4-FFF2-40B4-BE49-F238E27FC236}">
                <a16:creationId xmlns:a16="http://schemas.microsoft.com/office/drawing/2014/main" id="{048B01C6-4C59-424D-85D7-ADB16708E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600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3600" dirty="0" err="1">
                <a:solidFill>
                  <a:srgbClr val="265F00"/>
                </a:solidFill>
                <a:latin typeface="+mn-lt"/>
              </a:rPr>
              <a:t>Zygnematophyceae</a:t>
            </a:r>
            <a:endParaRPr lang="fr-CA" altLang="cs-CZ" sz="3600" dirty="0">
              <a:solidFill>
                <a:srgbClr val="265F00"/>
              </a:solidFill>
              <a:latin typeface="+mn-lt"/>
            </a:endParaRPr>
          </a:p>
        </p:txBody>
      </p:sp>
      <p:sp>
        <p:nvSpPr>
          <p:cNvPr id="4099" name="Espace réservé du contenu 2">
            <a:extLst>
              <a:ext uri="{FF2B5EF4-FFF2-40B4-BE49-F238E27FC236}">
                <a16:creationId xmlns:a16="http://schemas.microsoft.com/office/drawing/2014/main" id="{8FA396BD-30A2-4669-A631-036C7C12F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43125"/>
            <a:ext cx="8229600" cy="4525963"/>
          </a:xfrm>
        </p:spPr>
        <p:txBody>
          <a:bodyPr/>
          <a:lstStyle/>
          <a:p>
            <a:r>
              <a:rPr lang="cs-CZ" altLang="cs-CZ" sz="2400" dirty="0"/>
              <a:t>Sladkovodní</a:t>
            </a:r>
          </a:p>
          <a:p>
            <a:r>
              <a:rPr lang="cs-CZ" altLang="cs-CZ" sz="2400" dirty="0"/>
              <a:t>Jednobuněčné i vláknité</a:t>
            </a:r>
          </a:p>
          <a:p>
            <a:r>
              <a:rPr lang="cs-CZ" altLang="cs-CZ" sz="2400" dirty="0"/>
              <a:t>Pohlavní rozmnožování: konjugace</a:t>
            </a:r>
          </a:p>
          <a:p>
            <a:r>
              <a:rPr lang="cs-CZ" altLang="cs-CZ" sz="2400" dirty="0"/>
              <a:t>Netvoří bičíkatá stádia</a:t>
            </a:r>
          </a:p>
          <a:p>
            <a:r>
              <a:rPr lang="cs-CZ" altLang="cs-CZ" sz="2400" dirty="0"/>
              <a:t>Různé tvary chloroplastu</a:t>
            </a:r>
          </a:p>
          <a:p>
            <a:r>
              <a:rPr lang="cs-CZ" altLang="cs-CZ" sz="2400" dirty="0"/>
              <a:t>Řád </a:t>
            </a:r>
            <a:r>
              <a:rPr lang="cs-CZ" altLang="cs-CZ" sz="2400" dirty="0" err="1"/>
              <a:t>Zygnematales</a:t>
            </a:r>
            <a:r>
              <a:rPr lang="cs-CZ" altLang="cs-CZ" sz="2400" dirty="0"/>
              <a:t>- vláknité typy</a:t>
            </a:r>
          </a:p>
          <a:p>
            <a:r>
              <a:rPr lang="cs-CZ" altLang="cs-CZ" sz="2400" dirty="0"/>
              <a:t>Řád </a:t>
            </a:r>
            <a:r>
              <a:rPr lang="cs-CZ" altLang="cs-CZ" sz="2400" dirty="0" err="1"/>
              <a:t>Desmidiales</a:t>
            </a:r>
            <a:r>
              <a:rPr lang="cs-CZ" altLang="cs-CZ" sz="2400" dirty="0"/>
              <a:t> – jednobuněčné typy, krásivky</a:t>
            </a:r>
            <a:endParaRPr lang="fr-CA" altLang="cs-CZ" sz="2400" dirty="0"/>
          </a:p>
          <a:p>
            <a:pPr eaLnBrk="1" hangingPunct="1"/>
            <a:endParaRPr lang="fr-CA" altLang="cs-CZ" sz="2000" dirty="0">
              <a:solidFill>
                <a:srgbClr val="265F0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9F618E3-27ED-4747-AE34-43795D814D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433" y="91859"/>
            <a:ext cx="2312968" cy="169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48"/>
    </mc:Choice>
    <mc:Fallback xmlns="">
      <p:transition spd="slow" advTm="7194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een Algae (Cosmarium) - Stock Image - C005/7050 - Science Photo Library">
            <a:extLst>
              <a:ext uri="{FF2B5EF4-FFF2-40B4-BE49-F238E27FC236}">
                <a16:creationId xmlns:a16="http://schemas.microsoft.com/office/drawing/2014/main" id="{D55716D1-C438-45E0-973F-48A5E32AE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25" b="95375" l="1994" r="94939">
                        <a14:foregroundMark x1="92485" y1="50250" x2="92485" y2="50250"/>
                        <a14:foregroundMark x1="92485" y1="50250" x2="92485" y2="50250"/>
                        <a14:foregroundMark x1="88037" y1="50250" x2="88037" y2="50250"/>
                        <a14:foregroundMark x1="93252" y1="47125" x2="93252" y2="47125"/>
                        <a14:foregroundMark x1="94479" y1="49125" x2="94479" y2="49125"/>
                        <a14:foregroundMark x1="95092" y1="46250" x2="94785" y2="44250"/>
                        <a14:foregroundMark x1="93558" y1="41375" x2="93558" y2="41375"/>
                        <a14:foregroundMark x1="92945" y1="39000" x2="92945" y2="39000"/>
                        <a14:foregroundMark x1="91564" y1="37375" x2="91564" y2="37375"/>
                        <a14:foregroundMark x1="90644" y1="35125" x2="90644" y2="35125"/>
                        <a14:foregroundMark x1="90031" y1="33000" x2="90031" y2="32250"/>
                        <a14:foregroundMark x1="88344" y1="27250" x2="87730" y2="25875"/>
                        <a14:foregroundMark x1="86503" y1="22500" x2="86503" y2="22500"/>
                        <a14:foregroundMark x1="84509" y1="19125" x2="83896" y2="18375"/>
                        <a14:foregroundMark x1="82055" y1="16000" x2="82055" y2="16000"/>
                        <a14:foregroundMark x1="80061" y1="13125" x2="80061" y2="13125"/>
                        <a14:foregroundMark x1="78528" y1="11000" x2="78528" y2="11000"/>
                        <a14:foregroundMark x1="71166" y1="9250" x2="71166" y2="9250"/>
                        <a14:foregroundMark x1="66564" y1="8375" x2="66564" y2="8375"/>
                        <a14:foregroundMark x1="63037" y1="7875" x2="63037" y2="7875"/>
                        <a14:foregroundMark x1="62423" y1="7875" x2="62423" y2="7875"/>
                        <a14:foregroundMark x1="59202" y1="7125" x2="59202" y2="7125"/>
                        <a14:foregroundMark x1="57055" y1="6125" x2="57055" y2="6125"/>
                        <a14:foregroundMark x1="7975" y1="50750" x2="7975" y2="50750"/>
                        <a14:foregroundMark x1="5368" y1="52000" x2="5368" y2="52000"/>
                        <a14:foregroundMark x1="5368" y1="52000" x2="5368" y2="52000"/>
                        <a14:foregroundMark x1="2147" y1="54625" x2="2147" y2="54625"/>
                        <a14:foregroundMark x1="23313" y1="89125" x2="23313" y2="89125"/>
                        <a14:foregroundMark x1="29141" y1="91750" x2="29141" y2="91750"/>
                        <a14:foregroundMark x1="26227" y1="91000" x2="26227" y2="91000"/>
                        <a14:foregroundMark x1="47393" y1="95375" x2="47393" y2="95375"/>
                        <a14:foregroundMark x1="44172" y1="95125" x2="44172" y2="95125"/>
                        <a14:foregroundMark x1="93252" y1="39750" x2="93252" y2="39750"/>
                        <a14:foregroundMark x1="90644" y1="41375" x2="90644" y2="41375"/>
                        <a14:foregroundMark x1="90337" y1="38250" x2="90337" y2="38250"/>
                        <a14:foregroundMark x1="90644" y1="35875" x2="90644" y2="35875"/>
                        <a14:foregroundMark x1="90644" y1="34750" x2="90644" y2="34750"/>
                        <a14:foregroundMark x1="90644" y1="33250" x2="90644" y2="33250"/>
                        <a14:backgroundMark x1="90951" y1="52500" x2="90951" y2="52500"/>
                        <a14:backgroundMark x1="90951" y1="48375" x2="90951" y2="48375"/>
                        <a14:backgroundMark x1="90951" y1="45500" x2="90951" y2="45500"/>
                        <a14:backgroundMark x1="90951" y1="43625" x2="90951" y2="42375"/>
                        <a14:backgroundMark x1="90951" y1="39750" x2="90951" y2="39000"/>
                        <a14:backgroundMark x1="90951" y1="40000" x2="90951" y2="39750"/>
                        <a14:backgroundMark x1="91564" y1="37375" x2="91564" y2="36625"/>
                        <a14:backgroundMark x1="92178" y1="33000" x2="92178" y2="33000"/>
                        <a14:backgroundMark x1="91871" y1="30875" x2="91258" y2="30125"/>
                        <a14:backgroundMark x1="85583" y1="18375" x2="85583" y2="18375"/>
                        <a14:backgroundMark x1="80675" y1="14500" x2="79448" y2="13375"/>
                        <a14:backgroundMark x1="76534" y1="11875" x2="76534" y2="1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4995">
            <a:off x="3079738" y="1152757"/>
            <a:ext cx="4186067" cy="51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E4D4A4C-6174-4A5F-A36A-9CB79829D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51" y="-16996"/>
            <a:ext cx="9282223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  </a:t>
            </a:r>
            <a:r>
              <a:rPr lang="cs-CZ" altLang="cs-CZ" sz="2800" b="1" i="1" dirty="0" err="1">
                <a:solidFill>
                  <a:srgbClr val="265F00"/>
                </a:solidFill>
                <a:latin typeface="+mn-lt"/>
              </a:rPr>
              <a:t>Cosmarium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83D589E2-8A12-4CB9-A51F-F1FD6E1A2BF8}"/>
              </a:ext>
            </a:extLst>
          </p:cNvPr>
          <p:cNvSpPr/>
          <p:nvPr/>
        </p:nvSpPr>
        <p:spPr>
          <a:xfrm>
            <a:off x="2312615" y="2232837"/>
            <a:ext cx="2923954" cy="14187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52F582E5-EBF0-4537-8356-CE3799A00467}"/>
              </a:ext>
            </a:extLst>
          </p:cNvPr>
          <p:cNvSpPr/>
          <p:nvPr/>
        </p:nvSpPr>
        <p:spPr>
          <a:xfrm>
            <a:off x="850638" y="3578879"/>
            <a:ext cx="2923954" cy="14187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6BB31520-10AA-43A7-97CE-2809A09BE0E4}"/>
              </a:ext>
            </a:extLst>
          </p:cNvPr>
          <p:cNvSpPr/>
          <p:nvPr/>
        </p:nvSpPr>
        <p:spPr>
          <a:xfrm rot="10800000">
            <a:off x="5290159" y="3610128"/>
            <a:ext cx="2324953" cy="14187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5E97A1F-DB80-4529-8060-36DF25D2CB93}"/>
              </a:ext>
            </a:extLst>
          </p:cNvPr>
          <p:cNvSpPr txBox="1"/>
          <p:nvPr/>
        </p:nvSpPr>
        <p:spPr>
          <a:xfrm>
            <a:off x="978229" y="2072940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pyrenoid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47805CD-DCB0-4126-B6E1-7417FFA5A5A8}"/>
              </a:ext>
            </a:extLst>
          </p:cNvPr>
          <p:cNvSpPr txBox="1"/>
          <p:nvPr/>
        </p:nvSpPr>
        <p:spPr>
          <a:xfrm>
            <a:off x="7591718" y="3429000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istmus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CCDED84-FF08-4A16-93C9-68EC16106D5D}"/>
              </a:ext>
            </a:extLst>
          </p:cNvPr>
          <p:cNvSpPr txBox="1"/>
          <p:nvPr/>
        </p:nvSpPr>
        <p:spPr>
          <a:xfrm>
            <a:off x="56316" y="3379294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sinus</a:t>
            </a:r>
          </a:p>
        </p:txBody>
      </p:sp>
      <p:sp>
        <p:nvSpPr>
          <p:cNvPr id="5" name="Pravá složená závorka 4">
            <a:extLst>
              <a:ext uri="{FF2B5EF4-FFF2-40B4-BE49-F238E27FC236}">
                <a16:creationId xmlns:a16="http://schemas.microsoft.com/office/drawing/2014/main" id="{A306A26A-0383-4FDC-A6BB-F0C9957EE174}"/>
              </a:ext>
            </a:extLst>
          </p:cNvPr>
          <p:cNvSpPr/>
          <p:nvPr/>
        </p:nvSpPr>
        <p:spPr>
          <a:xfrm>
            <a:off x="6262332" y="3752000"/>
            <a:ext cx="1611076" cy="2215708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F0F4510-2ECE-44FF-991F-BAB2144C57E1}"/>
              </a:ext>
            </a:extLst>
          </p:cNvPr>
          <p:cNvSpPr txBox="1"/>
          <p:nvPr/>
        </p:nvSpPr>
        <p:spPr>
          <a:xfrm>
            <a:off x="7884283" y="4588696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semicela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97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78"/>
    </mc:Choice>
    <mc:Fallback xmlns="">
      <p:transition spd="slow" advTm="6107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218BD9B-3286-452F-8D1C-2ED18F2D8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9" y="685800"/>
            <a:ext cx="8229601" cy="6172200"/>
          </a:xfrm>
          <a:prstGeom prst="rect">
            <a:avLst/>
          </a:prstGeom>
        </p:spPr>
      </p:pic>
      <p:sp>
        <p:nvSpPr>
          <p:cNvPr id="4098" name="Titre 1">
            <a:extLst>
              <a:ext uri="{FF2B5EF4-FFF2-40B4-BE49-F238E27FC236}">
                <a16:creationId xmlns:a16="http://schemas.microsoft.com/office/drawing/2014/main" id="{048B01C6-4C59-424D-85D7-ADB16708E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81" y="-201832"/>
            <a:ext cx="9282223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Třída </a:t>
            </a:r>
            <a:r>
              <a:rPr lang="cs-CZ" altLang="cs-CZ" sz="2800" b="1" dirty="0" err="1">
                <a:solidFill>
                  <a:srgbClr val="265F00"/>
                </a:solidFill>
                <a:latin typeface="+mn-lt"/>
              </a:rPr>
              <a:t>Zygnematophyceae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    </a:t>
            </a:r>
            <a:r>
              <a:rPr lang="cs-CZ" altLang="cs-CZ" sz="2800" b="1" i="1" dirty="0" err="1">
                <a:solidFill>
                  <a:srgbClr val="265F00"/>
                </a:solidFill>
                <a:latin typeface="+mn-lt"/>
              </a:rPr>
              <a:t>Cosmarium</a:t>
            </a:r>
            <a:r>
              <a:rPr lang="cs-CZ" altLang="cs-CZ" sz="2800" b="1" dirty="0">
                <a:solidFill>
                  <a:srgbClr val="265F00"/>
                </a:solidFill>
                <a:latin typeface="+mn-lt"/>
              </a:rPr>
              <a:t> sp.</a:t>
            </a:r>
            <a:endParaRPr lang="fr-CA" altLang="cs-CZ" sz="2800" b="1" dirty="0">
              <a:solidFill>
                <a:srgbClr val="265F00"/>
              </a:solidFill>
              <a:latin typeface="+mn-lt"/>
            </a:endParaRPr>
          </a:p>
        </p:txBody>
      </p:sp>
      <p:pic>
        <p:nvPicPr>
          <p:cNvPr id="5" name="Obrázek 4" descr="Obsah obrázku letící, letecká doprava, jídlo, lidé&#10;&#10;Popis byl vytvořen automaticky">
            <a:extLst>
              <a:ext uri="{FF2B5EF4-FFF2-40B4-BE49-F238E27FC236}">
                <a16:creationId xmlns:a16="http://schemas.microsoft.com/office/drawing/2014/main" id="{DEBBD3B1-4E86-4295-A0B0-CC97200E51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5" t="47473" r="43725" b="38283"/>
          <a:stretch/>
        </p:blipFill>
        <p:spPr>
          <a:xfrm>
            <a:off x="372139" y="4610559"/>
            <a:ext cx="3149601" cy="224744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2B4E96AB-3D75-4021-80A0-255274F4DC3F}"/>
              </a:ext>
            </a:extLst>
          </p:cNvPr>
          <p:cNvSpPr txBox="1"/>
          <p:nvPr/>
        </p:nvSpPr>
        <p:spPr>
          <a:xfrm>
            <a:off x="2026167" y="4610559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99782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52"/>
    </mc:Choice>
    <mc:Fallback xmlns="">
      <p:transition spd="slow" advTm="2485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2C6E16-D144-4A7F-A5AE-A5A3B3660684}"/>
              </a:ext>
            </a:extLst>
          </p:cNvPr>
          <p:cNvSpPr txBox="1">
            <a:spLocks/>
          </p:cNvSpPr>
          <p:nvPr/>
        </p:nvSpPr>
        <p:spPr>
          <a:xfrm>
            <a:off x="180753" y="357290"/>
            <a:ext cx="928222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Třída </a:t>
            </a:r>
            <a:r>
              <a:rPr kumimoji="0" lang="cs-CZ" alt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Zygnematophyceae</a:t>
            </a: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    </a:t>
            </a:r>
            <a:r>
              <a:rPr kumimoji="0" lang="cs-CZ" altLang="cs-CZ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Staurastrum</a:t>
            </a: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sp.</a:t>
            </a:r>
            <a:endParaRPr kumimoji="0" lang="fr-CA" altLang="cs-CZ" sz="2800" b="1" i="0" u="none" strike="noStrike" kern="1200" cap="none" spc="0" normalizeH="0" baseline="0" noProof="0" dirty="0">
              <a:ln>
                <a:noFill/>
              </a:ln>
              <a:solidFill>
                <a:srgbClr val="265F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4" name="Obrázek 3" descr="Obsah obrázku voda, malé, vsedě, pták&#10;&#10;Popis byl vytvořen automaticky">
            <a:extLst>
              <a:ext uri="{FF2B5EF4-FFF2-40B4-BE49-F238E27FC236}">
                <a16:creationId xmlns:a16="http://schemas.microsoft.com/office/drawing/2014/main" id="{15DA7F37-6BBB-413C-8C76-49607CC0C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33333" r="19419" b="19690"/>
          <a:stretch/>
        </p:blipFill>
        <p:spPr>
          <a:xfrm>
            <a:off x="-1184" y="1484786"/>
            <a:ext cx="5459927" cy="4740280"/>
          </a:xfrm>
          <a:prstGeom prst="rect">
            <a:avLst/>
          </a:prstGeom>
        </p:spPr>
      </p:pic>
      <p:pic>
        <p:nvPicPr>
          <p:cNvPr id="6" name="Obrázek 5" descr="Obsah obrázku letící, stojící, voda, velké&#10;&#10;Popis byl vytvořen automaticky">
            <a:extLst>
              <a:ext uri="{FF2B5EF4-FFF2-40B4-BE49-F238E27FC236}">
                <a16:creationId xmlns:a16="http://schemas.microsoft.com/office/drawing/2014/main" id="{CA7151DA-4177-47FF-B87A-2BF2F86E6F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2" t="22742" r="32674" b="30281"/>
          <a:stretch/>
        </p:blipFill>
        <p:spPr>
          <a:xfrm>
            <a:off x="5373679" y="1484786"/>
            <a:ext cx="3770321" cy="474028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AB2405C-4874-446F-9A37-D091E5D791DD}"/>
              </a:ext>
            </a:extLst>
          </p:cNvPr>
          <p:cNvSpPr txBox="1"/>
          <p:nvPr/>
        </p:nvSpPr>
        <p:spPr>
          <a:xfrm>
            <a:off x="4294478" y="6366914"/>
            <a:ext cx="232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Zvětšení 400x</a:t>
            </a:r>
          </a:p>
        </p:txBody>
      </p:sp>
      <p:sp>
        <p:nvSpPr>
          <p:cNvPr id="8" name="Pravá složená závorka 7">
            <a:extLst>
              <a:ext uri="{FF2B5EF4-FFF2-40B4-BE49-F238E27FC236}">
                <a16:creationId xmlns:a16="http://schemas.microsoft.com/office/drawing/2014/main" id="{ABFBD0F3-3D67-4DB6-ABA4-CEF7747B2614}"/>
              </a:ext>
            </a:extLst>
          </p:cNvPr>
          <p:cNvSpPr/>
          <p:nvPr/>
        </p:nvSpPr>
        <p:spPr>
          <a:xfrm rot="416599">
            <a:off x="2987884" y="3945879"/>
            <a:ext cx="1591107" cy="1423673"/>
          </a:xfrm>
          <a:prstGeom prst="rightBrace">
            <a:avLst>
              <a:gd name="adj1" fmla="val 8333"/>
              <a:gd name="adj2" fmla="val 53339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0F4C99B-4C51-409E-B99D-6BDC9F06BCD8}"/>
              </a:ext>
            </a:extLst>
          </p:cNvPr>
          <p:cNvSpPr txBox="1"/>
          <p:nvPr/>
        </p:nvSpPr>
        <p:spPr>
          <a:xfrm>
            <a:off x="4587727" y="4657715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semicela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74507B2-84CF-4163-9945-1A7892EAA6C3}"/>
              </a:ext>
            </a:extLst>
          </p:cNvPr>
          <p:cNvSpPr txBox="1"/>
          <p:nvPr/>
        </p:nvSpPr>
        <p:spPr>
          <a:xfrm>
            <a:off x="310376" y="3505494"/>
            <a:ext cx="26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istmus</a:t>
            </a: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95AEC1FD-F7A5-485B-A5C1-D8D51F2497F9}"/>
              </a:ext>
            </a:extLst>
          </p:cNvPr>
          <p:cNvSpPr/>
          <p:nvPr/>
        </p:nvSpPr>
        <p:spPr>
          <a:xfrm>
            <a:off x="1333202" y="3695665"/>
            <a:ext cx="1197276" cy="116958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7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64"/>
    </mc:Choice>
    <mc:Fallback xmlns="">
      <p:transition spd="slow" advTm="4206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exteriér, voda, pláž, stojící&#10;&#10;Popis byl vytvořen automaticky">
            <a:extLst>
              <a:ext uri="{FF2B5EF4-FFF2-40B4-BE49-F238E27FC236}">
                <a16:creationId xmlns:a16="http://schemas.microsoft.com/office/drawing/2014/main" id="{C69353BD-7C89-45FB-977C-43FB3EC81C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2" b="28888"/>
          <a:stretch/>
        </p:blipFill>
        <p:spPr>
          <a:xfrm>
            <a:off x="0" y="930349"/>
            <a:ext cx="7611032" cy="34290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942A70D-3F5D-47F8-B208-20EEC8428D3F}"/>
              </a:ext>
            </a:extLst>
          </p:cNvPr>
          <p:cNvSpPr txBox="1">
            <a:spLocks/>
          </p:cNvSpPr>
          <p:nvPr/>
        </p:nvSpPr>
        <p:spPr>
          <a:xfrm>
            <a:off x="180753" y="357290"/>
            <a:ext cx="928222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Třída </a:t>
            </a:r>
            <a:r>
              <a:rPr kumimoji="0" lang="cs-CZ" alt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Zygnematophyceae</a:t>
            </a: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    </a:t>
            </a:r>
            <a:r>
              <a:rPr kumimoji="0" lang="cs-CZ" altLang="cs-CZ" sz="2800" b="1" i="1" u="none" strike="noStrike" kern="1200" cap="none" spc="0" normalizeH="0" baseline="0" noProof="0" dirty="0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Zygnema</a:t>
            </a: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sp.</a:t>
            </a:r>
            <a:endParaRPr kumimoji="0" lang="fr-CA" altLang="cs-CZ" sz="2800" b="1" i="0" u="none" strike="noStrike" kern="1200" cap="none" spc="0" normalizeH="0" baseline="0" noProof="0" dirty="0">
              <a:ln>
                <a:noFill/>
              </a:ln>
              <a:solidFill>
                <a:srgbClr val="265F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6" name="Obrázek 5" descr="Obsah obrázku exteriér, pláž, stojící, voda&#10;&#10;Popis byl vytvořen automaticky">
            <a:extLst>
              <a:ext uri="{FF2B5EF4-FFF2-40B4-BE49-F238E27FC236}">
                <a16:creationId xmlns:a16="http://schemas.microsoft.com/office/drawing/2014/main" id="{754D52CA-0029-4115-BCBF-FBA34865AC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7" b="31589"/>
          <a:stretch/>
        </p:blipFill>
        <p:spPr>
          <a:xfrm>
            <a:off x="0" y="4231758"/>
            <a:ext cx="9144000" cy="262624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F9DDC83-114C-40C4-A37D-3804F91D8D8B}"/>
              </a:ext>
            </a:extLst>
          </p:cNvPr>
          <p:cNvSpPr txBox="1"/>
          <p:nvPr/>
        </p:nvSpPr>
        <p:spPr>
          <a:xfrm>
            <a:off x="7611032" y="820016"/>
            <a:ext cx="2610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Zvětšení 400x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F23917A-8C4D-4DF7-B6E2-3BD36BC5A914}"/>
              </a:ext>
            </a:extLst>
          </p:cNvPr>
          <p:cNvSpPr txBox="1"/>
          <p:nvPr/>
        </p:nvSpPr>
        <p:spPr>
          <a:xfrm>
            <a:off x="2129557" y="3800001"/>
            <a:ext cx="3351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hvězdicovité chloroplasty</a:t>
            </a: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F8E5DDF6-E9E7-4251-968B-715C7A17D9C7}"/>
              </a:ext>
            </a:extLst>
          </p:cNvPr>
          <p:cNvSpPr/>
          <p:nvPr/>
        </p:nvSpPr>
        <p:spPr>
          <a:xfrm rot="3850894">
            <a:off x="4286721" y="4598032"/>
            <a:ext cx="1197276" cy="116958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FCCF9B71-BAF8-4E2A-9FC6-EFC666990A47}"/>
              </a:ext>
            </a:extLst>
          </p:cNvPr>
          <p:cNvSpPr/>
          <p:nvPr/>
        </p:nvSpPr>
        <p:spPr>
          <a:xfrm rot="12611482">
            <a:off x="2720419" y="3680488"/>
            <a:ext cx="528576" cy="109539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67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38"/>
    </mc:Choice>
    <mc:Fallback xmlns="">
      <p:transition spd="slow" advTm="6463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rostlina&#10;&#10;Popis byl vytvořen automaticky">
            <a:extLst>
              <a:ext uri="{FF2B5EF4-FFF2-40B4-BE49-F238E27FC236}">
                <a16:creationId xmlns:a16="http://schemas.microsoft.com/office/drawing/2014/main" id="{CB529131-ED5F-4397-B43C-8318C2F6B5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6895"/>
            <a:ext cx="9144000" cy="688489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942A70D-3F5D-47F8-B208-20EEC8428D3F}"/>
              </a:ext>
            </a:extLst>
          </p:cNvPr>
          <p:cNvSpPr txBox="1">
            <a:spLocks/>
          </p:cNvSpPr>
          <p:nvPr/>
        </p:nvSpPr>
        <p:spPr>
          <a:xfrm>
            <a:off x="180753" y="357290"/>
            <a:ext cx="928222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Třída </a:t>
            </a:r>
            <a:r>
              <a:rPr kumimoji="0" lang="cs-CZ" alt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Zygnematophyceae</a:t>
            </a: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Spirogyra</a:t>
            </a: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sp.</a:t>
            </a:r>
            <a:endParaRPr kumimoji="0" lang="fr-CA" altLang="cs-CZ" sz="2800" b="1" i="0" u="none" strike="noStrike" kern="1200" cap="none" spc="0" normalizeH="0" baseline="0" noProof="0" dirty="0">
              <a:ln>
                <a:noFill/>
              </a:ln>
              <a:solidFill>
                <a:srgbClr val="265F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70F164C-0932-4191-B14F-E518E500B4C1}"/>
              </a:ext>
            </a:extLst>
          </p:cNvPr>
          <p:cNvSpPr txBox="1"/>
          <p:nvPr/>
        </p:nvSpPr>
        <p:spPr>
          <a:xfrm>
            <a:off x="180753" y="1183572"/>
            <a:ext cx="2610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19895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94"/>
    </mc:Choice>
    <mc:Fallback xmlns="">
      <p:transition spd="slow" advTm="6289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řih, řezání&#10;&#10;Popis byl vytvořen automaticky">
            <a:extLst>
              <a:ext uri="{FF2B5EF4-FFF2-40B4-BE49-F238E27FC236}">
                <a16:creationId xmlns:a16="http://schemas.microsoft.com/office/drawing/2014/main" id="{29731F8D-144A-4597-B020-483844BC62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94"/>
            <a:ext cx="9144000" cy="6884894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942A70D-3F5D-47F8-B208-20EEC8428D3F}"/>
              </a:ext>
            </a:extLst>
          </p:cNvPr>
          <p:cNvSpPr txBox="1">
            <a:spLocks/>
          </p:cNvSpPr>
          <p:nvPr/>
        </p:nvSpPr>
        <p:spPr>
          <a:xfrm>
            <a:off x="5272467" y="374456"/>
            <a:ext cx="928222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Třída </a:t>
            </a:r>
            <a:r>
              <a:rPr kumimoji="0" lang="cs-CZ" alt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Zygnematophyceae</a:t>
            </a: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 </a:t>
            </a:r>
            <a:r>
              <a:rPr kumimoji="0" lang="cs-CZ" altLang="cs-CZ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Spirogyra</a:t>
            </a: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sp.</a:t>
            </a:r>
            <a:endParaRPr kumimoji="0" lang="fr-CA" altLang="cs-CZ" sz="2800" b="1" i="0" u="none" strike="noStrike" kern="1200" cap="none" spc="0" normalizeH="0" baseline="0" noProof="0" dirty="0">
              <a:ln>
                <a:noFill/>
              </a:ln>
              <a:solidFill>
                <a:srgbClr val="265F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B9AC294-0898-4CEA-8B31-F057AB460240}"/>
              </a:ext>
            </a:extLst>
          </p:cNvPr>
          <p:cNvSpPr txBox="1"/>
          <p:nvPr/>
        </p:nvSpPr>
        <p:spPr>
          <a:xfrm>
            <a:off x="5903417" y="1211775"/>
            <a:ext cx="2610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311668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2"/>
    </mc:Choice>
    <mc:Fallback xmlns="">
      <p:transition spd="slow" advTm="1470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D9F0D67-2504-4F2A-B649-16A7051EB8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5" t="24021" r="33162" b="19652"/>
          <a:stretch/>
        </p:blipFill>
        <p:spPr>
          <a:xfrm>
            <a:off x="7303497" y="0"/>
            <a:ext cx="1712912" cy="163741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7C3D454-3539-452A-8757-A08A3825F625}"/>
              </a:ext>
            </a:extLst>
          </p:cNvPr>
          <p:cNvSpPr txBox="1"/>
          <p:nvPr/>
        </p:nvSpPr>
        <p:spPr>
          <a:xfrm>
            <a:off x="499730" y="467833"/>
            <a:ext cx="4774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B050"/>
                </a:solidFill>
              </a:rPr>
              <a:t>Oddělení </a:t>
            </a:r>
            <a:r>
              <a:rPr lang="cs-CZ" sz="3200" b="1" dirty="0" err="1">
                <a:solidFill>
                  <a:srgbClr val="00B050"/>
                </a:solidFill>
              </a:rPr>
              <a:t>Chlorophyta</a:t>
            </a:r>
            <a:endParaRPr lang="cs-CZ" sz="3200" b="1" dirty="0">
              <a:solidFill>
                <a:srgbClr val="00B050"/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B9727D2-6542-46B9-8789-371F70A1C239}"/>
              </a:ext>
            </a:extLst>
          </p:cNvPr>
          <p:cNvSpPr/>
          <p:nvPr/>
        </p:nvSpPr>
        <p:spPr>
          <a:xfrm>
            <a:off x="701749" y="1594884"/>
            <a:ext cx="73470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/>
              <a:t>Vývojová linie </a:t>
            </a:r>
            <a:r>
              <a:rPr lang="cs-CZ" altLang="cs-CZ" sz="2400" b="1" dirty="0" err="1"/>
              <a:t>Chlorophytae</a:t>
            </a:r>
            <a:r>
              <a:rPr lang="cs-CZ" altLang="cs-CZ" sz="2400" b="1" dirty="0"/>
              <a:t> (s oddělením </a:t>
            </a:r>
            <a:r>
              <a:rPr lang="cs-CZ" altLang="cs-CZ" sz="2400" b="1" dirty="0" err="1"/>
              <a:t>Chlorophyta</a:t>
            </a:r>
            <a:r>
              <a:rPr lang="cs-CZ" altLang="cs-CZ" sz="2400" b="1" dirty="0"/>
              <a:t>)</a:t>
            </a:r>
          </a:p>
          <a:p>
            <a:endParaRPr lang="cs-CZ" altLang="cs-CZ" sz="2400" b="1" dirty="0"/>
          </a:p>
          <a:p>
            <a:r>
              <a:rPr lang="cs-CZ" altLang="cs-CZ" sz="2400" dirty="0"/>
              <a:t>Téměř všechny typy stélek</a:t>
            </a:r>
          </a:p>
          <a:p>
            <a:r>
              <a:rPr lang="cs-CZ" altLang="cs-CZ" sz="2400" dirty="0"/>
              <a:t>BS nejčastěji celulózní</a:t>
            </a:r>
          </a:p>
          <a:p>
            <a:r>
              <a:rPr lang="cs-CZ" altLang="cs-CZ" sz="2400" dirty="0"/>
              <a:t>Chlamys</a:t>
            </a:r>
          </a:p>
          <a:p>
            <a:r>
              <a:rPr lang="cs-CZ" altLang="cs-CZ" sz="2400" dirty="0" err="1"/>
              <a:t>Chl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a+b</a:t>
            </a:r>
            <a:endParaRPr lang="cs-CZ" altLang="cs-CZ" sz="2400" dirty="0"/>
          </a:p>
          <a:p>
            <a:r>
              <a:rPr lang="cs-CZ" altLang="cs-CZ" sz="2400" dirty="0" err="1"/>
              <a:t>Pyrenoid</a:t>
            </a:r>
            <a:endParaRPr lang="cs-CZ" altLang="cs-CZ" sz="2400" dirty="0"/>
          </a:p>
          <a:p>
            <a:r>
              <a:rPr lang="cs-CZ" altLang="cs-CZ" sz="2400" dirty="0"/>
              <a:t>Škrob</a:t>
            </a:r>
          </a:p>
          <a:p>
            <a:r>
              <a:rPr lang="cs-CZ" altLang="cs-CZ" sz="2400" dirty="0"/>
              <a:t>Bičíky- násobky 2</a:t>
            </a:r>
          </a:p>
          <a:p>
            <a:r>
              <a:rPr lang="cs-CZ" altLang="cs-CZ" sz="2400" dirty="0" err="1"/>
              <a:t>Cenobium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88237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58"/>
    </mc:Choice>
    <mc:Fallback xmlns="">
      <p:transition spd="slow" advTm="5625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942A70D-3F5D-47F8-B208-20EEC8428D3F}"/>
              </a:ext>
            </a:extLst>
          </p:cNvPr>
          <p:cNvSpPr txBox="1">
            <a:spLocks/>
          </p:cNvSpPr>
          <p:nvPr/>
        </p:nvSpPr>
        <p:spPr>
          <a:xfrm>
            <a:off x="180753" y="357290"/>
            <a:ext cx="928222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Třída </a:t>
            </a:r>
            <a:r>
              <a:rPr kumimoji="0" lang="cs-CZ" alt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Zygnematophyceae</a:t>
            </a: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    </a:t>
            </a:r>
            <a:r>
              <a:rPr kumimoji="0" lang="cs-CZ" altLang="cs-CZ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Spirogyra</a:t>
            </a: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265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sp.</a:t>
            </a:r>
            <a:endParaRPr kumimoji="0" lang="fr-CA" altLang="cs-CZ" sz="2800" b="1" i="0" u="none" strike="noStrike" kern="1200" cap="none" spc="0" normalizeH="0" baseline="0" noProof="0" dirty="0">
              <a:ln>
                <a:noFill/>
              </a:ln>
              <a:solidFill>
                <a:srgbClr val="265F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3" name="Obrázek 2" descr="Obsah obrázku obvod&#10;&#10;Popis byl vytvořen automaticky">
            <a:extLst>
              <a:ext uri="{FF2B5EF4-FFF2-40B4-BE49-F238E27FC236}">
                <a16:creationId xmlns:a16="http://schemas.microsoft.com/office/drawing/2014/main" id="{B97A0553-792D-46B4-AA5B-F147B754A1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41"/>
          <a:stretch/>
        </p:blipFill>
        <p:spPr>
          <a:xfrm>
            <a:off x="15932" y="1076546"/>
            <a:ext cx="6533708" cy="578145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ACDE4FF-62C8-4780-8B68-0B14BD533AE9}"/>
              </a:ext>
            </a:extLst>
          </p:cNvPr>
          <p:cNvSpPr txBox="1"/>
          <p:nvPr/>
        </p:nvSpPr>
        <p:spPr>
          <a:xfrm>
            <a:off x="6549640" y="1020071"/>
            <a:ext cx="2610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Trvalý preparát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Zvětšení 400x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Šroubovitý chloroplast</a:t>
            </a:r>
          </a:p>
        </p:txBody>
      </p:sp>
    </p:spTree>
    <p:extLst>
      <p:ext uri="{BB962C8B-B14F-4D97-AF65-F5344CB8AC3E}">
        <p14:creationId xmlns:p14="http://schemas.microsoft.com/office/powerpoint/2010/main" val="3880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44"/>
    </mc:Choice>
    <mc:Fallback xmlns="">
      <p:transition spd="slow" advTm="2224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>
            <a:extLst>
              <a:ext uri="{FF2B5EF4-FFF2-40B4-BE49-F238E27FC236}">
                <a16:creationId xmlns:a16="http://schemas.microsoft.com/office/drawing/2014/main" id="{7FE18529-C3F0-4783-84D1-D85C3ED92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7215" y="-662782"/>
            <a:ext cx="5605629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                                   </a:t>
            </a:r>
            <a:r>
              <a:rPr lang="cs-CZ" altLang="cs-CZ" sz="2800" b="1" dirty="0">
                <a:solidFill>
                  <a:schemeClr val="accent6">
                    <a:lumMod val="50000"/>
                  </a:schemeClr>
                </a:solidFill>
              </a:rPr>
              <a:t>Objekty</a:t>
            </a:r>
            <a:endParaRPr lang="fr-CA" altLang="cs-CZ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339" name="Espace réservé du contenu 2">
            <a:extLst>
              <a:ext uri="{FF2B5EF4-FFF2-40B4-BE49-F238E27FC236}">
                <a16:creationId xmlns:a16="http://schemas.microsoft.com/office/drawing/2014/main" id="{EC973134-5DA7-43F2-BA0C-BAE72BE20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514927"/>
            <a:ext cx="6485390" cy="6134986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 sz="1600" dirty="0"/>
              <a:t>Třída </a:t>
            </a:r>
            <a:r>
              <a:rPr lang="cs-CZ" altLang="cs-CZ" sz="1600" dirty="0" err="1"/>
              <a:t>Chlorophyceae</a:t>
            </a:r>
            <a:r>
              <a:rPr lang="cs-CZ" altLang="cs-CZ" sz="1600" dirty="0"/>
              <a:t>:  </a:t>
            </a:r>
            <a:r>
              <a:rPr lang="cs-CZ" altLang="cs-CZ" sz="1600" b="1" i="1" dirty="0" err="1"/>
              <a:t>Volvox</a:t>
            </a:r>
            <a:r>
              <a:rPr lang="cs-CZ" altLang="cs-CZ" sz="1600" b="1" i="1" dirty="0"/>
              <a:t> </a:t>
            </a:r>
            <a:r>
              <a:rPr lang="cs-CZ" altLang="cs-CZ" sz="1600" i="1" dirty="0"/>
              <a:t> </a:t>
            </a:r>
            <a:r>
              <a:rPr lang="cs-CZ" altLang="cs-CZ" sz="1600" dirty="0"/>
              <a:t>(mateřské a dceřiné </a:t>
            </a:r>
            <a:r>
              <a:rPr lang="cs-CZ" altLang="cs-CZ" sz="1600" dirty="0" err="1"/>
              <a:t>cenobium</a:t>
            </a:r>
            <a:r>
              <a:rPr lang="cs-CZ" altLang="cs-CZ" sz="1600" dirty="0"/>
              <a:t>)</a:t>
            </a:r>
          </a:p>
          <a:p>
            <a:pPr marL="0" indent="0" eaLnBrk="1" hangingPunct="1">
              <a:buNone/>
            </a:pPr>
            <a:r>
              <a:rPr lang="cs-CZ" altLang="cs-CZ" sz="1600" i="1" dirty="0"/>
              <a:t>                                            </a:t>
            </a:r>
            <a:r>
              <a:rPr lang="cs-CZ" altLang="cs-CZ" sz="1600" b="1" i="1" dirty="0" err="1"/>
              <a:t>Pediastrum</a:t>
            </a:r>
            <a:r>
              <a:rPr lang="cs-CZ" altLang="cs-CZ" sz="1600" i="1" dirty="0"/>
              <a:t>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cenobium</a:t>
            </a:r>
            <a:r>
              <a:rPr lang="cs-CZ" altLang="cs-CZ" sz="1600" dirty="0"/>
              <a:t>)</a:t>
            </a:r>
            <a:endParaRPr lang="cs-CZ" altLang="cs-CZ" sz="1600" i="1" dirty="0"/>
          </a:p>
          <a:p>
            <a:pPr marL="0" indent="0">
              <a:buNone/>
            </a:pPr>
            <a:r>
              <a:rPr lang="cs-CZ" altLang="cs-CZ" sz="1600" i="1" dirty="0"/>
              <a:t>                                            </a:t>
            </a:r>
            <a:r>
              <a:rPr lang="cs-CZ" altLang="cs-CZ" sz="1600" b="1" i="1" dirty="0"/>
              <a:t>Scenedesmus dimorphus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cenobium</a:t>
            </a:r>
            <a:r>
              <a:rPr lang="cs-CZ" altLang="cs-CZ" sz="1600" dirty="0"/>
              <a:t>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600" dirty="0"/>
              <a:t>                                           </a:t>
            </a:r>
            <a:r>
              <a:rPr lang="cs-CZ" altLang="cs-CZ" sz="1600" b="1" dirty="0"/>
              <a:t> </a:t>
            </a:r>
            <a:r>
              <a:rPr lang="cs-CZ" altLang="cs-CZ" sz="1600" b="1" i="1" dirty="0" err="1"/>
              <a:t>Oedogonium</a:t>
            </a:r>
            <a:r>
              <a:rPr lang="cs-CZ" altLang="cs-CZ" sz="1600" b="1" i="1" dirty="0"/>
              <a:t>  </a:t>
            </a:r>
            <a:r>
              <a:rPr lang="cs-CZ" altLang="cs-CZ" sz="1600" dirty="0"/>
              <a:t>(vlákno, límečky)</a:t>
            </a:r>
          </a:p>
          <a:p>
            <a:pPr eaLnBrk="1" hangingPunct="1"/>
            <a:r>
              <a:rPr lang="cs-CZ" altLang="cs-CZ" sz="1600" dirty="0"/>
              <a:t>Třída </a:t>
            </a:r>
            <a:r>
              <a:rPr lang="cs-CZ" altLang="cs-CZ" sz="1600" dirty="0" err="1"/>
              <a:t>Cladophorophyceae</a:t>
            </a:r>
            <a:r>
              <a:rPr lang="cs-CZ" altLang="cs-CZ" sz="1600" dirty="0"/>
              <a:t>: </a:t>
            </a:r>
            <a:r>
              <a:rPr lang="cs-CZ" altLang="cs-CZ" sz="1600" b="1" i="1" dirty="0" err="1"/>
              <a:t>Cladophora</a:t>
            </a:r>
            <a:r>
              <a:rPr lang="cs-CZ" altLang="cs-CZ" sz="1600" b="1" i="1" dirty="0"/>
              <a:t> </a:t>
            </a:r>
            <a:r>
              <a:rPr lang="cs-CZ" altLang="cs-CZ" sz="1600" dirty="0"/>
              <a:t>(vlákno – </a:t>
            </a:r>
            <a:r>
              <a:rPr lang="cs-CZ" altLang="cs-CZ" sz="1600" dirty="0" err="1"/>
              <a:t>sifonokladální</a:t>
            </a:r>
            <a:r>
              <a:rPr lang="cs-CZ" altLang="cs-CZ" sz="1600" dirty="0"/>
              <a:t> stélka)</a:t>
            </a:r>
          </a:p>
          <a:p>
            <a:pPr eaLnBrk="1" hangingPunct="1"/>
            <a:endParaRPr lang="cs-CZ" altLang="cs-CZ" sz="1600" dirty="0"/>
          </a:p>
          <a:p>
            <a:pPr eaLnBrk="1" hangingPunct="1"/>
            <a:endParaRPr lang="cs-CZ" altLang="cs-CZ" sz="16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660" y="0"/>
            <a:ext cx="1577340" cy="6858000"/>
          </a:xfrm>
          <a:prstGeom prst="rect">
            <a:avLst/>
          </a:prstGeom>
          <a:solidFill>
            <a:srgbClr val="2C6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6550" y="2358913"/>
            <a:ext cx="1605129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59C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30834AA-047B-4956-9DE9-957659BF94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6" r="25854" b="1"/>
          <a:stretch/>
        </p:blipFill>
        <p:spPr>
          <a:xfrm>
            <a:off x="6773057" y="2474254"/>
            <a:ext cx="143442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9A18DFC-2B1D-48D8-BAE1-AC06910C74B5}"/>
              </a:ext>
            </a:extLst>
          </p:cNvPr>
          <p:cNvSpPr txBox="1"/>
          <p:nvPr/>
        </p:nvSpPr>
        <p:spPr>
          <a:xfrm>
            <a:off x="0" y="397317"/>
            <a:ext cx="4471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chemeClr val="accent6">
                    <a:lumMod val="75000"/>
                  </a:schemeClr>
                </a:solidFill>
              </a:rPr>
              <a:t>Oddělení </a:t>
            </a:r>
            <a:r>
              <a:rPr lang="cs-CZ" b="1" u="sng" dirty="0" err="1">
                <a:solidFill>
                  <a:schemeClr val="accent6">
                    <a:lumMod val="75000"/>
                  </a:schemeClr>
                </a:solidFill>
              </a:rPr>
              <a:t>Chlorophyta</a:t>
            </a:r>
            <a:endParaRPr lang="cs-CZ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7FFAF52-4491-47CB-9311-37BBB59C65D6}"/>
              </a:ext>
            </a:extLst>
          </p:cNvPr>
          <p:cNvSpPr txBox="1"/>
          <p:nvPr/>
        </p:nvSpPr>
        <p:spPr>
          <a:xfrm>
            <a:off x="22560" y="3843497"/>
            <a:ext cx="4471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chemeClr val="accent6">
                    <a:lumMod val="75000"/>
                  </a:schemeClr>
                </a:solidFill>
              </a:rPr>
              <a:t>Oddělení </a:t>
            </a:r>
            <a:r>
              <a:rPr lang="cs-CZ" b="1" u="sng" dirty="0" err="1">
                <a:solidFill>
                  <a:schemeClr val="accent6">
                    <a:lumMod val="75000"/>
                  </a:schemeClr>
                </a:solidFill>
              </a:rPr>
              <a:t>Charophyta</a:t>
            </a:r>
            <a:endParaRPr lang="cs-CZ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52E447A-45F0-4E8B-BBAB-BCC46E4DAD99}"/>
              </a:ext>
            </a:extLst>
          </p:cNvPr>
          <p:cNvSpPr/>
          <p:nvPr/>
        </p:nvSpPr>
        <p:spPr>
          <a:xfrm>
            <a:off x="58011" y="4301422"/>
            <a:ext cx="69680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cs-CZ" sz="1600" b="1" dirty="0">
                <a:solidFill>
                  <a:srgbClr val="265F00"/>
                </a:solidFill>
              </a:rPr>
              <a:t>Třída: </a:t>
            </a:r>
            <a:r>
              <a:rPr lang="cs-CZ" sz="1600" b="1" dirty="0" err="1">
                <a:solidFill>
                  <a:srgbClr val="265F00"/>
                </a:solidFill>
              </a:rPr>
              <a:t>Charophyceae</a:t>
            </a:r>
            <a:r>
              <a:rPr lang="cs-CZ" sz="1600" b="1" dirty="0">
                <a:solidFill>
                  <a:srgbClr val="265F00"/>
                </a:solidFill>
              </a:rPr>
              <a:t> </a:t>
            </a:r>
          </a:p>
          <a:p>
            <a:pPr>
              <a:defRPr/>
            </a:pPr>
            <a:r>
              <a:rPr lang="cs-CZ" sz="1600" dirty="0">
                <a:solidFill>
                  <a:srgbClr val="265F00"/>
                </a:solidFill>
              </a:rPr>
              <a:t>      </a:t>
            </a:r>
            <a:r>
              <a:rPr lang="cs-CZ" sz="1600" i="1" dirty="0" err="1">
                <a:solidFill>
                  <a:srgbClr val="265F00"/>
                </a:solidFill>
              </a:rPr>
              <a:t>Chara</a:t>
            </a:r>
            <a:r>
              <a:rPr lang="cs-CZ" sz="1600" i="1" dirty="0">
                <a:solidFill>
                  <a:srgbClr val="265F00"/>
                </a:solidFill>
              </a:rPr>
              <a:t> </a:t>
            </a:r>
            <a:r>
              <a:rPr lang="cs-CZ" sz="1600" i="1" dirty="0" err="1">
                <a:solidFill>
                  <a:srgbClr val="265F00"/>
                </a:solidFill>
              </a:rPr>
              <a:t>vulgaris</a:t>
            </a:r>
            <a:r>
              <a:rPr lang="cs-CZ" sz="1600" dirty="0">
                <a:solidFill>
                  <a:srgbClr val="265F00"/>
                </a:solidFill>
              </a:rPr>
              <a:t> (gametangia: oogonium, antheridium, korunka)</a:t>
            </a:r>
          </a:p>
          <a:p>
            <a:pPr>
              <a:defRPr/>
            </a:pPr>
            <a:endParaRPr lang="cs-CZ" sz="1600" dirty="0">
              <a:solidFill>
                <a:srgbClr val="265F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cs-CZ" sz="1600" b="1" dirty="0">
                <a:solidFill>
                  <a:srgbClr val="265F00"/>
                </a:solidFill>
              </a:rPr>
              <a:t>Třída: </a:t>
            </a:r>
            <a:r>
              <a:rPr lang="cs-CZ" sz="1600" b="1" dirty="0" err="1">
                <a:solidFill>
                  <a:srgbClr val="265F00"/>
                </a:solidFill>
              </a:rPr>
              <a:t>Zygnematophyceae</a:t>
            </a:r>
            <a:r>
              <a:rPr lang="cs-CZ" sz="1600" b="1" dirty="0">
                <a:solidFill>
                  <a:srgbClr val="265F00"/>
                </a:solidFill>
              </a:rPr>
              <a:t> </a:t>
            </a:r>
          </a:p>
          <a:p>
            <a:pPr>
              <a:defRPr/>
            </a:pPr>
            <a:r>
              <a:rPr lang="cs-CZ" sz="1600" i="1" dirty="0">
                <a:solidFill>
                  <a:srgbClr val="265F00"/>
                </a:solidFill>
              </a:rPr>
              <a:t>       </a:t>
            </a:r>
            <a:r>
              <a:rPr lang="cs-CZ" sz="1600" i="1" dirty="0" err="1">
                <a:solidFill>
                  <a:srgbClr val="265F00"/>
                </a:solidFill>
              </a:rPr>
              <a:t>Cosmarium</a:t>
            </a:r>
            <a:r>
              <a:rPr lang="cs-CZ" sz="1600" dirty="0">
                <a:solidFill>
                  <a:srgbClr val="265F00"/>
                </a:solidFill>
              </a:rPr>
              <a:t> sp. (2 </a:t>
            </a:r>
            <a:r>
              <a:rPr lang="cs-CZ" sz="1600" dirty="0" err="1">
                <a:solidFill>
                  <a:srgbClr val="265F00"/>
                </a:solidFill>
              </a:rPr>
              <a:t>semicely</a:t>
            </a:r>
            <a:r>
              <a:rPr lang="cs-CZ" sz="1600" dirty="0">
                <a:solidFill>
                  <a:srgbClr val="265F00"/>
                </a:solidFill>
              </a:rPr>
              <a:t>, istmus, sinus, </a:t>
            </a:r>
            <a:r>
              <a:rPr lang="cs-CZ" sz="1600" dirty="0" err="1">
                <a:solidFill>
                  <a:srgbClr val="265F00"/>
                </a:solidFill>
              </a:rPr>
              <a:t>pyrenoid</a:t>
            </a:r>
            <a:r>
              <a:rPr lang="cs-CZ" sz="1600" dirty="0">
                <a:solidFill>
                  <a:srgbClr val="265F00"/>
                </a:solidFill>
              </a:rPr>
              <a:t>)  </a:t>
            </a:r>
          </a:p>
          <a:p>
            <a:pPr>
              <a:defRPr/>
            </a:pPr>
            <a:r>
              <a:rPr lang="cs-CZ" sz="1600" dirty="0">
                <a:solidFill>
                  <a:srgbClr val="265F00"/>
                </a:solidFill>
              </a:rPr>
              <a:t>       </a:t>
            </a:r>
            <a:r>
              <a:rPr lang="cs-CZ" sz="1600" i="1" dirty="0" err="1">
                <a:solidFill>
                  <a:srgbClr val="265F00"/>
                </a:solidFill>
              </a:rPr>
              <a:t>Staurastrum</a:t>
            </a:r>
            <a:r>
              <a:rPr lang="cs-CZ" sz="1600" i="1" dirty="0">
                <a:solidFill>
                  <a:srgbClr val="265F00"/>
                </a:solidFill>
              </a:rPr>
              <a:t> </a:t>
            </a:r>
            <a:r>
              <a:rPr lang="cs-CZ" sz="1600" dirty="0">
                <a:solidFill>
                  <a:srgbClr val="265F00"/>
                </a:solidFill>
              </a:rPr>
              <a:t>(2 </a:t>
            </a:r>
            <a:r>
              <a:rPr lang="cs-CZ" sz="1600" dirty="0" err="1">
                <a:solidFill>
                  <a:srgbClr val="265F00"/>
                </a:solidFill>
              </a:rPr>
              <a:t>semicely</a:t>
            </a:r>
            <a:r>
              <a:rPr lang="cs-CZ" sz="1600" dirty="0">
                <a:solidFill>
                  <a:srgbClr val="265F00"/>
                </a:solidFill>
              </a:rPr>
              <a:t>)</a:t>
            </a:r>
          </a:p>
          <a:p>
            <a:pPr>
              <a:defRPr/>
            </a:pPr>
            <a:r>
              <a:rPr lang="cs-CZ" sz="1600" i="1" dirty="0">
                <a:solidFill>
                  <a:srgbClr val="265F00"/>
                </a:solidFill>
              </a:rPr>
              <a:t>       </a:t>
            </a:r>
          </a:p>
          <a:p>
            <a:pPr>
              <a:defRPr/>
            </a:pPr>
            <a:r>
              <a:rPr lang="cs-CZ" sz="1600" i="1" dirty="0">
                <a:solidFill>
                  <a:srgbClr val="265F00"/>
                </a:solidFill>
              </a:rPr>
              <a:t>       Zygnema</a:t>
            </a:r>
            <a:r>
              <a:rPr lang="cs-CZ" sz="1600" dirty="0">
                <a:solidFill>
                  <a:srgbClr val="265F00"/>
                </a:solidFill>
              </a:rPr>
              <a:t> sp. (hvězdicovitý chloroplast)</a:t>
            </a:r>
          </a:p>
          <a:p>
            <a:pPr>
              <a:defRPr/>
            </a:pPr>
            <a:r>
              <a:rPr lang="cs-CZ" sz="1600" i="1" dirty="0">
                <a:solidFill>
                  <a:srgbClr val="265F00"/>
                </a:solidFill>
              </a:rPr>
              <a:t>       </a:t>
            </a:r>
            <a:r>
              <a:rPr lang="cs-CZ" sz="1600" i="1" dirty="0" err="1">
                <a:solidFill>
                  <a:srgbClr val="265F00"/>
                </a:solidFill>
              </a:rPr>
              <a:t>Spirogyra</a:t>
            </a:r>
            <a:r>
              <a:rPr lang="cs-CZ" sz="1600" i="1" dirty="0">
                <a:solidFill>
                  <a:srgbClr val="265F00"/>
                </a:solidFill>
              </a:rPr>
              <a:t> </a:t>
            </a:r>
            <a:r>
              <a:rPr lang="cs-CZ" sz="1600" dirty="0">
                <a:solidFill>
                  <a:srgbClr val="265F00"/>
                </a:solidFill>
              </a:rPr>
              <a:t>(šroubovitý chloroplast)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50"/>
    </mc:Choice>
    <mc:Fallback xmlns="">
      <p:transition spd="slow" advTm="11935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1" descr="Výsledek obrázku pro scenedesmus dimorphus">
            <a:extLst>
              <a:ext uri="{FF2B5EF4-FFF2-40B4-BE49-F238E27FC236}">
                <a16:creationId xmlns:a16="http://schemas.microsoft.com/office/drawing/2014/main" id="{B9A2BC38-48AB-4646-98F2-E417F900F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1" b="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9ACB10E2-528C-4CA4-B80D-B214E78ED5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928295" y="-1798333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Třída: Chlorophyceae </a:t>
            </a:r>
            <a:br>
              <a:rPr lang="cs-CZ" alt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cs-CZ" altLang="cs-CZ" sz="2800" b="1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Scenedesmus dimorphus</a:t>
            </a:r>
            <a:br>
              <a:rPr lang="en-US" altLang="cs-CZ" sz="4500" dirty="0">
                <a:solidFill>
                  <a:srgbClr val="FFFFFF"/>
                </a:solidFill>
              </a:rPr>
            </a:br>
            <a:endParaRPr lang="en-US" altLang="cs-CZ" sz="4500" dirty="0">
              <a:solidFill>
                <a:srgbClr val="FFFFFF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EA19C7-18AA-4843-84DB-72A61EFE079A}"/>
              </a:ext>
            </a:extLst>
          </p:cNvPr>
          <p:cNvSpPr txBox="1"/>
          <p:nvPr/>
        </p:nvSpPr>
        <p:spPr>
          <a:xfrm>
            <a:off x="5489278" y="6066380"/>
            <a:ext cx="261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pic>
        <p:nvPicPr>
          <p:cNvPr id="3" name="Obrázek 2" descr="Obsah obrázku letící, drak, voda, lidé&#10;&#10;Popis byl vytvořen automaticky">
            <a:extLst>
              <a:ext uri="{FF2B5EF4-FFF2-40B4-BE49-F238E27FC236}">
                <a16:creationId xmlns:a16="http://schemas.microsoft.com/office/drawing/2014/main" id="{F0A75ADC-4769-48E6-89E9-B37CE43BD5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6" t="40465" r="36641" b="26512"/>
          <a:stretch/>
        </p:blipFill>
        <p:spPr>
          <a:xfrm>
            <a:off x="6948918" y="3880874"/>
            <a:ext cx="2192795" cy="2977116"/>
          </a:xfrm>
          <a:prstGeom prst="rect">
            <a:avLst/>
          </a:prstGeom>
        </p:spPr>
      </p:pic>
      <p:pic>
        <p:nvPicPr>
          <p:cNvPr id="9" name="Obrázek 8" descr="Obsah obrázku vsedě, přenosný počítač, počítač, velké&#10;&#10;Popis byl vytvořen automaticky">
            <a:extLst>
              <a:ext uri="{FF2B5EF4-FFF2-40B4-BE49-F238E27FC236}">
                <a16:creationId xmlns:a16="http://schemas.microsoft.com/office/drawing/2014/main" id="{6D390258-376E-41FC-9517-5D1E52C054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7" t="33428" r="54884" b="45736"/>
          <a:stretch/>
        </p:blipFill>
        <p:spPr>
          <a:xfrm>
            <a:off x="0" y="1180810"/>
            <a:ext cx="2099110" cy="2137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66"/>
    </mc:Choice>
    <mc:Fallback xmlns="">
      <p:transition spd="slow" advTm="3526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F060B7EF-033B-4370-9DAD-EAB120E095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800" b="1" dirty="0" err="1">
                <a:solidFill>
                  <a:schemeClr val="accent6">
                    <a:lumMod val="75000"/>
                  </a:schemeClr>
                </a:solidFill>
              </a:rPr>
              <a:t>Chlorophyceae</a:t>
            </a:r>
            <a:endParaRPr lang="cs-CZ" altLang="cs-CZ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71" name="Rectangle 4">
            <a:extLst>
              <a:ext uri="{FF2B5EF4-FFF2-40B4-BE49-F238E27FC236}">
                <a16:creationId xmlns:a16="http://schemas.microsoft.com/office/drawing/2014/main" id="{7846460A-D8BC-448E-982C-8F0EA72901A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419975" y="8637588"/>
            <a:ext cx="2425700" cy="269875"/>
          </a:xfrm>
        </p:spPr>
        <p:txBody>
          <a:bodyPr>
            <a:normAutofit fontScale="62500" lnSpcReduction="20000"/>
          </a:bodyPr>
          <a:lstStyle/>
          <a:p>
            <a:pPr eaLnBrk="1" hangingPunct="1"/>
            <a:r>
              <a:rPr lang="cs-CZ" altLang="cs-CZ" i="1">
                <a:solidFill>
                  <a:schemeClr val="tx1"/>
                </a:solidFill>
              </a:rPr>
              <a:t>Pediastrum </a:t>
            </a:r>
            <a:r>
              <a:rPr lang="cs-CZ" altLang="cs-CZ">
                <a:solidFill>
                  <a:schemeClr val="tx1"/>
                </a:solidFill>
              </a:rPr>
              <a:t>sp.</a:t>
            </a:r>
            <a:endParaRPr lang="cs-CZ" altLang="cs-CZ" i="1">
              <a:solidFill>
                <a:schemeClr val="tx1"/>
              </a:solidFill>
            </a:endParaRPr>
          </a:p>
        </p:txBody>
      </p:sp>
      <p:pic>
        <p:nvPicPr>
          <p:cNvPr id="9" name="Obrázek 8" descr="Obsah obrázku interiér, jídlo, polévka, zelená&#10;&#10;Popis byl vytvořen automaticky">
            <a:extLst>
              <a:ext uri="{FF2B5EF4-FFF2-40B4-BE49-F238E27FC236}">
                <a16:creationId xmlns:a16="http://schemas.microsoft.com/office/drawing/2014/main" id="{5641E383-86B4-45EE-A695-AA86B9A6F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17" name="Obrázek 16" descr="Obsah obrázku interiér, jídlo, polévka, zelená&#10;&#10;Popis byl vytvořen automaticky">
            <a:extLst>
              <a:ext uri="{FF2B5EF4-FFF2-40B4-BE49-F238E27FC236}">
                <a16:creationId xmlns:a16="http://schemas.microsoft.com/office/drawing/2014/main" id="{3EBBE58C-6FB5-4C20-ADAB-F3ABB9FCB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7174"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19" name="Obrázek 18" descr="Obsah obrázku jídlo, polévka, zelená, držení&#10;&#10;Popis byl vytvořen automaticky">
            <a:extLst>
              <a:ext uri="{FF2B5EF4-FFF2-40B4-BE49-F238E27FC236}">
                <a16:creationId xmlns:a16="http://schemas.microsoft.com/office/drawing/2014/main" id="{5EF3ACDF-1E7C-45F2-8C6F-FA8108745A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9" t="23303" r="34099" b="21330"/>
          <a:stretch/>
        </p:blipFill>
        <p:spPr>
          <a:xfrm>
            <a:off x="5827231" y="829841"/>
            <a:ext cx="2784341" cy="3255782"/>
          </a:xfrm>
          <a:prstGeom prst="rect">
            <a:avLst/>
          </a:prstGeom>
        </p:spPr>
      </p:pic>
      <p:pic>
        <p:nvPicPr>
          <p:cNvPr id="3" name="Obrázek 2" descr="Obsah obrázku vsedě, zelená, velké, stůl&#10;&#10;Popis byl vytvořen automaticky">
            <a:extLst>
              <a:ext uri="{FF2B5EF4-FFF2-40B4-BE49-F238E27FC236}">
                <a16:creationId xmlns:a16="http://schemas.microsoft.com/office/drawing/2014/main" id="{8B2B6B6B-532C-455F-B2BA-0549D8EDFA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6" t="37054" r="36692" b="18914"/>
          <a:stretch/>
        </p:blipFill>
        <p:spPr>
          <a:xfrm>
            <a:off x="396491" y="923955"/>
            <a:ext cx="2994678" cy="3161668"/>
          </a:xfrm>
          <a:prstGeom prst="rect">
            <a:avLst/>
          </a:prstGeom>
        </p:spPr>
      </p:pic>
      <p:pic>
        <p:nvPicPr>
          <p:cNvPr id="1028" name="Picture 4" descr="Protist Images: Pediastrum duplex v. reticulatum">
            <a:extLst>
              <a:ext uri="{FF2B5EF4-FFF2-40B4-BE49-F238E27FC236}">
                <a16:creationId xmlns:a16="http://schemas.microsoft.com/office/drawing/2014/main" id="{0D2BCC2C-C3EE-4AA5-955E-16B723B9C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729" y="3848985"/>
            <a:ext cx="3525872" cy="287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97D912E-729E-44B3-949F-4C9BE1B11127}"/>
              </a:ext>
            </a:extLst>
          </p:cNvPr>
          <p:cNvSpPr txBox="1"/>
          <p:nvPr/>
        </p:nvSpPr>
        <p:spPr>
          <a:xfrm>
            <a:off x="3583172" y="1392865"/>
            <a:ext cx="20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i="1" dirty="0" err="1">
                <a:solidFill>
                  <a:schemeClr val="accent6">
                    <a:lumMod val="75000"/>
                  </a:schemeClr>
                </a:solidFill>
              </a:rPr>
              <a:t>Pediastrum</a:t>
            </a:r>
            <a:r>
              <a:rPr lang="cs-CZ" sz="24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sp</a:t>
            </a:r>
            <a:r>
              <a:rPr lang="cs-CZ" b="1" i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6184D3C-4FD4-4189-81CF-7C6EF751882E}"/>
              </a:ext>
            </a:extLst>
          </p:cNvPr>
          <p:cNvSpPr txBox="1"/>
          <p:nvPr/>
        </p:nvSpPr>
        <p:spPr>
          <a:xfrm>
            <a:off x="3863788" y="3735458"/>
            <a:ext cx="261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28"/>
    </mc:Choice>
    <mc:Fallback xmlns="">
      <p:transition spd="slow" advTm="5092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49AB163-6051-4C76-B052-A35C86A84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413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1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Třída: </a:t>
            </a:r>
            <a:r>
              <a:rPr lang="cs-CZ" altLang="cs-CZ" sz="31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Chlorophyceae</a:t>
            </a:r>
            <a:r>
              <a:rPr lang="cs-CZ" altLang="cs-CZ" sz="31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br>
              <a:rPr lang="cs-CZ" altLang="cs-CZ" sz="31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cs-CZ" altLang="cs-CZ" sz="3100" b="1" i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Volvox</a:t>
            </a:r>
            <a:r>
              <a:rPr lang="cs-CZ" altLang="cs-CZ" sz="31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cs-CZ" altLang="cs-CZ" sz="31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sp</a:t>
            </a:r>
            <a:r>
              <a:rPr lang="cs-CZ" altLang="cs-CZ" sz="31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.</a:t>
            </a:r>
            <a:br>
              <a:rPr lang="cs-CZ" altLang="cs-CZ" sz="2400" dirty="0"/>
            </a:br>
            <a:endParaRPr lang="cs-CZ" altLang="cs-CZ" sz="2400" dirty="0"/>
          </a:p>
        </p:txBody>
      </p:sp>
      <p:pic>
        <p:nvPicPr>
          <p:cNvPr id="5" name="Obrázek 4" descr="Obsah obrázku zelená, raketa, voda, držení&#10;&#10;Popis byl vytvořen automaticky">
            <a:extLst>
              <a:ext uri="{FF2B5EF4-FFF2-40B4-BE49-F238E27FC236}">
                <a16:creationId xmlns:a16="http://schemas.microsoft.com/office/drawing/2014/main" id="{B22E7E4C-B418-47C3-87C9-CFED928CD6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3" t="7546" r="12829" b="6304"/>
          <a:stretch/>
        </p:blipFill>
        <p:spPr>
          <a:xfrm>
            <a:off x="4831165" y="1658679"/>
            <a:ext cx="4175379" cy="4093279"/>
          </a:xfrm>
          <a:prstGeom prst="rect">
            <a:avLst/>
          </a:prstGeom>
        </p:spPr>
      </p:pic>
      <p:pic>
        <p:nvPicPr>
          <p:cNvPr id="7" name="Obrázek 6" descr="Obsah obrázku zelená&#10;&#10;Popis byl vytvořen automaticky">
            <a:extLst>
              <a:ext uri="{FF2B5EF4-FFF2-40B4-BE49-F238E27FC236}">
                <a16:creationId xmlns:a16="http://schemas.microsoft.com/office/drawing/2014/main" id="{FBE3677A-A407-4711-980F-3D696EF2B5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9" t="23077" r="26030" b="17331"/>
          <a:stretch/>
        </p:blipFill>
        <p:spPr>
          <a:xfrm>
            <a:off x="473944" y="1658680"/>
            <a:ext cx="3804305" cy="409327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CD48EDC-962E-4935-A293-C5AE0645C6B3}"/>
              </a:ext>
            </a:extLst>
          </p:cNvPr>
          <p:cNvSpPr txBox="1"/>
          <p:nvPr/>
        </p:nvSpPr>
        <p:spPr>
          <a:xfrm>
            <a:off x="610016" y="1127306"/>
            <a:ext cx="2101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mateřské </a:t>
            </a:r>
            <a:r>
              <a:rPr lang="cs-CZ" dirty="0" err="1"/>
              <a:t>cenobium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4880FC6-2D88-408F-A780-338008647635}"/>
              </a:ext>
            </a:extLst>
          </p:cNvPr>
          <p:cNvSpPr txBox="1"/>
          <p:nvPr/>
        </p:nvSpPr>
        <p:spPr>
          <a:xfrm>
            <a:off x="334888" y="5907025"/>
            <a:ext cx="368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dceřiné </a:t>
            </a:r>
            <a:r>
              <a:rPr lang="cs-CZ" dirty="0" err="1"/>
              <a:t>cenobium</a:t>
            </a:r>
            <a:endParaRPr lang="cs-CZ" dirty="0"/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03EADF37-F062-4CB7-A83F-8A4339E27017}"/>
              </a:ext>
            </a:extLst>
          </p:cNvPr>
          <p:cNvSpPr/>
          <p:nvPr/>
        </p:nvSpPr>
        <p:spPr>
          <a:xfrm>
            <a:off x="1778962" y="1496638"/>
            <a:ext cx="180753" cy="1381978"/>
          </a:xfrm>
          <a:prstGeom prst="downArrow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ipka: dolů 24">
            <a:extLst>
              <a:ext uri="{FF2B5EF4-FFF2-40B4-BE49-F238E27FC236}">
                <a16:creationId xmlns:a16="http://schemas.microsoft.com/office/drawing/2014/main" id="{5B163622-484F-428A-939B-76602F6344C1}"/>
              </a:ext>
            </a:extLst>
          </p:cNvPr>
          <p:cNvSpPr/>
          <p:nvPr/>
        </p:nvSpPr>
        <p:spPr>
          <a:xfrm rot="12698755">
            <a:off x="1494119" y="4877115"/>
            <a:ext cx="95924" cy="1089229"/>
          </a:xfrm>
          <a:prstGeom prst="downArrow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Šipka: dolů 25">
            <a:extLst>
              <a:ext uri="{FF2B5EF4-FFF2-40B4-BE49-F238E27FC236}">
                <a16:creationId xmlns:a16="http://schemas.microsoft.com/office/drawing/2014/main" id="{9F5FFA7B-F0F1-405A-82E8-36A56DD264D0}"/>
              </a:ext>
            </a:extLst>
          </p:cNvPr>
          <p:cNvSpPr/>
          <p:nvPr/>
        </p:nvSpPr>
        <p:spPr>
          <a:xfrm rot="10596208">
            <a:off x="1103707" y="3846738"/>
            <a:ext cx="132506" cy="2061675"/>
          </a:xfrm>
          <a:prstGeom prst="downArrow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B3E912B-DB2A-4C51-BBC8-9139BFCE47D8}"/>
              </a:ext>
            </a:extLst>
          </p:cNvPr>
          <p:cNvSpPr txBox="1"/>
          <p:nvPr/>
        </p:nvSpPr>
        <p:spPr>
          <a:xfrm>
            <a:off x="3859619" y="6337300"/>
            <a:ext cx="261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100x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59"/>
    </mc:Choice>
    <mc:Fallback xmlns="">
      <p:transition spd="slow" advTm="8835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1940E2FA-4BDF-4E0C-9D78-389865572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C490EC51-2B4E-46F1-BAC1-2EBA2105299D}"/>
              </a:ext>
            </a:extLst>
          </p:cNvPr>
          <p:cNvSpPr/>
          <p:nvPr/>
        </p:nvSpPr>
        <p:spPr>
          <a:xfrm>
            <a:off x="180974" y="533365"/>
            <a:ext cx="5514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800" b="1" dirty="0" err="1">
                <a:solidFill>
                  <a:schemeClr val="accent6">
                    <a:lumMod val="75000"/>
                  </a:schemeClr>
                </a:solidFill>
              </a:rPr>
              <a:t>Chlorophyceae</a:t>
            </a:r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altLang="cs-CZ" sz="2800" b="1" i="1" dirty="0">
                <a:solidFill>
                  <a:schemeClr val="accent6">
                    <a:lumMod val="75000"/>
                  </a:schemeClr>
                </a:solidFill>
              </a:rPr>
              <a:t>Oedogonium </a:t>
            </a:r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sp.</a:t>
            </a:r>
            <a:endParaRPr lang="cs-CZ" sz="2800" dirty="0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E7D486EE-96A9-4705-A87C-61505D06B140}"/>
              </a:ext>
            </a:extLst>
          </p:cNvPr>
          <p:cNvSpPr/>
          <p:nvPr/>
        </p:nvSpPr>
        <p:spPr>
          <a:xfrm>
            <a:off x="4451350" y="2055751"/>
            <a:ext cx="1244600" cy="12068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53AB222-7B94-4131-AAB7-6B51E2B17A49}"/>
              </a:ext>
            </a:extLst>
          </p:cNvPr>
          <p:cNvSpPr txBox="1"/>
          <p:nvPr/>
        </p:nvSpPr>
        <p:spPr>
          <a:xfrm>
            <a:off x="5695949" y="3343459"/>
            <a:ext cx="239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límečky</a:t>
            </a: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8C2CDB29-7F18-4BC3-BC74-707A4BC51632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5391151" y="2668643"/>
            <a:ext cx="304798" cy="859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9FB48BC7-D662-491D-ACF6-5DAA035F18C2}"/>
              </a:ext>
            </a:extLst>
          </p:cNvPr>
          <p:cNvCxnSpPr/>
          <p:nvPr/>
        </p:nvCxnSpPr>
        <p:spPr>
          <a:xfrm flipH="1" flipV="1">
            <a:off x="4876800" y="2552700"/>
            <a:ext cx="819149" cy="981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18F34F5E-2B63-44E9-92D4-2860E3ED35F1}"/>
              </a:ext>
            </a:extLst>
          </p:cNvPr>
          <p:cNvSpPr txBox="1"/>
          <p:nvPr/>
        </p:nvSpPr>
        <p:spPr>
          <a:xfrm>
            <a:off x="6791325" y="5314950"/>
            <a:ext cx="193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139666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5"/>
    </mc:Choice>
    <mc:Fallback xmlns="">
      <p:transition spd="slow" advTm="2355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Oedogonium-zoospory">
            <a:extLst>
              <a:ext uri="{FF2B5EF4-FFF2-40B4-BE49-F238E27FC236}">
                <a16:creationId xmlns:a16="http://schemas.microsoft.com/office/drawing/2014/main" id="{DC083B6E-6E9B-4F21-BF0C-E9AFE5E08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56932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>
            <a:extLst>
              <a:ext uri="{FF2B5EF4-FFF2-40B4-BE49-F238E27FC236}">
                <a16:creationId xmlns:a16="http://schemas.microsoft.com/office/drawing/2014/main" id="{87525505-F4D6-4A32-BC9A-B0345A9BF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195263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cs-CZ" sz="2800" b="1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Oedogonium </a:t>
            </a:r>
            <a:r>
              <a:rPr lang="cs-CZ" alt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sp.</a:t>
            </a:r>
            <a:endParaRPr lang="cs-CZ" altLang="cs-CZ" sz="2800" b="1" i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222" name="Picture 9" descr="Výsledek obrázku pro oedogonium">
            <a:extLst>
              <a:ext uri="{FF2B5EF4-FFF2-40B4-BE49-F238E27FC236}">
                <a16:creationId xmlns:a16="http://schemas.microsoft.com/office/drawing/2014/main" id="{635D057B-6913-41DE-AF6E-0D797B385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66890"/>
            <a:ext cx="4248150" cy="342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4A8F9A01-331E-40AC-B566-23662A69E3C4}"/>
              </a:ext>
            </a:extLst>
          </p:cNvPr>
          <p:cNvSpPr/>
          <p:nvPr/>
        </p:nvSpPr>
        <p:spPr>
          <a:xfrm>
            <a:off x="974725" y="3835400"/>
            <a:ext cx="863600" cy="792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1281B4D-09A8-4373-8222-5EC369929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23888" y="4694151"/>
            <a:ext cx="3455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límečky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4E24782-14A0-42C5-AD97-F63490487D4D}"/>
              </a:ext>
            </a:extLst>
          </p:cNvPr>
          <p:cNvSpPr txBox="1"/>
          <p:nvPr/>
        </p:nvSpPr>
        <p:spPr>
          <a:xfrm>
            <a:off x="514350" y="5785492"/>
            <a:ext cx="193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52"/>
    </mc:Choice>
    <mc:Fallback xmlns="">
      <p:transition spd="slow" advTm="70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A30B6C-E92D-48D6-AC3A-FBCF88A53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265" y="343945"/>
            <a:ext cx="4551698" cy="1090538"/>
          </a:xfrm>
        </p:spPr>
        <p:txBody>
          <a:bodyPr>
            <a:normAutofit fontScale="90000"/>
          </a:bodyPr>
          <a:lstStyle/>
          <a:p>
            <a:br>
              <a:rPr lang="cs-CZ" sz="2400" dirty="0">
                <a:solidFill>
                  <a:srgbClr val="00B050"/>
                </a:solidFill>
                <a:latin typeface="+mn-lt"/>
              </a:rPr>
            </a:br>
            <a:r>
              <a:rPr lang="cs-CZ" sz="3100" b="1" i="1" dirty="0" err="1">
                <a:solidFill>
                  <a:srgbClr val="00B050"/>
                </a:solidFill>
                <a:latin typeface="+mn-lt"/>
              </a:rPr>
              <a:t>Cladophora</a:t>
            </a:r>
            <a:r>
              <a:rPr lang="cs-CZ" sz="31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3100" b="1" dirty="0" err="1">
                <a:solidFill>
                  <a:srgbClr val="00B050"/>
                </a:solidFill>
                <a:latin typeface="+mn-lt"/>
              </a:rPr>
              <a:t>sp</a:t>
            </a:r>
            <a:r>
              <a:rPr lang="cs-CZ" sz="3100" b="1" dirty="0">
                <a:solidFill>
                  <a:srgbClr val="00B050"/>
                </a:solidFill>
                <a:latin typeface="+mn-lt"/>
              </a:rPr>
              <a:t>.</a:t>
            </a:r>
            <a:br>
              <a:rPr lang="cs-CZ" sz="3100" b="1" dirty="0">
                <a:solidFill>
                  <a:srgbClr val="00B050"/>
                </a:solidFill>
                <a:latin typeface="+mn-lt"/>
              </a:rPr>
            </a:br>
            <a:r>
              <a:rPr lang="cs-CZ" sz="3100" b="1" dirty="0">
                <a:solidFill>
                  <a:srgbClr val="00B050"/>
                </a:solidFill>
                <a:latin typeface="+mn-lt"/>
              </a:rPr>
              <a:t>Třída: </a:t>
            </a:r>
            <a:r>
              <a:rPr lang="cs-CZ" sz="3100" b="1" dirty="0" err="1">
                <a:solidFill>
                  <a:srgbClr val="00B050"/>
                </a:solidFill>
                <a:latin typeface="+mn-lt"/>
              </a:rPr>
              <a:t>Cladophorophyceae</a:t>
            </a:r>
            <a:br>
              <a:rPr lang="cs-CZ" sz="3100" b="1" dirty="0">
                <a:solidFill>
                  <a:srgbClr val="00B050"/>
                </a:solidFill>
                <a:latin typeface="+mn-lt"/>
              </a:rPr>
            </a:br>
            <a:br>
              <a:rPr lang="cs-CZ" sz="3100" dirty="0">
                <a:solidFill>
                  <a:srgbClr val="00B050"/>
                </a:solidFill>
                <a:latin typeface="+mn-lt"/>
              </a:rPr>
            </a:br>
            <a:r>
              <a:rPr lang="cs-CZ" sz="3100" dirty="0" err="1">
                <a:solidFill>
                  <a:srgbClr val="00B050"/>
                </a:solidFill>
                <a:latin typeface="+mn-lt"/>
              </a:rPr>
              <a:t>Sifonokladální</a:t>
            </a:r>
            <a:r>
              <a:rPr lang="cs-CZ" sz="3100" dirty="0">
                <a:solidFill>
                  <a:srgbClr val="00B050"/>
                </a:solidFill>
                <a:latin typeface="+mn-lt"/>
              </a:rPr>
              <a:t> stélka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2718BA-CFE4-485B-A7C6-DE4368213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7" r="-1" b="-1"/>
          <a:stretch/>
        </p:blipFill>
        <p:spPr bwMode="auto">
          <a:xfrm>
            <a:off x="20" y="4305680"/>
            <a:ext cx="3085185" cy="2548533"/>
          </a:xfrm>
          <a:custGeom>
            <a:avLst/>
            <a:gdLst/>
            <a:ahLst/>
            <a:cxnLst/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Cladophora Under Microscope | Free Images at Clker.com - vector clip art  online, royalty free &amp; public domain">
            <a:extLst>
              <a:ext uri="{FF2B5EF4-FFF2-40B4-BE49-F238E27FC236}">
                <a16:creationId xmlns:a16="http://schemas.microsoft.com/office/drawing/2014/main" id="{7FD332CC-E2BB-4B4C-90E3-F6E283A29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6" r="8725" b="1"/>
          <a:stretch/>
        </p:blipFill>
        <p:spPr bwMode="auto">
          <a:xfrm>
            <a:off x="3521834" y="2966567"/>
            <a:ext cx="2556863" cy="2556863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82D40AF-28F6-4AF1-BA73-B30D5A877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r="3" b="3"/>
          <a:stretch/>
        </p:blipFill>
        <p:spPr bwMode="auto">
          <a:xfrm>
            <a:off x="1" y="-9668"/>
            <a:ext cx="3945364" cy="3319992"/>
          </a:xfrm>
          <a:custGeom>
            <a:avLst/>
            <a:gdLst/>
            <a:ahLst/>
            <a:cxnLst/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29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75"/>
    </mc:Choice>
    <mc:Fallback xmlns="">
      <p:transition spd="slow" advTm="4547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ladophora02">
            <a:extLst>
              <a:ext uri="{FF2B5EF4-FFF2-40B4-BE49-F238E27FC236}">
                <a16:creationId xmlns:a16="http://schemas.microsoft.com/office/drawing/2014/main" id="{C449C04D-EF93-45DB-966A-20B7CB582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82" y="648585"/>
            <a:ext cx="8081681" cy="606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26A85CB8-91C0-493C-BDDB-AFFACAB37BDC}"/>
              </a:ext>
            </a:extLst>
          </p:cNvPr>
          <p:cNvSpPr txBox="1">
            <a:spLocks/>
          </p:cNvSpPr>
          <p:nvPr/>
        </p:nvSpPr>
        <p:spPr>
          <a:xfrm>
            <a:off x="-1875687" y="244908"/>
            <a:ext cx="11115380" cy="1090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cs-CZ" sz="2800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Cladophora</a:t>
            </a:r>
            <a:r>
              <a:rPr lang="cs-CZ" sz="2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sp.     Třída: </a:t>
            </a:r>
            <a:r>
              <a:rPr lang="cs-CZ" sz="28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Cladophorophyceae</a:t>
            </a:r>
            <a:br>
              <a:rPr 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br>
              <a:rPr 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endParaRPr lang="cs-CZ" sz="28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2F572E5-7643-4D96-882E-5FF3D35AC9E1}"/>
              </a:ext>
            </a:extLst>
          </p:cNvPr>
          <p:cNvSpPr txBox="1"/>
          <p:nvPr/>
        </p:nvSpPr>
        <p:spPr>
          <a:xfrm>
            <a:off x="1190847" y="5773479"/>
            <a:ext cx="261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100x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4"/>
    </mc:Choice>
    <mc:Fallback xmlns="">
      <p:transition spd="slow" advTm="18914"/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357</Words>
  <Application>Microsoft Office PowerPoint</Application>
  <PresentationFormat>Předvádění na obrazovce (4:3)</PresentationFormat>
  <Paragraphs>100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Motiv Office</vt:lpstr>
      <vt:lpstr>Cvičení číslo 3  Chlorophyta, Charophyta     </vt:lpstr>
      <vt:lpstr>Prezentace aplikace PowerPoint</vt:lpstr>
      <vt:lpstr>Třída: Chlorophyceae  Scenedesmus dimorphus </vt:lpstr>
      <vt:lpstr>Třída: Chlorophyceae</vt:lpstr>
      <vt:lpstr>Třída: Chlorophyceae  Volvox sp. </vt:lpstr>
      <vt:lpstr>Prezentace aplikace PowerPoint</vt:lpstr>
      <vt:lpstr>Prezentace aplikace PowerPoint</vt:lpstr>
      <vt:lpstr> Cladophora sp. Třída: Cladophorophyceae  Sifonokladální stélka</vt:lpstr>
      <vt:lpstr>Prezentace aplikace PowerPoint</vt:lpstr>
      <vt:lpstr>Oddělení Charophyta</vt:lpstr>
      <vt:lpstr>Třída Charophyceae</vt:lpstr>
      <vt:lpstr>Prezentace aplikace PowerPoint</vt:lpstr>
      <vt:lpstr>Třída Zygnematophyceae</vt:lpstr>
      <vt:lpstr>Třída Zygnematophyceae     Cosmarium sp.</vt:lpstr>
      <vt:lpstr>Třída Zygnematophyceae     Cosmarium sp.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Objekty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číslo 5  Chlorophyta</dc:title>
  <dc:creator>Barbora Hutňan Chattová</dc:creator>
  <cp:lastModifiedBy>Olga Rotreklová</cp:lastModifiedBy>
  <cp:revision>27</cp:revision>
  <dcterms:created xsi:type="dcterms:W3CDTF">2020-11-02T09:38:28Z</dcterms:created>
  <dcterms:modified xsi:type="dcterms:W3CDTF">2023-11-14T15:41:11Z</dcterms:modified>
</cp:coreProperties>
</file>