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42" r:id="rId3"/>
    <p:sldId id="341" r:id="rId4"/>
    <p:sldId id="259" r:id="rId5"/>
    <p:sldId id="258" r:id="rId6"/>
    <p:sldId id="486" r:id="rId7"/>
    <p:sldId id="484" r:id="rId8"/>
    <p:sldId id="485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509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482" r:id="rId32"/>
    <p:sldId id="510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-1051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22.10.2023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BFAD0-76CA-45EE-ABD4-EF4BA8DCCD48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22.10.2023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22.10.2023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22.10.2023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22.10.2023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22.10.2023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 a hub: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Tvoří </a:t>
            </a:r>
            <a:r>
              <a:rPr lang="cs-CZ" dirty="0" err="1"/>
              <a:t>hetrotrichální</a:t>
            </a:r>
            <a:r>
              <a:rPr lang="cs-CZ" dirty="0"/>
              <a:t> vlákna, která se sdružují dohromady v disk.</a:t>
            </a:r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Třída </a:t>
            </a:r>
            <a:r>
              <a:rPr lang="cs-CZ" sz="4000" dirty="0" err="1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Pletivná</a:t>
            </a:r>
            <a:r>
              <a:rPr lang="cs-CZ" altLang="cs-CZ" sz="2400" dirty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Rhizoidy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r>
              <a:rPr lang="cs-CZ" sz="2400" dirty="0"/>
              <a:t>Zoospory a spermatozoidy mají 2 bičíky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Zvápenatělé 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12" name="Picture 4" descr="Popis není dostupný.">
            <a:extLst>
              <a:ext uri="{FF2B5EF4-FFF2-40B4-BE49-F238E27FC236}">
                <a16:creationId xmlns="" xmlns:a16="http://schemas.microsoft.com/office/drawing/2014/main" id="{3AF24D98-4298-A2E0-FC77-3A483547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76" y="5023883"/>
            <a:ext cx="1951498" cy="21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>
                <a:latin typeface="Calibri" panose="020F0502020204030204" pitchFamily="34" charset="0"/>
              </a:rPr>
              <a:t>(</a:t>
            </a:r>
            <a:r>
              <a:rPr lang="cs-CZ" sz="1800" dirty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>
                <a:latin typeface="Calibri" panose="020F0502020204030204" pitchFamily="34" charset="0"/>
              </a:rPr>
              <a:t>Spirogyra</a:t>
            </a:r>
            <a:r>
              <a:rPr lang="cs-CZ" sz="1800" dirty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>
                <a:latin typeface="Calibri" panose="020F0502020204030204" pitchFamily="34" charset="0"/>
              </a:rPr>
              <a:t>Zygnema</a:t>
            </a:r>
            <a:r>
              <a:rPr lang="cs-CZ" sz="18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>
                <a:latin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</a:rPr>
              <a:t>isogamety</a:t>
            </a:r>
            <a:r>
              <a:rPr lang="cs-CZ" sz="2000" dirty="0">
                <a:latin typeface="Calibri" panose="020F0502020204030204" pitchFamily="34" charset="0"/>
              </a:rPr>
              <a:t> celé protoplasty)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>
                <a:latin typeface="Calibri" panose="020F0502020204030204" pitchFamily="34" charset="0"/>
              </a:rPr>
              <a:t>Haplontní</a:t>
            </a:r>
            <a:r>
              <a:rPr lang="cs-CZ" altLang="cs-CZ" sz="2000" dirty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klíčení</a:t>
            </a: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žebříčková 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zářez (</a:t>
            </a:r>
            <a:r>
              <a:rPr lang="cs-CZ" sz="2400" dirty="0" err="1">
                <a:latin typeface="Calibri" panose="020F0502020204030204" pitchFamily="34" charset="0"/>
              </a:rPr>
              <a:t>isthmus</a:t>
            </a:r>
            <a:r>
              <a:rPr lang="cs-CZ" sz="2400" dirty="0">
                <a:latin typeface="Calibri" panose="020F0502020204030204" pitchFamily="34" charset="0"/>
              </a:rPr>
              <a:t> – šíje) a dvě </a:t>
            </a:r>
            <a:r>
              <a:rPr lang="cs-CZ" sz="2400" dirty="0" err="1">
                <a:latin typeface="Calibri" panose="020F0502020204030204" pitchFamily="34" charset="0"/>
              </a:rPr>
              <a:t>semicely</a:t>
            </a:r>
            <a:endParaRPr 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>
                <a:latin typeface="Calibri" panose="020F0502020204030204" pitchFamily="34" charset="0"/>
              </a:rPr>
              <a:t>isthmu</a:t>
            </a:r>
            <a:endParaRPr 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výběžky, ostny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Algae (Cosmarium) - Stock Image - C005/7050 - Science Photo Library">
            <a:extLst>
              <a:ext uri="{FF2B5EF4-FFF2-40B4-BE49-F238E27FC236}">
                <a16:creationId xmlns="" xmlns:a16="http://schemas.microsoft.com/office/drawing/2014/main" id="{D55716D1-C438-45E0-973F-48A5E32A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25" b="95375" l="1994" r="94939">
                        <a14:foregroundMark x1="92485" y1="50250" x2="92485" y2="50250"/>
                        <a14:foregroundMark x1="92485" y1="50250" x2="92485" y2="50250"/>
                        <a14:foregroundMark x1="88037" y1="50250" x2="88037" y2="50250"/>
                        <a14:foregroundMark x1="93252" y1="47125" x2="93252" y2="47125"/>
                        <a14:foregroundMark x1="94479" y1="49125" x2="94479" y2="49125"/>
                        <a14:foregroundMark x1="95092" y1="46250" x2="94785" y2="44250"/>
                        <a14:foregroundMark x1="93558" y1="41375" x2="93558" y2="41375"/>
                        <a14:foregroundMark x1="92945" y1="39000" x2="92945" y2="39000"/>
                        <a14:foregroundMark x1="91564" y1="37375" x2="91564" y2="37375"/>
                        <a14:foregroundMark x1="90644" y1="35125" x2="90644" y2="35125"/>
                        <a14:foregroundMark x1="90031" y1="33000" x2="90031" y2="32250"/>
                        <a14:foregroundMark x1="88344" y1="27250" x2="87730" y2="25875"/>
                        <a14:foregroundMark x1="86503" y1="22500" x2="86503" y2="22500"/>
                        <a14:foregroundMark x1="84509" y1="19125" x2="83896" y2="18375"/>
                        <a14:foregroundMark x1="82055" y1="16000" x2="82055" y2="16000"/>
                        <a14:foregroundMark x1="80061" y1="13125" x2="80061" y2="13125"/>
                        <a14:foregroundMark x1="78528" y1="11000" x2="78528" y2="11000"/>
                        <a14:foregroundMark x1="71166" y1="9250" x2="71166" y2="9250"/>
                        <a14:foregroundMark x1="66564" y1="8375" x2="66564" y2="8375"/>
                        <a14:foregroundMark x1="63037" y1="7875" x2="63037" y2="7875"/>
                        <a14:foregroundMark x1="62423" y1="7875" x2="62423" y2="7875"/>
                        <a14:foregroundMark x1="59202" y1="7125" x2="59202" y2="7125"/>
                        <a14:foregroundMark x1="57055" y1="6125" x2="57055" y2="6125"/>
                        <a14:foregroundMark x1="7975" y1="50750" x2="7975" y2="50750"/>
                        <a14:foregroundMark x1="5368" y1="52000" x2="5368" y2="52000"/>
                        <a14:foregroundMark x1="5368" y1="52000" x2="5368" y2="52000"/>
                        <a14:foregroundMark x1="2147" y1="54625" x2="2147" y2="54625"/>
                        <a14:foregroundMark x1="23313" y1="89125" x2="23313" y2="89125"/>
                        <a14:foregroundMark x1="29141" y1="91750" x2="29141" y2="91750"/>
                        <a14:foregroundMark x1="26227" y1="91000" x2="26227" y2="91000"/>
                        <a14:foregroundMark x1="47393" y1="95375" x2="47393" y2="95375"/>
                        <a14:foregroundMark x1="44172" y1="95125" x2="44172" y2="95125"/>
                        <a14:foregroundMark x1="93252" y1="39750" x2="93252" y2="39750"/>
                        <a14:foregroundMark x1="90644" y1="41375" x2="90644" y2="41375"/>
                        <a14:foregroundMark x1="90337" y1="38250" x2="90337" y2="38250"/>
                        <a14:foregroundMark x1="90644" y1="35875" x2="90644" y2="35875"/>
                        <a14:foregroundMark x1="90644" y1="34750" x2="90644" y2="34750"/>
                        <a14:foregroundMark x1="90644" y1="33250" x2="90644" y2="33250"/>
                        <a14:backgroundMark x1="90951" y1="52500" x2="90951" y2="52500"/>
                        <a14:backgroundMark x1="90951" y1="48375" x2="90951" y2="48375"/>
                        <a14:backgroundMark x1="90951" y1="45500" x2="90951" y2="45500"/>
                        <a14:backgroundMark x1="90951" y1="43625" x2="90951" y2="42375"/>
                        <a14:backgroundMark x1="90951" y1="39750" x2="90951" y2="39000"/>
                        <a14:backgroundMark x1="90951" y1="40000" x2="90951" y2="39750"/>
                        <a14:backgroundMark x1="91564" y1="37375" x2="91564" y2="36625"/>
                        <a14:backgroundMark x1="92178" y1="33000" x2="92178" y2="33000"/>
                        <a14:backgroundMark x1="91871" y1="30875" x2="91258" y2="30125"/>
                        <a14:backgroundMark x1="85583" y1="18375" x2="85583" y2="18375"/>
                        <a14:backgroundMark x1="80675" y1="14500" x2="79448" y2="13375"/>
                        <a14:backgroundMark x1="76534" y1="11875" x2="76534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995">
            <a:off x="3079738" y="1152757"/>
            <a:ext cx="4186067" cy="51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6E4D4A4C-6174-4A5F-A36A-9CB7982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-16996"/>
            <a:ext cx="928222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265F00"/>
                </a:solidFill>
                <a:latin typeface="+mn-lt"/>
              </a:rPr>
              <a:t>Třída </a:t>
            </a:r>
            <a:r>
              <a:rPr lang="cs-CZ" altLang="cs-CZ" sz="2800" b="1" dirty="0" err="1">
                <a:solidFill>
                  <a:srgbClr val="265F00"/>
                </a:solidFill>
                <a:latin typeface="+mn-lt"/>
              </a:rPr>
              <a:t>Zygnematophyceae</a:t>
            </a:r>
            <a:r>
              <a:rPr lang="cs-CZ" altLang="cs-CZ" sz="2800" b="1" dirty="0">
                <a:solidFill>
                  <a:srgbClr val="265F00"/>
                </a:solidFill>
                <a:latin typeface="+mn-lt"/>
              </a:rPr>
              <a:t>     </a:t>
            </a:r>
            <a:r>
              <a:rPr lang="cs-CZ" altLang="cs-CZ" sz="2800" b="1" i="1" dirty="0" err="1">
                <a:solidFill>
                  <a:srgbClr val="265F00"/>
                </a:solidFill>
                <a:latin typeface="+mn-lt"/>
              </a:rPr>
              <a:t>Cosmarium</a:t>
            </a:r>
            <a:r>
              <a:rPr lang="cs-CZ" altLang="cs-CZ" sz="2800" b="1" dirty="0">
                <a:solidFill>
                  <a:srgbClr val="265F00"/>
                </a:solidFill>
                <a:latin typeface="+mn-lt"/>
              </a:rPr>
              <a:t> sp.</a:t>
            </a:r>
            <a:endParaRPr lang="fr-CA" altLang="cs-CZ" sz="2800" b="1" dirty="0">
              <a:solidFill>
                <a:srgbClr val="265F00"/>
              </a:solidFill>
              <a:latin typeface="+mn-lt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="" xmlns:a16="http://schemas.microsoft.com/office/drawing/2014/main" id="{83D589E2-8A12-4CB9-A51F-F1FD6E1A2BF8}"/>
              </a:ext>
            </a:extLst>
          </p:cNvPr>
          <p:cNvSpPr/>
          <p:nvPr/>
        </p:nvSpPr>
        <p:spPr>
          <a:xfrm>
            <a:off x="2312615" y="2232837"/>
            <a:ext cx="2923954" cy="1418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="" xmlns:a16="http://schemas.microsoft.com/office/drawing/2014/main" id="{52F582E5-EBF0-4537-8356-CE3799A00467}"/>
              </a:ext>
            </a:extLst>
          </p:cNvPr>
          <p:cNvSpPr/>
          <p:nvPr/>
        </p:nvSpPr>
        <p:spPr>
          <a:xfrm>
            <a:off x="850638" y="3578879"/>
            <a:ext cx="2923954" cy="1418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6BB31520-10AA-43A7-97CE-2809A09BE0E4}"/>
              </a:ext>
            </a:extLst>
          </p:cNvPr>
          <p:cNvSpPr/>
          <p:nvPr/>
        </p:nvSpPr>
        <p:spPr>
          <a:xfrm rot="10800000">
            <a:off x="5290159" y="3610128"/>
            <a:ext cx="2324953" cy="14187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C5E97A1F-DB80-4529-8060-36DF25D2CB93}"/>
              </a:ext>
            </a:extLst>
          </p:cNvPr>
          <p:cNvSpPr txBox="1"/>
          <p:nvPr/>
        </p:nvSpPr>
        <p:spPr>
          <a:xfrm>
            <a:off x="978229" y="2072940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pyrenoid</a:t>
            </a:r>
            <a:endParaRPr lang="cs-CZ" sz="24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347805CD-DCB0-4126-B6E1-7417FFA5A5A8}"/>
              </a:ext>
            </a:extLst>
          </p:cNvPr>
          <p:cNvSpPr txBox="1"/>
          <p:nvPr/>
        </p:nvSpPr>
        <p:spPr>
          <a:xfrm>
            <a:off x="7591718" y="3429000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istmus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BCCDED84-FF08-4A16-93C9-68EC16106D5D}"/>
              </a:ext>
            </a:extLst>
          </p:cNvPr>
          <p:cNvSpPr txBox="1"/>
          <p:nvPr/>
        </p:nvSpPr>
        <p:spPr>
          <a:xfrm>
            <a:off x="56316" y="3379294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sinus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="" xmlns:a16="http://schemas.microsoft.com/office/drawing/2014/main" id="{A306A26A-0383-4FDC-A6BB-F0C9957EE174}"/>
              </a:ext>
            </a:extLst>
          </p:cNvPr>
          <p:cNvSpPr/>
          <p:nvPr/>
        </p:nvSpPr>
        <p:spPr>
          <a:xfrm>
            <a:off x="6262332" y="3752000"/>
            <a:ext cx="1611076" cy="22157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BF0F4510-2ECE-44FF-991F-BAB2144C57E1}"/>
              </a:ext>
            </a:extLst>
          </p:cNvPr>
          <p:cNvSpPr txBox="1"/>
          <p:nvPr/>
        </p:nvSpPr>
        <p:spPr>
          <a:xfrm>
            <a:off x="7884283" y="4588696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semicela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919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8"/>
    </mc:Choice>
    <mc:Fallback xmlns="">
      <p:transition spd="slow" advTm="610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=""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=""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=""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=""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0" y="593813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/>
              <a:t>Jur</a:t>
            </a:r>
            <a:r>
              <a:rPr lang="cs-CZ" dirty="0" err="1"/>
              <a:t>áň</a:t>
            </a:r>
            <a:r>
              <a:rPr lang="en-US" dirty="0"/>
              <a:t> 2016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F843EA49-EB8E-A697-18C6-DBB4D1BF9041}"/>
              </a:ext>
            </a:extLst>
          </p:cNvPr>
          <p:cNvSpPr txBox="1"/>
          <p:nvPr/>
        </p:nvSpPr>
        <p:spPr>
          <a:xfrm>
            <a:off x="6156176" y="276118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- </a:t>
            </a:r>
            <a:r>
              <a:rPr lang="cs-CZ" sz="1400" b="1" dirty="0" err="1"/>
              <a:t>chloroplastida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zygospora</a:t>
            </a:r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026" name="Picture 2" descr="I used to hate algae but it's starting to grow on me - I used to hate algae but it's starting to grow on me  Sloth Pun Sloth">
            <a:extLst>
              <a:ext uri="{FF2B5EF4-FFF2-40B4-BE49-F238E27FC236}">
                <a16:creationId xmlns="" xmlns:a16="http://schemas.microsoft.com/office/drawing/2014/main" id="{6934D686-090B-46A0-00F2-DC6C1101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ke zkoušce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Typy stélek sinic a řas</a:t>
            </a:r>
          </a:p>
          <a:p>
            <a:r>
              <a:rPr lang="cs-CZ" dirty="0" smtClean="0"/>
              <a:t>Stavba a typy buněk sinic a řas</a:t>
            </a:r>
          </a:p>
          <a:p>
            <a:r>
              <a:rPr lang="cs-CZ" dirty="0" smtClean="0"/>
              <a:t>Výživa sinic a řas </a:t>
            </a:r>
          </a:p>
          <a:p>
            <a:r>
              <a:rPr lang="cs-CZ" dirty="0" err="1" smtClean="0"/>
              <a:t>Endosymbiotická</a:t>
            </a:r>
            <a:r>
              <a:rPr lang="cs-CZ" dirty="0" smtClean="0"/>
              <a:t> teorie</a:t>
            </a:r>
          </a:p>
          <a:p>
            <a:r>
              <a:rPr lang="cs-CZ" dirty="0" smtClean="0"/>
              <a:t>Symbiotické vztahy sinic a řas</a:t>
            </a:r>
          </a:p>
          <a:p>
            <a:r>
              <a:rPr lang="cs-CZ" dirty="0" smtClean="0"/>
              <a:t>Pohyb sinic a řas</a:t>
            </a:r>
          </a:p>
          <a:p>
            <a:r>
              <a:rPr lang="cs-CZ" dirty="0" smtClean="0"/>
              <a:t>Rozmnožování sinic a řas</a:t>
            </a:r>
          </a:p>
          <a:p>
            <a:r>
              <a:rPr lang="cs-CZ" dirty="0" smtClean="0"/>
              <a:t>Pohlavní procesy </a:t>
            </a:r>
          </a:p>
          <a:p>
            <a:r>
              <a:rPr lang="cs-CZ" dirty="0" err="1" smtClean="0"/>
              <a:t>Přežívací</a:t>
            </a:r>
            <a:r>
              <a:rPr lang="cs-CZ" dirty="0" smtClean="0"/>
              <a:t> stádia sinic a řas, fotoreceptory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Přehled systému </a:t>
            </a:r>
            <a:r>
              <a:rPr lang="cs-CZ" sz="3200" dirty="0" err="1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r>
              <a:rPr lang="cs-CZ" altLang="cs-CZ" sz="2400" b="1" dirty="0">
                <a:solidFill>
                  <a:srgbClr val="00B050"/>
                </a:solidFill>
              </a:rPr>
              <a:t>- </a:t>
            </a:r>
            <a:r>
              <a:rPr lang="cs-CZ" altLang="cs-CZ" sz="2400" b="1" dirty="0" err="1">
                <a:solidFill>
                  <a:srgbClr val="00B050"/>
                </a:solidFill>
              </a:rPr>
              <a:t>Chloroplastida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22B26F-7FFA-4298-BB8B-73F9AA3F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Přehled systému -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Archaeplastida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Levá jednoduchá závorka 3">
            <a:extLst>
              <a:ext uri="{FF2B5EF4-FFF2-40B4-BE49-F238E27FC236}">
                <a16:creationId xmlns="" xmlns:a16="http://schemas.microsoft.com/office/drawing/2014/main" id="{27F32440-2D34-41A5-98D0-6BF87E1592E5}"/>
              </a:ext>
            </a:extLst>
          </p:cNvPr>
          <p:cNvSpPr/>
          <p:nvPr/>
        </p:nvSpPr>
        <p:spPr>
          <a:xfrm rot="5400000">
            <a:off x="4372040" y="465827"/>
            <a:ext cx="355839" cy="38603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 dirty="0">
              <a:latin typeface="Univers Condensed"/>
            </a:endParaRPr>
          </a:p>
        </p:txBody>
      </p:sp>
      <p:sp>
        <p:nvSpPr>
          <p:cNvPr id="5" name="Levá jednoduchá závorka 4">
            <a:extLst>
              <a:ext uri="{FF2B5EF4-FFF2-40B4-BE49-F238E27FC236}">
                <a16:creationId xmlns="" xmlns:a16="http://schemas.microsoft.com/office/drawing/2014/main" id="{5CF9A094-7439-4542-B7FA-10E1A30A497E}"/>
              </a:ext>
            </a:extLst>
          </p:cNvPr>
          <p:cNvSpPr/>
          <p:nvPr/>
        </p:nvSpPr>
        <p:spPr>
          <a:xfrm rot="5400000">
            <a:off x="2053018" y="1910078"/>
            <a:ext cx="603848" cy="268497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6" name="Levá jednoduchá závorka 5">
            <a:extLst>
              <a:ext uri="{FF2B5EF4-FFF2-40B4-BE49-F238E27FC236}">
                <a16:creationId xmlns="" xmlns:a16="http://schemas.microsoft.com/office/drawing/2014/main" id="{7B988770-7C55-43A9-B582-07B70D5FF064}"/>
              </a:ext>
            </a:extLst>
          </p:cNvPr>
          <p:cNvSpPr/>
          <p:nvPr/>
        </p:nvSpPr>
        <p:spPr>
          <a:xfrm rot="5400000">
            <a:off x="6533362" y="1689025"/>
            <a:ext cx="258791" cy="267418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B47ACDC-570B-419C-88CD-18E796B2A064}"/>
              </a:ext>
            </a:extLst>
          </p:cNvPr>
          <p:cNvSpPr txBox="1"/>
          <p:nvPr/>
        </p:nvSpPr>
        <p:spPr>
          <a:xfrm>
            <a:off x="436444" y="3590476"/>
            <a:ext cx="1151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350" dirty="0" err="1">
                <a:latin typeface="Univers Condensed"/>
                <a:cs typeface="Calibri"/>
              </a:rPr>
              <a:t>Glaucophyta</a:t>
            </a:r>
            <a:endParaRPr lang="cs-CZ" sz="1350" dirty="0">
              <a:latin typeface="Univers Condensed"/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2998B891-942B-46C6-9EB3-CD4AA0DE43AB}"/>
              </a:ext>
            </a:extLst>
          </p:cNvPr>
          <p:cNvSpPr txBox="1"/>
          <p:nvPr/>
        </p:nvSpPr>
        <p:spPr>
          <a:xfrm>
            <a:off x="3120741" y="3589802"/>
            <a:ext cx="107614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350" dirty="0" err="1">
                <a:latin typeface="Univers Condensed"/>
                <a:cs typeface="Calibri"/>
              </a:rPr>
              <a:t>Rhodophyta</a:t>
            </a:r>
            <a:endParaRPr lang="cs-CZ" sz="1350">
              <a:latin typeface="Univers Condensed"/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1DC8E26C-0EE2-497E-8179-D2B1DEE8A37E}"/>
              </a:ext>
            </a:extLst>
          </p:cNvPr>
          <p:cNvSpPr txBox="1"/>
          <p:nvPr/>
        </p:nvSpPr>
        <p:spPr>
          <a:xfrm>
            <a:off x="1880694" y="2619330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Větev </a:t>
            </a:r>
            <a:r>
              <a:rPr lang="cs-CZ" sz="1350" dirty="0" err="1">
                <a:latin typeface="Univers Condensed"/>
                <a:cs typeface="Calibri"/>
              </a:rPr>
              <a:t>Biliphytae</a:t>
            </a:r>
            <a:endParaRPr lang="cs-CZ" sz="1350">
              <a:latin typeface="Univers Condensed"/>
              <a:cs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A5D93D25-9FE5-4B1D-9FBB-2AA6E676B288}"/>
              </a:ext>
            </a:extLst>
          </p:cNvPr>
          <p:cNvSpPr txBox="1"/>
          <p:nvPr/>
        </p:nvSpPr>
        <p:spPr>
          <a:xfrm>
            <a:off x="5731777" y="2424390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Větev </a:t>
            </a:r>
            <a:r>
              <a:rPr lang="cs-CZ" sz="1350" dirty="0" err="1">
                <a:latin typeface="Univers Condensed"/>
                <a:cs typeface="Calibri"/>
              </a:rPr>
              <a:t>Viridiplantae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A0E9DFE0-C55F-4A99-ACE1-2AF65F3ADABE}"/>
              </a:ext>
            </a:extLst>
          </p:cNvPr>
          <p:cNvSpPr txBox="1"/>
          <p:nvPr/>
        </p:nvSpPr>
        <p:spPr>
          <a:xfrm>
            <a:off x="4533315" y="3158481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Vývojová linie </a:t>
            </a:r>
            <a:r>
              <a:rPr lang="cs-CZ" sz="1350" dirty="0" err="1">
                <a:latin typeface="Univers Condensed"/>
                <a:cs typeface="Calibri"/>
              </a:rPr>
              <a:t>Chlorophytae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EAA9EF84-5033-4E03-B521-65F950404EFA}"/>
              </a:ext>
            </a:extLst>
          </p:cNvPr>
          <p:cNvSpPr txBox="1"/>
          <p:nvPr/>
        </p:nvSpPr>
        <p:spPr>
          <a:xfrm>
            <a:off x="7272202" y="3158481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Vývojová větev </a:t>
            </a:r>
            <a:r>
              <a:rPr lang="cs-CZ" sz="1350" dirty="0" err="1">
                <a:latin typeface="Univers Condensed"/>
                <a:cs typeface="Calibri"/>
              </a:rPr>
              <a:t>Streptophytae</a:t>
            </a:r>
            <a:endParaRPr lang="cs-CZ" sz="1350" dirty="0" err="1">
              <a:latin typeface="Univers Condensed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="" xmlns:a16="http://schemas.microsoft.com/office/drawing/2014/main" id="{FD34672C-E3B1-43A8-991B-9A05677C0F97}"/>
              </a:ext>
            </a:extLst>
          </p:cNvPr>
          <p:cNvCxnSpPr/>
          <p:nvPr/>
        </p:nvCxnSpPr>
        <p:spPr>
          <a:xfrm flipV="1">
            <a:off x="5382883" y="3647600"/>
            <a:ext cx="21566" cy="4201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B425C0B4-2F27-4515-9874-2CB605685D9A}"/>
              </a:ext>
            </a:extLst>
          </p:cNvPr>
          <p:cNvSpPr txBox="1"/>
          <p:nvPr/>
        </p:nvSpPr>
        <p:spPr>
          <a:xfrm>
            <a:off x="4641146" y="3967207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Chlorophyta</a:t>
            </a:r>
          </a:p>
        </p:txBody>
      </p:sp>
      <p:sp>
        <p:nvSpPr>
          <p:cNvPr id="17" name="Levá jednoduchá závorka 16">
            <a:extLst>
              <a:ext uri="{FF2B5EF4-FFF2-40B4-BE49-F238E27FC236}">
                <a16:creationId xmlns="" xmlns:a16="http://schemas.microsoft.com/office/drawing/2014/main" id="{CA064D6D-ECB0-4709-8E39-38F426A03368}"/>
              </a:ext>
            </a:extLst>
          </p:cNvPr>
          <p:cNvSpPr/>
          <p:nvPr/>
        </p:nvSpPr>
        <p:spPr>
          <a:xfrm rot="5400000">
            <a:off x="5837858" y="2395314"/>
            <a:ext cx="420536" cy="45504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18" name="Levá jednoduchá závorka 17">
            <a:extLst>
              <a:ext uri="{FF2B5EF4-FFF2-40B4-BE49-F238E27FC236}">
                <a16:creationId xmlns="" xmlns:a16="http://schemas.microsoft.com/office/drawing/2014/main" id="{A2054FD8-160A-4607-9C62-E5D394F96BEF}"/>
              </a:ext>
            </a:extLst>
          </p:cNvPr>
          <p:cNvSpPr/>
          <p:nvPr/>
        </p:nvSpPr>
        <p:spPr>
          <a:xfrm rot="5400000">
            <a:off x="5886380" y="3349609"/>
            <a:ext cx="431319" cy="265262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="" xmlns:a16="http://schemas.microsoft.com/office/drawing/2014/main" id="{22224D98-D494-4B98-A1D2-B582C00E9859}"/>
              </a:ext>
            </a:extLst>
          </p:cNvPr>
          <p:cNvCxnSpPr>
            <a:cxnSpLocks/>
          </p:cNvCxnSpPr>
          <p:nvPr/>
        </p:nvCxnSpPr>
        <p:spPr>
          <a:xfrm flipH="1" flipV="1">
            <a:off x="6135733" y="4488135"/>
            <a:ext cx="4412" cy="42911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E5AA58E6-7113-4AEE-9A25-332BAFF91B77}"/>
              </a:ext>
            </a:extLst>
          </p:cNvPr>
          <p:cNvSpPr txBox="1"/>
          <p:nvPr/>
        </p:nvSpPr>
        <p:spPr>
          <a:xfrm>
            <a:off x="2948211" y="492689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Charophyta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1AD40C46-0A42-4E0B-90B8-5238C1A95968}"/>
              </a:ext>
            </a:extLst>
          </p:cNvPr>
          <p:cNvSpPr txBox="1"/>
          <p:nvPr/>
        </p:nvSpPr>
        <p:spPr>
          <a:xfrm>
            <a:off x="4080428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Anthocerophyta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8953F834-DF93-46C6-AFB7-B95D2E563C1C}"/>
              </a:ext>
            </a:extLst>
          </p:cNvPr>
          <p:cNvSpPr txBox="1"/>
          <p:nvPr/>
        </p:nvSpPr>
        <p:spPr>
          <a:xfrm>
            <a:off x="5395957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Marchantiophyta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84E34AB1-743C-4115-966F-F094FB6C60B0}"/>
              </a:ext>
            </a:extLst>
          </p:cNvPr>
          <p:cNvSpPr txBox="1"/>
          <p:nvPr/>
        </p:nvSpPr>
        <p:spPr>
          <a:xfrm>
            <a:off x="6657570" y="4872980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Bryophyta</a:t>
            </a:r>
            <a:endParaRPr lang="cs-CZ" sz="1350" dirty="0" err="1">
              <a:latin typeface="Univers Condensed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00BC5BBC-922E-4CE9-8010-E916DA22ED48}"/>
              </a:ext>
            </a:extLst>
          </p:cNvPr>
          <p:cNvSpPr txBox="1"/>
          <p:nvPr/>
        </p:nvSpPr>
        <p:spPr>
          <a:xfrm>
            <a:off x="7746655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Cormophyta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="" xmlns:a16="http://schemas.microsoft.com/office/drawing/2014/main" id="{6429F734-06E5-4867-A812-34C7ABAD30BC}"/>
              </a:ext>
            </a:extLst>
          </p:cNvPr>
          <p:cNvSpPr/>
          <p:nvPr/>
        </p:nvSpPr>
        <p:spPr>
          <a:xfrm>
            <a:off x="2945246" y="4843058"/>
            <a:ext cx="1423358" cy="6469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="" xmlns:a16="http://schemas.microsoft.com/office/drawing/2014/main" id="{CF8BD43C-ADC9-4E53-9A32-0D894F7C10AE}"/>
              </a:ext>
            </a:extLst>
          </p:cNvPr>
          <p:cNvCxnSpPr>
            <a:cxnSpLocks/>
          </p:cNvCxnSpPr>
          <p:nvPr/>
        </p:nvCxnSpPr>
        <p:spPr>
          <a:xfrm flipV="1">
            <a:off x="7948162" y="3640509"/>
            <a:ext cx="26762" cy="70967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>
                <a:solidFill>
                  <a:srgbClr val="00B0F0"/>
                </a:solidFill>
                <a:latin typeface="Calibri" panose="020F0502020204030204" pitchFamily="34" charset="0"/>
              </a:rPr>
              <a:t>Streptophytae</a:t>
            </a:r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Spájivky</a:t>
            </a:r>
            <a:r>
              <a:rPr lang="cs-CZ" altLang="cs-CZ" sz="2400" dirty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Sladkovodní</a:t>
            </a:r>
          </a:p>
          <a:p>
            <a:r>
              <a:rPr lang="cs-CZ" sz="2000" dirty="0"/>
              <a:t>Bičíkovci</a:t>
            </a:r>
          </a:p>
          <a:p>
            <a:r>
              <a:rPr lang="cs-CZ" sz="2000" dirty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Mesostigma</a:t>
            </a:r>
            <a:r>
              <a:rPr lang="cs-CZ" sz="2000" i="1" dirty="0">
                <a:solidFill>
                  <a:srgbClr val="FFC000"/>
                </a:solidFill>
              </a:rPr>
              <a:t> </a:t>
            </a:r>
            <a:r>
              <a:rPr lang="cs-CZ" sz="2000" i="1" dirty="0" err="1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endParaRPr lang="fr-CA" altLang="cs-CZ" sz="24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731</Words>
  <Application>Microsoft Office PowerPoint</Application>
  <PresentationFormat>Předvádění na obrazovce (4:3)</PresentationFormat>
  <Paragraphs>179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Fylogeneze a diverzita řas a hub: 6. přednáška Charophyta</vt:lpstr>
      <vt:lpstr>Systém</vt:lpstr>
      <vt:lpstr>Prezentace aplikace PowerPoint</vt:lpstr>
      <vt:lpstr>Přehled systému Archaeplastida</vt:lpstr>
      <vt:lpstr>Přehled systému - Archaeplastida</vt:lpstr>
      <vt:lpstr>Vývojová větev Streptophytae,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Třída Zygnematophyceae     Cosmarium sp.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Děkuji za pozornost</vt:lpstr>
      <vt:lpstr>Otázky ke zkoušce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Iveta Chattová</cp:lastModifiedBy>
  <cp:revision>136</cp:revision>
  <dcterms:created xsi:type="dcterms:W3CDTF">2012-09-10T15:35:35Z</dcterms:created>
  <dcterms:modified xsi:type="dcterms:W3CDTF">2023-10-22T14:08:51Z</dcterms:modified>
</cp:coreProperties>
</file>