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DB9F8F-69B4-4EAC-ADF4-D59EA715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01B63B4-DBC5-471B-A3EC-2677FE3A0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EC60014-05D5-4B12-B03A-3FFE2C1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1E36B38-39DE-46B9-9572-D64795F5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527108C-44F9-471A-B5B1-DEB9220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A17E7-3C03-45D5-8891-A70CACEF7D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01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38406E-D7BD-4D0B-B2D5-8329BAD6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A235A4DB-D1DB-4761-B258-0B91D98B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4AE3957-6B00-4379-A187-36730706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46887F3-E9D4-4E94-A38F-1C7AF212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D701BCE-0106-4260-BD4B-E015F5C3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17F9-AA38-491E-B87A-4F9EBDC021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191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78DBF344-DF7E-4B40-B5C9-4C89A28A4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0093007-7E14-4FA0-BFBE-FDFE66B1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8B06B55-0A18-4E55-8252-4F111D10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EC5E3B5-EE81-427C-AB1C-DA0A42D2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44A3E04-E7FE-4AAE-A0CB-68957B16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73400-B9E0-4910-8EE7-FD40FE4035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9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A74679-EAD5-48F3-BC33-7A9EF88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A648334-D642-4CA7-B35C-3CF32C0F2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FF3EE22-608E-4766-AF35-AB382BB6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CC67CA8-1264-4D3C-9C68-B8E7C024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46EBF7D-854D-4F9F-BA92-32EC1887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504BF-CE01-49B5-A2DB-49552E5139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9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E0C6F3-B8F0-49C7-B26B-C9F1A0E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C574CDC-389A-4E2C-AB52-B24FCAE3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2CF51D5-3E8C-4E9D-9079-FBD16FD0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760D89-ED64-4200-B358-7FEF3FF1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1C7DAD8-7495-46F1-B43B-48D18AE7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AE87-616D-4BC7-A879-4F0D8B48A4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54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6F953A-F43B-4DB3-94D1-F7919A6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EC5C61A-D0AB-4F7F-97C0-F17978956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ED40DF1-F593-4ED0-9C64-215F8F6E3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DC36F70-1FA2-4CFF-8252-45C192EF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DB1D636-7E56-4DDC-B208-62BA662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DB6D833-D7F9-40E4-94AD-BC65364A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449FB-A676-4609-A893-24FDAF541A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026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9448A3A-0924-44F2-BDA8-837EAA6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326A975-929E-4905-9B4D-B34AD29C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958647A-CA14-469E-B792-0089350DC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398006B1-DCD1-435A-8B0C-D1778392B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E00C9C2-D7C7-4DB1-809D-00DEC3B7E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B62D2BE-63B5-4001-9AB5-6E852657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F647998-48B1-4383-A8E5-C9377239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95DFE9B3-F67B-42BB-96F8-08B4E25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E2B4-CBC0-42D5-880D-47FF9E8DA6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73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A7A06F-095B-4817-A3E8-607E4D04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1451193-61FA-4D62-AFB1-05078F9D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47147F17-B0E9-47B2-8C20-97944CB5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A774345-6A35-4004-8128-51E85F8C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F8CAF-15EB-432C-8541-95A4E8570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88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7F14A43-BBD0-4CE4-AF6F-1CDDBA80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E73D6F43-611E-4C02-99CC-41FEE698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C5EF7D0-E9F0-40FD-9836-D77E0003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569B-8666-4DD3-9E00-F796772F7D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33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972E7A-8AE7-4A2D-900C-1CF3802B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D15A1A-0ECC-4699-9FAA-673B4B647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351D2EC-4C92-412D-BD79-81A917C9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CA26DB1-0B52-4F9D-AD0D-5DD409CA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0EF677F-876E-40E2-84A6-CF2EC2DE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4921466-CF1B-4BAF-9D41-84A37C3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B2F-8322-49CE-A19D-D18653545B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25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8CB7CE-AB01-4E8D-8186-8B80F51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FE074B23-75FE-42FB-A62C-4AEE5BB42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F8B5AD6F-1D14-4408-AA7B-AB0F2013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FC5C3E2-A62C-44F3-9817-993250E8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5CBF077-5554-473F-9CD2-BD28FB16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6587865-AECD-4D7F-957C-F23B8B5B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40D69-F9EF-4F23-8F59-5ABC8CC2D5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7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740DC9C-CA0D-440D-82DC-38BE52964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E92D154-8DC8-43C6-87CB-41F5445FE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964C73C-8AD0-4B83-B8EC-DF9B67FCA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0753F33-E0C4-44AC-9479-53E34AC55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DC0B623-83F0-4FED-9AF9-ADBA21E049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9D4409-637C-442C-B3BF-84E7565B4A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83973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974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3975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7" name="Text Box 9">
            <a:extLst>
              <a:ext uri="{FF2B5EF4-FFF2-40B4-BE49-F238E27FC236}">
                <a16:creationId xmlns:a16="http://schemas.microsoft.com/office/drawing/2014/main" xmlns="" id="{33463BC9-8D36-4457-8DAD-E4E6E425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SAR 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Hyphochytriomyc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Opisthokonta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cs-CZ" altLang="cs-CZ" sz="12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Fungi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xmlns="" id="{CD0E3D81-65DB-4F6A-8752-6B89C765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OPISTHOKONTA</a:t>
            </a:r>
          </a:p>
          <a:p>
            <a:endParaRPr lang="cs-CZ" altLang="cs-CZ" sz="1200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Podříše (vývojová větev):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FUNGI (MYCOTA)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– HOUBY</a:t>
            </a:r>
          </a:p>
          <a:p>
            <a:endParaRPr lang="cs-CZ" altLang="cs-CZ" sz="1200" u="sng"/>
          </a:p>
          <a:p>
            <a:r>
              <a:rPr lang="cs-CZ" altLang="cs-CZ">
                <a:solidFill>
                  <a:srgbClr val="000000"/>
                </a:solidFill>
              </a:rPr>
              <a:t>• bičíkaté buňky pouze u vývojově původních skupin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>
                <a:solidFill>
                  <a:srgbClr val="000000"/>
                </a:solidFill>
              </a:rPr>
              <a:t>odd.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Neocallimastigomycota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Blastocladiomycota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u pokročilých hub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vytvořena žádná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bičíkatá stadia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jednodušší typy</a:t>
            </a:r>
            <a:r>
              <a:rPr lang="cs-CZ" altLang="cs-CZ">
                <a:solidFill>
                  <a:srgbClr val="000000"/>
                </a:solidFill>
              </a:rPr>
              <a:t> 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jednobuněčné (bičíkaté typy, vnitrobuněční parazité), případně jednotlivé buňky schopné tvořit pučivé pseudomycelium (kvasinky)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vláknitá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obvykle tvořena houbovými vlákny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hyfami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ve vegetativní fázi tvořícími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mycelium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(podhoubí)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jednodušší vláknité typy mají stélky nepřehrádkované (přehrádky oddělují pouze reprodukční struktury), vývojově odvozenější mají hyfy rozdělené centripetálně rostoucími přehrádkami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septy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septum má uprostřed pór (různého typu u různých skupin), kterým mohou procházel látky i organely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mycelium u parazitických hub může růst na povrchu pletiv hostitele, ale i vnikat dovnitř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intercelulárně nebo intracelulárně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 takovémto myceliu se vytvářejí apresoria (jen přichycovací funkce) nebo haustoria (vnikající do buněk, slouží k absorpci látek z napadené buňky)</a:t>
            </a:r>
          </a:p>
        </p:txBody>
      </p:sp>
      <p:pic>
        <p:nvPicPr>
          <p:cNvPr id="84995" name="3_fungi_02_opisthokonta.MP3">
            <a:hlinkClick r:id="" action="ppaction://media"/>
            <a:extLst>
              <a:ext uri="{FF2B5EF4-FFF2-40B4-BE49-F238E27FC236}">
                <a16:creationId xmlns:a16="http://schemas.microsoft.com/office/drawing/2014/main" xmlns="" id="{1A2E6289-38D5-47D7-A20A-7A03B0BBC2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3_fungi_02_typy-stelek-hub.MP3">
            <a:hlinkClick r:id="" action="ppaction://media"/>
            <a:extLst>
              <a:ext uri="{FF2B5EF4-FFF2-40B4-BE49-F238E27FC236}">
                <a16:creationId xmlns:a16="http://schemas.microsoft.com/office/drawing/2014/main" xmlns="" id="{7E074169-F14D-43FB-9E52-1C7743A9CBB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13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75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366" fill="hold"/>
                                        <p:tgtEl>
                                          <p:spTgt spid="84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C3A8A682-BED2-42EF-8A8B-F3734DA0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určitých fázích živ</a:t>
            </a:r>
            <a:r>
              <a:rPr lang="cs-CZ" altLang="cs-CZ">
                <a:solidFill>
                  <a:srgbClr val="000000"/>
                </a:solidFill>
              </a:rPr>
              <a:t>otního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cyklu (např. plodnice) některých skupin se z hyf tvoří nepravá pletiva -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plektenchymy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ještě patrná hyfová struktura, jedná se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prozenchym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naproti tomu jsou-li již buňky pozměněny a jednotlivé hyfy nejsou zřetelné, jde 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pseudoparenchym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plektenchymatické struktury se kromě plodnic tvoří i ve sterilních útvarech, jako jsou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stroma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(sterilní útvar, ve kterém se tvoří plodnice)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sklerocium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(slouží k přetrvání nepříznivých podmínek)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buněčná stěna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vícevrstevná, složená z lamel tvořených různě orientovanými fibrilami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nejdůležitější složkou bun</a:t>
            </a:r>
            <a:r>
              <a:rPr lang="cs-CZ" altLang="cs-CZ">
                <a:solidFill>
                  <a:srgbClr val="000000"/>
                </a:solidFill>
              </a:rPr>
              <a:t>ěčné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chitin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kombinaci s jinými složkami;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některých skupin chitin chybí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buňkách vlastních hub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chybí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jakékoli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plastidy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fotosyntetické pigmenty; jsou však přítomna jiná barviva (karoteny, xanthofyly aj.)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jádře jedno nebo více jadérek, obvykle malý počet chromosomů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mitochondrie mají ploché přepážky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jsou přítomny vakuoly, chybí pulzující vakuoly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zásobní látkou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nejčastěji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glykogen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ojediněle i škrob (u primitivních vřeckatých)</a:t>
            </a:r>
          </a:p>
          <a:p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6019" name="3_fungi_03_houbova-pletiva.MP3">
            <a:hlinkClick r:id="" action="ppaction://media"/>
            <a:extLst>
              <a:ext uri="{FF2B5EF4-FFF2-40B4-BE49-F238E27FC236}">
                <a16:creationId xmlns:a16="http://schemas.microsoft.com/office/drawing/2014/main" xmlns="" id="{3D6C3F51-9F36-4AAA-A976-58E7399CCEA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79" fill="hold"/>
                                        <p:tgtEl>
                                          <p:spTgt spid="86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xmlns="" id="{30C2309E-E67E-4C95-82FA-EA974439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životním cyklu hub nacházíme buď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pohlavní i nepohlavní nebo jen nepohlavní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stadium, kdy houba vytváří nepohlavní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mitospory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se nazývá stadium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imperfektní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stadium, kdy houba vytváří pohlavní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meiospory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se nazývá stadium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perfektní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u dané houby v dané fázi přítomno perfektní stadium, mluvíme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teleomorfě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není-li u dané houby v dané fázi přítomno perfektní stadium (= je přítomno pouze imperfektní stadium), mluvíme 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anamorfě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&lt;= zde je důvod, proč nelze zcela klást rovnítko mezi anamorfu = imperfektní stadium a teleomorfu = perfektní stadium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rozhodující je (ne-)přítomnost perfektního stadia, takže když se v dané fázi tvoří současně mitospory a meiospory (tedy imperfektní i perfektní stadium), jedná se také o teleomorfu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houba v celém životním cyklu (tj. anamorfa i teleomorfa dohromady) se označuje jako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holomorfa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v životním cyklu jen pohlavní rozmn</a:t>
            </a:r>
            <a:r>
              <a:rPr lang="cs-CZ" altLang="cs-CZ">
                <a:solidFill>
                  <a:srgbClr val="000000"/>
                </a:solidFill>
              </a:rPr>
              <a:t>ožování, je to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meiotická holomorfa,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v životním cyklu jen nepohlavní rozmn</a:t>
            </a:r>
            <a:r>
              <a:rPr lang="cs-CZ" altLang="cs-CZ">
                <a:solidFill>
                  <a:srgbClr val="000000"/>
                </a:solidFill>
              </a:rPr>
              <a:t>ožování, je to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mitotická holomorfa; v případě obou typů rozmn</a:t>
            </a:r>
            <a:r>
              <a:rPr lang="cs-CZ" altLang="cs-CZ">
                <a:solidFill>
                  <a:srgbClr val="000000"/>
                </a:solidFill>
              </a:rPr>
              <a:t>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jde o pleomorfickou holomorfu (mluvíme pak také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houbách s pleomorfickým živ</a:t>
            </a:r>
            <a:r>
              <a:rPr lang="cs-CZ" altLang="cs-CZ">
                <a:solidFill>
                  <a:srgbClr val="000000"/>
                </a:solidFill>
              </a:rPr>
              <a:t>otním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cyklem)</a:t>
            </a:r>
          </a:p>
        </p:txBody>
      </p:sp>
      <p:pic>
        <p:nvPicPr>
          <p:cNvPr id="87043" name="3_fungi_04_anamorfa-teleomorfa.MP3">
            <a:hlinkClick r:id="" action="ppaction://media"/>
            <a:extLst>
              <a:ext uri="{FF2B5EF4-FFF2-40B4-BE49-F238E27FC236}">
                <a16:creationId xmlns:a16="http://schemas.microsoft.com/office/drawing/2014/main" xmlns="" id="{CBB61223-582B-4624-9322-E2E45051108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12" fill="hold"/>
                                        <p:tgtEl>
                                          <p:spTgt spid="8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xmlns="" id="{03F48334-7A15-440F-BA1A-6B32F5C53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3340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rozmnožování probíhá v haploidní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diploidní fázi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nejjednodušší způsob je prostá fragmentace hyf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nepohlavní spory vznikají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endogenně ve sporangiích – </a:t>
            </a:r>
            <a:r>
              <a:rPr lang="cs-CZ" altLang="cs-CZ">
                <a:solidFill>
                  <a:srgbClr val="000000"/>
                </a:solidFill>
              </a:rPr>
              <a:t>označovány jako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sporangiospory</a:t>
            </a:r>
            <a:r>
              <a:rPr lang="cs-CZ" altLang="cs-CZ" b="1" i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(nepohyblivé, typické pro skupinu </a:t>
            </a:r>
            <a:r>
              <a:rPr lang="cs-CZ" altLang="cs-CZ" i="1">
                <a:solidFill>
                  <a:srgbClr val="000000"/>
                </a:solidFill>
              </a:rPr>
              <a:t>Zygomycota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(pohyblivé, typické pro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podobné houby)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exogenně na hyfách (specializovaných odnožích zvaných konidiofory) – </a:t>
            </a:r>
            <a:r>
              <a:rPr lang="cs-CZ" altLang="cs-CZ">
                <a:solidFill>
                  <a:srgbClr val="000000"/>
                </a:solidFill>
              </a:rPr>
              <a:t>nazývají se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konidie</a:t>
            </a:r>
            <a:r>
              <a:rPr lang="cs-CZ" altLang="cs-CZ" b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(běžné u hub z oddělení </a:t>
            </a:r>
            <a:r>
              <a:rPr lang="cs-CZ" altLang="cs-CZ" i="1">
                <a:solidFill>
                  <a:srgbClr val="000000"/>
                </a:solidFill>
              </a:rPr>
              <a:t>Ascomycota</a:t>
            </a:r>
            <a:r>
              <a:rPr lang="cs-CZ" altLang="cs-CZ">
                <a:solidFill>
                  <a:srgbClr val="000000"/>
                </a:solidFill>
              </a:rPr>
              <a:t>, v menší míře </a:t>
            </a:r>
            <a:r>
              <a:rPr lang="cs-CZ" altLang="cs-CZ" i="1">
                <a:solidFill>
                  <a:srgbClr val="000000"/>
                </a:solidFill>
              </a:rPr>
              <a:t>Basidiomycota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konidiofory s konidiemi se tvoří buď izolovaně nebo v útvarech zvaných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konidiomata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koremie (= synnema; svazek konidioforů)</a:t>
            </a:r>
            <a:r>
              <a:rPr lang="cs-CZ" altLang="cs-CZ">
                <a:solidFill>
                  <a:srgbClr val="000000"/>
                </a:solidFill>
              </a:rPr>
              <a:t>,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xmlns="" id="{2F3ADAD2-BF99-4965-88BB-94032C53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57200"/>
            <a:ext cx="29194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xmlns="" id="{7C82DDDE-6261-4097-A830-58842CDB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03750"/>
            <a:ext cx="838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– sporodochium (palisáda konidioforů v ložisku na povrchu substrátu), </a:t>
            </a: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acervulus (shluk konidioforů pod povrchem plativa hostitele, u parazitů),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pyknida (lahvicovitý útvar s vnitřkem vystlaným konidiofory)</a:t>
            </a:r>
          </a:p>
          <a:p>
            <a:r>
              <a:rPr lang="cs-CZ" altLang="cs-CZ">
                <a:solidFill>
                  <a:srgbClr val="000000"/>
                </a:solidFill>
              </a:rPr>
              <a:t>=&gt; více u pomocného oddělení </a:t>
            </a:r>
            <a:r>
              <a:rPr lang="cs-CZ" altLang="cs-CZ" i="1">
                <a:solidFill>
                  <a:srgbClr val="000000"/>
                </a:solidFill>
              </a:rPr>
              <a:t>Deuteromycota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xmlns="" id="{9B89392B-99C4-401A-AF33-F58D65CA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88" y="3810000"/>
            <a:ext cx="31242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5000"/>
              </a:lnSpc>
            </a:pPr>
            <a:r>
              <a:rPr lang="cs-CZ" altLang="cs-CZ" sz="1500"/>
              <a:t>Sporangium; v jeho pravé části praská stěna a vystupují spory.</a:t>
            </a:r>
            <a:r>
              <a:rPr lang="cs-CZ" altLang="cs-CZ" sz="800"/>
              <a:t> </a:t>
            </a:r>
          </a:p>
          <a:p>
            <a:pPr algn="r">
              <a:lnSpc>
                <a:spcPct val="95000"/>
              </a:lnSpc>
            </a:pPr>
            <a:endParaRPr lang="cs-CZ" altLang="cs-CZ" sz="400"/>
          </a:p>
          <a:p>
            <a:pPr algn="r">
              <a:lnSpc>
                <a:spcPct val="95000"/>
              </a:lnSpc>
            </a:pPr>
            <a:r>
              <a:rPr lang="cs-CZ" altLang="cs-CZ" sz="800"/>
              <a:t>R. Moore, W. D. Clark, K. R. Stern &amp; D. Vodopich: Botany, 1995.</a:t>
            </a:r>
          </a:p>
        </p:txBody>
      </p:sp>
      <p:pic>
        <p:nvPicPr>
          <p:cNvPr id="88070" name="3_fungi_05_nepohlavni-spory.MP3">
            <a:hlinkClick r:id="" action="ppaction://media"/>
            <a:extLst>
              <a:ext uri="{FF2B5EF4-FFF2-40B4-BE49-F238E27FC236}">
                <a16:creationId xmlns:a16="http://schemas.microsoft.com/office/drawing/2014/main" xmlns="" id="{0791DE09-0CC3-4127-9377-F1FEC53DD2C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86" fill="hold"/>
                                        <p:tgtEl>
                                          <p:spTgt spid="88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xmlns="" id="{0C12FB51-024D-466C-9B7D-B21C5F0F1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1000"/>
            <a:ext cx="3657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základní typy vzniku konidií: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thalický: hyfa se rozdělí přepážkami a pak rozpadne na jednotl. buňky =&gt; thalokonidie = arthrokonidie (thalokonidiemi jsou v jistém smyslu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chlamydospory - tlustostěnné přetrvávající buňky vznikající na myceliu)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blastický: konidie vypučí z konidiogenní buňky holoblasticky (účast všech vrstev bun. stěny) nebo enteroblasticky (vnější stěna se protrhne, konidii utvář</a:t>
            </a:r>
            <a:r>
              <a:rPr lang="cs-CZ" altLang="cs-CZ">
                <a:solidFill>
                  <a:srgbClr val="000000"/>
                </a:solidFill>
              </a:rPr>
              <a:t>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vnitřní vrstva/-y/) </a:t>
            </a:r>
            <a:r>
              <a:rPr lang="cs-CZ" altLang="cs-CZ">
                <a:solidFill>
                  <a:srgbClr val="000000"/>
                </a:solidFill>
              </a:rPr>
              <a:t>=&gt;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porospory (vypučí 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a následně se oddělí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stěnou), fialospory (vytvářejí se ve specializ</a:t>
            </a:r>
            <a:r>
              <a:rPr lang="cs-CZ" altLang="cs-CZ">
                <a:solidFill>
                  <a:srgbClr val="000000"/>
                </a:solidFill>
              </a:rPr>
              <a:t>ovaných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xmlns="" id="{47553248-7C6D-484E-A5E2-150F43A7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648200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xmlns="" id="{2845CB62-DD41-4C6D-88A8-15D24AE9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buňkách - fialidách a uvolňují se ústím z těchto buněk), anelospory (také se vytvářejí ve specializ</a:t>
            </a:r>
            <a:r>
              <a:rPr lang="cs-CZ" altLang="cs-CZ">
                <a:solidFill>
                  <a:srgbClr val="000000"/>
                </a:solidFill>
              </a:rPr>
              <a:t>ovaných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buňkách; každá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další konidie protrhne přepážku po oddělení předchoží konidie =&gt; vznikají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"límečky")</a:t>
            </a:r>
            <a:endParaRPr lang="cs-CZ" altLang="cs-CZ"/>
          </a:p>
        </p:txBody>
      </p:sp>
      <p:pic>
        <p:nvPicPr>
          <p:cNvPr id="89093" name="3_fungi_06_tvorba-konidii.MP3">
            <a:hlinkClick r:id="" action="ppaction://media"/>
            <a:extLst>
              <a:ext uri="{FF2B5EF4-FFF2-40B4-BE49-F238E27FC236}">
                <a16:creationId xmlns:a16="http://schemas.microsoft.com/office/drawing/2014/main" xmlns="" id="{9E15D5FA-BB28-4214-A1CC-3AF56205D50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81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78" fill="hold"/>
                                        <p:tgtEl>
                                          <p:spTgt spid="89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8C6B4EA6-94DC-4F17-9530-7ABD2F634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rozmnožování u vrcholové skupiny vlastních hub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Dikarya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viz dále) není spojena plazmogamie s karyogamií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karyogamie následuje s určitým zpožděním a do životního cyklu je vložena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dikaryotická fáze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(označovaná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n+n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charakteristická tzv. konjugovanými mitózami (současné mitózy obou jader)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celý cyklus tedy je: haploidní fáze =&gt; plazmogamie =&gt; dikaryofáze =&gt; karyogamie =&gt; diploidní fáze (obvykle omezena jen na zygotu) =&gt; meioza =&gt; zpět haplofáze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různé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typy pohlavního procesu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u vlastních hub: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gametogamie (</a:t>
            </a:r>
            <a:r>
              <a:rPr lang="cs-CZ" altLang="cs-CZ">
                <a:solidFill>
                  <a:srgbClr val="000000"/>
                </a:solidFill>
              </a:rPr>
              <a:t>typická pro </a:t>
            </a:r>
            <a:r>
              <a:rPr lang="cs-CZ" altLang="cs-CZ" i="1">
                <a:solidFill>
                  <a:srgbClr val="000000"/>
                </a:solidFill>
              </a:rPr>
              <a:t>Chytridiomycota</a:t>
            </a:r>
            <a:r>
              <a:rPr lang="cs-CZ" altLang="cs-CZ">
                <a:solidFill>
                  <a:srgbClr val="000000"/>
                </a:solidFill>
              </a:rPr>
              <a:t> a </a:t>
            </a:r>
            <a:r>
              <a:rPr lang="cs-CZ" altLang="cs-CZ" i="1">
                <a:solidFill>
                  <a:srgbClr val="000000"/>
                </a:solidFill>
              </a:rPr>
              <a:t>Blastocladiomycota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gametangiogamie (typická hlavně pro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Zygomycota</a:t>
            </a:r>
            <a:r>
              <a:rPr lang="cs-CZ" altLang="cs-CZ" i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 i="1">
                <a:solidFill>
                  <a:srgbClr val="000000"/>
                </a:solidFill>
              </a:rPr>
              <a:t> Ascomycota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gameto-gametangiogamie (spermatizace, oplodnění</a:t>
            </a:r>
            <a:r>
              <a:rPr lang="cs-CZ" altLang="cs-CZ">
                <a:solidFill>
                  <a:srgbClr val="000000"/>
                </a:solidFill>
              </a:rPr>
              <a:t> samičího gametangia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samčí spermacií,</a:t>
            </a:r>
            <a:r>
              <a:rPr lang="cs-CZ" altLang="cs-CZ">
                <a:solidFill>
                  <a:srgbClr val="000000"/>
                </a:solidFill>
              </a:rPr>
              <a:t> též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somato-gametangiogamie (vzácná),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somatogamie (splývání hyf, hlavně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Basidiomycota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gametosomatogamie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(spermatizace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rzí</a:t>
            </a:r>
            <a:r>
              <a:rPr lang="cs-CZ" altLang="cs-CZ">
                <a:solidFill>
                  <a:srgbClr val="000000"/>
                </a:solidFill>
              </a:rPr>
              <a:t>,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oplodnění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somatické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hyfy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spermacií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autogamie (ojediněle,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tvoří-li se </a:t>
            </a:r>
            <a:r>
              <a:rPr lang="cs-CZ" altLang="cs-CZ" b="1">
                <a:solidFill>
                  <a:srgbClr val="000000"/>
                </a:solidFill>
              </a:rPr>
              <a:t>gamety</a:t>
            </a:r>
            <a:r>
              <a:rPr lang="cs-CZ" altLang="cs-CZ">
                <a:solidFill>
                  <a:srgbClr val="000000"/>
                </a:solidFill>
              </a:rPr>
              <a:t>, s výjimkou bičíkatých hub (</a:t>
            </a:r>
            <a:r>
              <a:rPr lang="cs-CZ" altLang="cs-CZ" i="1">
                <a:solidFill>
                  <a:srgbClr val="000000"/>
                </a:solidFill>
              </a:rPr>
              <a:t>Chytr</a:t>
            </a:r>
            <a:r>
              <a:rPr lang="cs-CZ" altLang="cs-CZ">
                <a:solidFill>
                  <a:srgbClr val="000000"/>
                </a:solidFill>
              </a:rPr>
              <a:t>., </a:t>
            </a:r>
            <a:r>
              <a:rPr lang="cs-CZ" altLang="cs-CZ" i="1">
                <a:solidFill>
                  <a:srgbClr val="000000"/>
                </a:solidFill>
              </a:rPr>
              <a:t>Blast.</a:t>
            </a:r>
            <a:r>
              <a:rPr lang="cs-CZ" altLang="cs-CZ">
                <a:solidFill>
                  <a:srgbClr val="000000"/>
                </a:solidFill>
              </a:rPr>
              <a:t>) </a:t>
            </a:r>
            <a:r>
              <a:rPr lang="cs-CZ" altLang="cs-CZ" b="1">
                <a:solidFill>
                  <a:srgbClr val="000000"/>
                </a:solidFill>
              </a:rPr>
              <a:t>nejsou pohyblivé</a:t>
            </a:r>
            <a:r>
              <a:rPr lang="cs-CZ" altLang="cs-CZ"/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všech možných typů: haplobiotický, haplo-diplobiotický, vzácný je diplobiotický (kvasinky) a naopak velmi častý haplo-dikaryotický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>
                <a:solidFill>
                  <a:srgbClr val="000000"/>
                </a:solidFill>
              </a:rPr>
              <a:t> hub z oddělení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Basidiom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návaznosti na pohlavní rozmnožování vznikají spory na specializovaných útvarech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plodnicích</a:t>
            </a:r>
          </a:p>
        </p:txBody>
      </p:sp>
      <p:pic>
        <p:nvPicPr>
          <p:cNvPr id="90115" name="3_fungi_07_dikaryoticka-faze.MP3">
            <a:hlinkClick r:id="" action="ppaction://media"/>
            <a:extLst>
              <a:ext uri="{FF2B5EF4-FFF2-40B4-BE49-F238E27FC236}">
                <a16:creationId xmlns:a16="http://schemas.microsoft.com/office/drawing/2014/main" xmlns="" id="{0320172E-9306-44CB-BEC4-8814615C8E9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3_fungi_07_pohlavni-procesy-hub.MP3">
            <a:hlinkClick r:id="" action="ppaction://media"/>
            <a:extLst>
              <a:ext uri="{FF2B5EF4-FFF2-40B4-BE49-F238E27FC236}">
                <a16:creationId xmlns:a16="http://schemas.microsoft.com/office/drawing/2014/main" xmlns="" id="{13983412-8FC1-449E-8F53-D2D45BBCE59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349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91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180" fill="hold"/>
                                        <p:tgtEl>
                                          <p:spTgt spid="90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031BE000-0CCC-47B3-9C91-7DDC2026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saprofyté i parazité, vytvářejí symbiotické vztahy (lichenismus, mykorhiza)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rostou po celém světě, ve všech možných biotopech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půda, vzduch, voda (méně časté), v případě parazitů hostitelské organismy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hosp. využití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jedlé druhy, výroba antibiotik, ale i jedovaté a patogenní houby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systematické členění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jednotlivá oddělení: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izolovaná skupina </a:t>
            </a:r>
            <a:r>
              <a:rPr lang="cs-CZ" altLang="cs-CZ" i="1">
                <a:solidFill>
                  <a:srgbClr val="000000"/>
                </a:solidFill>
              </a:rPr>
              <a:t>Microsporidiomycota</a:t>
            </a:r>
            <a:r>
              <a:rPr lang="cs-CZ" altLang="cs-CZ">
                <a:solidFill>
                  <a:srgbClr val="000000"/>
                </a:solidFill>
              </a:rPr>
              <a:t> (vnitrobuněční parazité)</a:t>
            </a: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i="1">
                <a:solidFill>
                  <a:srgbClr val="000000"/>
                </a:solidFill>
              </a:rPr>
              <a:t>Chytridiomycota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Neocallimastigomycota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Blastocladiomycota</a:t>
            </a:r>
            <a:r>
              <a:rPr lang="cs-CZ" altLang="cs-CZ">
                <a:solidFill>
                  <a:srgbClr val="000000"/>
                </a:solidFill>
              </a:rPr>
              <a:t> (jednobuněčné nebo tvoří cenocytické mycelium, bičíkaté zoospory) </a:t>
            </a:r>
          </a:p>
          <a:p>
            <a:r>
              <a:rPr lang="cs-CZ" altLang="cs-CZ" i="1">
                <a:solidFill>
                  <a:srgbClr val="000000"/>
                </a:solidFill>
              </a:rPr>
              <a:t>• 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Zygomycota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(primárně cenocytické mycelium, chybí dikaryofáze i plodnice, tvoří se 1 meiospor</a:t>
            </a:r>
            <a:r>
              <a:rPr lang="cs-CZ" altLang="cs-CZ">
                <a:solidFill>
                  <a:srgbClr val="000000"/>
                </a:solidFill>
              </a:rPr>
              <a:t>a); je to polyfyletická skupina s příbuzenskými vazbami na různé skupiny odd. </a:t>
            </a:r>
            <a:r>
              <a:rPr lang="cs-CZ" altLang="cs-CZ" i="1">
                <a:solidFill>
                  <a:srgbClr val="000000"/>
                </a:solidFill>
              </a:rPr>
              <a:t>Chytridiomycota</a:t>
            </a:r>
            <a:r>
              <a:rPr lang="cs-CZ" altLang="cs-CZ">
                <a:solidFill>
                  <a:srgbClr val="000000"/>
                </a:solidFill>
              </a:rPr>
              <a:t> nebo </a:t>
            </a:r>
            <a:r>
              <a:rPr lang="cs-CZ" altLang="cs-CZ" i="1">
                <a:solidFill>
                  <a:srgbClr val="000000"/>
                </a:solidFill>
              </a:rPr>
              <a:t>Blastocladiomycota </a:t>
            </a:r>
            <a:r>
              <a:rPr lang="cs-CZ" altLang="cs-CZ">
                <a:solidFill>
                  <a:srgbClr val="000000"/>
                </a:solidFill>
              </a:rPr>
              <a:t>(členění skupiny </a:t>
            </a:r>
            <a:r>
              <a:rPr lang="cs-CZ" altLang="cs-CZ" i="1">
                <a:solidFill>
                  <a:srgbClr val="000000"/>
                </a:solidFill>
              </a:rPr>
              <a:t>Zygomycota </a:t>
            </a:r>
            <a:r>
              <a:rPr lang="cs-CZ" altLang="cs-CZ">
                <a:solidFill>
                  <a:srgbClr val="000000"/>
                </a:solidFill>
              </a:rPr>
              <a:t>na oddělení viz dále)</a:t>
            </a:r>
          </a:p>
          <a:p>
            <a:r>
              <a:rPr lang="cs-CZ" altLang="cs-CZ" i="1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</a:rPr>
              <a:t>následující oddělení už jsou považována za monofyletický „vrchol vývoje hub“</a:t>
            </a: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Glomeromycota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(endomykorhizní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houby,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oddělení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dříve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řazené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k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předchozímu, ale podle současných poznatků je sesterskou skupinou následujících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Dikarya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(vrcholová skupina, v životním cyklu přítomna dikaryotická fáze) </a:t>
            </a:r>
          </a:p>
          <a:p>
            <a:r>
              <a:rPr lang="cs-CZ" altLang="cs-CZ">
                <a:solidFill>
                  <a:srgbClr val="000000"/>
                </a:solidFill>
              </a:rPr>
              <a:t>—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(přehrádkované mycelium /příp. jednobuněčné – kvasinky/, tvoří se plodnice /ne u všech, viz dále/, meiospory vznikají endogenně ve vřeckách)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—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Basidiomycota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(též přehrádkované mycelium </a:t>
            </a:r>
            <a:r>
              <a:rPr lang="cs-CZ" altLang="cs-CZ">
                <a:solidFill>
                  <a:srgbClr val="000000"/>
                </a:solidFill>
              </a:rPr>
              <a:t>/příp. jednobuněčné – kvasink. typy/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tvorba plodnic /ne u všech/, ale meiospory vznikají exogenně na bazidiích)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244</Words>
  <Application>Microsoft Office PowerPoint</Application>
  <PresentationFormat>Předvádění na obrazovce (4:3)</PresentationFormat>
  <Paragraphs>57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161</cp:revision>
  <dcterms:created xsi:type="dcterms:W3CDTF">2005-10-28T15:01:41Z</dcterms:created>
  <dcterms:modified xsi:type="dcterms:W3CDTF">2022-10-24T13:51:17Z</dcterms:modified>
</cp:coreProperties>
</file>