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6" r:id="rId2"/>
    <p:sldId id="327" r:id="rId3"/>
    <p:sldId id="328" r:id="rId4"/>
    <p:sldId id="329" r:id="rId5"/>
    <p:sldId id="330" r:id="rId6"/>
    <p:sldId id="332" r:id="rId7"/>
    <p:sldId id="331" r:id="rId8"/>
    <p:sldId id="333" r:id="rId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93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FCC12E5-A487-49F4-9909-663FE9217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591EF2CA-F659-4865-92F8-538DAC02C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6062117-9156-41FA-9A0F-671BA7043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5E2C8F0-813A-4BF8-A845-9FB788A1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32D889E4-8CC2-4113-97A8-A7D1A284A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29066-5EC0-455A-A4D7-9E6979D3D6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483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BE08E13-EBF0-4D2B-AC5C-3F808FF4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95C430E9-7C39-4BD3-87FB-FD565F4E7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61281260-C0CA-48D4-BD23-72824B2D0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57D84BE-214E-4416-8075-8C0E8D0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8CF619B3-07CB-40D1-9517-0341E3FE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D9B267-40D3-4305-8555-53919C12CD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8202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D37BB834-CD41-4BBD-B143-CE3A968391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0C0B1F1C-D920-4F9A-BE77-0C0D87BB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C2C488AF-E7CD-44F1-B070-E292767DC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692A8CC2-B840-4C5D-A301-B1B57B6C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6C21B5F-AC71-424E-A83A-9FBA21D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DF4D6-5A35-4FEF-B18E-A0411D0773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2692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40DD774-5AD9-4E22-B2CE-6581DD74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DA8B064-496A-46DF-A456-E1DC48A59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722AE15-0436-4E9F-A802-49C7471B0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427337D3-1064-4A5D-88EC-0B1225672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60B0822-3966-4026-8A23-0F630217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F9CF91-D087-4B75-8FE8-784292BD96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7135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0BFF18F-6B85-429E-B7C7-D930090E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5A55790-9798-4D38-B9E3-5B7B482D5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5A4A6B4D-FE0A-4D46-AAB7-DC5E1D17D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7E93C8A6-3AA1-4A25-9D47-738758E1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00CAB4A-5DD7-4193-B6D9-FF961D37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22DC87-8433-4439-A2A4-350D5FE1C6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1891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8CE0530-ED04-48B7-A1F8-39BAC8FE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D34A7F74-F63A-4D82-B138-2622F187E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D58CCA2D-9CED-4223-A793-5745937B4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28435943-8363-4482-9C62-E4D9C25C0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3428B95-7C94-4DD0-8A62-006C0658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B41BD32F-5F55-4EA2-9C05-C03FA741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63EEE-A130-4C73-A236-504EDF5DBD4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886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5764DE8-6C5D-42CE-926B-BD211C45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0AB62A9E-0F62-4FA7-B6DC-359E2F539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8C4749AD-D66C-4A95-82F4-4829C053DC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5F2633DB-4E40-49CB-AB3C-008B9EFC1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161F254B-1012-403B-8053-255172532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D86636FD-E692-4022-B23B-DF74ED1A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141B2F1F-5360-45BC-858D-AF497150C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90E64A1D-7A69-486A-9D10-B5687643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54148-F823-43E4-9E76-B5453B1358E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931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DE755F3-7474-4E1C-8DDE-E2D0D5FB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2FADE572-E44B-499D-9A50-891188DED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B0CB2111-BC09-426C-B7D0-55EA72CD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C3FAE733-CF54-4BF8-9D15-8DE546E6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7B868-3E9D-472D-BB4B-50B44C26FF8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0138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072000A4-E5F9-4A26-9364-B4D9C0EB9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374712DA-9D4E-456A-9499-C239D7D5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87C9158C-453F-4FDB-990D-4BA0AE408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A02B6-E44F-4A61-95A0-3F099C810E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3820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01FCDE4-4BC1-40FD-8234-80C13C13D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C860E7FC-2AEF-462B-8555-228C87BE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EC8C764D-D30A-424B-9C36-E1C689D3C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D2548A67-34C6-4CF0-90CE-F8E95E92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DB5D9C42-4826-4786-A92F-96E905097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84BE8DD6-2E69-42FF-9064-A0A7DEC67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BB7FCD-060F-45E5-871C-4D845CE8A71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3137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08CE645-3B7A-4A00-8129-757D38505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76BFE5E6-6385-48C4-A9B1-FC3C83937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079EA3AA-7711-45C5-AFFF-0140BCD4D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E0391AC-0607-4E6C-8E19-53247BE6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7454E0D-60C1-4B36-9AC6-09DB4FEA7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BA764EB-2518-49C2-9AC1-9C95E2E72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F12F3-D043-40DF-891C-2FBD9216BA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1093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8CAC32A3-B4A3-4159-AA65-6528B88EE4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44E7A7C-E59E-418A-922E-917876B78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6CAF7506-17FE-484F-8899-3E87709964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190BD93B-3299-47B8-8C2F-DB8941BDF9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D9E95A7D-0C08-42BA-8547-FBBE95123D5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F7F759-63BB-4482-A382-6C6F656CE57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hyperlink" Target="http://zygomycetes.org/index.php?id=90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dipbot.unict.it/sistematica_es/Mucor.html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://www.med.ncku.edu.tw/HsuML/mycology/&#22294;&#29255;/Zygospores_of_Mucorales_drawing.jpg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dsystem.cz/mushrooms/fotoframe.htm" TargetMode="External"/><Relationship Id="rId3" Type="http://schemas.microsoft.com/office/2007/relationships/media" Target="../media/media7.MP3"/><Relationship Id="rId7" Type="http://schemas.openxmlformats.org/officeDocument/2006/relationships/image" Target="../media/image9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hyperlink" Target="http://www.natruffling.org/enla.htm" TargetMode="External"/><Relationship Id="rId4" Type="http://schemas.openxmlformats.org/officeDocument/2006/relationships/audio" Target="../media/media7.MP3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oguelph.ca/~gbarron/MISCELLANEOUS/entomoph.htm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tolweb.org/Glomeromycota" TargetMode="Externa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>
            <a:extLst>
              <a:ext uri="{FF2B5EF4-FFF2-40B4-BE49-F238E27FC236}">
                <a16:creationId xmlns="" xmlns:a16="http://schemas.microsoft.com/office/drawing/2014/main" id="{CD61A4B9-94CA-47BE-B820-2BFF7BEC3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6600"/>
                </a:solidFill>
                <a:ea typeface="SimSun" panose="02010600030101010101" pitchFamily="2" charset="-122"/>
              </a:rPr>
              <a:t>MODULARIZACE VÝUKY EVOLUČNÍ A EKOLOGICKÉ BIOLOGIE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>
                <a:solidFill>
                  <a:srgbClr val="000000"/>
                </a:solidFill>
                <a:ea typeface="SimSun" panose="02010600030101010101" pitchFamily="2" charset="-122"/>
              </a:rPr>
              <a:t>CZ.1.07/2.2.00/15.0204</a:t>
            </a:r>
          </a:p>
        </p:txBody>
      </p:sp>
      <p:sp>
        <p:nvSpPr>
          <p:cNvPr id="90117" name="Line 5">
            <a:extLst>
              <a:ext uri="{FF2B5EF4-FFF2-40B4-BE49-F238E27FC236}">
                <a16:creationId xmlns="" xmlns:a16="http://schemas.microsoft.com/office/drawing/2014/main" id="{6B99C74C-E7DE-44CD-9C8B-5426A9DD85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8" name="Line 6">
            <a:extLst>
              <a:ext uri="{FF2B5EF4-FFF2-40B4-BE49-F238E27FC236}">
                <a16:creationId xmlns="" xmlns:a16="http://schemas.microsoft.com/office/drawing/2014/main" id="{98877384-5119-4519-A9CD-20CF6ECE09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90119" name="Picture 7">
            <a:extLst>
              <a:ext uri="{FF2B5EF4-FFF2-40B4-BE49-F238E27FC236}">
                <a16:creationId xmlns="" xmlns:a16="http://schemas.microsoft.com/office/drawing/2014/main" id="{46CFF9AD-8B8B-4DBF-BE6E-ED6121BF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20" name="Picture 8">
            <a:extLst>
              <a:ext uri="{FF2B5EF4-FFF2-40B4-BE49-F238E27FC236}">
                <a16:creationId xmlns="" xmlns:a16="http://schemas.microsoft.com/office/drawing/2014/main" id="{41D6B240-913D-4FFC-A01C-342599206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21" name="Text Box 9">
            <a:extLst>
              <a:ext uri="{FF2B5EF4-FFF2-40B4-BE49-F238E27FC236}">
                <a16:creationId xmlns="" xmlns:a16="http://schemas.microsoft.com/office/drawing/2014/main" id="{331C54F7-0D2E-4753-80F1-ABA72B565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70134"/>
            <a:ext cx="864235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SAR - </a:t>
            </a:r>
            <a:r>
              <a:rPr lang="cs-CZ" altLang="cs-CZ" sz="1800" dirty="0" err="1">
                <a:solidFill>
                  <a:srgbClr val="000000"/>
                </a:solidFill>
              </a:rPr>
              <a:t>Straminipila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Peronosporomycota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Hyphochytriomyc</a:t>
            </a:r>
            <a:r>
              <a:rPr lang="cs-CZ" altLang="cs-CZ" sz="1800" dirty="0">
                <a:solidFill>
                  <a:srgbClr val="000000"/>
                </a:solidFill>
              </a:rPr>
              <a:t>.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Rhizaria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sz="1800" dirty="0" smtClean="0">
                <a:solidFill>
                  <a:srgbClr val="000000"/>
                </a:solidFill>
              </a:rPr>
              <a:t> </a:t>
            </a:r>
            <a:r>
              <a:rPr lang="cs-CZ" altLang="cs-CZ" sz="1800" dirty="0" smtClean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Excavata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Acrasida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Amoebozoa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>
                <a:solidFill>
                  <a:srgbClr val="000000"/>
                </a:solidFill>
              </a:rPr>
              <a:t>Mycetozoa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• </a:t>
            </a:r>
            <a:r>
              <a:rPr lang="cs-CZ" altLang="cs-CZ" sz="1800" dirty="0" err="1">
                <a:solidFill>
                  <a:srgbClr val="000000"/>
                </a:solidFill>
              </a:rPr>
              <a:t>Opisthokonta</a:t>
            </a:r>
            <a:r>
              <a:rPr lang="cs-CZ" altLang="cs-CZ" sz="1800" dirty="0">
                <a:solidFill>
                  <a:srgbClr val="000000"/>
                </a:solidFill>
              </a:rPr>
              <a:t> 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</a:rPr>
              <a:t>Fungi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Chytridiomycota</a:t>
            </a:r>
            <a:r>
              <a:rPr lang="cs-CZ" altLang="cs-CZ" sz="1800" dirty="0">
                <a:solidFill>
                  <a:srgbClr val="000000"/>
                </a:solidFill>
              </a:rPr>
              <a:t> / </a:t>
            </a:r>
            <a:r>
              <a:rPr lang="cs-CZ" altLang="cs-CZ" sz="1800" dirty="0" err="1">
                <a:solidFill>
                  <a:srgbClr val="000000"/>
                </a:solidFill>
              </a:rPr>
              <a:t>Blastocladiomycota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 </a:t>
            </a:r>
            <a:r>
              <a:rPr lang="cs-CZ" altLang="cs-CZ" sz="1800" i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skupina </a:t>
            </a:r>
            <a:r>
              <a:rPr lang="cs-CZ" altLang="cs-CZ" sz="1800" i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Zygomycota</a:t>
            </a:r>
            <a:r>
              <a:rPr lang="cs-CZ" altLang="cs-CZ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cs-CZ" altLang="cs-CZ" sz="1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Mucoromycota</a:t>
            </a:r>
            <a:r>
              <a:rPr lang="cs-CZ" altLang="cs-CZ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cs-CZ" altLang="cs-CZ" sz="1800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Zoopagomycota</a:t>
            </a:r>
            <a:r>
              <a:rPr lang="cs-CZ" altLang="cs-CZ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18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Glomeromycota</a:t>
            </a:r>
            <a:endParaRPr lang="cs-CZ" altLang="cs-CZ" sz="1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/ </a:t>
            </a:r>
            <a:r>
              <a:rPr lang="cs-CZ" altLang="cs-CZ" sz="1800" dirty="0" err="1">
                <a:solidFill>
                  <a:srgbClr val="000000"/>
                </a:solidFill>
              </a:rPr>
              <a:t>Dikarya</a:t>
            </a:r>
            <a:r>
              <a:rPr lang="cs-CZ" altLang="cs-CZ" sz="1800" dirty="0">
                <a:solidFill>
                  <a:srgbClr val="000000"/>
                </a:solidFill>
              </a:rPr>
              <a:t> - </a:t>
            </a:r>
            <a:r>
              <a:rPr lang="cs-CZ" altLang="cs-CZ" sz="1800" dirty="0" err="1">
                <a:solidFill>
                  <a:srgbClr val="000000"/>
                </a:solidFill>
              </a:rPr>
              <a:t>Ascomycota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Taphrinomycotina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Saccharomycotina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Pezizomycotina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i="1" dirty="0">
                <a:solidFill>
                  <a:srgbClr val="000000"/>
                </a:solidFill>
              </a:rPr>
              <a:t>pomocné skupiny </a:t>
            </a:r>
            <a:r>
              <a:rPr lang="cs-CZ" altLang="cs-CZ" sz="1800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sz="1800" i="1" dirty="0">
                <a:solidFill>
                  <a:srgbClr val="000000"/>
                </a:solidFill>
              </a:rPr>
              <a:t> a </a:t>
            </a:r>
            <a:r>
              <a:rPr lang="cs-CZ" altLang="cs-CZ" sz="1800" i="1" dirty="0" err="1">
                <a:solidFill>
                  <a:srgbClr val="000000"/>
                </a:solidFill>
              </a:rPr>
              <a:t>Lichenes</a:t>
            </a:r>
            <a:r>
              <a:rPr lang="cs-CZ" altLang="cs-CZ" sz="18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sz="1800" dirty="0">
                <a:solidFill>
                  <a:srgbClr val="000000"/>
                </a:solidFill>
              </a:rPr>
              <a:t>- </a:t>
            </a:r>
            <a:r>
              <a:rPr lang="cs-CZ" altLang="cs-CZ" sz="1800" dirty="0" err="1">
                <a:solidFill>
                  <a:srgbClr val="000000"/>
                </a:solidFill>
              </a:rPr>
              <a:t>Basidiomycota</a:t>
            </a:r>
            <a:r>
              <a:rPr lang="cs-CZ" altLang="cs-CZ" sz="1800" dirty="0">
                <a:solidFill>
                  <a:srgbClr val="000000"/>
                </a:solidFill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</a:rPr>
              <a:t>Pucciniomycotina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Agaricomycotina</a:t>
            </a:r>
            <a:endParaRPr lang="cs-CZ" altLang="cs-CZ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="" xmlns:a16="http://schemas.microsoft.com/office/drawing/2014/main" id="{5A91709B-64A7-4F55-94C7-5F6FF861C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39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sz="1800" u="sng"/>
              <a:t>Skupina oddělení: </a:t>
            </a:r>
            <a:r>
              <a:rPr lang="cs-CZ" altLang="cs-CZ" sz="1800" i="1" u="sng"/>
              <a:t>ZYGOMYCOTA</a:t>
            </a:r>
            <a:r>
              <a:rPr lang="cs-CZ" altLang="cs-CZ" sz="1800" u="sng"/>
              <a:t> – HOUBY SPÁJIVÉ</a:t>
            </a:r>
          </a:p>
          <a:p>
            <a:pPr>
              <a:lnSpc>
                <a:spcPct val="98000"/>
              </a:lnSpc>
            </a:pPr>
            <a:endParaRPr lang="cs-CZ" altLang="cs-CZ" sz="1200" u="sng"/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mnohojaderné cenocytické hyfy, přehrádky většinou oddělují jen rozmnožovací struktury (neplatí absolutně)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vývojově odvozených skupin již dochází k tvorbě přehrádek, ale zůstávají i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vícejaderné úseky (obdoba sifonokladální stélky)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základní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složkou bun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stěn je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chitin,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doprovázený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chitosanem,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příp.</a:t>
            </a:r>
            <a:r>
              <a:rPr lang="cs-CZ" altLang="cs-CZ" sz="16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jinými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cukr</a:t>
            </a:r>
            <a:r>
              <a:rPr lang="cs-CZ" altLang="cs-CZ" sz="1800">
                <a:solidFill>
                  <a:srgbClr val="000000"/>
                </a:solidFill>
              </a:rPr>
              <a:t>y</a:t>
            </a: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rozmnožování:</a:t>
            </a:r>
            <a:r>
              <a:rPr lang="cs-CZ" altLang="cs-CZ" sz="1800">
                <a:solidFill>
                  <a:srgbClr val="000000"/>
                </a:solidFill>
              </a:rPr>
              <a:t> ve sporangiích se tvoří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sporangiospory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v hyfách se tvoří tlustostěnné chlamydospory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tvorba sporangiospor: na myceliu se vytvoří svazky sporangioforů =&gt; vrcholové části zduří =&gt; vytvoří se sporangium (obvykle kulovité) =&gt; sem se přesune část cytoplazmy s jádry =&gt; z centrální části vznikne tzv. kolumela (střední sloupek, přetrvávající i po rozpadu sporangia), cytoplazma v periferní části se rozdělí =&gt; části se obalí stěnou =&gt; spory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část sporangioforu pod sporangiem je u některých</a:t>
            </a:r>
            <a:r>
              <a:rPr lang="cs-CZ" altLang="cs-CZ" sz="1800">
                <a:solidFill>
                  <a:srgbClr val="000000"/>
                </a:solidFill>
              </a:rPr>
              <a:t> druhů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rozšířena v tzv. apofýzu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původních typů mnohosporová sporangia, vývojová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tendence vede k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jednosporovým (podobně jako u</a:t>
            </a:r>
            <a:r>
              <a:rPr lang="cs-CZ" altLang="cs-CZ" sz="1800">
                <a:solidFill>
                  <a:srgbClr val="000000"/>
                </a:solidFill>
              </a:rPr>
              <a:t> odd.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Peronosporomycot</a:t>
            </a:r>
            <a:r>
              <a:rPr lang="cs-CZ" altLang="cs-CZ" sz="1800" i="1">
                <a:solidFill>
                  <a:srgbClr val="000000"/>
                </a:solidFill>
              </a:rPr>
              <a:t>a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jsou tu dvě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 stěny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stěna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sporangia 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 stěna spory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rozdíl oproti konidii) </a:t>
            </a:r>
          </a:p>
        </p:txBody>
      </p:sp>
      <p:pic>
        <p:nvPicPr>
          <p:cNvPr id="91139" name="Picture 3">
            <a:extLst>
              <a:ext uri="{FF2B5EF4-FFF2-40B4-BE49-F238E27FC236}">
                <a16:creationId xmlns="" xmlns:a16="http://schemas.microsoft.com/office/drawing/2014/main" id="{3648C4B9-A50E-45CF-85A4-B8459393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14510" r="17717" b="7256"/>
          <a:stretch>
            <a:fillRect/>
          </a:stretch>
        </p:blipFill>
        <p:spPr bwMode="auto">
          <a:xfrm>
            <a:off x="6538913" y="4205288"/>
            <a:ext cx="2147887" cy="194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4">
            <a:extLst>
              <a:ext uri="{FF2B5EF4-FFF2-40B4-BE49-F238E27FC236}">
                <a16:creationId xmlns="" xmlns:a16="http://schemas.microsoft.com/office/drawing/2014/main" id="{34C925F5-89CB-460D-BECB-7085A95F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751513"/>
            <a:ext cx="2133600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Gongronella butleri</a:t>
            </a:r>
            <a:r>
              <a:rPr lang="cs-CZ" altLang="cs-CZ"/>
              <a:t> </a:t>
            </a:r>
          </a:p>
          <a:p>
            <a:pPr algn="r"/>
            <a:r>
              <a:rPr lang="cs-CZ" altLang="cs-CZ">
                <a:cs typeface="Times New Roman" panose="02020603050405020304" pitchFamily="18" charset="0"/>
                <a:hlinkClick r:id="rId7"/>
              </a:rPr>
              <a:t>http://zygomycetes.org/index.php?id=90</a:t>
            </a:r>
            <a:r>
              <a:rPr lang="cs-CZ" altLang="cs-CZ"/>
              <a:t> </a:t>
            </a:r>
          </a:p>
        </p:txBody>
      </p:sp>
      <p:sp>
        <p:nvSpPr>
          <p:cNvPr id="91141" name="Text Box 5">
            <a:extLst>
              <a:ext uri="{FF2B5EF4-FFF2-40B4-BE49-F238E27FC236}">
                <a16:creationId xmlns="" xmlns:a16="http://schemas.microsoft.com/office/drawing/2014/main" id="{40C3C3C2-B877-402B-B10F-33ABF692F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4357688"/>
            <a:ext cx="106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kolumela</a:t>
            </a:r>
            <a:r>
              <a:rPr lang="cs-CZ" altLang="cs-CZ"/>
              <a:t> </a:t>
            </a:r>
          </a:p>
        </p:txBody>
      </p:sp>
      <p:sp>
        <p:nvSpPr>
          <p:cNvPr id="91142" name="Text Box 6">
            <a:extLst>
              <a:ext uri="{FF2B5EF4-FFF2-40B4-BE49-F238E27FC236}">
                <a16:creationId xmlns="" xmlns:a16="http://schemas.microsoft.com/office/drawing/2014/main" id="{E36CF055-E91D-4EFF-8B71-03D1971E8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713" y="5424488"/>
            <a:ext cx="106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apofýza</a:t>
            </a:r>
            <a:r>
              <a:rPr lang="cs-CZ" altLang="cs-CZ"/>
              <a:t> </a:t>
            </a:r>
          </a:p>
        </p:txBody>
      </p:sp>
      <p:pic>
        <p:nvPicPr>
          <p:cNvPr id="91143" name="4_zygom_02_stavba-sporangia.MP3">
            <a:hlinkClick r:id="" action="ppaction://media"/>
            <a:extLst>
              <a:ext uri="{FF2B5EF4-FFF2-40B4-BE49-F238E27FC236}">
                <a16:creationId xmlns="" xmlns:a16="http://schemas.microsoft.com/office/drawing/2014/main" id="{59EF1AA6-DAE9-48AE-B706-90A84F12EFD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87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4" name="4_zygom_02_zygomycota.MP3">
            <a:hlinkClick r:id="" action="ppaction://media"/>
            <a:extLst>
              <a:ext uri="{FF2B5EF4-FFF2-40B4-BE49-F238E27FC236}">
                <a16:creationId xmlns="" xmlns:a16="http://schemas.microsoft.com/office/drawing/2014/main" id="{AC3BC87D-818D-4E4B-9F3A-3A29A2A12A4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09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7355" fill="hold"/>
                                        <p:tgtEl>
                                          <p:spTgt spid="91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1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="" xmlns:a16="http://schemas.microsoft.com/office/drawing/2014/main" id="{986C91B1-CC47-49FF-8AF5-C061DB23B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pohlavní rozmnožování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izo- (vzácněji anizo-)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gametangiogamie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(též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označení "zygogamie")</a:t>
            </a:r>
            <a:r>
              <a:rPr lang="cs-CZ" altLang="cs-CZ" sz="1800">
                <a:solidFill>
                  <a:srgbClr val="000000"/>
                </a:solidFill>
              </a:rPr>
              <a:t>,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splývání gametangií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homothalické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kopulace gametangií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i ze stejného mycelia,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heterothalické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druhy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musí být z různých </a:t>
            </a:r>
            <a:endParaRPr lang="cs-CZ" altLang="cs-CZ" sz="1800">
              <a:solidFill>
                <a:srgbClr val="000000"/>
              </a:solidFill>
            </a:endParaRPr>
          </a:p>
          <a:p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mycelií (+ a –)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průběh</a:t>
            </a:r>
            <a:r>
              <a:rPr lang="cs-CZ" altLang="cs-CZ" sz="1800">
                <a:solidFill>
                  <a:srgbClr val="000000"/>
                </a:solidFill>
              </a:rPr>
              <a:t> pohl. procesu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výběžky z mycelií </a:t>
            </a:r>
            <a:r>
              <a:rPr lang="cs-CZ" altLang="cs-CZ" sz="1800">
                <a:solidFill>
                  <a:srgbClr val="000000"/>
                </a:solidFill>
              </a:rPr>
              <a:t>jsou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chemotakticky přitahovány =&gt; kontakt, tvoří se na nich progametangia =&gt; jejich oddělení přehrádkou =&gt; mnohojaderná gametangia =&gt; splynutí, plazmogamie a karyogamie =&gt; zygota =&gt; vytvoří se zygosporangium, obsahující 1 tlustostěnnou zygosporu - odpočívající stadium =&gt; po období klidu klíčí hyfou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gametangia a následně zygospory jsou neseny rozšířenými konci hyf -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suspenzory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u některých zástupců na suspenzorech vyrůstají hyfy, které obalují zygosporu (u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některých až úplně)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předzvěst tvorby plodnice u vývojově pokročilejších pododdělení (připomínají primitivní kleistothecium u vřeckatých hub)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k meiozi dochází při zrání nebo klíčení zygospory</a:t>
            </a:r>
            <a:r>
              <a:rPr lang="cs-CZ" altLang="cs-CZ" sz="1800">
                <a:solidFill>
                  <a:srgbClr val="000000"/>
                </a:solidFill>
              </a:rPr>
              <a:t>, živ. cyklus je haplobiotický</a:t>
            </a:r>
          </a:p>
        </p:txBody>
      </p:sp>
      <p:pic>
        <p:nvPicPr>
          <p:cNvPr id="92163" name="Picture 3">
            <a:extLst>
              <a:ext uri="{FF2B5EF4-FFF2-40B4-BE49-F238E27FC236}">
                <a16:creationId xmlns="" xmlns:a16="http://schemas.microsoft.com/office/drawing/2014/main" id="{66F8BA2C-A43B-4491-BEE1-2F12812A9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6324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4">
            <a:extLst>
              <a:ext uri="{FF2B5EF4-FFF2-40B4-BE49-F238E27FC236}">
                <a16:creationId xmlns="" xmlns:a16="http://schemas.microsoft.com/office/drawing/2014/main" id="{B7770CC6-F0AB-44FC-A1EB-5026C2AAA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124200"/>
            <a:ext cx="6019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/>
              <a:t> Zdroj: R. Moore, W. D. Clark, K. R. Stern &amp; D. Vodopich: Botany. 		Wm. C. Brown Publ., 1995. </a:t>
            </a:r>
          </a:p>
        </p:txBody>
      </p:sp>
      <p:pic>
        <p:nvPicPr>
          <p:cNvPr id="92165" name="4_zygom_03_gametangiogamie.MP3">
            <a:hlinkClick r:id="" action="ppaction://media"/>
            <a:extLst>
              <a:ext uri="{FF2B5EF4-FFF2-40B4-BE49-F238E27FC236}">
                <a16:creationId xmlns="" xmlns:a16="http://schemas.microsoft.com/office/drawing/2014/main" id="{4C1E5D51-A9A7-499F-9682-A7F6A6BA25C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6" name="4_zygom_03_homo-heterothalismus.MP3">
            <a:hlinkClick r:id="" action="ppaction://media"/>
            <a:extLst>
              <a:ext uri="{FF2B5EF4-FFF2-40B4-BE49-F238E27FC236}">
                <a16:creationId xmlns="" xmlns:a16="http://schemas.microsoft.com/office/drawing/2014/main" id="{9A4D417A-91BB-4290-BF2B-2AA8DEEFBDB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45" fill="hold"/>
                                        <p:tgtEl>
                                          <p:spTgt spid="92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2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778" fill="hold"/>
                                        <p:tgtEl>
                                          <p:spTgt spid="92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6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="" xmlns:a16="http://schemas.microsoft.com/office/drawing/2014/main" id="{F23BEAAD-576C-4925-8805-AB2F0008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: saprofyté půdní, koprofilní aj., některé skupiny zahrnují parazity rostlin, hub i živočichů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řada druhů využívána v biotechnologii pro produkci různých látek</a:t>
            </a:r>
            <a:endParaRPr lang="cs-CZ" altLang="cs-CZ" sz="400">
              <a:solidFill>
                <a:srgbClr val="000000"/>
              </a:solidFill>
            </a:endParaRPr>
          </a:p>
        </p:txBody>
      </p:sp>
      <p:pic>
        <p:nvPicPr>
          <p:cNvPr id="93187" name="Picture 3">
            <a:extLst>
              <a:ext uri="{FF2B5EF4-FFF2-40B4-BE49-F238E27FC236}">
                <a16:creationId xmlns="" xmlns:a16="http://schemas.microsoft.com/office/drawing/2014/main" id="{7306D096-29C6-443E-8441-546DC0C84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49375"/>
            <a:ext cx="235267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>
            <a:extLst>
              <a:ext uri="{FF2B5EF4-FFF2-40B4-BE49-F238E27FC236}">
                <a16:creationId xmlns="" xmlns:a16="http://schemas.microsoft.com/office/drawing/2014/main" id="{DB40794A-ACF5-4943-BA12-ED6F0125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5" b="19482"/>
          <a:stretch>
            <a:fillRect/>
          </a:stretch>
        </p:blipFill>
        <p:spPr bwMode="auto">
          <a:xfrm>
            <a:off x="6400800" y="4267200"/>
            <a:ext cx="2354263" cy="215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Text Box 5">
            <a:extLst>
              <a:ext uri="{FF2B5EF4-FFF2-40B4-BE49-F238E27FC236}">
                <a16:creationId xmlns="" xmlns:a16="http://schemas.microsoft.com/office/drawing/2014/main" id="{165EDFCC-758E-41E5-895F-371AD4A3E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41438"/>
            <a:ext cx="5943600" cy="515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b="1" u="sng"/>
              <a:t>Oddělení: </a:t>
            </a:r>
            <a:r>
              <a:rPr lang="cs-CZ" altLang="cs-CZ" sz="1800" b="1" i="1" u="sng"/>
              <a:t>MUCOROMYCOTA</a:t>
            </a:r>
            <a:endParaRPr lang="cs-CZ" altLang="cs-CZ" sz="1800" b="1" u="sng"/>
          </a:p>
          <a:p>
            <a:endParaRPr lang="cs-CZ" altLang="cs-CZ" b="1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Mucorales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r>
              <a:rPr lang="cs-CZ" altLang="cs-CZ" sz="1800">
                <a:solidFill>
                  <a:srgbClr val="000000"/>
                </a:solidFill>
              </a:rPr>
              <a:t>– u většiny druhů málo přehrádkované mycelium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u někt. druhů se v tekutých médiích vytvoří přehrádky nebo mycelium rozpadne na buňky =&gt; tzv. dimorfismus (různý charakter stélky v různých podmínkách)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sporangia mnohosporová (až 1000 spor), u odvozenějších typů méně spor ve sporangiu (až jedna =&gt; nesprávně označováno za "konidii")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kromě pohlavně vzniklých zygospor tvoří některé druhy též partenogeneticky tzv. azygospory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většinou saprofyté na půdě, trusu, potravinách – </a:t>
            </a:r>
            <a:r>
              <a:rPr lang="cs-CZ" altLang="cs-CZ" sz="1800" i="1">
                <a:solidFill>
                  <a:srgbClr val="000000"/>
                </a:solidFill>
              </a:rPr>
              <a:t>Mucor, Rhizopus</a:t>
            </a:r>
            <a:r>
              <a:rPr lang="cs-CZ" altLang="cs-CZ" sz="1800">
                <a:solidFill>
                  <a:srgbClr val="000000"/>
                </a:solidFill>
              </a:rPr>
              <a:t> (kropidlovec), </a:t>
            </a:r>
            <a:r>
              <a:rPr lang="cs-CZ" altLang="cs-CZ" sz="1800" i="1">
                <a:solidFill>
                  <a:srgbClr val="000000"/>
                </a:solidFill>
              </a:rPr>
              <a:t>Zygorhynchus, Pilobolus</a:t>
            </a:r>
            <a:r>
              <a:rPr lang="cs-CZ" altLang="cs-CZ" sz="1800">
                <a:solidFill>
                  <a:srgbClr val="000000"/>
                </a:solidFill>
              </a:rPr>
              <a:t> (měchomršť – pod sporangiem má vak, v němž se hromadí voda =&gt; zvětšující se tlak nakonec odmrští celé sporangium), některé druhy i parazitické</a:t>
            </a:r>
            <a:br>
              <a:rPr lang="cs-CZ" altLang="cs-CZ" sz="1800">
                <a:solidFill>
                  <a:srgbClr val="000000"/>
                </a:solidFill>
              </a:rPr>
            </a:br>
            <a:r>
              <a:rPr lang="cs-CZ" altLang="cs-CZ" sz="1800">
                <a:solidFill>
                  <a:srgbClr val="000000"/>
                </a:solidFill>
              </a:rPr>
              <a:t>– využití: fermentace cukrů a bílkovin, výroba různých organických kyselin</a:t>
            </a:r>
          </a:p>
        </p:txBody>
      </p:sp>
      <p:sp>
        <p:nvSpPr>
          <p:cNvPr id="93190" name="Text Box 6">
            <a:extLst>
              <a:ext uri="{FF2B5EF4-FFF2-40B4-BE49-F238E27FC236}">
                <a16:creationId xmlns="" xmlns:a16="http://schemas.microsoft.com/office/drawing/2014/main" id="{68F4063F-018C-45FC-B3BA-265A37B58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5932488"/>
            <a:ext cx="24384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cs-CZ" altLang="cs-CZ" sz="1500" i="1"/>
              <a:t>Mucor</a:t>
            </a:r>
            <a:r>
              <a:rPr lang="cs-CZ" altLang="cs-CZ" sz="1500"/>
              <a:t> sp., </a:t>
            </a:r>
          </a:p>
          <a:p>
            <a:pPr algn="r">
              <a:lnSpc>
                <a:spcPct val="90000"/>
              </a:lnSpc>
            </a:pPr>
            <a:r>
              <a:rPr lang="cs-CZ" altLang="cs-CZ" sz="1500"/>
              <a:t>zygospora se suspenzory</a:t>
            </a:r>
            <a:endParaRPr lang="cs-CZ" altLang="cs-CZ"/>
          </a:p>
        </p:txBody>
      </p:sp>
      <p:sp>
        <p:nvSpPr>
          <p:cNvPr id="93191" name="Text Box 7">
            <a:extLst>
              <a:ext uri="{FF2B5EF4-FFF2-40B4-BE49-F238E27FC236}">
                <a16:creationId xmlns="" xmlns:a16="http://schemas.microsoft.com/office/drawing/2014/main" id="{DB25CC33-2080-4F3F-80EC-2D0DF5319F5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393657" y="3436143"/>
            <a:ext cx="44958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6"/>
              </a:rPr>
              <a:t>http://www.med.ncku.edu.tw/HsuML/mycology/圖片/Zygospores_of_Mucorales_drawing.jpg</a:t>
            </a:r>
            <a:r>
              <a:rPr lang="cs-CZ" altLang="cs-CZ"/>
              <a:t> </a:t>
            </a:r>
          </a:p>
        </p:txBody>
      </p:sp>
      <p:sp>
        <p:nvSpPr>
          <p:cNvPr id="93192" name="Text Box 8">
            <a:extLst>
              <a:ext uri="{FF2B5EF4-FFF2-40B4-BE49-F238E27FC236}">
                <a16:creationId xmlns="" xmlns:a16="http://schemas.microsoft.com/office/drawing/2014/main" id="{6BD3E095-81F2-41B9-ABE1-EDAAFF2F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6825" y="4244975"/>
            <a:ext cx="1568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hlinkClick r:id="rId7"/>
              </a:rPr>
              <a:t>http://www.dipbot.unict.it</a:t>
            </a:r>
          </a:p>
          <a:p>
            <a:r>
              <a:rPr lang="cs-CZ" altLang="cs-CZ">
                <a:hlinkClick r:id="rId7"/>
              </a:rPr>
              <a:t>/sistematica_es/Mucor.html</a:t>
            </a:r>
            <a:r>
              <a:rPr lang="cs-CZ" altLang="cs-CZ"/>
              <a:t> </a:t>
            </a:r>
          </a:p>
        </p:txBody>
      </p:sp>
      <p:sp>
        <p:nvSpPr>
          <p:cNvPr id="93193" name="Text Box 9">
            <a:extLst>
              <a:ext uri="{FF2B5EF4-FFF2-40B4-BE49-F238E27FC236}">
                <a16:creationId xmlns="" xmlns:a16="http://schemas.microsoft.com/office/drawing/2014/main" id="{4420109A-CA78-4679-B160-4BC0D885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836613"/>
            <a:ext cx="1627187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Zygospory rodů řádu </a:t>
            </a:r>
            <a:r>
              <a:rPr lang="cs-CZ" altLang="cs-CZ" sz="1500" i="1"/>
              <a:t>Mucorales</a:t>
            </a:r>
            <a:endParaRPr lang="cs-CZ" altLang="cs-CZ"/>
          </a:p>
        </p:txBody>
      </p:sp>
      <p:sp>
        <p:nvSpPr>
          <p:cNvPr id="93194" name="Text Box 10">
            <a:extLst>
              <a:ext uri="{FF2B5EF4-FFF2-40B4-BE49-F238E27FC236}">
                <a16:creationId xmlns="" xmlns:a16="http://schemas.microsoft.com/office/drawing/2014/main" id="{3B421D7F-C84B-4FA4-99E2-4A52A08F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341438"/>
            <a:ext cx="2449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800" u="sng"/>
              <a:t>Pododdělení: </a:t>
            </a:r>
            <a:r>
              <a:rPr lang="cs-CZ" altLang="cs-CZ" sz="1800" b="1" i="1" u="sng"/>
              <a:t>MUCOROMYCOTINA</a:t>
            </a:r>
            <a:endParaRPr lang="cs-CZ" altLang="cs-CZ" sz="1800" u="sng"/>
          </a:p>
        </p:txBody>
      </p:sp>
      <p:pic>
        <p:nvPicPr>
          <p:cNvPr id="93195" name="4_mucor_04_zygospory.MP3">
            <a:hlinkClick r:id="" action="ppaction://media"/>
            <a:extLst>
              <a:ext uri="{FF2B5EF4-FFF2-40B4-BE49-F238E27FC236}">
                <a16:creationId xmlns="" xmlns:a16="http://schemas.microsoft.com/office/drawing/2014/main" id="{07458CD1-8B41-4AA0-B1EC-F9AB24829FC6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37" fill="hold"/>
                                        <p:tgtEl>
                                          <p:spTgt spid="93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19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="" xmlns:a16="http://schemas.microsoft.com/office/drawing/2014/main" id="{450912CE-01CA-4F31-95A2-9418F572F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57200"/>
            <a:ext cx="22145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1" name="Picture 3">
            <a:extLst>
              <a:ext uri="{FF2B5EF4-FFF2-40B4-BE49-F238E27FC236}">
                <a16:creationId xmlns="" xmlns:a16="http://schemas.microsoft.com/office/drawing/2014/main" id="{1FC33471-2770-4F53-B3C2-9F5C89B6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3429000" cy="24304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>
            <a:extLst>
              <a:ext uri="{FF2B5EF4-FFF2-40B4-BE49-F238E27FC236}">
                <a16:creationId xmlns="" xmlns:a16="http://schemas.microsoft.com/office/drawing/2014/main" id="{177A9FBE-EA1B-4120-B0AC-F1576F6B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81000"/>
            <a:ext cx="2590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Vlevo: Houbáš, </a:t>
            </a:r>
            <a:r>
              <a:rPr lang="cs-CZ" altLang="cs-CZ" sz="1500" i="1"/>
              <a:t>Spinellus fusiger – </a:t>
            </a:r>
            <a:r>
              <a:rPr lang="cs-CZ" altLang="cs-CZ" sz="1500"/>
              <a:t>parazit na helmovce</a:t>
            </a:r>
            <a:r>
              <a:rPr lang="cs-CZ" altLang="cs-CZ"/>
              <a:t> </a:t>
            </a:r>
          </a:p>
          <a:p>
            <a:endParaRPr lang="cs-CZ" altLang="cs-CZ" sz="400"/>
          </a:p>
          <a:p>
            <a:r>
              <a:rPr lang="cs-CZ" altLang="cs-CZ"/>
              <a:t>Foto Mirek Junek, </a:t>
            </a:r>
          </a:p>
          <a:p>
            <a:r>
              <a:rPr lang="cs-CZ" altLang="cs-CZ">
                <a:hlinkClick r:id="rId8"/>
              </a:rPr>
              <a:t>http://www.idsystem.cz/mushrooms/fotoframe.htm</a:t>
            </a:r>
            <a:r>
              <a:rPr lang="cs-CZ" altLang="cs-CZ"/>
              <a:t> </a:t>
            </a:r>
          </a:p>
          <a:p>
            <a:endParaRPr lang="cs-CZ" altLang="cs-CZ" sz="1500"/>
          </a:p>
          <a:p>
            <a:r>
              <a:rPr lang="cs-CZ" altLang="cs-CZ" sz="1500"/>
              <a:t>Vpravo: Měchomršť,</a:t>
            </a:r>
            <a:r>
              <a:rPr lang="cs-CZ" altLang="cs-CZ" sz="1500" i="1"/>
              <a:t> Pilobolus </a:t>
            </a:r>
            <a:r>
              <a:rPr lang="cs-CZ" altLang="cs-CZ" sz="1500"/>
              <a:t>sp. – koprofilní druh, natáčí a vystřeluje sporangia ke světlu</a:t>
            </a:r>
            <a:r>
              <a:rPr lang="cs-CZ" altLang="cs-CZ"/>
              <a:t> </a:t>
            </a:r>
          </a:p>
          <a:p>
            <a:endParaRPr lang="cs-CZ" altLang="cs-CZ" sz="400"/>
          </a:p>
          <a:p>
            <a:r>
              <a:rPr lang="cs-CZ" altLang="cs-CZ"/>
              <a:t>Zdroj: R. Moore, W. D. Clark, K. R. Stern &amp; D. Vodopich: Botany. - Wm. C. Brown Publ., 1995. 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="" xmlns:a16="http://schemas.microsoft.com/office/drawing/2014/main" id="{53E327C0-AE03-4F2D-AA73-D7994EC26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05175"/>
            <a:ext cx="8382000" cy="315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7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Endogonales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podzemní druhy, starší mycelia přehrádkovaná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vytvářejí nestejně velká gametangia =&gt;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zygospory se tvoří na tzv. epigoniu - výrůstku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většího gametangia =&gt; jsou hustě obaleny hyfami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7000"/>
              </a:lnSpc>
            </a:pPr>
            <a:r>
              <a:rPr lang="cs-CZ" altLang="cs-CZ" sz="1800">
                <a:solidFill>
                  <a:srgbClr val="000000"/>
                </a:solidFill>
              </a:rPr>
              <a:t>=&gt;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vzniká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útvar </a:t>
            </a:r>
            <a:r>
              <a:rPr lang="cs-CZ" altLang="cs-CZ" sz="1800">
                <a:solidFill>
                  <a:srgbClr val="000000"/>
                </a:solidFill>
              </a:rPr>
              <a:t>označovaný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jako sporokarp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jediný rod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Endogone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rgbClr val="000000"/>
                </a:solidFill>
              </a:rPr>
              <a:t>uvažovaný svého času jako možný vývojový předchůdce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vřeckatých hub</a:t>
            </a:r>
            <a:r>
              <a:rPr lang="cs-CZ" altLang="cs-CZ" sz="1800">
                <a:solidFill>
                  <a:srgbClr val="000000"/>
                </a:solidFill>
              </a:rPr>
              <a:t> pro odvozené znaky: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přehrádky v myceliu, tvorb</a:t>
            </a:r>
            <a:r>
              <a:rPr lang="cs-CZ" altLang="cs-CZ" sz="1800">
                <a:solidFill>
                  <a:srgbClr val="000000"/>
                </a:solidFill>
              </a:rPr>
              <a:t>u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sporokarpů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oddálení plazmogamie a karyogamie</a:t>
            </a:r>
            <a:r>
              <a:rPr lang="cs-CZ" altLang="cs-CZ" sz="1800">
                <a:solidFill>
                  <a:srgbClr val="000000"/>
                </a:solidFill>
              </a:rPr>
              <a:t> (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plazmogamie předchází karyogamii, ale nelze ještě hovořit o skutečné dikaryofázi</a:t>
            </a:r>
            <a:r>
              <a:rPr lang="cs-CZ" altLang="cs-CZ" sz="1800">
                <a:solidFill>
                  <a:srgbClr val="000000"/>
                </a:solidFill>
              </a:rPr>
              <a:t>,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jen párování jader v mladé zygospoře)</a:t>
            </a:r>
          </a:p>
          <a:p>
            <a:endParaRPr lang="cs-CZ" altLang="cs-CZ" b="1">
              <a:solidFill>
                <a:srgbClr val="000000"/>
              </a:solidFill>
            </a:endParaRPr>
          </a:p>
          <a:p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Mortierellales</a:t>
            </a:r>
            <a:r>
              <a:rPr lang="cs-CZ" altLang="cs-CZ" sz="1800">
                <a:solidFill>
                  <a:srgbClr val="000000"/>
                </a:solidFill>
              </a:rPr>
              <a:t> – půdní saprofyté bez kolumely ve sporangiu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4214" name="Picture 6">
            <a:extLst>
              <a:ext uri="{FF2B5EF4-FFF2-40B4-BE49-F238E27FC236}">
                <a16:creationId xmlns="" xmlns:a16="http://schemas.microsoft.com/office/drawing/2014/main" id="{08DA8B4C-59DC-4D4D-8E5F-6E510575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00375"/>
            <a:ext cx="2857500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5" name="Text Box 7">
            <a:extLst>
              <a:ext uri="{FF2B5EF4-FFF2-40B4-BE49-F238E27FC236}">
                <a16:creationId xmlns="" xmlns:a16="http://schemas.microsoft.com/office/drawing/2014/main" id="{1BE322E2-3013-431D-B603-31E50D35E5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7175" y="2924175"/>
            <a:ext cx="2971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/>
              <a:t>Endogone lactiflua</a:t>
            </a:r>
            <a:r>
              <a:rPr lang="cs-CZ" altLang="cs-CZ" sz="1500"/>
              <a:t>, sporokarp</a:t>
            </a:r>
            <a:endParaRPr lang="cs-CZ" altLang="cs-CZ" sz="400"/>
          </a:p>
          <a:p>
            <a:pPr algn="r"/>
            <a:r>
              <a:rPr lang="cs-CZ" altLang="cs-CZ"/>
              <a:t>Foto M. Trappe, </a:t>
            </a:r>
            <a:r>
              <a:rPr lang="cs-CZ" altLang="cs-CZ">
                <a:hlinkClick r:id="rId10"/>
              </a:rPr>
              <a:t>http://www.natruffling.org/enla.htm</a:t>
            </a:r>
            <a:r>
              <a:rPr lang="cs-CZ" altLang="cs-CZ"/>
              <a:t> </a:t>
            </a:r>
          </a:p>
        </p:txBody>
      </p:sp>
      <p:pic>
        <p:nvPicPr>
          <p:cNvPr id="94216" name="4_mucor_05_spinellus-pilobolus.MP3">
            <a:hlinkClick r:id="" action="ppaction://media"/>
            <a:extLst>
              <a:ext uri="{FF2B5EF4-FFF2-40B4-BE49-F238E27FC236}">
                <a16:creationId xmlns="" xmlns:a16="http://schemas.microsoft.com/office/drawing/2014/main" id="{B62CDDA7-C65C-4F84-8823-B30BF1D9775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7" name="4_mucor_05_endogonales.MP3">
            <a:hlinkClick r:id="" action="ppaction://media"/>
            <a:extLst>
              <a:ext uri="{FF2B5EF4-FFF2-40B4-BE49-F238E27FC236}">
                <a16:creationId xmlns="" xmlns:a16="http://schemas.microsoft.com/office/drawing/2014/main" id="{CACE439E-CB73-4AAC-8287-F01A37B5378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141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50" fill="hold"/>
                                        <p:tgtEl>
                                          <p:spTgt spid="942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689" fill="hold"/>
                                        <p:tgtEl>
                                          <p:spTgt spid="94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17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2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="" xmlns:a16="http://schemas.microsoft.com/office/drawing/2014/main" id="{6F6888E1-9227-4F57-A79B-D8E8E1001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cs-CZ" altLang="cs-CZ" sz="1800" b="1" u="sng"/>
              <a:t>Oddělení: </a:t>
            </a:r>
            <a:r>
              <a:rPr lang="cs-CZ" altLang="cs-CZ" sz="1800" b="1" i="1" u="sng"/>
              <a:t>ZOOPAGOMYCOTA</a:t>
            </a:r>
            <a:r>
              <a:rPr lang="cs-CZ" altLang="cs-CZ" sz="1800" b="1" i="1"/>
              <a:t>	</a:t>
            </a:r>
            <a:r>
              <a:rPr lang="cs-CZ" altLang="cs-CZ" sz="1800" u="sng"/>
              <a:t>Pododdělení:</a:t>
            </a:r>
            <a:r>
              <a:rPr lang="cs-CZ" altLang="cs-CZ" sz="1800" i="1" u="sng"/>
              <a:t> </a:t>
            </a:r>
            <a:r>
              <a:rPr lang="cs-CZ" altLang="cs-CZ" sz="1800" b="1" i="1" u="sng"/>
              <a:t>ZOOPAGOMYCOTINA</a:t>
            </a:r>
            <a:endParaRPr lang="cs-CZ" altLang="cs-CZ" sz="1800" b="1" u="sng"/>
          </a:p>
          <a:p>
            <a:pPr>
              <a:lnSpc>
                <a:spcPct val="95000"/>
              </a:lnSpc>
            </a:pPr>
            <a:endParaRPr lang="cs-CZ" altLang="cs-CZ" sz="400" b="1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Zoopagales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obligátní parazité hub, prvoků a živočichů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KICKXELLOMYCOTINA</a:t>
            </a:r>
            <a:endParaRPr lang="cs-CZ" altLang="cs-CZ" sz="1800" b="1" u="sng"/>
          </a:p>
          <a:p>
            <a:pPr>
              <a:lnSpc>
                <a:spcPct val="95000"/>
              </a:lnSpc>
            </a:pPr>
            <a:endParaRPr lang="cs-CZ" altLang="cs-CZ" sz="400" b="1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Dimargaritales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taktéž parazité, pro změnu na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Mucorales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Kickxellales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většinou půdní nebo koprofilní saprofyté, jejich sporangia se tvoří na specializovaných větvích zvaných sporokladia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Harpellales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přehrádkované mycelium, </a:t>
            </a:r>
            <a:r>
              <a:rPr lang="cs-CZ" altLang="cs-CZ" sz="1800">
                <a:solidFill>
                  <a:srgbClr val="000000"/>
                </a:solidFill>
              </a:rPr>
              <a:t>pozorován pohlavní proces a tvorba zygospor;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žijí v larvách sladkovodního hmyzu, podobné znaky s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Kickxellales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Asellariales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- přehrádkované mycelium, </a:t>
            </a:r>
            <a:r>
              <a:rPr lang="cs-CZ" altLang="cs-CZ" sz="1800">
                <a:solidFill>
                  <a:srgbClr val="000000"/>
                </a:solidFill>
              </a:rPr>
              <a:t>pohl. proces pozorován,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zygospory neznámy</a:t>
            </a:r>
            <a:r>
              <a:rPr lang="cs-CZ" altLang="cs-CZ" sz="1800">
                <a:solidFill>
                  <a:srgbClr val="000000"/>
                </a:solidFill>
              </a:rPr>
              <a:t>;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rozmnožují se arthrosporami, žijí na korýších nebo chvostoskocích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poslední dva řády mají společnou ekologii </a:t>
            </a: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žijí v zažívacím traktu členovců</a:t>
            </a:r>
            <a:r>
              <a:rPr lang="cs-CZ" altLang="cs-CZ" sz="1800">
                <a:solidFill>
                  <a:srgbClr val="000000"/>
                </a:solidFill>
              </a:rPr>
              <a:t> – </a:t>
            </a: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a byly dříve řazeny do samostatné třídy </a:t>
            </a:r>
            <a:r>
              <a:rPr lang="cs-CZ" altLang="cs-CZ" sz="1800" i="1">
                <a:solidFill>
                  <a:srgbClr val="000000"/>
                </a:solidFill>
              </a:rPr>
              <a:t>Trichomycetes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jejich mycelium je pouze přichyceno na stěnách,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neproniká do buněk; pravděpodobně jsou komenzálové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5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(přiživují se na potravě živočichů)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na bázi reduk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mycelia je speciální přichycovací aparát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složení bun. stěny různé u různých skupin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chitin, glukosamin, galaktosamin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nepohlavní rozmnožování: sporangiospory, arthrospory (rozpad vláken), u řádu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Harpellales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trichospory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jednosporová sporangia s přívěsky (spojeny se stěnou sporangia), po dozrání vystřelována</a:t>
            </a:r>
          </a:p>
        </p:txBody>
      </p:sp>
      <p:pic>
        <p:nvPicPr>
          <p:cNvPr id="96259" name="Picture 3">
            <a:extLst>
              <a:ext uri="{FF2B5EF4-FFF2-40B4-BE49-F238E27FC236}">
                <a16:creationId xmlns="" xmlns:a16="http://schemas.microsoft.com/office/drawing/2014/main" id="{9ACD4803-BF17-48B5-B7B1-BE394607F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b="12979"/>
          <a:stretch>
            <a:fillRect/>
          </a:stretch>
        </p:blipFill>
        <p:spPr bwMode="auto">
          <a:xfrm>
            <a:off x="6376988" y="3578225"/>
            <a:ext cx="2314575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60" name="Text Box 4">
            <a:extLst>
              <a:ext uri="{FF2B5EF4-FFF2-40B4-BE49-F238E27FC236}">
                <a16:creationId xmlns="" xmlns:a16="http://schemas.microsoft.com/office/drawing/2014/main" id="{12C680B4-81DF-45B4-B171-52745EF9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159375"/>
            <a:ext cx="2514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chemeClr val="bg1"/>
                </a:solidFill>
              </a:rPr>
              <a:t>http://www.bsu.edu/classes/ruch/msa/litchwart.html</a:t>
            </a:r>
            <a:r>
              <a:rPr lang="cs-CZ" altLang="cs-CZ"/>
              <a:t> 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="" xmlns:a16="http://schemas.microsoft.com/office/drawing/2014/main" id="{17372FD1-1409-4829-8662-9B7DD31BF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7938" y="3546475"/>
            <a:ext cx="236220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>
                <a:solidFill>
                  <a:schemeClr val="bg1"/>
                </a:solidFill>
              </a:rPr>
              <a:t>mycelium s trichosporami</a:t>
            </a:r>
          </a:p>
          <a:p>
            <a:r>
              <a:rPr lang="cs-CZ" altLang="cs-CZ" sz="1500" i="1">
                <a:solidFill>
                  <a:schemeClr val="bg1"/>
                </a:solidFill>
              </a:rPr>
              <a:t>Stachvlina</a:t>
            </a:r>
          </a:p>
          <a:p>
            <a:r>
              <a:rPr lang="cs-CZ" altLang="cs-CZ" sz="1500" i="1">
                <a:solidFill>
                  <a:schemeClr val="bg1"/>
                </a:solidFill>
              </a:rPr>
              <a:t>pedifer</a:t>
            </a:r>
          </a:p>
        </p:txBody>
      </p:sp>
      <p:pic>
        <p:nvPicPr>
          <p:cNvPr id="96262" name="4_zoopa_06_trichomycetes.MP3">
            <a:hlinkClick r:id="" action="ppaction://media"/>
            <a:extLst>
              <a:ext uri="{FF2B5EF4-FFF2-40B4-BE49-F238E27FC236}">
                <a16:creationId xmlns="" xmlns:a16="http://schemas.microsoft.com/office/drawing/2014/main" id="{AE6C6C63-494B-4C4E-AD9B-CBC17C73280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01" fill="hold"/>
                                        <p:tgtEl>
                                          <p:spTgt spid="96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6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26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>
            <a:extLst>
              <a:ext uri="{FF2B5EF4-FFF2-40B4-BE49-F238E27FC236}">
                <a16:creationId xmlns="" xmlns:a16="http://schemas.microsoft.com/office/drawing/2014/main" id="{20FAE217-8FA0-4726-AA06-E7D36131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11438"/>
            <a:ext cx="83820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Entomophthora muscae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původce mušího moru (sporangium vyklíčí na povrchu těla mouchy ve vlákno =&gt; vroste dovnitř =&gt; rozroste se a rozpadne na hyfová tělíska; moucha uhyne =&gt; na povrch těla vyrostou sporangiofory =&gt; vytvoří se a jsou odmrštěna sporangia)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="" xmlns:a16="http://schemas.microsoft.com/office/drawing/2014/main" id="{82DF9425-7A8E-4A92-B18C-4CC9FE07A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7" t="23331" r="17717"/>
          <a:stretch>
            <a:fillRect/>
          </a:stretch>
        </p:blipFill>
        <p:spPr bwMode="auto">
          <a:xfrm>
            <a:off x="5940425" y="457200"/>
            <a:ext cx="2801938" cy="20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="" xmlns:a16="http://schemas.microsoft.com/office/drawing/2014/main" id="{CC0A5D81-E061-4A35-AA65-D61270D46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2278063"/>
            <a:ext cx="29718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solidFill>
                  <a:schemeClr val="bg1"/>
                </a:solidFill>
              </a:rPr>
              <a:t>http://botit.botany.wisc.edu/toms_fungi/mar2000.html </a:t>
            </a:r>
          </a:p>
        </p:txBody>
      </p:sp>
      <p:pic>
        <p:nvPicPr>
          <p:cNvPr id="95237" name="Picture 5">
            <a:extLst>
              <a:ext uri="{FF2B5EF4-FFF2-40B4-BE49-F238E27FC236}">
                <a16:creationId xmlns="" xmlns:a16="http://schemas.microsoft.com/office/drawing/2014/main" id="{A13E3C3B-BC73-47F8-AD30-401B4F5F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59"/>
          <a:stretch>
            <a:fillRect/>
          </a:stretch>
        </p:blipFill>
        <p:spPr bwMode="auto">
          <a:xfrm>
            <a:off x="457200" y="3822700"/>
            <a:ext cx="2047875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>
            <a:extLst>
              <a:ext uri="{FF2B5EF4-FFF2-40B4-BE49-F238E27FC236}">
                <a16:creationId xmlns="" xmlns:a16="http://schemas.microsoft.com/office/drawing/2014/main" id="{E1044204-9798-4F08-A9C6-FA1FA90EE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3822700"/>
            <a:ext cx="3487738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9" name="Picture 7">
            <a:extLst>
              <a:ext uri="{FF2B5EF4-FFF2-40B4-BE49-F238E27FC236}">
                <a16:creationId xmlns="" xmlns:a16="http://schemas.microsoft.com/office/drawing/2014/main" id="{CC036AF4-1DBD-42A8-87C8-A245D773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" r="21260"/>
          <a:stretch>
            <a:fillRect/>
          </a:stretch>
        </p:blipFill>
        <p:spPr bwMode="auto">
          <a:xfrm>
            <a:off x="5981700" y="3822700"/>
            <a:ext cx="2762250" cy="223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40" name="Text Box 8">
            <a:extLst>
              <a:ext uri="{FF2B5EF4-FFF2-40B4-BE49-F238E27FC236}">
                <a16:creationId xmlns="" xmlns:a16="http://schemas.microsoft.com/office/drawing/2014/main" id="{52D33E86-0077-48F5-B677-A5FDE0C66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55942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u="sng"/>
              <a:t>Pododdělení:</a:t>
            </a:r>
            <a:r>
              <a:rPr lang="cs-CZ" altLang="cs-CZ" sz="1800" b="1" u="sng"/>
              <a:t> </a:t>
            </a:r>
            <a:r>
              <a:rPr lang="cs-CZ" altLang="cs-CZ" sz="1800" b="1" i="1" u="sng"/>
              <a:t>ENTOMOPHTHOROMYCOTINA</a:t>
            </a:r>
            <a:endParaRPr lang="cs-CZ" altLang="cs-CZ" sz="1800" b="1" u="sng"/>
          </a:p>
          <a:p>
            <a:pPr>
              <a:lnSpc>
                <a:spcPct val="96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  <a:cs typeface="Arial" panose="020B0604020202020204" pitchFamily="34" charset="0"/>
              </a:rPr>
              <a:t>Entomophthorales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mycelium v dospělosti přehrádkované, u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řady zástupců se rozpadá na tzv. hyfová tělíska (mohou spolu i somatogamicky kopulovat)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sporangia monosporická, odmršťovaná pod tlakem</a:t>
            </a:r>
            <a:b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800">
                <a:solidFill>
                  <a:srgbClr val="000000"/>
                </a:solidFill>
              </a:rPr>
              <a:t>–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fakultativní </a:t>
            </a:r>
            <a:r>
              <a:rPr lang="cs-CZ" altLang="cs-CZ" sz="1800">
                <a:solidFill>
                  <a:srgbClr val="000000"/>
                </a:solidFill>
              </a:rPr>
              <a:t>či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obligátní parazité rostlin, hub nebo živočichů (i lidí), především hmyzu</a:t>
            </a:r>
          </a:p>
        </p:txBody>
      </p:sp>
      <p:sp>
        <p:nvSpPr>
          <p:cNvPr id="95241" name="Text Box 9">
            <a:extLst>
              <a:ext uri="{FF2B5EF4-FFF2-40B4-BE49-F238E27FC236}">
                <a16:creationId xmlns="" xmlns:a16="http://schemas.microsoft.com/office/drawing/2014/main" id="{49E7C34D-7804-47CE-BE59-2748A52C6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524250"/>
            <a:ext cx="5867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Masa sporangií na povrchu těla mouchy, nahoře sporulace</a:t>
            </a:r>
            <a:endParaRPr lang="cs-CZ" altLang="cs-CZ"/>
          </a:p>
        </p:txBody>
      </p:sp>
      <p:sp>
        <p:nvSpPr>
          <p:cNvPr id="95242" name="Text Box 10">
            <a:extLst>
              <a:ext uri="{FF2B5EF4-FFF2-40B4-BE49-F238E27FC236}">
                <a16:creationId xmlns="" xmlns:a16="http://schemas.microsoft.com/office/drawing/2014/main" id="{F63982E7-B4C2-4754-97A5-75523D678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757613"/>
            <a:ext cx="34290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>
                <a:hlinkClick r:id="rId8"/>
              </a:rPr>
              <a:t>http://www.uoguelph.ca/~gbarron/MISCELLANEOUS/entomoph.htm</a:t>
            </a:r>
            <a:r>
              <a:rPr lang="cs-CZ" altLang="cs-CZ"/>
              <a:t> </a:t>
            </a:r>
          </a:p>
        </p:txBody>
      </p:sp>
      <p:sp>
        <p:nvSpPr>
          <p:cNvPr id="95243" name="Rectangle 11">
            <a:extLst>
              <a:ext uri="{FF2B5EF4-FFF2-40B4-BE49-F238E27FC236}">
                <a16:creationId xmlns="" xmlns:a16="http://schemas.microsoft.com/office/drawing/2014/main" id="{CB4BA58D-5102-4105-A2A3-AE3742095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8" y="6165850"/>
            <a:ext cx="842486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řád </a:t>
            </a:r>
            <a:r>
              <a:rPr lang="cs-CZ" altLang="cs-CZ" sz="1800" b="1" i="1">
                <a:solidFill>
                  <a:srgbClr val="000000"/>
                </a:solidFill>
              </a:rPr>
              <a:t>Basidiobolales</a:t>
            </a:r>
            <a:r>
              <a:rPr lang="cs-CZ" altLang="cs-CZ" sz="1800">
                <a:solidFill>
                  <a:srgbClr val="000000"/>
                </a:solidFill>
              </a:rPr>
              <a:t> – saprofyté (</a:t>
            </a:r>
            <a:r>
              <a:rPr lang="cs-CZ" altLang="cs-CZ" sz="1800" i="1">
                <a:solidFill>
                  <a:srgbClr val="000000"/>
                </a:solidFill>
              </a:rPr>
              <a:t>Basidiobolus</a:t>
            </a:r>
            <a:r>
              <a:rPr lang="cs-CZ" altLang="cs-CZ" sz="1800">
                <a:solidFill>
                  <a:srgbClr val="000000"/>
                </a:solidFill>
              </a:rPr>
              <a:t> na trusu žab), asi příbuzní chytridií</a:t>
            </a:r>
            <a:r>
              <a:rPr lang="cs-CZ" altLang="cs-CZ" sz="1800"/>
              <a:t> </a:t>
            </a:r>
          </a:p>
        </p:txBody>
      </p:sp>
      <p:pic>
        <p:nvPicPr>
          <p:cNvPr id="95244" name="4_zoopa_07_entomophthorales.MP3">
            <a:hlinkClick r:id="" action="ppaction://media"/>
            <a:extLst>
              <a:ext uri="{FF2B5EF4-FFF2-40B4-BE49-F238E27FC236}">
                <a16:creationId xmlns="" xmlns:a16="http://schemas.microsoft.com/office/drawing/2014/main" id="{708E4E27-1088-461B-B98E-ED05C9145EC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93" fill="hold"/>
                                        <p:tgtEl>
                                          <p:spTgt spid="95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="" xmlns:a16="http://schemas.microsoft.com/office/drawing/2014/main" id="{A062EB46-57F9-42FA-BC57-E8ED3E336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516563"/>
            <a:ext cx="8382000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specifickou ekologii má druh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Geosiphon pyriforme</a:t>
            </a:r>
            <a:r>
              <a:rPr lang="cs-CZ" altLang="cs-CZ" sz="1800">
                <a:solidFill>
                  <a:srgbClr val="000000"/>
                </a:solidFill>
              </a:rPr>
              <a:t>, který má ve své stélce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symbiotické endocyanely </a:t>
            </a:r>
            <a:r>
              <a:rPr lang="cs-CZ" altLang="cs-CZ" sz="1800">
                <a:solidFill>
                  <a:srgbClr val="000000"/>
                </a:solidFill>
              </a:rPr>
              <a:t>–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je považován za jediný lichenizovaný druh, jehož mykobiontem je jiná houba než vřeckatá nebo stopkovýtrusná</a:t>
            </a:r>
          </a:p>
        </p:txBody>
      </p:sp>
      <p:pic>
        <p:nvPicPr>
          <p:cNvPr id="97283" name="Picture 3">
            <a:extLst>
              <a:ext uri="{FF2B5EF4-FFF2-40B4-BE49-F238E27FC236}">
                <a16:creationId xmlns="" xmlns:a16="http://schemas.microsoft.com/office/drawing/2014/main" id="{CDB5AF64-A619-4E02-9D31-79ACACD0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044950" cy="39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>
            <a:extLst>
              <a:ext uri="{FF2B5EF4-FFF2-40B4-BE49-F238E27FC236}">
                <a16:creationId xmlns="" xmlns:a16="http://schemas.microsoft.com/office/drawing/2014/main" id="{DD9AB65D-FED6-4DEC-9002-0D3A015C3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035175"/>
            <a:ext cx="25146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vegetativní stélka je cenocytická, většinou se netvoří sporangia,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ale chlamydospory</a:t>
            </a:r>
          </a:p>
        </p:txBody>
      </p:sp>
      <p:pic>
        <p:nvPicPr>
          <p:cNvPr id="97285" name="Picture 5">
            <a:extLst>
              <a:ext uri="{FF2B5EF4-FFF2-40B4-BE49-F238E27FC236}">
                <a16:creationId xmlns="" xmlns:a16="http://schemas.microsoft.com/office/drawing/2014/main" id="{56BE549E-5528-424D-9EE8-997328B9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"/>
          <a:stretch>
            <a:fillRect/>
          </a:stretch>
        </p:blipFill>
        <p:spPr bwMode="auto">
          <a:xfrm>
            <a:off x="925513" y="2187575"/>
            <a:ext cx="1096962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>
            <a:extLst>
              <a:ext uri="{FF2B5EF4-FFF2-40B4-BE49-F238E27FC236}">
                <a16:creationId xmlns="" xmlns:a16="http://schemas.microsoft.com/office/drawing/2014/main" id="{9679DDA9-711B-49D4-B353-AD4356722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87775"/>
            <a:ext cx="156368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7" name="Text Box 7">
            <a:extLst>
              <a:ext uri="{FF2B5EF4-FFF2-40B4-BE49-F238E27FC236}">
                <a16:creationId xmlns="" xmlns:a16="http://schemas.microsoft.com/office/drawing/2014/main" id="{78D0CDDF-D964-48A5-AA5F-84F59B5E0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267200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 b="1" u="sng"/>
              <a:t>Oddělení: </a:t>
            </a:r>
            <a:r>
              <a:rPr lang="cs-CZ" altLang="cs-CZ" sz="1800" b="1" i="1" u="sng"/>
              <a:t>GLOMEROMYCOTA</a:t>
            </a:r>
            <a:endParaRPr lang="cs-CZ" altLang="cs-CZ" sz="1800" b="1" u="sng"/>
          </a:p>
          <a:p>
            <a:pPr>
              <a:lnSpc>
                <a:spcPct val="99000"/>
              </a:lnSpc>
            </a:pPr>
            <a:endParaRPr lang="cs-CZ" altLang="cs-CZ" sz="1200" b="1" u="sng"/>
          </a:p>
          <a:p>
            <a:pPr>
              <a:lnSpc>
                <a:spcPct val="99000"/>
              </a:lnSpc>
            </a:pPr>
            <a:r>
              <a:rPr lang="cs-CZ" altLang="cs-CZ" sz="1800" b="1">
                <a:solidFill>
                  <a:srgbClr val="000000"/>
                </a:solidFill>
              </a:rPr>
              <a:t>Třída: </a:t>
            </a:r>
            <a:r>
              <a:rPr lang="cs-CZ" altLang="cs-CZ" sz="1800" b="1" i="1">
                <a:solidFill>
                  <a:srgbClr val="000000"/>
                </a:solidFill>
              </a:rPr>
              <a:t>GLOMEROMYCETES</a:t>
            </a:r>
            <a:endParaRPr lang="cs-CZ" altLang="cs-CZ" sz="1800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endParaRPr lang="cs-CZ" altLang="cs-CZ" b="1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recentně až na úrovni samostatného </a:t>
            </a:r>
            <a:endParaRPr lang="cs-CZ" altLang="cs-CZ" sz="1800">
              <a:solidFill>
                <a:srgbClr val="000000"/>
              </a:solidFill>
            </a:endParaRP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oddělení jsou hodnoceny houby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z dřívějšího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 řádu 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Glom</a:t>
            </a:r>
            <a:r>
              <a:rPr lang="cs-CZ" altLang="cs-CZ" sz="1800" i="1">
                <a:solidFill>
                  <a:srgbClr val="000000"/>
                </a:solidFill>
              </a:rPr>
              <a:t>er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ales</a:t>
            </a:r>
            <a:endParaRPr lang="cs-CZ" altLang="cs-CZ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="" xmlns:a16="http://schemas.microsoft.com/office/drawing/2014/main" id="{0674F930-72CC-418A-A394-42E200B34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143250"/>
            <a:ext cx="2971800" cy="11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</a:rPr>
              <a:t>• 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tyto houby vytvářejí s</a:t>
            </a:r>
            <a:r>
              <a:rPr lang="cs-CZ" altLang="cs-CZ" sz="1800">
                <a:solidFill>
                  <a:srgbClr val="000000"/>
                </a:solidFill>
              </a:rPr>
              <a:t> 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velkým počtem druhů cévnatých rostlin </a:t>
            </a:r>
            <a:r>
              <a:rPr lang="cs-CZ" altLang="cs-CZ" sz="1800" b="1">
                <a:solidFill>
                  <a:srgbClr val="000000"/>
                </a:solidFill>
                <a:cs typeface="Arial" panose="020B0604020202020204" pitchFamily="34" charset="0"/>
              </a:rPr>
              <a:t>arbuskulární mykorhizu</a:t>
            </a:r>
            <a:endParaRPr lang="cs-CZ" altLang="cs-CZ" sz="1800"/>
          </a:p>
        </p:txBody>
      </p:sp>
      <p:sp>
        <p:nvSpPr>
          <p:cNvPr id="97289" name="Text Box 9">
            <a:extLst>
              <a:ext uri="{FF2B5EF4-FFF2-40B4-BE49-F238E27FC236}">
                <a16:creationId xmlns="" xmlns:a16="http://schemas.microsoft.com/office/drawing/2014/main" id="{FB93E5BA-71F6-4D99-86D1-9E1276FC4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210050"/>
            <a:ext cx="6705600" cy="144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9000"/>
              </a:lnSpc>
            </a:pP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(dříve vezikulo-arbuskulární = VAM; má ji asi 80 % cévnatých rostlin): mycelium proniká do rostlinných buněk a vytváří tam větvené keříčkovité útvary - arbuskuly (někdy též zásobní měchýřky - vezikuly) =&gt; výměna látek pomáhá růstu a výživě hostitele (</a:t>
            </a:r>
            <a:r>
              <a:rPr lang="cs-CZ" altLang="cs-CZ" sz="1800" i="1">
                <a:solidFill>
                  <a:srgbClr val="000000"/>
                </a:solidFill>
                <a:cs typeface="Arial" panose="020B0604020202020204" pitchFamily="34" charset="0"/>
              </a:rPr>
              <a:t>Glomus </a:t>
            </a:r>
            <a:r>
              <a:rPr lang="cs-CZ" altLang="cs-CZ" sz="1800">
                <a:solidFill>
                  <a:srgbClr val="000000"/>
                </a:solidFill>
                <a:cs typeface="Arial" panose="020B0604020202020204" pitchFamily="34" charset="0"/>
              </a:rPr>
              <a:t>aj.)</a:t>
            </a:r>
          </a:p>
        </p:txBody>
      </p:sp>
      <p:sp>
        <p:nvSpPr>
          <p:cNvPr id="97290" name="Text Box 10">
            <a:extLst>
              <a:ext uri="{FF2B5EF4-FFF2-40B4-BE49-F238E27FC236}">
                <a16:creationId xmlns="" xmlns:a16="http://schemas.microsoft.com/office/drawing/2014/main" id="{351177BF-B30E-4FE0-881D-96F03ACA8F8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54819" y="1997869"/>
            <a:ext cx="160178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cs-CZ" altLang="cs-CZ" sz="1500"/>
              <a:t>arbuskulus,</a:t>
            </a:r>
          </a:p>
          <a:p>
            <a:pPr algn="r"/>
            <a:r>
              <a:rPr lang="cs-CZ" altLang="cs-CZ" sz="1500"/>
              <a:t>chlamydospora </a:t>
            </a:r>
            <a:endParaRPr lang="cs-CZ" altLang="cs-CZ"/>
          </a:p>
        </p:txBody>
      </p:sp>
      <p:sp>
        <p:nvSpPr>
          <p:cNvPr id="97291" name="Text Box 11">
            <a:extLst>
              <a:ext uri="{FF2B5EF4-FFF2-40B4-BE49-F238E27FC236}">
                <a16:creationId xmlns="" xmlns:a16="http://schemas.microsoft.com/office/drawing/2014/main" id="{4FFE92F1-3277-4D80-9C31-997EDD9C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595688"/>
            <a:ext cx="17526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>
                <a:hlinkClick r:id="rId7"/>
              </a:rPr>
              <a:t>http://tolweb.org/Glomeromycota</a:t>
            </a:r>
            <a:endParaRPr lang="cs-CZ" altLang="cs-CZ"/>
          </a:p>
        </p:txBody>
      </p:sp>
      <p:pic>
        <p:nvPicPr>
          <p:cNvPr id="97292" name="4_glome_08_glomeromycota.MP3">
            <a:hlinkClick r:id="" action="ppaction://media"/>
            <a:extLst>
              <a:ext uri="{FF2B5EF4-FFF2-40B4-BE49-F238E27FC236}">
                <a16:creationId xmlns="" xmlns:a16="http://schemas.microsoft.com/office/drawing/2014/main" id="{BD7A1ACB-2904-4C8E-8C9E-79178199D53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71" fill="hold"/>
                                        <p:tgtEl>
                                          <p:spTgt spid="97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9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4890</TotalTime>
  <Words>351</Words>
  <Application>Microsoft Office PowerPoint</Application>
  <PresentationFormat>Předvádění na obrazovce (4:3)</PresentationFormat>
  <Paragraphs>108</Paragraphs>
  <Slides>8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182</cp:revision>
  <dcterms:created xsi:type="dcterms:W3CDTF">2005-10-28T15:01:41Z</dcterms:created>
  <dcterms:modified xsi:type="dcterms:W3CDTF">2022-10-24T13:55:00Z</dcterms:modified>
</cp:coreProperties>
</file>