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5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64" y="12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26.09.2023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42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50000"/>
                  </a:schemeClr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</a:t>
            </a:r>
            <a:br>
              <a:rPr lang="cs-CZ" altLang="cs-CZ" sz="2000" b="1" dirty="0"/>
            </a:br>
            <a:r>
              <a:rPr lang="cs-CZ" altLang="cs-CZ" sz="2000" b="1" dirty="0"/>
              <a:t>   </a:t>
            </a:r>
            <a:br>
              <a:rPr lang="cs-CZ" altLang="cs-CZ" sz="2000" b="1" dirty="0"/>
            </a:br>
            <a:r>
              <a:rPr lang="cs-CZ" altLang="cs-CZ" sz="4000" b="1" i="1" dirty="0" err="1">
                <a:solidFill>
                  <a:schemeClr val="accent6">
                    <a:lumMod val="75000"/>
                  </a:schemeClr>
                </a:solidFill>
              </a:rPr>
              <a:t>Limnospira</a:t>
            </a:r>
            <a:r>
              <a:rPr lang="cs-CZ" altLang="cs-CZ" sz="4000" b="1" i="1" dirty="0">
                <a:solidFill>
                  <a:schemeClr val="accent6">
                    <a:lumMod val="75000"/>
                  </a:schemeClr>
                </a:solidFill>
              </a:rPr>
              <a:t> maxima</a:t>
            </a:r>
          </a:p>
        </p:txBody>
      </p:sp>
      <p:pic>
        <p:nvPicPr>
          <p:cNvPr id="12291" name="Picture 2" descr="Výsledek obrázku pro arthrospira maxi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79" y="2492376"/>
            <a:ext cx="3260984" cy="261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Výsledek obrázku pro arthrospira maxim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950" y="2492375"/>
            <a:ext cx="4246563" cy="2592388"/>
          </a:xfrm>
          <a:noFill/>
        </p:spPr>
      </p:pic>
      <p:sp>
        <p:nvSpPr>
          <p:cNvPr id="2" name="TextovéPole 1"/>
          <p:cNvSpPr txBox="1"/>
          <p:nvPr/>
        </p:nvSpPr>
        <p:spPr>
          <a:xfrm>
            <a:off x="742950" y="5443870"/>
            <a:ext cx="620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Nativní preparát. Spirálně stočená vegetativní vlákna</a:t>
            </a:r>
            <a:r>
              <a:rPr lang="cs-CZ" i="1" dirty="0">
                <a:solidFill>
                  <a:srgbClr val="00B050"/>
                </a:solidFill>
              </a:rPr>
              <a:t>. Nakonec nekreslíme-nekvalitní kultura, v zápočtu nebude</a:t>
            </a:r>
          </a:p>
        </p:txBody>
      </p:sp>
    </p:spTree>
    <p:extLst>
      <p:ext uri="{BB962C8B-B14F-4D97-AF65-F5344CB8AC3E}">
        <p14:creationId xmlns:p14="http://schemas.microsoft.com/office/powerpoint/2010/main" val="1842001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3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i="1" dirty="0" err="1"/>
              <a:t>Nostoc</a:t>
            </a:r>
            <a:r>
              <a:rPr lang="cs-CZ" altLang="cs-CZ" sz="2400" b="1" i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30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/>
                </a:solidFill>
              </a:rPr>
              <a:t>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endParaRPr lang="cs-CZ" altLang="cs-CZ" sz="1800" b="1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>
                <a:solidFill>
                  <a:schemeClr val="accent6"/>
                </a:solidFill>
              </a:rPr>
              <a:t>sp</a:t>
            </a:r>
            <a:r>
              <a:rPr lang="cs-CZ" altLang="cs-CZ" sz="3200" b="1" dirty="0">
                <a:solidFill>
                  <a:schemeClr val="accent6"/>
                </a:solidFill>
              </a:rPr>
              <a:t>.</a:t>
            </a:r>
            <a:endParaRPr lang="cs-CZ" altLang="cs-CZ" sz="3200" b="1" i="1" dirty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67074" y="6234863"/>
            <a:ext cx="873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Nepravé větvení se musí hledat, nenechte se odradit. Podívejte se na trvalý i nativní preparát a vyberte si, který zakreslíte.</a:t>
            </a:r>
          </a:p>
        </p:txBody>
      </p:sp>
    </p:spTree>
    <p:extLst>
      <p:ext uri="{BB962C8B-B14F-4D97-AF65-F5344CB8AC3E}">
        <p14:creationId xmlns:p14="http://schemas.microsoft.com/office/powerpoint/2010/main" val="391114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pravé větvení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Tato sinice je jako jediná pouze v trvalém preparátu. Je dobré nakreslit si pod menším zvětšením strukturu větvení a pod větším zvětšením detail.</a:t>
            </a:r>
          </a:p>
        </p:txBody>
      </p:sp>
    </p:spTree>
    <p:extLst>
      <p:ext uri="{BB962C8B-B14F-4D97-AF65-F5344CB8AC3E}">
        <p14:creationId xmlns:p14="http://schemas.microsoft.com/office/powerpoint/2010/main" val="948584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buňky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5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276225" y="967563"/>
            <a:ext cx="9515475" cy="462407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      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3000" b="1" u="sng" dirty="0" err="1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3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3000" b="1" u="sng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/>
              <a:t>       (struktury vyznačené kurzívou nemusí být viditelné)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</a:t>
            </a:r>
            <a:br>
              <a:rPr lang="cs-CZ" sz="2000" dirty="0"/>
            </a:br>
            <a:r>
              <a:rPr lang="cs-CZ" sz="2000" dirty="0"/>
              <a:t>      1. řád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   </a:t>
            </a:r>
            <a:r>
              <a:rPr lang="cs-CZ" sz="2000" b="1" i="1" dirty="0" err="1"/>
              <a:t>Chroococcus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2. řád </a:t>
            </a:r>
            <a:r>
              <a:rPr lang="cs-CZ" sz="2000" dirty="0" err="1">
                <a:hlinkClick r:id="rId3" action="ppaction://hlinkfile"/>
              </a:rPr>
              <a:t>Oscillatoriales</a:t>
            </a:r>
            <a:r>
              <a:rPr lang="cs-CZ" sz="2000" dirty="0"/>
              <a:t>      </a:t>
            </a:r>
            <a:r>
              <a:rPr lang="cs-CZ" sz="2000" b="1" i="1" dirty="0" err="1"/>
              <a:t>Oscillatoria</a:t>
            </a:r>
            <a:r>
              <a:rPr lang="cs-CZ" sz="2000" b="1" i="1" dirty="0"/>
              <a:t> </a:t>
            </a:r>
            <a:r>
              <a:rPr lang="cs-CZ" sz="2000" b="1" i="1" dirty="0" err="1"/>
              <a:t>sancta</a:t>
            </a:r>
            <a:r>
              <a:rPr lang="cs-CZ" sz="2000" b="1" i="1" dirty="0"/>
              <a:t> </a:t>
            </a:r>
            <a:r>
              <a:rPr lang="cs-CZ" sz="2000" dirty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dirty="0"/>
              <a:t>                                                 </a:t>
            </a:r>
            <a:r>
              <a:rPr lang="cs-CZ" sz="2000" b="1" i="1" dirty="0" err="1">
                <a:solidFill>
                  <a:schemeClr val="bg1">
                    <a:lumMod val="85000"/>
                  </a:schemeClr>
                </a:solidFill>
              </a:rPr>
              <a:t>Limnospira</a:t>
            </a:r>
            <a:r>
              <a:rPr lang="cs-CZ" sz="2000" b="1" i="1" dirty="0">
                <a:solidFill>
                  <a:schemeClr val="bg1">
                    <a:lumMod val="85000"/>
                  </a:schemeClr>
                </a:solidFill>
              </a:rPr>
              <a:t> maxima </a:t>
            </a:r>
            <a:r>
              <a:rPr lang="cs-CZ" sz="2000" b="1" dirty="0">
                <a:solidFill>
                  <a:schemeClr val="bg1">
                    <a:lumMod val="85000"/>
                  </a:schemeClr>
                </a:solidFill>
              </a:rPr>
              <a:t>(RIP)- nekreslíme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3. řád </a:t>
            </a:r>
            <a:r>
              <a:rPr lang="cs-CZ" sz="2000" dirty="0" err="1">
                <a:hlinkClick r:id="rId4" action="ppaction://hlinkfile"/>
              </a:rPr>
              <a:t>Nostocales</a:t>
            </a:r>
            <a:r>
              <a:rPr lang="cs-CZ" sz="2000" dirty="0"/>
              <a:t>    </a:t>
            </a:r>
            <a:r>
              <a:rPr lang="cs-CZ" sz="2000" b="1" i="1" dirty="0" err="1"/>
              <a:t>Nostoc</a:t>
            </a:r>
            <a:r>
              <a:rPr lang="cs-CZ" sz="2000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</a:t>
            </a:r>
            <a:r>
              <a:rPr lang="cs-CZ" sz="2000" i="1" dirty="0" err="1"/>
              <a:t>heterocyt</a:t>
            </a:r>
            <a:r>
              <a:rPr lang="cs-CZ" sz="2000" dirty="0"/>
              <a:t>, vegetativní vlákno, </a:t>
            </a:r>
            <a:r>
              <a:rPr lang="cs-CZ" sz="2000" i="1" dirty="0"/>
              <a:t>slizové obaly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</a:t>
            </a:r>
            <a:r>
              <a:rPr lang="cs-CZ" sz="2000" b="1" i="1" dirty="0" err="1"/>
              <a:t>Scytonema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slizová pochva, </a:t>
            </a:r>
            <a:r>
              <a:rPr lang="cs-CZ" sz="2000" i="1" dirty="0"/>
              <a:t>nepravé větvení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4. řád </a:t>
            </a:r>
            <a:r>
              <a:rPr lang="cs-CZ" sz="2000" dirty="0" err="1">
                <a:hlinkClick r:id="rId5" action="ppaction://hlinkfile"/>
              </a:rPr>
              <a:t>Stigonematales</a:t>
            </a:r>
            <a:r>
              <a:rPr lang="cs-CZ" sz="2000" dirty="0"/>
              <a:t>  </a:t>
            </a:r>
            <a:r>
              <a:rPr lang="cs-CZ" sz="2000" b="1" i="1" dirty="0" err="1"/>
              <a:t>Stigonema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                                        (rod </a:t>
            </a:r>
            <a:r>
              <a:rPr lang="cs-CZ" sz="2000" i="1" dirty="0" err="1"/>
              <a:t>Stigonema</a:t>
            </a:r>
            <a:r>
              <a:rPr lang="cs-CZ" sz="2000" dirty="0"/>
              <a:t> kreslíme dvakrát, zvětšení 100x a 400x)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98549" y="1909528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026518" y="2623148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467465" y="3558858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439012" y="4489069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44" y="5459058"/>
            <a:ext cx="730924" cy="55034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9489" y="6060182"/>
            <a:ext cx="88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závěru zhodnoťte, zda makroskopická kolonie rodu </a:t>
            </a:r>
            <a:r>
              <a:rPr lang="cs-CZ" i="1" dirty="0" err="1"/>
              <a:t>Nostoc</a:t>
            </a:r>
            <a:r>
              <a:rPr lang="cs-CZ" dirty="0"/>
              <a:t> pochází z prostředí bohatého, nebo naopak chudého na dusík.  </a:t>
            </a:r>
          </a:p>
        </p:txBody>
      </p:sp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/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1800" dirty="0"/>
              <a:t>Na konci cvičení odevzdat protokol – čisté listy A4, případně sešit</a:t>
            </a:r>
          </a:p>
          <a:p>
            <a:r>
              <a:rPr lang="cs-CZ" altLang="cs-CZ" sz="1800" dirty="0"/>
              <a:t>Jméno, datum, číslo a téma cvičení, seminární skupina</a:t>
            </a:r>
          </a:p>
          <a:p>
            <a:r>
              <a:rPr lang="cs-CZ" altLang="cs-CZ" sz="1800" dirty="0"/>
              <a:t>S sebou: </a:t>
            </a:r>
            <a:r>
              <a:rPr lang="cs-CZ" altLang="cs-CZ" sz="1800" b="1" dirty="0"/>
              <a:t>přezůvky, </a:t>
            </a:r>
            <a:r>
              <a:rPr lang="cs-CZ" altLang="cs-CZ" sz="1800" dirty="0"/>
              <a:t>papíry, propiska, obyčejná tužka</a:t>
            </a:r>
          </a:p>
          <a:p>
            <a:r>
              <a:rPr lang="cs-CZ" altLang="cs-CZ" sz="1800" dirty="0">
                <a:solidFill>
                  <a:srgbClr val="FF0000"/>
                </a:solidFill>
              </a:rPr>
              <a:t>Imerzní olej patří pouze na imerzní objektiv</a:t>
            </a:r>
          </a:p>
          <a:p>
            <a:r>
              <a:rPr lang="cs-CZ" altLang="cs-CZ" sz="1800" dirty="0"/>
              <a:t>Nic nevidíš? Zeptej se!</a:t>
            </a:r>
          </a:p>
          <a:p>
            <a:r>
              <a:rPr lang="cs-CZ" altLang="cs-CZ" sz="1800" dirty="0"/>
              <a:t>Na konci cvičení umýt preparát, nastavit nejmenší zvětšení, případně uklidit mikroskop, s mikroskopem nešoupat- ničí se optika (nadzvedávat)</a:t>
            </a:r>
          </a:p>
          <a:p>
            <a:r>
              <a:rPr lang="cs-CZ" altLang="cs-CZ" sz="1800" dirty="0"/>
              <a:t>Podmínky zápočtu- </a:t>
            </a:r>
            <a:r>
              <a:rPr lang="cs-CZ" altLang="cs-CZ" sz="1800" dirty="0" err="1"/>
              <a:t>poznávačka</a:t>
            </a:r>
            <a:r>
              <a:rPr lang="cs-CZ" altLang="cs-CZ" sz="1800" dirty="0"/>
              <a:t> v zápočtovém týdnu, docházka </a:t>
            </a:r>
          </a:p>
          <a:p>
            <a:r>
              <a:rPr lang="cs-CZ" altLang="cs-CZ" sz="1800" dirty="0"/>
              <a:t>Dvě povolené absence</a:t>
            </a:r>
          </a:p>
          <a:p>
            <a:endParaRPr lang="cs-CZ" altLang="cs-CZ" sz="2000" dirty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08538"/>
            <a:ext cx="21129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7596188" y="4221163"/>
            <a:ext cx="0" cy="93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7316788" y="3700463"/>
            <a:ext cx="19621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600" dirty="0">
                <a:solidFill>
                  <a:schemeClr val="accent3">
                    <a:lumMod val="75000"/>
                  </a:schemeClr>
                </a:solidFill>
              </a:rPr>
              <a:t>Obrázek a popisky tužkou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7596188" y="4232275"/>
            <a:ext cx="701675" cy="135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4" name="Picture 8" descr="Výsledek obrázku pro imerzní objekti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89475"/>
            <a:ext cx="15779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ovéPole 8"/>
          <p:cNvSpPr txBox="1">
            <a:spLocks noChangeArrowheads="1"/>
          </p:cNvSpPr>
          <p:nvPr/>
        </p:nvSpPr>
        <p:spPr bwMode="auto">
          <a:xfrm>
            <a:off x="660400" y="6237288"/>
            <a:ext cx="223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Imerzní objektiv</a:t>
            </a:r>
          </a:p>
        </p:txBody>
      </p:sp>
      <p:pic>
        <p:nvPicPr>
          <p:cNvPr id="4106" name="Picture 10" descr="Výsledek obrázku pro bačkůr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6213"/>
            <a:ext cx="10588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2" descr="Výsledek obrázku pro bačkůr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352425"/>
            <a:ext cx="13684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6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Cvičení č.1 </a:t>
            </a:r>
            <a:br>
              <a:rPr lang="cs-CZ" altLang="cs-CZ"/>
            </a:br>
            <a:r>
              <a:rPr lang="cs-CZ" altLang="cs-CZ" sz="2800"/>
              <a:t>Téma: Sinice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/>
              <a:t>Nostoc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Třída: </a:t>
            </a:r>
            <a:r>
              <a:rPr lang="cs-CZ" dirty="0" err="1">
                <a:solidFill>
                  <a:schemeClr val="accent3">
                    <a:lumMod val="75000"/>
                  </a:schemeClr>
                </a:solidFill>
              </a:rPr>
              <a:t>Cyanophyceae</a:t>
            </a:r>
            <a:endParaRPr lang="cs-CZ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</a:t>
            </a:r>
            <a:r>
              <a:rPr lang="cs-CZ" sz="1800" dirty="0"/>
              <a:t>zvětšení: </a:t>
            </a:r>
            <a:r>
              <a:rPr lang="cs-CZ" sz="1800" dirty="0" err="1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436563" y="5232400"/>
            <a:ext cx="860583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Na konci napsat závěr z pozorování- jakou skupinu organismů jsme pozorovali, krátká charakteristika dané skupiny a zhodnocení, zda byly přítomny a pozorovány všechny důležité struktury (případné vysvětlení, proč pozorovány nebyly</a:t>
            </a:r>
            <a:r>
              <a:rPr lang="cs-CZ" altLang="cs-CZ" sz="1800" dirty="0">
                <a:latin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Poznávačka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6 zástupců sinic a řas</a:t>
            </a:r>
          </a:p>
          <a:p>
            <a:r>
              <a:rPr lang="cs-CZ" altLang="cs-CZ" sz="2400" dirty="0"/>
              <a:t>6 hub a houbových organismů</a:t>
            </a:r>
          </a:p>
          <a:p>
            <a:r>
              <a:rPr lang="cs-CZ" altLang="cs-CZ" sz="2400" dirty="0"/>
              <a:t>Latinské rodové jméno      </a:t>
            </a:r>
            <a:r>
              <a:rPr lang="cs-CZ" altLang="cs-CZ" sz="1800" i="1" dirty="0" err="1"/>
              <a:t>Batrachospermum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moniliforme</a:t>
            </a:r>
            <a:endParaRPr lang="cs-CZ" altLang="cs-CZ" sz="1800" i="1" dirty="0"/>
          </a:p>
          <a:p>
            <a:r>
              <a:rPr lang="cs-CZ" altLang="cs-CZ" sz="2400" dirty="0"/>
              <a:t>Latinské zařazení do třídy</a:t>
            </a:r>
          </a:p>
        </p:txBody>
      </p:sp>
      <p:pic>
        <p:nvPicPr>
          <p:cNvPr id="6148" name="Picture 2" descr="Výsledek obrázku pro exam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49" y="4070159"/>
            <a:ext cx="2857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4"/>
          <p:cNvCxnSpPr/>
          <p:nvPr/>
        </p:nvCxnSpPr>
        <p:spPr>
          <a:xfrm>
            <a:off x="5898931" y="2970486"/>
            <a:ext cx="12255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420303" y="230190"/>
            <a:ext cx="1603848" cy="148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6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Sinice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Cyanobacteria</a:t>
            </a:r>
            <a:r>
              <a:rPr lang="cs-CZ" altLang="cs-CZ" sz="3600" dirty="0">
                <a:solidFill>
                  <a:schemeClr val="tx2"/>
                </a:solidFill>
              </a:rPr>
              <a:t>, </a:t>
            </a:r>
            <a:r>
              <a:rPr lang="cs-CZ" altLang="cs-CZ" sz="3600" dirty="0" err="1">
                <a:solidFill>
                  <a:schemeClr val="tx2"/>
                </a:solidFill>
              </a:rPr>
              <a:t>Cyanophyta</a:t>
            </a:r>
            <a:r>
              <a:rPr lang="cs-CZ" altLang="cs-CZ" sz="3600" dirty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>
              <a:solidFill>
                <a:schemeClr val="tx2"/>
              </a:solidFill>
            </a:endParaRPr>
          </a:p>
          <a:p>
            <a:r>
              <a:rPr lang="cs-CZ" altLang="cs-CZ" sz="2200" dirty="0" err="1"/>
              <a:t>Prokaryota</a:t>
            </a:r>
            <a:r>
              <a:rPr lang="cs-CZ" altLang="cs-CZ" sz="2200" dirty="0"/>
              <a:t>/G- bakterie                                     Nemají jádro ani vakuoly</a:t>
            </a:r>
          </a:p>
          <a:p>
            <a:r>
              <a:rPr lang="cs-CZ" altLang="cs-CZ" sz="2200" dirty="0"/>
              <a:t>Evolučně staré</a:t>
            </a:r>
          </a:p>
          <a:p>
            <a:r>
              <a:rPr lang="cs-CZ" altLang="cs-CZ" sz="2200" dirty="0"/>
              <a:t>Tylakoidy </a:t>
            </a:r>
          </a:p>
          <a:p>
            <a:r>
              <a:rPr lang="cs-CZ" altLang="cs-CZ" sz="2200" dirty="0" err="1"/>
              <a:t>Fykobilizómy</a:t>
            </a:r>
            <a:r>
              <a:rPr lang="cs-CZ" altLang="cs-CZ" sz="2200" dirty="0"/>
              <a:t> s proteiny</a:t>
            </a:r>
          </a:p>
          <a:p>
            <a:r>
              <a:rPr lang="cs-CZ" altLang="cs-CZ" sz="2200" dirty="0"/>
              <a:t>Sinicový škrob</a:t>
            </a:r>
          </a:p>
          <a:p>
            <a:r>
              <a:rPr lang="cs-CZ" altLang="cs-CZ" sz="2200" dirty="0"/>
              <a:t>Rostlinný typ fotosyntézy</a:t>
            </a:r>
          </a:p>
          <a:p>
            <a:r>
              <a:rPr lang="cs-CZ" altLang="cs-CZ" sz="2200" dirty="0" err="1"/>
              <a:t>Heterocyty</a:t>
            </a:r>
            <a:r>
              <a:rPr lang="cs-CZ" altLang="cs-CZ" sz="2200" dirty="0"/>
              <a:t> (N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-asimilace)</a:t>
            </a:r>
          </a:p>
          <a:p>
            <a:r>
              <a:rPr lang="cs-CZ" altLang="cs-CZ" sz="2200" dirty="0" err="1"/>
              <a:t>Akinety</a:t>
            </a:r>
            <a:r>
              <a:rPr lang="cs-CZ" altLang="cs-CZ" sz="2200" dirty="0"/>
              <a:t>/</a:t>
            </a:r>
            <a:r>
              <a:rPr lang="cs-CZ" altLang="cs-CZ" sz="2200" dirty="0" err="1"/>
              <a:t>Arthrocyty</a:t>
            </a:r>
            <a:endParaRPr lang="cs-CZ" altLang="cs-CZ" sz="2200" dirty="0"/>
          </a:p>
          <a:p>
            <a:r>
              <a:rPr lang="cs-CZ" altLang="cs-CZ" sz="2200" dirty="0" err="1"/>
              <a:t>Aerotopy</a:t>
            </a:r>
            <a:endParaRPr lang="cs-CZ" altLang="cs-CZ" sz="2200" dirty="0"/>
          </a:p>
          <a:p>
            <a:r>
              <a:rPr lang="cs-CZ" altLang="cs-CZ" sz="2200" dirty="0"/>
              <a:t>Nepohlavní rozmnožování</a:t>
            </a:r>
          </a:p>
          <a:p>
            <a:r>
              <a:rPr lang="cs-CZ" altLang="cs-CZ" sz="2200" dirty="0"/>
              <a:t>Hormogonie</a:t>
            </a:r>
          </a:p>
          <a:p>
            <a:r>
              <a:rPr lang="cs-CZ" altLang="cs-CZ" sz="2200" dirty="0"/>
              <a:t>Téměř všechny biotopy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Systém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/>
              <a:t>Třída: </a:t>
            </a:r>
            <a:r>
              <a:rPr lang="cs-CZ" sz="2800" dirty="0" err="1"/>
              <a:t>Cyanobacteria</a:t>
            </a: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1. řád </a:t>
            </a:r>
            <a:r>
              <a:rPr lang="cs-CZ" sz="28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2. řád </a:t>
            </a:r>
            <a:r>
              <a:rPr lang="cs-CZ" sz="2800" dirty="0" err="1">
                <a:hlinkClick r:id="rId3" action="ppaction://hlinkfile"/>
              </a:rPr>
              <a:t>Oscillatoriales</a:t>
            </a:r>
            <a:r>
              <a:rPr lang="cs-CZ" sz="2800" dirty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3. řád </a:t>
            </a:r>
            <a:r>
              <a:rPr lang="cs-CZ" sz="2800" dirty="0" err="1">
                <a:hlinkClick r:id="rId4" action="ppaction://hlinkfile"/>
              </a:rPr>
              <a:t>Nostocales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4. řád </a:t>
            </a:r>
            <a:r>
              <a:rPr lang="cs-CZ" sz="2800" dirty="0" err="1">
                <a:hlinkClick r:id="rId5" action="ppaction://hlinkfile"/>
              </a:rPr>
              <a:t>Stigonematales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Chroococcales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Trvalý preparát: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Nativní preparát: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preferenčně z nativního preparátu</a:t>
            </a:r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  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>
                <a:solidFill>
                  <a:srgbClr val="7030A0"/>
                </a:solidFill>
              </a:rPr>
              <a:t>sancta</a:t>
            </a:r>
            <a:endParaRPr lang="cs-CZ" altLang="cs-CZ" sz="3200" i="1" dirty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/>
              <a:t>Mohou být přítomny tmavě zelené až černé odumřelé buňky - </a:t>
            </a:r>
            <a:r>
              <a:rPr lang="cs-CZ" i="1" dirty="0" err="1"/>
              <a:t>nekridické</a:t>
            </a:r>
            <a:r>
              <a:rPr lang="cs-CZ" i="1" dirty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1527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906</TotalTime>
  <Words>667</Words>
  <Application>Microsoft Office PowerPoint</Application>
  <PresentationFormat>Předvádění na obrazovce (4:3)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Motiv Office</vt:lpstr>
      <vt:lpstr>Sinice  Třída: Cyanobacteria/Cyanophyceae </vt:lpstr>
      <vt:lpstr>Pokyny do cvičení</vt:lpstr>
      <vt:lpstr>Cvičení č.1  Téma: Sinice</vt:lpstr>
      <vt:lpstr>Poznávačka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Třída: Cyanophyceae   Řád: Oscillatoriales      Limnospira maxima</vt:lpstr>
      <vt:lpstr>Odd.: Cyanophyta/Cyanobacteria     Třída: Cyanophyceae     Řád: Nostocales     Nostoc sp.</vt:lpstr>
      <vt:lpstr> Nostoc sp. Nabarvený trvalý preparát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                                         Objekty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Olga Rotreklová</cp:lastModifiedBy>
  <cp:revision>38</cp:revision>
  <dcterms:created xsi:type="dcterms:W3CDTF">2020-09-30T13:13:31Z</dcterms:created>
  <dcterms:modified xsi:type="dcterms:W3CDTF">2023-09-26T06:29:31Z</dcterms:modified>
</cp:coreProperties>
</file>