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1" r:id="rId3"/>
    <p:sldId id="276" r:id="rId4"/>
    <p:sldId id="264" r:id="rId5"/>
    <p:sldId id="278" r:id="rId6"/>
    <p:sldId id="279" r:id="rId7"/>
    <p:sldId id="280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40" y="48"/>
      </p:cViewPr>
      <p:guideLst>
        <p:guide orient="horz" pos="3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2F-4252-44C3-ABEC-0F4820F00FC1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6988-90A1-4E10-A03D-7BA8A4E53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9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73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3321-825B-4546-97DB-061BB12337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7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5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42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DD87-5FFF-4239-8704-B2565C3AFC0C}" type="datetimeFigureOut">
              <a:rPr lang="cs-CZ" smtClean="0"/>
              <a:t>12.09.2023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4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9840" y="2573192"/>
            <a:ext cx="8559815" cy="2387600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solidFill>
                  <a:schemeClr val="accent5"/>
                </a:solidFill>
                <a:latin typeface="+mn-lt"/>
              </a:rPr>
              <a:t>Krásnoočka, obrněnky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br>
              <a:rPr lang="cs-CZ" dirty="0">
                <a:solidFill>
                  <a:schemeClr val="accent5"/>
                </a:solidFill>
                <a:latin typeface="+mn-lt"/>
              </a:rPr>
            </a:br>
            <a:r>
              <a:rPr lang="cs-CZ" sz="3600" dirty="0">
                <a:solidFill>
                  <a:schemeClr val="accent5"/>
                </a:solidFill>
                <a:latin typeface="+mn-lt"/>
              </a:rPr>
              <a:t>Třídy: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Euglenophyceae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Dinophyceae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endParaRPr lang="cs-CZ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3" y="198538"/>
            <a:ext cx="1354744" cy="1356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9279" y="123880"/>
            <a:ext cx="454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Fylogeneze a diverzita řas a hub-cvičení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6575560" y="4793411"/>
            <a:ext cx="1729146" cy="16396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990216" y="4824999"/>
            <a:ext cx="1681656" cy="16459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3699186" y="4846813"/>
            <a:ext cx="1849060" cy="17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32704" y="68730"/>
            <a:ext cx="1165292" cy="1140561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Euglenophyceae</a:t>
            </a:r>
            <a:endParaRPr lang="cs-CZ" altLang="cs-CZ" sz="32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3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2400" dirty="0"/>
              <a:t>Jednobuněční bičíkovci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Pelikula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Lorika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Stigma + </a:t>
            </a:r>
            <a:r>
              <a:rPr lang="cs-CZ" altLang="cs-CZ" sz="2400" dirty="0" err="1"/>
              <a:t>paraflagelární</a:t>
            </a:r>
            <a:r>
              <a:rPr lang="cs-CZ" altLang="cs-CZ" sz="2400" dirty="0"/>
              <a:t> lišta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Paramylon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Chlorofyl a, b, </a:t>
            </a:r>
            <a:r>
              <a:rPr lang="cs-CZ" altLang="cs-CZ" sz="2400" dirty="0" err="1"/>
              <a:t>diadinoxantin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neoxantin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Ampule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Palmeloidní</a:t>
            </a:r>
            <a:r>
              <a:rPr lang="cs-CZ" altLang="cs-CZ" sz="2400" dirty="0"/>
              <a:t> stádium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Pouze nepohlavní rozmnožování </a:t>
            </a:r>
            <a:r>
              <a:rPr lang="cs-CZ" altLang="cs-CZ" sz="2400" dirty="0" err="1"/>
              <a:t>Schizotomie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Eutrofní vody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30" y="1735136"/>
            <a:ext cx="4164067" cy="33968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7175" name="Picture 13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1735136"/>
            <a:ext cx="2624956" cy="20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Euglenophyta</a:t>
            </a:r>
            <a:r>
              <a:rPr lang="cs-CZ" altLang="cs-CZ" sz="2000" dirty="0"/>
              <a:t>  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Euglenophyceae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rgbClr val="0070C0"/>
                </a:solidFill>
              </a:rPr>
              <a:t>Trachelomonas</a:t>
            </a:r>
            <a:r>
              <a:rPr lang="cs-CZ" altLang="cs-CZ" sz="3600" b="1" dirty="0">
                <a:solidFill>
                  <a:srgbClr val="0070C0"/>
                </a:solidFill>
              </a:rPr>
              <a:t> </a:t>
            </a:r>
            <a:r>
              <a:rPr lang="cs-CZ" altLang="cs-CZ" sz="3600" b="1" dirty="0" err="1">
                <a:solidFill>
                  <a:srgbClr val="0070C0"/>
                </a:solidFill>
              </a:rPr>
              <a:t>sp</a:t>
            </a:r>
            <a:r>
              <a:rPr lang="cs-CZ" altLang="cs-CZ" sz="3600" b="1" dirty="0">
                <a:solidFill>
                  <a:srgbClr val="0070C0"/>
                </a:solidFill>
              </a:rPr>
              <a:t>.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026" name="Picture 2" descr="Trachelom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4060824"/>
            <a:ext cx="2624956" cy="24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9464" y="5533141"/>
            <a:ext cx="497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Může být viditelné stigma (v trvalém preparátu černé) a bičík.</a:t>
            </a:r>
          </a:p>
          <a:p>
            <a:r>
              <a:rPr lang="cs-CZ" i="1" dirty="0"/>
              <a:t>Chloroplasty jsou zelené, zrnka </a:t>
            </a:r>
            <a:r>
              <a:rPr lang="cs-CZ" i="1" dirty="0" err="1"/>
              <a:t>paramylonového</a:t>
            </a:r>
            <a:r>
              <a:rPr lang="cs-CZ" i="1" dirty="0"/>
              <a:t> škrobu jsou bílá.</a:t>
            </a:r>
          </a:p>
        </p:txBody>
      </p:sp>
    </p:spTree>
    <p:extLst>
      <p:ext uri="{BB962C8B-B14F-4D97-AF65-F5344CB8AC3E}">
        <p14:creationId xmlns:p14="http://schemas.microsoft.com/office/powerpoint/2010/main" val="11488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12" y="1987262"/>
            <a:ext cx="6339903" cy="477357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0809" y="2130425"/>
            <a:ext cx="78867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69359" y="483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000" b="1" dirty="0">
                <a:latin typeface="+mn-lt"/>
              </a:rPr>
              <a:t>Odd.: </a:t>
            </a:r>
            <a:r>
              <a:rPr lang="cs-CZ" altLang="cs-CZ" sz="2000" b="1" dirty="0" err="1">
                <a:latin typeface="+mn-lt"/>
              </a:rPr>
              <a:t>Euglenophyta</a:t>
            </a:r>
            <a:r>
              <a:rPr lang="cs-CZ" altLang="cs-CZ" sz="2000" b="1" dirty="0">
                <a:latin typeface="+mn-lt"/>
              </a:rPr>
              <a:t>      </a:t>
            </a:r>
            <a:r>
              <a:rPr lang="cs-CZ" altLang="cs-CZ" sz="20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4000" b="1" i="1" dirty="0" err="1">
                <a:solidFill>
                  <a:srgbClr val="0070C0"/>
                </a:solidFill>
                <a:latin typeface="+mn-lt"/>
              </a:rPr>
              <a:t>Trachelomonas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40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  <a:latin typeface="+mn-lt"/>
              </a:rPr>
            </a:br>
            <a:br>
              <a:rPr lang="cs-CZ" altLang="cs-CZ" sz="2000" b="1" dirty="0">
                <a:latin typeface="+mn-lt"/>
              </a:rPr>
            </a:br>
            <a:r>
              <a:rPr lang="cs-CZ" altLang="cs-CZ" sz="2000" dirty="0">
                <a:latin typeface="+mn-lt"/>
              </a:rPr>
              <a:t>Společný trvalý preparát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a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Z trvalého preparátu kreslíme jen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, rod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kreslíme z preparátu nativního.</a:t>
            </a:r>
            <a:endParaRPr lang="cs-CZ" altLang="cs-CZ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3" name="Picture 1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42860" y="314851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Euglena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6887" y="2498038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Trachelomonas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5400000">
            <a:off x="6026573" y="3203324"/>
            <a:ext cx="396224" cy="12140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414508" y="2871944"/>
            <a:ext cx="800344" cy="8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rot="5400000">
            <a:off x="6549529" y="3726282"/>
            <a:ext cx="396223" cy="1681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2932182" y="2884784"/>
            <a:ext cx="482325" cy="2170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94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69358" y="390614"/>
            <a:ext cx="8874641" cy="12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800" b="1" dirty="0">
                <a:latin typeface="+mn-lt"/>
              </a:rPr>
              <a:t>Odd.: </a:t>
            </a:r>
            <a:r>
              <a:rPr lang="cs-CZ" altLang="cs-CZ" sz="3800" b="1" dirty="0" err="1">
                <a:latin typeface="+mn-lt"/>
              </a:rPr>
              <a:t>Euglenophyta</a:t>
            </a:r>
            <a:r>
              <a:rPr lang="cs-CZ" altLang="cs-CZ" sz="3800" b="1" dirty="0">
                <a:latin typeface="+mn-lt"/>
              </a:rPr>
              <a:t>      </a:t>
            </a:r>
            <a:r>
              <a:rPr lang="cs-CZ" altLang="cs-CZ" sz="38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38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53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6900" b="1" i="1" dirty="0" err="1">
                <a:solidFill>
                  <a:srgbClr val="0070C0"/>
                </a:solidFill>
                <a:latin typeface="+mn-lt"/>
              </a:rPr>
              <a:t>Euglena</a:t>
            </a:r>
            <a:r>
              <a:rPr lang="cs-CZ" altLang="cs-CZ" sz="69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69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69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</a:rPr>
            </a:br>
            <a:endParaRPr lang="cs-CZ" altLang="cs-CZ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1767988"/>
            <a:ext cx="6365901" cy="4987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043678" y="2545834"/>
            <a:ext cx="2259929" cy="105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277164" y="4214648"/>
            <a:ext cx="662698" cy="99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407130" y="5503621"/>
            <a:ext cx="1858342" cy="1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5400000" flipV="1">
            <a:off x="815343" y="2137463"/>
            <a:ext cx="313725" cy="241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86404" y="231912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stigma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39862" y="402998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paramylon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65472" y="5318955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chloroplast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2307" y="173213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bičík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5394660"/>
            <a:ext cx="3319462" cy="136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95" y="1746696"/>
            <a:ext cx="2618029" cy="114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uglena gracilis | Blueg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19" y="2904855"/>
            <a:ext cx="2606905" cy="195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5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Dinophyta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Dinophyceae</a:t>
            </a:r>
            <a:endParaRPr lang="cs-CZ" altLang="cs-CZ" sz="36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Většinou bičíkovci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Dinokaryon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Kleptoplastidy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Pulzující vakuoly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Chlorofyl a, c,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Théka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cingulum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Mukocysty</a:t>
            </a:r>
            <a:r>
              <a:rPr lang="cs-CZ" sz="2000" dirty="0"/>
              <a:t>, trichocysty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Ocellus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Fagotrofní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Převážně moře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Toxiny</a:t>
            </a:r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7548533" y="143323"/>
            <a:ext cx="1119546" cy="1061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4" y="2308693"/>
            <a:ext cx="1809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Dinophyta</a:t>
            </a:r>
            <a:r>
              <a:rPr lang="cs-CZ" altLang="cs-CZ" sz="2000" dirty="0"/>
              <a:t>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Dinophyceae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Ceratium</a:t>
            </a:r>
            <a:r>
              <a:rPr lang="cs-CZ" altLang="cs-CZ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hirundinella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7778" r="12612" b="31648"/>
          <a:stretch/>
        </p:blipFill>
        <p:spPr>
          <a:xfrm>
            <a:off x="103132" y="1719966"/>
            <a:ext cx="6616737" cy="35562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35227" r="17032" b="35985"/>
          <a:stretch/>
        </p:blipFill>
        <p:spPr>
          <a:xfrm rot="5400000">
            <a:off x="4718960" y="2700411"/>
            <a:ext cx="6010050" cy="205779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75463" y="164280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epikón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95090" y="5193494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hypokón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3584026" y="4333116"/>
            <a:ext cx="433837" cy="449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43588" y="474141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cingulum</a:t>
            </a:r>
          </a:p>
        </p:txBody>
      </p:sp>
    </p:spTree>
    <p:extLst>
      <p:ext uri="{BB962C8B-B14F-4D97-AF65-F5344CB8AC3E}">
        <p14:creationId xmlns:p14="http://schemas.microsoft.com/office/powerpoint/2010/main" val="25813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9534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50864" y="4495837"/>
            <a:ext cx="1097947" cy="1074645"/>
          </a:xfrm>
          <a:prstGeom prst="rect">
            <a:avLst/>
          </a:prstGeom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/>
              <a:t>                                         </a:t>
            </a:r>
            <a:r>
              <a:rPr lang="cs-CZ" altLang="cs-CZ" b="1" dirty="0"/>
              <a:t>Objekty</a:t>
            </a:r>
            <a:endParaRPr lang="fr-CA" altLang="cs-CZ" b="1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2436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b="1" dirty="0"/>
              <a:t>Dokreslení sinic z minulého cvičení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Dinophyceae</a:t>
            </a:r>
            <a:r>
              <a:rPr lang="cs-CZ" sz="2000" dirty="0"/>
              <a:t>: </a:t>
            </a:r>
            <a:r>
              <a:rPr lang="cs-CZ" sz="2000" b="1" i="1" dirty="0" err="1"/>
              <a:t>Ceratium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</a:t>
            </a: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ekvatoriální rýha)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Euglenophyceae</a:t>
            </a:r>
            <a:r>
              <a:rPr lang="cs-CZ" sz="2000" dirty="0"/>
              <a:t>:  </a:t>
            </a:r>
            <a:r>
              <a:rPr lang="cs-CZ" sz="2000" b="1" i="1" dirty="0" err="1"/>
              <a:t>Euglena</a:t>
            </a:r>
            <a:r>
              <a:rPr lang="cs-CZ" sz="2000" b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(bičík, stigma, chloroplasty, </a:t>
            </a:r>
            <a:r>
              <a:rPr lang="cs-CZ" sz="2000" dirty="0" err="1"/>
              <a:t>paramylon</a:t>
            </a:r>
            <a:r>
              <a:rPr lang="cs-CZ" sz="2000" dirty="0"/>
              <a:t>- bílá zrnka zásobního škrobu)   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i="1" dirty="0"/>
              <a:t>                                              </a:t>
            </a:r>
            <a:r>
              <a:rPr lang="cs-CZ" sz="2000" b="1" i="1" dirty="0" err="1"/>
              <a:t>Trachelomonas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 </a:t>
            </a:r>
            <a:r>
              <a:rPr lang="cs-CZ" sz="2000" dirty="0"/>
              <a:t>(</a:t>
            </a:r>
            <a:r>
              <a:rPr lang="cs-CZ" sz="2000" dirty="0" err="1"/>
              <a:t>lorika</a:t>
            </a:r>
            <a:r>
              <a:rPr lang="cs-CZ" sz="2000" dirty="0"/>
              <a:t>, případně bičík,          chloroplasty a </a:t>
            </a:r>
            <a:r>
              <a:rPr lang="cs-CZ" sz="2000" dirty="0" err="1"/>
              <a:t>paramylon</a:t>
            </a:r>
            <a:r>
              <a:rPr lang="cs-CZ" sz="2000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8024454" y="2852936"/>
            <a:ext cx="1119546" cy="106161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7344868" y="5673824"/>
            <a:ext cx="1287824" cy="11841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5189" y="6191006"/>
            <a:ext cx="781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Otázka do závěru: Co mají tito zástupci na povrchu a jaké jsou výhody těchto povrchů?</a:t>
            </a:r>
          </a:p>
        </p:txBody>
      </p:sp>
    </p:spTree>
    <p:extLst>
      <p:ext uri="{BB962C8B-B14F-4D97-AF65-F5344CB8AC3E}">
        <p14:creationId xmlns:p14="http://schemas.microsoft.com/office/powerpoint/2010/main" val="2385399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262</Words>
  <Application>Microsoft Office PowerPoint</Application>
  <PresentationFormat>Předvádění na obrazovce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Krásnoočka, obrněnky  Třídy: Euglenophyceae, Dinophyceae,  </vt:lpstr>
      <vt:lpstr>Sinice</vt:lpstr>
      <vt:lpstr>Prezentace aplikace PowerPoint</vt:lpstr>
      <vt:lpstr>Odd.: Euglenophyta      Třída: Euglenophyceae  Trachelomonas sp.  Společný trvalý preparát Euglena sp. a Trachelomonas sp. Z trvalého preparátu kreslíme jen Trachelomonas, rod Euglena kreslíme z preparátu nativního.</vt:lpstr>
      <vt:lpstr>Prezentace aplikace PowerPoint</vt:lpstr>
      <vt:lpstr>Sinice</vt:lpstr>
      <vt:lpstr>Prezentace aplikace PowerPoint</vt:lpstr>
      <vt:lpstr>                                         Objekty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Sinice</dc:title>
  <dc:creator>bara</dc:creator>
  <cp:lastModifiedBy>barbora.chattova@gmail.com</cp:lastModifiedBy>
  <cp:revision>47</cp:revision>
  <dcterms:created xsi:type="dcterms:W3CDTF">2020-09-30T13:13:31Z</dcterms:created>
  <dcterms:modified xsi:type="dcterms:W3CDTF">2023-09-12T14:47:34Z</dcterms:modified>
</cp:coreProperties>
</file>