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313" r:id="rId2"/>
    <p:sldId id="335" r:id="rId3"/>
    <p:sldId id="360" r:id="rId4"/>
    <p:sldId id="375" r:id="rId5"/>
    <p:sldId id="376" r:id="rId6"/>
    <p:sldId id="359" r:id="rId7"/>
    <p:sldId id="343" r:id="rId8"/>
    <p:sldId id="314" r:id="rId9"/>
    <p:sldId id="353" r:id="rId10"/>
    <p:sldId id="315" r:id="rId11"/>
    <p:sldId id="371" r:id="rId12"/>
    <p:sldId id="368" r:id="rId13"/>
    <p:sldId id="374" r:id="rId14"/>
    <p:sldId id="319" r:id="rId15"/>
    <p:sldId id="324" r:id="rId16"/>
    <p:sldId id="321" r:id="rId17"/>
    <p:sldId id="322" r:id="rId18"/>
    <p:sldId id="357" r:id="rId19"/>
    <p:sldId id="365" r:id="rId20"/>
    <p:sldId id="367" r:id="rId21"/>
    <p:sldId id="370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00"/>
    <a:srgbClr val="E0FE8A"/>
    <a:srgbClr val="FEEEB4"/>
    <a:srgbClr val="FFFFCC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F9CFBF-6880-48F5-87B4-28B296690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961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C27FB-ECD9-4677-93D9-4909A0E777C5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0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1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EAADD-FB2B-4C3A-A6BD-D5F856728CE8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98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336A4-0069-4552-9B5F-83025DF59B9C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41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FD845E-9258-47E6-B365-F1200E2D3915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8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FC855-F21F-4E24-B714-B24DA01D8D7A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2BDEA-A8AD-46C7-9887-EF9B807A60A5}" type="slidenum">
              <a:rPr lang="cs-CZ" altLang="cs-CZ" sz="1200"/>
              <a:pPr/>
              <a:t>17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44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0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6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7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4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5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9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F8B376-39EE-4016-A25A-0A2AF8B743B0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19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BCDA2A-5F2D-4071-ACB0-BBC415F16D20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0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46412-2E60-4491-A957-AAEDE4950B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28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1CEA-F157-4510-B9B0-B148C92CF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7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123F-132F-410A-B3A3-CA1C9D7E93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74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EFC4C-6E3D-4502-BE89-4BB5B81174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335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D121-CB11-4645-8DC1-3F7BD29A2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64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FDA4-4EA6-48F7-9968-211F1176E6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24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8A02-6170-4D6B-A87F-4916E8FF0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71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9C2F-E2D3-4785-9905-FCC59EA205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8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419-8F3A-44A0-B4DC-260C3B1E5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47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4873-0072-4508-8882-B61CE0169E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15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AC63-60DA-4D20-B6AB-484368F76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44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9D9C-61A8-448B-8864-7AADCF034E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14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661-F812-4F84-9606-95D062F82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49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C4F05-D3F6-4001-A1D2-2344463C47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14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881D79F-055A-4E8D-9054-56F84D4C50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8680"/>
            <a:ext cx="4824413" cy="1143000"/>
          </a:xfrm>
        </p:spPr>
        <p:txBody>
          <a:bodyPr/>
          <a:lstStyle/>
          <a:p>
            <a:pPr algn="l"/>
            <a:r>
              <a:rPr lang="cs-CZ" altLang="cs-CZ" sz="2400" dirty="0"/>
              <a:t>ODDĚLENÍ: </a:t>
            </a:r>
            <a:r>
              <a:rPr lang="cs-CZ" altLang="cs-CZ" sz="2400" dirty="0" err="1"/>
              <a:t>Basidiomycota</a:t>
            </a:r>
            <a:br>
              <a:rPr lang="cs-CZ" altLang="cs-CZ" sz="24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Dacrymycetes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Agaricomycetes</a:t>
            </a:r>
            <a:endParaRPr lang="cs-CZ" altLang="cs-CZ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2060575"/>
            <a:ext cx="4968230" cy="43307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ZÁKLADNÍ CHARAKTERISTIKA:</a:t>
            </a:r>
          </a:p>
          <a:p>
            <a:r>
              <a:rPr lang="cs-CZ" altLang="cs-CZ" sz="2000" dirty="0"/>
              <a:t>na </a:t>
            </a:r>
            <a:r>
              <a:rPr lang="cs-CZ" altLang="cs-CZ" sz="2000" b="1" dirty="0" err="1"/>
              <a:t>dikaryotickém</a:t>
            </a:r>
            <a:r>
              <a:rPr lang="cs-CZ" altLang="cs-CZ" sz="2000" dirty="0"/>
              <a:t> (sekundárním) </a:t>
            </a:r>
            <a:r>
              <a:rPr lang="cs-CZ" altLang="cs-CZ" sz="2000" b="1" dirty="0"/>
              <a:t>myceliu</a:t>
            </a:r>
            <a:r>
              <a:rPr lang="cs-CZ" altLang="cs-CZ" sz="2000" dirty="0"/>
              <a:t>, často nesoucím na přepážkách tzv. </a:t>
            </a:r>
            <a:r>
              <a:rPr lang="cs-CZ" altLang="cs-CZ" sz="2000" b="1" dirty="0"/>
              <a:t>přezky</a:t>
            </a:r>
            <a:r>
              <a:rPr lang="cs-CZ" altLang="cs-CZ" sz="2000" dirty="0"/>
              <a:t>, se tvoří </a:t>
            </a:r>
            <a:r>
              <a:rPr lang="cs-CZ" altLang="cs-CZ" sz="2000" b="1" dirty="0"/>
              <a:t>plodnice</a:t>
            </a:r>
            <a:r>
              <a:rPr lang="cs-CZ" altLang="cs-CZ" sz="2000" dirty="0"/>
              <a:t> různého tvaru nesoucí </a:t>
            </a:r>
            <a:r>
              <a:rPr lang="cs-CZ" altLang="cs-CZ" sz="2000" b="1" dirty="0"/>
              <a:t>hymenium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v hymeniu se vytvářejí jednobuněčné (řidčeji </a:t>
            </a:r>
            <a:r>
              <a:rPr lang="cs-CZ" altLang="cs-CZ" sz="2000" dirty="0" err="1"/>
              <a:t>vícebuněčné</a:t>
            </a:r>
            <a:r>
              <a:rPr lang="cs-CZ" altLang="cs-CZ" sz="2000" dirty="0"/>
              <a:t>) </a:t>
            </a:r>
            <a:r>
              <a:rPr lang="cs-CZ" altLang="cs-CZ" sz="2000" b="1" dirty="0"/>
              <a:t>bazidie</a:t>
            </a:r>
            <a:r>
              <a:rPr lang="cs-CZ" altLang="cs-CZ" sz="2000" dirty="0"/>
              <a:t>, na nich se na </a:t>
            </a:r>
            <a:r>
              <a:rPr lang="cs-CZ" altLang="cs-CZ" sz="2000" b="1" dirty="0"/>
              <a:t>stopečkách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sterigmatech</a:t>
            </a:r>
            <a:r>
              <a:rPr lang="cs-CZ" altLang="cs-CZ" sz="2000" dirty="0"/>
              <a:t>) tvoří haploidní </a:t>
            </a:r>
            <a:r>
              <a:rPr lang="cs-CZ" altLang="cs-CZ" sz="2000" b="1" dirty="0"/>
              <a:t>bazidiospory</a:t>
            </a:r>
          </a:p>
          <a:p>
            <a:endParaRPr lang="cs-CZ" altLang="cs-CZ" sz="2000" dirty="0"/>
          </a:p>
        </p:txBody>
      </p:sp>
      <p:pic>
        <p:nvPicPr>
          <p:cNvPr id="3076" name="Picture 5" descr="BASIDIE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1966" y="3644900"/>
            <a:ext cx="2441575" cy="27384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810" y="404813"/>
            <a:ext cx="3600450" cy="3124200"/>
          </a:xfrm>
          <a:noFill/>
        </p:spPr>
      </p:pic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7263757" y="3695670"/>
            <a:ext cx="161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bazidiospory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7668344" y="4562476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sterigma</a:t>
            </a:r>
            <a:endParaRPr lang="cs-CZ" altLang="cs-CZ" sz="2000" dirty="0"/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7830194" y="515778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bazidie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H="1">
            <a:off x="6877648" y="3897312"/>
            <a:ext cx="431800" cy="714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7058597" y="4810156"/>
            <a:ext cx="647700" cy="9601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6877050" y="5373688"/>
            <a:ext cx="1008063" cy="142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3528" y="4149725"/>
            <a:ext cx="23943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Přezky se tvoří i na hyfách v plodnicích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D02C2B9-73B6-4537-B912-A3214F64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70" y="3859433"/>
            <a:ext cx="2871089" cy="122668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14070"/>
            <a:ext cx="8663880" cy="567491"/>
          </a:xfrm>
        </p:spPr>
        <p:txBody>
          <a:bodyPr/>
          <a:lstStyle/>
          <a:p>
            <a:pPr algn="l"/>
            <a:r>
              <a:rPr lang="cs-CZ" altLang="cs-CZ" sz="2800" i="1" spc="-50" dirty="0" err="1"/>
              <a:t>Boletus</a:t>
            </a:r>
            <a:r>
              <a:rPr lang="cs-CZ" altLang="cs-CZ" sz="2800" i="1" spc="-50" dirty="0"/>
              <a:t> </a:t>
            </a:r>
            <a:r>
              <a:rPr lang="cs-CZ" altLang="cs-CZ" sz="2800" i="1" spc="-50" dirty="0" err="1"/>
              <a:t>edulis</a:t>
            </a:r>
            <a:r>
              <a:rPr lang="cs-CZ" altLang="cs-CZ" sz="2800" i="1" spc="-50" dirty="0"/>
              <a:t> – </a:t>
            </a:r>
            <a:r>
              <a:rPr lang="cs-CZ" altLang="cs-CZ" sz="2800" spc="-50" dirty="0"/>
              <a:t>hřib smrkový</a:t>
            </a:r>
            <a:endParaRPr lang="cs-CZ" altLang="cs-CZ" sz="2800" spc="-50" dirty="0">
              <a:solidFill>
                <a:schemeClr val="tx1"/>
              </a:solidFill>
            </a:endParaRP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251520" y="1060998"/>
            <a:ext cx="460167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jednoletá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rozlišená na třeň a klobouk – </a:t>
            </a:r>
            <a:r>
              <a:rPr lang="cs-CZ" altLang="cs-CZ" sz="2400" dirty="0" err="1"/>
              <a:t>pilothecium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rourkatý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hymenofor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mykorhizní</a:t>
            </a:r>
            <a:r>
              <a:rPr lang="cs-CZ" altLang="cs-CZ" sz="2400" dirty="0"/>
              <a:t> druh</a:t>
            </a:r>
          </a:p>
        </p:txBody>
      </p:sp>
      <p:pic>
        <p:nvPicPr>
          <p:cNvPr id="21509" name="Picture 20" descr="rourka oprave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74" y="470171"/>
            <a:ext cx="3743969" cy="182177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420887"/>
            <a:ext cx="5810827" cy="410149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5606"/>
            <a:ext cx="8352928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Hypholoma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fasciculare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třepenitka svazčitá</a:t>
            </a:r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625749" y="5919663"/>
            <a:ext cx="5386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velmi hojná v trsech na mrtvém dřevě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95536" y="1268760"/>
            <a:ext cx="6768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/>
              <a:t>kloboukatá </a:t>
            </a:r>
            <a:r>
              <a:rPr lang="cs-CZ" altLang="cs-CZ" sz="2400" dirty="0" err="1"/>
              <a:t>pilothecia</a:t>
            </a:r>
            <a:r>
              <a:rPr lang="cs-CZ" altLang="cs-CZ" sz="2400" dirty="0"/>
              <a:t> s lupenatým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, tmavé výtrusy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56075"/>
            <a:ext cx="5279359" cy="351957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729" y="1412776"/>
            <a:ext cx="3155727" cy="210381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56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023320"/>
            <a:ext cx="3429000" cy="2286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17" descr="IMG_6556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4805"/>
          <a:stretch>
            <a:fillRect/>
          </a:stretch>
        </p:blipFill>
        <p:spPr bwMode="auto">
          <a:xfrm>
            <a:off x="5463480" y="1193800"/>
            <a:ext cx="3429000" cy="270814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488" y="44624"/>
            <a:ext cx="8763000" cy="725487"/>
          </a:xfrm>
        </p:spPr>
        <p:txBody>
          <a:bodyPr/>
          <a:lstStyle/>
          <a:p>
            <a:pPr algn="l"/>
            <a:r>
              <a:rPr lang="cs-CZ" altLang="cs-CZ" sz="2800" i="1"/>
              <a:t>Amanita phalloides – </a:t>
            </a:r>
            <a:r>
              <a:rPr lang="cs-CZ" altLang="cs-CZ" sz="2800"/>
              <a:t>muchomůrka zelená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476" y="620886"/>
            <a:ext cx="7773987" cy="4286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universale</a:t>
            </a:r>
            <a:r>
              <a:rPr lang="cs-CZ" altLang="cs-CZ" sz="2400" dirty="0"/>
              <a:t> – celkový obal, z něj pochva (</a:t>
            </a:r>
            <a:r>
              <a:rPr lang="cs-CZ" altLang="cs-CZ" sz="2400" dirty="0" err="1"/>
              <a:t>volva</a:t>
            </a:r>
            <a:r>
              <a:rPr lang="cs-CZ" altLang="cs-CZ" sz="2400" dirty="0"/>
              <a:t>)</a:t>
            </a:r>
          </a:p>
        </p:txBody>
      </p:sp>
      <p:pic>
        <p:nvPicPr>
          <p:cNvPr id="25606" name="Picture 4" descr="Amanita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8" y="1186930"/>
            <a:ext cx="3586162" cy="22955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211002" y="3648249"/>
            <a:ext cx="4649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</a:t>
            </a:r>
            <a:r>
              <a:rPr lang="cs-CZ" altLang="cs-CZ" sz="2400" b="1" dirty="0" err="1"/>
              <a:t>partiale</a:t>
            </a:r>
            <a:r>
              <a:rPr lang="cs-CZ" altLang="cs-CZ" sz="2400" dirty="0"/>
              <a:t> – částečný obal,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 něj prsten (</a:t>
            </a:r>
            <a:r>
              <a:rPr lang="cs-CZ" altLang="cs-CZ" sz="2400" dirty="0" err="1"/>
              <a:t>annulus</a:t>
            </a:r>
            <a:r>
              <a:rPr lang="cs-CZ" altLang="cs-CZ" sz="2400" dirty="0"/>
              <a:t>) na třeni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41846" y="1049511"/>
            <a:ext cx="457746" cy="137460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3633786" y="1049511"/>
            <a:ext cx="2234357" cy="16555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V="1">
            <a:off x="1403350" y="2549005"/>
            <a:ext cx="455613" cy="1200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3923928" y="6351711"/>
            <a:ext cx="5133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smrtelně jedovatá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houba</a:t>
            </a:r>
          </a:p>
        </p:txBody>
      </p:sp>
      <p:pic>
        <p:nvPicPr>
          <p:cNvPr id="25612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" y="4542218"/>
            <a:ext cx="3194050" cy="21304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Line 11"/>
          <p:cNvSpPr>
            <a:spLocks noChangeShapeType="1"/>
          </p:cNvSpPr>
          <p:nvPr/>
        </p:nvSpPr>
        <p:spPr bwMode="auto">
          <a:xfrm>
            <a:off x="1547664" y="4425604"/>
            <a:ext cx="0" cy="1263186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4" name="Obdélník 5"/>
          <p:cNvSpPr>
            <a:spLocks noChangeArrowheads="1"/>
          </p:cNvSpPr>
          <p:nvPr/>
        </p:nvSpPr>
        <p:spPr bwMode="auto">
          <a:xfrm>
            <a:off x="661988" y="1196752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 err="1">
                <a:solidFill>
                  <a:schemeClr val="bg1"/>
                </a:solidFill>
              </a:rPr>
              <a:t>hemiangiokarpní</a:t>
            </a:r>
            <a:r>
              <a:rPr lang="cs-CZ" altLang="cs-CZ" sz="1800" dirty="0">
                <a:solidFill>
                  <a:schemeClr val="bg1"/>
                </a:solidFill>
              </a:rPr>
              <a:t> plodnice</a:t>
            </a:r>
          </a:p>
        </p:txBody>
      </p:sp>
      <p:sp>
        <p:nvSpPr>
          <p:cNvPr id="25615" name="Line 11"/>
          <p:cNvSpPr>
            <a:spLocks noChangeShapeType="1"/>
          </p:cNvSpPr>
          <p:nvPr/>
        </p:nvSpPr>
        <p:spPr bwMode="auto">
          <a:xfrm flipH="1" flipV="1">
            <a:off x="1263650" y="2731567"/>
            <a:ext cx="139700" cy="10175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390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4537" y="405606"/>
            <a:ext cx="4169690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Russula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holubinka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94537" y="1052736"/>
            <a:ext cx="41696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/>
              <a:t>kloboukatá </a:t>
            </a:r>
            <a:r>
              <a:rPr lang="cs-CZ" altLang="cs-CZ" sz="2400" dirty="0" err="1"/>
              <a:t>pilothecia</a:t>
            </a:r>
            <a:r>
              <a:rPr lang="cs-CZ" altLang="cs-CZ" sz="2400" dirty="0"/>
              <a:t> s lupenatým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31" y="150562"/>
            <a:ext cx="4264933" cy="318368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720" y="3501008"/>
            <a:ext cx="4276744" cy="321761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841" y="3495567"/>
            <a:ext cx="416969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2800" i="1" kern="0" dirty="0" err="1"/>
              <a:t>Cortinarius</a:t>
            </a:r>
            <a:r>
              <a:rPr lang="cs-CZ" altLang="cs-CZ" sz="2800" i="1" kern="0" dirty="0"/>
              <a:t> – </a:t>
            </a:r>
            <a:r>
              <a:rPr lang="cs-CZ" altLang="cs-CZ" sz="2800" kern="0" dirty="0"/>
              <a:t>pavučinec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13841" y="4142697"/>
            <a:ext cx="416969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/>
              <a:t>též kloboukatá </a:t>
            </a:r>
            <a:r>
              <a:rPr lang="cs-CZ" altLang="cs-CZ" sz="2400" dirty="0" err="1"/>
              <a:t>pilothecia</a:t>
            </a:r>
            <a:r>
              <a:rPr lang="cs-CZ" altLang="cs-CZ" sz="2400" dirty="0"/>
              <a:t> s lupenatým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, který v mládí zakrývá pavučinka = </a:t>
            </a:r>
            <a:r>
              <a:rPr lang="cs-CZ" altLang="cs-CZ" sz="2400" dirty="0" err="1"/>
              <a:t>kortina</a:t>
            </a:r>
            <a:r>
              <a:rPr lang="cs-CZ" altLang="cs-CZ" sz="2400" dirty="0"/>
              <a:t> (též forma velum </a:t>
            </a:r>
            <a:r>
              <a:rPr lang="cs-CZ" altLang="cs-CZ" sz="2400" dirty="0" err="1"/>
              <a:t>partiale</a:t>
            </a:r>
            <a:r>
              <a:rPr lang="cs-CZ" altLang="cs-CZ" sz="2400" dirty="0"/>
              <a:t>), též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houby</a:t>
            </a:r>
          </a:p>
        </p:txBody>
      </p:sp>
    </p:spTree>
    <p:extLst>
      <p:ext uri="{BB962C8B-B14F-4D97-AF65-F5344CB8AC3E}">
        <p14:creationId xmlns:p14="http://schemas.microsoft.com/office/powerpoint/2010/main" val="65021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2875"/>
          <a:stretch>
            <a:fillRect/>
          </a:stretch>
        </p:blipFill>
        <p:spPr bwMode="auto">
          <a:xfrm>
            <a:off x="6181725" y="3498156"/>
            <a:ext cx="2782888" cy="242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188913"/>
            <a:ext cx="8029575" cy="719137"/>
          </a:xfrm>
        </p:spPr>
        <p:txBody>
          <a:bodyPr/>
          <a:lstStyle/>
          <a:p>
            <a:pPr algn="l"/>
            <a:r>
              <a:rPr lang="cs-CZ" altLang="cs-CZ" sz="2800" i="1" dirty="0" err="1"/>
              <a:t>Lycoperdon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perlatum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pýchavka obecná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125"/>
            <a:ext cx="6850063" cy="172878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 se otvírají v době zralosti bazidiospor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povrch kryje ostnitá vícevrstevná </a:t>
            </a:r>
            <a:r>
              <a:rPr lang="cs-CZ" altLang="cs-CZ" sz="2400" b="1" dirty="0" err="1"/>
              <a:t>okrovka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uvnitř plodnice je výtrusorodé pletivo – </a:t>
            </a:r>
            <a:r>
              <a:rPr lang="cs-CZ" altLang="cs-CZ" sz="2400" b="1" dirty="0" err="1"/>
              <a:t>teřich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naspodu je sterilní část plodnice (</a:t>
            </a:r>
            <a:r>
              <a:rPr lang="cs-CZ" altLang="cs-CZ" sz="2400" b="1" dirty="0" err="1"/>
              <a:t>subgleba</a:t>
            </a:r>
            <a:r>
              <a:rPr lang="cs-CZ" altLang="cs-CZ" sz="2400" dirty="0"/>
              <a:t>)</a:t>
            </a:r>
          </a:p>
        </p:txBody>
      </p:sp>
      <p:sp>
        <p:nvSpPr>
          <p:cNvPr id="27653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159202"/>
            <a:ext cx="8750300" cy="43815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altLang="cs-CZ" sz="2400" dirty="0"/>
              <a:t>roste hojně ve skupinách v jehličnatých i listnatých lesích</a:t>
            </a:r>
          </a:p>
        </p:txBody>
      </p:sp>
      <p:pic>
        <p:nvPicPr>
          <p:cNvPr id="27654" name="Picture 6" descr="Lycoperdon rez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2782" y="404664"/>
            <a:ext cx="1900237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5" name="Line 21"/>
          <p:cNvSpPr>
            <a:spLocks noChangeShapeType="1"/>
          </p:cNvSpPr>
          <p:nvPr/>
        </p:nvSpPr>
        <p:spPr bwMode="auto">
          <a:xfrm>
            <a:off x="7524328" y="3498157"/>
            <a:ext cx="422" cy="665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Line 24"/>
          <p:cNvSpPr>
            <a:spLocks noChangeShapeType="1"/>
          </p:cNvSpPr>
          <p:nvPr/>
        </p:nvSpPr>
        <p:spPr bwMode="auto">
          <a:xfrm flipV="1">
            <a:off x="6103962" y="1069428"/>
            <a:ext cx="1060326" cy="7033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25"/>
          <p:cNvSpPr>
            <a:spLocks noChangeShapeType="1"/>
          </p:cNvSpPr>
          <p:nvPr/>
        </p:nvSpPr>
        <p:spPr bwMode="auto">
          <a:xfrm flipV="1">
            <a:off x="6516217" y="1341212"/>
            <a:ext cx="1152127" cy="79164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8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9" y="3140968"/>
            <a:ext cx="1987099" cy="278288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>
            <a:fillRect/>
          </a:stretch>
        </p:blipFill>
        <p:spPr bwMode="auto">
          <a:xfrm>
            <a:off x="2220624" y="3140969"/>
            <a:ext cx="3876675" cy="278288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Obdélník 4"/>
          <p:cNvSpPr>
            <a:spLocks noChangeArrowheads="1"/>
          </p:cNvSpPr>
          <p:nvPr/>
        </p:nvSpPr>
        <p:spPr bwMode="auto">
          <a:xfrm>
            <a:off x="6588125" y="3140968"/>
            <a:ext cx="1792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/>
              <a:t>středový otvor</a:t>
            </a:r>
          </a:p>
        </p:txBody>
      </p:sp>
      <p:sp>
        <p:nvSpPr>
          <p:cNvPr id="27661" name="Line 25"/>
          <p:cNvSpPr>
            <a:spLocks noChangeShapeType="1"/>
          </p:cNvSpPr>
          <p:nvPr/>
        </p:nvSpPr>
        <p:spPr bwMode="auto">
          <a:xfrm flipV="1">
            <a:off x="6349207" y="2404639"/>
            <a:ext cx="1463153" cy="17981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b="11047"/>
          <a:stretch>
            <a:fillRect/>
          </a:stretch>
        </p:blipFill>
        <p:spPr bwMode="auto">
          <a:xfrm>
            <a:off x="711200" y="3122613"/>
            <a:ext cx="4581525" cy="28987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4716463" cy="765175"/>
          </a:xfrm>
        </p:spPr>
        <p:txBody>
          <a:bodyPr/>
          <a:lstStyle/>
          <a:p>
            <a:pPr algn="l"/>
            <a:r>
              <a:rPr lang="cs-CZ" altLang="cs-CZ" sz="2800" i="1" dirty="0" err="1"/>
              <a:t>Geastrum</a:t>
            </a:r>
            <a:r>
              <a:rPr lang="cs-CZ" altLang="cs-CZ" sz="2800" i="1" dirty="0"/>
              <a:t> </a:t>
            </a:r>
            <a:r>
              <a:rPr lang="cs-CZ" altLang="cs-CZ" sz="2800" dirty="0" err="1"/>
              <a:t>spp</a:t>
            </a:r>
            <a:r>
              <a:rPr lang="cs-CZ" altLang="cs-CZ" sz="2800" dirty="0"/>
              <a:t>. – hvězdovky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0363" y="908720"/>
            <a:ext cx="5543550" cy="2145867"/>
          </a:xfr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</a:t>
            </a:r>
          </a:p>
          <a:p>
            <a:pPr marL="0" indent="0">
              <a:buFontTx/>
              <a:buNone/>
            </a:pPr>
            <a:r>
              <a:rPr lang="cs-CZ" altLang="cs-CZ" sz="2400" dirty="0" err="1"/>
              <a:t>okrovka</a:t>
            </a:r>
            <a:r>
              <a:rPr lang="cs-CZ" altLang="cs-CZ" sz="2400" dirty="0"/>
              <a:t> sestává ze dvou vrstev:</a:t>
            </a:r>
          </a:p>
          <a:p>
            <a:pPr marL="0" indent="0">
              <a:buFontTx/>
              <a:buNone/>
            </a:pPr>
            <a:r>
              <a:rPr lang="cs-CZ" altLang="cs-CZ" sz="2400" b="1" dirty="0"/>
              <a:t>vnější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exoperidie</a:t>
            </a:r>
            <a:r>
              <a:rPr lang="cs-CZ" altLang="cs-CZ" sz="2400" b="1" dirty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hvězdicovitě praská a vyzvedává nad substrát </a:t>
            </a:r>
            <a:r>
              <a:rPr lang="cs-CZ" altLang="cs-CZ" sz="2400" b="1" dirty="0" err="1"/>
              <a:t>endoperidii</a:t>
            </a:r>
            <a:r>
              <a:rPr lang="cs-CZ" altLang="cs-CZ" sz="2400" dirty="0"/>
              <a:t>, obsahující spory</a:t>
            </a:r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8950"/>
            <a:ext cx="2374900" cy="2171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519488"/>
            <a:ext cx="3132137" cy="25019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Rectangle 18"/>
          <p:cNvSpPr>
            <a:spLocks noChangeArrowheads="1"/>
          </p:cNvSpPr>
          <p:nvPr/>
        </p:nvSpPr>
        <p:spPr bwMode="auto">
          <a:xfrm>
            <a:off x="323850" y="6123712"/>
            <a:ext cx="7390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výtrusy se uvolňují nárazy kapek vody při dešti apod.</a:t>
            </a:r>
          </a:p>
        </p:txBody>
      </p:sp>
      <p:sp>
        <p:nvSpPr>
          <p:cNvPr id="29704" name="Line 19"/>
          <p:cNvSpPr>
            <a:spLocks noChangeShapeType="1"/>
          </p:cNvSpPr>
          <p:nvPr/>
        </p:nvSpPr>
        <p:spPr bwMode="auto">
          <a:xfrm flipH="1">
            <a:off x="2771775" y="3044825"/>
            <a:ext cx="287338" cy="5873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>
            <a:off x="7596188" y="2852738"/>
            <a:ext cx="0" cy="5048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Line 21"/>
          <p:cNvSpPr>
            <a:spLocks noChangeShapeType="1"/>
          </p:cNvSpPr>
          <p:nvPr/>
        </p:nvSpPr>
        <p:spPr bwMode="auto">
          <a:xfrm flipH="1" flipV="1">
            <a:off x="5219700" y="4724400"/>
            <a:ext cx="6477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9707" name="Skupina 5"/>
          <p:cNvGrpSpPr>
            <a:grpSpLocks/>
          </p:cNvGrpSpPr>
          <p:nvPr/>
        </p:nvGrpSpPr>
        <p:grpSpPr bwMode="auto">
          <a:xfrm>
            <a:off x="4572000" y="1628775"/>
            <a:ext cx="3240088" cy="2305050"/>
            <a:chOff x="4572000" y="1628775"/>
            <a:chExt cx="3240088" cy="2305050"/>
          </a:xfrm>
        </p:grpSpPr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5543550" y="1628775"/>
              <a:ext cx="1116013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Line 16"/>
            <p:cNvSpPr>
              <a:spLocks noChangeShapeType="1"/>
            </p:cNvSpPr>
            <p:nvPr/>
          </p:nvSpPr>
          <p:spPr bwMode="auto">
            <a:xfrm>
              <a:off x="5543550" y="2060575"/>
              <a:ext cx="2268538" cy="187325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29710" name="Přímá spojnice 2"/>
            <p:cNvCxnSpPr>
              <a:cxnSpLocks noChangeShapeType="1"/>
            </p:cNvCxnSpPr>
            <p:nvPr/>
          </p:nvCxnSpPr>
          <p:spPr bwMode="auto">
            <a:xfrm>
              <a:off x="4572000" y="2048256"/>
              <a:ext cx="971550" cy="6157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7772400" cy="1143000"/>
          </a:xfrm>
        </p:spPr>
        <p:txBody>
          <a:bodyPr/>
          <a:lstStyle/>
          <a:p>
            <a:pPr algn="l"/>
            <a:r>
              <a:rPr lang="cs-CZ" altLang="cs-CZ" sz="2800" i="1" dirty="0" err="1"/>
              <a:t>Cyathus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striatus</a:t>
            </a:r>
            <a:r>
              <a:rPr lang="cs-CZ" altLang="cs-CZ" sz="2800" i="1" dirty="0"/>
              <a:t> </a:t>
            </a:r>
            <a:r>
              <a:rPr lang="cs-CZ" altLang="cs-CZ" sz="2800" dirty="0"/>
              <a:t>– číšenka rýhovaná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447675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pohárkovitá plodnice </a:t>
            </a:r>
            <a:br>
              <a:rPr lang="cs-CZ" altLang="cs-CZ" sz="2400"/>
            </a:br>
            <a:r>
              <a:rPr lang="cs-CZ" altLang="cs-CZ" sz="2400"/>
              <a:t>v mládí krytá blankou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peridie je uvnitř výrazně rýhovaná a obsahuje peridioly, připojené lepkavým vláknem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za deště jsou pak peridioly vymršťovány ven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Roste na tlejících zbytcích rostlin v lese i mimo les.</a:t>
            </a:r>
          </a:p>
        </p:txBody>
      </p:sp>
      <p:pic>
        <p:nvPicPr>
          <p:cNvPr id="31748" name="Picture 6" descr="Cyathus 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10368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Line 9"/>
          <p:cNvSpPr>
            <a:spLocks noChangeShapeType="1"/>
          </p:cNvSpPr>
          <p:nvPr/>
        </p:nvSpPr>
        <p:spPr bwMode="auto">
          <a:xfrm flipV="1">
            <a:off x="4572000" y="2997200"/>
            <a:ext cx="1008063" cy="35979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2139" r="20013" b="3844"/>
          <a:stretch>
            <a:fillRect/>
          </a:stretch>
        </p:blipFill>
        <p:spPr bwMode="auto">
          <a:xfrm>
            <a:off x="6516216" y="3138310"/>
            <a:ext cx="2517005" cy="359030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3795" name="Skupina 1"/>
          <p:cNvGrpSpPr>
            <a:grpSpLocks/>
          </p:cNvGrpSpPr>
          <p:nvPr/>
        </p:nvGrpSpPr>
        <p:grpSpPr bwMode="auto">
          <a:xfrm>
            <a:off x="4860032" y="3645024"/>
            <a:ext cx="1914525" cy="2678112"/>
            <a:chOff x="7075476" y="2924944"/>
            <a:chExt cx="1915117" cy="2677858"/>
          </a:xfrm>
        </p:grpSpPr>
        <p:pic>
          <p:nvPicPr>
            <p:cNvPr id="33807" name="Picture 4" descr="phallus impud 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6" r="18739" b="19504"/>
            <a:stretch>
              <a:fillRect/>
            </a:stretch>
          </p:blipFill>
          <p:spPr bwMode="auto">
            <a:xfrm>
              <a:off x="7075476" y="2930004"/>
              <a:ext cx="1024916" cy="266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808" name="Picture 4" descr="phallus impud 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84" t="53024"/>
            <a:stretch>
              <a:fillRect/>
            </a:stretch>
          </p:blipFill>
          <p:spPr bwMode="auto">
            <a:xfrm>
              <a:off x="8100392" y="2924944"/>
              <a:ext cx="890201" cy="2677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 b="10768"/>
          <a:stretch>
            <a:fillRect/>
          </a:stretch>
        </p:blipFill>
        <p:spPr bwMode="auto">
          <a:xfrm>
            <a:off x="4972046" y="332656"/>
            <a:ext cx="4061175" cy="265610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191815" y="125413"/>
            <a:ext cx="7548835" cy="1143000"/>
          </a:xfrm>
        </p:spPr>
        <p:txBody>
          <a:bodyPr/>
          <a:lstStyle/>
          <a:p>
            <a:pPr algn="l"/>
            <a:r>
              <a:rPr lang="cs-CZ" altLang="cs-CZ" sz="2800" i="1" dirty="0" err="1"/>
              <a:t>Phallus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impudicus</a:t>
            </a:r>
            <a:r>
              <a:rPr lang="cs-CZ" altLang="cs-CZ" sz="2800" i="1" dirty="0"/>
              <a:t> </a:t>
            </a:r>
            <a:br>
              <a:rPr lang="cs-CZ" altLang="cs-CZ" sz="2800" i="1" dirty="0"/>
            </a:br>
            <a:r>
              <a:rPr lang="cs-CZ" altLang="cs-CZ" sz="2800" dirty="0"/>
              <a:t>hadovka smrdutá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815" y="1268413"/>
            <a:ext cx="4812233" cy="381635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/>
              <a:t>mladá plodnice na řezu: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povrchu </a:t>
            </a:r>
            <a:r>
              <a:rPr lang="cs-CZ" altLang="cs-CZ" sz="2400" dirty="0" err="1"/>
              <a:t>peridie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slizovitá vrstva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dosud nezralá </a:t>
            </a:r>
            <a:r>
              <a:rPr lang="cs-CZ" altLang="cs-CZ" sz="2400" dirty="0" err="1"/>
              <a:t>gleba</a:t>
            </a:r>
            <a:r>
              <a:rPr lang="cs-CZ" altLang="cs-CZ" sz="2400" dirty="0"/>
              <a:t> 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základ nosiče (</a:t>
            </a:r>
            <a:r>
              <a:rPr lang="cs-CZ" altLang="cs-CZ" sz="2400" dirty="0" err="1"/>
              <a:t>receptakula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12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/>
              <a:t>zralá plodnice: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vrcholu jamkatý klobouk pokrytý </a:t>
            </a:r>
            <a:r>
              <a:rPr lang="cs-CZ" altLang="cs-CZ" sz="2400" dirty="0" err="1"/>
              <a:t>teřichem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bílé pórovité </a:t>
            </a:r>
            <a:r>
              <a:rPr lang="cs-CZ" altLang="cs-CZ" sz="2400" dirty="0" err="1"/>
              <a:t>receptakulum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bázi zbytek </a:t>
            </a:r>
            <a:r>
              <a:rPr lang="cs-CZ" altLang="cs-CZ" sz="2400" dirty="0" err="1"/>
              <a:t>peridie</a:t>
            </a:r>
            <a:r>
              <a:rPr lang="cs-CZ" altLang="cs-CZ" sz="2400" dirty="0"/>
              <a:t> a slizové vrstvy v podobě pochvy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 flipV="1">
            <a:off x="3203848" y="1349951"/>
            <a:ext cx="2232248" cy="449056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4355976" y="4049712"/>
            <a:ext cx="792088" cy="2743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Line 8"/>
          <p:cNvSpPr>
            <a:spLocks noChangeShapeType="1"/>
          </p:cNvSpPr>
          <p:nvPr/>
        </p:nvSpPr>
        <p:spPr bwMode="auto">
          <a:xfrm>
            <a:off x="3851920" y="5589165"/>
            <a:ext cx="1296144" cy="14409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3" name="Obdélník 2"/>
          <p:cNvSpPr>
            <a:spLocks noChangeArrowheads="1"/>
          </p:cNvSpPr>
          <p:nvPr/>
        </p:nvSpPr>
        <p:spPr bwMode="auto">
          <a:xfrm>
            <a:off x="191815" y="5939510"/>
            <a:ext cx="453650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Roste hojně v lesích, hlavně na humózních místech.</a:t>
            </a:r>
          </a:p>
        </p:txBody>
      </p:sp>
      <p:sp>
        <p:nvSpPr>
          <p:cNvPr id="33804" name="Line 6"/>
          <p:cNvSpPr>
            <a:spLocks noChangeShapeType="1"/>
          </p:cNvSpPr>
          <p:nvPr/>
        </p:nvSpPr>
        <p:spPr bwMode="auto">
          <a:xfrm flipV="1">
            <a:off x="2699792" y="1556444"/>
            <a:ext cx="2808312" cy="71124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6"/>
          <p:cNvSpPr>
            <a:spLocks noChangeShapeType="1"/>
          </p:cNvSpPr>
          <p:nvPr/>
        </p:nvSpPr>
        <p:spPr bwMode="auto">
          <a:xfrm flipV="1">
            <a:off x="3419872" y="1772815"/>
            <a:ext cx="2304256" cy="81820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6"/>
          <p:cNvSpPr>
            <a:spLocks noChangeShapeType="1"/>
          </p:cNvSpPr>
          <p:nvPr/>
        </p:nvSpPr>
        <p:spPr bwMode="auto">
          <a:xfrm flipV="1">
            <a:off x="4355976" y="1926362"/>
            <a:ext cx="1904722" cy="10614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4283968" y="4869160"/>
            <a:ext cx="1008112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612317"/>
            <a:ext cx="9036496" cy="5326010"/>
          </a:xfr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Oddělení: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Basidiomycota</a:t>
            </a: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, 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Dacrymycetes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Calocera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viscosa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krásnorůžek</a:t>
            </a:r>
            <a:r>
              <a:rPr lang="cs-CZ" altLang="cs-CZ" sz="2000" dirty="0"/>
              <a:t> lepkavý) – keříčkovité </a:t>
            </a:r>
            <a:r>
              <a:rPr lang="cs-CZ" altLang="cs-CZ" sz="2000" dirty="0" err="1"/>
              <a:t>holothecium</a:t>
            </a:r>
            <a:r>
              <a:rPr lang="cs-CZ" altLang="cs-CZ" sz="2000" dirty="0"/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— 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Agaricomycetes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Ramaria</a:t>
            </a:r>
            <a:r>
              <a:rPr lang="cs-CZ" altLang="cs-CZ" sz="2000" dirty="0"/>
              <a:t> (kuřátka) – keříčkovité </a:t>
            </a:r>
            <a:r>
              <a:rPr lang="cs-CZ" altLang="cs-CZ" sz="2000" dirty="0" err="1"/>
              <a:t>holothecium</a:t>
            </a:r>
            <a:r>
              <a:rPr lang="cs-CZ" altLang="cs-CZ" sz="2000" dirty="0"/>
              <a:t>, hymenium na povrchu větviček </a:t>
            </a:r>
            <a:endParaRPr lang="cs-CZ" altLang="cs-CZ" sz="2000" i="1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 err="1"/>
              <a:t>Sarcodon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imbricatus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(lošák jelení)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ostnitý </a:t>
            </a:r>
            <a:r>
              <a:rPr lang="cs-CZ" altLang="cs-CZ" sz="2000" dirty="0" err="1"/>
              <a:t>hymenofor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Fomes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fomentarius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(troudnatec </a:t>
            </a:r>
            <a:r>
              <a:rPr lang="cs-CZ" altLang="cs-CZ" sz="2000" dirty="0" err="1"/>
              <a:t>kopytovitý</a:t>
            </a:r>
            <a:r>
              <a:rPr lang="cs-CZ" altLang="cs-CZ" sz="2000" dirty="0"/>
              <a:t>) – víceleté </a:t>
            </a:r>
            <a:r>
              <a:rPr lang="cs-CZ" altLang="cs-CZ" sz="2000" dirty="0" err="1"/>
              <a:t>krustothecium</a:t>
            </a:r>
            <a:r>
              <a:rPr lang="cs-CZ" altLang="cs-CZ" sz="2000" dirty="0"/>
              <a:t>, rourky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Boletus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edulis</a:t>
            </a:r>
            <a:r>
              <a:rPr lang="cs-CZ" altLang="cs-CZ" sz="2000" i="1" dirty="0"/>
              <a:t> </a:t>
            </a:r>
            <a:r>
              <a:rPr lang="cs-CZ" altLang="cs-CZ" sz="2000" dirty="0"/>
              <a:t>(hřib smrkový), </a:t>
            </a:r>
            <a:r>
              <a:rPr lang="cs-CZ" altLang="cs-CZ" sz="2000" i="1" spc="-20" dirty="0" err="1"/>
              <a:t>Xerocomus</a:t>
            </a:r>
            <a:r>
              <a:rPr lang="cs-CZ" altLang="cs-CZ" sz="2000" i="1" spc="-20" dirty="0"/>
              <a:t> </a:t>
            </a:r>
            <a:r>
              <a:rPr lang="cs-CZ" altLang="cs-CZ" sz="2000" i="1" spc="-20" dirty="0" err="1"/>
              <a:t>subtomentosus</a:t>
            </a:r>
            <a:r>
              <a:rPr lang="cs-CZ" altLang="cs-CZ" sz="2000" spc="-20" dirty="0"/>
              <a:t> (suchohřib plstnatý)</a:t>
            </a:r>
            <a:r>
              <a:rPr lang="cs-CZ" altLang="cs-CZ" sz="2000" dirty="0"/>
              <a:t>, </a:t>
            </a:r>
            <a:r>
              <a:rPr lang="cs-CZ" altLang="cs-CZ" sz="2000" i="1" spc="-20" dirty="0" err="1"/>
              <a:t>Leccinum</a:t>
            </a:r>
            <a:r>
              <a:rPr lang="cs-CZ" altLang="cs-CZ" sz="2000" i="1" spc="-20" dirty="0"/>
              <a:t> </a:t>
            </a:r>
            <a:r>
              <a:rPr lang="cs-CZ" altLang="cs-CZ" sz="2000" i="1" spc="-20" dirty="0" err="1"/>
              <a:t>versipelle</a:t>
            </a:r>
            <a:r>
              <a:rPr lang="cs-CZ" altLang="cs-CZ" sz="2000" spc="-20" dirty="0"/>
              <a:t> (křemenáč březový)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rourkatý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hymenofor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 err="1"/>
              <a:t>Russula</a:t>
            </a:r>
            <a:r>
              <a:rPr lang="cs-CZ" altLang="cs-CZ" sz="2000" i="1" dirty="0"/>
              <a:t> </a:t>
            </a:r>
            <a:r>
              <a:rPr lang="cs-CZ" altLang="cs-CZ" sz="2000" dirty="0"/>
              <a:t>(holubinka)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lupenitý </a:t>
            </a:r>
            <a:r>
              <a:rPr lang="cs-CZ" altLang="cs-CZ" sz="2000" dirty="0" err="1"/>
              <a:t>hymenofor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 err="1"/>
              <a:t>Amanita</a:t>
            </a:r>
            <a:r>
              <a:rPr lang="cs-CZ" altLang="cs-CZ" sz="2000" i="1" dirty="0"/>
              <a:t> </a:t>
            </a:r>
            <a:r>
              <a:rPr lang="cs-CZ" altLang="cs-CZ" sz="2000" dirty="0"/>
              <a:t>(muchomůrka)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lupeny, velum universale, v. </a:t>
            </a:r>
            <a:r>
              <a:rPr lang="cs-CZ" altLang="cs-CZ" sz="2000" dirty="0" err="1"/>
              <a:t>partiale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 err="1"/>
              <a:t>Cortinarius</a:t>
            </a:r>
            <a:r>
              <a:rPr lang="cs-CZ" altLang="cs-CZ" sz="2000" dirty="0"/>
              <a:t> (pavučinec)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lupeny, velum </a:t>
            </a:r>
            <a:r>
              <a:rPr lang="cs-CZ" altLang="cs-CZ" sz="2000" dirty="0" err="1"/>
              <a:t>partiale</a:t>
            </a:r>
            <a:r>
              <a:rPr lang="cs-CZ" altLang="cs-CZ" sz="2000" dirty="0"/>
              <a:t> = </a:t>
            </a:r>
            <a:r>
              <a:rPr lang="cs-CZ" altLang="cs-CZ" sz="2000" dirty="0" err="1"/>
              <a:t>kortina</a:t>
            </a:r>
            <a:endParaRPr lang="cs-CZ" altLang="cs-CZ" sz="2000" i="1" dirty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Lycoperdon</a:t>
            </a:r>
            <a:r>
              <a:rPr lang="cs-CZ" altLang="cs-CZ" sz="2000" dirty="0"/>
              <a:t> (pýchavka) – břichatka, </a:t>
            </a:r>
            <a:r>
              <a:rPr lang="cs-CZ" altLang="cs-CZ" sz="2000" dirty="0" err="1"/>
              <a:t>okrovka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peridie</a:t>
            </a:r>
            <a:r>
              <a:rPr lang="cs-CZ" altLang="cs-CZ" sz="2000" dirty="0"/>
              <a:t>) a </a:t>
            </a:r>
            <a:r>
              <a:rPr lang="cs-CZ" altLang="cs-CZ" sz="2000" dirty="0" err="1"/>
              <a:t>teřich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gleba</a:t>
            </a:r>
            <a:r>
              <a:rPr lang="cs-CZ" altLang="cs-CZ" sz="2000" dirty="0"/>
              <a:t>)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 err="1"/>
              <a:t>Geastrum</a:t>
            </a:r>
            <a:r>
              <a:rPr lang="cs-CZ" altLang="cs-CZ" sz="2000" i="1" dirty="0"/>
              <a:t> </a:t>
            </a:r>
            <a:r>
              <a:rPr lang="cs-CZ" altLang="cs-CZ" sz="2000" dirty="0"/>
              <a:t>(hvězdovka) – břichatka, </a:t>
            </a:r>
            <a:r>
              <a:rPr lang="cs-CZ" altLang="cs-CZ" sz="2000" dirty="0" err="1"/>
              <a:t>exoperidie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endoperidie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err="1"/>
              <a:t>Cyathus</a:t>
            </a:r>
            <a:r>
              <a:rPr lang="cs-CZ" altLang="cs-CZ" sz="2000" dirty="0"/>
              <a:t> (číšenka) </a:t>
            </a:r>
            <a:r>
              <a:rPr lang="cs-CZ" altLang="cs-CZ" sz="2000" spc="-20" dirty="0"/>
              <a:t>– břichatka, </a:t>
            </a:r>
            <a:r>
              <a:rPr lang="cs-CZ" altLang="cs-CZ" sz="2000" spc="-20" dirty="0" err="1"/>
              <a:t>exoperidie</a:t>
            </a:r>
            <a:r>
              <a:rPr lang="cs-CZ" altLang="cs-CZ" sz="2000" spc="-20" dirty="0"/>
              <a:t> přeměněná v kalíšek, uvnitř </a:t>
            </a:r>
            <a:r>
              <a:rPr lang="cs-CZ" altLang="cs-CZ" sz="2000" spc="-20" dirty="0" err="1"/>
              <a:t>peridioly</a:t>
            </a:r>
            <a:endParaRPr lang="cs-CZ" altLang="cs-CZ" sz="2000" spc="-20" dirty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spc="-20" dirty="0" err="1"/>
              <a:t>Phallus</a:t>
            </a:r>
            <a:r>
              <a:rPr lang="cs-CZ" altLang="cs-CZ" sz="2000" i="1" spc="-20" dirty="0"/>
              <a:t> </a:t>
            </a:r>
            <a:r>
              <a:rPr lang="cs-CZ" altLang="cs-CZ" sz="2000" i="1" spc="-20" dirty="0" err="1"/>
              <a:t>impudicus</a:t>
            </a:r>
            <a:r>
              <a:rPr lang="cs-CZ" altLang="cs-CZ" sz="2000" spc="-20" dirty="0"/>
              <a:t> (hadovka smrdutá) – z </a:t>
            </a:r>
            <a:r>
              <a:rPr lang="cs-CZ" altLang="cs-CZ" sz="2000" spc="-20" dirty="0" err="1"/>
              <a:t>peridie</a:t>
            </a:r>
            <a:r>
              <a:rPr lang="cs-CZ" altLang="cs-CZ" sz="2000" spc="-20" dirty="0"/>
              <a:t> roste </a:t>
            </a:r>
            <a:r>
              <a:rPr lang="cs-CZ" altLang="cs-CZ" sz="2000" spc="-20" dirty="0" err="1"/>
              <a:t>receptakulum</a:t>
            </a:r>
            <a:r>
              <a:rPr lang="cs-CZ" altLang="cs-CZ" sz="2000" spc="-20" dirty="0"/>
              <a:t> s </a:t>
            </a:r>
            <a:r>
              <a:rPr lang="cs-CZ" altLang="cs-CZ" sz="2000" spc="-20" dirty="0" err="1"/>
              <a:t>teřichem</a:t>
            </a:r>
            <a:r>
              <a:rPr lang="cs-CZ" altLang="cs-CZ" sz="2000" spc="-20" dirty="0"/>
              <a:t> </a:t>
            </a:r>
            <a:endParaRPr lang="cs-CZ" altLang="cs-CZ" sz="2000" i="1" spc="-20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980584" y="70089"/>
            <a:ext cx="5347939" cy="53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Přehled prezentovaných zástupců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lephora terrest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7" y="2045344"/>
            <a:ext cx="4920481" cy="317371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2096" y="989161"/>
            <a:ext cx="5222032" cy="855663"/>
          </a:xfrm>
        </p:spPr>
        <p:txBody>
          <a:bodyPr/>
          <a:lstStyle/>
          <a:p>
            <a:pPr algn="l"/>
            <a:r>
              <a:rPr lang="cs-CZ" altLang="cs-CZ" sz="2800" i="1" dirty="0" err="1"/>
              <a:t>Thelephora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terrestris</a:t>
            </a:r>
            <a:br>
              <a:rPr lang="cs-CZ" altLang="cs-CZ" sz="2800" dirty="0"/>
            </a:br>
            <a:r>
              <a:rPr lang="cs-CZ" altLang="cs-CZ" sz="2800" dirty="0"/>
              <a:t>plesňák zemní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444624" y="5373216"/>
            <a:ext cx="621560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jednoduchá vějířovitá až rozlitá plodnice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jemně vrásčitý </a:t>
            </a:r>
            <a:r>
              <a:rPr lang="cs-CZ" altLang="cs-CZ" sz="2400" dirty="0" err="1"/>
              <a:t>hymenofor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běžný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druh zejm. ve smrčinách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868144" y="2876743"/>
            <a:ext cx="32758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v plodnici hnědavé hyfy s nápadnými </a:t>
            </a:r>
            <a:r>
              <a:rPr lang="cs-CZ" altLang="cs-CZ" sz="2400" b="1" dirty="0"/>
              <a:t>přezkami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21075" y="4968898"/>
            <a:ext cx="1005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FFFFFF"/>
                </a:solidFill>
              </a:rPr>
              <a:t>© Lucie </a:t>
            </a:r>
            <a:r>
              <a:rPr lang="cs-CZ" sz="800" dirty="0" err="1">
                <a:solidFill>
                  <a:srgbClr val="FFFFFF"/>
                </a:solidFill>
              </a:rPr>
              <a:t>Zíbarová</a:t>
            </a:r>
            <a:endParaRPr lang="cs-CZ" sz="800" dirty="0">
              <a:solidFill>
                <a:srgbClr val="FFFF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11560" y="116632"/>
            <a:ext cx="522203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b="1" kern="0" dirty="0"/>
              <a:t>přezky</a:t>
            </a:r>
            <a:endParaRPr lang="cs-CZ" altLang="cs-CZ" sz="3200" b="1" kern="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A4AF7B-E5AF-4704-8A41-8E7231B18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00" y="548680"/>
            <a:ext cx="2967772" cy="22258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D0609C-9321-4228-B4EB-8B7406F44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1132" y="4429292"/>
            <a:ext cx="2640904" cy="20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66560"/>
            <a:ext cx="8569325" cy="54107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(hymeniální plodnice)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výtrusy vznikají na povrchu plodnice v </a:t>
            </a:r>
            <a:r>
              <a:rPr lang="cs-CZ" altLang="cs-CZ" sz="2400" b="1" dirty="0"/>
              <a:t>hymeniu</a:t>
            </a:r>
            <a:r>
              <a:rPr lang="cs-CZ" altLang="cs-CZ" sz="2400" dirty="0"/>
              <a:t> (roušku) na speciální části povrchu plodnice – </a:t>
            </a:r>
            <a:r>
              <a:rPr lang="cs-CZ" altLang="cs-CZ" sz="2400" b="1" dirty="0" err="1"/>
              <a:t>hymenoforu</a:t>
            </a:r>
            <a:endParaRPr lang="cs-CZ" altLang="cs-CZ" sz="2400" b="1" dirty="0"/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 roušku přítomny i sterilní buňky (</a:t>
            </a:r>
            <a:r>
              <a:rPr lang="cs-CZ" altLang="cs-CZ" sz="2400" dirty="0" err="1"/>
              <a:t>bazidioly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cystidy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spory z bazidií aktivně odmršťovány (</a:t>
            </a:r>
            <a:r>
              <a:rPr lang="cs-CZ" altLang="cs-CZ" sz="2400" dirty="0" err="1"/>
              <a:t>balistospory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plodnice mají vývoj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gymnokarpní</a:t>
            </a:r>
            <a:r>
              <a:rPr lang="cs-CZ" altLang="cs-CZ" sz="2400" dirty="0"/>
              <a:t> – od počátku otevřené 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hemiangiokarpní</a:t>
            </a:r>
            <a:r>
              <a:rPr lang="cs-CZ" altLang="cs-CZ" sz="2400" dirty="0"/>
              <a:t> – dočasně uzavřené obaly plodnice (tzv. velum)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04577" y="1197694"/>
            <a:ext cx="5507583" cy="719138"/>
          </a:xfrm>
        </p:spPr>
        <p:txBody>
          <a:bodyPr/>
          <a:lstStyle/>
          <a:p>
            <a:pPr algn="l"/>
            <a:r>
              <a:rPr lang="cs-CZ" altLang="cs-CZ" sz="2800" dirty="0"/>
              <a:t>(zástupce dle osobní preference)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2941" y="5949280"/>
            <a:ext cx="8243515" cy="683264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 err="1"/>
              <a:t>roztlakový</a:t>
            </a:r>
            <a:r>
              <a:rPr lang="cs-CZ" altLang="cs-CZ" sz="2400" dirty="0"/>
              <a:t> preparát lupenu – hymenium složené z </a:t>
            </a:r>
            <a:r>
              <a:rPr lang="cs-CZ" altLang="cs-CZ" sz="2400" b="1" dirty="0"/>
              <a:t>bazidií (a </a:t>
            </a:r>
            <a:r>
              <a:rPr lang="cs-CZ" altLang="cs-CZ" sz="2400" b="1" dirty="0" err="1"/>
              <a:t>cystid</a:t>
            </a:r>
            <a:r>
              <a:rPr lang="cs-CZ" altLang="cs-CZ" sz="2400" b="1" dirty="0"/>
              <a:t>), výtrusy = bazidiospory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9552" y="125065"/>
            <a:ext cx="522203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b="1" kern="0" dirty="0"/>
              <a:t>bazidie, příp. </a:t>
            </a:r>
            <a:r>
              <a:rPr lang="cs-CZ" altLang="cs-CZ" sz="3200" b="1" kern="0" dirty="0" err="1"/>
              <a:t>cystidy</a:t>
            </a:r>
            <a:endParaRPr lang="cs-CZ" altLang="cs-CZ" sz="3200" b="1" kern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D09966-FF00-4994-99BD-90B540427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15241"/>
            <a:ext cx="3888432" cy="32356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B175654-3C23-47B2-AC66-8ED1B9458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t="30037" r="45688" b="22810"/>
          <a:stretch/>
        </p:blipFill>
        <p:spPr>
          <a:xfrm>
            <a:off x="539552" y="2355429"/>
            <a:ext cx="2088232" cy="3233811"/>
          </a:xfrm>
          <a:prstGeom prst="rect">
            <a:avLst/>
          </a:prstGeom>
        </p:spPr>
      </p:pic>
      <p:pic>
        <p:nvPicPr>
          <p:cNvPr id="9" name="Picture 14" descr="lupen 111">
            <a:extLst>
              <a:ext uri="{FF2B5EF4-FFF2-40B4-BE49-F238E27FC236}">
                <a16:creationId xmlns:a16="http://schemas.microsoft.com/office/drawing/2014/main" id="{D234297F-A012-4468-8531-26460FC2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74" y="764704"/>
            <a:ext cx="1745882" cy="28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2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569" y="62163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Pluteus</a:t>
            </a:r>
            <a:r>
              <a:rPr lang="cs-CZ" altLang="cs-CZ" sz="2800" dirty="0"/>
              <a:t> </a:t>
            </a:r>
            <a:r>
              <a:rPr lang="cs-CZ" altLang="cs-CZ" sz="2800" i="1" dirty="0" err="1"/>
              <a:t>cervinus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štítovka</a:t>
            </a:r>
            <a:r>
              <a:rPr lang="cs-CZ" altLang="cs-CZ" sz="2800" dirty="0"/>
              <a:t> jelení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859" y="1175718"/>
            <a:ext cx="5688309" cy="1173162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cs-CZ" altLang="cs-CZ" sz="2400" dirty="0" err="1"/>
              <a:t>pilothecium</a:t>
            </a:r>
            <a:r>
              <a:rPr lang="cs-CZ" altLang="cs-CZ" sz="2400" dirty="0"/>
              <a:t> s lupenatým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cs-CZ" altLang="cs-CZ" sz="2400" dirty="0"/>
              <a:t>hymenium složené z bazidií a nápadných vyčnívajících </a:t>
            </a:r>
            <a:r>
              <a:rPr lang="cs-CZ" altLang="cs-CZ" sz="2400" dirty="0" err="1"/>
              <a:t>cystid</a:t>
            </a:r>
            <a:endParaRPr lang="cs-CZ" altLang="cs-CZ" sz="2400" dirty="0"/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395536" y="6135687"/>
            <a:ext cx="70326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hojný druh na tlejícím dřevě, slámě, pilinách apod.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222887"/>
            <a:ext cx="3716976" cy="269897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948264" y="3429000"/>
            <a:ext cx="0" cy="31289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11560" y="44624"/>
            <a:ext cx="522203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b="1" kern="0" dirty="0" err="1"/>
              <a:t>cystidy</a:t>
            </a:r>
            <a:endParaRPr lang="cs-CZ" altLang="cs-CZ" sz="3200" b="1" kern="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55" y="2996952"/>
            <a:ext cx="4369200" cy="29128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2585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260648"/>
            <a:ext cx="8569325" cy="312085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(hymeniální plodnice)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i="1" u="sng" dirty="0" err="1"/>
              <a:t>holothecium</a:t>
            </a:r>
            <a:r>
              <a:rPr lang="cs-CZ" altLang="cs-CZ" sz="2400" dirty="0"/>
              <a:t> – rozlitá, kyjovitá, keříčkovitá, hymenium pokrývá ±celý povrch plodnice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  <p:pic>
        <p:nvPicPr>
          <p:cNvPr id="3" name="Picture 3" descr="Calocera%20viscosa">
            <a:extLst>
              <a:ext uri="{FF2B5EF4-FFF2-40B4-BE49-F238E27FC236}">
                <a16:creationId xmlns:a16="http://schemas.microsoft.com/office/drawing/2014/main" id="{0921AB1A-34EA-427A-8BDA-7240C3EC5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r="21433"/>
          <a:stretch/>
        </p:blipFill>
        <p:spPr bwMode="auto">
          <a:xfrm>
            <a:off x="1338064" y="3617392"/>
            <a:ext cx="1584176" cy="217782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A855FB-8185-4F24-82F0-3E67E3354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93578"/>
            <a:ext cx="3233936" cy="2425452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7696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217554"/>
            <a:ext cx="8569325" cy="385951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(hymeniální plodnice)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i="1" u="sng" dirty="0" err="1"/>
              <a:t>krustothecium</a:t>
            </a:r>
            <a:r>
              <a:rPr lang="cs-CZ" altLang="cs-CZ" sz="2400" dirty="0"/>
              <a:t> – plodnice s postupným vývojem (přirůstající), jedno- nebo častěji víceletá, může a nemusí být členěna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většinou spodní část klobouku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  <p:pic>
        <p:nvPicPr>
          <p:cNvPr id="3" name="Picture 2" descr="Thelephora terrestris">
            <a:extLst>
              <a:ext uri="{FF2B5EF4-FFF2-40B4-BE49-F238E27FC236}">
                <a16:creationId xmlns:a16="http://schemas.microsoft.com/office/drawing/2014/main" id="{D96C5985-5F38-4E00-8FD5-2831D0FB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0" y="4042949"/>
            <a:ext cx="3312368" cy="213647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32B7354-73EF-4DB6-AD53-75215AD2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15414"/>
          <a:stretch>
            <a:fillRect/>
          </a:stretch>
        </p:blipFill>
        <p:spPr bwMode="auto">
          <a:xfrm>
            <a:off x="4860032" y="3673711"/>
            <a:ext cx="2219093" cy="251115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76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260648"/>
            <a:ext cx="8569325" cy="349018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(hymeniální plodnice)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i="1" u="sng" dirty="0" err="1"/>
              <a:t>pilothecium</a:t>
            </a:r>
            <a:r>
              <a:rPr lang="cs-CZ" altLang="cs-CZ" sz="2400" dirty="0"/>
              <a:t> – plodnice jednoletá, s jednorázovým vývojem, diferencovaná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spodní část klobouku 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5D37FE-CD3B-490A-8156-8587742F9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41617"/>
            <a:ext cx="4369200" cy="29128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" name="Picture 17" descr="IMG_6556m">
            <a:extLst>
              <a:ext uri="{FF2B5EF4-FFF2-40B4-BE49-F238E27FC236}">
                <a16:creationId xmlns:a16="http://schemas.microsoft.com/office/drawing/2014/main" id="{38524593-6218-4205-B92B-6BE7708B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4805"/>
          <a:stretch>
            <a:fillRect/>
          </a:stretch>
        </p:blipFill>
        <p:spPr bwMode="auto">
          <a:xfrm>
            <a:off x="5007827" y="3441617"/>
            <a:ext cx="3429000" cy="270814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03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bdélník 1"/>
          <p:cNvSpPr>
            <a:spLocks noChangeArrowheads="1"/>
          </p:cNvSpPr>
          <p:nvPr/>
        </p:nvSpPr>
        <p:spPr bwMode="auto">
          <a:xfrm>
            <a:off x="323850" y="476672"/>
            <a:ext cx="8712646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30000"/>
              </a:spcAft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Aft>
                <a:spcPct val="30000"/>
              </a:spcAft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Aft>
                <a:spcPct val="30000"/>
              </a:spcAft>
            </a:pPr>
            <a:r>
              <a:rPr lang="cs-CZ" altLang="cs-CZ" sz="2400" b="1" dirty="0"/>
              <a:t>2) břichatky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gastroidní</a:t>
            </a:r>
            <a:r>
              <a:rPr lang="cs-CZ" altLang="cs-CZ" sz="2400" dirty="0"/>
              <a:t> plodnice)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povrch plodnice uzavírá většinou dvouvrstevná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peridie</a:t>
            </a:r>
            <a:r>
              <a:rPr lang="cs-CZ" altLang="cs-CZ" sz="2400" b="1" dirty="0"/>
              <a:t>)</a:t>
            </a:r>
            <a:endParaRPr lang="cs-CZ" altLang="cs-CZ" sz="2400" dirty="0"/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vnitřek plodnice pak tvoří výtrusorodé pletivo – </a:t>
            </a:r>
            <a:r>
              <a:rPr lang="cs-CZ" altLang="cs-CZ" sz="2400" b="1" dirty="0" err="1"/>
              <a:t>teřich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gleba</a:t>
            </a:r>
            <a:r>
              <a:rPr lang="cs-CZ" altLang="cs-CZ" sz="2400" b="1" dirty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bazidiospory jsou pasivně uvolňovány (odlamují se ze </a:t>
            </a:r>
            <a:r>
              <a:rPr lang="cs-CZ" altLang="cs-CZ" sz="2400" dirty="0" err="1"/>
              <a:t>sterigmat</a:t>
            </a:r>
            <a:r>
              <a:rPr lang="cs-CZ" altLang="cs-CZ" sz="2400" dirty="0"/>
              <a:t>) a z plodnic šířeny mechanicky nebo s pomocí živočichů</a:t>
            </a:r>
          </a:p>
          <a:p>
            <a:pPr>
              <a:spcAft>
                <a:spcPct val="30000"/>
              </a:spcAft>
            </a:pPr>
            <a:r>
              <a:rPr lang="cs-CZ" altLang="cs-CZ" sz="2400" dirty="0"/>
              <a:t>mají </a:t>
            </a:r>
            <a:r>
              <a:rPr lang="cs-CZ" altLang="cs-CZ" sz="2400" b="1" dirty="0" err="1"/>
              <a:t>angiokarpní</a:t>
            </a:r>
            <a:r>
              <a:rPr lang="cs-CZ" altLang="cs-CZ" sz="2400" dirty="0"/>
              <a:t> vývoj plodnic (uzavřené až do dozrání spor)</a:t>
            </a:r>
          </a:p>
        </p:txBody>
      </p:sp>
    </p:spTree>
    <p:extLst>
      <p:ext uri="{BB962C8B-B14F-4D97-AF65-F5344CB8AC3E}">
        <p14:creationId xmlns:p14="http://schemas.microsoft.com/office/powerpoint/2010/main" val="388659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60036" y="897244"/>
            <a:ext cx="6456410" cy="187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spc="-50" dirty="0" err="1">
                <a:solidFill>
                  <a:schemeClr val="tx2"/>
                </a:solidFill>
              </a:rPr>
              <a:t>Calocera</a:t>
            </a:r>
            <a:r>
              <a:rPr lang="cs-CZ" altLang="cs-CZ" sz="2800" i="1" spc="-50" dirty="0">
                <a:solidFill>
                  <a:schemeClr val="tx2"/>
                </a:solidFill>
              </a:rPr>
              <a:t> </a:t>
            </a:r>
            <a:r>
              <a:rPr lang="cs-CZ" altLang="cs-CZ" sz="2800" i="1" spc="-50" dirty="0" err="1">
                <a:solidFill>
                  <a:schemeClr val="tx2"/>
                </a:solidFill>
              </a:rPr>
              <a:t>viscosa</a:t>
            </a:r>
            <a:r>
              <a:rPr lang="cs-CZ" altLang="cs-CZ" sz="2800" spc="-50" dirty="0">
                <a:solidFill>
                  <a:schemeClr val="tx2"/>
                </a:solidFill>
              </a:rPr>
              <a:t> </a:t>
            </a:r>
            <a:r>
              <a:rPr lang="cs-CZ" altLang="cs-CZ" sz="2800" i="1" spc="-50" dirty="0">
                <a:solidFill>
                  <a:schemeClr val="tx2"/>
                </a:solidFill>
              </a:rPr>
              <a:t>–</a:t>
            </a:r>
            <a:r>
              <a:rPr lang="cs-CZ" altLang="cs-CZ" sz="2800" spc="-50" dirty="0">
                <a:solidFill>
                  <a:schemeClr val="tx2"/>
                </a:solidFill>
              </a:rPr>
              <a:t> </a:t>
            </a:r>
            <a:r>
              <a:rPr lang="cs-CZ" altLang="cs-CZ" sz="2800" spc="-50" dirty="0" err="1">
                <a:solidFill>
                  <a:schemeClr val="tx2"/>
                </a:solidFill>
              </a:rPr>
              <a:t>krásnorůžek</a:t>
            </a:r>
            <a:r>
              <a:rPr lang="cs-CZ" altLang="cs-CZ" sz="2800" spc="-50" dirty="0">
                <a:solidFill>
                  <a:schemeClr val="tx2"/>
                </a:solidFill>
              </a:rPr>
              <a:t> lepkavý</a:t>
            </a:r>
            <a:endParaRPr lang="cs-CZ" altLang="cs-CZ" sz="2800" spc="-5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keříčkovitě větvená </a:t>
            </a:r>
            <a:r>
              <a:rPr lang="cs-CZ" altLang="cs-CZ" sz="2400" dirty="0" err="1"/>
              <a:t>holothecia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na ponořeném dřevě jehličnanů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gumovitá konzistence</a:t>
            </a:r>
          </a:p>
        </p:txBody>
      </p:sp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0036" y="310111"/>
            <a:ext cx="4218914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Dacrymycetes</a:t>
            </a:r>
            <a:endParaRPr lang="cs-CZ" altLang="cs-CZ" sz="3200" kern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11177" t="10476" r="8344" b="7024"/>
          <a:stretch/>
        </p:blipFill>
        <p:spPr>
          <a:xfrm>
            <a:off x="6716446" y="379616"/>
            <a:ext cx="2098852" cy="322737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0036" y="2924944"/>
            <a:ext cx="4672003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Agaricomycetes</a:t>
            </a:r>
            <a:endParaRPr lang="cs-CZ" altLang="cs-CZ" sz="3200" kern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823016"/>
            <a:ext cx="3586215" cy="2702328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60036" y="3471566"/>
            <a:ext cx="4672003" cy="22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Ramaria</a:t>
            </a:r>
            <a:r>
              <a:rPr lang="cs-CZ" altLang="cs-CZ" sz="2800" i="1" dirty="0">
                <a:solidFill>
                  <a:schemeClr val="tx2"/>
                </a:solidFill>
              </a:rPr>
              <a:t> –</a:t>
            </a:r>
            <a:r>
              <a:rPr lang="cs-CZ" altLang="cs-CZ" sz="2800" dirty="0">
                <a:solidFill>
                  <a:schemeClr val="tx2"/>
                </a:solidFill>
              </a:rPr>
              <a:t> kuřátka</a:t>
            </a:r>
            <a:endParaRPr lang="cs-CZ" altLang="cs-CZ" sz="280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keříčkovitě větvená </a:t>
            </a:r>
            <a:r>
              <a:rPr lang="cs-CZ" altLang="cs-CZ" sz="2400" dirty="0" err="1"/>
              <a:t>holothecia</a:t>
            </a:r>
            <a:r>
              <a:rPr lang="cs-CZ" altLang="cs-CZ" sz="2400" dirty="0"/>
              <a:t> na půdě nebo dřevním substrátu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některé druhy mají sterilní bázi, ze které vybíhají větvičky</a:t>
            </a:r>
          </a:p>
        </p:txBody>
      </p:sp>
      <p:pic>
        <p:nvPicPr>
          <p:cNvPr id="9219" name="Picture 3" descr="Calocera%20viscos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r="21433"/>
          <a:stretch/>
        </p:blipFill>
        <p:spPr bwMode="auto">
          <a:xfrm>
            <a:off x="5220072" y="1518760"/>
            <a:ext cx="1584176" cy="217782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0035" y="5827638"/>
            <a:ext cx="46720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u obou hub hymenium pokrývá povrch větviček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207" y="188640"/>
            <a:ext cx="4176713" cy="1143000"/>
          </a:xfrm>
        </p:spPr>
        <p:txBody>
          <a:bodyPr/>
          <a:lstStyle/>
          <a:p>
            <a:pPr algn="l"/>
            <a:r>
              <a:rPr lang="cs-CZ" altLang="cs-CZ" sz="2800" i="1" dirty="0" err="1"/>
              <a:t>Fomes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fomentarius</a:t>
            </a:r>
            <a:r>
              <a:rPr lang="cs-CZ" altLang="cs-CZ" sz="2800" i="1" dirty="0"/>
              <a:t> </a:t>
            </a:r>
            <a:br>
              <a:rPr lang="cs-CZ" altLang="cs-CZ" sz="2800" i="1" dirty="0"/>
            </a:br>
            <a:r>
              <a:rPr lang="cs-CZ" altLang="cs-CZ" sz="2800" dirty="0"/>
              <a:t>troudnatec </a:t>
            </a:r>
            <a:r>
              <a:rPr lang="cs-CZ" altLang="cs-CZ" sz="2800" dirty="0" err="1"/>
              <a:t>kopytovitý</a:t>
            </a:r>
            <a:endParaRPr lang="cs-CZ" altLang="cs-CZ" sz="28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31466"/>
            <a:ext cx="6577782" cy="3384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/>
              <a:t>víceletá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(</a:t>
            </a:r>
            <a:r>
              <a:rPr lang="cs-CZ" altLang="cs-CZ" sz="2400" dirty="0" err="1"/>
              <a:t>krustothecium</a:t>
            </a:r>
            <a:r>
              <a:rPr lang="cs-CZ" altLang="cs-CZ" sz="2400" dirty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odkryté hymenium v rourkách na spodní straně</a:t>
            </a:r>
          </a:p>
          <a:p>
            <a:pPr marL="0" indent="0">
              <a:buFontTx/>
              <a:buNone/>
            </a:pPr>
            <a:r>
              <a:rPr lang="cs-CZ" altLang="cs-CZ" sz="2400" dirty="0" err="1"/>
              <a:t>saproparazit</a:t>
            </a:r>
            <a:r>
              <a:rPr lang="cs-CZ" altLang="cs-CZ" sz="2400" dirty="0"/>
              <a:t> listnáčů, hlavně buků a bříz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15414"/>
          <a:stretch>
            <a:fillRect/>
          </a:stretch>
        </p:blipFill>
        <p:spPr bwMode="auto">
          <a:xfrm>
            <a:off x="6794466" y="332656"/>
            <a:ext cx="2219093" cy="251115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4" y="2981598"/>
            <a:ext cx="5302250" cy="353536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19" y="2987948"/>
            <a:ext cx="3438525" cy="35290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323528" y="404366"/>
            <a:ext cx="835374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Sarcodon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imbricatus</a:t>
            </a:r>
            <a:endParaRPr lang="cs-CZ" altLang="cs-CZ" sz="2800" i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lošák jelení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323528" y="1591816"/>
            <a:ext cx="8382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 err="1"/>
              <a:t>pilothecium</a:t>
            </a:r>
            <a:r>
              <a:rPr lang="cs-CZ" altLang="cs-CZ" sz="2400" dirty="0"/>
              <a:t> s ostnitým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klobouk výrazně šupinatý</a:t>
            </a:r>
          </a:p>
          <a:p>
            <a:pPr>
              <a:buFontTx/>
              <a:buNone/>
            </a:pPr>
            <a:r>
              <a:rPr lang="cs-CZ" altLang="cs-CZ" sz="2400" dirty="0" err="1"/>
              <a:t>mykorhizní</a:t>
            </a:r>
            <a:r>
              <a:rPr lang="cs-CZ" altLang="cs-CZ" sz="2400" dirty="0"/>
              <a:t> druh vázaný na smrk</a:t>
            </a:r>
          </a:p>
        </p:txBody>
      </p:sp>
      <p:pic>
        <p:nvPicPr>
          <p:cNvPr id="1946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450183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50183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696"/>
            <a:ext cx="3455987" cy="26511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5487</TotalTime>
  <Words>1036</Words>
  <Application>Microsoft Office PowerPoint</Application>
  <PresentationFormat>Předvádění na obrazovce (4:3)</PresentationFormat>
  <Paragraphs>153</Paragraphs>
  <Slides>21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Arial</vt:lpstr>
      <vt:lpstr>FRVS-rasy-S</vt:lpstr>
      <vt:lpstr>ODDĚLENÍ: Basidiomycota TŘ.: Dacrymycetes  TŘ.: Agaricomycetes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Fomes fomentarius  troudnatec kopytovitý</vt:lpstr>
      <vt:lpstr>Prezentace aplikace PowerPoint</vt:lpstr>
      <vt:lpstr>Boletus edulis – hřib smrkový</vt:lpstr>
      <vt:lpstr>Hypholoma fasciculare – třepenitka svazčitá</vt:lpstr>
      <vt:lpstr>Amanita phalloides – muchomůrka zelená</vt:lpstr>
      <vt:lpstr>Russula – holubinka</vt:lpstr>
      <vt:lpstr>Lycoperdon perlatum – pýchavka obecná</vt:lpstr>
      <vt:lpstr>Geastrum spp. – hvězdovky</vt:lpstr>
      <vt:lpstr>Cyathus striatus – číšenka rýhovaná</vt:lpstr>
      <vt:lpstr>Phallus impudicus  hadovka smrdutá</vt:lpstr>
      <vt:lpstr>Prezentace aplikace PowerPoint</vt:lpstr>
      <vt:lpstr>Thelephora terrestris plesňák zemní</vt:lpstr>
      <vt:lpstr>(zástupce dle osobní preference)</vt:lpstr>
      <vt:lpstr>Pluteus cervinus – štítovka jelení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Olga Rotreklová</cp:lastModifiedBy>
  <cp:revision>237</cp:revision>
  <dcterms:created xsi:type="dcterms:W3CDTF">2003-12-11T14:21:01Z</dcterms:created>
  <dcterms:modified xsi:type="dcterms:W3CDTF">2023-11-02T12:09:51Z</dcterms:modified>
</cp:coreProperties>
</file>