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304" r:id="rId2"/>
    <p:sldId id="356" r:id="rId3"/>
    <p:sldId id="348" r:id="rId4"/>
    <p:sldId id="325" r:id="rId5"/>
    <p:sldId id="344" r:id="rId6"/>
    <p:sldId id="334" r:id="rId7"/>
    <p:sldId id="338" r:id="rId8"/>
    <p:sldId id="355" r:id="rId9"/>
    <p:sldId id="341" r:id="rId10"/>
    <p:sldId id="312" r:id="rId11"/>
    <p:sldId id="310" r:id="rId12"/>
    <p:sldId id="351" r:id="rId13"/>
    <p:sldId id="352" r:id="rId14"/>
    <p:sldId id="353" r:id="rId15"/>
    <p:sldId id="354" r:id="rId16"/>
    <p:sldId id="345" r:id="rId1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000000"/>
    <a:srgbClr val="FFFF66"/>
    <a:srgbClr val="E0FE8A"/>
    <a:srgbClr val="FEEEB4"/>
    <a:srgbClr val="F8F4C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74" y="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A5EE94-D144-4C84-9510-6FD51C18CE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1039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D0A9E1-A1A9-42E1-966A-69102A628775}" type="slidenum">
              <a:rPr lang="cs-CZ" altLang="cs-CZ" sz="1200"/>
              <a:pPr/>
              <a:t>12</a:t>
            </a:fld>
            <a:endParaRPr lang="cs-CZ" altLang="cs-CZ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5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72B60A-6772-4CBA-BA1C-DA8175D1ECB7}" type="slidenum">
              <a:rPr lang="cs-CZ" altLang="cs-CZ" sz="1200"/>
              <a:pPr/>
              <a:t>13</a:t>
            </a:fld>
            <a:endParaRPr lang="cs-CZ" altLang="cs-CZ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9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403D6D-3862-416D-89DB-E3D6DA145502}" type="slidenum">
              <a:rPr lang="cs-CZ" altLang="cs-CZ" sz="1200"/>
              <a:pPr/>
              <a:t>14</a:t>
            </a:fld>
            <a:endParaRPr lang="cs-CZ" altLang="cs-CZ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3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72B60A-6772-4CBA-BA1C-DA8175D1ECB7}" type="slidenum">
              <a:rPr lang="cs-CZ" altLang="cs-CZ" sz="1200"/>
              <a:pPr/>
              <a:t>15</a:t>
            </a:fld>
            <a:endParaRPr lang="cs-CZ" altLang="cs-CZ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3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689F-C15C-4658-8192-CFF941F77E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264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436C-A9A2-468A-A0CB-8CE078D4EA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91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2B8A-B648-482F-8F64-C09A2345F6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789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9FEE3-A8F9-4514-9574-781BC4C102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67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49182-2AB5-4868-9C52-50C63CB42D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129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3F0E5-0336-42A7-8A7B-7943C9899A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711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0726-CE2A-450F-96D5-FF54279AB4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034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E60F3-D7F5-4E6C-A629-1F31B2CA3B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634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B3E7-747C-4817-B80E-47BD5AB851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979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FF7D-B615-4772-AB2E-00899F4C46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970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9B7B-BB87-4FC0-859A-5119EDC8E7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562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1E87E-A053-4C73-A6C1-99982067C0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208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5703-A449-491A-A8DB-AE3C4995A2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582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4F94-552D-4893-A925-C99F4DED21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518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157C31-962B-4529-AFAD-F01B1BE211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hyperlink" Target="NULL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NU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7" y="1289695"/>
            <a:ext cx="7989887" cy="1419225"/>
          </a:xfrm>
        </p:spPr>
        <p:txBody>
          <a:bodyPr/>
          <a:lstStyle/>
          <a:p>
            <a:pPr algn="l"/>
            <a:r>
              <a:rPr lang="cs-CZ" altLang="cs-CZ" sz="2800" u="sng" dirty="0"/>
              <a:t>Úvodní úkol</a:t>
            </a:r>
            <a:r>
              <a:rPr lang="cs-CZ" altLang="cs-CZ" sz="2800" dirty="0"/>
              <a:t>:</a:t>
            </a:r>
            <a:br>
              <a:rPr lang="cs-CZ" altLang="cs-CZ" sz="2800" dirty="0"/>
            </a:br>
            <a:br>
              <a:rPr lang="cs-CZ" altLang="cs-CZ" sz="2800" dirty="0"/>
            </a:br>
            <a:r>
              <a:rPr lang="cs-CZ" altLang="cs-CZ" sz="2800" dirty="0"/>
              <a:t>- z plodnic v krabici vytvořte několik skupin (v počtu 3-99 dle libosti), podle vlastních </a:t>
            </a:r>
            <a:r>
              <a:rPr lang="cs-CZ" altLang="cs-CZ" sz="2800" dirty="0" err="1"/>
              <a:t>kriterií</a:t>
            </a:r>
            <a:br>
              <a:rPr lang="cs-CZ" altLang="cs-CZ" sz="2800" dirty="0"/>
            </a:br>
            <a:br>
              <a:rPr lang="cs-CZ" altLang="cs-CZ" sz="2800" dirty="0"/>
            </a:br>
            <a:r>
              <a:rPr lang="cs-CZ" altLang="cs-CZ" sz="2800" dirty="0"/>
              <a:t>- vysvětlete, na čem je vaše třídění založeno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2016125"/>
          </a:xfrm>
        </p:spPr>
        <p:txBody>
          <a:bodyPr/>
          <a:lstStyle/>
          <a:p>
            <a:pPr algn="l"/>
            <a:r>
              <a:rPr lang="cs-CZ" altLang="cs-CZ" sz="2800" dirty="0"/>
              <a:t>Oddělení: </a:t>
            </a:r>
            <a:r>
              <a:rPr lang="cs-CZ" altLang="cs-CZ" sz="2800" dirty="0" err="1"/>
              <a:t>Basidiomycota</a:t>
            </a:r>
            <a:br>
              <a:rPr lang="cs-CZ" altLang="cs-CZ" sz="2800" dirty="0"/>
            </a:br>
            <a:r>
              <a:rPr lang="cs-CZ" altLang="cs-CZ" sz="2800" dirty="0"/>
              <a:t>Třída: </a:t>
            </a:r>
            <a:r>
              <a:rPr lang="cs-CZ" altLang="cs-CZ" sz="2800" dirty="0" err="1"/>
              <a:t>Ustilaginomycetes</a:t>
            </a:r>
            <a:br>
              <a:rPr lang="cs-CZ" altLang="cs-CZ" sz="2800" dirty="0"/>
            </a:br>
            <a:r>
              <a:rPr lang="cs-CZ" altLang="cs-CZ" sz="2800" dirty="0"/>
              <a:t>Řád: </a:t>
            </a:r>
            <a:r>
              <a:rPr lang="cs-CZ" altLang="cs-CZ" sz="2800" dirty="0" err="1"/>
              <a:t>Ustilaginales</a:t>
            </a:r>
            <a:r>
              <a:rPr lang="cs-CZ" altLang="cs-CZ" sz="2800" dirty="0"/>
              <a:t> - prašné sněti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8285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dirty="0"/>
              <a:t>ZÁKLADNÍ CHARAKTERISTIKA:</a:t>
            </a:r>
          </a:p>
          <a:p>
            <a:pPr>
              <a:spcBef>
                <a:spcPct val="40000"/>
              </a:spcBef>
            </a:pPr>
            <a:r>
              <a:rPr lang="cs-CZ" altLang="cs-CZ" sz="2400" dirty="0"/>
              <a:t>paraziti rostlin; </a:t>
            </a:r>
            <a:r>
              <a:rPr lang="cs-CZ" altLang="cs-CZ" sz="2400" dirty="0" err="1"/>
              <a:t>dikaryotické</a:t>
            </a:r>
            <a:r>
              <a:rPr lang="cs-CZ" altLang="cs-CZ" sz="2400" dirty="0"/>
              <a:t> mycelium </a:t>
            </a:r>
            <a:br>
              <a:rPr lang="cs-CZ" altLang="cs-CZ" sz="2400" dirty="0"/>
            </a:br>
            <a:r>
              <a:rPr lang="cs-CZ" altLang="cs-CZ" sz="2400" dirty="0"/>
              <a:t>v mezibuněčných prostorách pletiv hostitele </a:t>
            </a:r>
          </a:p>
          <a:p>
            <a:pPr>
              <a:spcBef>
                <a:spcPct val="40000"/>
              </a:spcBef>
            </a:pPr>
            <a:r>
              <a:rPr lang="cs-CZ" altLang="cs-CZ" sz="2400" dirty="0" err="1"/>
              <a:t>organotropní</a:t>
            </a:r>
            <a:r>
              <a:rPr lang="cs-CZ" altLang="cs-CZ" sz="2400" dirty="0"/>
              <a:t>; napadené orgány rostlin se mění </a:t>
            </a:r>
            <a:br>
              <a:rPr lang="cs-CZ" altLang="cs-CZ" sz="2400" dirty="0"/>
            </a:br>
            <a:r>
              <a:rPr lang="cs-CZ" altLang="cs-CZ" sz="2400" dirty="0"/>
              <a:t>v </a:t>
            </a:r>
            <a:r>
              <a:rPr lang="cs-CZ" altLang="cs-CZ" sz="2400" dirty="0" err="1"/>
              <a:t>hálkovitý</a:t>
            </a:r>
            <a:r>
              <a:rPr lang="cs-CZ" altLang="cs-CZ" sz="2400" dirty="0"/>
              <a:t> útvar</a:t>
            </a:r>
            <a:r>
              <a:rPr lang="cs-CZ" altLang="cs-CZ" sz="2400" b="1" dirty="0"/>
              <a:t> </a:t>
            </a:r>
            <a:r>
              <a:rPr lang="cs-CZ" altLang="cs-CZ" sz="2400" dirty="0"/>
              <a:t>vyplněný masou tlustostěnných teliospor, které vyklíčí v bazidii s haploidními bazidiosporami (= </a:t>
            </a:r>
            <a:r>
              <a:rPr lang="cs-CZ" altLang="cs-CZ" sz="2400" dirty="0" err="1"/>
              <a:t>promycelium</a:t>
            </a:r>
            <a:r>
              <a:rPr lang="cs-CZ" altLang="cs-CZ" sz="2400" dirty="0"/>
              <a:t> se </a:t>
            </a:r>
            <a:r>
              <a:rPr lang="cs-CZ" altLang="cs-CZ" sz="2400" dirty="0" err="1"/>
              <a:t>sporidiemi</a:t>
            </a:r>
            <a:r>
              <a:rPr lang="cs-CZ" altLang="cs-CZ" sz="2400" dirty="0"/>
              <a:t>)</a:t>
            </a:r>
          </a:p>
          <a:p>
            <a:pPr>
              <a:spcBef>
                <a:spcPct val="40000"/>
              </a:spcBef>
            </a:pPr>
            <a:r>
              <a:rPr lang="cs-CZ" altLang="cs-CZ" sz="2400" dirty="0"/>
              <a:t>bazidie příčně dělená (</a:t>
            </a:r>
            <a:r>
              <a:rPr lang="cs-CZ" altLang="cs-CZ" sz="2400" dirty="0" err="1"/>
              <a:t>fragmobazidie</a:t>
            </a:r>
            <a:r>
              <a:rPr lang="cs-CZ" altLang="cs-CZ" sz="2400" dirty="0"/>
              <a:t>) nebo nedělená (</a:t>
            </a:r>
            <a:r>
              <a:rPr lang="cs-CZ" altLang="cs-CZ" sz="2400" dirty="0" err="1"/>
              <a:t>holobazidie</a:t>
            </a:r>
            <a:r>
              <a:rPr lang="cs-CZ" altLang="cs-CZ" sz="2400" dirty="0"/>
              <a:t>)</a:t>
            </a:r>
            <a:endParaRPr lang="cs-CZ" altLang="cs-CZ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56" y="116632"/>
            <a:ext cx="4800600" cy="609600"/>
          </a:xfrm>
        </p:spPr>
        <p:txBody>
          <a:bodyPr/>
          <a:lstStyle/>
          <a:p>
            <a:r>
              <a:rPr lang="cs-CZ" altLang="cs-CZ" sz="2400" i="1" dirty="0" err="1"/>
              <a:t>Ustilago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maydis</a:t>
            </a:r>
            <a:r>
              <a:rPr lang="cs-CZ" altLang="cs-CZ" sz="2400" i="1" dirty="0"/>
              <a:t> - </a:t>
            </a:r>
            <a:r>
              <a:rPr lang="cs-CZ" altLang="cs-CZ" sz="2400" dirty="0"/>
              <a:t>sněť kukuřičná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20688"/>
            <a:ext cx="5943600" cy="2665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2400" dirty="0"/>
              <a:t>Snětí napadený klas kukuřice; hálky pokryté blanou s prášivým obsahem představují </a:t>
            </a:r>
            <a:r>
              <a:rPr lang="cs-CZ" altLang="cs-CZ" sz="2400" dirty="0" err="1"/>
              <a:t>sorus</a:t>
            </a:r>
            <a:r>
              <a:rPr lang="cs-CZ" altLang="cs-CZ" sz="2400" b="1" dirty="0"/>
              <a:t>,</a:t>
            </a:r>
            <a:r>
              <a:rPr lang="cs-CZ" altLang="cs-CZ" sz="2400" dirty="0"/>
              <a:t> vyplněný tlustostěnnými ostnitými teliosporami (chlamydosporami). </a:t>
            </a:r>
          </a:p>
        </p:txBody>
      </p:sp>
      <p:pic>
        <p:nvPicPr>
          <p:cNvPr id="21508" name="Picture 8" descr="nap_feature_ustil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746"/>
            <a:ext cx="285908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5" descr="C:\Documents and Settings\Hrouda\Dokumenty\S_Www\Novy_web\mycology\kryptogamy\images\ustilago_maydi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10498"/>
          <a:stretch>
            <a:fillRect/>
          </a:stretch>
        </p:blipFill>
        <p:spPr bwMode="auto">
          <a:xfrm>
            <a:off x="6786563" y="2971800"/>
            <a:ext cx="21685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7" descr="C:\Documents and Settings\Hrouda\Dokumenty\S_Www\Novy_web\mycology\kryptogamy\images\ustilago_zeae_teliospory_40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6" r="11810" b="26247"/>
          <a:stretch>
            <a:fillRect/>
          </a:stretch>
        </p:blipFill>
        <p:spPr bwMode="auto">
          <a:xfrm>
            <a:off x="3734758" y="2971800"/>
            <a:ext cx="2977658" cy="29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7" t="15514" r="28371" b="26404"/>
          <a:stretch>
            <a:fillRect/>
          </a:stretch>
        </p:blipFill>
        <p:spPr bwMode="auto">
          <a:xfrm>
            <a:off x="281576" y="2348880"/>
            <a:ext cx="1901044" cy="379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r="28098"/>
          <a:stretch>
            <a:fillRect/>
          </a:stretch>
        </p:blipFill>
        <p:spPr bwMode="auto">
          <a:xfrm>
            <a:off x="2265820" y="2348880"/>
            <a:ext cx="1312062" cy="37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9689" y="5796963"/>
            <a:ext cx="4132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>
                <a:solidFill>
                  <a:srgbClr val="000000"/>
                </a:solidFill>
              </a:rPr>
              <a:t>Foto Jan Myšák (vlevo), Petr Kokeš (vpravo)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>
                <a:solidFill>
                  <a:srgbClr val="000000"/>
                </a:solidFill>
              </a:rPr>
              <a:t>Snímky převzaty z https://www.biolib.cz/cz/taxon/id339303/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6121703"/>
            <a:ext cx="65509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cs-CZ" altLang="cs-CZ" sz="2400" i="1" kern="0" dirty="0" err="1"/>
              <a:t>Anthracoidea</a:t>
            </a:r>
            <a:r>
              <a:rPr lang="cs-CZ" altLang="cs-CZ" sz="2400" i="1" kern="0" dirty="0"/>
              <a:t> </a:t>
            </a:r>
            <a:r>
              <a:rPr lang="cs-CZ" altLang="cs-CZ" sz="2400" i="1" kern="0" dirty="0" err="1"/>
              <a:t>caricis</a:t>
            </a:r>
            <a:r>
              <a:rPr lang="cs-CZ" altLang="cs-CZ" sz="2400" i="1" kern="0" dirty="0"/>
              <a:t> - </a:t>
            </a:r>
            <a:r>
              <a:rPr lang="cs-CZ" altLang="cs-CZ" sz="2400" kern="0" dirty="0" err="1"/>
              <a:t>kulkovník</a:t>
            </a:r>
            <a:r>
              <a:rPr lang="cs-CZ" altLang="cs-CZ" sz="2400" kern="0" dirty="0"/>
              <a:t> ostřicový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528" y="332656"/>
            <a:ext cx="4156331" cy="196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Oddělení: </a:t>
            </a:r>
            <a:r>
              <a:rPr lang="cs-CZ" altLang="cs-CZ" sz="2800" dirty="0" err="1">
                <a:solidFill>
                  <a:schemeClr val="tx2"/>
                </a:solidFill>
              </a:rPr>
              <a:t>Ascomycota</a:t>
            </a:r>
            <a:endParaRPr lang="cs-CZ" altLang="cs-CZ" sz="2800" dirty="0">
              <a:solidFill>
                <a:schemeClr val="tx2"/>
              </a:solidFill>
            </a:endParaRPr>
          </a:p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Třída: </a:t>
            </a:r>
            <a:r>
              <a:rPr lang="cs-CZ" altLang="cs-CZ" sz="2800" dirty="0" err="1">
                <a:solidFill>
                  <a:schemeClr val="tx2"/>
                </a:solidFill>
              </a:rPr>
              <a:t>Leotiomycetes</a:t>
            </a:r>
            <a:endParaRPr lang="cs-CZ" altLang="cs-CZ" sz="2800" dirty="0">
              <a:solidFill>
                <a:schemeClr val="tx2"/>
              </a:solidFill>
            </a:endParaRPr>
          </a:p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Řád: </a:t>
            </a:r>
            <a:r>
              <a:rPr lang="cs-CZ" altLang="cs-CZ" sz="2800" dirty="0" err="1">
                <a:solidFill>
                  <a:schemeClr val="tx2"/>
                </a:solidFill>
              </a:rPr>
              <a:t>Erysiphales</a:t>
            </a:r>
            <a:r>
              <a:rPr lang="cs-CZ" altLang="cs-CZ" sz="2800" dirty="0">
                <a:solidFill>
                  <a:schemeClr val="tx2"/>
                </a:solidFill>
              </a:rPr>
              <a:t> - padlí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528" y="2636912"/>
            <a:ext cx="8570788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62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62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2400" dirty="0"/>
              <a:t>ZÁKLADNÍ CHARAKTERISTIKA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cs-CZ" altLang="cs-CZ" sz="2400" dirty="0"/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 err="1"/>
              <a:t>biotrofně</a:t>
            </a:r>
            <a:r>
              <a:rPr lang="cs-CZ" altLang="cs-CZ" sz="2400" dirty="0"/>
              <a:t> parazitické houby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 err="1"/>
              <a:t>extramatrikální</a:t>
            </a:r>
            <a:r>
              <a:rPr lang="cs-CZ" altLang="cs-CZ" sz="2400" dirty="0"/>
              <a:t> mycelium na povrchu listů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kulovitá </a:t>
            </a:r>
            <a:r>
              <a:rPr lang="cs-CZ" altLang="cs-CZ" sz="2400" dirty="0" err="1"/>
              <a:t>askomata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chasmothecia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erysiphální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perithecia</a:t>
            </a:r>
            <a:r>
              <a:rPr lang="cs-CZ" altLang="cs-CZ" sz="2400" dirty="0"/>
              <a:t>) 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na povrchu plodnic tvarově specifické přívěsky 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uvnitř pro daný rod charakteristický počet vřecek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celkem 13 rodů a téměř 	500 druhů</a:t>
            </a:r>
          </a:p>
        </p:txBody>
      </p:sp>
    </p:spTree>
    <p:extLst>
      <p:ext uri="{BB962C8B-B14F-4D97-AF65-F5344CB8AC3E}">
        <p14:creationId xmlns:p14="http://schemas.microsoft.com/office/powerpoint/2010/main" val="217859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392408" y="221126"/>
            <a:ext cx="244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FF00"/>
                </a:solidFill>
              </a:rPr>
              <a:t>(herbářová položka)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1" y="1246981"/>
            <a:ext cx="64316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400" dirty="0"/>
              <a:t>jedno z nejhojnějších padlí, časté na podzim na dubových listech</a:t>
            </a:r>
          </a:p>
        </p:txBody>
      </p:sp>
      <p:pic>
        <p:nvPicPr>
          <p:cNvPr id="12293" name="Picture 5" descr="microsphaera_alphitoides_mak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7106"/>
            <a:ext cx="4648200" cy="348615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icrosphaera_alphitoides_mycelium_plodnice_90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28950"/>
            <a:ext cx="4648200" cy="348615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181600" y="2060848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povrch listu při malém zvětšení – mycelium a kulovité plodnice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66119" y="188913"/>
            <a:ext cx="34050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i="1" dirty="0" err="1">
                <a:solidFill>
                  <a:schemeClr val="tx2"/>
                </a:solidFill>
              </a:rPr>
              <a:t>Erysiphe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  <a:r>
              <a:rPr lang="cs-CZ" altLang="cs-CZ" sz="2800" i="1" dirty="0" err="1">
                <a:solidFill>
                  <a:schemeClr val="tx2"/>
                </a:solidFill>
              </a:rPr>
              <a:t>alphitoides</a:t>
            </a:r>
            <a:endParaRPr lang="cs-CZ" altLang="cs-CZ" sz="2800" i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padlí dubové</a:t>
            </a:r>
          </a:p>
        </p:txBody>
      </p:sp>
    </p:spTree>
    <p:extLst>
      <p:ext uri="{BB962C8B-B14F-4D97-AF65-F5344CB8AC3E}">
        <p14:creationId xmlns:p14="http://schemas.microsoft.com/office/powerpoint/2010/main" val="334028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3528" y="276721"/>
            <a:ext cx="30604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(mikroskopický preparát) 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95" y="3627091"/>
            <a:ext cx="3817938" cy="2862262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95" y="1053753"/>
            <a:ext cx="2663825" cy="23876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434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4945" y="3060353"/>
            <a:ext cx="4248150" cy="3421063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22695" y="980728"/>
            <a:ext cx="1298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přívěsná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vlákna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454945" y="3060353"/>
            <a:ext cx="1962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vřecka 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s askosporami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5175670" y="3636616"/>
            <a:ext cx="43180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0548" y="3725516"/>
            <a:ext cx="3681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000000"/>
                </a:solidFill>
              </a:rPr>
              <a:t>askoma</a:t>
            </a:r>
            <a:r>
              <a:rPr lang="cs-CZ" altLang="cs-CZ" sz="2000" b="1" dirty="0">
                <a:solidFill>
                  <a:srgbClr val="000000"/>
                </a:solidFill>
              </a:rPr>
              <a:t> s přívěsnými vlákny</a:t>
            </a:r>
            <a:r>
              <a:rPr lang="cs-CZ" altLang="cs-CZ" sz="2000" b="1" dirty="0"/>
              <a:t> 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254896" y="1331956"/>
            <a:ext cx="56886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bezbarvé, dichotomicky větvené apendixy (přívěsná vlákna)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 err="1"/>
              <a:t>askoma</a:t>
            </a:r>
            <a:r>
              <a:rPr lang="cs-CZ" altLang="cs-CZ" sz="2400" dirty="0"/>
              <a:t> (plodnice) s více vřecky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317251" y="256197"/>
            <a:ext cx="34050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i="1" dirty="0" err="1">
                <a:solidFill>
                  <a:schemeClr val="tx2"/>
                </a:solidFill>
              </a:rPr>
              <a:t>Erysiphe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  <a:r>
              <a:rPr lang="cs-CZ" altLang="cs-CZ" sz="2800" i="1" dirty="0" err="1">
                <a:solidFill>
                  <a:schemeClr val="tx2"/>
                </a:solidFill>
              </a:rPr>
              <a:t>alphitoides</a:t>
            </a:r>
            <a:endParaRPr lang="cs-CZ" altLang="cs-CZ" sz="2800" i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padlí dubové</a:t>
            </a:r>
          </a:p>
        </p:txBody>
      </p:sp>
    </p:spTree>
    <p:extLst>
      <p:ext uri="{BB962C8B-B14F-4D97-AF65-F5344CB8AC3E}">
        <p14:creationId xmlns:p14="http://schemas.microsoft.com/office/powerpoint/2010/main" val="371130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310652" y="421257"/>
            <a:ext cx="244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FF00"/>
                </a:solidFill>
              </a:rPr>
              <a:t>(herbářová položka)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8356" y="884671"/>
            <a:ext cx="8915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400" dirty="0"/>
              <a:t>časté na podzim na lískových listech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73974" y="1702716"/>
            <a:ext cx="3593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kulovité plodnice s rovnými, na bázi rozšířenými apendixy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6965" y="358085"/>
            <a:ext cx="60715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i="1" dirty="0" err="1">
                <a:solidFill>
                  <a:schemeClr val="tx2"/>
                </a:solidFill>
              </a:rPr>
              <a:t>Phyllactinia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  <a:r>
              <a:rPr lang="cs-CZ" altLang="cs-CZ" sz="2800" i="1" dirty="0" err="1">
                <a:solidFill>
                  <a:schemeClr val="tx2"/>
                </a:solidFill>
              </a:rPr>
              <a:t>guttata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  <a:r>
              <a:rPr lang="cs-CZ" altLang="cs-CZ" sz="2800" dirty="0">
                <a:solidFill>
                  <a:schemeClr val="tx2"/>
                </a:solidFill>
              </a:rPr>
              <a:t>- padlí lískové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5" y="2062168"/>
            <a:ext cx="4752528" cy="2667753"/>
          </a:xfrm>
          <a:prstGeom prst="rect">
            <a:avLst/>
          </a:prstGeom>
          <a:ln w="22225">
            <a:solidFill>
              <a:srgbClr val="FFFFCC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30" y="2566224"/>
            <a:ext cx="4764609" cy="3563927"/>
          </a:xfrm>
          <a:prstGeom prst="rect">
            <a:avLst/>
          </a:prstGeom>
          <a:ln w="22225">
            <a:solidFill>
              <a:srgbClr val="FFFFCC"/>
            </a:solidFill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4361" y="4821836"/>
            <a:ext cx="4132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>
                <a:solidFill>
                  <a:srgbClr val="FFFFCC"/>
                </a:solidFill>
              </a:rPr>
              <a:t>Foto Pavel </a:t>
            </a:r>
            <a:r>
              <a:rPr lang="cs-CZ" altLang="cs-CZ" sz="1000" dirty="0" err="1">
                <a:solidFill>
                  <a:srgbClr val="FFFFCC"/>
                </a:solidFill>
              </a:rPr>
              <a:t>Šinkyřík</a:t>
            </a:r>
            <a:endParaRPr lang="cs-CZ" altLang="cs-CZ" sz="1000" dirty="0">
              <a:solidFill>
                <a:srgbClr val="FFFF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>
                <a:solidFill>
                  <a:srgbClr val="FFFFCC"/>
                </a:solidFill>
              </a:rPr>
              <a:t>Snímky převzaty z https://www.biolib.cz/cz/taxon/id357567/ </a:t>
            </a:r>
          </a:p>
        </p:txBody>
      </p:sp>
    </p:spTree>
    <p:extLst>
      <p:ext uri="{BB962C8B-B14F-4D97-AF65-F5344CB8AC3E}">
        <p14:creationId xmlns:p14="http://schemas.microsoft.com/office/powerpoint/2010/main" val="101913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686" y="975211"/>
            <a:ext cx="9087924" cy="53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u="sng" dirty="0"/>
              <a:t>Oddělení: </a:t>
            </a:r>
            <a:r>
              <a:rPr lang="cs-CZ" altLang="cs-CZ" sz="1800" u="sng" dirty="0" err="1"/>
              <a:t>Basidiomycota</a:t>
            </a:r>
            <a:r>
              <a:rPr lang="cs-CZ" altLang="cs-CZ" sz="1800" dirty="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</a:rPr>
              <a:t>Třída: </a:t>
            </a:r>
            <a:r>
              <a:rPr lang="cs-CZ" altLang="cs-CZ" sz="1800" dirty="0" err="1">
                <a:solidFill>
                  <a:schemeClr val="tx2"/>
                </a:solidFill>
              </a:rPr>
              <a:t>Pucciniomycetes</a:t>
            </a:r>
            <a:r>
              <a:rPr lang="cs-CZ" altLang="cs-CZ" sz="1800" dirty="0">
                <a:solidFill>
                  <a:schemeClr val="tx2"/>
                </a:solidFill>
              </a:rPr>
              <a:t>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Řád: </a:t>
            </a:r>
            <a:r>
              <a:rPr lang="cs-CZ" altLang="cs-CZ" sz="1800" dirty="0" err="1"/>
              <a:t>Pucciniales</a:t>
            </a:r>
            <a:r>
              <a:rPr lang="cs-CZ" altLang="cs-CZ" sz="1800" dirty="0"/>
              <a:t> (rzi)  	</a:t>
            </a:r>
            <a:r>
              <a:rPr lang="cs-CZ" altLang="cs-CZ" sz="1800" dirty="0">
                <a:solidFill>
                  <a:srgbClr val="FFFFCC"/>
                </a:solidFill>
              </a:rPr>
              <a:t>1.</a:t>
            </a:r>
            <a:r>
              <a:rPr lang="cs-CZ" altLang="cs-CZ" sz="1800" i="1" dirty="0">
                <a:solidFill>
                  <a:srgbClr val="FFFFCC"/>
                </a:solidFill>
              </a:rPr>
              <a:t> </a:t>
            </a:r>
            <a:r>
              <a:rPr lang="cs-CZ" altLang="cs-CZ" sz="1800" i="1" dirty="0" err="1">
                <a:solidFill>
                  <a:srgbClr val="FFFFCC"/>
                </a:solidFill>
              </a:rPr>
              <a:t>Gymnosporangium</a:t>
            </a:r>
            <a:r>
              <a:rPr lang="cs-CZ" altLang="cs-CZ" sz="1800" i="1" dirty="0">
                <a:solidFill>
                  <a:srgbClr val="FFFFCC"/>
                </a:solidFill>
              </a:rPr>
              <a:t> </a:t>
            </a:r>
            <a:r>
              <a:rPr lang="cs-CZ" altLang="cs-CZ" sz="1800" i="1" dirty="0" err="1">
                <a:solidFill>
                  <a:srgbClr val="FFFFCC"/>
                </a:solidFill>
              </a:rPr>
              <a:t>fuscum</a:t>
            </a:r>
            <a:r>
              <a:rPr lang="cs-CZ" altLang="cs-CZ" sz="1800" i="1" dirty="0">
                <a:solidFill>
                  <a:srgbClr val="FFFFCC"/>
                </a:solidFill>
              </a:rPr>
              <a:t> </a:t>
            </a:r>
            <a:r>
              <a:rPr lang="cs-CZ" altLang="cs-CZ" sz="1800" dirty="0">
                <a:solidFill>
                  <a:srgbClr val="FFFFCC"/>
                </a:solidFill>
              </a:rPr>
              <a:t>(rez hrušňová) </a:t>
            </a:r>
            <a:br>
              <a:rPr lang="cs-CZ" altLang="cs-CZ" sz="1800" dirty="0">
                <a:solidFill>
                  <a:srgbClr val="FFFFFF"/>
                </a:solidFill>
              </a:rPr>
            </a:br>
            <a:r>
              <a:rPr lang="cs-CZ" altLang="cs-CZ" sz="1800" dirty="0">
                <a:solidFill>
                  <a:srgbClr val="FFCC00"/>
                </a:solidFill>
              </a:rPr>
              <a:t>				– </a:t>
            </a:r>
            <a:r>
              <a:rPr lang="cs-CZ" altLang="cs-CZ" sz="1800" dirty="0" err="1">
                <a:solidFill>
                  <a:srgbClr val="FFCC00"/>
                </a:solidFill>
              </a:rPr>
              <a:t>aecia</a:t>
            </a:r>
            <a:r>
              <a:rPr lang="cs-CZ" altLang="cs-CZ" sz="1800" dirty="0">
                <a:solidFill>
                  <a:srgbClr val="FFCC00"/>
                </a:solidFill>
              </a:rPr>
              <a:t> na listech hrušní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CC00"/>
                </a:solidFill>
              </a:rPr>
              <a:t>		   	</a:t>
            </a:r>
            <a:r>
              <a:rPr lang="cs-CZ" altLang="cs-CZ" sz="1800" dirty="0">
                <a:solidFill>
                  <a:srgbClr val="FFFFCC"/>
                </a:solidFill>
              </a:rPr>
              <a:t>2. </a:t>
            </a:r>
            <a:r>
              <a:rPr lang="cs-CZ" altLang="cs-CZ" sz="1800" i="1" dirty="0" err="1">
                <a:solidFill>
                  <a:srgbClr val="FFFFCC"/>
                </a:solidFill>
              </a:rPr>
              <a:t>Uromyces</a:t>
            </a:r>
            <a:r>
              <a:rPr lang="cs-CZ" altLang="cs-CZ" sz="1800" i="1" dirty="0">
                <a:solidFill>
                  <a:srgbClr val="FFFFCC"/>
                </a:solidFill>
              </a:rPr>
              <a:t> </a:t>
            </a:r>
            <a:r>
              <a:rPr lang="cs-CZ" altLang="cs-CZ" sz="1800" i="1" dirty="0" err="1">
                <a:solidFill>
                  <a:srgbClr val="FFFFCC"/>
                </a:solidFill>
              </a:rPr>
              <a:t>pisi</a:t>
            </a:r>
            <a:r>
              <a:rPr lang="cs-CZ" altLang="cs-CZ" sz="1800" i="1" dirty="0">
                <a:solidFill>
                  <a:srgbClr val="FFFFCC"/>
                </a:solidFill>
              </a:rPr>
              <a:t> </a:t>
            </a:r>
            <a:r>
              <a:rPr lang="cs-CZ" altLang="cs-CZ" sz="1800" dirty="0">
                <a:solidFill>
                  <a:srgbClr val="FFFFCC"/>
                </a:solidFill>
              </a:rPr>
              <a:t>(rez hrachová) </a:t>
            </a:r>
            <a:r>
              <a:rPr lang="cs-CZ" altLang="cs-CZ" sz="1800" dirty="0">
                <a:solidFill>
                  <a:srgbClr val="FFCC00"/>
                </a:solidFill>
              </a:rPr>
              <a:t>– </a:t>
            </a:r>
            <a:r>
              <a:rPr lang="cs-CZ" altLang="cs-CZ" sz="1800" dirty="0" err="1">
                <a:solidFill>
                  <a:srgbClr val="FFCC00"/>
                </a:solidFill>
              </a:rPr>
              <a:t>aecia</a:t>
            </a:r>
            <a:r>
              <a:rPr lang="cs-CZ" altLang="cs-CZ" sz="1800" dirty="0">
                <a:solidFill>
                  <a:srgbClr val="FFCC00"/>
                </a:solidFill>
              </a:rPr>
              <a:t> na listech pryšce;</a:t>
            </a:r>
            <a:br>
              <a:rPr lang="cs-CZ" altLang="cs-CZ" sz="1800" dirty="0">
                <a:solidFill>
                  <a:srgbClr val="FFCC00"/>
                </a:solidFill>
              </a:rPr>
            </a:br>
            <a:r>
              <a:rPr lang="cs-CZ" altLang="cs-CZ" sz="1800" dirty="0">
                <a:solidFill>
                  <a:srgbClr val="FFCC00"/>
                </a:solidFill>
              </a:rPr>
              <a:t>				</a:t>
            </a:r>
            <a:r>
              <a:rPr lang="cs-CZ" altLang="cs-CZ" sz="1800" dirty="0">
                <a:solidFill>
                  <a:schemeClr val="accent2"/>
                </a:solidFill>
              </a:rPr>
              <a:t>jednobuněčné teliospory z telií na listech hrachu</a:t>
            </a:r>
            <a:endParaRPr lang="cs-CZ" altLang="cs-CZ" sz="1800" dirty="0">
              <a:solidFill>
                <a:srgbClr val="FF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			</a:t>
            </a:r>
            <a:r>
              <a:rPr lang="cs-CZ" altLang="cs-CZ" sz="1800" dirty="0">
                <a:solidFill>
                  <a:srgbClr val="FFFFCC"/>
                </a:solidFill>
              </a:rPr>
              <a:t>3. </a:t>
            </a:r>
            <a:r>
              <a:rPr lang="cs-CZ" altLang="cs-CZ" sz="1800" i="1" dirty="0" err="1">
                <a:solidFill>
                  <a:srgbClr val="FFFFCC"/>
                </a:solidFill>
              </a:rPr>
              <a:t>Cronartium</a:t>
            </a:r>
            <a:r>
              <a:rPr lang="cs-CZ" altLang="cs-CZ" sz="1800" i="1" dirty="0">
                <a:solidFill>
                  <a:srgbClr val="FFFFCC"/>
                </a:solidFill>
              </a:rPr>
              <a:t> </a:t>
            </a:r>
            <a:r>
              <a:rPr lang="cs-CZ" altLang="cs-CZ" sz="1800" i="1" dirty="0" err="1">
                <a:solidFill>
                  <a:srgbClr val="FFFFCC"/>
                </a:solidFill>
              </a:rPr>
              <a:t>ribicola</a:t>
            </a:r>
            <a:r>
              <a:rPr lang="cs-CZ" altLang="cs-CZ" sz="1800" i="1" dirty="0">
                <a:solidFill>
                  <a:srgbClr val="FFFFCC"/>
                </a:solidFill>
              </a:rPr>
              <a:t> </a:t>
            </a:r>
            <a:r>
              <a:rPr lang="cs-CZ" altLang="cs-CZ" sz="1800" dirty="0">
                <a:solidFill>
                  <a:srgbClr val="FFFFCC"/>
                </a:solidFill>
              </a:rPr>
              <a:t>(r. vejmutovková) 						</a:t>
            </a:r>
            <a:r>
              <a:rPr lang="cs-CZ" altLang="cs-CZ" sz="1800" dirty="0">
                <a:solidFill>
                  <a:srgbClr val="FFCC00"/>
                </a:solidFill>
              </a:rPr>
              <a:t>– válcovitá telia na listech rybízu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</a:rPr>
              <a:t>Třída: </a:t>
            </a:r>
            <a:r>
              <a:rPr lang="cs-CZ" altLang="cs-CZ" sz="1800" dirty="0" err="1">
                <a:solidFill>
                  <a:schemeClr val="tx2"/>
                </a:solidFill>
              </a:rPr>
              <a:t>Ustilaginomycetes</a:t>
            </a:r>
            <a:r>
              <a:rPr lang="cs-CZ" altLang="cs-CZ" sz="18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Řád: </a:t>
            </a:r>
            <a:r>
              <a:rPr lang="cs-CZ" altLang="cs-CZ" sz="1800" dirty="0" err="1"/>
              <a:t>Ustilaginales</a:t>
            </a:r>
            <a:r>
              <a:rPr lang="cs-CZ" altLang="cs-CZ" sz="1800" dirty="0"/>
              <a:t> (sněti)  	</a:t>
            </a:r>
            <a:r>
              <a:rPr lang="cs-CZ" altLang="cs-CZ" sz="1800" i="1" dirty="0" err="1"/>
              <a:t>Ustilago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tritici</a:t>
            </a:r>
            <a:r>
              <a:rPr lang="cs-CZ" altLang="cs-CZ" sz="1800" i="1" dirty="0"/>
              <a:t> </a:t>
            </a:r>
            <a:r>
              <a:rPr lang="cs-CZ" altLang="cs-CZ" sz="1800" dirty="0"/>
              <a:t>(prašná sněť pšeničná) </a:t>
            </a:r>
            <a:br>
              <a:rPr lang="cs-CZ" altLang="cs-CZ" sz="1800" dirty="0">
                <a:solidFill>
                  <a:srgbClr val="FFCC00"/>
                </a:solidFill>
              </a:rPr>
            </a:br>
            <a:r>
              <a:rPr lang="cs-CZ" altLang="cs-CZ" sz="1800" dirty="0">
                <a:solidFill>
                  <a:srgbClr val="FFCC00"/>
                </a:solidFill>
              </a:rPr>
              <a:t>			</a:t>
            </a:r>
            <a:r>
              <a:rPr lang="cs-CZ" altLang="cs-CZ" sz="1800" i="1" dirty="0" err="1"/>
              <a:t>Anthracoidea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caricis</a:t>
            </a:r>
            <a:r>
              <a:rPr lang="cs-CZ" altLang="cs-CZ" sz="1800" i="1" dirty="0"/>
              <a:t>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kulkovník</a:t>
            </a:r>
            <a:r>
              <a:rPr lang="cs-CZ" altLang="cs-CZ" sz="1800" dirty="0"/>
              <a:t> ostřicový)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1800" u="sng" dirty="0"/>
              <a:t>Oddělení: </a:t>
            </a:r>
            <a:r>
              <a:rPr lang="cs-CZ" altLang="cs-CZ" sz="1800" u="sng" dirty="0" err="1"/>
              <a:t>Ascomycota</a:t>
            </a:r>
            <a:endParaRPr lang="cs-CZ" altLang="cs-CZ" sz="1800" u="sng" dirty="0"/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1800" dirty="0">
                <a:solidFill>
                  <a:schemeClr val="tx2"/>
                </a:solidFill>
              </a:rPr>
              <a:t>Třída: </a:t>
            </a:r>
            <a:r>
              <a:rPr lang="cs-CZ" altLang="cs-CZ" sz="1800" dirty="0" err="1">
                <a:solidFill>
                  <a:schemeClr val="tx2"/>
                </a:solidFill>
              </a:rPr>
              <a:t>Leotiomycetes</a:t>
            </a:r>
            <a:endParaRPr lang="cs-CZ" altLang="cs-CZ" sz="1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1800" dirty="0"/>
              <a:t>Řád: </a:t>
            </a:r>
            <a:r>
              <a:rPr lang="cs-CZ" altLang="cs-CZ" sz="1800" dirty="0" err="1"/>
              <a:t>Erysiphales</a:t>
            </a:r>
            <a:r>
              <a:rPr lang="cs-CZ" altLang="cs-CZ" sz="1800" dirty="0"/>
              <a:t> (padlí)	4. </a:t>
            </a:r>
            <a:r>
              <a:rPr lang="cs-CZ" altLang="cs-CZ" sz="1800" i="1" dirty="0" err="1"/>
              <a:t>Erysiphe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alphitoides</a:t>
            </a:r>
            <a:r>
              <a:rPr lang="cs-CZ" altLang="cs-CZ" sz="1800" dirty="0"/>
              <a:t> (p. dubové) – 						</a:t>
            </a:r>
            <a:r>
              <a:rPr lang="cs-CZ" altLang="cs-CZ" sz="1800" dirty="0" err="1">
                <a:solidFill>
                  <a:schemeClr val="accent2"/>
                </a:solidFill>
              </a:rPr>
              <a:t>chasmothecia</a:t>
            </a:r>
            <a:r>
              <a:rPr lang="cs-CZ" altLang="cs-CZ" sz="1800" dirty="0">
                <a:solidFill>
                  <a:schemeClr val="accent2"/>
                </a:solidFill>
              </a:rPr>
              <a:t> s přívěsky (a uvnitř s vřecky)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600" dirty="0"/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cs-CZ" altLang="cs-CZ" sz="1800" i="1" dirty="0"/>
              <a:t>			</a:t>
            </a:r>
            <a:r>
              <a:rPr lang="cs-CZ" altLang="cs-CZ" sz="1800" dirty="0"/>
              <a:t>5. </a:t>
            </a:r>
            <a:r>
              <a:rPr lang="cs-CZ" altLang="cs-CZ" sz="1800" i="1" dirty="0" err="1"/>
              <a:t>Phyllactinia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guttata</a:t>
            </a:r>
            <a:r>
              <a:rPr lang="cs-CZ" altLang="cs-CZ" sz="1800" dirty="0"/>
              <a:t> (p. lískové) – 							</a:t>
            </a:r>
            <a:r>
              <a:rPr lang="cs-CZ" altLang="cs-CZ" sz="1800" dirty="0" err="1">
                <a:solidFill>
                  <a:schemeClr val="accent2"/>
                </a:solidFill>
              </a:rPr>
              <a:t>chasmothecia</a:t>
            </a:r>
            <a:r>
              <a:rPr lang="cs-CZ" altLang="cs-CZ" sz="1800" dirty="0">
                <a:solidFill>
                  <a:schemeClr val="accent2"/>
                </a:solidFill>
              </a:rPr>
              <a:t> s </a:t>
            </a:r>
            <a:r>
              <a:rPr lang="cs-CZ" altLang="cs-CZ" sz="1800">
                <a:solidFill>
                  <a:schemeClr val="accent2"/>
                </a:solidFill>
              </a:rPr>
              <a:t>přívěsky (</a:t>
            </a:r>
            <a:r>
              <a:rPr lang="cs-CZ" altLang="cs-CZ" sz="1800" dirty="0">
                <a:solidFill>
                  <a:schemeClr val="accent2"/>
                </a:solidFill>
              </a:rPr>
              <a:t>a uvnitř s vřecky)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600" dirty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187624" y="260648"/>
            <a:ext cx="6676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b="1" dirty="0">
                <a:solidFill>
                  <a:schemeClr val="tx2"/>
                </a:solidFill>
              </a:rPr>
              <a:t>Přehled pozorovaných objektů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7" y="404664"/>
            <a:ext cx="7989887" cy="1419225"/>
          </a:xfrm>
        </p:spPr>
        <p:txBody>
          <a:bodyPr/>
          <a:lstStyle/>
          <a:p>
            <a:pPr algn="l"/>
            <a:r>
              <a:rPr lang="cs-CZ" altLang="cs-CZ" sz="2800" dirty="0"/>
              <a:t>Oddělení: </a:t>
            </a:r>
            <a:r>
              <a:rPr lang="cs-CZ" altLang="cs-CZ" sz="2800" dirty="0" err="1"/>
              <a:t>Basidiomycota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r>
              <a:rPr lang="cs-CZ" altLang="cs-CZ" sz="2800" dirty="0"/>
              <a:t>Třída: </a:t>
            </a:r>
            <a:r>
              <a:rPr lang="cs-CZ" altLang="cs-CZ" sz="2800" dirty="0" err="1"/>
              <a:t>Pucciniomycetes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r>
              <a:rPr lang="cs-CZ" altLang="cs-CZ" sz="2800" dirty="0"/>
              <a:t>Řád: </a:t>
            </a:r>
            <a:r>
              <a:rPr lang="cs-CZ" altLang="cs-CZ" sz="2800" dirty="0" err="1"/>
              <a:t>Pucciniales</a:t>
            </a:r>
            <a:r>
              <a:rPr lang="cs-CZ" altLang="cs-CZ" sz="2800" dirty="0"/>
              <a:t> (= </a:t>
            </a:r>
            <a:r>
              <a:rPr lang="cs-CZ" altLang="cs-CZ" sz="2800" dirty="0" err="1"/>
              <a:t>Uredinales</a:t>
            </a:r>
            <a:r>
              <a:rPr lang="cs-CZ" altLang="cs-CZ" sz="2800" dirty="0"/>
              <a:t>) - rzi</a:t>
            </a:r>
          </a:p>
        </p:txBody>
      </p:sp>
      <p:sp>
        <p:nvSpPr>
          <p:cNvPr id="717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79388" y="2122314"/>
            <a:ext cx="8713787" cy="2746846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cs-CZ" altLang="cs-CZ" sz="2400" dirty="0"/>
              <a:t>	ZÁKLADNÍ CHARAKTERISTIKA:</a:t>
            </a:r>
          </a:p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r>
              <a:rPr lang="cs-CZ" altLang="cs-CZ" sz="2400" dirty="0" err="1"/>
              <a:t>intramatrikální</a:t>
            </a:r>
            <a:r>
              <a:rPr lang="cs-CZ" altLang="cs-CZ" sz="2400" dirty="0"/>
              <a:t> paraziti rostlin – mycelium v mezibuněčných prostorách pletiv hostitele, do jejichž buněk vysílá haustoria</a:t>
            </a:r>
          </a:p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r>
              <a:rPr lang="cs-CZ" altLang="cs-CZ" sz="2400" dirty="0"/>
              <a:t>projevují se tvorbou výtrusných ložisek </a:t>
            </a:r>
            <a:br>
              <a:rPr lang="cs-CZ" altLang="cs-CZ" sz="2400" dirty="0"/>
            </a:br>
            <a:r>
              <a:rPr lang="cs-CZ" altLang="cs-CZ" sz="2400" dirty="0"/>
              <a:t>a často i deformacemi napadených orgánů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druhy </a:t>
            </a:r>
            <a:r>
              <a:rPr lang="cs-CZ" altLang="cs-CZ" sz="2400" dirty="0" err="1"/>
              <a:t>heteroecické</a:t>
            </a:r>
            <a:r>
              <a:rPr lang="cs-CZ" altLang="cs-CZ" sz="2400" dirty="0"/>
              <a:t> - střídají hostitele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druhy </a:t>
            </a:r>
            <a:r>
              <a:rPr lang="cs-CZ" altLang="cs-CZ" sz="2400" dirty="0" err="1"/>
              <a:t>autecické</a:t>
            </a:r>
            <a:r>
              <a:rPr lang="cs-CZ" altLang="cs-CZ" sz="2400" dirty="0"/>
              <a:t> - beze změny hostitele</a:t>
            </a:r>
          </a:p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7619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9517" y="188640"/>
            <a:ext cx="7989887" cy="1419225"/>
          </a:xfrm>
        </p:spPr>
        <p:txBody>
          <a:bodyPr/>
          <a:lstStyle/>
          <a:p>
            <a:pPr algn="l"/>
            <a:r>
              <a:rPr lang="cs-CZ" altLang="cs-CZ" sz="2800" dirty="0"/>
              <a:t>Oddělení: </a:t>
            </a:r>
            <a:r>
              <a:rPr lang="cs-CZ" altLang="cs-CZ" sz="2800" dirty="0" err="1"/>
              <a:t>Basidiomycota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r>
              <a:rPr lang="cs-CZ" altLang="cs-CZ" sz="2800" dirty="0"/>
              <a:t>Třída: </a:t>
            </a:r>
            <a:r>
              <a:rPr lang="cs-CZ" altLang="cs-CZ" sz="2800" dirty="0" err="1"/>
              <a:t>Pucciniomycetes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r>
              <a:rPr lang="cs-CZ" altLang="cs-CZ" sz="2800" dirty="0"/>
              <a:t>Řád: </a:t>
            </a:r>
            <a:r>
              <a:rPr lang="cs-CZ" altLang="cs-CZ" sz="2800" dirty="0" err="1"/>
              <a:t>Pucciniales</a:t>
            </a:r>
            <a:r>
              <a:rPr lang="cs-CZ" altLang="cs-CZ" sz="2800" dirty="0"/>
              <a:t> - rzi</a:t>
            </a:r>
          </a:p>
        </p:txBody>
      </p:sp>
      <p:sp>
        <p:nvSpPr>
          <p:cNvPr id="1024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99517" y="1709861"/>
            <a:ext cx="5208587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ct val="20000"/>
              </a:spcAft>
              <a:buNone/>
            </a:pPr>
            <a:r>
              <a:rPr lang="cs-CZ" altLang="cs-CZ" sz="2400" dirty="0"/>
              <a:t>složitý životní cyklus: 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cs-CZ" altLang="cs-CZ" sz="2400" dirty="0"/>
              <a:t>bazidiospory klíčí v haploidní mycelium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cs-CZ" altLang="cs-CZ" sz="2400" dirty="0"/>
              <a:t>na něm vznikají pohlavní orgány (</a:t>
            </a:r>
            <a:r>
              <a:rPr lang="cs-CZ" altLang="cs-CZ" sz="2400" dirty="0" err="1"/>
              <a:t>spermogonia</a:t>
            </a:r>
            <a:r>
              <a:rPr lang="cs-CZ" altLang="cs-CZ" sz="2400" dirty="0"/>
              <a:t>; 0) a v nich se tvoří </a:t>
            </a:r>
            <a:r>
              <a:rPr lang="cs-CZ" altLang="cs-CZ" sz="2400" dirty="0" err="1"/>
              <a:t>spermacie</a:t>
            </a:r>
            <a:endParaRPr lang="cs-CZ" altLang="cs-CZ" sz="2400" dirty="0"/>
          </a:p>
          <a:p>
            <a:pPr>
              <a:lnSpc>
                <a:spcPct val="80000"/>
              </a:lnSpc>
              <a:spcAft>
                <a:spcPct val="20000"/>
              </a:spcAft>
            </a:pPr>
            <a:endParaRPr lang="cs-CZ" altLang="cs-CZ" sz="2400" dirty="0"/>
          </a:p>
        </p:txBody>
      </p:sp>
      <p:pic>
        <p:nvPicPr>
          <p:cNvPr id="4" name="Picture 2" descr="https://upload.wikimedia.org/wikipedia/commons/1/15/Puccina_graminis_life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51" y="44451"/>
            <a:ext cx="3607724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81658" y="3870101"/>
            <a:ext cx="8178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pohlavním procesem vzniká </a:t>
            </a:r>
            <a:r>
              <a:rPr lang="cs-CZ" altLang="cs-CZ" sz="2400" dirty="0" err="1"/>
              <a:t>dikaryotické</a:t>
            </a:r>
            <a:r>
              <a:rPr lang="cs-CZ" altLang="cs-CZ" sz="2400" dirty="0"/>
              <a:t> mycelium, na něm se zakládají postupně ložiska nepohlavních výtrusů: </a:t>
            </a: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cs-CZ" altLang="cs-CZ" sz="2400" dirty="0"/>
              <a:t>jarní (</a:t>
            </a:r>
            <a:r>
              <a:rPr lang="cs-CZ" altLang="cs-CZ" sz="2400" dirty="0" err="1"/>
              <a:t>aecia</a:t>
            </a:r>
            <a:r>
              <a:rPr lang="cs-CZ" altLang="cs-CZ" sz="2400" dirty="0"/>
              <a:t> s aeciosporami, I)</a:t>
            </a: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cs-CZ" altLang="cs-CZ" sz="2400" dirty="0"/>
              <a:t>letní (uredia s </a:t>
            </a:r>
            <a:r>
              <a:rPr lang="cs-CZ" altLang="cs-CZ" sz="2400" dirty="0" err="1"/>
              <a:t>urediosporami</a:t>
            </a:r>
            <a:r>
              <a:rPr lang="cs-CZ" altLang="cs-CZ" sz="2400" dirty="0"/>
              <a:t>, II)</a:t>
            </a: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cs-CZ" altLang="cs-CZ" sz="2400" dirty="0"/>
              <a:t>zimní (telia s teliosporami, III)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po karyogamii a </a:t>
            </a:r>
            <a:r>
              <a:rPr lang="cs-CZ" altLang="cs-CZ" sz="2400" dirty="0" err="1"/>
              <a:t>meiozi</a:t>
            </a:r>
            <a:r>
              <a:rPr lang="cs-CZ" altLang="cs-CZ" sz="2400" dirty="0"/>
              <a:t> vyklíčí z teliospory příčně dělená bazidie se 4 haploidními bazidiosporami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97100"/>
            <a:ext cx="4752528" cy="468788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/>
              <a:t>Pozorování napadené a tvarově změněné hostitelské rostliny - pryšce chvojky pod lupou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/>
              <a:t>Na spodní straně listů nahloučená </a:t>
            </a:r>
            <a:r>
              <a:rPr lang="cs-CZ" altLang="cs-CZ" sz="2400" dirty="0" err="1"/>
              <a:t>aecia</a:t>
            </a:r>
            <a:r>
              <a:rPr lang="cs-CZ" altLang="cs-CZ" sz="2400" b="1" dirty="0"/>
              <a:t> </a:t>
            </a:r>
            <a:r>
              <a:rPr lang="cs-CZ" altLang="cs-CZ" sz="2400" dirty="0"/>
              <a:t>(jarní ložiska) pohárkovitého tvaru, lemovaná bílou </a:t>
            </a:r>
            <a:r>
              <a:rPr lang="cs-CZ" altLang="cs-CZ" sz="2400" dirty="0" err="1"/>
              <a:t>pseudoperidií</a:t>
            </a:r>
            <a:r>
              <a:rPr lang="cs-CZ" altLang="cs-CZ" sz="2400" dirty="0"/>
              <a:t>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/>
              <a:t>Uvnitř se v řetízcích tvoří oranžové aeciospory (jarní výtrusy).</a:t>
            </a:r>
            <a:endParaRPr lang="cs-CZ" altLang="cs-CZ" sz="2800" dirty="0"/>
          </a:p>
        </p:txBody>
      </p:sp>
      <p:pic>
        <p:nvPicPr>
          <p:cNvPr id="14339" name="Picture 5" descr="Uromyces 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275" y="404664"/>
            <a:ext cx="3081337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Line 7"/>
          <p:cNvSpPr>
            <a:spLocks noChangeShapeType="1"/>
          </p:cNvSpPr>
          <p:nvPr/>
        </p:nvSpPr>
        <p:spPr bwMode="auto">
          <a:xfrm flipV="1">
            <a:off x="4860032" y="3212976"/>
            <a:ext cx="1584176" cy="864096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3203848" y="4797152"/>
            <a:ext cx="2520280" cy="108012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 flipV="1">
            <a:off x="4211960" y="5144964"/>
            <a:ext cx="2132777" cy="37226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title"/>
          </p:nvPr>
        </p:nvSpPr>
        <p:spPr>
          <a:xfrm>
            <a:off x="1101876" y="288117"/>
            <a:ext cx="3038475" cy="936625"/>
          </a:xfrm>
          <a:noFill/>
        </p:spPr>
        <p:txBody>
          <a:bodyPr/>
          <a:lstStyle/>
          <a:p>
            <a:pPr>
              <a:spcAft>
                <a:spcPct val="50000"/>
              </a:spcAft>
            </a:pPr>
            <a:r>
              <a:rPr lang="cs-CZ" altLang="cs-CZ" sz="2800" i="1" dirty="0" err="1"/>
              <a:t>Uromyces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pisi</a:t>
            </a:r>
            <a:br>
              <a:rPr lang="cs-CZ" altLang="cs-CZ" sz="2800" i="1" dirty="0"/>
            </a:br>
            <a:r>
              <a:rPr lang="cs-CZ" altLang="cs-CZ" sz="2800" dirty="0"/>
              <a:t>rez hrachová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1277939"/>
            <a:ext cx="4392488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cs-CZ" altLang="cs-CZ" sz="2400" kern="0" dirty="0" err="1"/>
              <a:t>Heteroecická</a:t>
            </a:r>
            <a:r>
              <a:rPr lang="cs-CZ" altLang="cs-CZ" sz="2400" kern="0" dirty="0"/>
              <a:t> (</a:t>
            </a:r>
            <a:r>
              <a:rPr lang="cs-CZ" altLang="cs-CZ" sz="2400" kern="0" dirty="0" err="1"/>
              <a:t>dvoubytná</a:t>
            </a:r>
            <a:r>
              <a:rPr lang="cs-CZ" altLang="cs-CZ" sz="2400" kern="0" dirty="0"/>
              <a:t>) rez:</a:t>
            </a:r>
          </a:p>
          <a:p>
            <a:pPr marL="0" indent="0">
              <a:buFontTx/>
              <a:buNone/>
              <a:defRPr/>
            </a:pPr>
            <a:r>
              <a:rPr lang="cs-CZ" altLang="cs-CZ" sz="2400" kern="0" dirty="0"/>
              <a:t>      </a:t>
            </a:r>
            <a:r>
              <a:rPr lang="cs-CZ" altLang="cs-CZ" sz="2400" kern="0" dirty="0" err="1"/>
              <a:t>aecia</a:t>
            </a:r>
            <a:r>
              <a:rPr lang="cs-CZ" altLang="cs-CZ" sz="2400" kern="0" dirty="0"/>
              <a:t> na pryšci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99832" y="116633"/>
            <a:ext cx="3973984" cy="124527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2400" dirty="0"/>
              <a:t>uredia (letní hnědá ložiska) a telia (zimní černá ložiska) na listech hrachu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70184" y="116633"/>
            <a:ext cx="4892439" cy="523900"/>
          </a:xfrm>
          <a:noFill/>
        </p:spPr>
        <p:txBody>
          <a:bodyPr/>
          <a:lstStyle/>
          <a:p>
            <a:pPr>
              <a:spcAft>
                <a:spcPct val="50000"/>
              </a:spcAft>
            </a:pPr>
            <a:r>
              <a:rPr lang="cs-CZ" altLang="cs-CZ" sz="2800" i="1" dirty="0" err="1"/>
              <a:t>Uromyces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pisi</a:t>
            </a:r>
            <a:r>
              <a:rPr lang="cs-CZ" altLang="cs-CZ" sz="2800" i="1" dirty="0"/>
              <a:t> - </a:t>
            </a:r>
            <a:r>
              <a:rPr lang="cs-CZ" altLang="cs-CZ" sz="2800" dirty="0"/>
              <a:t>rez hrachová</a:t>
            </a:r>
          </a:p>
        </p:txBody>
      </p:sp>
      <p:pic>
        <p:nvPicPr>
          <p:cNvPr id="15364" name="Picture 5" descr="42">
            <a:hlinkClick r:id="rId2" invalidUrl="http:///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2" y="1386686"/>
            <a:ext cx="3617347" cy="271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5203125" y="1386686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telia</a:t>
            </a:r>
          </a:p>
        </p:txBody>
      </p:sp>
      <p:pic>
        <p:nvPicPr>
          <p:cNvPr id="15366" name="Picture 10" descr="C:\Documents and Settings\Hrouda\Dokumenty\S_Www\Novy_web\mycology\kryptogamy\images\uromyces_pisi_aecia_12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5905"/>
          <a:stretch>
            <a:fillRect/>
          </a:stretch>
        </p:blipFill>
        <p:spPr bwMode="auto">
          <a:xfrm>
            <a:off x="228600" y="1386686"/>
            <a:ext cx="3004625" cy="25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11"/>
          <p:cNvSpPr>
            <a:spLocks noChangeArrowheads="1"/>
          </p:cNvSpPr>
          <p:nvPr/>
        </p:nvSpPr>
        <p:spPr bwMode="auto">
          <a:xfrm rot="5400000">
            <a:off x="1639093" y="1427785"/>
            <a:ext cx="396875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5368" name="AutoShape 11"/>
          <p:cNvSpPr>
            <a:spLocks noChangeArrowheads="1"/>
          </p:cNvSpPr>
          <p:nvPr/>
        </p:nvSpPr>
        <p:spPr bwMode="auto">
          <a:xfrm rot="5400000">
            <a:off x="7698854" y="1077694"/>
            <a:ext cx="514350" cy="287337"/>
          </a:xfrm>
          <a:prstGeom prst="rightArrow">
            <a:avLst>
              <a:gd name="adj1" fmla="val 50000"/>
              <a:gd name="adj2" fmla="val 313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15369" name="Picture 4" descr="Uromyces_pisi_aecia_Euphorbia2">
            <a:hlinkClick r:id="rId5" invalidUrl="http:///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4891"/>
            <a:ext cx="35052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2953694" y="3964891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chemeClr val="bg1"/>
                </a:solidFill>
              </a:rPr>
              <a:t>aecia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36042BD-4F20-481D-9AD4-26FA111BE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36" y="535009"/>
            <a:ext cx="4256123" cy="8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cs-CZ" altLang="cs-CZ" sz="2400" kern="0" dirty="0" err="1"/>
              <a:t>Heteroecická</a:t>
            </a:r>
            <a:r>
              <a:rPr lang="cs-CZ" altLang="cs-CZ" sz="2400" kern="0" dirty="0"/>
              <a:t> (</a:t>
            </a:r>
            <a:r>
              <a:rPr lang="cs-CZ" altLang="cs-CZ" sz="2400" kern="0" dirty="0" err="1"/>
              <a:t>dvoubytná</a:t>
            </a:r>
            <a:r>
              <a:rPr lang="cs-CZ" altLang="cs-CZ" sz="2400" kern="0" dirty="0"/>
              <a:t>) rez: </a:t>
            </a:r>
            <a:r>
              <a:rPr lang="cs-CZ" altLang="cs-CZ" sz="2400" kern="0" dirty="0" err="1"/>
              <a:t>aecia</a:t>
            </a:r>
            <a:r>
              <a:rPr lang="cs-CZ" altLang="cs-CZ" sz="2400" kern="0" dirty="0"/>
              <a:t> na pryšci</a:t>
            </a:r>
          </a:p>
        </p:txBody>
      </p:sp>
      <p:pic>
        <p:nvPicPr>
          <p:cNvPr id="12" name="Picture 14" descr="C:\Documents and Settings\Hrouda\Dokumenty\S_Www\Novy_web\mycology\kryptogamy\images\uromyces_fabae_teliospory_400x.jpg">
            <a:extLst>
              <a:ext uri="{FF2B5EF4-FFF2-40B4-BE49-F238E27FC236}">
                <a16:creationId xmlns:a16="http://schemas.microsoft.com/office/drawing/2014/main" id="{0E214FF4-D26E-4F46-A1F4-5AF024448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" b="14952"/>
          <a:stretch/>
        </p:blipFill>
        <p:spPr bwMode="auto">
          <a:xfrm>
            <a:off x="4842424" y="4150246"/>
            <a:ext cx="3973984" cy="246253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4A51C74A-1319-4EDA-8668-D7E2CC1CA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480" y="4135074"/>
            <a:ext cx="24538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</a:rPr>
              <a:t>jednobuněčné teliospory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rez-hrusnova--aecia1">
            <a:hlinkClick r:id="rId2" invalidUrl="http:///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6" r="16243"/>
          <a:stretch>
            <a:fillRect/>
          </a:stretch>
        </p:blipFill>
        <p:spPr bwMode="auto">
          <a:xfrm>
            <a:off x="228600" y="1143000"/>
            <a:ext cx="408463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167">
            <a:hlinkClick r:id="rId4" invalidUrl="http:///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2425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-36513" y="0"/>
            <a:ext cx="72755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cs-CZ" altLang="cs-CZ" sz="2800" i="1">
                <a:solidFill>
                  <a:schemeClr val="tx2"/>
                </a:solidFill>
              </a:rPr>
              <a:t>Gymnosporangium fuscum (= G.sabinae)</a:t>
            </a:r>
            <a:br>
              <a:rPr lang="cs-CZ" altLang="cs-CZ" sz="2800" i="1">
                <a:solidFill>
                  <a:schemeClr val="tx2"/>
                </a:solidFill>
              </a:rPr>
            </a:br>
            <a:r>
              <a:rPr lang="cs-CZ" altLang="cs-CZ" sz="2800">
                <a:solidFill>
                  <a:schemeClr val="tx2"/>
                </a:solidFill>
              </a:rPr>
              <a:t>rez (obnaženka) hrušňová</a:t>
            </a:r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4419600" y="2133600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/>
              <a:t>aecia na hrušních</a:t>
            </a:r>
          </a:p>
        </p:txBody>
      </p:sp>
      <p:pic>
        <p:nvPicPr>
          <p:cNvPr id="16390" name="Picture 12" descr="C:\Documents and Settings\Hrouda\Dokumenty\S_Www\Novy_web\mycology\kryptogamy\images\gymnosporangium_fuscum_aecia_20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813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Gymnosporangium_sabinae-aecidie-Pyrus">
            <a:hlinkClick r:id="rId7" invalidUrl="http:///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6" r="17998"/>
          <a:stretch>
            <a:fillRect/>
          </a:stretch>
        </p:blipFill>
        <p:spPr bwMode="auto">
          <a:xfrm>
            <a:off x="7162800" y="286694"/>
            <a:ext cx="17605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52399" y="0"/>
            <a:ext cx="45640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cs-CZ" altLang="cs-CZ" sz="2800" i="1" spc="-30" dirty="0" err="1">
                <a:solidFill>
                  <a:schemeClr val="tx2"/>
                </a:solidFill>
              </a:rPr>
              <a:t>Gymnosporangium</a:t>
            </a:r>
            <a:r>
              <a:rPr lang="cs-CZ" altLang="cs-CZ" sz="2800" i="1" spc="-30" dirty="0">
                <a:solidFill>
                  <a:schemeClr val="tx2"/>
                </a:solidFill>
              </a:rPr>
              <a:t> </a:t>
            </a:r>
            <a:r>
              <a:rPr lang="cs-CZ" altLang="cs-CZ" sz="2800" i="1" spc="-30" dirty="0" err="1">
                <a:solidFill>
                  <a:schemeClr val="tx2"/>
                </a:solidFill>
              </a:rPr>
              <a:t>fuscum</a:t>
            </a:r>
            <a:br>
              <a:rPr lang="cs-CZ" altLang="cs-CZ" sz="2800" i="1" dirty="0">
                <a:solidFill>
                  <a:schemeClr val="tx2"/>
                </a:solidFill>
              </a:rPr>
            </a:br>
            <a:r>
              <a:rPr lang="cs-CZ" altLang="cs-CZ" sz="2800" dirty="0">
                <a:solidFill>
                  <a:schemeClr val="tx2"/>
                </a:solidFill>
              </a:rPr>
              <a:t>rez (</a:t>
            </a:r>
            <a:r>
              <a:rPr lang="cs-CZ" altLang="cs-CZ" sz="2800" dirty="0" err="1">
                <a:solidFill>
                  <a:schemeClr val="tx2"/>
                </a:solidFill>
              </a:rPr>
              <a:t>obnaženka</a:t>
            </a:r>
            <a:r>
              <a:rPr lang="cs-CZ" altLang="cs-CZ" sz="2800" dirty="0">
                <a:solidFill>
                  <a:schemeClr val="tx2"/>
                </a:solidFill>
              </a:rPr>
              <a:t>) hrušňová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52400" y="1295400"/>
            <a:ext cx="3963988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/>
              <a:t>telia na větvích cypřišovitých dřevin</a:t>
            </a:r>
          </a:p>
        </p:txBody>
      </p:sp>
      <p:pic>
        <p:nvPicPr>
          <p:cNvPr id="17412" name="Picture 8" descr="C:\Documents and Settings\Hrouda\Dokumenty\S_Www\Novy_web\mycology\kryptogamy\images\gymnosporangium_telia_4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C:\Documents and Settings\Hrouda\Dokumenty\S_Www\Novy_web\mycology\kryptogamy\images\gymnosporangium_telia_4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925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C:\Documents and Settings\Hrouda\Dokumenty\S_Www\Novy_web\mycology\kryptogamy\images\gymnosporangium_telia_47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-36513" y="0"/>
            <a:ext cx="72755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cs-CZ" altLang="cs-CZ" sz="2800" i="1">
                <a:solidFill>
                  <a:schemeClr val="tx2"/>
                </a:solidFill>
              </a:rPr>
              <a:t>Cronartium ribicola</a:t>
            </a:r>
            <a:br>
              <a:rPr lang="cs-CZ" altLang="cs-CZ" sz="2800" i="1">
                <a:solidFill>
                  <a:schemeClr val="tx2"/>
                </a:solidFill>
              </a:rPr>
            </a:br>
            <a:r>
              <a:rPr lang="cs-CZ" altLang="cs-CZ" sz="2800">
                <a:solidFill>
                  <a:schemeClr val="tx2"/>
                </a:solidFill>
              </a:rPr>
              <a:t>rez vejmutovková</a:t>
            </a:r>
          </a:p>
        </p:txBody>
      </p:sp>
      <p:sp>
        <p:nvSpPr>
          <p:cNvPr id="18435" name="Rectangle 11"/>
          <p:cNvSpPr>
            <a:spLocks noChangeArrowheads="1"/>
          </p:cNvSpPr>
          <p:nvPr/>
        </p:nvSpPr>
        <p:spPr bwMode="auto">
          <a:xfrm>
            <a:off x="5048715" y="5877272"/>
            <a:ext cx="283565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 dirty="0"/>
              <a:t>puchýřovitá </a:t>
            </a:r>
            <a:r>
              <a:rPr lang="cs-CZ" altLang="cs-CZ" sz="2400" dirty="0" err="1"/>
              <a:t>aecia</a:t>
            </a:r>
            <a:r>
              <a:rPr lang="cs-CZ" altLang="cs-CZ" sz="2400" dirty="0"/>
              <a:t> na kůře borovic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04864"/>
            <a:ext cx="4405643" cy="36408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715" y="1317686"/>
            <a:ext cx="3411718" cy="4559586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7544" y="1527448"/>
            <a:ext cx="283565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 dirty="0" err="1"/>
              <a:t>heteroecická</a:t>
            </a:r>
            <a:r>
              <a:rPr lang="cs-CZ" altLang="cs-CZ" sz="2400" dirty="0"/>
              <a:t> rez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-36513" y="0"/>
            <a:ext cx="72755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cs-CZ" altLang="cs-CZ" sz="2800" i="1">
                <a:solidFill>
                  <a:schemeClr val="tx2"/>
                </a:solidFill>
              </a:rPr>
              <a:t>Cronartium ribicola</a:t>
            </a:r>
            <a:br>
              <a:rPr lang="cs-CZ" altLang="cs-CZ" sz="2800" i="1">
                <a:solidFill>
                  <a:schemeClr val="tx2"/>
                </a:solidFill>
              </a:rPr>
            </a:br>
            <a:r>
              <a:rPr lang="cs-CZ" altLang="cs-CZ" sz="2800">
                <a:solidFill>
                  <a:schemeClr val="tx2"/>
                </a:solidFill>
              </a:rPr>
              <a:t>rez vejmutovková</a:t>
            </a:r>
          </a:p>
        </p:txBody>
      </p:sp>
      <p:sp>
        <p:nvSpPr>
          <p:cNvPr id="18435" name="Rectangle 11"/>
          <p:cNvSpPr>
            <a:spLocks noChangeArrowheads="1"/>
          </p:cNvSpPr>
          <p:nvPr/>
        </p:nvSpPr>
        <p:spPr bwMode="auto">
          <a:xfrm>
            <a:off x="395536" y="1167408"/>
            <a:ext cx="464770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 dirty="0"/>
              <a:t>sloupcovitá telia na listech rybízu</a:t>
            </a:r>
          </a:p>
        </p:txBody>
      </p:sp>
      <p:pic>
        <p:nvPicPr>
          <p:cNvPr id="18436" name="Picture 2" descr="http://www.sci.muni.cz/botany/krypto/images/cronartium_ribicola_telia_3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5" y="1809602"/>
            <a:ext cx="4858401" cy="364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20072" y="2420888"/>
            <a:ext cx="352839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 dirty="0"/>
              <a:t>teliospory na nich rovnou klíčí v 4-buněčné zahnuté </a:t>
            </a:r>
            <a:r>
              <a:rPr lang="cs-CZ" altLang="cs-CZ" sz="2400" dirty="0" err="1"/>
              <a:t>fragmobazidie</a:t>
            </a:r>
            <a:r>
              <a:rPr lang="cs-CZ" altLang="cs-CZ" sz="2400" dirty="0"/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F86E14-58AD-42DF-99A3-94A1BFD090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7" r="18892" b="36350"/>
          <a:stretch/>
        </p:blipFill>
        <p:spPr>
          <a:xfrm>
            <a:off x="5292079" y="4041850"/>
            <a:ext cx="3240361" cy="2555502"/>
          </a:xfrm>
          <a:prstGeom prst="rect">
            <a:avLst/>
          </a:prstGeom>
        </p:spPr>
      </p:pic>
      <p:sp>
        <p:nvSpPr>
          <p:cNvPr id="9" name="Line 7">
            <a:extLst>
              <a:ext uri="{FF2B5EF4-FFF2-40B4-BE49-F238E27FC236}">
                <a16:creationId xmlns:a16="http://schemas.microsoft.com/office/drawing/2014/main" id="{32E94E10-D183-4CC9-99CF-0E418ACAF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00" y="3575736"/>
            <a:ext cx="288032" cy="861376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764328"/>
      </p:ext>
    </p:extLst>
  </p:cSld>
  <p:clrMapOvr>
    <a:masterClrMapping/>
  </p:clrMapOvr>
</p:sld>
</file>

<file path=ppt/theme/theme1.xml><?xml version="1.0" encoding="utf-8"?>
<a:theme xmlns:a="http://schemas.openxmlformats.org/drawingml/2006/main" name="FRVS-rasy-S">
  <a:themeElements>
    <a:clrScheme name="">
      <a:dk1>
        <a:srgbClr val="FF9933"/>
      </a:dk1>
      <a:lt1>
        <a:srgbClr val="FFFFCC"/>
      </a:lt1>
      <a:dk2>
        <a:srgbClr val="004C00"/>
      </a:dk2>
      <a:lt2>
        <a:srgbClr val="F5DF71"/>
      </a:lt2>
      <a:accent1>
        <a:srgbClr val="CCFF99"/>
      </a:accent1>
      <a:accent2>
        <a:srgbClr val="FF3300"/>
      </a:accent2>
      <a:accent3>
        <a:srgbClr val="AAB2AA"/>
      </a:accent3>
      <a:accent4>
        <a:srgbClr val="DADAAE"/>
      </a:accent4>
      <a:accent5>
        <a:srgbClr val="E2FFCA"/>
      </a:accent5>
      <a:accent6>
        <a:srgbClr val="E72D00"/>
      </a:accent6>
      <a:hlink>
        <a:srgbClr val="FF9933"/>
      </a:hlink>
      <a:folHlink>
        <a:srgbClr val="FF6600"/>
      </a:folHlink>
    </a:clrScheme>
    <a:fontScheme name="FRVS-rasy-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VS-rasy-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VS-rasy-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8">
        <a:dk1>
          <a:srgbClr val="CC9900"/>
        </a:dk1>
        <a:lt1>
          <a:srgbClr val="FFFFCC"/>
        </a:lt1>
        <a:dk2>
          <a:srgbClr val="006600"/>
        </a:dk2>
        <a:lt2>
          <a:srgbClr val="FFFF99"/>
        </a:lt2>
        <a:accent1>
          <a:srgbClr val="CCFF99"/>
        </a:accent1>
        <a:accent2>
          <a:srgbClr val="FF3300"/>
        </a:accent2>
        <a:accent3>
          <a:srgbClr val="AAB8AA"/>
        </a:accent3>
        <a:accent4>
          <a:srgbClr val="DADAAE"/>
        </a:accent4>
        <a:accent5>
          <a:srgbClr val="E2FFCA"/>
        </a:accent5>
        <a:accent6>
          <a:srgbClr val="E72D00"/>
        </a:accent6>
        <a:hlink>
          <a:srgbClr val="FF9933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Office\Sablony\FRVS-rasy-S.pot</Template>
  <TotalTime>8456</TotalTime>
  <Words>808</Words>
  <Application>Microsoft Office PowerPoint</Application>
  <PresentationFormat>Předvádění na obrazovce (4:3)</PresentationFormat>
  <Paragraphs>102</Paragraphs>
  <Slides>16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Arial</vt:lpstr>
      <vt:lpstr>FRVS-rasy-S</vt:lpstr>
      <vt:lpstr>Úvodní úkol:  - z plodnic v krabici vytvořte několik skupin (v počtu 3-99 dle libosti), podle vlastních kriterií  - vysvětlete, na čem je vaše třídění založeno</vt:lpstr>
      <vt:lpstr>Oddělení: Basidiomycota  Třída: Pucciniomycetes  Řád: Pucciniales (= Uredinales) - rzi</vt:lpstr>
      <vt:lpstr>Oddělení: Basidiomycota  Třída: Pucciniomycetes  Řád: Pucciniales - rzi</vt:lpstr>
      <vt:lpstr>Uromyces pisi rez hrachová</vt:lpstr>
      <vt:lpstr>Uromyces pisi - rez hrachová</vt:lpstr>
      <vt:lpstr>Prezentace aplikace PowerPoint</vt:lpstr>
      <vt:lpstr>Prezentace aplikace PowerPoint</vt:lpstr>
      <vt:lpstr>Prezentace aplikace PowerPoint</vt:lpstr>
      <vt:lpstr>Prezentace aplikace PowerPoint</vt:lpstr>
      <vt:lpstr>Oddělení: Basidiomycota Třída: Ustilaginomycetes Řád: Ustilaginales - prašné sněti</vt:lpstr>
      <vt:lpstr>Ustilago maydis - sněť kukuřičná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algologie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morfologie bezcévných rostlin 1. praktické cvičení   Přehled pozorovaných objektů</dc:title>
  <dc:creator>Sylvie Nováková</dc:creator>
  <cp:lastModifiedBy>Olga Rotreklová</cp:lastModifiedBy>
  <cp:revision>249</cp:revision>
  <dcterms:created xsi:type="dcterms:W3CDTF">2003-12-11T14:21:01Z</dcterms:created>
  <dcterms:modified xsi:type="dcterms:W3CDTF">2023-11-13T15:57:07Z</dcterms:modified>
</cp:coreProperties>
</file>