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308" r:id="rId2"/>
    <p:sldId id="305" r:id="rId3"/>
    <p:sldId id="302" r:id="rId4"/>
    <p:sldId id="298" r:id="rId5"/>
    <p:sldId id="294" r:id="rId6"/>
    <p:sldId id="283" r:id="rId7"/>
    <p:sldId id="296" r:id="rId8"/>
    <p:sldId id="297" r:id="rId9"/>
    <p:sldId id="286" r:id="rId10"/>
    <p:sldId id="287" r:id="rId11"/>
    <p:sldId id="307" r:id="rId12"/>
    <p:sldId id="288" r:id="rId13"/>
    <p:sldId id="290" r:id="rId14"/>
    <p:sldId id="291" r:id="rId15"/>
    <p:sldId id="293" r:id="rId16"/>
    <p:sldId id="284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DF71"/>
    <a:srgbClr val="000000"/>
    <a:srgbClr val="FFFF00"/>
    <a:srgbClr val="E0FE8A"/>
    <a:srgbClr val="FEEEB4"/>
    <a:srgbClr val="FFFFCC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6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F9CFBF-6880-48F5-87B4-28B296690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8674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46412-2E60-4491-A957-AAEDE4950B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28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81CEA-F157-4510-B9B0-B148C92CF3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73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9123F-132F-410A-B3A3-CA1C9D7E93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74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EFC4C-6E3D-4502-BE89-4BB5B81174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335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2D121-CB11-4645-8DC1-3F7BD29A2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64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FDA4-4EA6-48F7-9968-211F1176E6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24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8A02-6170-4D6B-A87F-4916E8FF0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71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59C2F-E2D3-4785-9905-FCC59EA205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8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419-8F3A-44A0-B4DC-260C3B1E5D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47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4873-0072-4508-8882-B61CE0169E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15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7AC63-60DA-4D20-B6AB-484368F761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644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9D9C-61A8-448B-8864-7AADCF034E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14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661-F812-4F84-9606-95D062F825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49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C4F05-D3F6-4001-A1D2-2344463C47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14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881D79F-055A-4E8D-9054-56F84D4C50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3" y="1102380"/>
            <a:ext cx="896448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Oddělení: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Ascomycota</a:t>
            </a:r>
            <a:endParaRPr kumimoji="0" lang="cs-CZ" sz="19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Třída: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Sordariomycetes</a:t>
            </a: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Sordaria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fimicola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perithecia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ostiolum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vřecka</a:t>
            </a:r>
            <a:r>
              <a:rPr lang="cs-CZ" sz="1900" kern="0" dirty="0">
                <a:solidFill>
                  <a:schemeClr val="accent2"/>
                </a:solidFill>
                <a:cs typeface="Tahoma" pitchFamily="34" charset="0"/>
              </a:rPr>
              <a:t>, askospory 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Třída: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Saccharomycetes</a:t>
            </a: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Saccharomyces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cerevisiae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jednotlivé buňk</a:t>
            </a:r>
            <a:r>
              <a:rPr lang="cs-CZ" sz="1900" kern="0" dirty="0">
                <a:solidFill>
                  <a:schemeClr val="accent2"/>
                </a:solidFill>
                <a:cs typeface="Tahoma" pitchFamily="34" charset="0"/>
              </a:rPr>
              <a:t>y, možná pučící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	</a:t>
            </a:r>
            <a:endParaRPr lang="cs-CZ" sz="1900" i="1" kern="0" dirty="0">
              <a:solidFill>
                <a:schemeClr val="accent2"/>
              </a:solidFill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Oddělení: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Mucoromycota</a:t>
            </a:r>
            <a:br>
              <a:rPr lang="cs-CZ" sz="1900" i="1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</a:b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Třída: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Mucoromycetes</a:t>
            </a:r>
            <a:r>
              <a:rPr lang="cs-CZ" sz="1900" i="1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Mucor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moelleri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zygospory se suspenzory</a:t>
            </a:r>
            <a:endParaRPr lang="cs-CZ" sz="1900" i="1" kern="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Rhizopus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arrhizus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rhizoidy+stolony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sporangia (uvnitř kolumela), spory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900" i="0" u="none" strike="noStrike" kern="0" cap="none" spc="0" normalizeH="0" baseline="0" noProof="0" dirty="0">
              <a:ln>
                <a:noFill/>
              </a:ln>
              <a:solidFill>
                <a:srgbClr val="F5DF71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Pomocné oddělení: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Deuteromycota</a:t>
            </a:r>
            <a:endParaRPr kumimoji="0" lang="cs-CZ" sz="1900" i="1" u="none" strike="noStrike" kern="0" cap="none" spc="0" normalizeH="0" baseline="0" noProof="0" dirty="0">
              <a:ln>
                <a:noFill/>
              </a:ln>
              <a:solidFill>
                <a:srgbClr val="F5DF71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Pomocná třída: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Hyphomycetes</a:t>
            </a:r>
            <a:r>
              <a:rPr kumimoji="0" lang="cs-CZ" sz="1900" i="1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Aspergillus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terreus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konidiofory s měchýřkem, konidie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kern="0" dirty="0">
                <a:solidFill>
                  <a:srgbClr val="FFFFFF"/>
                </a:solidFill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Penicillium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brevicompactum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štětičkovitě větvené konidiofory, konidie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cs typeface="Tahoma" pitchFamily="34" charset="0"/>
              </a:rPr>
              <a:t>Alternaria</a:t>
            </a:r>
            <a:r>
              <a:rPr lang="cs-CZ" sz="1900" i="1" kern="0" dirty="0">
                <a:solidFill>
                  <a:srgbClr val="FFFFFF"/>
                </a:solidFill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cs typeface="Tahoma" pitchFamily="34" charset="0"/>
              </a:rPr>
              <a:t>alternata</a:t>
            </a:r>
            <a:r>
              <a:rPr lang="cs-CZ" sz="1900" i="1" kern="0" dirty="0">
                <a:solidFill>
                  <a:srgbClr val="FFFFFF"/>
                </a:solidFill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zďovité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makrokonidie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(někdy tvoří řetízky)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FFFFFF"/>
                </a:solidFill>
                <a:cs typeface="Tahoma" pitchFamily="34" charset="0"/>
              </a:rPr>
              <a:t>	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Fusarium</a:t>
            </a:r>
            <a:r>
              <a:rPr kumimoji="0" lang="cs-CZ" sz="19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culmorum</a:t>
            </a: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vícebuněčné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makrokonidie</a:t>
            </a:r>
            <a:endParaRPr lang="cs-CZ" sz="1900" kern="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kern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Trichothecium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roseum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dvojbuněčné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makrokonidie</a:t>
            </a:r>
            <a:endParaRPr lang="cs-CZ" sz="1900" kern="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9632" y="332656"/>
            <a:ext cx="6676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</a:rPr>
              <a:t>Přehled </a:t>
            </a:r>
            <a:r>
              <a:rPr lang="cs-CZ" altLang="cs-CZ" sz="2800" b="1" dirty="0">
                <a:solidFill>
                  <a:srgbClr val="F5DF71"/>
                </a:solidFill>
              </a:rPr>
              <a:t>pozorovaných objektů</a:t>
            </a:r>
          </a:p>
        </p:txBody>
      </p:sp>
    </p:spTree>
    <p:extLst>
      <p:ext uri="{BB962C8B-B14F-4D97-AF65-F5344CB8AC3E}">
        <p14:creationId xmlns:p14="http://schemas.microsoft.com/office/powerpoint/2010/main" val="124310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278" y="44624"/>
            <a:ext cx="8029154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Aspergillus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(kropidlák černý)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683" y="1134720"/>
            <a:ext cx="5790469" cy="48577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Potraviny, (např. černé čaje), krmiva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Patogen člověka (systémové mykózy, toxiny)</a:t>
            </a:r>
          </a:p>
          <a:p>
            <a:pPr>
              <a:lnSpc>
                <a:spcPct val="100000"/>
              </a:lnSpc>
              <a:spcBef>
                <a:spcPct val="30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Produkce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kys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. citronové,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glukonové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;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pektinasa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, fermentace</a:t>
            </a:r>
          </a:p>
          <a:p>
            <a:endParaRPr lang="cs-CZ" dirty="0"/>
          </a:p>
        </p:txBody>
      </p:sp>
      <p:pic>
        <p:nvPicPr>
          <p:cNvPr id="4" name="Picture 8" descr="Aspergillus niger nak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53" y="1196752"/>
            <a:ext cx="3025031" cy="402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spergillus niger CCF 1610 CYA 5-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8" y="3501008"/>
            <a:ext cx="2561294" cy="25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spergillus niger CCF 1610 mik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52" y="3501008"/>
            <a:ext cx="4455281" cy="307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7583" y="6005533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Kolonie na agarové plotně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78555" y="5214827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Konidiofory</a:t>
            </a:r>
          </a:p>
        </p:txBody>
      </p:sp>
    </p:spTree>
    <p:extLst>
      <p:ext uri="{BB962C8B-B14F-4D97-AF65-F5344CB8AC3E}">
        <p14:creationId xmlns:p14="http://schemas.microsoft.com/office/powerpoint/2010/main" val="149622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563039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Aspergillus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terreus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(kropidlák zemní)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95937" y="5202257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k</a:t>
            </a:r>
            <a:r>
              <a:rPr lang="cs-CZ" sz="2000" dirty="0">
                <a:solidFill>
                  <a:srgbClr val="FFFFFF"/>
                </a:solidFill>
              </a:rPr>
              <a:t>onidiofory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A12F9C7-C7E9-4BD0-8061-4985D8BFD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21323" r="38975" b="28759"/>
          <a:stretch/>
        </p:blipFill>
        <p:spPr>
          <a:xfrm>
            <a:off x="3059833" y="1173870"/>
            <a:ext cx="4392488" cy="397013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1F5606-EFF6-46A0-8137-8C209B10F9E1}"/>
              </a:ext>
            </a:extLst>
          </p:cNvPr>
          <p:cNvSpPr txBox="1"/>
          <p:nvPr/>
        </p:nvSpPr>
        <p:spPr>
          <a:xfrm>
            <a:off x="7308305" y="2060848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měchýřek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19B9801-6B2E-48EB-B42B-CC0C1F9E2F34}"/>
              </a:ext>
            </a:extLst>
          </p:cNvPr>
          <p:cNvCxnSpPr>
            <a:cxnSpLocks/>
          </p:cNvCxnSpPr>
          <p:nvPr/>
        </p:nvCxnSpPr>
        <p:spPr>
          <a:xfrm flipH="1">
            <a:off x="6228186" y="2332911"/>
            <a:ext cx="1440159" cy="200055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id="{429C3802-DA24-45A5-B514-A23F4B3D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1" y="1170530"/>
            <a:ext cx="2646755" cy="39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8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Penicillium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štětičkovec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1258888"/>
            <a:ext cx="74855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Ovzduší, potraviny, zaplísněné byty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Startovací kultury při výrobě sýrů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Nepatogenní (až na </a:t>
            </a:r>
            <a:r>
              <a:rPr lang="cs-CZ" i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P. </a:t>
            </a:r>
            <a:r>
              <a:rPr lang="cs-CZ" i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marneffei</a:t>
            </a: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Mykotoxiny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Penicilin (</a:t>
            </a:r>
            <a:r>
              <a:rPr lang="cs-CZ" i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P. </a:t>
            </a:r>
            <a:r>
              <a:rPr lang="cs-CZ" i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chrysogenum</a:t>
            </a:r>
            <a:r>
              <a:rPr lang="cs-CZ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17" y="3477216"/>
            <a:ext cx="23764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enicillium chrysogenum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16" y="1124743"/>
            <a:ext cx="3297533" cy="525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enicillium chrysogenum CCF 2878 CYA 10-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4" y="3477216"/>
            <a:ext cx="3359348" cy="338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313944" y="6073552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Kolonie na agarové plotně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13985" y="6381328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Konidiofory</a:t>
            </a:r>
          </a:p>
        </p:txBody>
      </p:sp>
    </p:spTree>
    <p:extLst>
      <p:ext uri="{BB962C8B-B14F-4D97-AF65-F5344CB8AC3E}">
        <p14:creationId xmlns:p14="http://schemas.microsoft.com/office/powerpoint/2010/main" val="107835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264" y="116632"/>
            <a:ext cx="7772400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Alternaria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alternata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753" y="1124744"/>
            <a:ext cx="7772400" cy="41148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Příležitostný patogen rostlin, živočichů a člověka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Skvrny na listech, infekce horních cest dýchacích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Kontaminace klinického materiálu; stavební hmoty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 neznámá </a:t>
            </a:r>
          </a:p>
          <a:p>
            <a:endParaRPr lang="cs-CZ" dirty="0"/>
          </a:p>
        </p:txBody>
      </p:sp>
      <p:pic>
        <p:nvPicPr>
          <p:cNvPr id="4" name="Picture 2" descr="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276"/>
            <a:ext cx="5017416" cy="338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141091-40X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78" y="2807276"/>
            <a:ext cx="4224113" cy="33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525862" y="618727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FFFF"/>
                </a:solidFill>
              </a:rPr>
              <a:t>Zďovité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makrokonidie</a:t>
            </a: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6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36" y="3781658"/>
            <a:ext cx="2839740" cy="188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288"/>
            <a:ext cx="6048672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Fusarium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culmorum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72258"/>
            <a:ext cx="8424936" cy="470742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Celosvětový výskyt, nejčastěji na obilovinách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Krčkové choroby obilovin, napadá uskladněné brambory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Produkce mykotoxinů (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trichotheceny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,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zearalenon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4" name="Picture 3" descr="fc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 bwMode="auto">
          <a:xfrm>
            <a:off x="30279" y="2640557"/>
            <a:ext cx="3819525" cy="39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usar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5434" y="3134284"/>
            <a:ext cx="3956795" cy="296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8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615" y="-28218"/>
            <a:ext cx="7772400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Trichothecium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roseum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500" y="980728"/>
            <a:ext cx="8317358" cy="485775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Častý výskyt v půdě a na rostlinách, fytopatogenní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Produkce mykotoxinů; charakteristický pigment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 není známa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8"/>
          <a:stretch/>
        </p:blipFill>
        <p:spPr bwMode="auto">
          <a:xfrm>
            <a:off x="5076056" y="2214274"/>
            <a:ext cx="4067944" cy="46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2"/>
          <a:stretch/>
        </p:blipFill>
        <p:spPr bwMode="auto">
          <a:xfrm>
            <a:off x="-55930" y="2426631"/>
            <a:ext cx="4627930" cy="443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573905" y="2426631"/>
            <a:ext cx="2020334" cy="707886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FFFF"/>
                </a:solidFill>
              </a:rPr>
              <a:t>Dvojbuněčné</a:t>
            </a:r>
            <a:r>
              <a:rPr lang="cs-CZ" sz="2000" dirty="0">
                <a:solidFill>
                  <a:srgbClr val="FFFFFF"/>
                </a:solidFill>
              </a:rPr>
              <a:t> konidie</a:t>
            </a:r>
          </a:p>
        </p:txBody>
      </p:sp>
    </p:spTree>
    <p:extLst>
      <p:ext uri="{BB962C8B-B14F-4D97-AF65-F5344CB8AC3E}">
        <p14:creationId xmlns:p14="http://schemas.microsoft.com/office/powerpoint/2010/main" val="2479024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9632" y="332656"/>
            <a:ext cx="6676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</a:rPr>
              <a:t>Přehled </a:t>
            </a:r>
            <a:r>
              <a:rPr lang="cs-CZ" altLang="cs-CZ" sz="2800" b="1" dirty="0">
                <a:solidFill>
                  <a:srgbClr val="F5DF71"/>
                </a:solidFill>
              </a:rPr>
              <a:t>pozorovaných objektů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114CE-B9AC-4C51-8A4A-F9F43A37E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3" y="1052736"/>
            <a:ext cx="896448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Oddělení: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Ascomycota</a:t>
            </a:r>
            <a:endParaRPr kumimoji="0" lang="cs-CZ" sz="19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Třída: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Sordariomycetes</a:t>
            </a: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Sordaria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fimicola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perithecia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ostiolum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vřecka</a:t>
            </a:r>
            <a:r>
              <a:rPr lang="cs-CZ" sz="1900" kern="0" dirty="0">
                <a:solidFill>
                  <a:schemeClr val="accent2"/>
                </a:solidFill>
                <a:cs typeface="Tahoma" pitchFamily="34" charset="0"/>
              </a:rPr>
              <a:t>, askospory 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Třída: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Saccharomycetes</a:t>
            </a: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Saccharomyces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cerevisiae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jednotlivé buňk</a:t>
            </a:r>
            <a:r>
              <a:rPr lang="cs-CZ" sz="1900" kern="0" dirty="0">
                <a:solidFill>
                  <a:schemeClr val="accent2"/>
                </a:solidFill>
                <a:cs typeface="Tahoma" pitchFamily="34" charset="0"/>
              </a:rPr>
              <a:t>y, možná pučící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	</a:t>
            </a:r>
            <a:endParaRPr lang="cs-CZ" sz="1900" i="1" kern="0" dirty="0">
              <a:solidFill>
                <a:schemeClr val="accent2"/>
              </a:solidFill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Oddělení: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Mucoromycota</a:t>
            </a:r>
            <a:br>
              <a:rPr lang="cs-CZ" sz="1900" i="1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</a:br>
            <a:r>
              <a:rPr lang="cs-CZ" sz="1900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Třída: </a:t>
            </a:r>
            <a:r>
              <a:rPr lang="cs-CZ" sz="1900" i="1" kern="0" dirty="0" err="1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Mucoromycetes</a:t>
            </a:r>
            <a:r>
              <a:rPr lang="cs-CZ" sz="1900" i="1" kern="0" dirty="0">
                <a:solidFill>
                  <a:srgbClr val="F5DF7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Mucor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moelleri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zygospory se suspenzory</a:t>
            </a:r>
            <a:endParaRPr lang="cs-CZ" sz="1900" i="1" kern="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Rhizopus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arrhizus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rhizoidy+stolony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sporangia (uvnitř kolumela), spory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900" i="0" u="none" strike="noStrike" kern="0" cap="none" spc="0" normalizeH="0" baseline="0" noProof="0" dirty="0">
              <a:ln>
                <a:noFill/>
              </a:ln>
              <a:solidFill>
                <a:srgbClr val="F5DF71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Pomocné oddělení: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Deuteromycota</a:t>
            </a:r>
            <a:endParaRPr kumimoji="0" lang="cs-CZ" sz="1900" i="1" u="none" strike="noStrike" kern="0" cap="none" spc="0" normalizeH="0" baseline="0" noProof="0" dirty="0">
              <a:ln>
                <a:noFill/>
              </a:ln>
              <a:solidFill>
                <a:srgbClr val="F5DF71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Pomocná třída: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Hyphomycetes</a:t>
            </a:r>
            <a:r>
              <a:rPr kumimoji="0" lang="cs-CZ" sz="1900" i="1" u="none" strike="noStrike" kern="0" cap="none" spc="0" normalizeH="0" baseline="0" noProof="0" dirty="0">
                <a:ln>
                  <a:noFill/>
                </a:ln>
                <a:solidFill>
                  <a:srgbClr val="F5DF7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Aspergillus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terreus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konidiofory s měchýřkem, konidie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kern="0" dirty="0">
                <a:solidFill>
                  <a:srgbClr val="FFFFFF"/>
                </a:solidFill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Penicillium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brevicompactum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štětičkovitě větvené konidiofory, konidie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cs typeface="Tahoma" pitchFamily="34" charset="0"/>
              </a:rPr>
              <a:t>Alternaria</a:t>
            </a:r>
            <a:r>
              <a:rPr lang="cs-CZ" sz="1900" i="1" kern="0" dirty="0">
                <a:solidFill>
                  <a:srgbClr val="FFFFFF"/>
                </a:solidFill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cs typeface="Tahoma" pitchFamily="34" charset="0"/>
              </a:rPr>
              <a:t>alternata</a:t>
            </a:r>
            <a:r>
              <a:rPr lang="cs-CZ" sz="1900" i="1" kern="0" dirty="0">
                <a:solidFill>
                  <a:srgbClr val="FFFFFF"/>
                </a:solidFill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zďovité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makrokonidie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(někdy tvoří řetízky)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FFFFFF"/>
                </a:solidFill>
                <a:cs typeface="Tahoma" pitchFamily="34" charset="0"/>
              </a:rPr>
              <a:t>	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Fusarium</a:t>
            </a:r>
            <a:r>
              <a:rPr kumimoji="0" lang="cs-CZ" sz="19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culmorum</a:t>
            </a:r>
            <a:r>
              <a:rPr kumimoji="0" lang="cs-CZ" sz="19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vícebuněčné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makrokonidie</a:t>
            </a:r>
            <a:endParaRPr lang="cs-CZ" sz="1900" kern="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kern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Trichothecium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i="1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roseum</a:t>
            </a:r>
            <a:r>
              <a:rPr lang="cs-CZ" sz="1900" i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dvojbuněčné</a:t>
            </a:r>
            <a:r>
              <a:rPr lang="cs-CZ" sz="1900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900" kern="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makrokonidie</a:t>
            </a:r>
            <a:endParaRPr lang="cs-CZ" sz="1900" kern="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6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3" y="281613"/>
            <a:ext cx="8515993" cy="919498"/>
          </a:xfrm>
        </p:spPr>
        <p:txBody>
          <a:bodyPr/>
          <a:lstStyle/>
          <a:p>
            <a:pPr algn="l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Sordariomycetes</a:t>
            </a:r>
            <a:b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Sordaria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fimicola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hnojenka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výkalová)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016" y="1506152"/>
            <a:ext cx="4745024" cy="45598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err="1"/>
              <a:t>Celulolytická</a:t>
            </a:r>
            <a:r>
              <a:rPr lang="cs-CZ" sz="2400" dirty="0"/>
              <a:t> houba rostoucí na trusu (koprofilní), v půdě </a:t>
            </a:r>
            <a:br>
              <a:rPr lang="cs-CZ" sz="2400" dirty="0"/>
            </a:br>
            <a:r>
              <a:rPr lang="cs-CZ" sz="2400" dirty="0"/>
              <a:t>a na rostlinných zbytcích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Tetrádová analýza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119665" y="6399001"/>
            <a:ext cx="302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FFFF"/>
                </a:solidFill>
              </a:rPr>
              <a:t>Perithecium</a:t>
            </a:r>
            <a:r>
              <a:rPr lang="cs-CZ" sz="2000" dirty="0">
                <a:solidFill>
                  <a:srgbClr val="FFFFFF"/>
                </a:solidFill>
              </a:rPr>
              <a:t> s vřecky</a:t>
            </a:r>
          </a:p>
        </p:txBody>
      </p:sp>
      <p:pic>
        <p:nvPicPr>
          <p:cNvPr id="6" name="Picture 7" descr="CCF 3327 Sordaria fimicola PCA8 20x 3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34857"/>
            <a:ext cx="3792452" cy="505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CF 3327 Sordaria fimicola PCA 7-25 výřez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85" y="3284984"/>
            <a:ext cx="5418073" cy="307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0" y="636304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Kolonie na agarové plotně</a:t>
            </a:r>
          </a:p>
        </p:txBody>
      </p:sp>
    </p:spTree>
    <p:extLst>
      <p:ext uri="{BB962C8B-B14F-4D97-AF65-F5344CB8AC3E}">
        <p14:creationId xmlns:p14="http://schemas.microsoft.com/office/powerpoint/2010/main" val="60928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87219" y="551723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válcovitá vřecka </a:t>
            </a:r>
          </a:p>
          <a:p>
            <a:pPr algn="ctr"/>
            <a:r>
              <a:rPr lang="cs-CZ" sz="2000" dirty="0">
                <a:solidFill>
                  <a:srgbClr val="FFFFFF"/>
                </a:solidFill>
              </a:rPr>
              <a:t>a askospory s želatinózním obalem</a:t>
            </a:r>
          </a:p>
        </p:txBody>
      </p:sp>
      <p:pic>
        <p:nvPicPr>
          <p:cNvPr id="5" name="Picture 4" descr="CCF 3327 Sordaria fimicola PCA8 40x 13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57" y="1340768"/>
            <a:ext cx="3661039" cy="397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CF 3327 Sordaria fimicola PCA8 40x 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" y="1340768"/>
            <a:ext cx="5302629" cy="397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549157" y="5544683"/>
            <a:ext cx="346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válcovitá vřecka barvená tuší</a:t>
            </a:r>
          </a:p>
        </p:txBody>
      </p:sp>
    </p:spTree>
    <p:extLst>
      <p:ext uri="{BB962C8B-B14F-4D97-AF65-F5344CB8AC3E}">
        <p14:creationId xmlns:p14="http://schemas.microsoft.com/office/powerpoint/2010/main" val="211839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628384" cy="1143000"/>
          </a:xfrm>
        </p:spPr>
        <p:txBody>
          <a:bodyPr/>
          <a:lstStyle/>
          <a:p>
            <a:pPr algn="l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Saccharomycetes</a:t>
            </a:r>
            <a:endParaRPr lang="cs-CZ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44824"/>
            <a:ext cx="8280920" cy="41148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Stélka nejčastěji jednobuněčná</a:t>
            </a:r>
          </a:p>
          <a:p>
            <a:pPr lvl="0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V buněčné stěně převažují beta-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glukany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 nebo alfa-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manan</a:t>
            </a:r>
            <a:endParaRPr lang="cs-CZ" sz="2400" kern="1200" dirty="0">
              <a:latin typeface="Tahoma" pitchFamily="34" charset="0"/>
              <a:cs typeface="Tahoma" pitchFamily="34" charset="0"/>
            </a:endParaRPr>
          </a:p>
          <a:p>
            <a:pPr lvl="0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Nepohlavní rozmnožování: pučení (tvorba blastospor – vznik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pseudomycelia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) </a:t>
            </a:r>
          </a:p>
          <a:p>
            <a:pPr lvl="0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Pohlavní rozmnožování: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somatogamie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 (konjugace)</a:t>
            </a:r>
          </a:p>
          <a:p>
            <a:pPr lvl="0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Výskyt: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saprotrofní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 organizmy, v půdě, na povrchu rostlin a živočichů, též v trávicí soustavě živočichů</a:t>
            </a:r>
          </a:p>
          <a:p>
            <a:pPr lvl="0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Velikost skupiny: 71 rodů a téměř 300 druhů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72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6109"/>
            <a:ext cx="7693022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Saccharomyces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cerevisiae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969" y="1084073"/>
            <a:ext cx="7772400" cy="4114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Výroba alkoholických nápojů (pivo, víno, aj.)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Výroba droždí a kynutého pečiva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NC za výzkum buněčného cyklu (2001)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err="1">
                <a:latin typeface="Tahoma" pitchFamily="34" charset="0"/>
                <a:cs typeface="Tahoma" pitchFamily="34" charset="0"/>
              </a:rPr>
              <a:t>Plazmidy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; studium protein-protein interakcí</a:t>
            </a:r>
          </a:p>
          <a:p>
            <a:endParaRPr lang="cs-CZ" dirty="0"/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61" y="1124744"/>
            <a:ext cx="1363500" cy="19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Saccharomyces cerevisiae kolonie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82" y="2844543"/>
            <a:ext cx="2823999" cy="28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Saccharomyces cerevisiae 100x 3 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8"/>
          <a:stretch/>
        </p:blipFill>
        <p:spPr bwMode="auto">
          <a:xfrm>
            <a:off x="4585717" y="3145573"/>
            <a:ext cx="4558283" cy="371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14611" y="5777922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Kolonie na agarové plotně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52071" y="3389626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Pučící buňka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52711" y="6073566"/>
            <a:ext cx="233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FFFF"/>
                </a:solidFill>
              </a:rPr>
              <a:t>Pseudomycelium</a:t>
            </a:r>
            <a:endParaRPr lang="cs-CZ" sz="2000" dirty="0">
              <a:solidFill>
                <a:srgbClr val="FFFFFF"/>
              </a:solidFill>
            </a:endParaRPr>
          </a:p>
        </p:txBody>
      </p:sp>
      <p:cxnSp>
        <p:nvCxnSpPr>
          <p:cNvPr id="10" name="Přímá spojnice se šipkou 9"/>
          <p:cNvCxnSpPr>
            <a:cxnSpLocks/>
          </p:cNvCxnSpPr>
          <p:nvPr/>
        </p:nvCxnSpPr>
        <p:spPr>
          <a:xfrm>
            <a:off x="4451384" y="3599888"/>
            <a:ext cx="910306" cy="448017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4585717" y="6345532"/>
            <a:ext cx="958552" cy="1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78" y="3909319"/>
            <a:ext cx="1340183" cy="180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98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56592" y="573079"/>
            <a:ext cx="7593012" cy="559458"/>
          </a:xfrm>
        </p:spPr>
        <p:txBody>
          <a:bodyPr/>
          <a:lstStyle/>
          <a:p>
            <a:b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dirty="0">
                <a:solidFill>
                  <a:srgbClr val="F5D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sz="3600" i="1" dirty="0" err="1">
                <a:solidFill>
                  <a:srgbClr val="F5D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Mucoromycetes</a:t>
            </a:r>
            <a:endParaRPr lang="cs-CZ" i="1" dirty="0">
              <a:solidFill>
                <a:srgbClr val="F5D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44824"/>
            <a:ext cx="7995021" cy="48478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</a:t>
            </a:r>
            <a:r>
              <a:rPr lang="cs-CZ" sz="2400" noProof="1">
                <a:latin typeface="Tahoma" pitchFamily="34" charset="0"/>
                <a:cs typeface="Tahoma" pitchFamily="34" charset="0"/>
              </a:rPr>
              <a:t> buněčné stěně převažuje chitosan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Stélka vláknitá, větvená, coenocytická, mnohojaderná, </a:t>
            </a:r>
            <a:br>
              <a:rPr lang="cs-CZ" sz="2400" dirty="0">
                <a:latin typeface="Tahoma" pitchFamily="34" charset="0"/>
                <a:cs typeface="Tahoma" pitchFamily="34" charset="0"/>
              </a:rPr>
            </a:br>
            <a:r>
              <a:rPr lang="cs-CZ" sz="2400" noProof="1">
                <a:latin typeface="Tahoma" pitchFamily="34" charset="0"/>
                <a:cs typeface="Tahoma" pitchFamily="34" charset="0"/>
              </a:rPr>
              <a:t>s menším počtem přehrádek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Nepohlavní rozmnožování: sporangia se sporangiosporami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Pohlavní rozmnožování: gametangiogamie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Výskyt: organi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z</a:t>
            </a:r>
            <a:r>
              <a:rPr lang="cs-CZ" sz="2400" noProof="1">
                <a:latin typeface="Tahoma" pitchFamily="34" charset="0"/>
                <a:cs typeface="Tahoma" pitchFamily="34" charset="0"/>
              </a:rPr>
              <a:t>my saprotrofně žijící v půdě, na trusu, </a:t>
            </a:r>
            <a:br>
              <a:rPr lang="cs-CZ" sz="2400" dirty="0">
                <a:latin typeface="Tahoma" pitchFamily="34" charset="0"/>
                <a:cs typeface="Tahoma" pitchFamily="34" charset="0"/>
              </a:rPr>
            </a:br>
            <a:r>
              <a:rPr lang="cs-CZ" sz="2400" noProof="1">
                <a:latin typeface="Tahoma" pitchFamily="34" charset="0"/>
                <a:cs typeface="Tahoma" pitchFamily="34" charset="0"/>
              </a:rPr>
              <a:t>na potravinách; paraziti hmyzu, hub, patogeny člověka</a:t>
            </a:r>
            <a:endParaRPr lang="cs-CZ" sz="2400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Velikost skupiny: kolem 124 rodů a 870 druhů</a:t>
            </a:r>
            <a:endParaRPr lang="cs-CZ" sz="2400" noProof="1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0F94C6D-CB27-46F0-906A-7786DE82FB50}"/>
              </a:ext>
            </a:extLst>
          </p:cNvPr>
          <p:cNvSpPr txBox="1">
            <a:spLocks/>
          </p:cNvSpPr>
          <p:nvPr/>
        </p:nvSpPr>
        <p:spPr bwMode="auto">
          <a:xfrm>
            <a:off x="177379" y="414143"/>
            <a:ext cx="7346949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Oddělení: </a:t>
            </a:r>
            <a:r>
              <a:rPr lang="cs-CZ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Mucoromycota</a:t>
            </a:r>
            <a:endParaRPr lang="cs-CZ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60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35" y="-64740"/>
            <a:ext cx="8911381" cy="1143000"/>
          </a:xfrm>
        </p:spPr>
        <p:txBody>
          <a:bodyPr/>
          <a:lstStyle/>
          <a:p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moelleri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(plíseň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Moellerova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Půdní </a:t>
            </a:r>
            <a:r>
              <a:rPr lang="cs-CZ" sz="2400" dirty="0" err="1"/>
              <a:t>saprotrof</a:t>
            </a:r>
            <a:endParaRPr lang="cs-CZ" sz="2400" dirty="0"/>
          </a:p>
        </p:txBody>
      </p:sp>
      <p:pic>
        <p:nvPicPr>
          <p:cNvPr id="4" name="Picture 14" descr="CCF 464 Zygorhynchus moelleri SL 14 2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20" y="4697760"/>
            <a:ext cx="341260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 descr="Zygorhynchus moelleri SL5 100x 4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24" y="1020027"/>
            <a:ext cx="1944214" cy="502579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6" name="Picture 19" descr="Zygorhynchus moelleri SL5 100x 2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56" y="1021950"/>
            <a:ext cx="2135757" cy="416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Zygorhynchus moelleri SL5 100x 1 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95" y="1014103"/>
            <a:ext cx="5328592" cy="337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07904" y="6075984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Kolonie na agarové plotně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4556" y="5257666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Mladé a zralé sporangium</a:t>
            </a:r>
          </a:p>
        </p:txBody>
      </p:sp>
      <p:cxnSp>
        <p:nvCxnSpPr>
          <p:cNvPr id="10" name="Přímá spojnice se šipkou 9"/>
          <p:cNvCxnSpPr>
            <a:cxnSpLocks/>
          </p:cNvCxnSpPr>
          <p:nvPr/>
        </p:nvCxnSpPr>
        <p:spPr>
          <a:xfrm flipH="1" flipV="1">
            <a:off x="1388231" y="2492896"/>
            <a:ext cx="1023529" cy="2649562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H="1" flipV="1">
            <a:off x="2970497" y="2958446"/>
            <a:ext cx="290003" cy="2184012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005547" y="4408330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Zygospora</a:t>
            </a:r>
          </a:p>
        </p:txBody>
      </p:sp>
    </p:spTree>
    <p:extLst>
      <p:ext uri="{BB962C8B-B14F-4D97-AF65-F5344CB8AC3E}">
        <p14:creationId xmlns:p14="http://schemas.microsoft.com/office/powerpoint/2010/main" val="141887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32" y="-27384"/>
            <a:ext cx="9121268" cy="1143000"/>
          </a:xfrm>
        </p:spPr>
        <p:txBody>
          <a:bodyPr/>
          <a:lstStyle/>
          <a:p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Rhizopus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stolonifer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kropidlovec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černavý)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91783"/>
            <a:ext cx="7666280" cy="4114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Půda, potraviny</a:t>
            </a:r>
            <a:endParaRPr lang="cs-CZ" sz="2400" b="1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Výjimečně i patogen pro člověka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Rychlý růst, kosmopolitní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2233420"/>
            <a:ext cx="4671366" cy="381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2732" y="6053226"/>
            <a:ext cx="4986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Sporangiofory – makroskopický pohled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4427984" y="1377402"/>
            <a:ext cx="4716016" cy="4927601"/>
            <a:chOff x="4427984" y="1196752"/>
            <a:chExt cx="4716016" cy="4927601"/>
          </a:xfrm>
        </p:grpSpPr>
        <p:pic>
          <p:nvPicPr>
            <p:cNvPr id="4" name="Picture 8" descr="Rhizopus nigricans - Kropidlovec černavý&#10;(zygomycetes)&#10;detail sporangia a cenocytické stélky (bez přepážek)&#10;Foto: M.Sedlářová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5" r="17043" b="10457"/>
            <a:stretch/>
          </p:blipFill>
          <p:spPr bwMode="auto">
            <a:xfrm>
              <a:off x="6346825" y="1196752"/>
              <a:ext cx="2797175" cy="492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4427984" y="3262031"/>
              <a:ext cx="220513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FFFFFF"/>
                  </a:solidFill>
                </a:rPr>
                <a:t>Sporangium</a:t>
              </a: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r>
                <a:rPr lang="cs-CZ" sz="2000" dirty="0">
                  <a:solidFill>
                    <a:srgbClr val="FFFFFF"/>
                  </a:solidFill>
                </a:rPr>
                <a:t>Sporangiofor</a:t>
              </a: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r>
                <a:rPr lang="cs-CZ" sz="2000" dirty="0" err="1">
                  <a:solidFill>
                    <a:srgbClr val="FFFFFF"/>
                  </a:solidFill>
                </a:rPr>
                <a:t>Rhizoidy</a:t>
              </a:r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r>
                <a:rPr lang="cs-CZ" sz="2000" dirty="0">
                  <a:solidFill>
                    <a:srgbClr val="FFFFFF"/>
                  </a:solidFill>
                </a:rPr>
                <a:t>Stolon</a:t>
              </a: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Přímá spojnice se šipkou 7"/>
            <p:cNvCxnSpPr/>
            <p:nvPr/>
          </p:nvCxnSpPr>
          <p:spPr>
            <a:xfrm flipV="1">
              <a:off x="6346825" y="3940397"/>
              <a:ext cx="1105495" cy="100041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V="1">
              <a:off x="6008284" y="4833156"/>
              <a:ext cx="1948092" cy="431418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6055344" y="4630186"/>
              <a:ext cx="699344" cy="58324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 flipV="1">
              <a:off x="6346825" y="2492897"/>
              <a:ext cx="1103783" cy="971477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45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412360" cy="1143000"/>
          </a:xfrm>
        </p:spPr>
        <p:txBody>
          <a:bodyPr/>
          <a:lstStyle/>
          <a:p>
            <a:pPr algn="l"/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Pomocné oddělení: </a:t>
            </a:r>
            <a:r>
              <a:rPr lang="cs-CZ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Deuteromycota</a:t>
            </a:r>
            <a:b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Pomocná třída: </a:t>
            </a:r>
            <a:r>
              <a:rPr lang="cs-CZ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Hyphomycetes</a:t>
            </a:r>
            <a:b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532857"/>
            <a:ext cx="8208912" cy="4114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Heterogenní skupina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Zahrnuje anamorfní rody </a:t>
            </a:r>
            <a:r>
              <a:rPr lang="cs-CZ" sz="2400" i="1" dirty="0" err="1">
                <a:latin typeface="Tahoma" pitchFamily="34" charset="0"/>
                <a:cs typeface="Tahoma" pitchFamily="34" charset="0"/>
              </a:rPr>
              <a:t>zygo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-, </a:t>
            </a:r>
            <a:r>
              <a:rPr lang="cs-CZ" sz="2400" i="1" dirty="0" err="1">
                <a:latin typeface="Tahoma" pitchFamily="34" charset="0"/>
                <a:cs typeface="Tahoma" pitchFamily="34" charset="0"/>
              </a:rPr>
              <a:t>asco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- i </a:t>
            </a:r>
            <a:r>
              <a:rPr lang="cs-CZ" sz="2400" i="1" dirty="0" err="1">
                <a:latin typeface="Tahoma" pitchFamily="34" charset="0"/>
                <a:cs typeface="Tahoma" pitchFamily="34" charset="0"/>
              </a:rPr>
              <a:t>basidiomycota</a:t>
            </a:r>
            <a:endParaRPr lang="cs-CZ" sz="2400" i="1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Různé typy stélek, některé dimorfní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Dnešní význam z hlediska klinické mikrobiologie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err="1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 někdy není známá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Saprofyty, velké množství patogenů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endParaRPr lang="cs-CZ" sz="24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80820"/>
      </p:ext>
    </p:extLst>
  </p:cSld>
  <p:clrMapOvr>
    <a:masterClrMapping/>
  </p:clrMapOvr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5181</TotalTime>
  <Words>675</Words>
  <Application>Microsoft Office PowerPoint</Application>
  <PresentationFormat>Předvádění na obrazovce (4:3)</PresentationFormat>
  <Paragraphs>125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Tahoma</vt:lpstr>
      <vt:lpstr>FRVS-rasy-S</vt:lpstr>
      <vt:lpstr>Prezentace aplikace PowerPoint</vt:lpstr>
      <vt:lpstr>Třída: Sordariomycetes Sordaria fimicola (hnojenka výkalová)</vt:lpstr>
      <vt:lpstr>Prezentace aplikace PowerPoint</vt:lpstr>
      <vt:lpstr>Třída: Saccharomycetes</vt:lpstr>
      <vt:lpstr>Saccharomyces cerevisiae</vt:lpstr>
      <vt:lpstr> Třída: Mucoromycetes</vt:lpstr>
      <vt:lpstr>Mucor moelleri (plíseň Moellerova)</vt:lpstr>
      <vt:lpstr>Rhizopus stolonifer (kropidlovec černavý)</vt:lpstr>
      <vt:lpstr>Pomocné oddělení: Deuteromycota Pomocná třída: Hyphomycetes </vt:lpstr>
      <vt:lpstr>Aspergillus niger (kropidlák černý)</vt:lpstr>
      <vt:lpstr>Aspergillus terreus (kropidlák zemní)</vt:lpstr>
      <vt:lpstr>Penicillium sp. (štětičkovec)</vt:lpstr>
      <vt:lpstr>Alternaria alternata</vt:lpstr>
      <vt:lpstr>Fusarium culmorum </vt:lpstr>
      <vt:lpstr>Trichothecium roseum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Dan Dvořák</cp:lastModifiedBy>
  <cp:revision>238</cp:revision>
  <dcterms:created xsi:type="dcterms:W3CDTF">2003-12-11T14:21:01Z</dcterms:created>
  <dcterms:modified xsi:type="dcterms:W3CDTF">2023-11-30T12:02:06Z</dcterms:modified>
</cp:coreProperties>
</file>