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14"/>
  </p:notesMasterIdLst>
  <p:sldIdLst>
    <p:sldId id="278" r:id="rId2"/>
    <p:sldId id="279" r:id="rId3"/>
    <p:sldId id="297" r:id="rId4"/>
    <p:sldId id="289" r:id="rId5"/>
    <p:sldId id="291" r:id="rId6"/>
    <p:sldId id="281" r:id="rId7"/>
    <p:sldId id="290" r:id="rId8"/>
    <p:sldId id="282" r:id="rId9"/>
    <p:sldId id="283" r:id="rId10"/>
    <p:sldId id="284" r:id="rId11"/>
    <p:sldId id="292" r:id="rId12"/>
    <p:sldId id="293" r:id="rId13"/>
  </p:sldIdLst>
  <p:sldSz cx="9144000" cy="6858000" type="screen4x3"/>
  <p:notesSz cx="6858000" cy="9144000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sz="2200" kern="1200">
        <a:solidFill>
          <a:schemeClr val="bg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200" kern="1200">
        <a:solidFill>
          <a:schemeClr val="bg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200" kern="1200">
        <a:solidFill>
          <a:schemeClr val="bg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200" kern="1200">
        <a:solidFill>
          <a:schemeClr val="bg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200" kern="1200">
        <a:solidFill>
          <a:schemeClr val="bg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200" kern="1200">
        <a:solidFill>
          <a:schemeClr val="bg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200" kern="1200">
        <a:solidFill>
          <a:schemeClr val="bg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200" kern="1200">
        <a:solidFill>
          <a:schemeClr val="bg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200" kern="1200">
        <a:solidFill>
          <a:schemeClr val="bg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5F5F5F"/>
    <a:srgbClr val="333333"/>
    <a:srgbClr val="CCFFCC"/>
    <a:srgbClr val="CCFF99"/>
    <a:srgbClr val="009900"/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9" autoAdjust="0"/>
    <p:restoredTop sz="94693" autoAdjust="0"/>
  </p:normalViewPr>
  <p:slideViewPr>
    <p:cSldViewPr>
      <p:cViewPr varScale="1">
        <p:scale>
          <a:sx n="82" d="100"/>
          <a:sy n="82" d="100"/>
        </p:scale>
        <p:origin x="1474" y="58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84"/>
    </p:cViewPr>
  </p:sorter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image" Target="../media/image43.png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image" Target="../media/image46.png"/><Relationship Id="rId4" Type="http://schemas.openxmlformats.org/officeDocument/2006/relationships/image" Target="../media/image49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>
            <a:extLst>
              <a:ext uri="{FF2B5EF4-FFF2-40B4-BE49-F238E27FC236}">
                <a16:creationId xmlns:a16="http://schemas.microsoft.com/office/drawing/2014/main" id="{C5CAC002-BA5D-4F55-A7E6-5707EDF0DD66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 bwMode="auto">
          <a:xfrm>
            <a:off x="0" y="303213"/>
            <a:ext cx="1588" cy="1587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050" name="Rectangle 2">
            <a:extLst>
              <a:ext uri="{FF2B5EF4-FFF2-40B4-BE49-F238E27FC236}">
                <a16:creationId xmlns:a16="http://schemas.microsoft.com/office/drawing/2014/main" id="{5A754CBF-738D-4C41-901A-10C0B6B7593B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 bwMode="auto">
          <a:xfrm>
            <a:off x="503238" y="4316413"/>
            <a:ext cx="5856287" cy="4059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>
            <a:extLst>
              <a:ext uri="{FF2B5EF4-FFF2-40B4-BE49-F238E27FC236}">
                <a16:creationId xmlns:a16="http://schemas.microsoft.com/office/drawing/2014/main" id="{4FAD0833-9C68-4CFF-8FED-C8D9D49D8744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 bwMode="auto">
          <a:xfrm>
            <a:off x="0" y="303213"/>
            <a:ext cx="1588" cy="15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51203" name="Rectangle 3">
            <a:extLst>
              <a:ext uri="{FF2B5EF4-FFF2-40B4-BE49-F238E27FC236}">
                <a16:creationId xmlns:a16="http://schemas.microsoft.com/office/drawing/2014/main" id="{E52F393E-70F5-4E85-8065-B9CA6ABAE585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 bwMode="auto">
          <a:xfrm>
            <a:off x="503238" y="4316413"/>
            <a:ext cx="5856287" cy="40608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73E076B-86B7-4535-BF05-88485A2DE4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D338D86A-560F-4D5F-8B63-543BCFA6BA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</p:spTree>
    <p:extLst>
      <p:ext uri="{BB962C8B-B14F-4D97-AF65-F5344CB8AC3E}">
        <p14:creationId xmlns:p14="http://schemas.microsoft.com/office/powerpoint/2010/main" val="20441629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96BC395-4EE6-4DE5-88C3-A88FF3E51D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13D26319-4820-4076-83B0-480F518BA2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31146653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CDCBE637-2D36-4F1F-901E-7E201649A7A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15100" y="500063"/>
            <a:ext cx="1941513" cy="5594350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D1663760-4207-4D46-AA56-7AFE1A56B8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85800" y="500063"/>
            <a:ext cx="5676900" cy="5594350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34358871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58FB944-15AD-4F6E-8992-46A1C541A9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E5337C5-2791-40F5-AFB3-B36960BEB2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33777916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286A02-D836-4EEE-A5B8-1AA6821759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F6CDF442-DBE9-48E5-A146-68C633CDCE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</p:spTree>
    <p:extLst>
      <p:ext uri="{BB962C8B-B14F-4D97-AF65-F5344CB8AC3E}">
        <p14:creationId xmlns:p14="http://schemas.microsoft.com/office/powerpoint/2010/main" val="29860569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499FA92-284A-4680-85DD-D3E29EF632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7E74D66-2CCE-4341-AF05-70915B7B994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08413" cy="4113213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91047808-DD8E-49BE-A826-EA6CCFD64E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6613" y="1981200"/>
            <a:ext cx="3810000" cy="4113213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28169937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FF7C0A9-CFE2-4471-A26A-BF492B06F7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4CCB44FB-D2DE-4590-A960-BF5AE9E5CA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5072CFD6-C9DA-45A6-9A0D-0EE2E20AE0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9EA36D22-1987-4610-88F0-F8BDDC6613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E776C83E-5C29-4402-A5AF-B9B459566A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28873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5541983-45E3-4C3A-8061-A49352D689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</p:spTree>
    <p:extLst>
      <p:ext uri="{BB962C8B-B14F-4D97-AF65-F5344CB8AC3E}">
        <p14:creationId xmlns:p14="http://schemas.microsoft.com/office/powerpoint/2010/main" val="19810770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95441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D29B5BE-64B4-4C74-90BC-9F851E08DB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7032416-7B01-4699-9471-D0939C2E1B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7CE15C7A-C039-438C-8AEC-32E27C95BA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</p:spTree>
    <p:extLst>
      <p:ext uri="{BB962C8B-B14F-4D97-AF65-F5344CB8AC3E}">
        <p14:creationId xmlns:p14="http://schemas.microsoft.com/office/powerpoint/2010/main" val="42342670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A46E3EC-0779-49FA-AB1D-81732919C4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8765ED7D-414E-41DC-A8DC-22556889BB6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A7D45B54-B360-4B76-8538-265291266D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</p:spTree>
    <p:extLst>
      <p:ext uri="{BB962C8B-B14F-4D97-AF65-F5344CB8AC3E}">
        <p14:creationId xmlns:p14="http://schemas.microsoft.com/office/powerpoint/2010/main" val="34688479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Text Box 1">
            <a:extLst>
              <a:ext uri="{FF2B5EF4-FFF2-40B4-BE49-F238E27FC236}">
                <a16:creationId xmlns:a16="http://schemas.microsoft.com/office/drawing/2014/main" id="{6DAB371E-8D87-4E0F-AA13-DBDDE04A49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026" name="Text Box 2">
            <a:extLst>
              <a:ext uri="{FF2B5EF4-FFF2-40B4-BE49-F238E27FC236}">
                <a16:creationId xmlns:a16="http://schemas.microsoft.com/office/drawing/2014/main" id="{EBFDEEFD-E139-4E90-A6D7-1D50A77305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1405B758-BCA2-4BDB-86EF-771727057AD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0063"/>
            <a:ext cx="7770813" cy="1360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C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cs-CZ"/>
              <a:t>Klikněte pro úpravu formátu titulního textu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38DBE18D-E752-48DC-A12C-0FB3D4511A7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0813" cy="4113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C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cs-CZ"/>
              <a:t>Klikněte pro úpravu formátu textu osnovy</a:t>
            </a:r>
          </a:p>
          <a:p>
            <a:pPr lvl="1"/>
            <a:r>
              <a:rPr lang="en-GB" altLang="cs-CZ"/>
              <a:t>Druhá úroveň osnovy</a:t>
            </a:r>
          </a:p>
          <a:p>
            <a:pPr lvl="2"/>
            <a:r>
              <a:rPr lang="en-GB" altLang="cs-CZ"/>
              <a:t>Třetí úroveň osnovy</a:t>
            </a:r>
          </a:p>
          <a:p>
            <a:pPr lvl="3"/>
            <a:r>
              <a:rPr lang="en-GB" altLang="cs-CZ"/>
              <a:t>Čtvrtá úroveň osnovy</a:t>
            </a:r>
          </a:p>
          <a:p>
            <a:pPr lvl="4"/>
            <a:r>
              <a:rPr lang="en-GB" altLang="cs-CZ"/>
              <a:t>Pátá úroveň osnovy</a:t>
            </a:r>
          </a:p>
          <a:p>
            <a:pPr lvl="4"/>
            <a:r>
              <a:rPr lang="en-GB" altLang="cs-CZ"/>
              <a:t>Šestá úroveň osnovy</a:t>
            </a:r>
          </a:p>
          <a:p>
            <a:pPr lvl="4"/>
            <a:r>
              <a:rPr lang="en-GB" altLang="cs-CZ"/>
              <a:t>Sedmá úroveň osnovy</a:t>
            </a:r>
          </a:p>
          <a:p>
            <a:pPr lvl="4"/>
            <a:r>
              <a:rPr lang="en-GB" altLang="cs-CZ"/>
              <a:t>Osmá úroveň osnovy</a:t>
            </a:r>
          </a:p>
          <a:p>
            <a:pPr lvl="4"/>
            <a:r>
              <a:rPr lang="en-GB" altLang="cs-CZ"/>
              <a:t>Devátá úroveň osnovy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kern="1200">
          <a:solidFill>
            <a:srgbClr val="000000"/>
          </a:solidFill>
          <a:latin typeface="+mj-lt"/>
          <a:ea typeface="+mj-ea"/>
          <a:cs typeface="+mj-cs"/>
        </a:defRPr>
      </a:lvl1pPr>
      <a:lvl2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Times New Roman" panose="02020603050405020304" pitchFamily="18" charset="0"/>
          <a:cs typeface="Lucida Sans Unicode" panose="020B0602030504020204" pitchFamily="34" charset="0"/>
        </a:defRPr>
      </a:lvl2pPr>
      <a:lvl3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Times New Roman" panose="02020603050405020304" pitchFamily="18" charset="0"/>
          <a:cs typeface="Lucida Sans Unicode" panose="020B0602030504020204" pitchFamily="34" charset="0"/>
        </a:defRPr>
      </a:lvl3pPr>
      <a:lvl4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Times New Roman" panose="02020603050405020304" pitchFamily="18" charset="0"/>
          <a:cs typeface="Lucida Sans Unicode" panose="020B0602030504020204" pitchFamily="34" charset="0"/>
        </a:defRPr>
      </a:lvl4pPr>
      <a:lvl5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Times New Roman" panose="02020603050405020304" pitchFamily="18" charset="0"/>
          <a:cs typeface="Lucida Sans Unicode" panose="020B0602030504020204" pitchFamily="34" charset="0"/>
        </a:defRPr>
      </a:lvl5pPr>
      <a:lvl6pPr marL="4572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Times New Roman" panose="02020603050405020304" pitchFamily="18" charset="0"/>
          <a:cs typeface="Lucida Sans Unicode" panose="020B0602030504020204" pitchFamily="34" charset="0"/>
        </a:defRPr>
      </a:lvl6pPr>
      <a:lvl7pPr marL="9144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Times New Roman" panose="02020603050405020304" pitchFamily="18" charset="0"/>
          <a:cs typeface="Lucida Sans Unicode" panose="020B0602030504020204" pitchFamily="34" charset="0"/>
        </a:defRPr>
      </a:lvl7pPr>
      <a:lvl8pPr marL="1371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Times New Roman" panose="02020603050405020304" pitchFamily="18" charset="0"/>
          <a:cs typeface="Lucida Sans Unicode" panose="020B0602030504020204" pitchFamily="34" charset="0"/>
        </a:defRPr>
      </a:lvl8pPr>
      <a:lvl9pPr marL="18288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Times New Roman" panose="02020603050405020304" pitchFamily="18" charset="0"/>
          <a:cs typeface="Lucida Sans Unicode" panose="020B0602030504020204" pitchFamily="34" charset="0"/>
        </a:defRPr>
      </a:lvl9pPr>
    </p:titleStyle>
    <p:bodyStyle>
      <a:lvl1pPr marL="341313" indent="-341313" algn="l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buChar char="•"/>
        <a:defRPr sz="3200" kern="1200">
          <a:solidFill>
            <a:srgbClr val="000000"/>
          </a:solidFill>
          <a:latin typeface="+mn-lt"/>
          <a:ea typeface="+mn-ea"/>
          <a:cs typeface="+mn-cs"/>
        </a:defRPr>
      </a:lvl1pPr>
      <a:lvl2pPr marL="741363" indent="-284163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buChar char="–"/>
        <a:defRPr sz="28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buChar char="•"/>
        <a:defRPr sz="2400"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buChar char="–"/>
        <a:defRPr sz="2000"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buChar char="»"/>
        <a:defRPr sz="20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audio" Target="../media/media11.MP3"/><Relationship Id="rId7" Type="http://schemas.openxmlformats.org/officeDocument/2006/relationships/oleObject" Target="../embeddings/oleObject2.bin"/><Relationship Id="rId2" Type="http://schemas.microsoft.com/office/2007/relationships/media" Target="../media/media11.MP3"/><Relationship Id="rId1" Type="http://schemas.openxmlformats.org/officeDocument/2006/relationships/vmlDrawing" Target="../drawings/vmlDrawing2.vml"/><Relationship Id="rId6" Type="http://schemas.openxmlformats.org/officeDocument/2006/relationships/image" Target="../media/image26.jpeg"/><Relationship Id="rId11" Type="http://schemas.openxmlformats.org/officeDocument/2006/relationships/image" Target="../media/image8.png"/><Relationship Id="rId5" Type="http://schemas.openxmlformats.org/officeDocument/2006/relationships/image" Target="../media/image45.jpeg"/><Relationship Id="rId10" Type="http://schemas.openxmlformats.org/officeDocument/2006/relationships/image" Target="../media/image44.png"/><Relationship Id="rId4" Type="http://schemas.openxmlformats.org/officeDocument/2006/relationships/slideLayout" Target="../slideLayouts/slideLayout7.xml"/><Relationship Id="rId9" Type="http://schemas.openxmlformats.org/officeDocument/2006/relationships/oleObject" Target="../embeddings/oleObject3.bin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13" Type="http://schemas.openxmlformats.org/officeDocument/2006/relationships/image" Target="../media/image49.png"/><Relationship Id="rId3" Type="http://schemas.openxmlformats.org/officeDocument/2006/relationships/audio" Target="../media/media12.MP3"/><Relationship Id="rId7" Type="http://schemas.openxmlformats.org/officeDocument/2006/relationships/image" Target="../media/image46.png"/><Relationship Id="rId12" Type="http://schemas.openxmlformats.org/officeDocument/2006/relationships/oleObject" Target="../embeddings/oleObject7.bin"/><Relationship Id="rId2" Type="http://schemas.microsoft.com/office/2007/relationships/media" Target="../media/media12.MP3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4.bin"/><Relationship Id="rId11" Type="http://schemas.openxmlformats.org/officeDocument/2006/relationships/image" Target="../media/image48.png"/><Relationship Id="rId5" Type="http://schemas.openxmlformats.org/officeDocument/2006/relationships/image" Target="../media/image50.jpeg"/><Relationship Id="rId10" Type="http://schemas.openxmlformats.org/officeDocument/2006/relationships/oleObject" Target="../embeddings/oleObject6.bin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47.png"/><Relationship Id="rId1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microsoft.com/office/2007/relationships/media" Target="../media/media14.MP3"/><Relationship Id="rId7" Type="http://schemas.openxmlformats.org/officeDocument/2006/relationships/image" Target="../media/image52.jpeg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51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8.png"/><Relationship Id="rId4" Type="http://schemas.openxmlformats.org/officeDocument/2006/relationships/audio" Target="../media/media14.MP3"/><Relationship Id="rId9" Type="http://schemas.openxmlformats.org/officeDocument/2006/relationships/image" Target="../media/image54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13" Type="http://schemas.openxmlformats.org/officeDocument/2006/relationships/image" Target="../media/image16.jpeg"/><Relationship Id="rId3" Type="http://schemas.microsoft.com/office/2007/relationships/media" Target="../media/media3.MP3"/><Relationship Id="rId7" Type="http://schemas.openxmlformats.org/officeDocument/2006/relationships/image" Target="../media/image10.jpeg"/><Relationship Id="rId12" Type="http://schemas.openxmlformats.org/officeDocument/2006/relationships/image" Target="../media/image15.jpe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9.jpeg"/><Relationship Id="rId11" Type="http://schemas.openxmlformats.org/officeDocument/2006/relationships/image" Target="../media/image14.jpe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3.jpeg"/><Relationship Id="rId4" Type="http://schemas.openxmlformats.org/officeDocument/2006/relationships/audio" Target="../media/media3.MP3"/><Relationship Id="rId9" Type="http://schemas.openxmlformats.org/officeDocument/2006/relationships/image" Target="../media/image12.jpeg"/><Relationship Id="rId1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9.jpe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8.jpeg"/><Relationship Id="rId11" Type="http://schemas.openxmlformats.org/officeDocument/2006/relationships/image" Target="../media/image8.png"/><Relationship Id="rId5" Type="http://schemas.openxmlformats.org/officeDocument/2006/relationships/image" Target="../media/image7.jpeg"/><Relationship Id="rId10" Type="http://schemas.openxmlformats.org/officeDocument/2006/relationships/image" Target="../media/image22.png"/><Relationship Id="rId4" Type="http://schemas.openxmlformats.org/officeDocument/2006/relationships/image" Target="../media/image17.jpeg"/><Relationship Id="rId9" Type="http://schemas.openxmlformats.org/officeDocument/2006/relationships/image" Target="../media/image21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microsoft.com/office/2007/relationships/media" Target="../media/media6.MP3"/><Relationship Id="rId7" Type="http://schemas.openxmlformats.org/officeDocument/2006/relationships/image" Target="../media/image24.jpe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3.jpeg"/><Relationship Id="rId11" Type="http://schemas.openxmlformats.org/officeDocument/2006/relationships/image" Target="../media/image8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26.jpeg"/><Relationship Id="rId4" Type="http://schemas.openxmlformats.org/officeDocument/2006/relationships/audio" Target="../media/media6.MP3"/><Relationship Id="rId9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9.jpe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8.jpeg"/><Relationship Id="rId11" Type="http://schemas.openxmlformats.org/officeDocument/2006/relationships/image" Target="../media/image8.png"/><Relationship Id="rId5" Type="http://schemas.openxmlformats.org/officeDocument/2006/relationships/image" Target="../media/image26.jpeg"/><Relationship Id="rId10" Type="http://schemas.openxmlformats.org/officeDocument/2006/relationships/image" Target="../media/image32.jpeg"/><Relationship Id="rId4" Type="http://schemas.openxmlformats.org/officeDocument/2006/relationships/image" Target="../media/image27.jpeg"/><Relationship Id="rId9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audio" Target="../media/media8.MP3"/><Relationship Id="rId7" Type="http://schemas.openxmlformats.org/officeDocument/2006/relationships/image" Target="../media/image36.jpeg"/><Relationship Id="rId12" Type="http://schemas.openxmlformats.org/officeDocument/2006/relationships/image" Target="../media/image8.png"/><Relationship Id="rId2" Type="http://schemas.microsoft.com/office/2007/relationships/media" Target="../media/media8.MP3"/><Relationship Id="rId1" Type="http://schemas.openxmlformats.org/officeDocument/2006/relationships/vmlDrawing" Target="../drawings/vmlDrawing1.vml"/><Relationship Id="rId6" Type="http://schemas.openxmlformats.org/officeDocument/2006/relationships/image" Target="../media/image35.jpeg"/><Relationship Id="rId11" Type="http://schemas.openxmlformats.org/officeDocument/2006/relationships/image" Target="../media/image38.jpeg"/><Relationship Id="rId5" Type="http://schemas.openxmlformats.org/officeDocument/2006/relationships/image" Target="../media/image34.jpeg"/><Relationship Id="rId10" Type="http://schemas.openxmlformats.org/officeDocument/2006/relationships/image" Target="../media/image33.png"/><Relationship Id="rId4" Type="http://schemas.openxmlformats.org/officeDocument/2006/relationships/slideLayout" Target="../slideLayouts/slideLayout7.xml"/><Relationship Id="rId9" Type="http://schemas.openxmlformats.org/officeDocument/2006/relationships/oleObject" Target="../embeddings/oleObject1.bin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2.jpe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41.jpeg"/><Relationship Id="rId5" Type="http://schemas.openxmlformats.org/officeDocument/2006/relationships/image" Target="../media/image40.png"/><Relationship Id="rId4" Type="http://schemas.openxmlformats.org/officeDocument/2006/relationships/image" Target="../media/image3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88" name="Rectangle 12">
            <a:extLst>
              <a:ext uri="{FF2B5EF4-FFF2-40B4-BE49-F238E27FC236}">
                <a16:creationId xmlns:a16="http://schemas.microsoft.com/office/drawing/2014/main" id="{F7B3B9A4-83A5-4662-B675-8FC31AABEE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950" y="381000"/>
            <a:ext cx="8458200" cy="2120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r>
              <a:rPr lang="cs-CZ" altLang="cs-CZ" sz="1800" b="1" u="sng">
                <a:solidFill>
                  <a:schemeClr val="tx1"/>
                </a:solidFill>
                <a:latin typeface="Arial" panose="020B0604020202020204" pitchFamily="34" charset="0"/>
              </a:rPr>
              <a:t>10. KVĚTENSTVÍ</a:t>
            </a:r>
            <a:endParaRPr lang="cs-CZ" altLang="cs-CZ" sz="180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endParaRPr lang="cs-CZ" altLang="cs-CZ" sz="80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květenství je soubor květů v charakteristickém uspořádání, stálém pro daný taxon – po odkvětu a dozrání plodů se z květenství stává plodenství (viz plod; základní rozdíl oproti souplodí – souplodí vzniká z více plodolistů v rámci jednoho květu)</a:t>
            </a:r>
            <a:endParaRPr lang="cs-CZ" altLang="cs-CZ" sz="1800" b="1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vývojově původní byly rostliny s jednotlivými květy, dnes však má většina rostlin květy uspořádané v květenství (případně jednotlivé květy vzniklé zpětnou redukcí)</a:t>
            </a:r>
          </a:p>
        </p:txBody>
      </p:sp>
      <p:pic>
        <p:nvPicPr>
          <p:cNvPr id="50191" name="Picture 15">
            <a:extLst>
              <a:ext uri="{FF2B5EF4-FFF2-40B4-BE49-F238E27FC236}">
                <a16:creationId xmlns:a16="http://schemas.microsoft.com/office/drawing/2014/main" id="{097CB361-BD9D-425B-BBB1-A5F81DD88F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0" r="2100"/>
          <a:stretch>
            <a:fillRect/>
          </a:stretch>
        </p:blipFill>
        <p:spPr bwMode="auto">
          <a:xfrm>
            <a:off x="6022975" y="2660650"/>
            <a:ext cx="2689225" cy="3740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192" name="Text Box 16">
            <a:extLst>
              <a:ext uri="{FF2B5EF4-FFF2-40B4-BE49-F238E27FC236}">
                <a16:creationId xmlns:a16="http://schemas.microsoft.com/office/drawing/2014/main" id="{39146939-90B0-4648-83B5-B0D5996339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86450" y="6111875"/>
            <a:ext cx="2895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cs-CZ" altLang="cs-CZ" sz="700">
                <a:latin typeface="Arial" panose="020B0604020202020204" pitchFamily="34" charset="0"/>
              </a:rPr>
              <a:t>http://www.moicafe.org/cgi-bin</a:t>
            </a:r>
          </a:p>
          <a:p>
            <a:pPr algn="r"/>
            <a:r>
              <a:rPr lang="cs-CZ" altLang="cs-CZ" sz="700">
                <a:latin typeface="Arial" panose="020B0604020202020204" pitchFamily="34" charset="0"/>
              </a:rPr>
              <a:t>/cbbs/cbbs.cgi?mode=one&amp;namber=37&amp;type=12&amp;space=30&amp;no=0</a:t>
            </a:r>
          </a:p>
        </p:txBody>
      </p:sp>
      <p:pic>
        <p:nvPicPr>
          <p:cNvPr id="50194" name="Picture 18">
            <a:extLst>
              <a:ext uri="{FF2B5EF4-FFF2-40B4-BE49-F238E27FC236}">
                <a16:creationId xmlns:a16="http://schemas.microsoft.com/office/drawing/2014/main" id="{A2CA06C3-E4A8-4232-A4FF-90486158DD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4003675"/>
            <a:ext cx="3200400" cy="240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193" name="Text Box 17">
            <a:extLst>
              <a:ext uri="{FF2B5EF4-FFF2-40B4-BE49-F238E27FC236}">
                <a16:creationId xmlns:a16="http://schemas.microsoft.com/office/drawing/2014/main" id="{DB267C2E-C19B-4709-9F6E-91C057F7B0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92450" y="6213475"/>
            <a:ext cx="2895600" cy="198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cs-CZ" altLang="cs-CZ" sz="700">
                <a:latin typeface="Arial" panose="020B0604020202020204" pitchFamily="34" charset="0"/>
              </a:rPr>
              <a:t>http://en.wikipedia.org/wiki/Image:Flowering_Talipot_Palm_04.jpg</a:t>
            </a:r>
          </a:p>
        </p:txBody>
      </p:sp>
      <p:sp>
        <p:nvSpPr>
          <p:cNvPr id="50195" name="Text Box 19">
            <a:extLst>
              <a:ext uri="{FF2B5EF4-FFF2-40B4-BE49-F238E27FC236}">
                <a16:creationId xmlns:a16="http://schemas.microsoft.com/office/drawing/2014/main" id="{70A25768-A719-43EF-A081-131C8671CA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1950" y="2533650"/>
            <a:ext cx="5562600" cy="1317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Aft>
                <a:spcPts val="500"/>
              </a:spcAft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poznámka: květenství, která vypadají jako jeden květ (např. úbory), se označují jako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pseudanthia</a:t>
            </a:r>
          </a:p>
          <a:p>
            <a:pPr>
              <a:spcBef>
                <a:spcPts val="500"/>
              </a:spcBef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• klasické „morfologické“ (popisné) dělení květenství: hroznovitá a vrcholičnatá, jednoduchá a složená</a:t>
            </a:r>
          </a:p>
        </p:txBody>
      </p:sp>
      <p:sp>
        <p:nvSpPr>
          <p:cNvPr id="50196" name="Text Box 20">
            <a:extLst>
              <a:ext uri="{FF2B5EF4-FFF2-40B4-BE49-F238E27FC236}">
                <a16:creationId xmlns:a16="http://schemas.microsoft.com/office/drawing/2014/main" id="{E023FFB0-38A9-4BD5-A93C-9178B7A490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6550" y="5654675"/>
            <a:ext cx="238125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cs-CZ" altLang="cs-CZ" sz="1200" i="1">
                <a:solidFill>
                  <a:schemeClr val="tx1"/>
                </a:solidFill>
                <a:latin typeface="Arial" panose="020B0604020202020204" pitchFamily="34" charset="0"/>
              </a:rPr>
              <a:t>Corypha umbraculifera </a:t>
            </a:r>
            <a:r>
              <a:rPr lang="cs-CZ" altLang="cs-CZ" sz="1200">
                <a:solidFill>
                  <a:schemeClr val="tx1"/>
                </a:solidFill>
                <a:latin typeface="Arial" panose="020B0604020202020204" pitchFamily="34" charset="0"/>
              </a:rPr>
              <a:t>(palma, čeleď </a:t>
            </a:r>
            <a:r>
              <a:rPr lang="cs-CZ" altLang="cs-CZ" sz="1200" i="1">
                <a:solidFill>
                  <a:schemeClr val="tx1"/>
                </a:solidFill>
                <a:latin typeface="Arial" panose="020B0604020202020204" pitchFamily="34" charset="0"/>
              </a:rPr>
              <a:t>Arecaceae</a:t>
            </a:r>
            <a:r>
              <a:rPr lang="cs-CZ" altLang="cs-CZ" sz="1200">
                <a:solidFill>
                  <a:schemeClr val="tx1"/>
                </a:solidFill>
                <a:latin typeface="Arial" panose="020B0604020202020204" pitchFamily="34" charset="0"/>
              </a:rPr>
              <a:t>) – největší květenství na světě, řádově 100 000 květů</a:t>
            </a:r>
            <a:endParaRPr lang="cs-CZ" altLang="cs-CZ" sz="1200"/>
          </a:p>
        </p:txBody>
      </p:sp>
      <p:sp>
        <p:nvSpPr>
          <p:cNvPr id="50197" name="Text Box 21">
            <a:extLst>
              <a:ext uri="{FF2B5EF4-FFF2-40B4-BE49-F238E27FC236}">
                <a16:creationId xmlns:a16="http://schemas.microsoft.com/office/drawing/2014/main" id="{5557C27C-B039-42F4-B741-59A4609BB9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1950" y="3886200"/>
            <a:ext cx="2457450" cy="162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• vývojový pohled rozlišuje v první řadě květenství uzavřená (ukončená</a:t>
            </a:r>
            <a:r>
              <a:rPr lang="cs-CZ" altLang="cs-CZ" sz="160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koncovým květem) a otevřená (nekončící květem)</a:t>
            </a:r>
            <a:endParaRPr lang="cs-CZ" altLang="cs-CZ"/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67" name="Picture 23">
            <a:extLst>
              <a:ext uri="{FF2B5EF4-FFF2-40B4-BE49-F238E27FC236}">
                <a16:creationId xmlns:a16="http://schemas.microsoft.com/office/drawing/2014/main" id="{A45DD243-ABA4-4507-A9F1-7B68E821BE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00" t="5368" r="7167" b="5368"/>
          <a:stretch>
            <a:fillRect/>
          </a:stretch>
        </p:blipFill>
        <p:spPr bwMode="auto">
          <a:xfrm>
            <a:off x="6484938" y="457200"/>
            <a:ext cx="2224087" cy="3317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362" name="Rectangle 18">
            <a:extLst>
              <a:ext uri="{FF2B5EF4-FFF2-40B4-BE49-F238E27FC236}">
                <a16:creationId xmlns:a16="http://schemas.microsoft.com/office/drawing/2014/main" id="{12B86FA0-50FC-4F1A-B14F-8BA4B93459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950" y="381000"/>
            <a:ext cx="6115050" cy="1560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• za původní typ složeného květenství je považována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lata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coby</a:t>
            </a:r>
            <a:r>
              <a:rPr lang="cs-CZ" altLang="cs-CZ" sz="140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uzavřené,</a:t>
            </a:r>
            <a:r>
              <a:rPr lang="cs-CZ" altLang="cs-CZ" sz="120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hroznovitě</a:t>
            </a:r>
            <a:r>
              <a:rPr lang="cs-CZ" altLang="cs-CZ" sz="140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větvené</a:t>
            </a:r>
            <a:r>
              <a:rPr lang="cs-CZ" altLang="cs-CZ" sz="140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(racemózní)</a:t>
            </a:r>
            <a:r>
              <a:rPr lang="cs-CZ" altLang="cs-CZ" sz="140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květenství</a:t>
            </a: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=&gt; rozprostřením laty do plochy vzniká chocholičnatá lata (čili kytka v klasickém pojetí), dalším zkrácením středních větví</a:t>
            </a:r>
            <a:r>
              <a:rPr lang="cs-CZ" altLang="cs-CZ" sz="160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(vrcholový</a:t>
            </a:r>
            <a:r>
              <a:rPr lang="cs-CZ" altLang="cs-CZ" sz="160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květ níž</a:t>
            </a:r>
            <a:r>
              <a:rPr lang="cs-CZ" altLang="cs-CZ" sz="160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než postranní)</a:t>
            </a:r>
            <a:r>
              <a:rPr lang="cs-CZ" altLang="cs-CZ" sz="160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pak</a:t>
            </a:r>
            <a:r>
              <a:rPr lang="cs-CZ" altLang="cs-CZ" sz="160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vzniká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kružel</a:t>
            </a:r>
          </a:p>
        </p:txBody>
      </p:sp>
      <p:pic>
        <p:nvPicPr>
          <p:cNvPr id="57363" name="Picture 19">
            <a:extLst>
              <a:ext uri="{FF2B5EF4-FFF2-40B4-BE49-F238E27FC236}">
                <a16:creationId xmlns:a16="http://schemas.microsoft.com/office/drawing/2014/main" id="{E78659B8-043C-4BE2-A95C-CFB81537C0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6" t="9842" r="23213" b="32808"/>
          <a:stretch>
            <a:fillRect/>
          </a:stretch>
        </p:blipFill>
        <p:spPr bwMode="auto">
          <a:xfrm>
            <a:off x="5162550" y="1962150"/>
            <a:ext cx="1228725" cy="1093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364" name="Text Box 20">
            <a:extLst>
              <a:ext uri="{FF2B5EF4-FFF2-40B4-BE49-F238E27FC236}">
                <a16:creationId xmlns:a16="http://schemas.microsoft.com/office/drawing/2014/main" id="{9A1C8F0C-979C-457E-B6FB-58CD55DC7B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89650" y="2600325"/>
            <a:ext cx="304800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2400"/>
              <a:t> </a:t>
            </a:r>
          </a:p>
        </p:txBody>
      </p:sp>
      <p:sp>
        <p:nvSpPr>
          <p:cNvPr id="57365" name="Text Box 21">
            <a:extLst>
              <a:ext uri="{FF2B5EF4-FFF2-40B4-BE49-F238E27FC236}">
                <a16:creationId xmlns:a16="http://schemas.microsoft.com/office/drawing/2014/main" id="{53C00245-608E-44A2-BB22-8957FEF6ED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17950" y="3003550"/>
            <a:ext cx="2568575" cy="198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cs-CZ" altLang="cs-CZ" sz="700">
                <a:solidFill>
                  <a:schemeClr val="tx1"/>
                </a:solidFill>
                <a:latin typeface="Arial" panose="020B0604020202020204" pitchFamily="34" charset="0"/>
              </a:rPr>
              <a:t>http://www.dendrologie.cz/popiscastidrevin/kvetenstvi4.jpg</a:t>
            </a:r>
          </a:p>
        </p:txBody>
      </p:sp>
      <p:sp>
        <p:nvSpPr>
          <p:cNvPr id="57366" name="Text Box 22">
            <a:extLst>
              <a:ext uri="{FF2B5EF4-FFF2-40B4-BE49-F238E27FC236}">
                <a16:creationId xmlns:a16="http://schemas.microsoft.com/office/drawing/2014/main" id="{18F9DD4F-5429-4278-991E-C2270D571C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60963" y="2460625"/>
            <a:ext cx="249237" cy="3365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cs-CZ" altLang="cs-CZ" sz="1600"/>
          </a:p>
        </p:txBody>
      </p:sp>
      <p:sp>
        <p:nvSpPr>
          <p:cNvPr id="57368" name="Rectangle 24">
            <a:extLst>
              <a:ext uri="{FF2B5EF4-FFF2-40B4-BE49-F238E27FC236}">
                <a16:creationId xmlns:a16="http://schemas.microsoft.com/office/drawing/2014/main" id="{8E875B9C-9CD4-496C-87B0-00BABB277C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0363" y="3886200"/>
            <a:ext cx="8458200" cy="666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• složená květenství s monopodiálním větvením (hlavní stonek jde až do vrcholu) – složený hrozen (hrozen z hroznů 2 i více řádů), klas z klásků, složený okolík</a:t>
            </a:r>
          </a:p>
        </p:txBody>
      </p:sp>
      <p:sp>
        <p:nvSpPr>
          <p:cNvPr id="57369" name="Text Box 25">
            <a:extLst>
              <a:ext uri="{FF2B5EF4-FFF2-40B4-BE49-F238E27FC236}">
                <a16:creationId xmlns:a16="http://schemas.microsoft.com/office/drawing/2014/main" id="{CA119005-2C43-460E-866E-CC7C3BF0A0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1950" y="1851025"/>
            <a:ext cx="4724400" cy="1370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– tento typ je v klasickém pojetí obtížně zařaditelný – je přeměnou laty a spodní květy rozkvétají dříve než horní (racemózní znak), ale postranní větve zase přerůstají vrchol (cymózní znak)</a:t>
            </a:r>
            <a:endParaRPr lang="cs-CZ" altLang="cs-CZ"/>
          </a:p>
        </p:txBody>
      </p:sp>
      <p:sp>
        <p:nvSpPr>
          <p:cNvPr id="57370" name="Text Box 26">
            <a:extLst>
              <a:ext uri="{FF2B5EF4-FFF2-40B4-BE49-F238E27FC236}">
                <a16:creationId xmlns:a16="http://schemas.microsoft.com/office/drawing/2014/main" id="{BB0C1C63-8FD9-4C64-BC76-951BB6034F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53350" y="2841625"/>
            <a:ext cx="995363" cy="77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lnSpc>
                <a:spcPct val="93000"/>
              </a:lnSpc>
              <a:spcBef>
                <a:spcPct val="50000"/>
              </a:spcBef>
            </a:pPr>
            <a:r>
              <a:rPr lang="cs-CZ" altLang="cs-CZ" sz="1200">
                <a:latin typeface="Arial" panose="020B0604020202020204" pitchFamily="34" charset="0"/>
              </a:rPr>
              <a:t>Tužebník obecný </a:t>
            </a:r>
            <a:r>
              <a:rPr lang="cs-CZ" altLang="cs-CZ" sz="1200" i="1">
                <a:latin typeface="Arial" panose="020B0604020202020204" pitchFamily="34" charset="0"/>
              </a:rPr>
              <a:t>Filipendula vulgaris</a:t>
            </a:r>
          </a:p>
        </p:txBody>
      </p:sp>
      <p:sp>
        <p:nvSpPr>
          <p:cNvPr id="57371" name="Text Box 27">
            <a:extLst>
              <a:ext uri="{FF2B5EF4-FFF2-40B4-BE49-F238E27FC236}">
                <a16:creationId xmlns:a16="http://schemas.microsoft.com/office/drawing/2014/main" id="{5C848FA9-B632-4C32-9E2B-39C0DF5FEF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0638" y="3589338"/>
            <a:ext cx="2392362" cy="198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cs-CZ" altLang="cs-CZ" sz="700">
                <a:latin typeface="Arial" panose="020B0604020202020204" pitchFamily="34" charset="0"/>
              </a:rPr>
              <a:t>http://botanika.bf.jcu.cz/morfologie/FilipendulaVulg.jpg</a:t>
            </a:r>
          </a:p>
        </p:txBody>
      </p:sp>
      <p:sp>
        <p:nvSpPr>
          <p:cNvPr id="57372" name="Text Box 28">
            <a:extLst>
              <a:ext uri="{FF2B5EF4-FFF2-40B4-BE49-F238E27FC236}">
                <a16:creationId xmlns:a16="http://schemas.microsoft.com/office/drawing/2014/main" id="{E9C959A1-E704-4A3B-B4B5-38D2AB5209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1950" y="3252788"/>
            <a:ext cx="6191250" cy="603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• redukce</a:t>
            </a:r>
            <a:r>
              <a:rPr lang="cs-CZ" altLang="cs-CZ" sz="160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laty</a:t>
            </a:r>
            <a:r>
              <a:rPr lang="cs-CZ" altLang="cs-CZ" sz="140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=&gt;</a:t>
            </a:r>
            <a:r>
              <a:rPr lang="cs-CZ" altLang="cs-CZ" sz="140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hrozen</a:t>
            </a:r>
            <a:r>
              <a:rPr lang="cs-CZ" altLang="cs-CZ" sz="160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s</a:t>
            </a:r>
            <a:r>
              <a:rPr lang="cs-CZ" altLang="cs-CZ" sz="160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terminálním</a:t>
            </a:r>
            <a:r>
              <a:rPr lang="cs-CZ" altLang="cs-CZ" sz="160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květem</a:t>
            </a:r>
            <a:r>
              <a:rPr lang="cs-CZ" altLang="cs-CZ" sz="140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–</a:t>
            </a:r>
            <a:r>
              <a:rPr lang="cs-CZ" altLang="cs-CZ" sz="140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botryoid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=&gt; klas s terminálním květem –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stachyoid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=&gt; až 1 květ</a:t>
            </a:r>
          </a:p>
        </p:txBody>
      </p:sp>
      <p:graphicFrame>
        <p:nvGraphicFramePr>
          <p:cNvPr id="57373" name="Object 29">
            <a:extLst>
              <a:ext uri="{FF2B5EF4-FFF2-40B4-BE49-F238E27FC236}">
                <a16:creationId xmlns:a16="http://schemas.microsoft.com/office/drawing/2014/main" id="{E28D146F-B1EF-4AD0-97EE-C3594ECB4E0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715250" y="4605338"/>
          <a:ext cx="982663" cy="1882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381" name="Rastrový obrázek" r:id="rId7" imgW="1685714" imgH="3228571" progId="Obraz programu Malování">
                  <p:embed/>
                </p:oleObj>
              </mc:Choice>
              <mc:Fallback>
                <p:oleObj name="Rastrový obrázek" r:id="rId7" imgW="1685714" imgH="3228571" progId="Obraz programu Malování">
                  <p:embed/>
                  <p:pic>
                    <p:nvPicPr>
                      <p:cNvPr id="0" name="Object 2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15250" y="4605338"/>
                        <a:ext cx="982663" cy="1882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00B8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7374" name="Object 30">
            <a:extLst>
              <a:ext uri="{FF2B5EF4-FFF2-40B4-BE49-F238E27FC236}">
                <a16:creationId xmlns:a16="http://schemas.microsoft.com/office/drawing/2014/main" id="{824DE872-8E4B-41E9-B9D9-BEB7CA76667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875463" y="4605338"/>
          <a:ext cx="741362" cy="1873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382" name="Rastrový obrázek" r:id="rId9" imgW="1267002" imgH="3200000" progId="Obraz programu Malování">
                  <p:embed/>
                </p:oleObj>
              </mc:Choice>
              <mc:Fallback>
                <p:oleObj name="Rastrový obrázek" r:id="rId9" imgW="1267002" imgH="3200000" progId="Obraz programu Malování">
                  <p:embed/>
                  <p:pic>
                    <p:nvPicPr>
                      <p:cNvPr id="0" name="Object 3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75463" y="4605338"/>
                        <a:ext cx="741362" cy="1873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00B8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7375" name="Text Box 31">
            <a:extLst>
              <a:ext uri="{FF2B5EF4-FFF2-40B4-BE49-F238E27FC236}">
                <a16:creationId xmlns:a16="http://schemas.microsoft.com/office/drawing/2014/main" id="{6FF140CE-960C-4E1C-8CAC-5C12140824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1950" y="4530725"/>
            <a:ext cx="6477000" cy="2008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• heterotaktické květenství představuje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thyrsus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– otevřené hlavní květenství + obvykle uzavřená vrcholičnatě větvená postranní květenství (koflorescence) – příkladem je již výše zmíněná čeleď </a:t>
            </a:r>
            <a:r>
              <a:rPr lang="cs-CZ" altLang="cs-CZ" sz="1800" i="1">
                <a:solidFill>
                  <a:schemeClr val="tx1"/>
                </a:solidFill>
                <a:latin typeface="Arial" panose="020B0604020202020204" pitchFamily="34" charset="0"/>
              </a:rPr>
              <a:t>Lamiaceae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a její hrozen lichopřeslenů aneb „po novu“ thyrsus stažených dichazií (schéma na obr. vlevo)</a:t>
            </a: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– thyrsus jako celek rozkvétá odspodu (akropetálně), ale dílčí boční</a:t>
            </a:r>
            <a:r>
              <a:rPr lang="cs-CZ" altLang="cs-CZ" sz="150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květenství</a:t>
            </a:r>
            <a:r>
              <a:rPr lang="cs-CZ" altLang="cs-CZ" sz="150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od</a:t>
            </a:r>
            <a:r>
              <a:rPr lang="cs-CZ" altLang="cs-CZ" sz="150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středu</a:t>
            </a:r>
            <a:r>
              <a:rPr lang="cs-CZ" altLang="cs-CZ" sz="150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(centrifugálně,</a:t>
            </a:r>
            <a:r>
              <a:rPr lang="cs-CZ" altLang="cs-CZ" sz="150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jsou</a:t>
            </a:r>
            <a:r>
              <a:rPr lang="cs-CZ" altLang="cs-CZ" sz="150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přece</a:t>
            </a:r>
            <a:r>
              <a:rPr lang="cs-CZ" altLang="cs-CZ" sz="150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cymózní)</a:t>
            </a:r>
          </a:p>
        </p:txBody>
      </p:sp>
      <p:pic>
        <p:nvPicPr>
          <p:cNvPr id="57376" name="10_kvetenstvi_10_kruzel.MP3">
            <a:hlinkClick r:id="" action="ppaction://media"/>
            <a:extLst>
              <a:ext uri="{FF2B5EF4-FFF2-40B4-BE49-F238E27FC236}">
                <a16:creationId xmlns:a16="http://schemas.microsoft.com/office/drawing/2014/main" id="{F1BC4A7E-FA83-45C4-AFE6-E70D3DCBA88F}"/>
              </a:ext>
            </a:extLst>
          </p:cNvPr>
          <p:cNvPicPr>
            <a:picLocks noChangeAspect="1" noChangeArrowheads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198913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73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859" fill="hold"/>
                                        <p:tgtEl>
                                          <p:spTgt spid="573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376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37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93" name="Rectangle 33">
            <a:extLst>
              <a:ext uri="{FF2B5EF4-FFF2-40B4-BE49-F238E27FC236}">
                <a16:creationId xmlns:a16="http://schemas.microsoft.com/office/drawing/2014/main" id="{9C4C66F2-3546-468A-B310-35DCE891D1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950" y="381000"/>
            <a:ext cx="3524250" cy="2455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3000"/>
              </a:lnSpc>
              <a:spcBef>
                <a:spcPts val="400"/>
              </a:spcBef>
              <a:spcAft>
                <a:spcPts val="500"/>
              </a:spcAft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• uzavřenou obdobou thyrsu je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thyrsoid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,</a:t>
            </a:r>
            <a:r>
              <a:rPr lang="cs-CZ" altLang="cs-CZ" sz="140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monotelní květenství, které rozkvétá od vrcholových</a:t>
            </a:r>
            <a:r>
              <a:rPr lang="cs-CZ" altLang="cs-CZ" sz="140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květů směrem k bázi</a:t>
            </a:r>
          </a:p>
          <a:p>
            <a:pPr>
              <a:lnSpc>
                <a:spcPct val="93000"/>
              </a:lnSpc>
              <a:spcAft>
                <a:spcPts val="500"/>
              </a:spcAft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smolnička (schéma vlevo) má thyrsoid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homokladický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(boční květenství všechna stejného typu) a 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izotonický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(všechny boční větve stejně vyvinuté)</a:t>
            </a:r>
          </a:p>
        </p:txBody>
      </p:sp>
      <p:pic>
        <p:nvPicPr>
          <p:cNvPr id="66594" name="Picture 34">
            <a:extLst>
              <a:ext uri="{FF2B5EF4-FFF2-40B4-BE49-F238E27FC236}">
                <a16:creationId xmlns:a16="http://schemas.microsoft.com/office/drawing/2014/main" id="{05612667-BE0F-421F-A176-286941BD78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454" b="14764"/>
          <a:stretch>
            <a:fillRect/>
          </a:stretch>
        </p:blipFill>
        <p:spPr bwMode="auto">
          <a:xfrm>
            <a:off x="3760788" y="457200"/>
            <a:ext cx="2819400" cy="2211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6596" name="Rectangle 36">
            <a:extLst>
              <a:ext uri="{FF2B5EF4-FFF2-40B4-BE49-F238E27FC236}">
                <a16:creationId xmlns:a16="http://schemas.microsoft.com/office/drawing/2014/main" id="{CDFE446F-AC09-4BF0-8A81-1809816CCF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0363" y="2852738"/>
            <a:ext cx="5811837" cy="162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–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bazitonický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thyrsoid má spodní větve s delšími stopkami anebo více větvené (zde schéma vlevo),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heterokladický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thyrsoid má boční květenství různého typu</a:t>
            </a:r>
            <a:r>
              <a:rPr lang="cs-CZ" altLang="cs-CZ" sz="140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(schéma</a:t>
            </a:r>
            <a:r>
              <a:rPr lang="cs-CZ" altLang="cs-CZ" sz="140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vpravo,</a:t>
            </a:r>
            <a:r>
              <a:rPr lang="cs-CZ" altLang="cs-CZ" sz="140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cs-CZ" altLang="cs-CZ" sz="1800" i="1">
                <a:solidFill>
                  <a:schemeClr val="tx1"/>
                </a:solidFill>
                <a:latin typeface="Arial" panose="020B0604020202020204" pitchFamily="34" charset="0"/>
              </a:rPr>
              <a:t>Silene nutans</a:t>
            </a:r>
            <a:r>
              <a:rPr lang="cs-CZ" altLang="cs-CZ" sz="140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– thyrsoid složený 			     z dichazií a thyrsoidů); 				     stejné typy má i thyrsus </a:t>
            </a:r>
          </a:p>
        </p:txBody>
      </p:sp>
      <p:sp>
        <p:nvSpPr>
          <p:cNvPr id="66598" name="Text Box 38">
            <a:extLst>
              <a:ext uri="{FF2B5EF4-FFF2-40B4-BE49-F238E27FC236}">
                <a16:creationId xmlns:a16="http://schemas.microsoft.com/office/drawing/2014/main" id="{A27A258E-5E9A-4A93-881A-0AD3956D14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60788" y="457200"/>
            <a:ext cx="2895600" cy="261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3000"/>
              </a:lnSpc>
              <a:spcBef>
                <a:spcPct val="50000"/>
              </a:spcBef>
            </a:pPr>
            <a:r>
              <a:rPr lang="cs-CZ" altLang="cs-CZ" sz="1200">
                <a:latin typeface="Arial" panose="020B0604020202020204" pitchFamily="34" charset="0"/>
              </a:rPr>
              <a:t>Smolnička obecná       </a:t>
            </a:r>
            <a:r>
              <a:rPr lang="cs-CZ" altLang="cs-CZ" sz="1200" i="1">
                <a:latin typeface="Arial" panose="020B0604020202020204" pitchFamily="34" charset="0"/>
              </a:rPr>
              <a:t>Lychnis viscaria</a:t>
            </a:r>
          </a:p>
        </p:txBody>
      </p:sp>
      <p:sp>
        <p:nvSpPr>
          <p:cNvPr id="66599" name="Text Box 39">
            <a:extLst>
              <a:ext uri="{FF2B5EF4-FFF2-40B4-BE49-F238E27FC236}">
                <a16:creationId xmlns:a16="http://schemas.microsoft.com/office/drawing/2014/main" id="{24DF1B65-55D5-4E30-95BF-B7343E9364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46488" y="2501900"/>
            <a:ext cx="3001962" cy="198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cs-CZ" altLang="cs-CZ" sz="700">
                <a:latin typeface="Arial" panose="020B0604020202020204" pitchFamily="34" charset="0"/>
              </a:rPr>
              <a:t>http://www.skalnicky-trvalky.cz/aktuality/smolnicka_na_louce_detail.jpg</a:t>
            </a:r>
          </a:p>
        </p:txBody>
      </p:sp>
      <p:graphicFrame>
        <p:nvGraphicFramePr>
          <p:cNvPr id="66600" name="Object 40">
            <a:extLst>
              <a:ext uri="{FF2B5EF4-FFF2-40B4-BE49-F238E27FC236}">
                <a16:creationId xmlns:a16="http://schemas.microsoft.com/office/drawing/2014/main" id="{0BFCD9AE-0E3B-41F1-B007-304B3C2B3DB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667500" y="457200"/>
          <a:ext cx="2066925" cy="2209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616" name="Rastrový obrázek" r:id="rId6" imgW="3247619" imgH="3352381" progId="Obraz programu Malování">
                  <p:embed/>
                </p:oleObj>
              </mc:Choice>
              <mc:Fallback>
                <p:oleObj name="Rastrový obrázek" r:id="rId6" imgW="3247619" imgH="3352381" progId="Obraz programu Malování">
                  <p:embed/>
                  <p:pic>
                    <p:nvPicPr>
                      <p:cNvPr id="0" name="Object 4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67500" y="457200"/>
                        <a:ext cx="2066925" cy="2209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00B8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6601" name="Object 41">
            <a:extLst>
              <a:ext uri="{FF2B5EF4-FFF2-40B4-BE49-F238E27FC236}">
                <a16:creationId xmlns:a16="http://schemas.microsoft.com/office/drawing/2014/main" id="{B880D692-52B1-4770-B2D3-9F93D2AD562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096000" y="3252788"/>
          <a:ext cx="2628900" cy="2214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617" name="Rastrový obrázek" r:id="rId8" imgW="3924848" imgH="3304762" progId="Obraz programu Malování">
                  <p:embed/>
                </p:oleObj>
              </mc:Choice>
              <mc:Fallback>
                <p:oleObj name="Rastrový obrázek" r:id="rId8" imgW="3924848" imgH="3304762" progId="Obraz programu Malování">
                  <p:embed/>
                  <p:pic>
                    <p:nvPicPr>
                      <p:cNvPr id="0" name="Object 4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0" y="3252788"/>
                        <a:ext cx="2628900" cy="22145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00B8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6602" name="Text Box 42">
            <a:extLst>
              <a:ext uri="{FF2B5EF4-FFF2-40B4-BE49-F238E27FC236}">
                <a16:creationId xmlns:a16="http://schemas.microsoft.com/office/drawing/2014/main" id="{69A252E9-191D-4AEC-BD9F-99B4194893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9800" y="2660650"/>
            <a:ext cx="2771775" cy="601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r">
              <a:lnSpc>
                <a:spcPct val="93000"/>
              </a:lnSpc>
              <a:spcBef>
                <a:spcPct val="50000"/>
              </a:spcBef>
            </a:pPr>
            <a:r>
              <a:rPr lang="cs-CZ" altLang="cs-CZ" sz="1200">
                <a:solidFill>
                  <a:schemeClr val="tx1"/>
                </a:solidFill>
                <a:latin typeface="Arial" panose="020B0604020202020204" pitchFamily="34" charset="0"/>
              </a:rPr>
              <a:t>1 = terminální květy, 2 = parakladia (boční větve), 3 = boční dichazium, 4 = slož. dichazium, 5 = boční thyrsoid</a:t>
            </a:r>
            <a:endParaRPr lang="cs-CZ" altLang="cs-CZ" sz="1200" i="1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graphicFrame>
        <p:nvGraphicFramePr>
          <p:cNvPr id="66603" name="Object 43">
            <a:extLst>
              <a:ext uri="{FF2B5EF4-FFF2-40B4-BE49-F238E27FC236}">
                <a16:creationId xmlns:a16="http://schemas.microsoft.com/office/drawing/2014/main" id="{81EF19A4-9139-4E5B-BF01-3992A9295C3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57200" y="4038600"/>
          <a:ext cx="2895600" cy="2395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618" name="Rastrový obrázek" r:id="rId10" imgW="6620799" imgH="5477640" progId="Obraz programu Malování">
                  <p:embed/>
                </p:oleObj>
              </mc:Choice>
              <mc:Fallback>
                <p:oleObj name="Rastrový obrázek" r:id="rId10" imgW="6620799" imgH="5477640" progId="Obraz programu Malování">
                  <p:embed/>
                  <p:pic>
                    <p:nvPicPr>
                      <p:cNvPr id="0" name="Object 4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4038600"/>
                        <a:ext cx="2895600" cy="23955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00B8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6604" name="Object 44">
            <a:extLst>
              <a:ext uri="{FF2B5EF4-FFF2-40B4-BE49-F238E27FC236}">
                <a16:creationId xmlns:a16="http://schemas.microsoft.com/office/drawing/2014/main" id="{429689F3-E166-4727-AAAC-3F92B3322AD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862263" y="5994400"/>
          <a:ext cx="5867400" cy="444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619" name="Rastrový obrázek" r:id="rId12" imgW="9345329" imgH="704948" progId="Obraz programu Malování">
                  <p:embed/>
                </p:oleObj>
              </mc:Choice>
              <mc:Fallback>
                <p:oleObj name="Rastrový obrázek" r:id="rId12" imgW="9345329" imgH="704948" progId="Obraz programu Malování">
                  <p:embed/>
                  <p:pic>
                    <p:nvPicPr>
                      <p:cNvPr id="0" name="Object 4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62263" y="5994400"/>
                        <a:ext cx="5867400" cy="444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00B8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6605" name="Text Box 45">
            <a:extLst>
              <a:ext uri="{FF2B5EF4-FFF2-40B4-BE49-F238E27FC236}">
                <a16:creationId xmlns:a16="http://schemas.microsoft.com/office/drawing/2014/main" id="{4D31B34A-2D6A-4020-910D-DECD2F853C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7888" y="4508500"/>
            <a:ext cx="2678112" cy="1114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3000"/>
              </a:lnSpc>
              <a:spcBef>
                <a:spcPct val="50000"/>
              </a:spcBef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• redukce =&gt;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cymoid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(slož.</a:t>
            </a:r>
            <a:r>
              <a:rPr lang="cs-CZ" altLang="cs-CZ" sz="140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dichazium,</a:t>
            </a:r>
            <a:r>
              <a:rPr lang="cs-CZ" altLang="cs-CZ" sz="140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vidlan) =&gt;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haplocymoid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(jen 1 větev, monochazium</a:t>
            </a:r>
          </a:p>
        </p:txBody>
      </p:sp>
      <p:sp>
        <p:nvSpPr>
          <p:cNvPr id="66606" name="Text Box 46">
            <a:extLst>
              <a:ext uri="{FF2B5EF4-FFF2-40B4-BE49-F238E27FC236}">
                <a16:creationId xmlns:a16="http://schemas.microsoft.com/office/drawing/2014/main" id="{FF2EAFDA-BED5-4EFA-8072-A8F4CE8D42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9000" y="5508625"/>
            <a:ext cx="5410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– „klasická“ květenství šroubel, vijan, vějířek, srpek</a:t>
            </a:r>
          </a:p>
        </p:txBody>
      </p:sp>
      <p:pic>
        <p:nvPicPr>
          <p:cNvPr id="66607" name="10_kvetenstvi_11_thyrsoid-cymoid.MP3">
            <a:hlinkClick r:id="" action="ppaction://media"/>
            <a:extLst>
              <a:ext uri="{FF2B5EF4-FFF2-40B4-BE49-F238E27FC236}">
                <a16:creationId xmlns:a16="http://schemas.microsoft.com/office/drawing/2014/main" id="{5E52B71C-DA76-44AD-A21B-485F4DD3F585}"/>
              </a:ext>
            </a:extLst>
          </p:cNvPr>
          <p:cNvPicPr>
            <a:picLocks noChangeAspect="1" noChangeArrowheads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285273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66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829" fill="hold"/>
                                        <p:tgtEl>
                                          <p:spTgt spid="6660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607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660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03" name="Rectangle 19">
            <a:extLst>
              <a:ext uri="{FF2B5EF4-FFF2-40B4-BE49-F238E27FC236}">
                <a16:creationId xmlns:a16="http://schemas.microsoft.com/office/drawing/2014/main" id="{CE2C0E0C-9CCA-479B-824D-FFF6B56A4D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0400" y="1055688"/>
            <a:ext cx="2514600" cy="347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3000"/>
              </a:lnSpc>
              <a:spcBef>
                <a:spcPts val="300"/>
              </a:spcBef>
              <a:spcAft>
                <a:spcPts val="500"/>
              </a:spcAft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•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trunkátní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květenství</a:t>
            </a:r>
          </a:p>
        </p:txBody>
      </p:sp>
      <p:pic>
        <p:nvPicPr>
          <p:cNvPr id="67604" name="Picture 20">
            <a:extLst>
              <a:ext uri="{FF2B5EF4-FFF2-40B4-BE49-F238E27FC236}">
                <a16:creationId xmlns:a16="http://schemas.microsoft.com/office/drawing/2014/main" id="{F2AC81DC-4E86-4C46-ADD8-B8FEBD376F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5" t="1968" r="16405" b="9445"/>
          <a:stretch>
            <a:fillRect/>
          </a:stretch>
        </p:blipFill>
        <p:spPr bwMode="auto">
          <a:xfrm>
            <a:off x="457200" y="1524000"/>
            <a:ext cx="2678113" cy="4905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7606" name="Picture 22">
            <a:extLst>
              <a:ext uri="{FF2B5EF4-FFF2-40B4-BE49-F238E27FC236}">
                <a16:creationId xmlns:a16="http://schemas.microsoft.com/office/drawing/2014/main" id="{BCB6A1A7-D4C0-4417-BE73-5D2ADA6DAE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702" b="787"/>
          <a:stretch>
            <a:fillRect/>
          </a:stretch>
        </p:blipFill>
        <p:spPr bwMode="auto">
          <a:xfrm>
            <a:off x="457200" y="390525"/>
            <a:ext cx="502920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7610" name="Text Box 26">
            <a:extLst>
              <a:ext uri="{FF2B5EF4-FFF2-40B4-BE49-F238E27FC236}">
                <a16:creationId xmlns:a16="http://schemas.microsoft.com/office/drawing/2014/main" id="{AF805199-2B52-4E84-9FFD-F3A1DE9E42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0" y="1295400"/>
            <a:ext cx="5638800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vznikají aborcí koncového květu či části uzavřeného květenství (</a:t>
            </a:r>
            <a:r>
              <a:rPr lang="cs-CZ" altLang="cs-CZ" sz="1800" i="1">
                <a:solidFill>
                  <a:schemeClr val="tx1"/>
                </a:solidFill>
                <a:latin typeface="Arial" panose="020B0604020202020204" pitchFamily="34" charset="0"/>
              </a:rPr>
              <a:t>Valerianaceae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) nebo hlavního květenství u otevřeného typu (</a:t>
            </a:r>
            <a:r>
              <a:rPr lang="cs-CZ" altLang="cs-CZ" sz="1800" i="1">
                <a:solidFill>
                  <a:schemeClr val="tx1"/>
                </a:solidFill>
                <a:latin typeface="Arial" panose="020B0604020202020204" pitchFamily="34" charset="0"/>
              </a:rPr>
              <a:t>Scrophulariaceae, Fabaceae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) =&gt; zůstává rozvětvovací zóna, kterou květenství končí</a:t>
            </a: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•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proliferace</a:t>
            </a:r>
            <a:r>
              <a:rPr lang="cs-CZ" altLang="cs-CZ" sz="140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–</a:t>
            </a:r>
            <a:r>
              <a:rPr lang="cs-CZ" altLang="cs-CZ" sz="140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stonek</a:t>
            </a:r>
            <a:r>
              <a:rPr lang="cs-CZ" altLang="cs-CZ" sz="160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na</a:t>
            </a:r>
            <a:r>
              <a:rPr lang="cs-CZ" altLang="cs-CZ" sz="160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vrcholu</a:t>
            </a:r>
            <a:r>
              <a:rPr lang="cs-CZ" altLang="cs-CZ" sz="160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květenství</a:t>
            </a:r>
            <a:r>
              <a:rPr lang="cs-CZ" altLang="cs-CZ" sz="160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pokračuje vegetativním růstem</a:t>
            </a:r>
          </a:p>
        </p:txBody>
      </p:sp>
      <p:pic>
        <p:nvPicPr>
          <p:cNvPr id="67611" name="Picture 27">
            <a:extLst>
              <a:ext uri="{FF2B5EF4-FFF2-40B4-BE49-F238E27FC236}">
                <a16:creationId xmlns:a16="http://schemas.microsoft.com/office/drawing/2014/main" id="{DD4EDEBE-EFDA-4133-B662-B4698D9525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00" t="12885" r="14334"/>
          <a:stretch>
            <a:fillRect/>
          </a:stretch>
        </p:blipFill>
        <p:spPr bwMode="auto">
          <a:xfrm>
            <a:off x="7227888" y="2874963"/>
            <a:ext cx="1495425" cy="2257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613" name="Picture 29">
            <a:extLst>
              <a:ext uri="{FF2B5EF4-FFF2-40B4-BE49-F238E27FC236}">
                <a16:creationId xmlns:a16="http://schemas.microsoft.com/office/drawing/2014/main" id="{14490A3B-1A7E-41CC-AA62-CE71C72CD4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35" t="11189" r="11935" b="1492"/>
          <a:stretch>
            <a:fillRect/>
          </a:stretch>
        </p:blipFill>
        <p:spPr bwMode="auto">
          <a:xfrm>
            <a:off x="5638800" y="2878138"/>
            <a:ext cx="1476375" cy="226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614" name="Text Box 30">
            <a:extLst>
              <a:ext uri="{FF2B5EF4-FFF2-40B4-BE49-F238E27FC236}">
                <a16:creationId xmlns:a16="http://schemas.microsoft.com/office/drawing/2014/main" id="{EB98F0D1-F9F0-44E2-8D82-74B9D64961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0" y="3081338"/>
            <a:ext cx="2438400" cy="2263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–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časná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(</a:t>
            </a:r>
            <a:r>
              <a:rPr lang="cs-CZ" altLang="cs-CZ" sz="1800" i="1">
                <a:solidFill>
                  <a:schemeClr val="tx1"/>
                </a:solidFill>
                <a:latin typeface="Arial" panose="020B0604020202020204" pitchFamily="34" charset="0"/>
              </a:rPr>
              <a:t>Lysimachia thyrsiflora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), u otevř. i uzavř. typů, květy jen na větvích, nevyvíjí se hlavní květenství a stonek roste dál</a:t>
            </a: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–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pozdní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(</a:t>
            </a:r>
            <a:r>
              <a:rPr lang="cs-CZ" altLang="cs-CZ" sz="1800" i="1">
                <a:solidFill>
                  <a:schemeClr val="tx1"/>
                </a:solidFill>
                <a:latin typeface="Arial" panose="020B0604020202020204" pitchFamily="34" charset="0"/>
              </a:rPr>
              <a:t>Ananas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), často u otevřených </a:t>
            </a:r>
          </a:p>
        </p:txBody>
      </p:sp>
      <p:sp>
        <p:nvSpPr>
          <p:cNvPr id="67615" name="Text Box 31">
            <a:extLst>
              <a:ext uri="{FF2B5EF4-FFF2-40B4-BE49-F238E27FC236}">
                <a16:creationId xmlns:a16="http://schemas.microsoft.com/office/drawing/2014/main" id="{13F6534E-CD25-4AD6-854B-9263863B6D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75300" y="4857750"/>
            <a:ext cx="185896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700">
                <a:latin typeface="Arial" panose="020B0604020202020204" pitchFamily="34" charset="0"/>
              </a:rPr>
              <a:t>http://</a:t>
            </a:r>
          </a:p>
          <a:p>
            <a:r>
              <a:rPr lang="cs-CZ" altLang="cs-CZ" sz="700">
                <a:latin typeface="Arial" panose="020B0604020202020204" pitchFamily="34" charset="0"/>
              </a:rPr>
              <a:t>botany.cz/cs/lysimachia-thyrsiflora/</a:t>
            </a:r>
          </a:p>
        </p:txBody>
      </p:sp>
      <p:sp>
        <p:nvSpPr>
          <p:cNvPr id="67616" name="Text Box 32">
            <a:extLst>
              <a:ext uri="{FF2B5EF4-FFF2-40B4-BE49-F238E27FC236}">
                <a16:creationId xmlns:a16="http://schemas.microsoft.com/office/drawing/2014/main" id="{3C70ED24-61A7-4572-97BC-31759A5C1C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0" y="5251450"/>
            <a:ext cx="3429000" cy="1241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3000"/>
              </a:lnSpc>
              <a:spcBef>
                <a:spcPts val="200"/>
              </a:spcBef>
              <a:spcAft>
                <a:spcPts val="500"/>
              </a:spcAft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květenství, pokračování veget. růstu až po určité době</a:t>
            </a: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–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opakovaná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(</a:t>
            </a:r>
            <a:r>
              <a:rPr lang="cs-CZ" altLang="cs-CZ" sz="1800" i="1">
                <a:solidFill>
                  <a:schemeClr val="tx1"/>
                </a:solidFill>
                <a:latin typeface="Arial" panose="020B0604020202020204" pitchFamily="34" charset="0"/>
              </a:rPr>
              <a:t>Callistemon)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=&gt; úseky stonku se zbytky plodů</a:t>
            </a:r>
          </a:p>
        </p:txBody>
      </p:sp>
      <p:sp>
        <p:nvSpPr>
          <p:cNvPr id="67612" name="Text Box 28">
            <a:extLst>
              <a:ext uri="{FF2B5EF4-FFF2-40B4-BE49-F238E27FC236}">
                <a16:creationId xmlns:a16="http://schemas.microsoft.com/office/drawing/2014/main" id="{4EB24767-7207-4F0B-AF33-E7C48FC798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9150" y="4851400"/>
            <a:ext cx="1447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700">
                <a:latin typeface="Arial" panose="020B0604020202020204" pitchFamily="34" charset="0"/>
              </a:rPr>
              <a:t>http://botanika.bf.jcu.cz</a:t>
            </a:r>
          </a:p>
          <a:p>
            <a:r>
              <a:rPr lang="cs-CZ" altLang="cs-CZ" sz="700">
                <a:latin typeface="Arial" panose="020B0604020202020204" pitchFamily="34" charset="0"/>
              </a:rPr>
              <a:t>morfologie/AnanasComosa.jpg</a:t>
            </a:r>
          </a:p>
        </p:txBody>
      </p:sp>
      <p:sp>
        <p:nvSpPr>
          <p:cNvPr id="67617" name="Text Box 33">
            <a:extLst>
              <a:ext uri="{FF2B5EF4-FFF2-40B4-BE49-F238E27FC236}">
                <a16:creationId xmlns:a16="http://schemas.microsoft.com/office/drawing/2014/main" id="{EE3A9F83-D2C1-48B7-89D6-C64153BE9FBD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7865269" y="4174331"/>
            <a:ext cx="1447800" cy="261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3000"/>
              </a:lnSpc>
              <a:spcBef>
                <a:spcPct val="50000"/>
              </a:spcBef>
            </a:pPr>
            <a:r>
              <a:rPr lang="cs-CZ" altLang="cs-CZ" sz="1200" i="1">
                <a:latin typeface="Arial" panose="020B0604020202020204" pitchFamily="34" charset="0"/>
              </a:rPr>
              <a:t>Ananas comosus</a:t>
            </a:r>
          </a:p>
        </p:txBody>
      </p:sp>
      <p:sp>
        <p:nvSpPr>
          <p:cNvPr id="67618" name="Text Box 34">
            <a:extLst>
              <a:ext uri="{FF2B5EF4-FFF2-40B4-BE49-F238E27FC236}">
                <a16:creationId xmlns:a16="http://schemas.microsoft.com/office/drawing/2014/main" id="{6BDE2ADF-811F-4417-8AB7-D9D7A9D9C32D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6150769" y="4060031"/>
            <a:ext cx="1676400" cy="261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3000"/>
              </a:lnSpc>
              <a:spcBef>
                <a:spcPct val="50000"/>
              </a:spcBef>
            </a:pPr>
            <a:r>
              <a:rPr lang="cs-CZ" altLang="cs-CZ" sz="1200" i="1">
                <a:latin typeface="Arial" panose="020B0604020202020204" pitchFamily="34" charset="0"/>
              </a:rPr>
              <a:t>Lysimachia thyrsiflora</a:t>
            </a:r>
          </a:p>
        </p:txBody>
      </p:sp>
      <p:sp>
        <p:nvSpPr>
          <p:cNvPr id="67619" name="Text Box 35">
            <a:extLst>
              <a:ext uri="{FF2B5EF4-FFF2-40B4-BE49-F238E27FC236}">
                <a16:creationId xmlns:a16="http://schemas.microsoft.com/office/drawing/2014/main" id="{CE3B277C-8304-4B2A-9C97-113726D5C960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4931569" y="3958431"/>
            <a:ext cx="1676400" cy="261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3000"/>
              </a:lnSpc>
              <a:spcBef>
                <a:spcPct val="50000"/>
              </a:spcBef>
            </a:pPr>
            <a:r>
              <a:rPr lang="cs-CZ" altLang="cs-CZ" sz="1200">
                <a:latin typeface="Arial" panose="020B0604020202020204" pitchFamily="34" charset="0"/>
              </a:rPr>
              <a:t>Vrbina kytkokvětá</a:t>
            </a:r>
          </a:p>
        </p:txBody>
      </p:sp>
      <p:sp>
        <p:nvSpPr>
          <p:cNvPr id="67620" name="Text Box 36">
            <a:extLst>
              <a:ext uri="{FF2B5EF4-FFF2-40B4-BE49-F238E27FC236}">
                <a16:creationId xmlns:a16="http://schemas.microsoft.com/office/drawing/2014/main" id="{B75600AB-14C7-4BBD-AD48-D87C4247A3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2113" y="914400"/>
            <a:ext cx="2847975" cy="601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lnSpc>
                <a:spcPct val="93000"/>
              </a:lnSpc>
              <a:spcBef>
                <a:spcPct val="50000"/>
              </a:spcBef>
            </a:pPr>
            <a:r>
              <a:rPr lang="cs-CZ" altLang="cs-CZ" sz="1200">
                <a:solidFill>
                  <a:schemeClr val="tx1"/>
                </a:solidFill>
                <a:latin typeface="Arial" panose="020B0604020202020204" pitchFamily="34" charset="0"/>
              </a:rPr>
              <a:t>Opakovačka:</a:t>
            </a:r>
            <a:r>
              <a:rPr lang="cs-CZ" altLang="cs-CZ" sz="90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cs-CZ" altLang="cs-CZ" sz="1200">
                <a:solidFill>
                  <a:schemeClr val="tx1"/>
                </a:solidFill>
                <a:latin typeface="Arial" panose="020B0604020202020204" pitchFamily="34" charset="0"/>
              </a:rPr>
              <a:t>typy složených květenství </a:t>
            </a:r>
            <a:r>
              <a:rPr lang="cs-CZ" altLang="cs-CZ" sz="1200" b="1">
                <a:solidFill>
                  <a:schemeClr val="tx1"/>
                </a:solidFill>
                <a:latin typeface="Arial" panose="020B0604020202020204" pitchFamily="34" charset="0"/>
              </a:rPr>
              <a:t>A</a:t>
            </a:r>
            <a:r>
              <a:rPr lang="cs-CZ" altLang="cs-CZ" sz="1200">
                <a:solidFill>
                  <a:schemeClr val="tx1"/>
                </a:solidFill>
                <a:latin typeface="Arial" panose="020B0604020202020204" pitchFamily="34" charset="0"/>
              </a:rPr>
              <a:t> = otevřené hroznovité (hlavní i postranní květenství jsou stejnocenná) </a:t>
            </a:r>
            <a:r>
              <a:rPr lang="cs-CZ" altLang="cs-CZ" sz="1200" b="1">
                <a:solidFill>
                  <a:schemeClr val="tx1"/>
                </a:solidFill>
                <a:latin typeface="Arial" panose="020B0604020202020204" pitchFamily="34" charset="0"/>
              </a:rPr>
              <a:t>B</a:t>
            </a:r>
            <a:r>
              <a:rPr lang="cs-CZ" altLang="cs-CZ" sz="1200">
                <a:solidFill>
                  <a:schemeClr val="tx1"/>
                </a:solidFill>
                <a:latin typeface="Arial" panose="020B0604020202020204" pitchFamily="34" charset="0"/>
              </a:rPr>
              <a:t> = otevřené thyrsické</a:t>
            </a:r>
          </a:p>
          <a:p>
            <a:pPr>
              <a:lnSpc>
                <a:spcPct val="93000"/>
              </a:lnSpc>
            </a:pPr>
            <a:r>
              <a:rPr lang="cs-CZ" altLang="cs-CZ" sz="1200">
                <a:solidFill>
                  <a:schemeClr val="tx1"/>
                </a:solidFill>
                <a:latin typeface="Arial" panose="020B0604020202020204" pitchFamily="34" charset="0"/>
              </a:rPr>
              <a:t>(různocenné, hrozny		</a:t>
            </a:r>
            <a:r>
              <a:rPr lang="cs-CZ" altLang="cs-CZ" sz="40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cs-CZ" altLang="cs-CZ" sz="1200">
                <a:solidFill>
                  <a:schemeClr val="tx1"/>
                </a:solidFill>
                <a:latin typeface="Arial" panose="020B0604020202020204" pitchFamily="34" charset="0"/>
              </a:rPr>
              <a:t>vidlanů)</a:t>
            </a:r>
          </a:p>
        </p:txBody>
      </p:sp>
      <p:sp>
        <p:nvSpPr>
          <p:cNvPr id="67621" name="Text Box 37">
            <a:extLst>
              <a:ext uri="{FF2B5EF4-FFF2-40B4-BE49-F238E27FC236}">
                <a16:creationId xmlns:a16="http://schemas.microsoft.com/office/drawing/2014/main" id="{32566407-94CC-4CD0-96FF-6A7EFD6222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0" y="369888"/>
            <a:ext cx="3124200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3000"/>
              </a:lnSpc>
              <a:spcBef>
                <a:spcPts val="500"/>
              </a:spcBef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• úplná redukce uzavřeného květenství na jediný květ </a:t>
            </a:r>
          </a:p>
          <a:p>
            <a:pPr>
              <a:lnSpc>
                <a:spcPct val="93000"/>
              </a:lnSpc>
              <a:spcAft>
                <a:spcPts val="500"/>
              </a:spcAft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– např. rod dryádka (</a:t>
            </a:r>
            <a:r>
              <a:rPr lang="cs-CZ" altLang="cs-CZ" sz="1800" i="1">
                <a:solidFill>
                  <a:schemeClr val="tx1"/>
                </a:solidFill>
                <a:latin typeface="Arial" panose="020B0604020202020204" pitchFamily="34" charset="0"/>
              </a:rPr>
              <a:t>Dryas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)</a:t>
            </a:r>
            <a:endParaRPr lang="cs-CZ" altLang="cs-CZ"/>
          </a:p>
        </p:txBody>
      </p:sp>
      <p:pic>
        <p:nvPicPr>
          <p:cNvPr id="67622" name="Picture 38">
            <a:extLst>
              <a:ext uri="{FF2B5EF4-FFF2-40B4-BE49-F238E27FC236}">
                <a16:creationId xmlns:a16="http://schemas.microsoft.com/office/drawing/2014/main" id="{B59FA9B6-3EB3-499C-8688-534B7839E0F0}"/>
              </a:ext>
            </a:extLst>
          </p:cNvPr>
          <p:cNvPicPr>
            <a:picLocks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85" b="8589"/>
          <a:stretch>
            <a:fillRect/>
          </a:stretch>
        </p:blipFill>
        <p:spPr bwMode="auto">
          <a:xfrm>
            <a:off x="6629400" y="5238750"/>
            <a:ext cx="2093913" cy="1198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623" name="Text Box 39">
            <a:extLst>
              <a:ext uri="{FF2B5EF4-FFF2-40B4-BE49-F238E27FC236}">
                <a16:creationId xmlns:a16="http://schemas.microsoft.com/office/drawing/2014/main" id="{035E410A-E121-4550-8751-8B60E79A09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2113" y="3973513"/>
            <a:ext cx="28479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lnSpc>
                <a:spcPct val="93000"/>
              </a:lnSpc>
              <a:spcBef>
                <a:spcPct val="50000"/>
              </a:spcBef>
            </a:pPr>
            <a:r>
              <a:rPr lang="cs-CZ" altLang="cs-CZ" sz="1200" b="1">
                <a:solidFill>
                  <a:schemeClr val="tx1"/>
                </a:solidFill>
                <a:latin typeface="Arial" panose="020B0604020202020204" pitchFamily="34" charset="0"/>
              </a:rPr>
              <a:t>C</a:t>
            </a:r>
            <a:r>
              <a:rPr lang="cs-CZ" altLang="cs-CZ" sz="1200">
                <a:solidFill>
                  <a:schemeClr val="tx1"/>
                </a:solidFill>
                <a:latin typeface="Arial" panose="020B0604020202020204" pitchFamily="34" charset="0"/>
              </a:rPr>
              <a:t> = uzavřené latnaté (stejnocenné) </a:t>
            </a:r>
            <a:r>
              <a:rPr lang="cs-CZ" altLang="cs-CZ" sz="1200" b="1">
                <a:solidFill>
                  <a:schemeClr val="tx1"/>
                </a:solidFill>
                <a:latin typeface="Arial" panose="020B0604020202020204" pitchFamily="34" charset="0"/>
              </a:rPr>
              <a:t>D </a:t>
            </a:r>
            <a:r>
              <a:rPr lang="cs-CZ" altLang="cs-CZ" sz="1200">
                <a:solidFill>
                  <a:schemeClr val="tx1"/>
                </a:solidFill>
                <a:latin typeface="Arial" panose="020B0604020202020204" pitchFamily="34" charset="0"/>
              </a:rPr>
              <a:t>= uzavřené thyrsoidní (stejnocenné)</a:t>
            </a:r>
          </a:p>
        </p:txBody>
      </p:sp>
      <p:sp>
        <p:nvSpPr>
          <p:cNvPr id="67624" name="Text Box 40">
            <a:extLst>
              <a:ext uri="{FF2B5EF4-FFF2-40B4-BE49-F238E27FC236}">
                <a16:creationId xmlns:a16="http://schemas.microsoft.com/office/drawing/2014/main" id="{6821601E-195C-4AFF-8E9E-756FDD5479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16738" y="6146800"/>
            <a:ext cx="185896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cs-CZ" altLang="cs-CZ" sz="700">
                <a:latin typeface="Arial" panose="020B0604020202020204" pitchFamily="34" charset="0"/>
              </a:rPr>
              <a:t>http://botanika.bf.jcu.cz</a:t>
            </a:r>
          </a:p>
          <a:p>
            <a:pPr algn="r"/>
            <a:r>
              <a:rPr lang="cs-CZ" altLang="cs-CZ" sz="700">
                <a:latin typeface="Arial" panose="020B0604020202020204" pitchFamily="34" charset="0"/>
              </a:rPr>
              <a:t>/morfologie/CallistemonPinifolium.jpg</a:t>
            </a:r>
          </a:p>
        </p:txBody>
      </p:sp>
      <p:sp>
        <p:nvSpPr>
          <p:cNvPr id="67625" name="Text Box 41">
            <a:extLst>
              <a:ext uri="{FF2B5EF4-FFF2-40B4-BE49-F238E27FC236}">
                <a16:creationId xmlns:a16="http://schemas.microsoft.com/office/drawing/2014/main" id="{2D3614B0-06BC-477A-A49B-ECE26E1B31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16700" y="5224463"/>
            <a:ext cx="1828800" cy="261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3000"/>
              </a:lnSpc>
              <a:spcBef>
                <a:spcPct val="50000"/>
              </a:spcBef>
            </a:pPr>
            <a:r>
              <a:rPr lang="cs-CZ" altLang="cs-CZ" sz="1200" i="1">
                <a:latin typeface="Arial" panose="020B0604020202020204" pitchFamily="34" charset="0"/>
              </a:rPr>
              <a:t>Callistemon pinifolium</a:t>
            </a:r>
          </a:p>
        </p:txBody>
      </p:sp>
      <p:pic>
        <p:nvPicPr>
          <p:cNvPr id="67626" name="10_kvetenstvi_12_proliferace.MP3">
            <a:hlinkClick r:id="" action="ppaction://media"/>
            <a:extLst>
              <a:ext uri="{FF2B5EF4-FFF2-40B4-BE49-F238E27FC236}">
                <a16:creationId xmlns:a16="http://schemas.microsoft.com/office/drawing/2014/main" id="{D573D8BD-E40B-42A1-B7E8-BF2102B59BE6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3" y="45085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627" name="10_kvetenstvi_12_evolucni-morfologie.MP3">
            <a:hlinkClick r:id="" action="ppaction://media"/>
            <a:extLst>
              <a:ext uri="{FF2B5EF4-FFF2-40B4-BE49-F238E27FC236}">
                <a16:creationId xmlns:a16="http://schemas.microsoft.com/office/drawing/2014/main" id="{92434A2B-A35B-41F0-921B-E75F1546E818}"/>
              </a:ext>
            </a:extLst>
          </p:cNvPr>
          <p:cNvPicPr>
            <a:picLocks noChangeAspect="1" noChangeArrowheads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65532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76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003" fill="hold"/>
                                        <p:tgtEl>
                                          <p:spTgt spid="676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626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762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76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9929" fill="hold"/>
                                        <p:tgtEl>
                                          <p:spTgt spid="676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627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762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71" name="Picture 47">
            <a:extLst>
              <a:ext uri="{FF2B5EF4-FFF2-40B4-BE49-F238E27FC236}">
                <a16:creationId xmlns:a16="http://schemas.microsoft.com/office/drawing/2014/main" id="{8DD98CE7-6DF0-4036-A62D-789DAD6BBC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5029200"/>
            <a:ext cx="1219200" cy="1404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226" name="Rectangle 2">
            <a:extLst>
              <a:ext uri="{FF2B5EF4-FFF2-40B4-BE49-F238E27FC236}">
                <a16:creationId xmlns:a16="http://schemas.microsoft.com/office/drawing/2014/main" id="{D0DF225D-1EFA-4D60-A701-DB322E0B78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950" y="358775"/>
            <a:ext cx="8458200" cy="2389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3000"/>
              </a:lnSpc>
              <a:spcBef>
                <a:spcPts val="300"/>
              </a:spcBef>
              <a:spcAft>
                <a:spcPts val="500"/>
              </a:spcAft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r>
              <a:rPr lang="cs-CZ" altLang="cs-CZ" sz="1800" b="1" u="sng">
                <a:solidFill>
                  <a:schemeClr val="tx1"/>
                </a:solidFill>
                <a:latin typeface="Arial" panose="020B0604020202020204" pitchFamily="34" charset="0"/>
              </a:rPr>
              <a:t>Hroznovitá květenství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(neboli racemózní)</a:t>
            </a:r>
            <a:endParaRPr lang="cs-CZ" altLang="cs-CZ" sz="1800" b="1" u="sng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– mají zřetelně dominující hlavní stonek – osu květenství či hlavní větev, která je nejdelší a boční větve ji nepřerůstají</a:t>
            </a: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– rozkvétají zdola nahoru (akropetálně), v případě plochých květenství pak od okrajů do středu (centripetálně)</a:t>
            </a: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• vývojově zřejmě nejpůvodnější je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lata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– na hlavní ose větvené postranní větve</a:t>
            </a: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• redukcí laty vzniká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hrozen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– na hlavní ose květní stopky s jednotlivými květy</a:t>
            </a:r>
          </a:p>
        </p:txBody>
      </p:sp>
      <p:pic>
        <p:nvPicPr>
          <p:cNvPr id="52259" name="Picture 35">
            <a:extLst>
              <a:ext uri="{FF2B5EF4-FFF2-40B4-BE49-F238E27FC236}">
                <a16:creationId xmlns:a16="http://schemas.microsoft.com/office/drawing/2014/main" id="{B0AF2892-765E-4B0E-B83F-C0E4739B0D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2852738"/>
            <a:ext cx="2387600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260" name="Picture 36">
            <a:extLst>
              <a:ext uri="{FF2B5EF4-FFF2-40B4-BE49-F238E27FC236}">
                <a16:creationId xmlns:a16="http://schemas.microsoft.com/office/drawing/2014/main" id="{06563B1F-0036-48F6-9F5A-608F7C62D8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6575" y="2852738"/>
            <a:ext cx="2681288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261" name="Text Box 37">
            <a:extLst>
              <a:ext uri="{FF2B5EF4-FFF2-40B4-BE49-F238E27FC236}">
                <a16:creationId xmlns:a16="http://schemas.microsoft.com/office/drawing/2014/main" id="{5091602E-3510-4AFF-921C-CA095B9F81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87575" y="6259513"/>
            <a:ext cx="2362200" cy="198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cs-CZ" altLang="cs-CZ" sz="700">
                <a:latin typeface="Arial" panose="020B0604020202020204" pitchFamily="34" charset="0"/>
              </a:rPr>
              <a:t>http://botanika.bf.jcu.cz/morfologie/MelilotusAlbus1.jpg</a:t>
            </a:r>
          </a:p>
        </p:txBody>
      </p:sp>
      <p:sp>
        <p:nvSpPr>
          <p:cNvPr id="52262" name="Text Box 38">
            <a:extLst>
              <a:ext uri="{FF2B5EF4-FFF2-40B4-BE49-F238E27FC236}">
                <a16:creationId xmlns:a16="http://schemas.microsoft.com/office/drawing/2014/main" id="{7CCE9A25-B5B9-473C-B416-2AB8A125D4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11375" y="2852738"/>
            <a:ext cx="236220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cs-CZ" altLang="cs-CZ" sz="1200">
                <a:latin typeface="Arial" panose="020B0604020202020204" pitchFamily="34" charset="0"/>
              </a:rPr>
              <a:t>Komonice bílá – </a:t>
            </a:r>
            <a:r>
              <a:rPr lang="cs-CZ" altLang="cs-CZ" sz="1200" i="1">
                <a:latin typeface="Arial" panose="020B0604020202020204" pitchFamily="34" charset="0"/>
              </a:rPr>
              <a:t>Melilotus albus</a:t>
            </a:r>
          </a:p>
        </p:txBody>
      </p:sp>
      <p:pic>
        <p:nvPicPr>
          <p:cNvPr id="52267" name="Picture 43">
            <a:extLst>
              <a:ext uri="{FF2B5EF4-FFF2-40B4-BE49-F238E27FC236}">
                <a16:creationId xmlns:a16="http://schemas.microsoft.com/office/drawing/2014/main" id="{8D576EF1-CF0E-48A5-A2B7-24E37E96A9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852738"/>
            <a:ext cx="1262063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268" name="Text Box 44">
            <a:extLst>
              <a:ext uri="{FF2B5EF4-FFF2-40B4-BE49-F238E27FC236}">
                <a16:creationId xmlns:a16="http://schemas.microsoft.com/office/drawing/2014/main" id="{A6974334-530E-4EF1-98B0-01149BA04993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297656" y="5017294"/>
            <a:ext cx="2720975" cy="198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cs-CZ" altLang="cs-CZ" sz="700">
                <a:solidFill>
                  <a:schemeClr val="tx1"/>
                </a:solidFill>
                <a:latin typeface="Arial" panose="020B0604020202020204" pitchFamily="34" charset="0"/>
              </a:rPr>
              <a:t>http://rostliny.prirodou.cz/?rostlina=calluna_vulgaris&amp;scan=188</a:t>
            </a:r>
          </a:p>
        </p:txBody>
      </p:sp>
      <p:pic>
        <p:nvPicPr>
          <p:cNvPr id="52266" name="Picture 42">
            <a:extLst>
              <a:ext uri="{FF2B5EF4-FFF2-40B4-BE49-F238E27FC236}">
                <a16:creationId xmlns:a16="http://schemas.microsoft.com/office/drawing/2014/main" id="{D64BB93D-9703-415A-8DBE-0F55BA2936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0" r="63820" b="1640"/>
          <a:stretch>
            <a:fillRect/>
          </a:stretch>
        </p:blipFill>
        <p:spPr bwMode="auto">
          <a:xfrm>
            <a:off x="4572000" y="2849563"/>
            <a:ext cx="1660525" cy="1914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269" name="Text Box 45">
            <a:extLst>
              <a:ext uri="{FF2B5EF4-FFF2-40B4-BE49-F238E27FC236}">
                <a16:creationId xmlns:a16="http://schemas.microsoft.com/office/drawing/2014/main" id="{0A219D4A-2F51-4AC7-98D0-122E43D081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86275" y="4702175"/>
            <a:ext cx="18383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700">
                <a:solidFill>
                  <a:schemeClr val="tx1"/>
                </a:solidFill>
                <a:latin typeface="Arial" panose="020B0604020202020204" pitchFamily="34" charset="0"/>
              </a:rPr>
              <a:t>http://www.dendrologie.cz</a:t>
            </a:r>
          </a:p>
          <a:p>
            <a:pPr algn="r"/>
            <a:r>
              <a:rPr lang="cs-CZ" altLang="cs-CZ" sz="700">
                <a:solidFill>
                  <a:schemeClr val="tx1"/>
                </a:solidFill>
                <a:latin typeface="Arial" panose="020B0604020202020204" pitchFamily="34" charset="0"/>
              </a:rPr>
              <a:t>/popiscastidrevin/kvetenstvi1.jpg</a:t>
            </a:r>
          </a:p>
        </p:txBody>
      </p:sp>
      <p:sp>
        <p:nvSpPr>
          <p:cNvPr id="52272" name="Text Box 48">
            <a:extLst>
              <a:ext uri="{FF2B5EF4-FFF2-40B4-BE49-F238E27FC236}">
                <a16:creationId xmlns:a16="http://schemas.microsoft.com/office/drawing/2014/main" id="{DF91D7D3-1124-4242-8FF0-7E229DD818D4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-1342231" y="4544219"/>
            <a:ext cx="38100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cs-CZ" altLang="cs-CZ" sz="1200">
                <a:solidFill>
                  <a:schemeClr val="tx1"/>
                </a:solidFill>
                <a:latin typeface="Arial" panose="020B0604020202020204" pitchFamily="34" charset="0"/>
              </a:rPr>
              <a:t>Vřes obecný – </a:t>
            </a:r>
            <a:r>
              <a:rPr lang="cs-CZ" altLang="cs-CZ" sz="1200" i="1">
                <a:solidFill>
                  <a:schemeClr val="tx1"/>
                </a:solidFill>
                <a:latin typeface="Arial" panose="020B0604020202020204" pitchFamily="34" charset="0"/>
              </a:rPr>
              <a:t>Calluna vulgaris</a:t>
            </a:r>
            <a:r>
              <a:rPr lang="cs-CZ" altLang="cs-CZ" sz="1200">
                <a:solidFill>
                  <a:schemeClr val="tx1"/>
                </a:solidFill>
                <a:latin typeface="Arial" panose="020B0604020202020204" pitchFamily="34" charset="0"/>
              </a:rPr>
              <a:t>, jednostranný hrozen</a:t>
            </a:r>
            <a:endParaRPr lang="cs-CZ" altLang="cs-CZ" sz="1200" i="1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52273" name="Text Box 49">
            <a:extLst>
              <a:ext uri="{FF2B5EF4-FFF2-40B4-BE49-F238E27FC236}">
                <a16:creationId xmlns:a16="http://schemas.microsoft.com/office/drawing/2014/main" id="{9D10ADAC-5DBA-4A94-91E1-4268BD41C438}"/>
              </a:ext>
            </a:extLst>
          </p:cNvPr>
          <p:cNvSpPr txBox="1">
            <a:spLocks noChangeArrowheads="1"/>
          </p:cNvSpPr>
          <p:nvPr/>
        </p:nvSpPr>
        <p:spPr bwMode="auto">
          <a:xfrm rot="5400000">
            <a:off x="3905250" y="5600700"/>
            <a:ext cx="16002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700">
                <a:latin typeface="Arial" panose="020B0604020202020204" pitchFamily="34" charset="0"/>
              </a:rPr>
              <a:t>http://www.missouriplants.com</a:t>
            </a:r>
          </a:p>
          <a:p>
            <a:r>
              <a:rPr lang="cs-CZ" altLang="cs-CZ" sz="700">
                <a:latin typeface="Arial" panose="020B0604020202020204" pitchFamily="34" charset="0"/>
              </a:rPr>
              <a:t>/Whitealt/Melilotus_alba_page.html</a:t>
            </a:r>
          </a:p>
        </p:txBody>
      </p:sp>
      <p:sp>
        <p:nvSpPr>
          <p:cNvPr id="52274" name="Text Box 50">
            <a:extLst>
              <a:ext uri="{FF2B5EF4-FFF2-40B4-BE49-F238E27FC236}">
                <a16:creationId xmlns:a16="http://schemas.microsoft.com/office/drawing/2014/main" id="{E698E6D4-378D-4513-A458-E9081F9000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46825" y="6032500"/>
            <a:ext cx="2438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1200">
                <a:latin typeface="Arial" panose="020B0604020202020204" pitchFamily="34" charset="0"/>
              </a:rPr>
              <a:t>Pšeníčko </a:t>
            </a:r>
          </a:p>
          <a:p>
            <a:r>
              <a:rPr lang="cs-CZ" altLang="cs-CZ" sz="1200">
                <a:latin typeface="Arial" panose="020B0604020202020204" pitchFamily="34" charset="0"/>
              </a:rPr>
              <a:t>rozkladité – </a:t>
            </a:r>
            <a:r>
              <a:rPr lang="cs-CZ" altLang="cs-CZ" sz="1200" i="1">
                <a:latin typeface="Arial" panose="020B0604020202020204" pitchFamily="34" charset="0"/>
              </a:rPr>
              <a:t>Milium effusum</a:t>
            </a:r>
            <a:r>
              <a:rPr lang="cs-CZ" altLang="cs-CZ" sz="1200">
                <a:latin typeface="Arial" panose="020B0604020202020204" pitchFamily="34" charset="0"/>
              </a:rPr>
              <a:t>, lata</a:t>
            </a:r>
            <a:endParaRPr lang="cs-CZ" altLang="cs-CZ" sz="1200" i="1">
              <a:latin typeface="Arial" panose="020B0604020202020204" pitchFamily="34" charset="0"/>
            </a:endParaRPr>
          </a:p>
        </p:txBody>
      </p:sp>
      <p:sp>
        <p:nvSpPr>
          <p:cNvPr id="52275" name="Text Box 51">
            <a:extLst>
              <a:ext uri="{FF2B5EF4-FFF2-40B4-BE49-F238E27FC236}">
                <a16:creationId xmlns:a16="http://schemas.microsoft.com/office/drawing/2014/main" id="{9E0248F0-CFC5-4A0A-86E2-3F1D1AA372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8200" y="6030913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1200">
                <a:latin typeface="Arial" panose="020B0604020202020204" pitchFamily="34" charset="0"/>
              </a:rPr>
              <a:t>    detail </a:t>
            </a:r>
          </a:p>
          <a:p>
            <a:r>
              <a:rPr lang="cs-CZ" altLang="cs-CZ" sz="1200">
                <a:latin typeface="Arial" panose="020B0604020202020204" pitchFamily="34" charset="0"/>
              </a:rPr>
              <a:t>květů v hroznu</a:t>
            </a:r>
            <a:endParaRPr lang="cs-CZ" altLang="cs-CZ" sz="1200" i="1">
              <a:latin typeface="Arial" panose="020B0604020202020204" pitchFamily="34" charset="0"/>
            </a:endParaRPr>
          </a:p>
        </p:txBody>
      </p:sp>
      <p:pic>
        <p:nvPicPr>
          <p:cNvPr id="52276" name="10_kvetenstvi_02_hrozen-lata.MP3">
            <a:hlinkClick r:id="" action="ppaction://media"/>
            <a:extLst>
              <a:ext uri="{FF2B5EF4-FFF2-40B4-BE49-F238E27FC236}">
                <a16:creationId xmlns:a16="http://schemas.microsoft.com/office/drawing/2014/main" id="{C6850AB3-7769-4C5F-A291-B6BD845C68F8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3333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22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590" fill="hold"/>
                                        <p:tgtEl>
                                          <p:spTgt spid="522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276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27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>
            <a:extLst>
              <a:ext uri="{FF2B5EF4-FFF2-40B4-BE49-F238E27FC236}">
                <a16:creationId xmlns:a16="http://schemas.microsoft.com/office/drawing/2014/main" id="{DD99276B-2D5E-4743-B47F-0C475316F8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950" y="381000"/>
            <a:ext cx="8458200" cy="187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3000"/>
              </a:lnSpc>
              <a:spcBef>
                <a:spcPts val="300"/>
              </a:spcBef>
              <a:spcAft>
                <a:spcPts val="500"/>
              </a:spcAft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• prodlouží-li se u hroznu spodní květní stopky, dostanou se víceméně všechny květy do jedné roviny (nebo polokulovitě prohnuté plochy) =&gt; vzniká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chocholík</a:t>
            </a:r>
            <a:endParaRPr lang="cs-CZ" altLang="cs-CZ" sz="180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– obdobná přeměna laty =&gt; vznik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chocholičnaté laty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=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kytky</a:t>
            </a:r>
            <a:endParaRPr lang="cs-CZ" altLang="cs-CZ" sz="180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•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úbor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(typický pro </a:t>
            </a:r>
            <a:r>
              <a:rPr lang="cs-CZ" altLang="cs-CZ" sz="1800" i="1">
                <a:solidFill>
                  <a:schemeClr val="tx1"/>
                </a:solidFill>
                <a:latin typeface="Arial" panose="020B0604020202020204" pitchFamily="34" charset="0"/>
              </a:rPr>
              <a:t>Asteraceae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) je soubor květů na spol. lůžku; jednotlivé květy mohou mít na bázi listeny (plevky), pod celým květenstvím je soubor listenů (v jedné či více řadách) –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zákrov</a:t>
            </a:r>
          </a:p>
        </p:txBody>
      </p:sp>
      <p:pic>
        <p:nvPicPr>
          <p:cNvPr id="71687" name="Picture 7">
            <a:extLst>
              <a:ext uri="{FF2B5EF4-FFF2-40B4-BE49-F238E27FC236}">
                <a16:creationId xmlns:a16="http://schemas.microsoft.com/office/drawing/2014/main" id="{39C045B1-E533-4975-90FA-575B034C48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038600"/>
            <a:ext cx="2058988" cy="2359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688" name="Text Box 8">
            <a:extLst>
              <a:ext uri="{FF2B5EF4-FFF2-40B4-BE49-F238E27FC236}">
                <a16:creationId xmlns:a16="http://schemas.microsoft.com/office/drawing/2014/main" id="{675DEE0D-C046-4E4F-A466-F846654183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875" y="6229350"/>
            <a:ext cx="2362200" cy="198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700">
                <a:latin typeface="Arial" panose="020B0604020202020204" pitchFamily="34" charset="0"/>
              </a:rPr>
              <a:t>http://www.uspza.cz/obrazky5/05-javor_13_big.jpg</a:t>
            </a:r>
          </a:p>
        </p:txBody>
      </p:sp>
      <p:pic>
        <p:nvPicPr>
          <p:cNvPr id="71689" name="Picture 9">
            <a:extLst>
              <a:ext uri="{FF2B5EF4-FFF2-40B4-BE49-F238E27FC236}">
                <a16:creationId xmlns:a16="http://schemas.microsoft.com/office/drawing/2014/main" id="{850B5B5A-6825-4CB9-AB45-AA979C1A12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362200"/>
            <a:ext cx="2058988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690" name="Picture 10">
            <a:extLst>
              <a:ext uri="{FF2B5EF4-FFF2-40B4-BE49-F238E27FC236}">
                <a16:creationId xmlns:a16="http://schemas.microsoft.com/office/drawing/2014/main" id="{D94918A4-B6A4-4B29-8CA4-195426F995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7150" y="2362200"/>
            <a:ext cx="2895600" cy="1019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691" name="Text Box 11">
            <a:extLst>
              <a:ext uri="{FF2B5EF4-FFF2-40B4-BE49-F238E27FC236}">
                <a16:creationId xmlns:a16="http://schemas.microsoft.com/office/drawing/2014/main" id="{2C108923-9B40-4EB2-801F-DD64AB4550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700463"/>
            <a:ext cx="2209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700">
                <a:solidFill>
                  <a:schemeClr val="tx1"/>
                </a:solidFill>
                <a:latin typeface="Arial" panose="020B0604020202020204" pitchFamily="34" charset="0"/>
              </a:rPr>
              <a:t>http://www.istockphoto.com/file_closeup/object</a:t>
            </a:r>
          </a:p>
          <a:p>
            <a:r>
              <a:rPr lang="cs-CZ" altLang="cs-CZ" sz="700">
                <a:solidFill>
                  <a:schemeClr val="tx1"/>
                </a:solidFill>
                <a:latin typeface="Arial" panose="020B0604020202020204" pitchFamily="34" charset="0"/>
              </a:rPr>
              <a:t>/6228746_inflorescence_of_apple.php?id=6228746</a:t>
            </a:r>
          </a:p>
        </p:txBody>
      </p:sp>
      <p:pic>
        <p:nvPicPr>
          <p:cNvPr id="71692" name="Picture 12">
            <a:extLst>
              <a:ext uri="{FF2B5EF4-FFF2-40B4-BE49-F238E27FC236}">
                <a16:creationId xmlns:a16="http://schemas.microsoft.com/office/drawing/2014/main" id="{D96D7C9F-D24E-4547-B789-90467A5FF9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64" r="9842"/>
          <a:stretch>
            <a:fillRect/>
          </a:stretch>
        </p:blipFill>
        <p:spPr bwMode="auto">
          <a:xfrm>
            <a:off x="4632325" y="4038600"/>
            <a:ext cx="2374900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693" name="Text Box 13">
            <a:extLst>
              <a:ext uri="{FF2B5EF4-FFF2-40B4-BE49-F238E27FC236}">
                <a16:creationId xmlns:a16="http://schemas.microsoft.com/office/drawing/2014/main" id="{0301B011-21B5-4117-9EF6-4D19B01496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05300" y="6229350"/>
            <a:ext cx="2362200" cy="198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cs-CZ" altLang="cs-CZ" sz="700">
                <a:latin typeface="Arial" panose="020B0604020202020204" pitchFamily="34" charset="0"/>
              </a:rPr>
              <a:t>http://botanika.wendys.cz/slovnik/heslo.php?803</a:t>
            </a:r>
          </a:p>
        </p:txBody>
      </p:sp>
      <p:pic>
        <p:nvPicPr>
          <p:cNvPr id="71694" name="Picture 14">
            <a:extLst>
              <a:ext uri="{FF2B5EF4-FFF2-40B4-BE49-F238E27FC236}">
                <a16:creationId xmlns:a16="http://schemas.microsoft.com/office/drawing/2014/main" id="{1C652951-0563-4B3D-94A4-80F6873890DC}"/>
              </a:ext>
            </a:extLst>
          </p:cNvPr>
          <p:cNvPicPr>
            <a:picLocks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46" b="2724"/>
          <a:stretch>
            <a:fillRect/>
          </a:stretch>
        </p:blipFill>
        <p:spPr bwMode="auto">
          <a:xfrm>
            <a:off x="2593975" y="4038600"/>
            <a:ext cx="1965325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695" name="Text Box 15">
            <a:extLst>
              <a:ext uri="{FF2B5EF4-FFF2-40B4-BE49-F238E27FC236}">
                <a16:creationId xmlns:a16="http://schemas.microsoft.com/office/drawing/2014/main" id="{FDECEE60-D3BC-4C68-8054-F500530BA8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4600" y="6229350"/>
            <a:ext cx="2133600" cy="198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cs-CZ" altLang="cs-CZ" sz="700">
                <a:latin typeface="Arial" panose="020B0604020202020204" pitchFamily="34" charset="0"/>
              </a:rPr>
              <a:t>http://www.vareni.cz/trendy/sedmikraska-obecna/</a:t>
            </a:r>
          </a:p>
        </p:txBody>
      </p:sp>
      <p:pic>
        <p:nvPicPr>
          <p:cNvPr id="71696" name="Picture 16">
            <a:extLst>
              <a:ext uri="{FF2B5EF4-FFF2-40B4-BE49-F238E27FC236}">
                <a16:creationId xmlns:a16="http://schemas.microsoft.com/office/drawing/2014/main" id="{DA7CEBA9-2D20-48B6-80F5-2D74B4EE31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69" t="22906" b="28633"/>
          <a:stretch>
            <a:fillRect/>
          </a:stretch>
        </p:blipFill>
        <p:spPr bwMode="auto">
          <a:xfrm>
            <a:off x="6115050" y="2305050"/>
            <a:ext cx="2589213" cy="165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697" name="Text Box 17">
            <a:extLst>
              <a:ext uri="{FF2B5EF4-FFF2-40B4-BE49-F238E27FC236}">
                <a16:creationId xmlns:a16="http://schemas.microsoft.com/office/drawing/2014/main" id="{3C443601-F69F-462B-B5C5-32EBFAE0EE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81688" y="2282825"/>
            <a:ext cx="2514600" cy="198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cs-CZ" altLang="cs-CZ" sz="700">
                <a:latin typeface="Arial" panose="020B0604020202020204" pitchFamily="34" charset="0"/>
              </a:rPr>
              <a:t>http://botanika.bf.jcu.cz/morfologie/SenecioVulgDet.jpg</a:t>
            </a:r>
          </a:p>
        </p:txBody>
      </p:sp>
      <p:pic>
        <p:nvPicPr>
          <p:cNvPr id="71698" name="Picture 18">
            <a:extLst>
              <a:ext uri="{FF2B5EF4-FFF2-40B4-BE49-F238E27FC236}">
                <a16:creationId xmlns:a16="http://schemas.microsoft.com/office/drawing/2014/main" id="{9B708DBD-5BE1-4B20-B2A0-0CA4EAEE08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00"/>
          <a:stretch>
            <a:fillRect/>
          </a:stretch>
        </p:blipFill>
        <p:spPr bwMode="auto">
          <a:xfrm>
            <a:off x="7086600" y="4038600"/>
            <a:ext cx="1617663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699" name="Text Box 19">
            <a:extLst>
              <a:ext uri="{FF2B5EF4-FFF2-40B4-BE49-F238E27FC236}">
                <a16:creationId xmlns:a16="http://schemas.microsoft.com/office/drawing/2014/main" id="{474CA1A7-84F2-450B-A4C9-4BFCA53C25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29450" y="6121400"/>
            <a:ext cx="16764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700">
                <a:latin typeface="Arial" panose="020B0604020202020204" pitchFamily="34" charset="0"/>
              </a:rPr>
              <a:t>http://botanika.bf.jcu.cz/morfologie</a:t>
            </a:r>
          </a:p>
          <a:p>
            <a:r>
              <a:rPr lang="cs-CZ" altLang="cs-CZ" sz="700">
                <a:latin typeface="Arial" panose="020B0604020202020204" pitchFamily="34" charset="0"/>
              </a:rPr>
              <a:t>/CirsiumArv.jpg</a:t>
            </a:r>
          </a:p>
        </p:txBody>
      </p:sp>
      <p:sp>
        <p:nvSpPr>
          <p:cNvPr id="71700" name="Text Box 20">
            <a:extLst>
              <a:ext uri="{FF2B5EF4-FFF2-40B4-BE49-F238E27FC236}">
                <a16:creationId xmlns:a16="http://schemas.microsoft.com/office/drawing/2014/main" id="{3B5BAF63-43A5-431B-A94F-0687EAF97B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23100" y="4037013"/>
            <a:ext cx="1828800" cy="53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cs-CZ" altLang="cs-CZ" sz="1200">
                <a:latin typeface="Arial" panose="020B0604020202020204" pitchFamily="34" charset="0"/>
              </a:rPr>
              <a:t>střechovitě</a:t>
            </a:r>
            <a:r>
              <a:rPr lang="cs-CZ" altLang="cs-CZ" sz="800">
                <a:latin typeface="Arial" panose="020B0604020202020204" pitchFamily="34" charset="0"/>
              </a:rPr>
              <a:t> </a:t>
            </a:r>
            <a:r>
              <a:rPr lang="cs-CZ" altLang="cs-CZ" sz="1200">
                <a:latin typeface="Arial" panose="020B0604020202020204" pitchFamily="34" charset="0"/>
              </a:rPr>
              <a:t>uspořádaný zákrov pcháče osetu – </a:t>
            </a:r>
            <a:r>
              <a:rPr lang="cs-CZ" altLang="cs-CZ" sz="1200" i="1">
                <a:latin typeface="Arial" panose="020B0604020202020204" pitchFamily="34" charset="0"/>
              </a:rPr>
              <a:t>Cirsium arvense</a:t>
            </a:r>
          </a:p>
        </p:txBody>
      </p:sp>
      <p:sp>
        <p:nvSpPr>
          <p:cNvPr id="71701" name="Text Box 21">
            <a:extLst>
              <a:ext uri="{FF2B5EF4-FFF2-40B4-BE49-F238E27FC236}">
                <a16:creationId xmlns:a16="http://schemas.microsoft.com/office/drawing/2014/main" id="{739B47E8-270C-4D8D-9818-89100C48C5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70600" y="3594100"/>
            <a:ext cx="2743200" cy="38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cs-CZ" altLang="cs-CZ" sz="1200">
                <a:latin typeface="Arial" panose="020B0604020202020204" pitchFamily="34" charset="0"/>
              </a:rPr>
              <a:t>dvouřadý zákrov</a:t>
            </a:r>
          </a:p>
          <a:p>
            <a:pPr>
              <a:lnSpc>
                <a:spcPct val="80000"/>
              </a:lnSpc>
            </a:pPr>
            <a:r>
              <a:rPr lang="cs-CZ" altLang="cs-CZ" sz="1200">
                <a:latin typeface="Arial" panose="020B0604020202020204" pitchFamily="34" charset="0"/>
              </a:rPr>
              <a:t>starčku obecného – </a:t>
            </a:r>
            <a:r>
              <a:rPr lang="cs-CZ" altLang="cs-CZ" sz="1200" i="1">
                <a:latin typeface="Arial" panose="020B0604020202020204" pitchFamily="34" charset="0"/>
              </a:rPr>
              <a:t>Senecio vulgaris</a:t>
            </a:r>
          </a:p>
        </p:txBody>
      </p:sp>
      <p:sp>
        <p:nvSpPr>
          <p:cNvPr id="71702" name="Text Box 22">
            <a:extLst>
              <a:ext uri="{FF2B5EF4-FFF2-40B4-BE49-F238E27FC236}">
                <a16:creationId xmlns:a16="http://schemas.microsoft.com/office/drawing/2014/main" id="{D14D1FCC-64CB-4D58-93CF-A28355D1B8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4400" y="2339975"/>
            <a:ext cx="1219200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cs-CZ" altLang="cs-CZ" sz="700">
                <a:solidFill>
                  <a:schemeClr val="tx1"/>
                </a:solidFill>
                <a:latin typeface="Arial" panose="020B0604020202020204" pitchFamily="34" charset="0"/>
              </a:rPr>
              <a:t>http://www.dendrologie.cz</a:t>
            </a:r>
          </a:p>
          <a:p>
            <a:pPr algn="r"/>
            <a:r>
              <a:rPr lang="cs-CZ" altLang="cs-CZ" sz="700">
                <a:solidFill>
                  <a:schemeClr val="tx1"/>
                </a:solidFill>
                <a:latin typeface="Arial" panose="020B0604020202020204" pitchFamily="34" charset="0"/>
              </a:rPr>
              <a:t>/popiscastidrevin</a:t>
            </a:r>
          </a:p>
          <a:p>
            <a:pPr algn="r"/>
            <a:r>
              <a:rPr lang="cs-CZ" altLang="cs-CZ" sz="700">
                <a:solidFill>
                  <a:schemeClr val="tx1"/>
                </a:solidFill>
                <a:latin typeface="Arial" panose="020B0604020202020204" pitchFamily="34" charset="0"/>
              </a:rPr>
              <a:t>/kvetenstvi3.jpg</a:t>
            </a:r>
          </a:p>
        </p:txBody>
      </p:sp>
      <p:sp>
        <p:nvSpPr>
          <p:cNvPr id="71703" name="Text Box 23">
            <a:extLst>
              <a:ext uri="{FF2B5EF4-FFF2-40B4-BE49-F238E27FC236}">
                <a16:creationId xmlns:a16="http://schemas.microsoft.com/office/drawing/2014/main" id="{40471140-9A15-4216-901D-2726AE19BF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25713" y="3386138"/>
            <a:ext cx="3657600" cy="639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1200">
                <a:solidFill>
                  <a:schemeClr val="tx1"/>
                </a:solidFill>
                <a:latin typeface="Arial" panose="020B0604020202020204" pitchFamily="34" charset="0"/>
              </a:rPr>
              <a:t>Vlevo</a:t>
            </a:r>
            <a:r>
              <a:rPr lang="cs-CZ" altLang="cs-CZ" sz="80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cs-CZ" altLang="cs-CZ" sz="1200">
                <a:solidFill>
                  <a:schemeClr val="tx1"/>
                </a:solidFill>
                <a:latin typeface="Arial" panose="020B0604020202020204" pitchFamily="34" charset="0"/>
              </a:rPr>
              <a:t>nahoře:</a:t>
            </a:r>
            <a:r>
              <a:rPr lang="cs-CZ" altLang="cs-CZ" sz="80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cs-CZ" altLang="cs-CZ" sz="1200">
                <a:solidFill>
                  <a:schemeClr val="tx1"/>
                </a:solidFill>
                <a:latin typeface="Arial" panose="020B0604020202020204" pitchFamily="34" charset="0"/>
              </a:rPr>
              <a:t>chocholík</a:t>
            </a:r>
            <a:r>
              <a:rPr lang="cs-CZ" altLang="cs-CZ" sz="80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cs-CZ" altLang="cs-CZ" sz="1200">
                <a:solidFill>
                  <a:schemeClr val="tx1"/>
                </a:solidFill>
                <a:latin typeface="Arial" panose="020B0604020202020204" pitchFamily="34" charset="0"/>
              </a:rPr>
              <a:t>jabloně</a:t>
            </a:r>
            <a:r>
              <a:rPr lang="cs-CZ" altLang="cs-CZ" sz="80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cs-CZ" altLang="cs-CZ" sz="1200">
                <a:solidFill>
                  <a:schemeClr val="tx1"/>
                </a:solidFill>
                <a:latin typeface="Arial" panose="020B0604020202020204" pitchFamily="34" charset="0"/>
              </a:rPr>
              <a:t>(</a:t>
            </a:r>
            <a:r>
              <a:rPr lang="cs-CZ" altLang="cs-CZ" sz="1200" i="1">
                <a:solidFill>
                  <a:schemeClr val="tx1"/>
                </a:solidFill>
                <a:latin typeface="Arial" panose="020B0604020202020204" pitchFamily="34" charset="0"/>
              </a:rPr>
              <a:t>Malus</a:t>
            </a:r>
            <a:r>
              <a:rPr lang="cs-CZ" altLang="cs-CZ" sz="800" i="1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cs-CZ" altLang="cs-CZ" sz="1200" i="1">
                <a:solidFill>
                  <a:schemeClr val="tx1"/>
                </a:solidFill>
                <a:latin typeface="Arial" panose="020B0604020202020204" pitchFamily="34" charset="0"/>
              </a:rPr>
              <a:t>domestica</a:t>
            </a:r>
            <a:r>
              <a:rPr lang="cs-CZ" altLang="cs-CZ" sz="1200">
                <a:solidFill>
                  <a:schemeClr val="tx1"/>
                </a:solidFill>
                <a:latin typeface="Arial" panose="020B0604020202020204" pitchFamily="34" charset="0"/>
              </a:rPr>
              <a:t>); vlevo dole: kytka javoru mléče (</a:t>
            </a:r>
            <a:r>
              <a:rPr lang="cs-CZ" altLang="cs-CZ" sz="1200" i="1">
                <a:solidFill>
                  <a:schemeClr val="tx1"/>
                </a:solidFill>
                <a:latin typeface="Arial" panose="020B0604020202020204" pitchFamily="34" charset="0"/>
              </a:rPr>
              <a:t>Acer platanoides</a:t>
            </a:r>
            <a:r>
              <a:rPr lang="cs-CZ" altLang="cs-CZ" sz="1200">
                <a:solidFill>
                  <a:schemeClr val="tx1"/>
                </a:solidFill>
                <a:latin typeface="Arial" panose="020B0604020202020204" pitchFamily="34" charset="0"/>
              </a:rPr>
              <a:t>); dole úbory (jazykovité + trubkovité květy u </a:t>
            </a:r>
            <a:r>
              <a:rPr lang="cs-CZ" altLang="cs-CZ" sz="1200" i="1">
                <a:solidFill>
                  <a:schemeClr val="tx1"/>
                </a:solidFill>
                <a:latin typeface="Arial" panose="020B0604020202020204" pitchFamily="34" charset="0"/>
              </a:rPr>
              <a:t>Bellis</a:t>
            </a:r>
            <a:r>
              <a:rPr lang="cs-CZ" altLang="cs-CZ" sz="1200">
                <a:solidFill>
                  <a:schemeClr val="tx1"/>
                </a:solidFill>
                <a:latin typeface="Arial" panose="020B0604020202020204" pitchFamily="34" charset="0"/>
              </a:rPr>
              <a:t>)</a:t>
            </a:r>
            <a:endParaRPr lang="cs-CZ" altLang="cs-CZ" sz="1200"/>
          </a:p>
        </p:txBody>
      </p:sp>
      <p:sp>
        <p:nvSpPr>
          <p:cNvPr id="71704" name="Text Box 24">
            <a:extLst>
              <a:ext uri="{FF2B5EF4-FFF2-40B4-BE49-F238E27FC236}">
                <a16:creationId xmlns:a16="http://schemas.microsoft.com/office/drawing/2014/main" id="{A2875038-086F-4698-972D-30A8A6BFCC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27300" y="4038600"/>
            <a:ext cx="2209800" cy="238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cs-CZ" altLang="cs-CZ" sz="1200">
                <a:latin typeface="Arial" panose="020B0604020202020204" pitchFamily="34" charset="0"/>
              </a:rPr>
              <a:t>Sedmikráska </a:t>
            </a:r>
            <a:r>
              <a:rPr lang="cs-CZ" altLang="cs-CZ" sz="1200" i="1">
                <a:latin typeface="Arial" panose="020B0604020202020204" pitchFamily="34" charset="0"/>
              </a:rPr>
              <a:t>Bellis perennis</a:t>
            </a:r>
          </a:p>
        </p:txBody>
      </p:sp>
      <p:sp>
        <p:nvSpPr>
          <p:cNvPr id="71705" name="Text Box 25">
            <a:extLst>
              <a:ext uri="{FF2B5EF4-FFF2-40B4-BE49-F238E27FC236}">
                <a16:creationId xmlns:a16="http://schemas.microsoft.com/office/drawing/2014/main" id="{73EE9153-0297-47FB-88DF-FF03CBEDB8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40250" y="4038600"/>
            <a:ext cx="2514600" cy="38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lnSpc>
                <a:spcPct val="80000"/>
              </a:lnSpc>
              <a:spcBef>
                <a:spcPct val="50000"/>
              </a:spcBef>
            </a:pPr>
            <a:r>
              <a:rPr lang="cs-CZ" altLang="cs-CZ" sz="1200">
                <a:latin typeface="Arial" panose="020B0604020202020204" pitchFamily="34" charset="0"/>
              </a:rPr>
              <a:t>Jestřábník chlupáček – </a:t>
            </a:r>
            <a:r>
              <a:rPr lang="cs-CZ" altLang="cs-CZ" sz="1200" i="1">
                <a:latin typeface="Arial" panose="020B0604020202020204" pitchFamily="34" charset="0"/>
              </a:rPr>
              <a:t>Hieracium pilosella</a:t>
            </a:r>
          </a:p>
        </p:txBody>
      </p:sp>
      <p:sp>
        <p:nvSpPr>
          <p:cNvPr id="71706" name="Text Box 26">
            <a:extLst>
              <a:ext uri="{FF2B5EF4-FFF2-40B4-BE49-F238E27FC236}">
                <a16:creationId xmlns:a16="http://schemas.microsoft.com/office/drawing/2014/main" id="{97250F4C-CA7D-41EA-914C-07098FBD0D90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6017419" y="5504656"/>
            <a:ext cx="1754188" cy="238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lnSpc>
                <a:spcPct val="80000"/>
              </a:lnSpc>
              <a:spcBef>
                <a:spcPct val="50000"/>
              </a:spcBef>
            </a:pPr>
            <a:r>
              <a:rPr lang="cs-CZ" altLang="cs-CZ" sz="1200">
                <a:latin typeface="Arial" panose="020B0604020202020204" pitchFamily="34" charset="0"/>
              </a:rPr>
              <a:t>pouze jazykovité květy</a:t>
            </a:r>
            <a:endParaRPr lang="cs-CZ" altLang="cs-CZ" sz="1200" i="1">
              <a:latin typeface="Arial" panose="020B0604020202020204" pitchFamily="34" charset="0"/>
            </a:endParaRPr>
          </a:p>
        </p:txBody>
      </p:sp>
      <p:pic>
        <p:nvPicPr>
          <p:cNvPr id="71707" name="Picture 27">
            <a:extLst>
              <a:ext uri="{FF2B5EF4-FFF2-40B4-BE49-F238E27FC236}">
                <a16:creationId xmlns:a16="http://schemas.microsoft.com/office/drawing/2014/main" id="{F8CBB5E3-CCA4-46FA-BBCD-3C39E2C3E8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3250" y="1066800"/>
            <a:ext cx="1754188" cy="116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8" name="10_kvetenstvi_03_chocholik-kytka.MP3">
            <a:hlinkClick r:id="" action="ppaction://media"/>
            <a:extLst>
              <a:ext uri="{FF2B5EF4-FFF2-40B4-BE49-F238E27FC236}">
                <a16:creationId xmlns:a16="http://schemas.microsoft.com/office/drawing/2014/main" id="{4C677AE6-5FC9-41B8-A3D8-DB4822D63EE3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29972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9" name="10_kvetenstvi_03_ubor.MP3">
            <a:hlinkClick r:id="" action="ppaction://media"/>
            <a:extLst>
              <a:ext uri="{FF2B5EF4-FFF2-40B4-BE49-F238E27FC236}">
                <a16:creationId xmlns:a16="http://schemas.microsoft.com/office/drawing/2014/main" id="{57DB1B5B-7277-4291-9964-6BB89CB813E0}"/>
              </a:ext>
            </a:extLst>
          </p:cNvPr>
          <p:cNvPicPr>
            <a:picLocks noChangeAspect="1" noChangeArrowheads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3" y="29972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17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568" fill="hold"/>
                                        <p:tgtEl>
                                          <p:spTgt spid="7170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708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1708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17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82648" fill="hold"/>
                                        <p:tgtEl>
                                          <p:spTgt spid="7170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709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170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31" name="Rectangle 43">
            <a:extLst>
              <a:ext uri="{FF2B5EF4-FFF2-40B4-BE49-F238E27FC236}">
                <a16:creationId xmlns:a16="http://schemas.microsoft.com/office/drawing/2014/main" id="{7915AD3A-DBCE-4B3D-960C-BF2AFA49E4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950" y="381000"/>
            <a:ext cx="8458200" cy="3719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3000"/>
              </a:lnSpc>
              <a:spcBef>
                <a:spcPts val="300"/>
              </a:spcBef>
              <a:spcAft>
                <a:spcPts val="500"/>
              </a:spcAft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• zkrácením květních stopek postranních květů hroznu vzniká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klas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– obdoba hroznu s přisedlými květy (jako klasy mohou vypadat i „stažená“</a:t>
            </a:r>
            <a:r>
              <a:rPr lang="cs-CZ" altLang="cs-CZ" sz="140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složená květen-ství, lichoklasy nebo klasy klásků, např.</a:t>
            </a:r>
            <a:r>
              <a:rPr lang="cs-CZ" altLang="cs-CZ" sz="140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žito,</a:t>
            </a:r>
            <a:r>
              <a:rPr lang="cs-CZ" altLang="cs-CZ" sz="140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pšenice nebo ostřice)</a:t>
            </a:r>
          </a:p>
          <a:p>
            <a:pPr>
              <a:lnSpc>
                <a:spcPct val="93000"/>
              </a:lnSpc>
              <a:spcBef>
                <a:spcPts val="300"/>
              </a:spcBef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– zjednodušenou formou je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klásek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, typický pro lipnicovité: celý klásek podpírají dva listeny –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plevy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, zatímco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pluchy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jsou listeny na bázi jednotlivých květů; proti pluše (kousek nad ní)  stojí 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pluška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 a nad ní (pod tyčinkami a pestíkem) </a:t>
            </a:r>
          </a:p>
          <a:p>
            <a:pPr>
              <a:lnSpc>
                <a:spcPct val="93000"/>
              </a:lnSpc>
              <a:spcAft>
                <a:spcPts val="500"/>
              </a:spcAft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ještě dvě 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plenky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 – jedná se o redukované zbytky vnějšího a vnitřního kruhu okvětí (oba původně trojčetné)</a:t>
            </a:r>
          </a:p>
          <a:p>
            <a:pPr>
              <a:lnSpc>
                <a:spcPct val="93000"/>
              </a:lnSpc>
              <a:spcBef>
                <a:spcPts val="300"/>
              </a:spcBef>
              <a:spcAft>
                <a:spcPts val="500"/>
              </a:spcAft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•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jehněda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je obdoba klasu, která opadává jako celek; jehnědy entomogamních rostlin bývají vzpřímené (někt. vrby), u anemogamních převislé (dub, bříza, topol)</a:t>
            </a:r>
          </a:p>
          <a:p>
            <a:pPr>
              <a:lnSpc>
                <a:spcPct val="93000"/>
              </a:lnSpc>
              <a:spcBef>
                <a:spcPts val="300"/>
              </a:spcBef>
              <a:spcAft>
                <a:spcPts val="500"/>
              </a:spcAft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•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palice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je obdoba klasu se ztlustlým, často zdužnatělým vřetenem; je bez listenu (orobinec) nebo podepřená velkým, často zbarveným listenem (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toulec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, </a:t>
            </a:r>
            <a:r>
              <a:rPr lang="cs-CZ" altLang="cs-CZ" sz="1800" i="1">
                <a:solidFill>
                  <a:schemeClr val="tx1"/>
                </a:solidFill>
                <a:latin typeface="Arial" panose="020B0604020202020204" pitchFamily="34" charset="0"/>
              </a:rPr>
              <a:t>Araceae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)</a:t>
            </a:r>
          </a:p>
        </p:txBody>
      </p:sp>
      <p:pic>
        <p:nvPicPr>
          <p:cNvPr id="63532" name="Picture 44">
            <a:extLst>
              <a:ext uri="{FF2B5EF4-FFF2-40B4-BE49-F238E27FC236}">
                <a16:creationId xmlns:a16="http://schemas.microsoft.com/office/drawing/2014/main" id="{F713AD5B-B132-4104-AD03-8A1852E8DD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191000"/>
            <a:ext cx="1655763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533" name="Text Box 45">
            <a:extLst>
              <a:ext uri="{FF2B5EF4-FFF2-40B4-BE49-F238E27FC236}">
                <a16:creationId xmlns:a16="http://schemas.microsoft.com/office/drawing/2014/main" id="{60AA8536-5042-4CDE-98D8-E107A42FA76C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-662781" y="5171281"/>
            <a:ext cx="2362200" cy="198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700">
                <a:latin typeface="Arial" panose="020B0604020202020204" pitchFamily="34" charset="0"/>
              </a:rPr>
              <a:t>http://botanika.bf.jcu.cz/morfologie/PlantagoMed.jpg</a:t>
            </a:r>
          </a:p>
        </p:txBody>
      </p:sp>
      <p:pic>
        <p:nvPicPr>
          <p:cNvPr id="63535" name="Picture 47">
            <a:extLst>
              <a:ext uri="{FF2B5EF4-FFF2-40B4-BE49-F238E27FC236}">
                <a16:creationId xmlns:a16="http://schemas.microsoft.com/office/drawing/2014/main" id="{AC1AD4FF-F986-47FA-8B92-071DA98AAA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55"/>
          <a:stretch>
            <a:fillRect/>
          </a:stretch>
        </p:blipFill>
        <p:spPr bwMode="auto">
          <a:xfrm>
            <a:off x="6553200" y="1338263"/>
            <a:ext cx="2173288" cy="145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536" name="Picture 48">
            <a:extLst>
              <a:ext uri="{FF2B5EF4-FFF2-40B4-BE49-F238E27FC236}">
                <a16:creationId xmlns:a16="http://schemas.microsoft.com/office/drawing/2014/main" id="{52F8476E-DE76-4DA7-89F5-A5F73EE13C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5"/>
          <a:stretch>
            <a:fillRect/>
          </a:stretch>
        </p:blipFill>
        <p:spPr bwMode="auto">
          <a:xfrm>
            <a:off x="5203825" y="4191000"/>
            <a:ext cx="1760538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537" name="Text Box 49">
            <a:extLst>
              <a:ext uri="{FF2B5EF4-FFF2-40B4-BE49-F238E27FC236}">
                <a16:creationId xmlns:a16="http://schemas.microsoft.com/office/drawing/2014/main" id="{B90D043C-33E6-4AAB-8B3D-8F91312174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1913" y="6121400"/>
            <a:ext cx="1879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cs-CZ" altLang="cs-CZ" sz="700">
                <a:latin typeface="Arial" panose="020B0604020202020204" pitchFamily="34" charset="0"/>
              </a:rPr>
              <a:t>http://</a:t>
            </a:r>
          </a:p>
          <a:p>
            <a:pPr algn="r"/>
            <a:r>
              <a:rPr lang="cs-CZ" altLang="cs-CZ" sz="700">
                <a:latin typeface="Arial" panose="020B0604020202020204" pitchFamily="34" charset="0"/>
              </a:rPr>
              <a:t>botanika.wendys.cz/slovnik/heslo.php?792</a:t>
            </a:r>
          </a:p>
        </p:txBody>
      </p:sp>
      <p:pic>
        <p:nvPicPr>
          <p:cNvPr id="63538" name="Picture 50">
            <a:extLst>
              <a:ext uri="{FF2B5EF4-FFF2-40B4-BE49-F238E27FC236}">
                <a16:creationId xmlns:a16="http://schemas.microsoft.com/office/drawing/2014/main" id="{44060C16-8F64-4D3D-AA6D-C0539E2975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7550" y="4191000"/>
            <a:ext cx="1655763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539" name="Text Box 51">
            <a:extLst>
              <a:ext uri="{FF2B5EF4-FFF2-40B4-BE49-F238E27FC236}">
                <a16:creationId xmlns:a16="http://schemas.microsoft.com/office/drawing/2014/main" id="{AC879DA4-0778-4223-886B-F4675CF09C0F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7975600" y="4597400"/>
            <a:ext cx="12192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cs-CZ" altLang="cs-CZ" sz="700">
                <a:latin typeface="Arial" panose="020B0604020202020204" pitchFamily="34" charset="0"/>
              </a:rPr>
              <a:t>http://botanika.bf.jcu.cz</a:t>
            </a:r>
          </a:p>
          <a:p>
            <a:pPr algn="r"/>
            <a:r>
              <a:rPr lang="cs-CZ" altLang="cs-CZ" sz="700">
                <a:latin typeface="Arial" panose="020B0604020202020204" pitchFamily="34" charset="0"/>
              </a:rPr>
              <a:t>/morfologie/Calla.jpg</a:t>
            </a:r>
          </a:p>
        </p:txBody>
      </p:sp>
      <p:pic>
        <p:nvPicPr>
          <p:cNvPr id="63540" name="Picture 52">
            <a:extLst>
              <a:ext uri="{FF2B5EF4-FFF2-40B4-BE49-F238E27FC236}">
                <a16:creationId xmlns:a16="http://schemas.microsoft.com/office/drawing/2014/main" id="{CE22E37C-A8DF-44D0-9771-A8102C5182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450" b="9842"/>
          <a:stretch>
            <a:fillRect/>
          </a:stretch>
        </p:blipFill>
        <p:spPr bwMode="auto">
          <a:xfrm>
            <a:off x="8188325" y="5518150"/>
            <a:ext cx="492125" cy="835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541" name="Picture 53">
            <a:extLst>
              <a:ext uri="{FF2B5EF4-FFF2-40B4-BE49-F238E27FC236}">
                <a16:creationId xmlns:a16="http://schemas.microsoft.com/office/drawing/2014/main" id="{6594ED88-B82E-4361-90AE-42070C19C5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98"/>
          <a:stretch>
            <a:fillRect/>
          </a:stretch>
        </p:blipFill>
        <p:spPr bwMode="auto">
          <a:xfrm>
            <a:off x="3757613" y="4191000"/>
            <a:ext cx="1349375" cy="221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542" name="Text Box 54">
            <a:extLst>
              <a:ext uri="{FF2B5EF4-FFF2-40B4-BE49-F238E27FC236}">
                <a16:creationId xmlns:a16="http://schemas.microsoft.com/office/drawing/2014/main" id="{DD1EB96F-03BE-44D4-B74C-E5D69B066573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2778919" y="5298281"/>
            <a:ext cx="2108200" cy="198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700">
                <a:latin typeface="Arial" panose="020B0604020202020204" pitchFamily="34" charset="0"/>
              </a:rPr>
              <a:t>http://krytosemennerostliny.xf.cz/vrbovite.html</a:t>
            </a:r>
          </a:p>
        </p:txBody>
      </p:sp>
      <p:sp>
        <p:nvSpPr>
          <p:cNvPr id="63543" name="Text Box 55">
            <a:extLst>
              <a:ext uri="{FF2B5EF4-FFF2-40B4-BE49-F238E27FC236}">
                <a16:creationId xmlns:a16="http://schemas.microsoft.com/office/drawing/2014/main" id="{258E77FB-9C36-429F-BAC9-40FB7F8634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6000750"/>
            <a:ext cx="1676400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lnSpc>
                <a:spcPct val="93000"/>
              </a:lnSpc>
              <a:spcBef>
                <a:spcPct val="50000"/>
              </a:spcBef>
            </a:pPr>
            <a:r>
              <a:rPr lang="cs-CZ" altLang="cs-CZ" sz="1200">
                <a:latin typeface="Arial" panose="020B0604020202020204" pitchFamily="34" charset="0"/>
              </a:rPr>
              <a:t>Jitrocel prostřední –</a:t>
            </a:r>
            <a:r>
              <a:rPr lang="cs-CZ" altLang="cs-CZ" sz="1200" i="1">
                <a:latin typeface="Arial" panose="020B0604020202020204" pitchFamily="34" charset="0"/>
              </a:rPr>
              <a:t> Plantago media</a:t>
            </a:r>
            <a:r>
              <a:rPr lang="cs-CZ" altLang="cs-CZ" sz="1200">
                <a:latin typeface="Arial" panose="020B0604020202020204" pitchFamily="34" charset="0"/>
              </a:rPr>
              <a:t>, klas</a:t>
            </a:r>
            <a:endParaRPr lang="cs-CZ" altLang="cs-CZ" sz="1200" i="1">
              <a:latin typeface="Arial" panose="020B0604020202020204" pitchFamily="34" charset="0"/>
            </a:endParaRPr>
          </a:p>
        </p:txBody>
      </p:sp>
      <p:sp>
        <p:nvSpPr>
          <p:cNvPr id="63545" name="Text Box 57">
            <a:extLst>
              <a:ext uri="{FF2B5EF4-FFF2-40B4-BE49-F238E27FC236}">
                <a16:creationId xmlns:a16="http://schemas.microsoft.com/office/drawing/2014/main" id="{5C2148E0-355C-41EA-A4A1-A0C18D6F8A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44913" y="4191000"/>
            <a:ext cx="1371600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lnSpc>
                <a:spcPct val="93000"/>
              </a:lnSpc>
              <a:spcBef>
                <a:spcPct val="50000"/>
              </a:spcBef>
            </a:pPr>
            <a:r>
              <a:rPr lang="cs-CZ" altLang="cs-CZ" sz="1200">
                <a:latin typeface="Arial" panose="020B0604020202020204" pitchFamily="34" charset="0"/>
              </a:rPr>
              <a:t>jehnědy vrby jívy – </a:t>
            </a:r>
            <a:r>
              <a:rPr lang="cs-CZ" altLang="cs-CZ" sz="1200" i="1">
                <a:latin typeface="Arial" panose="020B0604020202020204" pitchFamily="34" charset="0"/>
              </a:rPr>
              <a:t>Salix caprea</a:t>
            </a:r>
            <a:endParaRPr lang="cs-CZ" altLang="cs-CZ" sz="1200">
              <a:latin typeface="Arial" panose="020B0604020202020204" pitchFamily="34" charset="0"/>
            </a:endParaRPr>
          </a:p>
        </p:txBody>
      </p:sp>
      <p:sp>
        <p:nvSpPr>
          <p:cNvPr id="63546" name="Text Box 58">
            <a:extLst>
              <a:ext uri="{FF2B5EF4-FFF2-40B4-BE49-F238E27FC236}">
                <a16:creationId xmlns:a16="http://schemas.microsoft.com/office/drawing/2014/main" id="{D977E01C-628A-46E6-BE74-370A1CEDBBE1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4291013" y="5033963"/>
            <a:ext cx="2197100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lnSpc>
                <a:spcPct val="93000"/>
              </a:lnSpc>
              <a:spcBef>
                <a:spcPct val="50000"/>
              </a:spcBef>
            </a:pPr>
            <a:r>
              <a:rPr lang="cs-CZ" altLang="cs-CZ" sz="1200">
                <a:latin typeface="Arial" panose="020B0604020202020204" pitchFamily="34" charset="0"/>
              </a:rPr>
              <a:t>Dub červený – </a:t>
            </a:r>
            <a:r>
              <a:rPr lang="cs-CZ" altLang="cs-CZ" sz="1200" i="1">
                <a:latin typeface="Arial" panose="020B0604020202020204" pitchFamily="34" charset="0"/>
              </a:rPr>
              <a:t>Quercus rubra</a:t>
            </a:r>
          </a:p>
          <a:p>
            <a:pPr>
              <a:lnSpc>
                <a:spcPct val="93000"/>
              </a:lnSpc>
            </a:pPr>
            <a:r>
              <a:rPr lang="cs-CZ" altLang="cs-CZ" sz="1200">
                <a:latin typeface="Arial" panose="020B0604020202020204" pitchFamily="34" charset="0"/>
              </a:rPr>
              <a:t>	   jehnědy</a:t>
            </a:r>
          </a:p>
        </p:txBody>
      </p:sp>
      <p:sp>
        <p:nvSpPr>
          <p:cNvPr id="63547" name="Text Box 59">
            <a:extLst>
              <a:ext uri="{FF2B5EF4-FFF2-40B4-BE49-F238E27FC236}">
                <a16:creationId xmlns:a16="http://schemas.microsoft.com/office/drawing/2014/main" id="{E4CC3EF5-4C74-4F61-B39D-16B3BE99674B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6027738" y="5175250"/>
            <a:ext cx="2347912" cy="261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lnSpc>
                <a:spcPct val="93000"/>
              </a:lnSpc>
              <a:spcBef>
                <a:spcPct val="50000"/>
              </a:spcBef>
            </a:pPr>
            <a:r>
              <a:rPr lang="cs-CZ" altLang="cs-CZ" sz="1200">
                <a:latin typeface="Arial" panose="020B0604020202020204" pitchFamily="34" charset="0"/>
              </a:rPr>
              <a:t>Ďáblík bahenní – </a:t>
            </a:r>
            <a:r>
              <a:rPr lang="cs-CZ" altLang="cs-CZ" sz="1200" i="1">
                <a:latin typeface="Arial" panose="020B0604020202020204" pitchFamily="34" charset="0"/>
              </a:rPr>
              <a:t>Calla palustris</a:t>
            </a:r>
            <a:endParaRPr lang="cs-CZ" altLang="cs-CZ" sz="1200">
              <a:latin typeface="Arial" panose="020B0604020202020204" pitchFamily="34" charset="0"/>
            </a:endParaRPr>
          </a:p>
        </p:txBody>
      </p:sp>
      <p:sp>
        <p:nvSpPr>
          <p:cNvPr id="63548" name="Text Box 60">
            <a:extLst>
              <a:ext uri="{FF2B5EF4-FFF2-40B4-BE49-F238E27FC236}">
                <a16:creationId xmlns:a16="http://schemas.microsoft.com/office/drawing/2014/main" id="{A96E8252-7DA4-4744-AC26-C9700D4DC3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9150" y="6172200"/>
            <a:ext cx="1054100" cy="261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lnSpc>
                <a:spcPct val="93000"/>
              </a:lnSpc>
              <a:spcBef>
                <a:spcPct val="50000"/>
              </a:spcBef>
            </a:pPr>
            <a:r>
              <a:rPr lang="cs-CZ" altLang="cs-CZ" sz="1200">
                <a:latin typeface="Arial" panose="020B0604020202020204" pitchFamily="34" charset="0"/>
              </a:rPr>
              <a:t>palice plodů</a:t>
            </a:r>
          </a:p>
        </p:txBody>
      </p:sp>
      <p:sp>
        <p:nvSpPr>
          <p:cNvPr id="63549" name="Text Box 61">
            <a:extLst>
              <a:ext uri="{FF2B5EF4-FFF2-40B4-BE49-F238E27FC236}">
                <a16:creationId xmlns:a16="http://schemas.microsoft.com/office/drawing/2014/main" id="{90348AA8-03C8-4EDF-B7D7-0A7A1C93B4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88250" y="990600"/>
            <a:ext cx="1228725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cs-CZ" altLang="cs-CZ" sz="700">
                <a:solidFill>
                  <a:schemeClr val="tx1"/>
                </a:solidFill>
                <a:latin typeface="Arial" panose="020B0604020202020204" pitchFamily="34" charset="0"/>
              </a:rPr>
              <a:t>http://www.dendrologie.cz/popiscastidrevin</a:t>
            </a:r>
          </a:p>
          <a:p>
            <a:pPr algn="r"/>
            <a:r>
              <a:rPr lang="cs-CZ" altLang="cs-CZ" sz="700">
                <a:solidFill>
                  <a:schemeClr val="tx1"/>
                </a:solidFill>
                <a:latin typeface="Arial" panose="020B0604020202020204" pitchFamily="34" charset="0"/>
              </a:rPr>
              <a:t>/kvetenstvi1.jpg</a:t>
            </a:r>
          </a:p>
        </p:txBody>
      </p:sp>
      <p:pic>
        <p:nvPicPr>
          <p:cNvPr id="63550" name="Picture 62">
            <a:extLst>
              <a:ext uri="{FF2B5EF4-FFF2-40B4-BE49-F238E27FC236}">
                <a16:creationId xmlns:a16="http://schemas.microsoft.com/office/drawing/2014/main" id="{3D9AA617-A889-4AFB-B23E-49BC51C553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6" r="6116"/>
          <a:stretch>
            <a:fillRect/>
          </a:stretch>
        </p:blipFill>
        <p:spPr bwMode="auto">
          <a:xfrm>
            <a:off x="2209800" y="4191000"/>
            <a:ext cx="1450975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551" name="Text Box 63">
            <a:extLst>
              <a:ext uri="{FF2B5EF4-FFF2-40B4-BE49-F238E27FC236}">
                <a16:creationId xmlns:a16="http://schemas.microsoft.com/office/drawing/2014/main" id="{E88CEA06-7C48-4EB0-A927-E13D937A938B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2417763" y="5181600"/>
            <a:ext cx="2335212" cy="198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700">
                <a:latin typeface="Arial" panose="020B0604020202020204" pitchFamily="34" charset="0"/>
              </a:rPr>
              <a:t>http://botanika.bf.jcu.cz/morfologie/LoliumPerDet.jpg</a:t>
            </a:r>
          </a:p>
        </p:txBody>
      </p:sp>
      <p:sp>
        <p:nvSpPr>
          <p:cNvPr id="63552" name="Text Box 64">
            <a:extLst>
              <a:ext uri="{FF2B5EF4-FFF2-40B4-BE49-F238E27FC236}">
                <a16:creationId xmlns:a16="http://schemas.microsoft.com/office/drawing/2014/main" id="{4344B13E-C9DC-4A1E-A522-453D46AE30CB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1226344" y="5131594"/>
            <a:ext cx="2347912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lnSpc>
                <a:spcPct val="93000"/>
              </a:lnSpc>
              <a:spcBef>
                <a:spcPct val="50000"/>
              </a:spcBef>
            </a:pPr>
            <a:r>
              <a:rPr lang="cs-CZ" altLang="cs-CZ" sz="1200">
                <a:latin typeface="Arial" panose="020B0604020202020204" pitchFamily="34" charset="0"/>
              </a:rPr>
              <a:t>Jílek vytrvalý – </a:t>
            </a:r>
            <a:r>
              <a:rPr lang="cs-CZ" altLang="cs-CZ" sz="1200" i="1">
                <a:latin typeface="Arial" panose="020B0604020202020204" pitchFamily="34" charset="0"/>
              </a:rPr>
              <a:t>Lolium perenne</a:t>
            </a:r>
            <a:r>
              <a:rPr lang="cs-CZ" altLang="cs-CZ" sz="1200">
                <a:latin typeface="Arial" panose="020B0604020202020204" pitchFamily="34" charset="0"/>
              </a:rPr>
              <a:t> klásky</a:t>
            </a:r>
          </a:p>
        </p:txBody>
      </p:sp>
      <p:pic>
        <p:nvPicPr>
          <p:cNvPr id="63553" name="10_kvetenstvi_04_klas-jehneda-palice.MP3">
            <a:hlinkClick r:id="" action="ppaction://media"/>
            <a:extLst>
              <a:ext uri="{FF2B5EF4-FFF2-40B4-BE49-F238E27FC236}">
                <a16:creationId xmlns:a16="http://schemas.microsoft.com/office/drawing/2014/main" id="{68546AAE-B019-47A6-9BAF-B6B7EA186A10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350" y="3333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35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9996" fill="hold"/>
                                        <p:tgtEl>
                                          <p:spTgt spid="635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55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355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69" name="Rectangle 33">
            <a:extLst>
              <a:ext uri="{FF2B5EF4-FFF2-40B4-BE49-F238E27FC236}">
                <a16:creationId xmlns:a16="http://schemas.microsoft.com/office/drawing/2014/main" id="{01D973F2-7BBF-4AAC-AEA8-55A9D08710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0363" y="3886200"/>
            <a:ext cx="8458200" cy="264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r>
              <a:rPr lang="cs-CZ" altLang="cs-CZ" sz="1800" b="1" u="sng">
                <a:solidFill>
                  <a:schemeClr val="tx1"/>
                </a:solidFill>
                <a:latin typeface="Arial" panose="020B0604020202020204" pitchFamily="34" charset="0"/>
              </a:rPr>
              <a:t>Vrcholičnatá květenství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(neboli cymózní)</a:t>
            </a:r>
            <a:endParaRPr lang="cs-CZ" altLang="cs-CZ" sz="1800" b="1" u="sng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– potlačený růst hlavního stonku, který zůstává krátký a přerůstají jej boční větve</a:t>
            </a: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– rozkvétají shora dolů (bazipetálně),</a:t>
            </a:r>
            <a:r>
              <a:rPr lang="cs-CZ" altLang="cs-CZ" sz="120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v případě plochých květenství pak od středu k okrajům (centrifugálně)</a:t>
            </a: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• výchozím typem je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mnohoramenný vrcholík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(pleiochazium) – na hlavním stonku se tvoří více postranních větví</a:t>
            </a: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– prodloužením květ. stopek (=&gt; květy leží v jedné rovině) vzniká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chocholičnatý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vrcholík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(kalina, obr. vpravo) – vzhled podobný chocholíku, ale jiný vývoj</a:t>
            </a:r>
          </a:p>
        </p:txBody>
      </p:sp>
      <p:sp>
        <p:nvSpPr>
          <p:cNvPr id="65554" name="Rectangle 18">
            <a:extLst>
              <a:ext uri="{FF2B5EF4-FFF2-40B4-BE49-F238E27FC236}">
                <a16:creationId xmlns:a16="http://schemas.microsoft.com/office/drawing/2014/main" id="{915E8554-AE6E-4CC0-89EE-11657CDB40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950" y="381000"/>
            <a:ext cx="8458200" cy="1241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•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okolík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(možno odvodit z hroznu absolutním zkrácením vřetene) – květy vyrůstají z jednoho místa, jsou v jedné rovině a rozkvétají centripetálně (jako u chocholíku)</a:t>
            </a: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• redukcí květních stopek a rozšířením vrcholové části stonku vznikne z okolíku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hlávka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neboli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strboul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(obdobou hlávky, zploštělou do šířky, je úbor)</a:t>
            </a:r>
          </a:p>
        </p:txBody>
      </p:sp>
      <p:pic>
        <p:nvPicPr>
          <p:cNvPr id="65560" name="Picture 24">
            <a:extLst>
              <a:ext uri="{FF2B5EF4-FFF2-40B4-BE49-F238E27FC236}">
                <a16:creationId xmlns:a16="http://schemas.microsoft.com/office/drawing/2014/main" id="{0857AF9F-8345-4188-B93B-1C2F4198F1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9900" y="1709738"/>
            <a:ext cx="2667000" cy="2001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5561" name="Text Box 25">
            <a:extLst>
              <a:ext uri="{FF2B5EF4-FFF2-40B4-BE49-F238E27FC236}">
                <a16:creationId xmlns:a16="http://schemas.microsoft.com/office/drawing/2014/main" id="{CC5AD39E-232A-4036-A6A1-65028D6BD6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0" y="3530600"/>
            <a:ext cx="2489200" cy="198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cs-CZ" altLang="cs-CZ" sz="700">
                <a:latin typeface="Arial" panose="020B0604020202020204" pitchFamily="34" charset="0"/>
              </a:rPr>
              <a:t>http://botanika.bf.jcu.cz/morfologie/TrifoliumHybr.jpg</a:t>
            </a:r>
          </a:p>
        </p:txBody>
      </p:sp>
      <p:pic>
        <p:nvPicPr>
          <p:cNvPr id="65563" name="Picture 27">
            <a:extLst>
              <a:ext uri="{FF2B5EF4-FFF2-40B4-BE49-F238E27FC236}">
                <a16:creationId xmlns:a16="http://schemas.microsoft.com/office/drawing/2014/main" id="{70887BB6-3365-4525-AA80-D17FD51AA6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436"/>
          <a:stretch>
            <a:fillRect/>
          </a:stretch>
        </p:blipFill>
        <p:spPr bwMode="auto">
          <a:xfrm>
            <a:off x="457200" y="1709738"/>
            <a:ext cx="1914525" cy="2001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564" name="Picture 28">
            <a:extLst>
              <a:ext uri="{FF2B5EF4-FFF2-40B4-BE49-F238E27FC236}">
                <a16:creationId xmlns:a16="http://schemas.microsoft.com/office/drawing/2014/main" id="{D0D2414A-EC9B-4093-8753-76698EAA67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24" t="15749"/>
          <a:stretch>
            <a:fillRect/>
          </a:stretch>
        </p:blipFill>
        <p:spPr bwMode="auto">
          <a:xfrm>
            <a:off x="2819400" y="2743200"/>
            <a:ext cx="433388" cy="922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556" name="Picture 20">
            <a:extLst>
              <a:ext uri="{FF2B5EF4-FFF2-40B4-BE49-F238E27FC236}">
                <a16:creationId xmlns:a16="http://schemas.microsoft.com/office/drawing/2014/main" id="{F12F69D3-D2D9-4BAD-B4C3-86AA0C5297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45" r="52184" b="11810"/>
          <a:stretch>
            <a:fillRect/>
          </a:stretch>
        </p:blipFill>
        <p:spPr bwMode="auto">
          <a:xfrm>
            <a:off x="2082800" y="1752600"/>
            <a:ext cx="814388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5559" name="Text Box 23">
            <a:extLst>
              <a:ext uri="{FF2B5EF4-FFF2-40B4-BE49-F238E27FC236}">
                <a16:creationId xmlns:a16="http://schemas.microsoft.com/office/drawing/2014/main" id="{494C2AB4-34A3-4F98-94DB-EDEC5A958E0D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1909762" y="2909888"/>
            <a:ext cx="15017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700">
                <a:solidFill>
                  <a:schemeClr val="tx1"/>
                </a:solidFill>
                <a:latin typeface="Arial" panose="020B0604020202020204" pitchFamily="34" charset="0"/>
              </a:rPr>
              <a:t>http://www.dendrologie.cz</a:t>
            </a:r>
          </a:p>
          <a:p>
            <a:r>
              <a:rPr lang="cs-CZ" altLang="cs-CZ" sz="700">
                <a:solidFill>
                  <a:schemeClr val="tx1"/>
                </a:solidFill>
                <a:latin typeface="Arial" panose="020B0604020202020204" pitchFamily="34" charset="0"/>
              </a:rPr>
              <a:t>/popiscastidrevin/kvetenstvi2.jpg</a:t>
            </a:r>
          </a:p>
        </p:txBody>
      </p:sp>
      <p:sp>
        <p:nvSpPr>
          <p:cNvPr id="65566" name="Text Box 30">
            <a:extLst>
              <a:ext uri="{FF2B5EF4-FFF2-40B4-BE49-F238E27FC236}">
                <a16:creationId xmlns:a16="http://schemas.microsoft.com/office/drawing/2014/main" id="{9E9855D8-CFB9-4A9E-89DE-660EA2C921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3276600"/>
            <a:ext cx="1905000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3000"/>
              </a:lnSpc>
              <a:spcBef>
                <a:spcPct val="50000"/>
              </a:spcBef>
            </a:pPr>
            <a:r>
              <a:rPr lang="cs-CZ" altLang="cs-CZ" sz="1200">
                <a:latin typeface="Arial" panose="020B0604020202020204" pitchFamily="34" charset="0"/>
              </a:rPr>
              <a:t>Břečťan 	       </a:t>
            </a:r>
            <a:r>
              <a:rPr lang="cs-CZ" altLang="cs-CZ" sz="1200" i="1">
                <a:latin typeface="Arial" panose="020B0604020202020204" pitchFamily="34" charset="0"/>
              </a:rPr>
              <a:t>Hedera</a:t>
            </a:r>
            <a:r>
              <a:rPr lang="cs-CZ" altLang="cs-CZ" sz="1200">
                <a:latin typeface="Arial" panose="020B0604020202020204" pitchFamily="34" charset="0"/>
              </a:rPr>
              <a:t> popínavý 	           </a:t>
            </a:r>
            <a:r>
              <a:rPr lang="cs-CZ" altLang="cs-CZ" sz="1200" i="1">
                <a:latin typeface="Arial" panose="020B0604020202020204" pitchFamily="34" charset="0"/>
              </a:rPr>
              <a:t>helix</a:t>
            </a:r>
          </a:p>
        </p:txBody>
      </p:sp>
      <p:sp>
        <p:nvSpPr>
          <p:cNvPr id="65568" name="Text Box 32">
            <a:extLst>
              <a:ext uri="{FF2B5EF4-FFF2-40B4-BE49-F238E27FC236}">
                <a16:creationId xmlns:a16="http://schemas.microsoft.com/office/drawing/2014/main" id="{D49F6D90-2B4D-4E42-968D-03B6F9DB68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0800" y="3124200"/>
            <a:ext cx="3124200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lnSpc>
                <a:spcPct val="93000"/>
              </a:lnSpc>
              <a:spcBef>
                <a:spcPct val="50000"/>
              </a:spcBef>
            </a:pPr>
            <a:r>
              <a:rPr lang="cs-CZ" altLang="cs-CZ" sz="1200">
                <a:latin typeface="Arial" panose="020B0604020202020204" pitchFamily="34" charset="0"/>
              </a:rPr>
              <a:t>strboul</a:t>
            </a:r>
          </a:p>
          <a:p>
            <a:pPr algn="r">
              <a:lnSpc>
                <a:spcPct val="93000"/>
              </a:lnSpc>
            </a:pPr>
            <a:r>
              <a:rPr lang="cs-CZ" altLang="cs-CZ" sz="1200">
                <a:latin typeface="Arial" panose="020B0604020202020204" pitchFamily="34" charset="0"/>
              </a:rPr>
              <a:t>Jetel zvrhlý – </a:t>
            </a:r>
            <a:r>
              <a:rPr lang="cs-CZ" altLang="cs-CZ" sz="1200" i="1">
                <a:latin typeface="Arial" panose="020B0604020202020204" pitchFamily="34" charset="0"/>
              </a:rPr>
              <a:t>Trifolium hybridum</a:t>
            </a:r>
          </a:p>
        </p:txBody>
      </p:sp>
      <p:pic>
        <p:nvPicPr>
          <p:cNvPr id="65570" name="Picture 34">
            <a:extLst>
              <a:ext uri="{FF2B5EF4-FFF2-40B4-BE49-F238E27FC236}">
                <a16:creationId xmlns:a16="http://schemas.microsoft.com/office/drawing/2014/main" id="{BE4472D1-8DB7-434A-8C5E-085106F576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1709738"/>
            <a:ext cx="2928938" cy="249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5571" name="Picture 35">
            <a:extLst>
              <a:ext uri="{FF2B5EF4-FFF2-40B4-BE49-F238E27FC236}">
                <a16:creationId xmlns:a16="http://schemas.microsoft.com/office/drawing/2014/main" id="{30BD8315-58B5-4243-B9C4-807029D13D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38" r="58807" b="42651"/>
          <a:stretch>
            <a:fillRect/>
          </a:stretch>
        </p:blipFill>
        <p:spPr bwMode="auto">
          <a:xfrm>
            <a:off x="7377113" y="4735513"/>
            <a:ext cx="1354137" cy="1093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5572" name="Text Box 36">
            <a:extLst>
              <a:ext uri="{FF2B5EF4-FFF2-40B4-BE49-F238E27FC236}">
                <a16:creationId xmlns:a16="http://schemas.microsoft.com/office/drawing/2014/main" id="{341C186B-322A-44B4-8596-462E476221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26450" y="5492750"/>
            <a:ext cx="304800" cy="3365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1600"/>
              <a:t> </a:t>
            </a:r>
          </a:p>
        </p:txBody>
      </p:sp>
      <p:sp>
        <p:nvSpPr>
          <p:cNvPr id="65573" name="Text Box 37">
            <a:extLst>
              <a:ext uri="{FF2B5EF4-FFF2-40B4-BE49-F238E27FC236}">
                <a16:creationId xmlns:a16="http://schemas.microsoft.com/office/drawing/2014/main" id="{B68D07F4-96D5-4A20-AF6A-0E59CE0468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32425" y="5670550"/>
            <a:ext cx="2568575" cy="198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cs-CZ" altLang="cs-CZ" sz="700">
                <a:solidFill>
                  <a:schemeClr val="tx1"/>
                </a:solidFill>
                <a:latin typeface="Arial" panose="020B0604020202020204" pitchFamily="34" charset="0"/>
              </a:rPr>
              <a:t>http://www.dendrologie.cz/popiscastidrevin/kvetenstvi4.jpg</a:t>
            </a:r>
          </a:p>
        </p:txBody>
      </p:sp>
      <p:sp>
        <p:nvSpPr>
          <p:cNvPr id="65574" name="Text Box 38">
            <a:extLst>
              <a:ext uri="{FF2B5EF4-FFF2-40B4-BE49-F238E27FC236}">
                <a16:creationId xmlns:a16="http://schemas.microsoft.com/office/drawing/2014/main" id="{764F9A6F-8373-4A54-9700-ACB7A9DD70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1200" y="3581400"/>
            <a:ext cx="1143000" cy="601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3000"/>
              </a:lnSpc>
              <a:spcBef>
                <a:spcPct val="50000"/>
              </a:spcBef>
            </a:pPr>
            <a:r>
              <a:rPr lang="cs-CZ" altLang="cs-CZ" sz="1200">
                <a:latin typeface="Arial" panose="020B0604020202020204" pitchFamily="34" charset="0"/>
              </a:rPr>
              <a:t>chocholičnatý vrcholík </a:t>
            </a:r>
            <a:r>
              <a:rPr lang="cs-CZ" altLang="cs-CZ" sz="1200" i="1">
                <a:latin typeface="Arial" panose="020B0604020202020204" pitchFamily="34" charset="0"/>
              </a:rPr>
              <a:t>Viburnum</a:t>
            </a:r>
            <a:r>
              <a:rPr lang="cs-CZ" altLang="cs-CZ" sz="1200">
                <a:latin typeface="Arial" panose="020B0604020202020204" pitchFamily="34" charset="0"/>
              </a:rPr>
              <a:t> sp.</a:t>
            </a:r>
            <a:endParaRPr lang="cs-CZ" altLang="cs-CZ" sz="1200" i="1">
              <a:latin typeface="Arial" panose="020B0604020202020204" pitchFamily="34" charset="0"/>
            </a:endParaRPr>
          </a:p>
        </p:txBody>
      </p:sp>
      <p:pic>
        <p:nvPicPr>
          <p:cNvPr id="65575" name="10_kvetenstvi_05_okolik-strboul.MP3">
            <a:hlinkClick r:id="" action="ppaction://media"/>
            <a:extLst>
              <a:ext uri="{FF2B5EF4-FFF2-40B4-BE49-F238E27FC236}">
                <a16:creationId xmlns:a16="http://schemas.microsoft.com/office/drawing/2014/main" id="{F8576A95-58C4-404A-AB3D-AD5F15639597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1725" y="134143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576" name="10_kvetenstvi_05_vrcholik.MP3">
            <a:hlinkClick r:id="" action="ppaction://media"/>
            <a:extLst>
              <a:ext uri="{FF2B5EF4-FFF2-40B4-BE49-F238E27FC236}">
                <a16:creationId xmlns:a16="http://schemas.microsoft.com/office/drawing/2014/main" id="{71D70841-85B4-41F0-82DB-81C54BD4C20B}"/>
              </a:ext>
            </a:extLst>
          </p:cNvPr>
          <p:cNvPicPr>
            <a:picLocks noChangeAspect="1" noChangeArrowheads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39338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55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679" fill="hold"/>
                                        <p:tgtEl>
                                          <p:spTgt spid="6557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57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557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55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20764" fill="hold"/>
                                        <p:tgtEl>
                                          <p:spTgt spid="655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576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557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85" name="Rectangle 13">
            <a:extLst>
              <a:ext uri="{FF2B5EF4-FFF2-40B4-BE49-F238E27FC236}">
                <a16:creationId xmlns:a16="http://schemas.microsoft.com/office/drawing/2014/main" id="{9BE9E0E7-21F9-4608-AD69-FBEEAD77C9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950" y="381000"/>
            <a:ext cx="8458200" cy="2646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3000"/>
              </a:lnSpc>
              <a:spcAft>
                <a:spcPts val="500"/>
              </a:spcAft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• redukcí počtu postranních větví na dvě vstřícné vzniká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vidlan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neboli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dvouramenný vrcholík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(též jednoduché dichazium); větví-li se dále i postranní větve, jde o složené dichazium, naopak redukcí původního počtu 3 větví (hlavní + 2 postranní) vznikají redukovaná dichazia</a:t>
            </a:r>
          </a:p>
          <a:p>
            <a:pPr>
              <a:lnSpc>
                <a:spcPct val="93000"/>
              </a:lnSpc>
              <a:spcAft>
                <a:spcPts val="500"/>
              </a:spcAft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• redukcí květních stopek vznikají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stažená květenství</a:t>
            </a:r>
            <a:endParaRPr lang="cs-CZ" altLang="cs-CZ" sz="180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>
              <a:lnSpc>
                <a:spcPct val="93000"/>
              </a:lnSpc>
              <a:spcAft>
                <a:spcPts val="500"/>
              </a:spcAft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–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svazeček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je obdoba vidlanu s květy vyrůstajícími jakoby z jednoho místa</a:t>
            </a:r>
          </a:p>
          <a:p>
            <a:pPr>
              <a:lnSpc>
                <a:spcPct val="93000"/>
              </a:lnSpc>
              <a:spcAft>
                <a:spcPts val="500"/>
              </a:spcAft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– dva stažené vidlany vyrůstající vstřícně proti sobě v paždí vstřícných křižmostojných listenů tvoří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lichopřeslen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(mj. typický pro </a:t>
            </a:r>
            <a:r>
              <a:rPr lang="cs-CZ" altLang="cs-CZ" sz="1800" i="1">
                <a:solidFill>
                  <a:schemeClr val="tx1"/>
                </a:solidFill>
                <a:latin typeface="Arial" panose="020B0604020202020204" pitchFamily="34" charset="0"/>
              </a:rPr>
              <a:t>Lamiaceae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)</a:t>
            </a:r>
          </a:p>
          <a:p>
            <a:pPr>
              <a:lnSpc>
                <a:spcPct val="93000"/>
              </a:lnSpc>
              <a:spcAft>
                <a:spcPts val="500"/>
              </a:spcAft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– stažení slož.</a:t>
            </a:r>
            <a:r>
              <a:rPr lang="cs-CZ" altLang="cs-CZ" sz="120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vrcholíku do svazku přisedlých květů =&gt;</a:t>
            </a:r>
            <a:r>
              <a:rPr lang="cs-CZ" altLang="cs-CZ" sz="120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klubko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(</a:t>
            </a:r>
            <a:r>
              <a:rPr lang="cs-CZ" altLang="cs-CZ" sz="1800" i="1">
                <a:solidFill>
                  <a:schemeClr val="tx1"/>
                </a:solidFill>
                <a:latin typeface="Arial" panose="020B0604020202020204" pitchFamily="34" charset="0"/>
              </a:rPr>
              <a:t>Chenopodiaceae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)</a:t>
            </a:r>
          </a:p>
        </p:txBody>
      </p:sp>
      <p:pic>
        <p:nvPicPr>
          <p:cNvPr id="54307" name="Picture 35">
            <a:extLst>
              <a:ext uri="{FF2B5EF4-FFF2-40B4-BE49-F238E27FC236}">
                <a16:creationId xmlns:a16="http://schemas.microsoft.com/office/drawing/2014/main" id="{46550203-497F-42B2-91B2-B6918FC839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47"/>
          <a:stretch>
            <a:fillRect/>
          </a:stretch>
        </p:blipFill>
        <p:spPr bwMode="auto">
          <a:xfrm>
            <a:off x="457200" y="3124200"/>
            <a:ext cx="2209800" cy="1624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308" name="Text Box 36">
            <a:extLst>
              <a:ext uri="{FF2B5EF4-FFF2-40B4-BE49-F238E27FC236}">
                <a16:creationId xmlns:a16="http://schemas.microsoft.com/office/drawing/2014/main" id="{31E9811D-85E8-486A-A19A-B371418C28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4500" y="4586288"/>
            <a:ext cx="2286000" cy="198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cs-CZ" altLang="cs-CZ" sz="700">
                <a:latin typeface="Arial" panose="020B0604020202020204" pitchFamily="34" charset="0"/>
              </a:rPr>
              <a:t>http://botanika.bf.jcu.cz/morfologie/SileneInflata.jpg</a:t>
            </a:r>
          </a:p>
        </p:txBody>
      </p:sp>
      <p:pic>
        <p:nvPicPr>
          <p:cNvPr id="54302" name="Picture 30">
            <a:extLst>
              <a:ext uri="{FF2B5EF4-FFF2-40B4-BE49-F238E27FC236}">
                <a16:creationId xmlns:a16="http://schemas.microsoft.com/office/drawing/2014/main" id="{2C04D796-5405-48B5-8239-7A2060AFE2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30" t="16405" b="32808"/>
          <a:stretch>
            <a:fillRect/>
          </a:stretch>
        </p:blipFill>
        <p:spPr bwMode="auto">
          <a:xfrm>
            <a:off x="7664450" y="457200"/>
            <a:ext cx="1066800" cy="1058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310" name="Picture 38">
            <a:extLst>
              <a:ext uri="{FF2B5EF4-FFF2-40B4-BE49-F238E27FC236}">
                <a16:creationId xmlns:a16="http://schemas.microsoft.com/office/drawing/2014/main" id="{DD085079-AB24-4494-AE3F-C67CDADEC1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8350" y="3124200"/>
            <a:ext cx="22860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311" name="Text Box 39">
            <a:extLst>
              <a:ext uri="{FF2B5EF4-FFF2-40B4-BE49-F238E27FC236}">
                <a16:creationId xmlns:a16="http://schemas.microsoft.com/office/drawing/2014/main" id="{E7027C95-5395-49DC-966A-CA4F4A0C0F7E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3740944" y="3807619"/>
            <a:ext cx="19065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700">
                <a:latin typeface="Arial" panose="020B0604020202020204" pitchFamily="34" charset="0"/>
              </a:rPr>
              <a:t>botanika.wendys.cz/slovnik/heslo.php?827 http://</a:t>
            </a:r>
          </a:p>
        </p:txBody>
      </p:sp>
      <p:pic>
        <p:nvPicPr>
          <p:cNvPr id="54312" name="Picture 40">
            <a:extLst>
              <a:ext uri="{FF2B5EF4-FFF2-40B4-BE49-F238E27FC236}">
                <a16:creationId xmlns:a16="http://schemas.microsoft.com/office/drawing/2014/main" id="{350E196C-1A33-4F87-A4DF-3F430C9BE4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4" r="7874"/>
          <a:stretch>
            <a:fillRect/>
          </a:stretch>
        </p:blipFill>
        <p:spPr bwMode="auto">
          <a:xfrm>
            <a:off x="2736850" y="3124200"/>
            <a:ext cx="1781175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313" name="Text Box 41">
            <a:extLst>
              <a:ext uri="{FF2B5EF4-FFF2-40B4-BE49-F238E27FC236}">
                <a16:creationId xmlns:a16="http://schemas.microsoft.com/office/drawing/2014/main" id="{80510129-904E-4274-A6BC-0F168B56A4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92400" y="5664200"/>
            <a:ext cx="1879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cs-CZ" altLang="cs-CZ" sz="700">
                <a:latin typeface="Arial" panose="020B0604020202020204" pitchFamily="34" charset="0"/>
              </a:rPr>
              <a:t>http://</a:t>
            </a:r>
          </a:p>
          <a:p>
            <a:pPr algn="r"/>
            <a:r>
              <a:rPr lang="cs-CZ" altLang="cs-CZ" sz="700">
                <a:latin typeface="Arial" panose="020B0604020202020204" pitchFamily="34" charset="0"/>
              </a:rPr>
              <a:t>botanika.wendys.cz/slovnik/heslo.php?824</a:t>
            </a:r>
          </a:p>
        </p:txBody>
      </p:sp>
      <p:pic>
        <p:nvPicPr>
          <p:cNvPr id="54314" name="Picture 42">
            <a:extLst>
              <a:ext uri="{FF2B5EF4-FFF2-40B4-BE49-F238E27FC236}">
                <a16:creationId xmlns:a16="http://schemas.microsoft.com/office/drawing/2014/main" id="{7FB40180-7644-4116-B5EE-CED6DF9359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8350" y="4883150"/>
            <a:ext cx="2286000" cy="156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315" name="Text Box 43">
            <a:extLst>
              <a:ext uri="{FF2B5EF4-FFF2-40B4-BE49-F238E27FC236}">
                <a16:creationId xmlns:a16="http://schemas.microsoft.com/office/drawing/2014/main" id="{A2E8D651-E340-4006-8992-AC87676E18AB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5953919" y="5603081"/>
            <a:ext cx="1651000" cy="198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cs-CZ" altLang="cs-CZ" sz="700">
                <a:latin typeface="Arial" panose="020B0604020202020204" pitchFamily="34" charset="0"/>
              </a:rPr>
              <a:t>http://botany.cz/cs/stachys-sylvatica/</a:t>
            </a:r>
          </a:p>
        </p:txBody>
      </p:sp>
      <p:sp>
        <p:nvSpPr>
          <p:cNvPr id="54316" name="Text Box 44">
            <a:extLst>
              <a:ext uri="{FF2B5EF4-FFF2-40B4-BE49-F238E27FC236}">
                <a16:creationId xmlns:a16="http://schemas.microsoft.com/office/drawing/2014/main" id="{AA57DF66-D608-4196-8A6F-F5076FD1F5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40250" y="5686425"/>
            <a:ext cx="838200" cy="77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3000"/>
              </a:lnSpc>
              <a:spcBef>
                <a:spcPct val="50000"/>
              </a:spcBef>
            </a:pPr>
            <a:r>
              <a:rPr lang="cs-CZ" altLang="cs-CZ" sz="1200">
                <a:latin typeface="Arial" panose="020B0604020202020204" pitchFamily="34" charset="0"/>
              </a:rPr>
              <a:t>Čistec lesní </a:t>
            </a:r>
            <a:r>
              <a:rPr lang="cs-CZ" altLang="cs-CZ" sz="1200" i="1">
                <a:latin typeface="Arial" panose="020B0604020202020204" pitchFamily="34" charset="0"/>
              </a:rPr>
              <a:t>Stachys sylvatica</a:t>
            </a:r>
          </a:p>
        </p:txBody>
      </p:sp>
      <p:sp>
        <p:nvSpPr>
          <p:cNvPr id="54317" name="Text Box 45">
            <a:extLst>
              <a:ext uri="{FF2B5EF4-FFF2-40B4-BE49-F238E27FC236}">
                <a16:creationId xmlns:a16="http://schemas.microsoft.com/office/drawing/2014/main" id="{591241A5-6558-4AF7-AA1F-0AA14E003D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99150" y="4076700"/>
            <a:ext cx="990600" cy="77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lnSpc>
                <a:spcPct val="93000"/>
              </a:lnSpc>
              <a:spcBef>
                <a:spcPct val="50000"/>
              </a:spcBef>
            </a:pPr>
            <a:r>
              <a:rPr lang="cs-CZ" altLang="cs-CZ" sz="1200">
                <a:latin typeface="Arial" panose="020B0604020202020204" pitchFamily="34" charset="0"/>
              </a:rPr>
              <a:t>Zimolez kozí list </a:t>
            </a:r>
            <a:r>
              <a:rPr lang="cs-CZ" altLang="cs-CZ" sz="1200" i="1">
                <a:latin typeface="Arial" panose="020B0604020202020204" pitchFamily="34" charset="0"/>
              </a:rPr>
              <a:t>Lonicera caprifolium</a:t>
            </a:r>
          </a:p>
        </p:txBody>
      </p:sp>
      <p:sp>
        <p:nvSpPr>
          <p:cNvPr id="54318" name="Text Box 46">
            <a:extLst>
              <a:ext uri="{FF2B5EF4-FFF2-40B4-BE49-F238E27FC236}">
                <a16:creationId xmlns:a16="http://schemas.microsoft.com/office/drawing/2014/main" id="{101B5714-0ABF-4193-972D-9F08E4EB07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92400" y="5391150"/>
            <a:ext cx="1676400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3000"/>
              </a:lnSpc>
              <a:spcBef>
                <a:spcPct val="50000"/>
              </a:spcBef>
            </a:pPr>
            <a:r>
              <a:rPr lang="cs-CZ" altLang="cs-CZ" sz="1200">
                <a:latin typeface="Arial" panose="020B0604020202020204" pitchFamily="34" charset="0"/>
              </a:rPr>
              <a:t>Hvozník svazčitý </a:t>
            </a:r>
            <a:r>
              <a:rPr lang="cs-CZ" altLang="cs-CZ" sz="1200" i="1">
                <a:latin typeface="Arial" panose="020B0604020202020204" pitchFamily="34" charset="0"/>
              </a:rPr>
              <a:t>Dianthus armeria</a:t>
            </a:r>
          </a:p>
        </p:txBody>
      </p:sp>
      <p:sp>
        <p:nvSpPr>
          <p:cNvPr id="54319" name="Text Box 47">
            <a:extLst>
              <a:ext uri="{FF2B5EF4-FFF2-40B4-BE49-F238E27FC236}">
                <a16:creationId xmlns:a16="http://schemas.microsoft.com/office/drawing/2014/main" id="{420D7C98-8B2D-4B73-A90E-23FE2CA69F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9400" y="3124200"/>
            <a:ext cx="2438400" cy="261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lnSpc>
                <a:spcPct val="93000"/>
              </a:lnSpc>
              <a:spcBef>
                <a:spcPct val="50000"/>
              </a:spcBef>
            </a:pPr>
            <a:r>
              <a:rPr lang="cs-CZ" altLang="cs-CZ" sz="1200">
                <a:latin typeface="Arial" panose="020B0604020202020204" pitchFamily="34" charset="0"/>
              </a:rPr>
              <a:t>Silenka nadmutá - </a:t>
            </a:r>
            <a:r>
              <a:rPr lang="cs-CZ" altLang="cs-CZ" sz="1200" i="1">
                <a:latin typeface="Arial" panose="020B0604020202020204" pitchFamily="34" charset="0"/>
              </a:rPr>
              <a:t>Silene inflata</a:t>
            </a:r>
          </a:p>
        </p:txBody>
      </p:sp>
      <p:pic>
        <p:nvPicPr>
          <p:cNvPr id="54320" name="Picture 48">
            <a:extLst>
              <a:ext uri="{FF2B5EF4-FFF2-40B4-BE49-F238E27FC236}">
                <a16:creationId xmlns:a16="http://schemas.microsoft.com/office/drawing/2014/main" id="{8514C3CD-72F7-444C-95FA-F3A13DEFE4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96" t="9448" r="15749" b="8398"/>
          <a:stretch>
            <a:fillRect/>
          </a:stretch>
        </p:blipFill>
        <p:spPr bwMode="auto">
          <a:xfrm>
            <a:off x="6934200" y="3124200"/>
            <a:ext cx="1808163" cy="2817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321" name="Text Box 49">
            <a:extLst>
              <a:ext uri="{FF2B5EF4-FFF2-40B4-BE49-F238E27FC236}">
                <a16:creationId xmlns:a16="http://schemas.microsoft.com/office/drawing/2014/main" id="{E199BAE4-B49D-4C0A-853A-45BA780D6106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7137400" y="4368800"/>
            <a:ext cx="29464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700">
                <a:latin typeface="Arial" panose="020B0604020202020204" pitchFamily="34" charset="0"/>
              </a:rPr>
              <a:t>http://www.abecedazahrady.cz</a:t>
            </a:r>
          </a:p>
          <a:p>
            <a:r>
              <a:rPr lang="cs-CZ" altLang="cs-CZ" sz="700">
                <a:latin typeface="Arial" panose="020B0604020202020204" pitchFamily="34" charset="0"/>
              </a:rPr>
              <a:t>/Petour-a-lebeda-nevitani-hoste-zahonu/sr-1-a-1358/default.aspx</a:t>
            </a:r>
          </a:p>
        </p:txBody>
      </p:sp>
      <p:pic>
        <p:nvPicPr>
          <p:cNvPr id="54322" name="Picture 50">
            <a:extLst>
              <a:ext uri="{FF2B5EF4-FFF2-40B4-BE49-F238E27FC236}">
                <a16:creationId xmlns:a16="http://schemas.microsoft.com/office/drawing/2014/main" id="{C059CC4A-24BE-4F09-B845-C97CC40043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800600"/>
            <a:ext cx="2209800" cy="1657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323" name="Text Box 51">
            <a:extLst>
              <a:ext uri="{FF2B5EF4-FFF2-40B4-BE49-F238E27FC236}">
                <a16:creationId xmlns:a16="http://schemas.microsoft.com/office/drawing/2014/main" id="{B260A93A-F954-4E4C-B538-5C536EB8F4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64450" y="1181100"/>
            <a:ext cx="304800" cy="3365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1600"/>
              <a:t> </a:t>
            </a:r>
          </a:p>
        </p:txBody>
      </p:sp>
      <p:sp>
        <p:nvSpPr>
          <p:cNvPr id="54303" name="Text Box 31">
            <a:extLst>
              <a:ext uri="{FF2B5EF4-FFF2-40B4-BE49-F238E27FC236}">
                <a16:creationId xmlns:a16="http://schemas.microsoft.com/office/drawing/2014/main" id="{37D7C0F4-A013-4F3B-B408-7ED135C19E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00900" y="1473200"/>
            <a:ext cx="1625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cs-CZ" altLang="cs-CZ" sz="700">
                <a:solidFill>
                  <a:schemeClr val="tx1"/>
                </a:solidFill>
                <a:latin typeface="Arial" panose="020B0604020202020204" pitchFamily="34" charset="0"/>
              </a:rPr>
              <a:t>http://www.dendrologie.cz</a:t>
            </a:r>
          </a:p>
          <a:p>
            <a:pPr algn="r"/>
            <a:r>
              <a:rPr lang="cs-CZ" altLang="cs-CZ" sz="700">
                <a:solidFill>
                  <a:schemeClr val="tx1"/>
                </a:solidFill>
                <a:latin typeface="Arial" panose="020B0604020202020204" pitchFamily="34" charset="0"/>
              </a:rPr>
              <a:t>/popiscastidrevin/kvetenstvi4.jpg</a:t>
            </a:r>
          </a:p>
        </p:txBody>
      </p:sp>
      <p:sp>
        <p:nvSpPr>
          <p:cNvPr id="54324" name="Text Box 52">
            <a:extLst>
              <a:ext uri="{FF2B5EF4-FFF2-40B4-BE49-F238E27FC236}">
                <a16:creationId xmlns:a16="http://schemas.microsoft.com/office/drawing/2014/main" id="{870E5480-CB91-4AF1-A2C1-B63228E3F1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8150" y="6284913"/>
            <a:ext cx="2286000" cy="198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cs-CZ" altLang="cs-CZ" sz="700">
                <a:latin typeface="Arial" panose="020B0604020202020204" pitchFamily="34" charset="0"/>
              </a:rPr>
              <a:t>http://botanika.wendys.cz/slovnik/heslo.php?819</a:t>
            </a:r>
          </a:p>
        </p:txBody>
      </p:sp>
      <p:sp>
        <p:nvSpPr>
          <p:cNvPr id="54325" name="Text Box 53">
            <a:extLst>
              <a:ext uri="{FF2B5EF4-FFF2-40B4-BE49-F238E27FC236}">
                <a16:creationId xmlns:a16="http://schemas.microsoft.com/office/drawing/2014/main" id="{CB202B77-1DCB-479B-9E92-5522976387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4350" y="5556250"/>
            <a:ext cx="908050" cy="77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lnSpc>
                <a:spcPct val="93000"/>
              </a:lnSpc>
              <a:spcBef>
                <a:spcPct val="50000"/>
              </a:spcBef>
            </a:pPr>
            <a:r>
              <a:rPr lang="cs-CZ" altLang="cs-CZ" sz="1200">
                <a:latin typeface="Arial" panose="020B0604020202020204" pitchFamily="34" charset="0"/>
              </a:rPr>
              <a:t>Ptačinec hajní </a:t>
            </a:r>
            <a:r>
              <a:rPr lang="cs-CZ" altLang="cs-CZ" sz="1200" i="1">
                <a:latin typeface="Arial" panose="020B0604020202020204" pitchFamily="34" charset="0"/>
              </a:rPr>
              <a:t>Stellaria nemorum</a:t>
            </a:r>
          </a:p>
        </p:txBody>
      </p:sp>
      <p:sp>
        <p:nvSpPr>
          <p:cNvPr id="54326" name="Text Box 54">
            <a:extLst>
              <a:ext uri="{FF2B5EF4-FFF2-40B4-BE49-F238E27FC236}">
                <a16:creationId xmlns:a16="http://schemas.microsoft.com/office/drawing/2014/main" id="{DE94FFB1-9E5E-4116-BF34-B5DB936B7A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96100" y="3124200"/>
            <a:ext cx="1676400" cy="261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3000"/>
              </a:lnSpc>
              <a:spcBef>
                <a:spcPct val="50000"/>
              </a:spcBef>
            </a:pPr>
            <a:r>
              <a:rPr lang="cs-CZ" altLang="cs-CZ" sz="1200">
                <a:latin typeface="Arial" panose="020B0604020202020204" pitchFamily="34" charset="0"/>
              </a:rPr>
              <a:t>Lebeda    </a:t>
            </a:r>
            <a:r>
              <a:rPr lang="cs-CZ" altLang="cs-CZ" sz="1200" i="1">
                <a:latin typeface="Arial" panose="020B0604020202020204" pitchFamily="34" charset="0"/>
              </a:rPr>
              <a:t>Atriplex </a:t>
            </a:r>
            <a:r>
              <a:rPr lang="cs-CZ" altLang="cs-CZ" sz="1200">
                <a:latin typeface="Arial" panose="020B0604020202020204" pitchFamily="34" charset="0"/>
              </a:rPr>
              <a:t>sp.</a:t>
            </a:r>
            <a:endParaRPr lang="cs-CZ" altLang="cs-CZ" sz="1200" i="1">
              <a:latin typeface="Arial" panose="020B0604020202020204" pitchFamily="34" charset="0"/>
            </a:endParaRPr>
          </a:p>
        </p:txBody>
      </p:sp>
      <p:sp>
        <p:nvSpPr>
          <p:cNvPr id="54327" name="Text Box 55">
            <a:extLst>
              <a:ext uri="{FF2B5EF4-FFF2-40B4-BE49-F238E27FC236}">
                <a16:creationId xmlns:a16="http://schemas.microsoft.com/office/drawing/2014/main" id="{3EDBBAAE-A7C5-46AA-B291-451B295069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7000" y="60706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1200" i="1">
                <a:solidFill>
                  <a:schemeClr val="tx1"/>
                </a:solidFill>
                <a:latin typeface="Arial" panose="020B0604020202020204" pitchFamily="34" charset="0"/>
              </a:rPr>
              <a:t>Caryophyllaceae</a:t>
            </a:r>
            <a:r>
              <a:rPr lang="cs-CZ" altLang="cs-CZ" sz="1200">
                <a:solidFill>
                  <a:schemeClr val="tx1"/>
                </a:solidFill>
                <a:latin typeface="Arial" panose="020B0604020202020204" pitchFamily="34" charset="0"/>
              </a:rPr>
              <a:t>: vlevo vidlany, nahoře svazeček</a:t>
            </a:r>
          </a:p>
        </p:txBody>
      </p:sp>
      <p:sp>
        <p:nvSpPr>
          <p:cNvPr id="54328" name="Text Box 56">
            <a:extLst>
              <a:ext uri="{FF2B5EF4-FFF2-40B4-BE49-F238E27FC236}">
                <a16:creationId xmlns:a16="http://schemas.microsoft.com/office/drawing/2014/main" id="{A2F7E95C-72A1-4204-81ED-BAD17AC80A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0" y="6070600"/>
            <a:ext cx="1981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1200">
                <a:solidFill>
                  <a:schemeClr val="tx1"/>
                </a:solidFill>
                <a:latin typeface="Arial" panose="020B0604020202020204" pitchFamily="34" charset="0"/>
              </a:rPr>
              <a:t>Vlevo lichopřesleny, nahoře příklad klubka</a:t>
            </a:r>
          </a:p>
        </p:txBody>
      </p:sp>
      <p:pic>
        <p:nvPicPr>
          <p:cNvPr id="54329" name="10_kvetenstvi_06_vidlan.MP3">
            <a:hlinkClick r:id="" action="ppaction://media"/>
            <a:extLst>
              <a:ext uri="{FF2B5EF4-FFF2-40B4-BE49-F238E27FC236}">
                <a16:creationId xmlns:a16="http://schemas.microsoft.com/office/drawing/2014/main" id="{538F0DFF-A5B4-4A06-AB70-74830EE73563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388" y="126841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43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523" fill="hold"/>
                                        <p:tgtEl>
                                          <p:spTgt spid="543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329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329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60" name="Picture 48">
            <a:extLst>
              <a:ext uri="{FF2B5EF4-FFF2-40B4-BE49-F238E27FC236}">
                <a16:creationId xmlns:a16="http://schemas.microsoft.com/office/drawing/2014/main" id="{D5ECC216-9946-496D-92D4-8D2B255FE2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34" t="3937" r="22310" b="11810"/>
          <a:stretch>
            <a:fillRect/>
          </a:stretch>
        </p:blipFill>
        <p:spPr bwMode="auto">
          <a:xfrm>
            <a:off x="7321550" y="3440113"/>
            <a:ext cx="1393825" cy="2990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534" name="Rectangle 22">
            <a:extLst>
              <a:ext uri="{FF2B5EF4-FFF2-40B4-BE49-F238E27FC236}">
                <a16:creationId xmlns:a16="http://schemas.microsoft.com/office/drawing/2014/main" id="{DD48C809-8732-4652-9CB0-63C5F7276D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950" y="381000"/>
            <a:ext cx="8458200" cy="2263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3000"/>
              </a:lnSpc>
              <a:spcAft>
                <a:spcPts val="500"/>
              </a:spcAft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• monochazium neboli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jednoramenný vrcholík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vzniká, pokud se vyvíjí jen jedna postranní větev =&gt; obvykle zatlačuje hlavní vrchol a staví se do terminální pozice (podobně i každá další větev zatlačuje svou „mateřskou“) =&gt; sympodiální větvení</a:t>
            </a:r>
          </a:p>
          <a:p>
            <a:pPr>
              <a:lnSpc>
                <a:spcPct val="93000"/>
              </a:lnSpc>
              <a:spcAft>
                <a:spcPts val="500"/>
              </a:spcAft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• květní stopky ležící jen v jedné rovině mají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vějířek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(obr. F) a 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srpek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 (obr. G), typická květenství jednoděložných rostlin</a:t>
            </a:r>
          </a:p>
          <a:p>
            <a:pPr>
              <a:lnSpc>
                <a:spcPct val="93000"/>
              </a:lnSpc>
              <a:spcAft>
                <a:spcPts val="500"/>
              </a:spcAft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•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šroubel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má zachovánu vždy větev na téže straně (květy za sebou ve spirále, viz obr. D),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vijan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střídavě na obou stranách stočeného vřetene (v půdorysu cik-cak, obr. E)</a:t>
            </a:r>
          </a:p>
        </p:txBody>
      </p:sp>
      <p:pic>
        <p:nvPicPr>
          <p:cNvPr id="64557" name="Picture 45">
            <a:extLst>
              <a:ext uri="{FF2B5EF4-FFF2-40B4-BE49-F238E27FC236}">
                <a16:creationId xmlns:a16="http://schemas.microsoft.com/office/drawing/2014/main" id="{D9411443-5C36-4C31-B500-E92B511E08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49" b="12164"/>
          <a:stretch>
            <a:fillRect/>
          </a:stretch>
        </p:blipFill>
        <p:spPr bwMode="auto">
          <a:xfrm>
            <a:off x="6934200" y="1317625"/>
            <a:ext cx="1782763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558" name="Picture 46">
            <a:extLst>
              <a:ext uri="{FF2B5EF4-FFF2-40B4-BE49-F238E27FC236}">
                <a16:creationId xmlns:a16="http://schemas.microsoft.com/office/drawing/2014/main" id="{98ADD55C-95DF-4041-98D3-FDC80FBAFE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83" t="3879" r="19894" b="22110"/>
          <a:stretch>
            <a:fillRect/>
          </a:stretch>
        </p:blipFill>
        <p:spPr bwMode="auto">
          <a:xfrm>
            <a:off x="5848350" y="3440113"/>
            <a:ext cx="1403350" cy="2990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559" name="Picture 47">
            <a:extLst>
              <a:ext uri="{FF2B5EF4-FFF2-40B4-BE49-F238E27FC236}">
                <a16:creationId xmlns:a16="http://schemas.microsoft.com/office/drawing/2014/main" id="{E63A853C-E85C-4AB5-9557-72B7F9394C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21" r="10321" b="6299"/>
          <a:stretch>
            <a:fillRect/>
          </a:stretch>
        </p:blipFill>
        <p:spPr bwMode="auto">
          <a:xfrm>
            <a:off x="4267200" y="2720975"/>
            <a:ext cx="1770063" cy="2282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561" name="Text Box 49">
            <a:extLst>
              <a:ext uri="{FF2B5EF4-FFF2-40B4-BE49-F238E27FC236}">
                <a16:creationId xmlns:a16="http://schemas.microsoft.com/office/drawing/2014/main" id="{160522D1-1653-4B48-80B7-E806F86FCEC1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7490619" y="5245894"/>
            <a:ext cx="2286000" cy="198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700">
                <a:latin typeface="Arial" panose="020B0604020202020204" pitchFamily="34" charset="0"/>
              </a:rPr>
              <a:t>http://botanika.wendys.cz/slovnik/heslo.php?835</a:t>
            </a:r>
          </a:p>
        </p:txBody>
      </p:sp>
      <p:graphicFrame>
        <p:nvGraphicFramePr>
          <p:cNvPr id="64562" name="Object 50">
            <a:extLst>
              <a:ext uri="{FF2B5EF4-FFF2-40B4-BE49-F238E27FC236}">
                <a16:creationId xmlns:a16="http://schemas.microsoft.com/office/drawing/2014/main" id="{AAC38D41-4ECA-42D9-A021-247D2896781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57200" y="2722563"/>
          <a:ext cx="3733800" cy="3708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573" name="Rastrový obrázek" r:id="rId9" imgW="5761905" imgH="5723810" progId="Obraz programu Malování">
                  <p:embed/>
                </p:oleObj>
              </mc:Choice>
              <mc:Fallback>
                <p:oleObj name="Rastrový obrázek" r:id="rId9" imgW="5761905" imgH="5723810" progId="Obraz programu Malování">
                  <p:embed/>
                  <p:pic>
                    <p:nvPicPr>
                      <p:cNvPr id="0" name="Object 5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2722563"/>
                        <a:ext cx="3733800" cy="3708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00B8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4563" name="Picture 51">
            <a:extLst>
              <a:ext uri="{FF2B5EF4-FFF2-40B4-BE49-F238E27FC236}">
                <a16:creationId xmlns:a16="http://schemas.microsoft.com/office/drawing/2014/main" id="{3CFBFD96-2C89-4332-9A47-B4761D5120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35" t="6238" r="50984" b="49905"/>
          <a:stretch>
            <a:fillRect/>
          </a:stretch>
        </p:blipFill>
        <p:spPr bwMode="auto">
          <a:xfrm>
            <a:off x="4273550" y="4862513"/>
            <a:ext cx="989013" cy="1568450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564" name="Text Box 52">
            <a:extLst>
              <a:ext uri="{FF2B5EF4-FFF2-40B4-BE49-F238E27FC236}">
                <a16:creationId xmlns:a16="http://schemas.microsoft.com/office/drawing/2014/main" id="{2813A6BC-D8CB-42B2-9B48-F3793C8E5AE8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5863432" y="4814094"/>
            <a:ext cx="3124200" cy="261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lnSpc>
                <a:spcPct val="93000"/>
              </a:lnSpc>
              <a:spcBef>
                <a:spcPct val="50000"/>
              </a:spcBef>
            </a:pPr>
            <a:r>
              <a:rPr lang="cs-CZ" altLang="cs-CZ" sz="1200">
                <a:latin typeface="Arial" panose="020B0604020202020204" pitchFamily="34" charset="0"/>
              </a:rPr>
              <a:t>Třezalka tečkovaná - </a:t>
            </a:r>
            <a:r>
              <a:rPr lang="cs-CZ" altLang="cs-CZ" sz="1200" i="1">
                <a:latin typeface="Arial" panose="020B0604020202020204" pitchFamily="34" charset="0"/>
              </a:rPr>
              <a:t>hypericum perforatum</a:t>
            </a:r>
            <a:endParaRPr lang="cs-CZ" altLang="cs-CZ" sz="1200">
              <a:latin typeface="Arial" panose="020B0604020202020204" pitchFamily="34" charset="0"/>
            </a:endParaRPr>
          </a:p>
        </p:txBody>
      </p:sp>
      <p:sp>
        <p:nvSpPr>
          <p:cNvPr id="64565" name="Text Box 53">
            <a:extLst>
              <a:ext uri="{FF2B5EF4-FFF2-40B4-BE49-F238E27FC236}">
                <a16:creationId xmlns:a16="http://schemas.microsoft.com/office/drawing/2014/main" id="{27B299BE-85EC-4984-99C4-29241A0C4DA5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8230394" y="3629819"/>
            <a:ext cx="742950" cy="261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lnSpc>
                <a:spcPct val="93000"/>
              </a:lnSpc>
              <a:spcBef>
                <a:spcPct val="50000"/>
              </a:spcBef>
            </a:pPr>
            <a:r>
              <a:rPr lang="cs-CZ" altLang="cs-CZ" sz="1200">
                <a:latin typeface="Arial" panose="020B0604020202020204" pitchFamily="34" charset="0"/>
              </a:rPr>
              <a:t>šroubel</a:t>
            </a:r>
          </a:p>
        </p:txBody>
      </p:sp>
      <p:sp>
        <p:nvSpPr>
          <p:cNvPr id="64566" name="Text Box 54">
            <a:extLst>
              <a:ext uri="{FF2B5EF4-FFF2-40B4-BE49-F238E27FC236}">
                <a16:creationId xmlns:a16="http://schemas.microsoft.com/office/drawing/2014/main" id="{1B3D07A3-EF49-4321-8610-3F910567FF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96100" y="1306513"/>
            <a:ext cx="1371600" cy="601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3000"/>
              </a:lnSpc>
              <a:spcBef>
                <a:spcPct val="50000"/>
              </a:spcBef>
            </a:pPr>
            <a:r>
              <a:rPr lang="cs-CZ" altLang="cs-CZ" sz="1200">
                <a:latin typeface="Arial" panose="020B0604020202020204" pitchFamily="34" charset="0"/>
              </a:rPr>
              <a:t>Kostival lékařský </a:t>
            </a:r>
            <a:r>
              <a:rPr lang="cs-CZ" altLang="cs-CZ" sz="1200" i="1">
                <a:latin typeface="Arial" panose="020B0604020202020204" pitchFamily="34" charset="0"/>
              </a:rPr>
              <a:t>Symphytum officinale</a:t>
            </a:r>
          </a:p>
        </p:txBody>
      </p:sp>
      <p:sp>
        <p:nvSpPr>
          <p:cNvPr id="64567" name="Text Box 55">
            <a:extLst>
              <a:ext uri="{FF2B5EF4-FFF2-40B4-BE49-F238E27FC236}">
                <a16:creationId xmlns:a16="http://schemas.microsoft.com/office/drawing/2014/main" id="{534F4FA6-A533-42AE-A424-B268C8207B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30913" y="2452688"/>
            <a:ext cx="914400" cy="941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lnSpc>
                <a:spcPct val="93000"/>
              </a:lnSpc>
              <a:spcBef>
                <a:spcPct val="50000"/>
              </a:spcBef>
            </a:pPr>
            <a:r>
              <a:rPr lang="cs-CZ" altLang="cs-CZ" sz="1200">
                <a:solidFill>
                  <a:schemeClr val="tx1"/>
                </a:solidFill>
                <a:latin typeface="Arial" panose="020B0604020202020204" pitchFamily="34" charset="0"/>
              </a:rPr>
              <a:t>Vpravo: boragoid =</a:t>
            </a:r>
            <a:r>
              <a:rPr lang="cs-CZ" altLang="cs-CZ" sz="800">
                <a:solidFill>
                  <a:schemeClr val="tx1"/>
                </a:solidFill>
                <a:latin typeface="Arial" panose="020B0604020202020204" pitchFamily="34" charset="0"/>
              </a:rPr>
              <a:t> </a:t>
            </a:r>
            <a:r>
              <a:rPr lang="cs-CZ" altLang="cs-CZ" sz="1200">
                <a:solidFill>
                  <a:schemeClr val="tx1"/>
                </a:solidFill>
                <a:latin typeface="Arial" panose="020B0604020202020204" pitchFamily="34" charset="0"/>
              </a:rPr>
              <a:t>dvojvijan </a:t>
            </a:r>
          </a:p>
          <a:p>
            <a:pPr algn="r">
              <a:lnSpc>
                <a:spcPct val="93000"/>
              </a:lnSpc>
            </a:pPr>
            <a:r>
              <a:rPr lang="cs-CZ" altLang="cs-CZ" sz="1200">
                <a:solidFill>
                  <a:schemeClr val="tx1"/>
                </a:solidFill>
                <a:latin typeface="Arial" panose="020B0604020202020204" pitchFamily="34" charset="0"/>
              </a:rPr>
              <a:t>– 2 vijany proti sobě</a:t>
            </a:r>
            <a:endParaRPr lang="cs-CZ" altLang="cs-CZ" sz="1200" i="1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64569" name="Text Box 57">
            <a:extLst>
              <a:ext uri="{FF2B5EF4-FFF2-40B4-BE49-F238E27FC236}">
                <a16:creationId xmlns:a16="http://schemas.microsoft.com/office/drawing/2014/main" id="{A686316F-C52F-4AE4-A96E-B6744CB96172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4760913" y="5459413"/>
            <a:ext cx="1584325" cy="555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1100">
                <a:solidFill>
                  <a:schemeClr val="tx1"/>
                </a:solidFill>
                <a:latin typeface="Arial" panose="020B0604020202020204" pitchFamily="34" charset="0"/>
              </a:rPr>
              <a:t>Vějířek (</a:t>
            </a:r>
            <a:r>
              <a:rPr lang="cs-CZ" altLang="cs-CZ" sz="1100" i="1">
                <a:solidFill>
                  <a:schemeClr val="tx1"/>
                </a:solidFill>
                <a:latin typeface="Arial" panose="020B0604020202020204" pitchFamily="34" charset="0"/>
              </a:rPr>
              <a:t>Iris</a:t>
            </a:r>
            <a:r>
              <a:rPr lang="cs-CZ" altLang="cs-CZ" sz="1100">
                <a:solidFill>
                  <a:schemeClr val="tx1"/>
                </a:solidFill>
                <a:latin typeface="Arial" panose="020B0604020202020204" pitchFamily="34" charset="0"/>
              </a:rPr>
              <a:t> sp.)</a:t>
            </a:r>
          </a:p>
          <a:p>
            <a:pPr>
              <a:spcBef>
                <a:spcPct val="75000"/>
              </a:spcBef>
            </a:pPr>
            <a:r>
              <a:rPr lang="cs-CZ" altLang="cs-CZ" sz="1100">
                <a:solidFill>
                  <a:schemeClr val="tx1"/>
                </a:solidFill>
                <a:latin typeface="Arial" panose="020B0604020202020204" pitchFamily="34" charset="0"/>
              </a:rPr>
              <a:t>Srpek (</a:t>
            </a:r>
            <a:r>
              <a:rPr lang="cs-CZ" altLang="cs-CZ" sz="1100" i="1">
                <a:solidFill>
                  <a:schemeClr val="tx1"/>
                </a:solidFill>
                <a:latin typeface="Arial" panose="020B0604020202020204" pitchFamily="34" charset="0"/>
              </a:rPr>
              <a:t>Gladiolus</a:t>
            </a:r>
            <a:r>
              <a:rPr lang="cs-CZ" altLang="cs-CZ" sz="1100">
                <a:solidFill>
                  <a:schemeClr val="tx1"/>
                </a:solidFill>
                <a:latin typeface="Arial" panose="020B0604020202020204" pitchFamily="34" charset="0"/>
              </a:rPr>
              <a:t> sp.)</a:t>
            </a:r>
          </a:p>
        </p:txBody>
      </p:sp>
      <p:pic>
        <p:nvPicPr>
          <p:cNvPr id="64570" name="10_kvetenstvi_07_monochazia.MP3">
            <a:hlinkClick r:id="" action="ppaction://media"/>
            <a:extLst>
              <a:ext uri="{FF2B5EF4-FFF2-40B4-BE49-F238E27FC236}">
                <a16:creationId xmlns:a16="http://schemas.microsoft.com/office/drawing/2014/main" id="{13972061-775E-4083-A269-D4A625A31D76}"/>
              </a:ext>
            </a:extLst>
          </p:cNvPr>
          <p:cNvPicPr>
            <a:picLocks noChangeAspect="1" noChangeArrowheads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148431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45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2403" fill="hold"/>
                                        <p:tgtEl>
                                          <p:spTgt spid="645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570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4570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11" name="Rectangle 15">
            <a:extLst>
              <a:ext uri="{FF2B5EF4-FFF2-40B4-BE49-F238E27FC236}">
                <a16:creationId xmlns:a16="http://schemas.microsoft.com/office/drawing/2014/main" id="{5C387C62-6AC2-4AA6-95D6-4FF9D0DD09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950" y="381000"/>
            <a:ext cx="3295650" cy="2506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r>
              <a:rPr lang="cs-CZ" altLang="cs-CZ" sz="1800" b="1" u="sng">
                <a:solidFill>
                  <a:schemeClr val="tx1"/>
                </a:solidFill>
                <a:latin typeface="Arial" panose="020B0604020202020204" pitchFamily="34" charset="0"/>
              </a:rPr>
              <a:t>Složená květenství</a:t>
            </a:r>
            <a:endParaRPr lang="cs-CZ" altLang="cs-CZ" sz="180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>
              <a:lnSpc>
                <a:spcPct val="93000"/>
              </a:lnSpc>
              <a:spcBef>
                <a:spcPts val="400"/>
              </a:spcBef>
              <a:spcAft>
                <a:spcPts val="500"/>
              </a:spcAft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•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homotaktická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květenství – složená z dílčích květenství shodného typu (hroznovitá nebo vrcholičnatá) – složený okolík (typický pro </a:t>
            </a:r>
            <a:r>
              <a:rPr lang="cs-CZ" altLang="cs-CZ" sz="1800" i="1">
                <a:solidFill>
                  <a:schemeClr val="tx1"/>
                </a:solidFill>
                <a:latin typeface="Arial" panose="020B0604020202020204" pitchFamily="34" charset="0"/>
              </a:rPr>
              <a:t>Apiaceae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), klas klásků (častý u </a:t>
            </a:r>
            <a:r>
              <a:rPr lang="cs-CZ" altLang="cs-CZ" sz="1800" i="1">
                <a:solidFill>
                  <a:schemeClr val="tx1"/>
                </a:solidFill>
                <a:latin typeface="Arial" panose="020B0604020202020204" pitchFamily="34" charset="0"/>
              </a:rPr>
              <a:t>Poaceae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), hrozen okolíků (břečťan), hrozen úborů (devětsil) aj. </a:t>
            </a:r>
          </a:p>
        </p:txBody>
      </p:sp>
      <p:pic>
        <p:nvPicPr>
          <p:cNvPr id="55336" name="Picture 40">
            <a:extLst>
              <a:ext uri="{FF2B5EF4-FFF2-40B4-BE49-F238E27FC236}">
                <a16:creationId xmlns:a16="http://schemas.microsoft.com/office/drawing/2014/main" id="{C1F18CCA-2E4A-45D1-A011-9727F8B32D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2663" y="457200"/>
            <a:ext cx="1336675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337" name="Picture 41">
            <a:extLst>
              <a:ext uri="{FF2B5EF4-FFF2-40B4-BE49-F238E27FC236}">
                <a16:creationId xmlns:a16="http://schemas.microsoft.com/office/drawing/2014/main" id="{4BA75CD3-D3D2-44D7-B8E0-DC0F6527F6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89"/>
          <a:stretch>
            <a:fillRect/>
          </a:stretch>
        </p:blipFill>
        <p:spPr bwMode="auto">
          <a:xfrm>
            <a:off x="3863975" y="457200"/>
            <a:ext cx="3371850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338" name="Rectangle 42">
            <a:extLst>
              <a:ext uri="{FF2B5EF4-FFF2-40B4-BE49-F238E27FC236}">
                <a16:creationId xmlns:a16="http://schemas.microsoft.com/office/drawing/2014/main" id="{A14AC7C2-A939-4A61-AF18-BE2D87A89D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0363" y="2905125"/>
            <a:ext cx="6497637" cy="858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•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heterotaktická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květenství jsou kombinací hroznovitého a vrcholičnatého typu – hrozen vijanů (jírovec) nebo vijan hroznů (zemědým), klas srpků nebo klas lichopřeslenů aj.</a:t>
            </a:r>
          </a:p>
        </p:txBody>
      </p:sp>
      <p:sp>
        <p:nvSpPr>
          <p:cNvPr id="55339" name="Text Box 43">
            <a:extLst>
              <a:ext uri="{FF2B5EF4-FFF2-40B4-BE49-F238E27FC236}">
                <a16:creationId xmlns:a16="http://schemas.microsoft.com/office/drawing/2014/main" id="{9DFC5F8E-1774-4A89-9639-AC47B26B01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87913" y="2633663"/>
            <a:ext cx="2392362" cy="198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cs-CZ" altLang="cs-CZ" sz="700">
                <a:latin typeface="Arial" panose="020B0604020202020204" pitchFamily="34" charset="0"/>
              </a:rPr>
              <a:t>http://botanika.bf.jcu.cz/morfologie/DaucusCarota.jpg</a:t>
            </a:r>
          </a:p>
        </p:txBody>
      </p:sp>
      <p:sp>
        <p:nvSpPr>
          <p:cNvPr id="55340" name="Text Box 44">
            <a:extLst>
              <a:ext uri="{FF2B5EF4-FFF2-40B4-BE49-F238E27FC236}">
                <a16:creationId xmlns:a16="http://schemas.microsoft.com/office/drawing/2014/main" id="{EC15F580-5D59-437A-B2B0-50E72498BB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63975" y="479425"/>
            <a:ext cx="3433763" cy="261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3000"/>
              </a:lnSpc>
              <a:spcBef>
                <a:spcPct val="50000"/>
              </a:spcBef>
            </a:pPr>
            <a:r>
              <a:rPr lang="cs-CZ" altLang="cs-CZ" sz="1200">
                <a:latin typeface="Arial" panose="020B0604020202020204" pitchFamily="34" charset="0"/>
              </a:rPr>
              <a:t>Mrkev obecná – </a:t>
            </a:r>
            <a:r>
              <a:rPr lang="cs-CZ" altLang="cs-CZ" sz="1200" i="1">
                <a:latin typeface="Arial" panose="020B0604020202020204" pitchFamily="34" charset="0"/>
              </a:rPr>
              <a:t>Daucus carota</a:t>
            </a:r>
            <a:r>
              <a:rPr lang="cs-CZ" altLang="cs-CZ" sz="1200">
                <a:latin typeface="Arial" panose="020B0604020202020204" pitchFamily="34" charset="0"/>
              </a:rPr>
              <a:t>, složený okolík</a:t>
            </a:r>
            <a:endParaRPr lang="cs-CZ" altLang="cs-CZ" sz="1200" i="1">
              <a:latin typeface="Arial" panose="020B0604020202020204" pitchFamily="34" charset="0"/>
            </a:endParaRPr>
          </a:p>
        </p:txBody>
      </p:sp>
      <p:sp>
        <p:nvSpPr>
          <p:cNvPr id="55341" name="Text Box 45">
            <a:extLst>
              <a:ext uri="{FF2B5EF4-FFF2-40B4-BE49-F238E27FC236}">
                <a16:creationId xmlns:a16="http://schemas.microsoft.com/office/drawing/2014/main" id="{D1DCBBE6-06EF-4A9F-A146-1013F85D87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92775" y="2209800"/>
            <a:ext cx="1495425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lnSpc>
                <a:spcPct val="93000"/>
              </a:lnSpc>
              <a:spcBef>
                <a:spcPct val="50000"/>
              </a:spcBef>
            </a:pPr>
            <a:r>
              <a:rPr lang="cs-CZ" altLang="cs-CZ" sz="1200">
                <a:latin typeface="Arial" panose="020B0604020202020204" pitchFamily="34" charset="0"/>
              </a:rPr>
              <a:t>obalíček – listeny pod okolíčkem</a:t>
            </a:r>
            <a:endParaRPr lang="cs-CZ" altLang="cs-CZ" sz="1200" i="1">
              <a:latin typeface="Arial" panose="020B0604020202020204" pitchFamily="34" charset="0"/>
            </a:endParaRPr>
          </a:p>
        </p:txBody>
      </p:sp>
      <p:sp>
        <p:nvSpPr>
          <p:cNvPr id="55342" name="Text Box 46">
            <a:extLst>
              <a:ext uri="{FF2B5EF4-FFF2-40B4-BE49-F238E27FC236}">
                <a16:creationId xmlns:a16="http://schemas.microsoft.com/office/drawing/2014/main" id="{F69CC42F-2726-46AA-9E6C-F065E10E01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63975" y="2209800"/>
            <a:ext cx="1719263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3000"/>
              </a:lnSpc>
              <a:spcBef>
                <a:spcPct val="50000"/>
              </a:spcBef>
            </a:pPr>
            <a:r>
              <a:rPr lang="cs-CZ" altLang="cs-CZ" sz="1200">
                <a:latin typeface="Arial" panose="020B0604020202020204" pitchFamily="34" charset="0"/>
              </a:rPr>
              <a:t>obal – listeny pod celým slož. okolíkem</a:t>
            </a:r>
            <a:endParaRPr lang="cs-CZ" altLang="cs-CZ" sz="1200" i="1">
              <a:latin typeface="Arial" panose="020B0604020202020204" pitchFamily="34" charset="0"/>
            </a:endParaRPr>
          </a:p>
        </p:txBody>
      </p:sp>
      <p:pic>
        <p:nvPicPr>
          <p:cNvPr id="55343" name="Picture 47">
            <a:extLst>
              <a:ext uri="{FF2B5EF4-FFF2-40B4-BE49-F238E27FC236}">
                <a16:creationId xmlns:a16="http://schemas.microsoft.com/office/drawing/2014/main" id="{709151DC-4B7E-4177-B7B0-0F53ED24AC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49" r="15749"/>
          <a:stretch>
            <a:fillRect/>
          </a:stretch>
        </p:blipFill>
        <p:spPr bwMode="auto">
          <a:xfrm>
            <a:off x="6878638" y="2906713"/>
            <a:ext cx="1800225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344" name="Text Box 48">
            <a:extLst>
              <a:ext uri="{FF2B5EF4-FFF2-40B4-BE49-F238E27FC236}">
                <a16:creationId xmlns:a16="http://schemas.microsoft.com/office/drawing/2014/main" id="{21F38D2E-6059-4551-8A9D-CE14EDEC8A0B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7391400" y="5167313"/>
            <a:ext cx="2392363" cy="198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700">
                <a:latin typeface="Arial" panose="020B0604020202020204" pitchFamily="34" charset="0"/>
              </a:rPr>
              <a:t>http://botanika.wendys.cz/slovnik/heslo.php?839</a:t>
            </a:r>
          </a:p>
        </p:txBody>
      </p:sp>
      <p:sp>
        <p:nvSpPr>
          <p:cNvPr id="55345" name="Text Box 49">
            <a:extLst>
              <a:ext uri="{FF2B5EF4-FFF2-40B4-BE49-F238E27FC236}">
                <a16:creationId xmlns:a16="http://schemas.microsoft.com/office/drawing/2014/main" id="{48AFF88A-935E-4CCD-A8BF-0F0B25A13289}"/>
              </a:ext>
            </a:extLst>
          </p:cNvPr>
          <p:cNvSpPr txBox="1">
            <a:spLocks noChangeArrowheads="1"/>
          </p:cNvSpPr>
          <p:nvPr/>
        </p:nvSpPr>
        <p:spPr bwMode="auto">
          <a:xfrm rot="5400000">
            <a:off x="5690394" y="4860131"/>
            <a:ext cx="2667000" cy="261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3000"/>
              </a:lnSpc>
              <a:spcBef>
                <a:spcPct val="50000"/>
              </a:spcBef>
            </a:pPr>
            <a:r>
              <a:rPr lang="cs-CZ" altLang="cs-CZ" sz="1200">
                <a:latin typeface="Arial" panose="020B0604020202020204" pitchFamily="34" charset="0"/>
              </a:rPr>
              <a:t>Divizna černá – </a:t>
            </a:r>
            <a:r>
              <a:rPr lang="cs-CZ" altLang="cs-CZ" sz="1200" i="1">
                <a:latin typeface="Arial" panose="020B0604020202020204" pitchFamily="34" charset="0"/>
              </a:rPr>
              <a:t>Verbascum nigrum</a:t>
            </a:r>
          </a:p>
        </p:txBody>
      </p:sp>
      <p:pic>
        <p:nvPicPr>
          <p:cNvPr id="55346" name="Picture 50">
            <a:extLst>
              <a:ext uri="{FF2B5EF4-FFF2-40B4-BE49-F238E27FC236}">
                <a16:creationId xmlns:a16="http://schemas.microsoft.com/office/drawing/2014/main" id="{7B02D213-3B35-47C4-BD44-4F5C134571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4" t="4008" r="15898" b="4008"/>
          <a:stretch>
            <a:fillRect/>
          </a:stretch>
        </p:blipFill>
        <p:spPr bwMode="auto">
          <a:xfrm>
            <a:off x="3949700" y="3870325"/>
            <a:ext cx="2832100" cy="2543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347" name="Text Box 51">
            <a:extLst>
              <a:ext uri="{FF2B5EF4-FFF2-40B4-BE49-F238E27FC236}">
                <a16:creationId xmlns:a16="http://schemas.microsoft.com/office/drawing/2014/main" id="{C1F72F43-8D99-4601-A017-157BD8793D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75125" y="6223000"/>
            <a:ext cx="2667000" cy="198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cs-CZ" altLang="cs-CZ" sz="700">
                <a:latin typeface="Arial" panose="020B0604020202020204" pitchFamily="34" charset="0"/>
              </a:rPr>
              <a:t>http://botanika.bf.jcu.cz/morfologie/EuphorbiaMiliiKvet.jpg</a:t>
            </a:r>
          </a:p>
        </p:txBody>
      </p:sp>
      <p:sp>
        <p:nvSpPr>
          <p:cNvPr id="55348" name="Text Box 52">
            <a:extLst>
              <a:ext uri="{FF2B5EF4-FFF2-40B4-BE49-F238E27FC236}">
                <a16:creationId xmlns:a16="http://schemas.microsoft.com/office/drawing/2014/main" id="{05EC3F4B-C30B-4C62-A6B1-36F7F7454B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1950" y="3765550"/>
            <a:ext cx="3581400" cy="2749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3000"/>
              </a:lnSpc>
              <a:spcBef>
                <a:spcPts val="400"/>
              </a:spcBef>
              <a:spcAft>
                <a:spcPts val="500"/>
              </a:spcAft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– nejednotné pojetí, např. pojem lichoklas je užíván pro květenství z klásků i pro heterotaktické typy</a:t>
            </a:r>
          </a:p>
          <a:p>
            <a:pPr>
              <a:lnSpc>
                <a:spcPct val="93000"/>
              </a:lnSpc>
              <a:spcBef>
                <a:spcPts val="300"/>
              </a:spcBef>
              <a:spcAft>
                <a:spcPts val="500"/>
              </a:spcAft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–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cyathium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pryšců:</a:t>
            </a:r>
            <a:r>
              <a:rPr lang="cs-CZ" altLang="cs-CZ" sz="120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samičí květ (reduk. na pestík) obklopen pěti vijany samčích (red. na tyčinku); tyto sestavy, podepřené zbarve-nými listeny (celek připomíná 1 oboupohlavný květ), skládají hroznovitá květenství (okolíky)</a:t>
            </a:r>
            <a:endParaRPr lang="cs-CZ" altLang="cs-CZ"/>
          </a:p>
        </p:txBody>
      </p:sp>
      <p:sp>
        <p:nvSpPr>
          <p:cNvPr id="55349" name="Text Box 53">
            <a:extLst>
              <a:ext uri="{FF2B5EF4-FFF2-40B4-BE49-F238E27FC236}">
                <a16:creationId xmlns:a16="http://schemas.microsoft.com/office/drawing/2014/main" id="{F198E1B0-89AB-4D22-8CD1-6C8A133EA5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67525" y="6140450"/>
            <a:ext cx="1735138" cy="261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3000"/>
              </a:lnSpc>
              <a:spcBef>
                <a:spcPct val="50000"/>
              </a:spcBef>
            </a:pPr>
            <a:r>
              <a:rPr lang="cs-CZ" altLang="cs-CZ" sz="1200">
                <a:latin typeface="Arial" panose="020B0604020202020204" pitchFamily="34" charset="0"/>
              </a:rPr>
              <a:t>lichoklas ze svazečků</a:t>
            </a:r>
            <a:endParaRPr lang="cs-CZ" altLang="cs-CZ" sz="1200" i="1">
              <a:latin typeface="Arial" panose="020B0604020202020204" pitchFamily="34" charset="0"/>
            </a:endParaRPr>
          </a:p>
        </p:txBody>
      </p:sp>
      <p:sp>
        <p:nvSpPr>
          <p:cNvPr id="55350" name="Text Box 54">
            <a:extLst>
              <a:ext uri="{FF2B5EF4-FFF2-40B4-BE49-F238E27FC236}">
                <a16:creationId xmlns:a16="http://schemas.microsoft.com/office/drawing/2014/main" id="{09D70BB4-F3F7-4A6A-8428-F8513DD8F5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70475" y="3908425"/>
            <a:ext cx="1735138" cy="261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3000"/>
              </a:lnSpc>
              <a:spcBef>
                <a:spcPct val="50000"/>
              </a:spcBef>
            </a:pPr>
            <a:r>
              <a:rPr lang="cs-CZ" altLang="cs-CZ" sz="1200">
                <a:latin typeface="Arial" panose="020B0604020202020204" pitchFamily="34" charset="0"/>
              </a:rPr>
              <a:t>cyathia </a:t>
            </a:r>
            <a:r>
              <a:rPr lang="cs-CZ" altLang="cs-CZ" sz="1200" i="1">
                <a:latin typeface="Arial" panose="020B0604020202020204" pitchFamily="34" charset="0"/>
              </a:rPr>
              <a:t>Euphorbia milii</a:t>
            </a:r>
          </a:p>
        </p:txBody>
      </p:sp>
      <p:pic>
        <p:nvPicPr>
          <p:cNvPr id="55351" name="10_kvetenstvi_08_slozena-kvetenstvi.MP3">
            <a:hlinkClick r:id="" action="ppaction://media"/>
            <a:extLst>
              <a:ext uri="{FF2B5EF4-FFF2-40B4-BE49-F238E27FC236}">
                <a16:creationId xmlns:a16="http://schemas.microsoft.com/office/drawing/2014/main" id="{D5BEAA18-A9AE-42CA-847C-50FB40333DF7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338" y="40481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53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1360" fill="hold"/>
                                        <p:tgtEl>
                                          <p:spTgt spid="553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351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351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72" name="Rectangle 52">
            <a:extLst>
              <a:ext uri="{FF2B5EF4-FFF2-40B4-BE49-F238E27FC236}">
                <a16:creationId xmlns:a16="http://schemas.microsoft.com/office/drawing/2014/main" id="{39BB3B66-D819-49F0-823C-94958E1E9A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950" y="381000"/>
            <a:ext cx="8458200" cy="6142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r>
              <a:rPr lang="cs-CZ" altLang="cs-CZ" sz="1800" b="1" u="sng">
                <a:solidFill>
                  <a:schemeClr val="tx1"/>
                </a:solidFill>
                <a:latin typeface="Arial" panose="020B0604020202020204" pitchFamily="34" charset="0"/>
              </a:rPr>
              <a:t>Vývojové pojetí typů květenství</a:t>
            </a:r>
            <a:endParaRPr lang="cs-CZ" altLang="cs-CZ" sz="180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– vysvětluje proměny květenství u příbuzných taxonů</a:t>
            </a:r>
          </a:p>
          <a:p>
            <a:pPr>
              <a:lnSpc>
                <a:spcPct val="93000"/>
              </a:lnSpc>
              <a:spcBef>
                <a:spcPts val="400"/>
              </a:spcBef>
              <a:spcAft>
                <a:spcPts val="500"/>
              </a:spcAft>
              <a:buFont typeface="Wingdings" panose="05000000000000000000" pitchFamily="2" charset="2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– bývá charakteristický typ květenství v rámci jedné čeledi (jsou ale známy případy rozdílných typů u blízce příbuzných čeledí)</a:t>
            </a: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Font typeface="Wingdings" panose="05000000000000000000" pitchFamily="2" charset="2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• květenství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uzavřená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(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monotelická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), zřejmě fylogeneticky původní </a:t>
            </a:r>
          </a:p>
          <a:p>
            <a:pPr>
              <a:lnSpc>
                <a:spcPct val="93000"/>
              </a:lnSpc>
              <a:spcBef>
                <a:spcPts val="400"/>
              </a:spcBef>
              <a:spcAft>
                <a:spcPts val="500"/>
              </a:spcAft>
              <a:buFont typeface="Wingdings" panose="05000000000000000000" pitchFamily="2" charset="2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– hlavní stonek i boční větve (parakladia) jsou ukončeny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terminálním květem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; úsek stonku pod terminálním květem je označován jako koncové internodium </a:t>
            </a:r>
          </a:p>
          <a:p>
            <a:pPr>
              <a:lnSpc>
                <a:spcPct val="93000"/>
              </a:lnSpc>
              <a:spcBef>
                <a:spcPts val="400"/>
              </a:spcBef>
              <a:spcAft>
                <a:spcPts val="500"/>
              </a:spcAft>
              <a:buFont typeface="Wingdings" panose="05000000000000000000" pitchFamily="2" charset="2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– centrifugální vývoj květů</a:t>
            </a: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Font typeface="Wingdings" panose="05000000000000000000" pitchFamily="2" charset="2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• květenství</a:t>
            </a:r>
            <a:r>
              <a:rPr lang="cs-CZ" altLang="cs-CZ" sz="160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otevřená</a:t>
            </a:r>
            <a:r>
              <a:rPr lang="cs-CZ" altLang="cs-CZ" sz="160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(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polytelická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), též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synflorescence</a:t>
            </a:r>
          </a:p>
          <a:p>
            <a:pPr>
              <a:lnSpc>
                <a:spcPct val="93000"/>
              </a:lnSpc>
              <a:spcBef>
                <a:spcPts val="400"/>
              </a:spcBef>
              <a:spcAft>
                <a:spcPts val="500"/>
              </a:spcAft>
              <a:buFont typeface="Wingdings" panose="05000000000000000000" pitchFamily="2" charset="2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– hlavní</a:t>
            </a:r>
            <a:r>
              <a:rPr lang="cs-CZ" altLang="cs-CZ" sz="160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stonek</a:t>
            </a:r>
            <a:r>
              <a:rPr lang="cs-CZ" altLang="cs-CZ" sz="160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není ukončen</a:t>
            </a:r>
            <a:r>
              <a:rPr lang="cs-CZ" altLang="cs-CZ" sz="160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květem; v případě složitějších typů je koncové květenství (=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hlavní květenství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, též florescence; pod ním je bazální internodium), ale ne jednotlivý květ – jde o to, zda z apikálního meristému vzniká květ nebo ne</a:t>
            </a:r>
          </a:p>
          <a:p>
            <a:pPr>
              <a:lnSpc>
                <a:spcPct val="93000"/>
              </a:lnSpc>
              <a:spcBef>
                <a:spcPts val="400"/>
              </a:spcBef>
              <a:spcAft>
                <a:spcPts val="500"/>
              </a:spcAft>
              <a:buFont typeface="Wingdings" panose="05000000000000000000" pitchFamily="2" charset="2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– boční větve vyrůstají z rozvětvující zóny (totéž u uzavřených); boční květenství (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koflorescence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, na bočních větvích) jsou nebo nejsou ukončena termin. květem</a:t>
            </a:r>
          </a:p>
          <a:p>
            <a:pPr>
              <a:lnSpc>
                <a:spcPct val="93000"/>
              </a:lnSpc>
              <a:spcBef>
                <a:spcPts val="400"/>
              </a:spcBef>
              <a:spcAft>
                <a:spcPts val="500"/>
              </a:spcAft>
              <a:buFont typeface="Wingdings" panose="05000000000000000000" pitchFamily="2" charset="2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– centripetální vývoj květů</a:t>
            </a: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Font typeface="Wingdings" panose="05000000000000000000" pitchFamily="2" charset="2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• „klasické“ názvy jednoduchých květenství (hrozen, klas, palice, okolík, strboul, úbor) jsou v tomto pojetí vyhrazeny pro květenství otevřená, zatímco názvy uzavřených květenství jsou odvozeny přidáním přípony -oid k latinskému názvu jejich otevřeného ekvivalentu</a:t>
            </a:r>
          </a:p>
        </p:txBody>
      </p:sp>
      <p:pic>
        <p:nvPicPr>
          <p:cNvPr id="56373" name="10_kvetenstvi_09_vyvojove-typy.MP3">
            <a:hlinkClick r:id="" action="ppaction://media"/>
            <a:extLst>
              <a:ext uri="{FF2B5EF4-FFF2-40B4-BE49-F238E27FC236}">
                <a16:creationId xmlns:a16="http://schemas.microsoft.com/office/drawing/2014/main" id="{83696AA6-2F8A-4319-A847-E43E7449FB5C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5" y="40481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63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929" fill="hold"/>
                                        <p:tgtEl>
                                          <p:spTgt spid="563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37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37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Lucida Sans Unicode"/>
      </a:majorFont>
      <a:minorFont>
        <a:latin typeface="Times New Roman"/>
        <a:ea typeface=""/>
        <a:cs typeface="Lucida Sans Unicode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cs-CZ" sz="22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cs-CZ" sz="22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anose="02020603050405020304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5764</TotalTime>
  <Words>2497</Words>
  <Application>Microsoft Office PowerPoint</Application>
  <PresentationFormat>Předvádění na obrazovce (4:3)</PresentationFormat>
  <Paragraphs>187</Paragraphs>
  <Slides>12</Slides>
  <Notes>1</Notes>
  <HiddenSlides>0</HiddenSlides>
  <MMClips>14</MMClips>
  <ScaleCrop>false</ScaleCrop>
  <HeadingPairs>
    <vt:vector size="8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12</vt:i4>
      </vt:variant>
    </vt:vector>
  </HeadingPairs>
  <TitlesOfParts>
    <vt:vector size="18" baseType="lpstr">
      <vt:lpstr>Times New Roman</vt:lpstr>
      <vt:lpstr>Lucida Sans Unicode</vt:lpstr>
      <vt:lpstr>Arial</vt:lpstr>
      <vt:lpstr>Wingdings</vt:lpstr>
      <vt:lpstr>Default Design</vt:lpstr>
      <vt:lpstr>Rastrový obrázek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Petr</dc:creator>
  <cp:lastModifiedBy>Petr</cp:lastModifiedBy>
  <cp:revision>290</cp:revision>
  <dcterms:modified xsi:type="dcterms:W3CDTF">2020-11-08T11:39:03Z</dcterms:modified>
</cp:coreProperties>
</file>