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13"/>
  </p:notesMasterIdLst>
  <p:sldIdLst>
    <p:sldId id="278" r:id="rId2"/>
    <p:sldId id="279" r:id="rId3"/>
    <p:sldId id="293" r:id="rId4"/>
    <p:sldId id="289" r:id="rId5"/>
    <p:sldId id="281" r:id="rId6"/>
    <p:sldId id="291" r:id="rId7"/>
    <p:sldId id="290" r:id="rId8"/>
    <p:sldId id="282" r:id="rId9"/>
    <p:sldId id="283" r:id="rId10"/>
    <p:sldId id="284" r:id="rId11"/>
    <p:sldId id="292" r:id="rId12"/>
  </p:sldIdLst>
  <p:sldSz cx="9144000" cy="6858000" type="screen4x3"/>
  <p:notesSz cx="6858000" cy="9144000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bg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bg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bg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bg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5F5F5F"/>
    <a:srgbClr val="333333"/>
    <a:srgbClr val="CCFFCC"/>
    <a:srgbClr val="CCFF99"/>
    <a:srgbClr val="009900"/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9" autoAdjust="0"/>
    <p:restoredTop sz="94693" autoAdjust="0"/>
  </p:normalViewPr>
  <p:slideViewPr>
    <p:cSldViewPr>
      <p:cViewPr varScale="1">
        <p:scale>
          <a:sx n="82" d="100"/>
          <a:sy n="82" d="100"/>
        </p:scale>
        <p:origin x="1474" y="58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84"/>
    </p:cViewPr>
  </p:sorter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image" Target="../media/image32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>
            <a:extLst>
              <a:ext uri="{FF2B5EF4-FFF2-40B4-BE49-F238E27FC236}">
                <a16:creationId xmlns:a16="http://schemas.microsoft.com/office/drawing/2014/main" id="{28273C5E-746F-4644-A35C-E4EE354EC14D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 bwMode="auto">
          <a:xfrm>
            <a:off x="0" y="303213"/>
            <a:ext cx="1588" cy="1587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050" name="Rectangle 2">
            <a:extLst>
              <a:ext uri="{FF2B5EF4-FFF2-40B4-BE49-F238E27FC236}">
                <a16:creationId xmlns:a16="http://schemas.microsoft.com/office/drawing/2014/main" id="{D54A784A-53A1-487B-A498-C479BAC7556B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 bwMode="auto">
          <a:xfrm>
            <a:off x="503238" y="4316413"/>
            <a:ext cx="5856287" cy="4059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>
            <a:extLst>
              <a:ext uri="{FF2B5EF4-FFF2-40B4-BE49-F238E27FC236}">
                <a16:creationId xmlns:a16="http://schemas.microsoft.com/office/drawing/2014/main" id="{79281E17-1FFD-4875-A8DF-0AFDC144AE46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 bwMode="auto">
          <a:xfrm>
            <a:off x="0" y="303213"/>
            <a:ext cx="1588" cy="15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51203" name="Rectangle 3">
            <a:extLst>
              <a:ext uri="{FF2B5EF4-FFF2-40B4-BE49-F238E27FC236}">
                <a16:creationId xmlns:a16="http://schemas.microsoft.com/office/drawing/2014/main" id="{50BFE3B3-2EC8-4ABC-A829-AD62A4FCDC5B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 bwMode="auto">
          <a:xfrm>
            <a:off x="503238" y="4316413"/>
            <a:ext cx="5856287" cy="40608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C6A4743-8E9B-4637-A3E1-99055935ED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71626EE0-D80C-49BA-823E-F31A3655B4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</p:spTree>
    <p:extLst>
      <p:ext uri="{BB962C8B-B14F-4D97-AF65-F5344CB8AC3E}">
        <p14:creationId xmlns:p14="http://schemas.microsoft.com/office/powerpoint/2010/main" val="20753158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38D6367-2FAC-4291-94AD-193214A2CD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97430BF4-24F6-4B04-B089-6B21FCD70A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29863095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60AC6905-CA55-4415-9ACE-28BFC8CEE21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15100" y="500063"/>
            <a:ext cx="1941513" cy="5594350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0D6C0110-D9A7-4E21-83F8-A9A5A578D5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85800" y="500063"/>
            <a:ext cx="5676900" cy="5594350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4570595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6BDA2FF-B702-4256-A6D1-D6803686FC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A7434DB-7448-4BFB-9275-705BD74315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36435723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6BDDE18-399A-4F54-9EE0-9B4E20CCBA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29EF648E-65E9-4046-A689-B82E7B8449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</p:spTree>
    <p:extLst>
      <p:ext uri="{BB962C8B-B14F-4D97-AF65-F5344CB8AC3E}">
        <p14:creationId xmlns:p14="http://schemas.microsoft.com/office/powerpoint/2010/main" val="33598079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8875B89-93EB-4CD4-988A-F378DE31BF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97B68F6-0159-4B68-A99A-1EF08A995C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08413" cy="4113213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ADB12311-1A7F-4878-9F9E-59BD6F1D91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6613" y="1981200"/>
            <a:ext cx="3810000" cy="4113213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6825034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BA9E065-C9B2-4F23-AE70-6D271035CF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387BF421-8578-455B-857E-1A3B13E032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6E487ECE-AE80-40B7-A52C-2867F60534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48CCB087-EF9C-42BC-9927-5164484627B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DF805FAB-7D83-4C36-9C39-BC0B1B1116B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14800464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2ECEF56-22F8-4898-A7B3-0B5F22A6C0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</p:spTree>
    <p:extLst>
      <p:ext uri="{BB962C8B-B14F-4D97-AF65-F5344CB8AC3E}">
        <p14:creationId xmlns:p14="http://schemas.microsoft.com/office/powerpoint/2010/main" val="4755124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65001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A087C2C-E8B3-424B-A283-BF3442B307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22B8BA2-F041-4E8E-A6FA-ECA0CFADFF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34F1BA46-7B86-4AE5-9C1A-790E8697ED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</p:spTree>
    <p:extLst>
      <p:ext uri="{BB962C8B-B14F-4D97-AF65-F5344CB8AC3E}">
        <p14:creationId xmlns:p14="http://schemas.microsoft.com/office/powerpoint/2010/main" val="26604609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1D8C0AE-788E-43C0-935E-AC20669D1B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11E5C97E-30CB-49E6-995D-B3068D31C33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B914C626-2FCA-4306-A5A0-119F200A85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</p:spTree>
    <p:extLst>
      <p:ext uri="{BB962C8B-B14F-4D97-AF65-F5344CB8AC3E}">
        <p14:creationId xmlns:p14="http://schemas.microsoft.com/office/powerpoint/2010/main" val="5450313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Text Box 1">
            <a:extLst>
              <a:ext uri="{FF2B5EF4-FFF2-40B4-BE49-F238E27FC236}">
                <a16:creationId xmlns:a16="http://schemas.microsoft.com/office/drawing/2014/main" id="{B3B34F5F-8C6B-473A-9BD7-2EB2FB8BBC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026" name="Text Box 2">
            <a:extLst>
              <a:ext uri="{FF2B5EF4-FFF2-40B4-BE49-F238E27FC236}">
                <a16:creationId xmlns:a16="http://schemas.microsoft.com/office/drawing/2014/main" id="{8C8E6D93-F428-4A79-886D-A42D5AE695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04B48CBB-7153-41BF-95ED-DBA1CCA3E56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0063"/>
            <a:ext cx="7770813" cy="1360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C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cs-CZ"/>
              <a:t>Klikněte pro úpravu formátu titulního textu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563F6FB9-3FBB-4A28-8F8C-858259AE425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0813" cy="4113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C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cs-CZ"/>
              <a:t>Klikněte pro úpravu formátu textu osnovy</a:t>
            </a:r>
          </a:p>
          <a:p>
            <a:pPr lvl="1"/>
            <a:r>
              <a:rPr lang="en-GB" altLang="cs-CZ"/>
              <a:t>Druhá úroveň osnovy</a:t>
            </a:r>
          </a:p>
          <a:p>
            <a:pPr lvl="2"/>
            <a:r>
              <a:rPr lang="en-GB" altLang="cs-CZ"/>
              <a:t>Třetí úroveň osnovy</a:t>
            </a:r>
          </a:p>
          <a:p>
            <a:pPr lvl="3"/>
            <a:r>
              <a:rPr lang="en-GB" altLang="cs-CZ"/>
              <a:t>Čtvrtá úroveň osnovy</a:t>
            </a:r>
          </a:p>
          <a:p>
            <a:pPr lvl="4"/>
            <a:r>
              <a:rPr lang="en-GB" altLang="cs-CZ"/>
              <a:t>Pátá úroveň osnovy</a:t>
            </a:r>
          </a:p>
          <a:p>
            <a:pPr lvl="4"/>
            <a:r>
              <a:rPr lang="en-GB" altLang="cs-CZ"/>
              <a:t>Šestá úroveň osnovy</a:t>
            </a:r>
          </a:p>
          <a:p>
            <a:pPr lvl="4"/>
            <a:r>
              <a:rPr lang="en-GB" altLang="cs-CZ"/>
              <a:t>Sedmá úroveň osnovy</a:t>
            </a:r>
          </a:p>
          <a:p>
            <a:pPr lvl="4"/>
            <a:r>
              <a:rPr lang="en-GB" altLang="cs-CZ"/>
              <a:t>Osmá úroveň osnovy</a:t>
            </a:r>
          </a:p>
          <a:p>
            <a:pPr lvl="4"/>
            <a:r>
              <a:rPr lang="en-GB" altLang="cs-CZ"/>
              <a:t>Devátá úroveň osnovy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kern="1200">
          <a:solidFill>
            <a:srgbClr val="000000"/>
          </a:solidFill>
          <a:latin typeface="+mj-lt"/>
          <a:ea typeface="+mj-ea"/>
          <a:cs typeface="+mj-cs"/>
        </a:defRPr>
      </a:lvl1pPr>
      <a:lvl2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Times New Roman" panose="02020603050405020304" pitchFamily="18" charset="0"/>
          <a:cs typeface="Lucida Sans Unicode" panose="020B0602030504020204" pitchFamily="34" charset="0"/>
        </a:defRPr>
      </a:lvl2pPr>
      <a:lvl3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Times New Roman" panose="02020603050405020304" pitchFamily="18" charset="0"/>
          <a:cs typeface="Lucida Sans Unicode" panose="020B0602030504020204" pitchFamily="34" charset="0"/>
        </a:defRPr>
      </a:lvl3pPr>
      <a:lvl4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Times New Roman" panose="02020603050405020304" pitchFamily="18" charset="0"/>
          <a:cs typeface="Lucida Sans Unicode" panose="020B0602030504020204" pitchFamily="34" charset="0"/>
        </a:defRPr>
      </a:lvl4pPr>
      <a:lvl5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Times New Roman" panose="02020603050405020304" pitchFamily="18" charset="0"/>
          <a:cs typeface="Lucida Sans Unicode" panose="020B0602030504020204" pitchFamily="34" charset="0"/>
        </a:defRPr>
      </a:lvl5pPr>
      <a:lvl6pPr marL="4572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Times New Roman" panose="02020603050405020304" pitchFamily="18" charset="0"/>
          <a:cs typeface="Lucida Sans Unicode" panose="020B0602030504020204" pitchFamily="34" charset="0"/>
        </a:defRPr>
      </a:lvl6pPr>
      <a:lvl7pPr marL="9144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Times New Roman" panose="02020603050405020304" pitchFamily="18" charset="0"/>
          <a:cs typeface="Lucida Sans Unicode" panose="020B0602030504020204" pitchFamily="34" charset="0"/>
        </a:defRPr>
      </a:lvl7pPr>
      <a:lvl8pPr marL="1371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Times New Roman" panose="02020603050405020304" pitchFamily="18" charset="0"/>
          <a:cs typeface="Lucida Sans Unicode" panose="020B0602030504020204" pitchFamily="34" charset="0"/>
        </a:defRPr>
      </a:lvl8pPr>
      <a:lvl9pPr marL="18288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Times New Roman" panose="02020603050405020304" pitchFamily="18" charset="0"/>
          <a:cs typeface="Lucida Sans Unicode" panose="020B0602030504020204" pitchFamily="34" charset="0"/>
        </a:defRPr>
      </a:lvl9pPr>
    </p:titleStyle>
    <p:bodyStyle>
      <a:lvl1pPr marL="341313" indent="-341313" algn="l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buChar char="•"/>
        <a:defRPr sz="3200" kern="1200">
          <a:solidFill>
            <a:srgbClr val="000000"/>
          </a:solidFill>
          <a:latin typeface="+mn-lt"/>
          <a:ea typeface="+mn-ea"/>
          <a:cs typeface="+mn-cs"/>
        </a:defRPr>
      </a:lvl1pPr>
      <a:lvl2pPr marL="741363" indent="-284163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buChar char="–"/>
        <a:defRPr sz="28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buChar char="•"/>
        <a:defRPr sz="2400"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buChar char="–"/>
        <a:defRPr sz="2000"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buChar char="»"/>
        <a:defRPr sz="20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jpeg"/><Relationship Id="rId12" Type="http://schemas.openxmlformats.org/officeDocument/2006/relationships/image" Target="../media/image1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11" Type="http://schemas.openxmlformats.org/officeDocument/2006/relationships/image" Target="../media/image9.jpeg"/><Relationship Id="rId5" Type="http://schemas.openxmlformats.org/officeDocument/2006/relationships/image" Target="../media/image3.png"/><Relationship Id="rId10" Type="http://schemas.openxmlformats.org/officeDocument/2006/relationships/image" Target="../media/image8.jpeg"/><Relationship Id="rId4" Type="http://schemas.openxmlformats.org/officeDocument/2006/relationships/image" Target="../media/image2.png"/><Relationship Id="rId9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jpe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2.jpe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Relationship Id="rId9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microsoft.com/office/2007/relationships/media" Target="../media/media6.MP3"/><Relationship Id="rId7" Type="http://schemas.openxmlformats.org/officeDocument/2006/relationships/image" Target="../media/image25.jpe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4.jpe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6.MP3"/><Relationship Id="rId9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0.jpe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Relationship Id="rId9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13" Type="http://schemas.openxmlformats.org/officeDocument/2006/relationships/image" Target="../media/image32.png"/><Relationship Id="rId3" Type="http://schemas.openxmlformats.org/officeDocument/2006/relationships/audio" Target="../media/media8.MP3"/><Relationship Id="rId7" Type="http://schemas.openxmlformats.org/officeDocument/2006/relationships/image" Target="../media/image34.jpeg"/><Relationship Id="rId12" Type="http://schemas.openxmlformats.org/officeDocument/2006/relationships/oleObject" Target="../embeddings/oleObject1.bin"/><Relationship Id="rId2" Type="http://schemas.microsoft.com/office/2007/relationships/media" Target="../media/media8.MP3"/><Relationship Id="rId16" Type="http://schemas.openxmlformats.org/officeDocument/2006/relationships/image" Target="../media/image10.png"/><Relationship Id="rId1" Type="http://schemas.openxmlformats.org/officeDocument/2006/relationships/vmlDrawing" Target="../drawings/vmlDrawing1.v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38.jpeg"/><Relationship Id="rId5" Type="http://schemas.openxmlformats.org/officeDocument/2006/relationships/audio" Target="../media/media9.MP3"/><Relationship Id="rId15" Type="http://schemas.openxmlformats.org/officeDocument/2006/relationships/image" Target="../media/image33.png"/><Relationship Id="rId10" Type="http://schemas.openxmlformats.org/officeDocument/2006/relationships/image" Target="../media/image37.jpeg"/><Relationship Id="rId4" Type="http://schemas.microsoft.com/office/2007/relationships/media" Target="../media/media9.MP3"/><Relationship Id="rId9" Type="http://schemas.openxmlformats.org/officeDocument/2006/relationships/image" Target="../media/image36.jpeg"/><Relationship Id="rId14" Type="http://schemas.openxmlformats.org/officeDocument/2006/relationships/oleObject" Target="../embeddings/oleObject2.bin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13" Type="http://schemas.openxmlformats.org/officeDocument/2006/relationships/image" Target="../media/image10.png"/><Relationship Id="rId3" Type="http://schemas.openxmlformats.org/officeDocument/2006/relationships/audio" Target="../media/media10.MP3"/><Relationship Id="rId7" Type="http://schemas.openxmlformats.org/officeDocument/2006/relationships/image" Target="../media/image40.jpeg"/><Relationship Id="rId12" Type="http://schemas.openxmlformats.org/officeDocument/2006/relationships/image" Target="../media/image43.jpeg"/><Relationship Id="rId2" Type="http://schemas.microsoft.com/office/2007/relationships/media" Target="../media/media10.MP3"/><Relationship Id="rId1" Type="http://schemas.openxmlformats.org/officeDocument/2006/relationships/vmlDrawing" Target="../drawings/vmlDrawing2.v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42.jpeg"/><Relationship Id="rId5" Type="http://schemas.openxmlformats.org/officeDocument/2006/relationships/audio" Target="../media/media11.MP3"/><Relationship Id="rId10" Type="http://schemas.openxmlformats.org/officeDocument/2006/relationships/image" Target="../media/image41.png"/><Relationship Id="rId4" Type="http://schemas.microsoft.com/office/2007/relationships/media" Target="../media/media11.MP3"/><Relationship Id="rId9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ext Box 2">
            <a:extLst>
              <a:ext uri="{FF2B5EF4-FFF2-40B4-BE49-F238E27FC236}">
                <a16:creationId xmlns:a16="http://schemas.microsoft.com/office/drawing/2014/main" id="{C85AE281-79A7-4724-BE0A-48C044406F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81000"/>
            <a:ext cx="8458200" cy="607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r>
              <a:rPr lang="cs-CZ" altLang="cs-CZ" sz="1800" b="1" u="sng">
                <a:latin typeface="Arial" panose="020B0604020202020204" pitchFamily="34" charset="0"/>
              </a:rPr>
              <a:t>7. KVĚT</a:t>
            </a: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endParaRPr lang="cs-CZ" altLang="cs-CZ" sz="400" b="1">
              <a:latin typeface="Arial" panose="020B0604020202020204" pitchFamily="34" charset="0"/>
            </a:endParaRP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r>
              <a:rPr lang="cs-CZ" altLang="cs-CZ" sz="1800">
                <a:latin typeface="Arial" panose="020B0604020202020204" pitchFamily="34" charset="0"/>
                <a:cs typeface="Times New Roman" panose="02020603050405020304" pitchFamily="18" charset="0"/>
              </a:rPr>
              <a:t>specifický orgán </a:t>
            </a:r>
            <a:r>
              <a:rPr lang="cs-CZ" altLang="cs-CZ" sz="1800" b="1">
                <a:latin typeface="Arial" panose="020B0604020202020204" pitchFamily="34" charset="0"/>
                <a:cs typeface="Times New Roman" panose="02020603050405020304" pitchFamily="18" charset="0"/>
              </a:rPr>
              <a:t>krytosemenných </a:t>
            </a:r>
            <a:r>
              <a:rPr lang="cs-CZ" altLang="cs-CZ" sz="1800">
                <a:latin typeface="Arial" panose="020B0604020202020204" pitchFamily="34" charset="0"/>
                <a:cs typeface="Times New Roman" panose="02020603050405020304" pitchFamily="18" charset="0"/>
              </a:rPr>
              <a:t>rostlin slou</a:t>
            </a:r>
            <a:r>
              <a:rPr lang="cs-CZ" altLang="cs-CZ" sz="1800">
                <a:latin typeface="Arial" panose="020B0604020202020204" pitchFamily="34" charset="0"/>
              </a:rPr>
              <a:t>ž</a:t>
            </a:r>
            <a:r>
              <a:rPr lang="cs-CZ" altLang="cs-CZ" sz="1800">
                <a:latin typeface="Arial" panose="020B0604020202020204" pitchFamily="34" charset="0"/>
                <a:cs typeface="Times New Roman" panose="02020603050405020304" pitchFamily="18" charset="0"/>
              </a:rPr>
              <a:t>ící k </a:t>
            </a:r>
            <a:r>
              <a:rPr lang="cs-CZ" altLang="cs-CZ" sz="1800" b="1">
                <a:latin typeface="Arial" panose="020B0604020202020204" pitchFamily="34" charset="0"/>
              </a:rPr>
              <a:t>pohla</a:t>
            </a:r>
            <a:r>
              <a:rPr lang="cs-CZ" altLang="cs-CZ" sz="1800" b="1">
                <a:latin typeface="Arial" panose="020B0604020202020204" pitchFamily="34" charset="0"/>
                <a:cs typeface="Times New Roman" panose="02020603050405020304" pitchFamily="18" charset="0"/>
              </a:rPr>
              <a:t>vnímu rozmno</a:t>
            </a:r>
            <a:r>
              <a:rPr lang="cs-CZ" altLang="cs-CZ" sz="1800" b="1">
                <a:latin typeface="Arial" panose="020B0604020202020204" pitchFamily="34" charset="0"/>
              </a:rPr>
              <a:t>ž</a:t>
            </a:r>
            <a:r>
              <a:rPr lang="cs-CZ" altLang="cs-CZ" sz="1800" b="1">
                <a:latin typeface="Arial" panose="020B0604020202020204" pitchFamily="34" charset="0"/>
                <a:cs typeface="Times New Roman" panose="02020603050405020304" pitchFamily="18" charset="0"/>
              </a:rPr>
              <a:t>ování</a:t>
            </a:r>
            <a:endParaRPr lang="cs-CZ" altLang="cs-CZ" sz="1800"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endParaRPr lang="cs-CZ" altLang="cs-CZ" sz="200" b="1">
              <a:latin typeface="Arial" panose="020B0604020202020204" pitchFamily="34" charset="0"/>
            </a:endParaRP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r>
              <a:rPr lang="cs-CZ" altLang="cs-CZ" sz="1800" b="1" u="sng">
                <a:latin typeface="Arial" panose="020B0604020202020204" pitchFamily="34" charset="0"/>
              </a:rPr>
              <a:t>F</a:t>
            </a:r>
            <a:r>
              <a:rPr lang="cs-CZ" altLang="cs-CZ" sz="1800" b="1" u="sng">
                <a:latin typeface="Arial" panose="020B0604020202020204" pitchFamily="34" charset="0"/>
                <a:cs typeface="Times New Roman" panose="02020603050405020304" pitchFamily="18" charset="0"/>
              </a:rPr>
              <a:t>unkce kv</a:t>
            </a:r>
            <a:r>
              <a:rPr lang="cs-CZ" altLang="cs-CZ" sz="1800" b="1" u="sng">
                <a:latin typeface="Arial" panose="020B0604020202020204" pitchFamily="34" charset="0"/>
              </a:rPr>
              <a:t>ě</a:t>
            </a:r>
            <a:r>
              <a:rPr lang="cs-CZ" altLang="cs-CZ" sz="1800" b="1" u="sng">
                <a:latin typeface="Arial" panose="020B0604020202020204" pitchFamily="34" charset="0"/>
                <a:cs typeface="Times New Roman" panose="02020603050405020304" pitchFamily="18" charset="0"/>
              </a:rPr>
              <a:t>tu</a:t>
            </a:r>
            <a:endParaRPr lang="cs-CZ" altLang="cs-CZ" sz="1800" b="1" u="sng">
              <a:latin typeface="Arial" panose="020B0604020202020204" pitchFamily="34" charset="0"/>
            </a:endParaRP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r>
              <a:rPr lang="cs-CZ" altLang="cs-CZ" sz="1800">
                <a:latin typeface="Arial" panose="020B0604020202020204" pitchFamily="34" charset="0"/>
              </a:rPr>
              <a:t>• </a:t>
            </a:r>
            <a:r>
              <a:rPr lang="cs-CZ" altLang="cs-CZ" sz="1800">
                <a:latin typeface="Arial" panose="020B0604020202020204" pitchFamily="34" charset="0"/>
                <a:cs typeface="Times New Roman" panose="02020603050405020304" pitchFamily="18" charset="0"/>
              </a:rPr>
              <a:t>zajišt</a:t>
            </a:r>
            <a:r>
              <a:rPr lang="cs-CZ" altLang="cs-CZ" sz="1800">
                <a:latin typeface="Arial" panose="020B0604020202020204" pitchFamily="34" charset="0"/>
              </a:rPr>
              <a:t>ě</a:t>
            </a:r>
            <a:r>
              <a:rPr lang="cs-CZ" altLang="cs-CZ" sz="1800">
                <a:latin typeface="Arial" panose="020B0604020202020204" pitchFamily="34" charset="0"/>
                <a:cs typeface="Times New Roman" panose="02020603050405020304" pitchFamily="18" charset="0"/>
              </a:rPr>
              <a:t>ní pohlavního rozmno</a:t>
            </a:r>
            <a:r>
              <a:rPr lang="cs-CZ" altLang="cs-CZ" sz="1800">
                <a:latin typeface="Arial" panose="020B0604020202020204" pitchFamily="34" charset="0"/>
              </a:rPr>
              <a:t>ž</a:t>
            </a:r>
            <a:r>
              <a:rPr lang="cs-CZ" altLang="cs-CZ" sz="1800">
                <a:latin typeface="Arial" panose="020B0604020202020204" pitchFamily="34" charset="0"/>
                <a:cs typeface="Times New Roman" panose="02020603050405020304" pitchFamily="18" charset="0"/>
              </a:rPr>
              <a:t>ování</a:t>
            </a:r>
            <a:endParaRPr lang="cs-CZ" altLang="cs-CZ" sz="1800">
              <a:latin typeface="Arial" panose="020B0604020202020204" pitchFamily="34" charset="0"/>
            </a:endParaRP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r>
              <a:rPr lang="cs-CZ" altLang="cs-CZ" sz="1800">
                <a:latin typeface="Arial" panose="020B0604020202020204" pitchFamily="34" charset="0"/>
              </a:rPr>
              <a:t>• </a:t>
            </a:r>
            <a:r>
              <a:rPr lang="cs-CZ" altLang="cs-CZ" sz="1800">
                <a:latin typeface="Arial" panose="020B0604020202020204" pitchFamily="34" charset="0"/>
                <a:cs typeface="Times New Roman" panose="02020603050405020304" pitchFamily="18" charset="0"/>
              </a:rPr>
              <a:t>umo</a:t>
            </a:r>
            <a:r>
              <a:rPr lang="cs-CZ" altLang="cs-CZ" sz="1800">
                <a:latin typeface="Arial" panose="020B0604020202020204" pitchFamily="34" charset="0"/>
              </a:rPr>
              <a:t>žně</a:t>
            </a:r>
            <a:r>
              <a:rPr lang="cs-CZ" altLang="cs-CZ" sz="1800">
                <a:latin typeface="Arial" panose="020B0604020202020204" pitchFamily="34" charset="0"/>
                <a:cs typeface="Times New Roman" panose="02020603050405020304" pitchFamily="18" charset="0"/>
              </a:rPr>
              <a:t>ní opylení a oplození</a:t>
            </a:r>
            <a:endParaRPr lang="cs-CZ" altLang="cs-CZ" sz="1800">
              <a:latin typeface="Arial" panose="020B0604020202020204" pitchFamily="34" charset="0"/>
            </a:endParaRP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r>
              <a:rPr lang="cs-CZ" altLang="cs-CZ" sz="1800">
                <a:latin typeface="Arial" panose="020B0604020202020204" pitchFamily="34" charset="0"/>
              </a:rPr>
              <a:t>• </a:t>
            </a:r>
            <a:r>
              <a:rPr lang="cs-CZ" altLang="cs-CZ" sz="1800">
                <a:latin typeface="Arial" panose="020B0604020202020204" pitchFamily="34" charset="0"/>
                <a:cs typeface="Times New Roman" panose="02020603050405020304" pitchFamily="18" charset="0"/>
              </a:rPr>
              <a:t>ochrana pohlavních bun</a:t>
            </a:r>
            <a:r>
              <a:rPr lang="cs-CZ" altLang="cs-CZ" sz="1800">
                <a:latin typeface="Arial" panose="020B0604020202020204" pitchFamily="34" charset="0"/>
              </a:rPr>
              <a:t>ě</a:t>
            </a:r>
            <a:r>
              <a:rPr lang="cs-CZ" altLang="cs-CZ" sz="1800">
                <a:latin typeface="Arial" panose="020B0604020202020204" pitchFamily="34" charset="0"/>
                <a:cs typeface="Times New Roman" panose="02020603050405020304" pitchFamily="18" charset="0"/>
              </a:rPr>
              <a:t>k a semen</a:t>
            </a: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r>
              <a:rPr lang="cs-CZ" altLang="cs-CZ" sz="200">
                <a:latin typeface="Arial" panose="020B0604020202020204" pitchFamily="34" charset="0"/>
                <a:cs typeface="Times New Roman" panose="02020603050405020304" pitchFamily="18" charset="0"/>
              </a:rPr>
              <a:t> </a:t>
            </a:r>
            <a:endParaRPr lang="cs-CZ" altLang="cs-CZ" sz="200">
              <a:latin typeface="Arial" panose="020B0604020202020204" pitchFamily="34" charset="0"/>
            </a:endParaRP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r>
              <a:rPr lang="cs-CZ" altLang="cs-CZ" sz="1800" b="1" u="sng">
                <a:latin typeface="Arial" panose="020B0604020202020204" pitchFamily="34" charset="0"/>
              </a:rPr>
              <a:t>Stavba</a:t>
            </a:r>
            <a:r>
              <a:rPr lang="cs-CZ" altLang="cs-CZ" sz="1800" b="1" u="sng">
                <a:latin typeface="Arial" panose="020B0604020202020204" pitchFamily="34" charset="0"/>
                <a:cs typeface="Times New Roman" panose="02020603050405020304" pitchFamily="18" charset="0"/>
              </a:rPr>
              <a:t> kv</a:t>
            </a:r>
            <a:r>
              <a:rPr lang="cs-CZ" altLang="cs-CZ" sz="1800" b="1" u="sng">
                <a:latin typeface="Arial" panose="020B0604020202020204" pitchFamily="34" charset="0"/>
              </a:rPr>
              <a:t>ě</a:t>
            </a:r>
            <a:r>
              <a:rPr lang="cs-CZ" altLang="cs-CZ" sz="1800" b="1" u="sng">
                <a:latin typeface="Arial" panose="020B0604020202020204" pitchFamily="34" charset="0"/>
                <a:cs typeface="Times New Roman" panose="02020603050405020304" pitchFamily="18" charset="0"/>
              </a:rPr>
              <a:t>tu</a:t>
            </a:r>
            <a:endParaRPr lang="cs-CZ" altLang="cs-CZ" sz="1800" u="sng">
              <a:latin typeface="Arial" panose="020B0604020202020204" pitchFamily="34" charset="0"/>
            </a:endParaRPr>
          </a:p>
          <a:p>
            <a:pPr>
              <a:lnSpc>
                <a:spcPct val="93000"/>
              </a:lnSpc>
              <a:spcBef>
                <a:spcPts val="500"/>
              </a:spcBef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r>
              <a:rPr lang="cs-CZ" altLang="cs-CZ" sz="1800">
                <a:latin typeface="Arial" panose="020B0604020202020204" pitchFamily="34" charset="0"/>
              </a:rPr>
              <a:t>• </a:t>
            </a:r>
            <a:r>
              <a:rPr lang="cs-CZ" altLang="cs-CZ" sz="1800">
                <a:latin typeface="Arial" panose="020B0604020202020204" pitchFamily="34" charset="0"/>
                <a:cs typeface="Times New Roman" panose="02020603050405020304" pitchFamily="18" charset="0"/>
              </a:rPr>
              <a:t>kv</a:t>
            </a:r>
            <a:r>
              <a:rPr lang="cs-CZ" altLang="cs-CZ" sz="1800">
                <a:latin typeface="Arial" panose="020B0604020202020204" pitchFamily="34" charset="0"/>
              </a:rPr>
              <a:t>ě</a:t>
            </a:r>
            <a:r>
              <a:rPr lang="cs-CZ" altLang="cs-CZ" sz="1800">
                <a:latin typeface="Arial" panose="020B0604020202020204" pitchFamily="34" charset="0"/>
                <a:cs typeface="Times New Roman" panose="02020603050405020304" pitchFamily="18" charset="0"/>
              </a:rPr>
              <a:t>tní l</a:t>
            </a:r>
            <a:r>
              <a:rPr lang="cs-CZ" altLang="cs-CZ" sz="1800">
                <a:latin typeface="Arial" panose="020B0604020202020204" pitchFamily="34" charset="0"/>
              </a:rPr>
              <a:t>ůž</a:t>
            </a:r>
            <a:r>
              <a:rPr lang="cs-CZ" altLang="cs-CZ" sz="1800">
                <a:latin typeface="Arial" panose="020B0604020202020204" pitchFamily="34" charset="0"/>
                <a:cs typeface="Times New Roman" panose="02020603050405020304" pitchFamily="18" charset="0"/>
              </a:rPr>
              <a:t>ko</a:t>
            </a:r>
            <a:r>
              <a:rPr lang="cs-CZ" altLang="cs-CZ" sz="1800">
                <a:latin typeface="Arial" panose="020B0604020202020204" pitchFamily="34" charset="0"/>
              </a:rPr>
              <a:t> (stonkový původ)</a:t>
            </a:r>
            <a:r>
              <a:rPr lang="cs-CZ" altLang="cs-CZ" sz="1800">
                <a:latin typeface="Arial" panose="020B0604020202020204" pitchFamily="34" charset="0"/>
                <a:cs typeface="Times New Roman" panose="02020603050405020304" pitchFamily="18" charset="0"/>
              </a:rPr>
              <a:t>, kv</a:t>
            </a:r>
            <a:r>
              <a:rPr lang="cs-CZ" altLang="cs-CZ" sz="1800">
                <a:latin typeface="Arial" panose="020B0604020202020204" pitchFamily="34" charset="0"/>
              </a:rPr>
              <a:t>ě</a:t>
            </a:r>
            <a:r>
              <a:rPr lang="cs-CZ" altLang="cs-CZ" sz="1800">
                <a:latin typeface="Arial" panose="020B0604020202020204" pitchFamily="34" charset="0"/>
                <a:cs typeface="Times New Roman" panose="02020603050405020304" pitchFamily="18" charset="0"/>
              </a:rPr>
              <a:t>tní </a:t>
            </a:r>
            <a:endParaRPr lang="cs-CZ" altLang="cs-CZ" sz="1800">
              <a:latin typeface="Arial" panose="020B0604020202020204" pitchFamily="34" charset="0"/>
            </a:endParaRPr>
          </a:p>
          <a:p>
            <a:pPr>
              <a:lnSpc>
                <a:spcPct val="93000"/>
              </a:lnSpc>
              <a:spcAft>
                <a:spcPts val="500"/>
              </a:spcAft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r>
              <a:rPr lang="cs-CZ" altLang="cs-CZ" sz="1800">
                <a:latin typeface="Arial" panose="020B0604020202020204" pitchFamily="34" charset="0"/>
                <a:cs typeface="Times New Roman" panose="02020603050405020304" pitchFamily="18" charset="0"/>
              </a:rPr>
              <a:t>obaly, ty</a:t>
            </a:r>
            <a:r>
              <a:rPr lang="cs-CZ" altLang="cs-CZ" sz="1800">
                <a:latin typeface="Arial" panose="020B0604020202020204" pitchFamily="34" charset="0"/>
              </a:rPr>
              <a:t>č</a:t>
            </a:r>
            <a:r>
              <a:rPr lang="cs-CZ" altLang="cs-CZ" sz="1800">
                <a:latin typeface="Arial" panose="020B0604020202020204" pitchFamily="34" charset="0"/>
                <a:cs typeface="Times New Roman" panose="02020603050405020304" pitchFamily="18" charset="0"/>
              </a:rPr>
              <a:t>inky a pestíky</a:t>
            </a:r>
            <a:r>
              <a:rPr lang="cs-CZ" altLang="cs-CZ" sz="1800">
                <a:latin typeface="Arial" panose="020B0604020202020204" pitchFamily="34" charset="0"/>
              </a:rPr>
              <a:t> (listový původ)</a:t>
            </a: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r>
              <a:rPr lang="cs-CZ" altLang="cs-CZ" sz="1800">
                <a:latin typeface="Arial" panose="020B0604020202020204" pitchFamily="34" charset="0"/>
              </a:rPr>
              <a:t>• </a:t>
            </a:r>
            <a:r>
              <a:rPr lang="cs-CZ" altLang="cs-CZ" sz="1800" b="1">
                <a:latin typeface="Arial" panose="020B0604020202020204" pitchFamily="34" charset="0"/>
                <a:cs typeface="Times New Roman" panose="02020603050405020304" pitchFamily="18" charset="0"/>
              </a:rPr>
              <a:t>v</a:t>
            </a:r>
            <a:r>
              <a:rPr lang="cs-CZ" altLang="cs-CZ" sz="1800" b="1">
                <a:latin typeface="Arial" panose="020B0604020202020204" pitchFamily="34" charset="0"/>
              </a:rPr>
              <a:t>ů</a:t>
            </a:r>
            <a:r>
              <a:rPr lang="cs-CZ" altLang="cs-CZ" sz="1800" b="1">
                <a:latin typeface="Arial" panose="020B0604020202020204" pitchFamily="34" charset="0"/>
                <a:cs typeface="Times New Roman" panose="02020603050405020304" pitchFamily="18" charset="0"/>
              </a:rPr>
              <a:t>n</a:t>
            </a:r>
            <a:r>
              <a:rPr lang="cs-CZ" altLang="cs-CZ" sz="1800" b="1">
                <a:latin typeface="Arial" panose="020B0604020202020204" pitchFamily="34" charset="0"/>
              </a:rPr>
              <a:t>ě</a:t>
            </a:r>
            <a:r>
              <a:rPr lang="cs-CZ" altLang="cs-CZ" sz="1800">
                <a:latin typeface="Arial" panose="020B0604020202020204" pitchFamily="34" charset="0"/>
              </a:rPr>
              <a:t> </a:t>
            </a:r>
            <a:r>
              <a:rPr lang="cs-CZ" altLang="cs-CZ" sz="1800">
                <a:latin typeface="Arial" panose="020B0604020202020204" pitchFamily="34" charset="0"/>
                <a:cs typeface="Times New Roman" panose="02020603050405020304" pitchFamily="18" charset="0"/>
              </a:rPr>
              <a:t>kv</a:t>
            </a:r>
            <a:r>
              <a:rPr lang="cs-CZ" altLang="cs-CZ" sz="1800">
                <a:latin typeface="Arial" panose="020B0604020202020204" pitchFamily="34" charset="0"/>
              </a:rPr>
              <a:t>ě</a:t>
            </a:r>
            <a:r>
              <a:rPr lang="cs-CZ" altLang="cs-CZ" sz="1800">
                <a:latin typeface="Arial" panose="020B0604020202020204" pitchFamily="34" charset="0"/>
                <a:cs typeface="Times New Roman" panose="02020603050405020304" pitchFamily="18" charset="0"/>
              </a:rPr>
              <a:t>t</a:t>
            </a:r>
            <a:r>
              <a:rPr lang="cs-CZ" altLang="cs-CZ" sz="1800">
                <a:latin typeface="Arial" panose="020B0604020202020204" pitchFamily="34" charset="0"/>
              </a:rPr>
              <a:t>ů</a:t>
            </a:r>
            <a:r>
              <a:rPr lang="cs-CZ" altLang="cs-CZ" sz="1800">
                <a:latin typeface="Arial" panose="020B0604020202020204" pitchFamily="34" charset="0"/>
                <a:cs typeface="Times New Roman" panose="02020603050405020304" pitchFamily="18" charset="0"/>
              </a:rPr>
              <a:t>: </a:t>
            </a:r>
            <a:r>
              <a:rPr lang="cs-CZ" altLang="cs-CZ" sz="1800">
                <a:latin typeface="Arial" panose="020B0604020202020204" pitchFamily="34" charset="0"/>
              </a:rPr>
              <a:t>aromatické </a:t>
            </a:r>
            <a:r>
              <a:rPr lang="cs-CZ" altLang="cs-CZ" sz="1800">
                <a:latin typeface="Arial" panose="020B0604020202020204" pitchFamily="34" charset="0"/>
                <a:cs typeface="Times New Roman" panose="02020603050405020304" pitchFamily="18" charset="0"/>
              </a:rPr>
              <a:t>silice</a:t>
            </a:r>
            <a:r>
              <a:rPr lang="cs-CZ" altLang="cs-CZ" sz="1800">
                <a:latin typeface="Arial" panose="020B0604020202020204" pitchFamily="34" charset="0"/>
              </a:rPr>
              <a:t>, nejčastěji produkované korunou</a:t>
            </a: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r>
              <a:rPr lang="cs-CZ" altLang="cs-CZ" sz="1800">
                <a:latin typeface="Arial" panose="020B0604020202020204" pitchFamily="34" charset="0"/>
              </a:rPr>
              <a:t>• </a:t>
            </a:r>
            <a:r>
              <a:rPr lang="cs-CZ" altLang="cs-CZ" sz="1800" b="1">
                <a:latin typeface="Arial" panose="020B0604020202020204" pitchFamily="34" charset="0"/>
                <a:cs typeface="Times New Roman" panose="02020603050405020304" pitchFamily="18" charset="0"/>
              </a:rPr>
              <a:t>listeny</a:t>
            </a:r>
            <a:r>
              <a:rPr lang="cs-CZ" altLang="cs-CZ" sz="1800">
                <a:latin typeface="Arial" panose="020B0604020202020204" pitchFamily="34" charset="0"/>
                <a:cs typeface="Times New Roman" panose="02020603050405020304" pitchFamily="18" charset="0"/>
              </a:rPr>
              <a:t> pod kv</a:t>
            </a:r>
            <a:r>
              <a:rPr lang="cs-CZ" altLang="cs-CZ" sz="1800">
                <a:latin typeface="Arial" panose="020B0604020202020204" pitchFamily="34" charset="0"/>
              </a:rPr>
              <a:t>ě</a:t>
            </a:r>
            <a:r>
              <a:rPr lang="cs-CZ" altLang="cs-CZ" sz="1800">
                <a:latin typeface="Arial" panose="020B0604020202020204" pitchFamily="34" charset="0"/>
                <a:cs typeface="Times New Roman" panose="02020603050405020304" pitchFamily="18" charset="0"/>
              </a:rPr>
              <a:t>tem u n</a:t>
            </a:r>
            <a:r>
              <a:rPr lang="cs-CZ" altLang="cs-CZ" sz="1800">
                <a:latin typeface="Arial" panose="020B0604020202020204" pitchFamily="34" charset="0"/>
              </a:rPr>
              <a:t>ě</a:t>
            </a:r>
            <a:r>
              <a:rPr lang="cs-CZ" altLang="cs-CZ" sz="1800">
                <a:latin typeface="Arial" panose="020B0604020202020204" pitchFamily="34" charset="0"/>
                <a:cs typeface="Times New Roman" panose="02020603050405020304" pitchFamily="18" charset="0"/>
              </a:rPr>
              <a:t>kterých rostlin p</a:t>
            </a:r>
            <a:r>
              <a:rPr lang="cs-CZ" altLang="cs-CZ" sz="1800">
                <a:latin typeface="Arial" panose="020B0604020202020204" pitchFamily="34" charset="0"/>
              </a:rPr>
              <a:t>ř</a:t>
            </a:r>
            <a:r>
              <a:rPr lang="cs-CZ" altLang="cs-CZ" sz="1800">
                <a:latin typeface="Arial" panose="020B0604020202020204" pitchFamily="34" charset="0"/>
                <a:cs typeface="Times New Roman" panose="02020603050405020304" pitchFamily="18" charset="0"/>
              </a:rPr>
              <a:t>ítomny</a:t>
            </a:r>
            <a:r>
              <a:rPr lang="cs-CZ" altLang="cs-CZ" sz="1800">
                <a:latin typeface="Arial" panose="020B0604020202020204" pitchFamily="34" charset="0"/>
              </a:rPr>
              <a:t>, jiným</a:t>
            </a:r>
            <a:r>
              <a:rPr lang="cs-CZ" altLang="cs-CZ" sz="1800">
                <a:latin typeface="Arial" panose="020B0604020202020204" pitchFamily="34" charset="0"/>
                <a:cs typeface="Times New Roman" panose="02020603050405020304" pitchFamily="18" charset="0"/>
              </a:rPr>
              <a:t> chyb</a:t>
            </a:r>
            <a:r>
              <a:rPr lang="cs-CZ" altLang="cs-CZ" sz="1800">
                <a:latin typeface="Arial" panose="020B0604020202020204" pitchFamily="34" charset="0"/>
              </a:rPr>
              <a:t>ě</a:t>
            </a:r>
            <a:r>
              <a:rPr lang="cs-CZ" altLang="cs-CZ" sz="1800">
                <a:latin typeface="Arial" panose="020B0604020202020204" pitchFamily="34" charset="0"/>
                <a:cs typeface="Times New Roman" panose="02020603050405020304" pitchFamily="18" charset="0"/>
              </a:rPr>
              <a:t>jí</a:t>
            </a:r>
            <a:endParaRPr lang="cs-CZ" altLang="cs-CZ" sz="1800">
              <a:latin typeface="Arial" panose="020B0604020202020204" pitchFamily="34" charset="0"/>
            </a:endParaRP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r>
              <a:rPr lang="cs-CZ" altLang="cs-CZ" sz="1800">
                <a:latin typeface="Arial" panose="020B0604020202020204" pitchFamily="34" charset="0"/>
              </a:rPr>
              <a:t>– rovina procházející středem květu a listenem = mediána</a:t>
            </a: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r>
              <a:rPr lang="cs-CZ" altLang="cs-CZ" sz="1800">
                <a:latin typeface="Arial" panose="020B0604020202020204" pitchFamily="34" charset="0"/>
              </a:rPr>
              <a:t>– část stonku mezi listenem a květem je </a:t>
            </a:r>
            <a:r>
              <a:rPr lang="cs-CZ" altLang="cs-CZ" sz="1800" b="1">
                <a:latin typeface="Arial" panose="020B0604020202020204" pitchFamily="34" charset="0"/>
              </a:rPr>
              <a:t>květní stopka</a:t>
            </a: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r>
              <a:rPr lang="cs-CZ" altLang="cs-CZ" sz="1800">
                <a:latin typeface="Arial" panose="020B0604020202020204" pitchFamily="34" charset="0"/>
              </a:rPr>
              <a:t>• u některých rostlin vytvořeny na květní stopce párové </a:t>
            </a:r>
            <a:r>
              <a:rPr lang="cs-CZ" altLang="cs-CZ" sz="1800" b="1">
                <a:latin typeface="Arial" panose="020B0604020202020204" pitchFamily="34" charset="0"/>
              </a:rPr>
              <a:t>listence </a:t>
            </a:r>
            <a:r>
              <a:rPr lang="cs-CZ" altLang="cs-CZ" sz="1800">
                <a:latin typeface="Arial" panose="020B0604020202020204" pitchFamily="34" charset="0"/>
              </a:rPr>
              <a:t>(vzácněji jen 1)</a:t>
            </a: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r>
              <a:rPr lang="cs-CZ" altLang="cs-CZ" sz="1800">
                <a:latin typeface="Arial" panose="020B0604020202020204" pitchFamily="34" charset="0"/>
              </a:rPr>
              <a:t>– rovina procházející středem květu a listenci = transverzála (kolmá na mediánu)</a:t>
            </a:r>
          </a:p>
        </p:txBody>
      </p:sp>
      <p:pic>
        <p:nvPicPr>
          <p:cNvPr id="50188" name="Picture 12">
            <a:extLst>
              <a:ext uri="{FF2B5EF4-FFF2-40B4-BE49-F238E27FC236}">
                <a16:creationId xmlns:a16="http://schemas.microsoft.com/office/drawing/2014/main" id="{58FD914C-E759-4423-A819-C60853C201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8"/>
          <a:stretch>
            <a:fillRect/>
          </a:stretch>
        </p:blipFill>
        <p:spPr bwMode="auto">
          <a:xfrm>
            <a:off x="4572000" y="1409700"/>
            <a:ext cx="4079875" cy="2681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74" name="Text Box 30">
            <a:extLst>
              <a:ext uri="{FF2B5EF4-FFF2-40B4-BE49-F238E27FC236}">
                <a16:creationId xmlns:a16="http://schemas.microsoft.com/office/drawing/2014/main" id="{C3FDE870-7844-4649-B1D4-1CD34A68AA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0" y="4191000"/>
            <a:ext cx="609600" cy="23018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2000"/>
              <a:t> </a:t>
            </a:r>
          </a:p>
          <a:p>
            <a:pPr>
              <a:spcBef>
                <a:spcPct val="50000"/>
              </a:spcBef>
            </a:pPr>
            <a:endParaRPr lang="cs-CZ" altLang="cs-CZ" sz="2000"/>
          </a:p>
          <a:p>
            <a:pPr>
              <a:spcBef>
                <a:spcPct val="50000"/>
              </a:spcBef>
            </a:pPr>
            <a:endParaRPr lang="cs-CZ" altLang="cs-CZ" sz="2000"/>
          </a:p>
          <a:p>
            <a:pPr>
              <a:spcBef>
                <a:spcPct val="75000"/>
              </a:spcBef>
            </a:pPr>
            <a:endParaRPr lang="cs-CZ" altLang="cs-CZ" sz="2000"/>
          </a:p>
          <a:p>
            <a:pPr>
              <a:spcBef>
                <a:spcPct val="50000"/>
              </a:spcBef>
            </a:pPr>
            <a:endParaRPr lang="cs-CZ" altLang="cs-CZ" sz="2000"/>
          </a:p>
        </p:txBody>
      </p:sp>
      <p:sp>
        <p:nvSpPr>
          <p:cNvPr id="57373" name="Text Box 29">
            <a:extLst>
              <a:ext uri="{FF2B5EF4-FFF2-40B4-BE49-F238E27FC236}">
                <a16:creationId xmlns:a16="http://schemas.microsoft.com/office/drawing/2014/main" id="{DBF74268-9E99-4DB1-8343-ED8A21716B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0" y="381000"/>
            <a:ext cx="2286000" cy="15525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/>
              <a:t> </a:t>
            </a:r>
          </a:p>
          <a:p>
            <a:pPr>
              <a:spcBef>
                <a:spcPct val="50000"/>
              </a:spcBef>
            </a:pPr>
            <a:endParaRPr lang="cs-CZ" altLang="cs-CZ"/>
          </a:p>
          <a:p>
            <a:pPr>
              <a:spcBef>
                <a:spcPct val="50000"/>
              </a:spcBef>
            </a:pPr>
            <a:endParaRPr lang="cs-CZ" altLang="cs-CZ"/>
          </a:p>
        </p:txBody>
      </p:sp>
      <p:sp>
        <p:nvSpPr>
          <p:cNvPr id="57363" name="Text Box 19">
            <a:extLst>
              <a:ext uri="{FF2B5EF4-FFF2-40B4-BE49-F238E27FC236}">
                <a16:creationId xmlns:a16="http://schemas.microsoft.com/office/drawing/2014/main" id="{05874765-9265-4274-8177-2DD2825257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3200" y="1787525"/>
            <a:ext cx="28956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r>
              <a:rPr lang="cs-CZ" altLang="cs-CZ" sz="1800" b="1" u="sng">
                <a:latin typeface="Arial" panose="020B0604020202020204" pitchFamily="34" charset="0"/>
                <a:cs typeface="Times New Roman" panose="02020603050405020304" pitchFamily="18" charset="0"/>
              </a:rPr>
              <a:t>Ontogeneze kv</a:t>
            </a:r>
            <a:r>
              <a:rPr lang="cs-CZ" altLang="cs-CZ" sz="1800" b="1" u="sng">
                <a:latin typeface="Arial" panose="020B0604020202020204" pitchFamily="34" charset="0"/>
              </a:rPr>
              <a:t>ě</a:t>
            </a:r>
            <a:r>
              <a:rPr lang="cs-CZ" altLang="cs-CZ" sz="1800" b="1" u="sng">
                <a:latin typeface="Arial" panose="020B0604020202020204" pitchFamily="34" charset="0"/>
                <a:cs typeface="Times New Roman" panose="02020603050405020304" pitchFamily="18" charset="0"/>
              </a:rPr>
              <a:t>tu</a:t>
            </a:r>
          </a:p>
          <a:p>
            <a:pPr>
              <a:lnSpc>
                <a:spcPct val="93000"/>
              </a:lnSpc>
              <a:spcAft>
                <a:spcPts val="500"/>
              </a:spcAft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r>
              <a:rPr lang="cs-CZ" altLang="cs-CZ" sz="1800">
                <a:latin typeface="Arial" panose="020B0604020202020204" pitchFamily="34" charset="0"/>
                <a:cs typeface="Times New Roman" panose="02020603050405020304" pitchFamily="18" charset="0"/>
              </a:rPr>
              <a:t>•</a:t>
            </a:r>
            <a:r>
              <a:rPr lang="cs-CZ" altLang="cs-CZ" sz="1800">
                <a:latin typeface="Arial" panose="020B0604020202020204" pitchFamily="34" charset="0"/>
              </a:rPr>
              <a:t> exogenní základ (tunika)</a:t>
            </a:r>
            <a:r>
              <a:rPr lang="cs-CZ" altLang="cs-CZ" sz="1800">
                <a:latin typeface="Arial" panose="020B0604020202020204" pitchFamily="34" charset="0"/>
                <a:cs typeface="Times New Roman" panose="02020603050405020304" pitchFamily="18" charset="0"/>
              </a:rPr>
              <a:t>, vývoj </a:t>
            </a:r>
            <a:r>
              <a:rPr lang="cs-CZ" altLang="cs-CZ" sz="1800">
                <a:latin typeface="Arial" panose="020B0604020202020204" pitchFamily="34" charset="0"/>
              </a:rPr>
              <a:t>obvykle</a:t>
            </a:r>
            <a:r>
              <a:rPr lang="cs-CZ" altLang="cs-CZ" sz="1800">
                <a:latin typeface="Arial" panose="020B0604020202020204" pitchFamily="34" charset="0"/>
                <a:cs typeface="Times New Roman" panose="02020603050405020304" pitchFamily="18" charset="0"/>
              </a:rPr>
              <a:t> centripetáln</a:t>
            </a:r>
            <a:r>
              <a:rPr lang="cs-CZ" altLang="cs-CZ" sz="1800">
                <a:latin typeface="Arial" panose="020B0604020202020204" pitchFamily="34" charset="0"/>
              </a:rPr>
              <a:t>í</a:t>
            </a:r>
          </a:p>
          <a:p>
            <a:pPr>
              <a:lnSpc>
                <a:spcPct val="93000"/>
              </a:lnSpc>
              <a:spcAft>
                <a:spcPts val="500"/>
              </a:spcAft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r>
              <a:rPr lang="cs-CZ" altLang="cs-CZ" sz="1800">
                <a:latin typeface="Arial" panose="020B0604020202020204" pitchFamily="34" charset="0"/>
                <a:cs typeface="Times New Roman" panose="02020603050405020304" pitchFamily="18" charset="0"/>
              </a:rPr>
              <a:t>• u acyklických </a:t>
            </a:r>
            <a:r>
              <a:rPr lang="cs-CZ" altLang="cs-CZ" sz="1800">
                <a:latin typeface="Arial" panose="020B0604020202020204" pitchFamily="34" charset="0"/>
              </a:rPr>
              <a:t>postupný vývoj květu</a:t>
            </a:r>
            <a:r>
              <a:rPr lang="cs-CZ" altLang="cs-CZ" sz="1800">
                <a:latin typeface="Arial" panose="020B0604020202020204" pitchFamily="34" charset="0"/>
                <a:cs typeface="Times New Roman" panose="02020603050405020304" pitchFamily="18" charset="0"/>
              </a:rPr>
              <a:t>, u cyklických</a:t>
            </a:r>
            <a:r>
              <a:rPr lang="cs-CZ" altLang="cs-CZ" sz="1800">
                <a:latin typeface="Arial" panose="020B0604020202020204" pitchFamily="34" charset="0"/>
              </a:rPr>
              <a:t> se</a:t>
            </a:r>
            <a:r>
              <a:rPr lang="cs-CZ" altLang="cs-CZ" sz="1800">
                <a:latin typeface="Arial" panose="020B0604020202020204" pitchFamily="34" charset="0"/>
                <a:cs typeface="Times New Roman" panose="02020603050405020304" pitchFamily="18" charset="0"/>
              </a:rPr>
              <a:t> kruhy </a:t>
            </a:r>
            <a:r>
              <a:rPr lang="cs-CZ" altLang="cs-CZ" sz="1800">
                <a:latin typeface="Arial" panose="020B0604020202020204" pitchFamily="34" charset="0"/>
              </a:rPr>
              <a:t>formují </a:t>
            </a:r>
            <a:r>
              <a:rPr lang="cs-CZ" altLang="cs-CZ" sz="1800">
                <a:latin typeface="Arial" panose="020B0604020202020204" pitchFamily="34" charset="0"/>
                <a:cs typeface="Times New Roman" panose="02020603050405020304" pitchFamily="18" charset="0"/>
              </a:rPr>
              <a:t>naráz</a:t>
            </a:r>
          </a:p>
        </p:txBody>
      </p:sp>
      <p:pic>
        <p:nvPicPr>
          <p:cNvPr id="57364" name="Picture 20">
            <a:extLst>
              <a:ext uri="{FF2B5EF4-FFF2-40B4-BE49-F238E27FC236}">
                <a16:creationId xmlns:a16="http://schemas.microsoft.com/office/drawing/2014/main" id="{25D2F8F5-B5FD-47DF-9FF0-74AC3F3B8F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857" r="8928" b="-1913"/>
          <a:stretch>
            <a:fillRect/>
          </a:stretch>
        </p:blipFill>
        <p:spPr bwMode="auto">
          <a:xfrm>
            <a:off x="3568700" y="4191000"/>
            <a:ext cx="1957388" cy="236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7365" name="Picture 21">
            <a:extLst>
              <a:ext uri="{FF2B5EF4-FFF2-40B4-BE49-F238E27FC236}">
                <a16:creationId xmlns:a16="http://schemas.microsoft.com/office/drawing/2014/main" id="{103C3D71-BC41-4325-A704-E1728FAC77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5" t="3551" r="1166" b="77493"/>
          <a:stretch>
            <a:fillRect/>
          </a:stretch>
        </p:blipFill>
        <p:spPr bwMode="auto">
          <a:xfrm>
            <a:off x="533400" y="381000"/>
            <a:ext cx="5638800" cy="1343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7366" name="Picture 22">
            <a:extLst>
              <a:ext uri="{FF2B5EF4-FFF2-40B4-BE49-F238E27FC236}">
                <a16:creationId xmlns:a16="http://schemas.microsoft.com/office/drawing/2014/main" id="{E887E5E6-1811-4424-BC37-E05CF1CA4F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12" t="23708" r="2516" b="47885"/>
          <a:stretch>
            <a:fillRect/>
          </a:stretch>
        </p:blipFill>
        <p:spPr bwMode="auto">
          <a:xfrm>
            <a:off x="5715000" y="1752600"/>
            <a:ext cx="2922588" cy="172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7367" name="Picture 23">
            <a:extLst>
              <a:ext uri="{FF2B5EF4-FFF2-40B4-BE49-F238E27FC236}">
                <a16:creationId xmlns:a16="http://schemas.microsoft.com/office/drawing/2014/main" id="{86F80E4B-FB50-4B8E-A4EE-14B0ABE09D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05" t="54190" r="2916" b="2567"/>
          <a:stretch>
            <a:fillRect/>
          </a:stretch>
        </p:blipFill>
        <p:spPr bwMode="auto">
          <a:xfrm>
            <a:off x="5702300" y="4010025"/>
            <a:ext cx="2943225" cy="247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7368" name="Picture 24">
            <a:extLst>
              <a:ext uri="{FF2B5EF4-FFF2-40B4-BE49-F238E27FC236}">
                <a16:creationId xmlns:a16="http://schemas.microsoft.com/office/drawing/2014/main" id="{34BBBCD6-E13B-4BD5-80DF-E30B3EF3B8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3" t="1872" r="30934" b="66016"/>
          <a:stretch>
            <a:fillRect/>
          </a:stretch>
        </p:blipFill>
        <p:spPr bwMode="auto">
          <a:xfrm>
            <a:off x="6324600" y="381000"/>
            <a:ext cx="1676400" cy="1358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7369" name="Picture 25">
            <a:extLst>
              <a:ext uri="{FF2B5EF4-FFF2-40B4-BE49-F238E27FC236}">
                <a16:creationId xmlns:a16="http://schemas.microsoft.com/office/drawing/2014/main" id="{7B7FC38F-337C-4596-A005-6B98DE25B8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7" t="52565" r="66573" b="16423"/>
          <a:stretch>
            <a:fillRect/>
          </a:stretch>
        </p:blipFill>
        <p:spPr bwMode="auto">
          <a:xfrm>
            <a:off x="533400" y="3911600"/>
            <a:ext cx="2133600" cy="256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7370" name="Picture 26">
            <a:extLst>
              <a:ext uri="{FF2B5EF4-FFF2-40B4-BE49-F238E27FC236}">
                <a16:creationId xmlns:a16="http://schemas.microsoft.com/office/drawing/2014/main" id="{876464C3-1B7C-482F-95C7-BBE7526F36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7" t="23523" r="65567" b="47902"/>
          <a:stretch>
            <a:fillRect/>
          </a:stretch>
        </p:blipFill>
        <p:spPr bwMode="auto">
          <a:xfrm>
            <a:off x="533400" y="1616075"/>
            <a:ext cx="2124075" cy="227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7372" name="Text Box 28">
            <a:extLst>
              <a:ext uri="{FF2B5EF4-FFF2-40B4-BE49-F238E27FC236}">
                <a16:creationId xmlns:a16="http://schemas.microsoft.com/office/drawing/2014/main" id="{6A52C95D-70A6-4424-A7CA-321E3F7DB7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3200" y="3505200"/>
            <a:ext cx="5943600" cy="60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93000"/>
              </a:lnSpc>
              <a:spcAft>
                <a:spcPts val="500"/>
              </a:spcAft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r>
              <a:rPr lang="cs-CZ" altLang="cs-CZ" sz="1800">
                <a:latin typeface="Arial" panose="020B0604020202020204" pitchFamily="34" charset="0"/>
                <a:cs typeface="Times New Roman" panose="02020603050405020304" pitchFamily="18" charset="0"/>
              </a:rPr>
              <a:t>• </a:t>
            </a:r>
            <a:r>
              <a:rPr lang="cs-CZ" altLang="cs-CZ" sz="1800">
                <a:latin typeface="Arial" panose="020B0604020202020204" pitchFamily="34" charset="0"/>
              </a:rPr>
              <a:t>k </a:t>
            </a:r>
            <a:r>
              <a:rPr lang="cs-CZ" altLang="cs-CZ" sz="1800">
                <a:latin typeface="Arial" panose="020B0604020202020204" pitchFamily="34" charset="0"/>
                <a:cs typeface="Times New Roman" panose="02020603050405020304" pitchFamily="18" charset="0"/>
              </a:rPr>
              <a:t>diferenciac</a:t>
            </a:r>
            <a:r>
              <a:rPr lang="cs-CZ" altLang="cs-CZ" sz="1800">
                <a:latin typeface="Arial" panose="020B0604020202020204" pitchFamily="34" charset="0"/>
              </a:rPr>
              <a:t>i</a:t>
            </a:r>
            <a:r>
              <a:rPr lang="cs-CZ" altLang="cs-CZ" sz="1800">
                <a:latin typeface="Arial" panose="020B0604020202020204" pitchFamily="34" charset="0"/>
                <a:cs typeface="Times New Roman" panose="02020603050405020304" pitchFamily="18" charset="0"/>
              </a:rPr>
              <a:t> ty</a:t>
            </a:r>
            <a:r>
              <a:rPr lang="cs-CZ" altLang="cs-CZ" sz="1800">
                <a:latin typeface="Arial" panose="020B0604020202020204" pitchFamily="34" charset="0"/>
              </a:rPr>
              <a:t>č</a:t>
            </a:r>
            <a:r>
              <a:rPr lang="cs-CZ" altLang="cs-CZ" sz="1800">
                <a:latin typeface="Arial" panose="020B0604020202020204" pitchFamily="34" charset="0"/>
                <a:cs typeface="Times New Roman" panose="02020603050405020304" pitchFamily="18" charset="0"/>
              </a:rPr>
              <a:t>inek na nitky a prašníky </a:t>
            </a:r>
            <a:r>
              <a:rPr lang="cs-CZ" altLang="cs-CZ" sz="1800">
                <a:latin typeface="Arial" panose="020B0604020202020204" pitchFamily="34" charset="0"/>
              </a:rPr>
              <a:t>dojde </a:t>
            </a:r>
            <a:r>
              <a:rPr lang="cs-CZ" altLang="cs-CZ" sz="1800">
                <a:latin typeface="Arial" panose="020B0604020202020204" pitchFamily="34" charset="0"/>
                <a:cs typeface="Times New Roman" panose="02020603050405020304" pitchFamily="18" charset="0"/>
              </a:rPr>
              <a:t>po</a:t>
            </a:r>
            <a:r>
              <a:rPr lang="cs-CZ" altLang="cs-CZ" sz="1800">
                <a:latin typeface="Arial" panose="020B0604020202020204" pitchFamily="34" charset="0"/>
              </a:rPr>
              <a:t>sléze</a:t>
            </a:r>
            <a:r>
              <a:rPr lang="cs-CZ" altLang="cs-CZ" sz="1800">
                <a:latin typeface="Arial" panose="020B0604020202020204" pitchFamily="34" charset="0"/>
                <a:cs typeface="Times New Roman" panose="02020603050405020304" pitchFamily="18" charset="0"/>
              </a:rPr>
              <a:t>, nitka má i interkalární r</a:t>
            </a:r>
            <a:r>
              <a:rPr lang="cs-CZ" altLang="cs-CZ" sz="1800">
                <a:latin typeface="Arial" panose="020B0604020202020204" pitchFamily="34" charset="0"/>
              </a:rPr>
              <a:t>ů</a:t>
            </a:r>
            <a:r>
              <a:rPr lang="cs-CZ" altLang="cs-CZ" sz="1800">
                <a:latin typeface="Arial" panose="020B0604020202020204" pitchFamily="34" charset="0"/>
                <a:cs typeface="Times New Roman" panose="02020603050405020304" pitchFamily="18" charset="0"/>
              </a:rPr>
              <a:t>st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78" name="Text Box 18">
            <a:extLst>
              <a:ext uri="{FF2B5EF4-FFF2-40B4-BE49-F238E27FC236}">
                <a16:creationId xmlns:a16="http://schemas.microsoft.com/office/drawing/2014/main" id="{4814DACA-AFE0-4ED4-AB45-82F5FAB3E2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81000"/>
            <a:ext cx="8382000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r>
              <a:rPr lang="cs-CZ" altLang="cs-CZ" sz="1800">
                <a:latin typeface="Arial" panose="020B0604020202020204" pitchFamily="34" charset="0"/>
                <a:cs typeface="Times New Roman" panose="02020603050405020304" pitchFamily="18" charset="0"/>
              </a:rPr>
              <a:t>• </a:t>
            </a:r>
            <a:r>
              <a:rPr lang="cs-CZ" altLang="cs-CZ" sz="1800">
                <a:latin typeface="Arial" panose="020B0604020202020204" pitchFamily="34" charset="0"/>
              </a:rPr>
              <a:t>odchylky: </a:t>
            </a:r>
            <a:r>
              <a:rPr lang="cs-CZ" altLang="cs-CZ" sz="1800">
                <a:latin typeface="Arial" panose="020B0604020202020204" pitchFamily="34" charset="0"/>
                <a:cs typeface="Times New Roman" panose="02020603050405020304" pitchFamily="18" charset="0"/>
              </a:rPr>
              <a:t>p</a:t>
            </a:r>
            <a:r>
              <a:rPr lang="cs-CZ" altLang="cs-CZ" sz="1800">
                <a:latin typeface="Arial" panose="020B0604020202020204" pitchFamily="34" charset="0"/>
              </a:rPr>
              <a:t>ů</a:t>
            </a:r>
            <a:r>
              <a:rPr lang="cs-CZ" altLang="cs-CZ" sz="1800">
                <a:latin typeface="Arial" panose="020B0604020202020204" pitchFamily="34" charset="0"/>
                <a:cs typeface="Times New Roman" panose="02020603050405020304" pitchFamily="18" charset="0"/>
              </a:rPr>
              <a:t>vodn</a:t>
            </a:r>
            <a:r>
              <a:rPr lang="cs-CZ" altLang="cs-CZ" sz="1800">
                <a:latin typeface="Arial" panose="020B0604020202020204" pitchFamily="34" charset="0"/>
              </a:rPr>
              <a:t>ě</a:t>
            </a:r>
            <a:r>
              <a:rPr lang="cs-CZ" altLang="cs-CZ" sz="1800">
                <a:latin typeface="Arial" panose="020B0604020202020204" pitchFamily="34" charset="0"/>
                <a:cs typeface="Times New Roman" panose="02020603050405020304" pitchFamily="18" charset="0"/>
              </a:rPr>
              <a:t> malý po</a:t>
            </a:r>
            <a:r>
              <a:rPr lang="cs-CZ" altLang="cs-CZ" sz="1800">
                <a:latin typeface="Arial" panose="020B0604020202020204" pitchFamily="34" charset="0"/>
              </a:rPr>
              <a:t>č</a:t>
            </a:r>
            <a:r>
              <a:rPr lang="cs-CZ" altLang="cs-CZ" sz="1800">
                <a:latin typeface="Arial" panose="020B0604020202020204" pitchFamily="34" charset="0"/>
                <a:cs typeface="Times New Roman" panose="02020603050405020304" pitchFamily="18" charset="0"/>
              </a:rPr>
              <a:t>et základ</a:t>
            </a:r>
            <a:r>
              <a:rPr lang="cs-CZ" altLang="cs-CZ" sz="1800">
                <a:latin typeface="Arial" panose="020B0604020202020204" pitchFamily="34" charset="0"/>
              </a:rPr>
              <a:t>ů</a:t>
            </a:r>
            <a:r>
              <a:rPr lang="cs-CZ" altLang="cs-CZ" sz="1800">
                <a:latin typeface="Arial" panose="020B0604020202020204" pitchFamily="34" charset="0"/>
                <a:cs typeface="Times New Roman" panose="02020603050405020304" pitchFamily="18" charset="0"/>
              </a:rPr>
              <a:t> ty</a:t>
            </a:r>
            <a:r>
              <a:rPr lang="cs-CZ" altLang="cs-CZ" sz="1800">
                <a:latin typeface="Arial" panose="020B0604020202020204" pitchFamily="34" charset="0"/>
              </a:rPr>
              <a:t>č</a:t>
            </a:r>
            <a:r>
              <a:rPr lang="cs-CZ" altLang="cs-CZ" sz="1800">
                <a:latin typeface="Arial" panose="020B0604020202020204" pitchFamily="34" charset="0"/>
                <a:cs typeface="Times New Roman" panose="02020603050405020304" pitchFamily="18" charset="0"/>
              </a:rPr>
              <a:t>inek št</a:t>
            </a:r>
            <a:r>
              <a:rPr lang="cs-CZ" altLang="cs-CZ" sz="1800">
                <a:latin typeface="Arial" panose="020B0604020202020204" pitchFamily="34" charset="0"/>
              </a:rPr>
              <a:t>ě</a:t>
            </a:r>
            <a:r>
              <a:rPr lang="cs-CZ" altLang="cs-CZ" sz="1800">
                <a:latin typeface="Arial" panose="020B0604020202020204" pitchFamily="34" charset="0"/>
                <a:cs typeface="Times New Roman" panose="02020603050405020304" pitchFamily="18" charset="0"/>
              </a:rPr>
              <a:t>pí na velký po</a:t>
            </a:r>
            <a:r>
              <a:rPr lang="cs-CZ" altLang="cs-CZ" sz="1800">
                <a:latin typeface="Arial" panose="020B0604020202020204" pitchFamily="34" charset="0"/>
              </a:rPr>
              <a:t>č</a:t>
            </a:r>
            <a:r>
              <a:rPr lang="cs-CZ" altLang="cs-CZ" sz="1800">
                <a:latin typeface="Arial" panose="020B0604020202020204" pitchFamily="34" charset="0"/>
                <a:cs typeface="Times New Roman" panose="02020603050405020304" pitchFamily="18" charset="0"/>
              </a:rPr>
              <a:t>et (</a:t>
            </a:r>
            <a:r>
              <a:rPr lang="cs-CZ" altLang="cs-CZ" sz="1800" i="1">
                <a:latin typeface="Arial" panose="020B0604020202020204" pitchFamily="34" charset="0"/>
                <a:cs typeface="Times New Roman" panose="02020603050405020304" pitchFamily="18" charset="0"/>
              </a:rPr>
              <a:t>Rosaceae</a:t>
            </a:r>
            <a:r>
              <a:rPr lang="cs-CZ" altLang="cs-CZ" sz="1800">
                <a:latin typeface="Arial" panose="020B0604020202020204" pitchFamily="34" charset="0"/>
                <a:cs typeface="Times New Roman" panose="02020603050405020304" pitchFamily="18" charset="0"/>
              </a:rPr>
              <a:t>)</a:t>
            </a:r>
            <a:endParaRPr lang="cs-CZ" altLang="cs-CZ" sz="1800">
              <a:latin typeface="Arial" panose="020B0604020202020204" pitchFamily="34" charset="0"/>
            </a:endParaRP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r>
              <a:rPr lang="cs-CZ" altLang="cs-CZ" sz="1800">
                <a:latin typeface="Arial" panose="020B0604020202020204" pitchFamily="34" charset="0"/>
              </a:rPr>
              <a:t>–</a:t>
            </a:r>
            <a:r>
              <a:rPr lang="cs-CZ" altLang="cs-CZ" sz="1800">
                <a:latin typeface="Arial" panose="020B0604020202020204" pitchFamily="34" charset="0"/>
                <a:cs typeface="Times New Roman" panose="02020603050405020304" pitchFamily="18" charset="0"/>
              </a:rPr>
              <a:t> centrifugální vývoj </a:t>
            </a:r>
            <a:r>
              <a:rPr lang="cs-CZ" altLang="cs-CZ" sz="1800">
                <a:latin typeface="Arial" panose="020B0604020202020204" pitchFamily="34" charset="0"/>
              </a:rPr>
              <a:t>(</a:t>
            </a:r>
            <a:r>
              <a:rPr lang="cs-CZ" altLang="cs-CZ" sz="1800">
                <a:latin typeface="Arial" panose="020B0604020202020204" pitchFamily="34" charset="0"/>
                <a:cs typeface="Times New Roman" panose="02020603050405020304" pitchFamily="18" charset="0"/>
              </a:rPr>
              <a:t>vn</a:t>
            </a:r>
            <a:r>
              <a:rPr lang="cs-CZ" altLang="cs-CZ" sz="1800">
                <a:latin typeface="Arial" panose="020B0604020202020204" pitchFamily="34" charset="0"/>
              </a:rPr>
              <a:t>ě</a:t>
            </a:r>
            <a:r>
              <a:rPr lang="cs-CZ" altLang="cs-CZ" sz="1800">
                <a:latin typeface="Arial" panose="020B0604020202020204" pitchFamily="34" charset="0"/>
                <a:cs typeface="Times New Roman" panose="02020603050405020304" pitchFamily="18" charset="0"/>
              </a:rPr>
              <a:t>jší kruh ty</a:t>
            </a:r>
            <a:r>
              <a:rPr lang="cs-CZ" altLang="cs-CZ" sz="1800">
                <a:latin typeface="Arial" panose="020B0604020202020204" pitchFamily="34" charset="0"/>
              </a:rPr>
              <a:t>č</a:t>
            </a:r>
            <a:r>
              <a:rPr lang="cs-CZ" altLang="cs-CZ" sz="1800">
                <a:latin typeface="Arial" panose="020B0604020202020204" pitchFamily="34" charset="0"/>
                <a:cs typeface="Times New Roman" panose="02020603050405020304" pitchFamily="18" charset="0"/>
              </a:rPr>
              <a:t>inek vzniká pozd</a:t>
            </a:r>
            <a:r>
              <a:rPr lang="cs-CZ" altLang="cs-CZ" sz="1800">
                <a:latin typeface="Arial" panose="020B0604020202020204" pitchFamily="34" charset="0"/>
              </a:rPr>
              <a:t>ě</a:t>
            </a:r>
            <a:r>
              <a:rPr lang="cs-CZ" altLang="cs-CZ" sz="1800">
                <a:latin typeface="Arial" panose="020B0604020202020204" pitchFamily="34" charset="0"/>
                <a:cs typeface="Times New Roman" panose="02020603050405020304" pitchFamily="18" charset="0"/>
              </a:rPr>
              <a:t>ji ne</a:t>
            </a:r>
            <a:r>
              <a:rPr lang="cs-CZ" altLang="cs-CZ" sz="1800">
                <a:latin typeface="Arial" panose="020B0604020202020204" pitchFamily="34" charset="0"/>
              </a:rPr>
              <a:t>ž</a:t>
            </a:r>
            <a:r>
              <a:rPr lang="cs-CZ" altLang="cs-CZ" sz="1800">
                <a:latin typeface="Arial" panose="020B0604020202020204" pitchFamily="34" charset="0"/>
                <a:cs typeface="Times New Roman" panose="02020603050405020304" pitchFamily="18" charset="0"/>
              </a:rPr>
              <a:t> vnit</a:t>
            </a:r>
            <a:r>
              <a:rPr lang="cs-CZ" altLang="cs-CZ" sz="1800">
                <a:latin typeface="Arial" panose="020B0604020202020204" pitchFamily="34" charset="0"/>
              </a:rPr>
              <a:t>ř</a:t>
            </a:r>
            <a:r>
              <a:rPr lang="cs-CZ" altLang="cs-CZ" sz="1800">
                <a:latin typeface="Arial" panose="020B0604020202020204" pitchFamily="34" charset="0"/>
                <a:cs typeface="Times New Roman" panose="02020603050405020304" pitchFamily="18" charset="0"/>
              </a:rPr>
              <a:t>ní – </a:t>
            </a:r>
            <a:r>
              <a:rPr lang="cs-CZ" altLang="cs-CZ" sz="1800" i="1">
                <a:latin typeface="Arial" panose="020B0604020202020204" pitchFamily="34" charset="0"/>
                <a:cs typeface="Times New Roman" panose="02020603050405020304" pitchFamily="18" charset="0"/>
              </a:rPr>
              <a:t>Hypericum</a:t>
            </a:r>
            <a:r>
              <a:rPr lang="cs-CZ" altLang="cs-CZ" sz="1800">
                <a:latin typeface="Arial" panose="020B0604020202020204" pitchFamily="34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66579" name="Picture 19">
            <a:extLst>
              <a:ext uri="{FF2B5EF4-FFF2-40B4-BE49-F238E27FC236}">
                <a16:creationId xmlns:a16="http://schemas.microsoft.com/office/drawing/2014/main" id="{E53F02AD-FE9F-41C7-99B0-E1D0EFBEB4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8" t="1938" r="6906"/>
          <a:stretch>
            <a:fillRect/>
          </a:stretch>
        </p:blipFill>
        <p:spPr bwMode="auto">
          <a:xfrm>
            <a:off x="482600" y="2625725"/>
            <a:ext cx="3706813" cy="3578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6580" name="Picture 20">
            <a:extLst>
              <a:ext uri="{FF2B5EF4-FFF2-40B4-BE49-F238E27FC236}">
                <a16:creationId xmlns:a16="http://schemas.microsoft.com/office/drawing/2014/main" id="{A3347D4B-BE64-4291-812A-06902829E9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3" t="1384" r="5959" b="577"/>
          <a:stretch>
            <a:fillRect/>
          </a:stretch>
        </p:blipFill>
        <p:spPr bwMode="auto">
          <a:xfrm>
            <a:off x="4876800" y="1219200"/>
            <a:ext cx="3759200" cy="500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6582" name="Rectangle 22">
            <a:extLst>
              <a:ext uri="{FF2B5EF4-FFF2-40B4-BE49-F238E27FC236}">
                <a16:creationId xmlns:a16="http://schemas.microsoft.com/office/drawing/2014/main" id="{AD05F454-6A18-49D3-BC41-EE65940A19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1411288"/>
            <a:ext cx="4787900" cy="865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1313" indent="-341313" defTabSz="449263"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1363" indent="-284163" defTabSz="449263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 defTabSz="449263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 defTabSz="449263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 defTabSz="449263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 lvl="1">
              <a:buFont typeface="Times New Roman" panose="02020603050405020304" pitchFamily="18" charset="0"/>
              <a:buNone/>
            </a:pPr>
            <a:endParaRPr lang="cs-CZ" altLang="cs-CZ" sz="2000">
              <a:latin typeface="Arial" panose="020B0604020202020204" pitchFamily="34" charset="0"/>
            </a:endParaRPr>
          </a:p>
        </p:txBody>
      </p:sp>
      <p:sp>
        <p:nvSpPr>
          <p:cNvPr id="66583" name="Text Box 23">
            <a:extLst>
              <a:ext uri="{FF2B5EF4-FFF2-40B4-BE49-F238E27FC236}">
                <a16:creationId xmlns:a16="http://schemas.microsoft.com/office/drawing/2014/main" id="{8DA2FC16-96C2-4515-B513-BC4C8DBFFC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143000"/>
            <a:ext cx="4419600" cy="1370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• srůst květních částí – kongenitální (od počátku ontogeneze – </a:t>
            </a:r>
            <a:r>
              <a:rPr lang="cs-CZ" altLang="cs-CZ" sz="1800" i="1">
                <a:solidFill>
                  <a:schemeClr val="tx1"/>
                </a:solidFill>
                <a:latin typeface="Arial" panose="020B0604020202020204" pitchFamily="34" charset="0"/>
              </a:rPr>
              <a:t>Asteraceae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, obr. vlevo) nebo postgenitální (druhotný srůst až v určité fázi ontogeneze – např. </a:t>
            </a:r>
            <a:r>
              <a:rPr lang="cs-CZ" altLang="cs-CZ" sz="1800" i="1">
                <a:solidFill>
                  <a:schemeClr val="tx1"/>
                </a:solidFill>
                <a:latin typeface="Arial" panose="020B0604020202020204" pitchFamily="34" charset="0"/>
              </a:rPr>
              <a:t>Boraginaceae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, obr. vpravo)</a:t>
            </a:r>
            <a:endParaRPr lang="cs-CZ" altLang="cs-CZ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42" name="Text Box 18">
            <a:extLst>
              <a:ext uri="{FF2B5EF4-FFF2-40B4-BE49-F238E27FC236}">
                <a16:creationId xmlns:a16="http://schemas.microsoft.com/office/drawing/2014/main" id="{EB0606CC-9000-4EC2-82C3-8428448252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81000"/>
            <a:ext cx="5562600" cy="200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r>
              <a:rPr lang="cs-CZ" altLang="cs-CZ" sz="1800">
                <a:latin typeface="Arial" panose="020B0604020202020204" pitchFamily="34" charset="0"/>
              </a:rPr>
              <a:t>• </a:t>
            </a:r>
            <a:r>
              <a:rPr lang="cs-CZ" altLang="cs-CZ" sz="1800" b="1">
                <a:latin typeface="Arial" panose="020B0604020202020204" pitchFamily="34" charset="0"/>
                <a:cs typeface="Times New Roman" panose="02020603050405020304" pitchFamily="18" charset="0"/>
              </a:rPr>
              <a:t>postavení</a:t>
            </a:r>
            <a:r>
              <a:rPr lang="cs-CZ" altLang="cs-CZ" sz="1800">
                <a:latin typeface="Arial" panose="020B0604020202020204" pitchFamily="34" charset="0"/>
                <a:cs typeface="Times New Roman" panose="02020603050405020304" pitchFamily="18" charset="0"/>
              </a:rPr>
              <a:t> kv</a:t>
            </a:r>
            <a:r>
              <a:rPr lang="cs-CZ" altLang="cs-CZ" sz="1800">
                <a:latin typeface="Arial" panose="020B0604020202020204" pitchFamily="34" charset="0"/>
              </a:rPr>
              <a:t>ětů</a:t>
            </a:r>
            <a:r>
              <a:rPr lang="cs-CZ" altLang="cs-CZ" sz="1800">
                <a:latin typeface="Arial" panose="020B0604020202020204" pitchFamily="34" charset="0"/>
                <a:cs typeface="Times New Roman" panose="02020603050405020304" pitchFamily="18" charset="0"/>
              </a:rPr>
              <a:t> na stonku: vrcholové</a:t>
            </a:r>
            <a:r>
              <a:rPr lang="cs-CZ" altLang="cs-CZ" sz="1800">
                <a:latin typeface="Arial" panose="020B0604020202020204" pitchFamily="34" charset="0"/>
              </a:rPr>
              <a:t> nebo </a:t>
            </a:r>
            <a:r>
              <a:rPr lang="cs-CZ" altLang="cs-CZ" sz="1800">
                <a:latin typeface="Arial" panose="020B0604020202020204" pitchFamily="34" charset="0"/>
                <a:cs typeface="Times New Roman" panose="02020603050405020304" pitchFamily="18" charset="0"/>
              </a:rPr>
              <a:t>ú</a:t>
            </a:r>
            <a:r>
              <a:rPr lang="cs-CZ" altLang="cs-CZ" sz="1800">
                <a:latin typeface="Arial" panose="020B0604020202020204" pitchFamily="34" charset="0"/>
              </a:rPr>
              <a:t>ž</a:t>
            </a:r>
            <a:r>
              <a:rPr lang="cs-CZ" altLang="cs-CZ" sz="1800">
                <a:latin typeface="Arial" panose="020B0604020202020204" pitchFamily="34" charset="0"/>
                <a:cs typeface="Times New Roman" panose="02020603050405020304" pitchFamily="18" charset="0"/>
              </a:rPr>
              <a:t>labní</a:t>
            </a: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r>
              <a:rPr lang="cs-CZ" altLang="cs-CZ" sz="1800">
                <a:latin typeface="Arial" panose="020B0604020202020204" pitchFamily="34" charset="0"/>
              </a:rPr>
              <a:t>• </a:t>
            </a:r>
            <a:r>
              <a:rPr lang="cs-CZ" altLang="cs-CZ" sz="1800" b="1">
                <a:latin typeface="Arial" panose="020B0604020202020204" pitchFamily="34" charset="0"/>
                <a:cs typeface="Times New Roman" panose="02020603050405020304" pitchFamily="18" charset="0"/>
              </a:rPr>
              <a:t>umíst</a:t>
            </a:r>
            <a:r>
              <a:rPr lang="cs-CZ" altLang="cs-CZ" sz="1800" b="1">
                <a:latin typeface="Arial" panose="020B0604020202020204" pitchFamily="34" charset="0"/>
              </a:rPr>
              <a:t>ě</a:t>
            </a:r>
            <a:r>
              <a:rPr lang="cs-CZ" altLang="cs-CZ" sz="1800" b="1">
                <a:latin typeface="Arial" panose="020B0604020202020204" pitchFamily="34" charset="0"/>
                <a:cs typeface="Times New Roman" panose="02020603050405020304" pitchFamily="18" charset="0"/>
              </a:rPr>
              <a:t>ní</a:t>
            </a:r>
            <a:r>
              <a:rPr lang="cs-CZ" altLang="cs-CZ" sz="1800">
                <a:latin typeface="Arial" panose="020B0604020202020204" pitchFamily="34" charset="0"/>
                <a:cs typeface="Times New Roman" panose="02020603050405020304" pitchFamily="18" charset="0"/>
              </a:rPr>
              <a:t> kv</a:t>
            </a:r>
            <a:r>
              <a:rPr lang="cs-CZ" altLang="cs-CZ" sz="1800">
                <a:latin typeface="Arial" panose="020B0604020202020204" pitchFamily="34" charset="0"/>
              </a:rPr>
              <a:t>ě</a:t>
            </a:r>
            <a:r>
              <a:rPr lang="cs-CZ" altLang="cs-CZ" sz="1800">
                <a:latin typeface="Arial" panose="020B0604020202020204" pitchFamily="34" charset="0"/>
                <a:cs typeface="Times New Roman" panose="02020603050405020304" pitchFamily="18" charset="0"/>
              </a:rPr>
              <a:t>t</a:t>
            </a:r>
            <a:r>
              <a:rPr lang="cs-CZ" altLang="cs-CZ" sz="1800">
                <a:latin typeface="Arial" panose="020B0604020202020204" pitchFamily="34" charset="0"/>
              </a:rPr>
              <a:t>ů</a:t>
            </a:r>
            <a:r>
              <a:rPr lang="cs-CZ" altLang="cs-CZ" sz="1800">
                <a:latin typeface="Arial" panose="020B0604020202020204" pitchFamily="34" charset="0"/>
                <a:cs typeface="Times New Roman" panose="02020603050405020304" pitchFamily="18" charset="0"/>
              </a:rPr>
              <a:t>: na kv</a:t>
            </a:r>
            <a:r>
              <a:rPr lang="cs-CZ" altLang="cs-CZ" sz="1800">
                <a:latin typeface="Arial" panose="020B0604020202020204" pitchFamily="34" charset="0"/>
              </a:rPr>
              <a:t>ě</a:t>
            </a:r>
            <a:r>
              <a:rPr lang="cs-CZ" altLang="cs-CZ" sz="1800">
                <a:latin typeface="Arial" panose="020B0604020202020204" pitchFamily="34" charset="0"/>
                <a:cs typeface="Times New Roman" panose="02020603050405020304" pitchFamily="18" charset="0"/>
              </a:rPr>
              <a:t>tní stopce</a:t>
            </a:r>
            <a:r>
              <a:rPr lang="cs-CZ" altLang="cs-CZ" sz="1800">
                <a:latin typeface="Arial" panose="020B0604020202020204" pitchFamily="34" charset="0"/>
              </a:rPr>
              <a:t>, přisedlé, vnořené</a:t>
            </a:r>
            <a:r>
              <a:rPr lang="cs-CZ" altLang="cs-CZ" sz="1800"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endParaRPr lang="cs-CZ" altLang="cs-CZ" sz="1800">
              <a:latin typeface="Arial" panose="020B0604020202020204" pitchFamily="34" charset="0"/>
            </a:endParaRPr>
          </a:p>
          <a:p>
            <a:pPr>
              <a:lnSpc>
                <a:spcPct val="93000"/>
              </a:lnSpc>
              <a:spcAft>
                <a:spcPts val="500"/>
              </a:spcAft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endParaRPr lang="cs-CZ" altLang="cs-CZ" sz="1800">
              <a:latin typeface="Arial" panose="020B0604020202020204" pitchFamily="34" charset="0"/>
            </a:endParaRPr>
          </a:p>
          <a:p>
            <a:pPr>
              <a:lnSpc>
                <a:spcPct val="93000"/>
              </a:lnSpc>
              <a:spcAft>
                <a:spcPts val="500"/>
              </a:spcAft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r>
              <a:rPr lang="cs-CZ" altLang="cs-CZ" sz="1800">
                <a:latin typeface="Arial" panose="020B0604020202020204" pitchFamily="34" charset="0"/>
              </a:rPr>
              <a:t>• nejmenší květy: 	v </a:t>
            </a:r>
            <a:r>
              <a:rPr lang="cs-CZ" altLang="cs-CZ" sz="1800">
                <a:latin typeface="Arial" panose="020B0604020202020204" pitchFamily="34" charset="0"/>
                <a:cs typeface="Times New Roman" panose="02020603050405020304" pitchFamily="18" charset="0"/>
              </a:rPr>
              <a:t>pr</a:t>
            </a:r>
            <a:r>
              <a:rPr lang="cs-CZ" altLang="cs-CZ" sz="1800">
                <a:latin typeface="Arial" panose="020B0604020202020204" pitchFamily="34" charset="0"/>
              </a:rPr>
              <a:t>ůmě</a:t>
            </a:r>
            <a:r>
              <a:rPr lang="cs-CZ" altLang="cs-CZ" sz="1800">
                <a:latin typeface="Arial" panose="020B0604020202020204" pitchFamily="34" charset="0"/>
                <a:cs typeface="Times New Roman" panose="02020603050405020304" pitchFamily="18" charset="0"/>
              </a:rPr>
              <a:t>r</a:t>
            </a:r>
            <a:r>
              <a:rPr lang="cs-CZ" altLang="cs-CZ" sz="1800">
                <a:latin typeface="Arial" panose="020B0604020202020204" pitchFamily="34" charset="0"/>
              </a:rPr>
              <a:t>u</a:t>
            </a:r>
            <a:r>
              <a:rPr lang="cs-CZ" altLang="cs-CZ" sz="1800">
                <a:latin typeface="Arial" panose="020B0604020202020204" pitchFamily="34" charset="0"/>
                <a:cs typeface="Times New Roman" panose="02020603050405020304" pitchFamily="18" charset="0"/>
              </a:rPr>
              <a:t> od 0,5 mm (</a:t>
            </a:r>
            <a:r>
              <a:rPr lang="cs-CZ" altLang="cs-CZ" sz="1800" i="1">
                <a:latin typeface="Arial" panose="020B0604020202020204" pitchFamily="34" charset="0"/>
                <a:cs typeface="Times New Roman" panose="02020603050405020304" pitchFamily="18" charset="0"/>
              </a:rPr>
              <a:t>Wolffia</a:t>
            </a:r>
            <a:r>
              <a:rPr lang="cs-CZ" altLang="cs-CZ" sz="1800">
                <a:latin typeface="Arial" panose="020B0604020202020204" pitchFamily="34" charset="0"/>
                <a:cs typeface="Times New Roman" panose="02020603050405020304" pitchFamily="18" charset="0"/>
              </a:rPr>
              <a:t>)</a:t>
            </a:r>
            <a:endParaRPr lang="cs-CZ" altLang="cs-CZ" sz="1800">
              <a:latin typeface="Arial" panose="020B0604020202020204" pitchFamily="34" charset="0"/>
            </a:endParaRPr>
          </a:p>
          <a:p>
            <a:pPr>
              <a:lnSpc>
                <a:spcPct val="93000"/>
              </a:lnSpc>
              <a:spcBef>
                <a:spcPts val="500"/>
              </a:spcBef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r>
              <a:rPr lang="cs-CZ" altLang="cs-CZ" sz="1800">
                <a:latin typeface="Arial" panose="020B0604020202020204" pitchFamily="34" charset="0"/>
              </a:rPr>
              <a:t>• největší květy:</a:t>
            </a:r>
            <a:r>
              <a:rPr lang="cs-CZ" altLang="cs-CZ" sz="1800">
                <a:latin typeface="Arial" panose="020B0604020202020204" pitchFamily="34" charset="0"/>
                <a:cs typeface="Times New Roman" panose="02020603050405020304" pitchFamily="18" charset="0"/>
              </a:rPr>
              <a:t> 1 m (</a:t>
            </a:r>
            <a:r>
              <a:rPr lang="cs-CZ" altLang="cs-CZ" sz="1800" i="1">
                <a:latin typeface="Arial" panose="020B0604020202020204" pitchFamily="34" charset="0"/>
                <a:cs typeface="Times New Roman" panose="02020603050405020304" pitchFamily="18" charset="0"/>
              </a:rPr>
              <a:t>Rafflesia</a:t>
            </a:r>
            <a:r>
              <a:rPr lang="cs-CZ" altLang="cs-CZ" sz="1800">
                <a:latin typeface="Arial" panose="020B0604020202020204" pitchFamily="34" charset="0"/>
                <a:cs typeface="Times New Roman" panose="02020603050405020304" pitchFamily="18" charset="0"/>
              </a:rPr>
              <a:t>), u nás velké kv</a:t>
            </a:r>
            <a:r>
              <a:rPr lang="cs-CZ" altLang="cs-CZ" sz="1800">
                <a:latin typeface="Arial" panose="020B0604020202020204" pitchFamily="34" charset="0"/>
              </a:rPr>
              <a:t>ě</a:t>
            </a:r>
            <a:r>
              <a:rPr lang="cs-CZ" altLang="cs-CZ" sz="1800">
                <a:latin typeface="Arial" panose="020B0604020202020204" pitchFamily="34" charset="0"/>
                <a:cs typeface="Times New Roman" panose="02020603050405020304" pitchFamily="18" charset="0"/>
              </a:rPr>
              <a:t>ty</a:t>
            </a:r>
            <a:r>
              <a:rPr lang="cs-CZ" altLang="cs-CZ" sz="1800">
                <a:latin typeface="Arial" panose="020B0604020202020204" pitchFamily="34" charset="0"/>
              </a:rPr>
              <a:t>:</a:t>
            </a:r>
            <a:r>
              <a:rPr lang="cs-CZ" altLang="cs-CZ" sz="1800"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cs-CZ" altLang="cs-CZ" sz="1800">
                <a:latin typeface="Arial" panose="020B0604020202020204" pitchFamily="34" charset="0"/>
              </a:rPr>
              <a:t> </a:t>
            </a:r>
          </a:p>
          <a:p>
            <a:pPr>
              <a:lnSpc>
                <a:spcPct val="93000"/>
              </a:lnSpc>
              <a:spcAft>
                <a:spcPts val="500"/>
              </a:spcAft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r>
              <a:rPr lang="cs-CZ" altLang="cs-CZ" sz="1800">
                <a:latin typeface="Arial" panose="020B0604020202020204" pitchFamily="34" charset="0"/>
                <a:cs typeface="Times New Roman" panose="02020603050405020304" pitchFamily="18" charset="0"/>
              </a:rPr>
              <a:t>rostliny z rod</a:t>
            </a:r>
            <a:r>
              <a:rPr lang="cs-CZ" altLang="cs-CZ" sz="1800">
                <a:latin typeface="Arial" panose="020B0604020202020204" pitchFamily="34" charset="0"/>
              </a:rPr>
              <a:t>ů</a:t>
            </a:r>
            <a:r>
              <a:rPr lang="cs-CZ" altLang="cs-CZ" sz="1800"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cs-CZ" altLang="cs-CZ" sz="1800" i="1">
                <a:latin typeface="Arial" panose="020B0604020202020204" pitchFamily="34" charset="0"/>
                <a:cs typeface="Times New Roman" panose="02020603050405020304" pitchFamily="18" charset="0"/>
              </a:rPr>
              <a:t>Nymphaea, Colchicum, Cypripedium</a:t>
            </a:r>
            <a:endParaRPr lang="cs-CZ" altLang="cs-CZ" sz="1800"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2243" name="Picture 19">
            <a:extLst>
              <a:ext uri="{FF2B5EF4-FFF2-40B4-BE49-F238E27FC236}">
                <a16:creationId xmlns:a16="http://schemas.microsoft.com/office/drawing/2014/main" id="{8C61452E-FC48-4D1F-9A89-ABF99BD095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4075" y="381000"/>
            <a:ext cx="2743200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244" name="Text Box 20">
            <a:extLst>
              <a:ext uri="{FF2B5EF4-FFF2-40B4-BE49-F238E27FC236}">
                <a16:creationId xmlns:a16="http://schemas.microsoft.com/office/drawing/2014/main" id="{E9E4C1B2-292F-480A-B41B-192BBC11AB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07075" y="2170113"/>
            <a:ext cx="2895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cs-CZ" altLang="cs-CZ" sz="700">
                <a:latin typeface="Arial" panose="020B0604020202020204" pitchFamily="34" charset="0"/>
              </a:rPr>
              <a:t>http://www.abecedazahrady.cz</a:t>
            </a:r>
          </a:p>
          <a:p>
            <a:pPr algn="r"/>
            <a:r>
              <a:rPr lang="cs-CZ" altLang="cs-CZ" sz="700">
                <a:latin typeface="Arial" panose="020B0604020202020204" pitchFamily="34" charset="0"/>
              </a:rPr>
              <a:t>/Default.aspx?section=61&amp;server=1&amp;article=195</a:t>
            </a:r>
          </a:p>
        </p:txBody>
      </p:sp>
      <p:pic>
        <p:nvPicPr>
          <p:cNvPr id="52245" name="Picture 21">
            <a:extLst>
              <a:ext uri="{FF2B5EF4-FFF2-40B4-BE49-F238E27FC236}">
                <a16:creationId xmlns:a16="http://schemas.microsoft.com/office/drawing/2014/main" id="{9E2A5569-DFED-4E49-A5AF-BADC3CA098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6" t="71434" r="28557"/>
          <a:stretch>
            <a:fillRect/>
          </a:stretch>
        </p:blipFill>
        <p:spPr bwMode="auto">
          <a:xfrm>
            <a:off x="2819400" y="2514600"/>
            <a:ext cx="2438400" cy="1835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246" name="Text Box 22">
            <a:extLst>
              <a:ext uri="{FF2B5EF4-FFF2-40B4-BE49-F238E27FC236}">
                <a16:creationId xmlns:a16="http://schemas.microsoft.com/office/drawing/2014/main" id="{8E8BCCEF-6019-478D-A486-E3C1CD87D06E}"/>
              </a:ext>
            </a:extLst>
          </p:cNvPr>
          <p:cNvSpPr txBox="1">
            <a:spLocks noChangeArrowheads="1"/>
          </p:cNvSpPr>
          <p:nvPr/>
        </p:nvSpPr>
        <p:spPr bwMode="auto">
          <a:xfrm rot="5400000">
            <a:off x="3933825" y="3500438"/>
            <a:ext cx="24320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700">
                <a:solidFill>
                  <a:schemeClr val="tx1"/>
                </a:solidFill>
                <a:latin typeface="Arial" panose="020B0604020202020204" pitchFamily="34" charset="0"/>
              </a:rPr>
              <a:t>http://delta-intkey.com</a:t>
            </a:r>
          </a:p>
          <a:p>
            <a:r>
              <a:rPr lang="cs-CZ" altLang="cs-CZ" sz="700">
                <a:solidFill>
                  <a:schemeClr val="tx1"/>
                </a:solidFill>
                <a:latin typeface="Arial" panose="020B0604020202020204" pitchFamily="34" charset="0"/>
              </a:rPr>
              <a:t>/angio/images/lemna840.gif</a:t>
            </a:r>
          </a:p>
        </p:txBody>
      </p:sp>
      <p:pic>
        <p:nvPicPr>
          <p:cNvPr id="52248" name="Picture 24">
            <a:extLst>
              <a:ext uri="{FF2B5EF4-FFF2-40B4-BE49-F238E27FC236}">
                <a16:creationId xmlns:a16="http://schemas.microsoft.com/office/drawing/2014/main" id="{7DE7FDB3-4154-4668-9DB9-3E5C1A0A4AEE}"/>
              </a:ext>
            </a:extLst>
          </p:cNvPr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514600"/>
            <a:ext cx="2286000" cy="1838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249" name="Picture 25">
            <a:extLst>
              <a:ext uri="{FF2B5EF4-FFF2-40B4-BE49-F238E27FC236}">
                <a16:creationId xmlns:a16="http://schemas.microsoft.com/office/drawing/2014/main" id="{DB6146DF-279A-40D7-B76E-00D0542EA3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2514600"/>
            <a:ext cx="1927225" cy="1839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251" name="Text Box 27">
            <a:extLst>
              <a:ext uri="{FF2B5EF4-FFF2-40B4-BE49-F238E27FC236}">
                <a16:creationId xmlns:a16="http://schemas.microsoft.com/office/drawing/2014/main" id="{6B129DAE-6D40-4DAB-BF49-1FDB28B33C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7800" y="2473325"/>
            <a:ext cx="20574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700">
                <a:latin typeface="Arial" panose="020B0604020202020204" pitchFamily="34" charset="0"/>
              </a:rPr>
              <a:t>http://www.mobot.org/jwcross/duckweed</a:t>
            </a:r>
          </a:p>
          <a:p>
            <a:r>
              <a:rPr lang="cs-CZ" altLang="cs-CZ" sz="700">
                <a:latin typeface="Arial" panose="020B0604020202020204" pitchFamily="34" charset="0"/>
              </a:rPr>
              <a:t>/flowering-dormancy.htm</a:t>
            </a:r>
          </a:p>
        </p:txBody>
      </p:sp>
      <p:sp>
        <p:nvSpPr>
          <p:cNvPr id="52252" name="Text Box 28">
            <a:extLst>
              <a:ext uri="{FF2B5EF4-FFF2-40B4-BE49-F238E27FC236}">
                <a16:creationId xmlns:a16="http://schemas.microsoft.com/office/drawing/2014/main" id="{6A6F44A7-DEC2-4B45-A35A-AAAEC4ECAC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2514600"/>
            <a:ext cx="2057400" cy="198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700">
                <a:latin typeface="Arial" panose="020B0604020202020204" pitchFamily="34" charset="0"/>
              </a:rPr>
              <a:t>http://waynesword.palomar.edu/plmar96.htm</a:t>
            </a:r>
          </a:p>
        </p:txBody>
      </p:sp>
      <p:sp>
        <p:nvSpPr>
          <p:cNvPr id="52255" name="Text Box 31">
            <a:extLst>
              <a:ext uri="{FF2B5EF4-FFF2-40B4-BE49-F238E27FC236}">
                <a16:creationId xmlns:a16="http://schemas.microsoft.com/office/drawing/2014/main" id="{B4F0F0D7-F342-4A6A-9E9B-91825D8E7C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39000" y="2514600"/>
            <a:ext cx="1524000" cy="1677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cs-CZ" altLang="cs-CZ" sz="200" i="1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>
              <a:spcBef>
                <a:spcPct val="50000"/>
              </a:spcBef>
            </a:pPr>
            <a:r>
              <a:rPr lang="cs-CZ" altLang="cs-CZ" sz="1200" i="1">
                <a:solidFill>
                  <a:schemeClr val="tx1"/>
                </a:solidFill>
                <a:latin typeface="Arial" panose="020B0604020202020204" pitchFamily="34" charset="0"/>
              </a:rPr>
              <a:t>Wolffia australiana</a:t>
            </a:r>
          </a:p>
          <a:p>
            <a:pPr>
              <a:spcBef>
                <a:spcPct val="50000"/>
              </a:spcBef>
            </a:pPr>
            <a:r>
              <a:rPr lang="cs-CZ" altLang="cs-CZ" sz="1200">
                <a:solidFill>
                  <a:schemeClr val="tx1"/>
                </a:solidFill>
                <a:latin typeface="Arial" panose="020B0604020202020204" pitchFamily="34" charset="0"/>
              </a:rPr>
              <a:t>MF, DF = listy</a:t>
            </a:r>
          </a:p>
          <a:p>
            <a:pPr>
              <a:spcBef>
                <a:spcPct val="50000"/>
              </a:spcBef>
            </a:pPr>
            <a:r>
              <a:rPr lang="cs-CZ" altLang="cs-CZ" sz="1200">
                <a:solidFill>
                  <a:schemeClr val="tx1"/>
                </a:solidFill>
                <a:latin typeface="Arial" panose="020B0604020202020204" pitchFamily="34" charset="0"/>
              </a:rPr>
              <a:t>Pi = pistillodium (zakrnělý pestík)</a:t>
            </a:r>
          </a:p>
          <a:p>
            <a:pPr>
              <a:spcBef>
                <a:spcPct val="50000"/>
              </a:spcBef>
            </a:pPr>
            <a:r>
              <a:rPr lang="cs-CZ" altLang="cs-CZ" sz="1200">
                <a:solidFill>
                  <a:schemeClr val="tx1"/>
                </a:solidFill>
                <a:latin typeface="Arial" panose="020B0604020202020204" pitchFamily="34" charset="0"/>
              </a:rPr>
              <a:t>A1, A2 = tyčinky</a:t>
            </a:r>
          </a:p>
          <a:p>
            <a:pPr>
              <a:spcBef>
                <a:spcPct val="50000"/>
              </a:spcBef>
            </a:pPr>
            <a:r>
              <a:rPr lang="cs-CZ" altLang="cs-CZ" sz="1200">
                <a:solidFill>
                  <a:schemeClr val="tx1"/>
                </a:solidFill>
                <a:latin typeface="Arial" panose="020B0604020202020204" pitchFamily="34" charset="0"/>
              </a:rPr>
              <a:t>měřítko: 0,25 mm</a:t>
            </a:r>
          </a:p>
        </p:txBody>
      </p:sp>
      <p:sp>
        <p:nvSpPr>
          <p:cNvPr id="52256" name="Text Box 32">
            <a:extLst>
              <a:ext uri="{FF2B5EF4-FFF2-40B4-BE49-F238E27FC236}">
                <a16:creationId xmlns:a16="http://schemas.microsoft.com/office/drawing/2014/main" id="{4F27A927-0DEC-452A-9F46-18396551FB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11300" y="1066800"/>
            <a:ext cx="4421188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cs-CZ" altLang="cs-CZ" sz="1200">
                <a:solidFill>
                  <a:schemeClr val="tx1"/>
                </a:solidFill>
                <a:latin typeface="Arial" panose="020B0604020202020204" pitchFamily="34" charset="0"/>
              </a:rPr>
              <a:t> A</a:t>
            </a:r>
            <a:r>
              <a:rPr lang="cs-CZ" altLang="cs-CZ" sz="12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nanas</a:t>
            </a:r>
            <a:r>
              <a:rPr lang="cs-CZ" altLang="cs-CZ" sz="120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cs-CZ" altLang="cs-CZ" sz="12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– </a:t>
            </a:r>
            <a:r>
              <a:rPr lang="cs-CZ" altLang="cs-CZ" sz="1200">
                <a:solidFill>
                  <a:schemeClr val="tx1"/>
                </a:solidFill>
                <a:latin typeface="Arial" panose="020B0604020202020204" pitchFamily="34" charset="0"/>
              </a:rPr>
              <a:t>vnořené </a:t>
            </a:r>
            <a:r>
              <a:rPr lang="cs-CZ" altLang="cs-CZ" sz="12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kv</a:t>
            </a:r>
            <a:r>
              <a:rPr lang="cs-CZ" altLang="cs-CZ" sz="1200">
                <a:solidFill>
                  <a:schemeClr val="tx1"/>
                </a:solidFill>
                <a:latin typeface="Arial" panose="020B0604020202020204" pitchFamily="34" charset="0"/>
              </a:rPr>
              <a:t>ě</a:t>
            </a:r>
            <a:r>
              <a:rPr lang="cs-CZ" altLang="cs-CZ" sz="12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ty </a:t>
            </a:r>
            <a:r>
              <a:rPr lang="cs-CZ" altLang="cs-CZ" sz="1200">
                <a:solidFill>
                  <a:schemeClr val="tx1"/>
                </a:solidFill>
                <a:latin typeface="Arial" panose="020B0604020202020204" pitchFamily="34" charset="0"/>
              </a:rPr>
              <a:t>v </a:t>
            </a:r>
            <a:r>
              <a:rPr lang="cs-CZ" altLang="cs-CZ" sz="12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kom</a:t>
            </a:r>
            <a:r>
              <a:rPr lang="cs-CZ" altLang="cs-CZ" sz="1200">
                <a:solidFill>
                  <a:schemeClr val="tx1"/>
                </a:solidFill>
                <a:latin typeface="Arial" panose="020B0604020202020204" pitchFamily="34" charset="0"/>
              </a:rPr>
              <a:t>ů</a:t>
            </a:r>
            <a:r>
              <a:rPr lang="cs-CZ" altLang="cs-CZ" sz="12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rk</a:t>
            </a:r>
            <a:r>
              <a:rPr lang="cs-CZ" altLang="cs-CZ" sz="1200">
                <a:solidFill>
                  <a:schemeClr val="tx1"/>
                </a:solidFill>
                <a:latin typeface="Arial" panose="020B0604020202020204" pitchFamily="34" charset="0"/>
              </a:rPr>
              <a:t>ách</a:t>
            </a:r>
            <a:r>
              <a:rPr lang="cs-CZ" altLang="cs-CZ" sz="12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za šupinami</a:t>
            </a:r>
            <a:r>
              <a:rPr lang="cs-CZ" altLang="cs-CZ" sz="1200">
                <a:solidFill>
                  <a:schemeClr val="tx1"/>
                </a:solidFill>
                <a:latin typeface="Arial" panose="020B0604020202020204" pitchFamily="34" charset="0"/>
              </a:rPr>
              <a:t> &gt;</a:t>
            </a:r>
          </a:p>
        </p:txBody>
      </p:sp>
      <p:pic>
        <p:nvPicPr>
          <p:cNvPr id="52257" name="Picture 33">
            <a:extLst>
              <a:ext uri="{FF2B5EF4-FFF2-40B4-BE49-F238E27FC236}">
                <a16:creationId xmlns:a16="http://schemas.microsoft.com/office/drawing/2014/main" id="{66A7DC35-CE56-4A7F-B604-2D6ABE9EA0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9" r="14488"/>
          <a:stretch>
            <a:fillRect/>
          </a:stretch>
        </p:blipFill>
        <p:spPr bwMode="auto">
          <a:xfrm>
            <a:off x="457200" y="4419600"/>
            <a:ext cx="2292350" cy="1927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258" name="Picture 34">
            <a:extLst>
              <a:ext uri="{FF2B5EF4-FFF2-40B4-BE49-F238E27FC236}">
                <a16:creationId xmlns:a16="http://schemas.microsoft.com/office/drawing/2014/main" id="{22DF874B-E926-454E-892F-BD64C39D6488}"/>
              </a:ext>
            </a:extLst>
          </p:cNvPr>
          <p:cNvPicPr>
            <a:picLocks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914"/>
          <a:stretch>
            <a:fillRect/>
          </a:stretch>
        </p:blipFill>
        <p:spPr bwMode="auto">
          <a:xfrm>
            <a:off x="2819400" y="4419600"/>
            <a:ext cx="2228850" cy="1922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259" name="Picture 35">
            <a:extLst>
              <a:ext uri="{FF2B5EF4-FFF2-40B4-BE49-F238E27FC236}">
                <a16:creationId xmlns:a16="http://schemas.microsoft.com/office/drawing/2014/main" id="{4B97914D-377A-4FED-9269-9A254734275A}"/>
              </a:ext>
            </a:extLst>
          </p:cNvPr>
          <p:cNvPicPr>
            <a:picLocks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75" t="24887" r="40161" b="11179"/>
          <a:stretch>
            <a:fillRect/>
          </a:stretch>
        </p:blipFill>
        <p:spPr bwMode="auto">
          <a:xfrm>
            <a:off x="6781800" y="4419600"/>
            <a:ext cx="1892300" cy="1922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260" name="Picture 36">
            <a:extLst>
              <a:ext uri="{FF2B5EF4-FFF2-40B4-BE49-F238E27FC236}">
                <a16:creationId xmlns:a16="http://schemas.microsoft.com/office/drawing/2014/main" id="{92403776-3580-4F32-A516-B30D0F21B8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1750" y="4419600"/>
            <a:ext cx="1600200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261" name="Text Box 37">
            <a:extLst>
              <a:ext uri="{FF2B5EF4-FFF2-40B4-BE49-F238E27FC236}">
                <a16:creationId xmlns:a16="http://schemas.microsoft.com/office/drawing/2014/main" id="{3D0E01FA-9FE7-4FA8-8EF0-B8484B47BF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05600" y="4383088"/>
            <a:ext cx="2057400" cy="198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700">
                <a:latin typeface="Arial" panose="020B0604020202020204" pitchFamily="34" charset="0"/>
              </a:rPr>
              <a:t>botanika.bf.jcu.cz/morfologie/Cypripedium2.jpg</a:t>
            </a:r>
          </a:p>
        </p:txBody>
      </p:sp>
      <p:sp>
        <p:nvSpPr>
          <p:cNvPr id="52263" name="Text Box 39">
            <a:extLst>
              <a:ext uri="{FF2B5EF4-FFF2-40B4-BE49-F238E27FC236}">
                <a16:creationId xmlns:a16="http://schemas.microsoft.com/office/drawing/2014/main" id="{ECBD8575-DEB0-4E65-93C3-4F5D8CCCC8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1150" y="4373563"/>
            <a:ext cx="2209800" cy="198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700">
                <a:latin typeface="Arial" panose="020B0604020202020204" pitchFamily="34" charset="0"/>
              </a:rPr>
              <a:t>/fotogalerie-nahledy.php?family=Nymphaeaceae</a:t>
            </a:r>
          </a:p>
        </p:txBody>
      </p:sp>
      <p:sp>
        <p:nvSpPr>
          <p:cNvPr id="52264" name="Text Box 40">
            <a:extLst>
              <a:ext uri="{FF2B5EF4-FFF2-40B4-BE49-F238E27FC236}">
                <a16:creationId xmlns:a16="http://schemas.microsoft.com/office/drawing/2014/main" id="{CD7B1BF7-36E8-42A1-96F1-73FCDD88149D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2112169" y="4974431"/>
            <a:ext cx="1524000" cy="198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700">
                <a:latin typeface="Arial" panose="020B0604020202020204" pitchFamily="34" charset="0"/>
              </a:rPr>
              <a:t>http://botanika.bf.jcu.cz/materials</a:t>
            </a:r>
          </a:p>
        </p:txBody>
      </p:sp>
      <p:pic>
        <p:nvPicPr>
          <p:cNvPr id="52265" name="7_kvet_02_velikost-kvetu.MP3">
            <a:hlinkClick r:id="" action="ppaction://media"/>
            <a:extLst>
              <a:ext uri="{FF2B5EF4-FFF2-40B4-BE49-F238E27FC236}">
                <a16:creationId xmlns:a16="http://schemas.microsoft.com/office/drawing/2014/main" id="{3EDFDE31-A376-44B0-931A-70757A681177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7050" y="59499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22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358" fill="hold"/>
                                        <p:tgtEl>
                                          <p:spTgt spid="522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26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26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11" name="Text Box 27">
            <a:extLst>
              <a:ext uri="{FF2B5EF4-FFF2-40B4-BE49-F238E27FC236}">
                <a16:creationId xmlns:a16="http://schemas.microsoft.com/office/drawing/2014/main" id="{C174D07C-038C-4992-840D-337733DB00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81000"/>
            <a:ext cx="8382000" cy="200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r>
              <a:rPr lang="cs-CZ" altLang="cs-CZ" sz="1800">
                <a:latin typeface="Arial" panose="020B0604020202020204" pitchFamily="34" charset="0"/>
              </a:rPr>
              <a:t>• </a:t>
            </a:r>
            <a:r>
              <a:rPr lang="cs-CZ" altLang="cs-CZ" sz="1800" b="1">
                <a:latin typeface="Arial" panose="020B0604020202020204" pitchFamily="34" charset="0"/>
              </a:rPr>
              <a:t>doba trvání</a:t>
            </a:r>
            <a:r>
              <a:rPr lang="cs-CZ" altLang="cs-CZ" sz="1800">
                <a:latin typeface="Arial" panose="020B0604020202020204" pitchFamily="34" charset="0"/>
              </a:rPr>
              <a:t> květu: </a:t>
            </a:r>
            <a:r>
              <a:rPr lang="cs-CZ" altLang="cs-CZ" sz="1800" i="1">
                <a:latin typeface="Arial" panose="020B0604020202020204" pitchFamily="34" charset="0"/>
              </a:rPr>
              <a:t>Nymphaea amazonica </a:t>
            </a:r>
            <a:r>
              <a:rPr lang="cs-CZ" altLang="cs-CZ" sz="1800">
                <a:latin typeface="Arial" panose="020B0604020202020204" pitchFamily="34" charset="0"/>
              </a:rPr>
              <a:t>20 minut, pupalky (</a:t>
            </a:r>
            <a:r>
              <a:rPr lang="cs-CZ" altLang="cs-CZ" sz="1800" i="1">
                <a:latin typeface="Arial" panose="020B0604020202020204" pitchFamily="34" charset="0"/>
              </a:rPr>
              <a:t>Oenothera</a:t>
            </a:r>
            <a:r>
              <a:rPr lang="cs-CZ" altLang="cs-CZ" sz="1800">
                <a:latin typeface="Arial" panose="020B0604020202020204" pitchFamily="34" charset="0"/>
              </a:rPr>
              <a:t>) 1 noc – naproti tomu tropické orchideje i několik měsíců, nejsou-li opyleny</a:t>
            </a: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r>
              <a:rPr lang="cs-CZ" altLang="cs-CZ" sz="1800">
                <a:latin typeface="Arial" panose="020B0604020202020204" pitchFamily="34" charset="0"/>
              </a:rPr>
              <a:t>• </a:t>
            </a:r>
            <a:r>
              <a:rPr lang="cs-CZ" altLang="cs-CZ" sz="1800" b="1">
                <a:latin typeface="Arial" panose="020B0604020202020204" pitchFamily="34" charset="0"/>
                <a:cs typeface="Times New Roman" panose="02020603050405020304" pitchFamily="18" charset="0"/>
              </a:rPr>
              <a:t>symetrie</a:t>
            </a:r>
            <a:r>
              <a:rPr lang="cs-CZ" altLang="cs-CZ" sz="1800">
                <a:latin typeface="Arial" panose="020B0604020202020204" pitchFamily="34" charset="0"/>
                <a:cs typeface="Times New Roman" panose="02020603050405020304" pitchFamily="18" charset="0"/>
              </a:rPr>
              <a:t> kv</a:t>
            </a:r>
            <a:r>
              <a:rPr lang="cs-CZ" altLang="cs-CZ" sz="1800">
                <a:latin typeface="Arial" panose="020B0604020202020204" pitchFamily="34" charset="0"/>
              </a:rPr>
              <a:t>ětů</a:t>
            </a:r>
            <a:r>
              <a:rPr lang="cs-CZ" altLang="cs-CZ" sz="1800">
                <a:latin typeface="Arial" panose="020B0604020202020204" pitchFamily="34" charset="0"/>
                <a:cs typeface="Times New Roman" panose="02020603050405020304" pitchFamily="18" charset="0"/>
              </a:rPr>
              <a:t>: primárn</a:t>
            </a:r>
            <a:r>
              <a:rPr lang="cs-CZ" altLang="cs-CZ" sz="1800">
                <a:latin typeface="Arial" panose="020B0604020202020204" pitchFamily="34" charset="0"/>
              </a:rPr>
              <a:t>ě</a:t>
            </a:r>
            <a:r>
              <a:rPr lang="cs-CZ" altLang="cs-CZ" sz="1800">
                <a:latin typeface="Arial" panose="020B0604020202020204" pitchFamily="34" charset="0"/>
                <a:cs typeface="Times New Roman" panose="02020603050405020304" pitchFamily="18" charset="0"/>
              </a:rPr>
              <a:t> asymetrické</a:t>
            </a:r>
            <a:r>
              <a:rPr lang="cs-CZ" altLang="cs-CZ" sz="1800">
                <a:latin typeface="Arial" panose="020B0604020202020204" pitchFamily="34" charset="0"/>
              </a:rPr>
              <a:t> (</a:t>
            </a:r>
            <a:r>
              <a:rPr lang="cs-CZ" altLang="cs-CZ" sz="1800" i="1">
                <a:latin typeface="Arial" panose="020B0604020202020204" pitchFamily="34" charset="0"/>
              </a:rPr>
              <a:t>Winteraceae</a:t>
            </a:r>
            <a:r>
              <a:rPr lang="cs-CZ" altLang="cs-CZ" sz="1800">
                <a:latin typeface="Arial" panose="020B0604020202020204" pitchFamily="34" charset="0"/>
              </a:rPr>
              <a:t>)</a:t>
            </a:r>
            <a:r>
              <a:rPr lang="cs-CZ" altLang="cs-CZ" sz="1800" i="1">
                <a:latin typeface="Arial" panose="020B0604020202020204" pitchFamily="34" charset="0"/>
                <a:cs typeface="Times New Roman" panose="02020603050405020304" pitchFamily="18" charset="0"/>
              </a:rPr>
              <a:t>,</a:t>
            </a:r>
            <a:r>
              <a:rPr lang="cs-CZ" altLang="cs-CZ" sz="1800"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cs-CZ" altLang="cs-CZ" sz="1800" b="1">
                <a:latin typeface="Arial" panose="020B0604020202020204" pitchFamily="34" charset="0"/>
                <a:cs typeface="Times New Roman" panose="02020603050405020304" pitchFamily="18" charset="0"/>
              </a:rPr>
              <a:t>aktinomorfní</a:t>
            </a:r>
            <a:r>
              <a:rPr lang="cs-CZ" altLang="cs-CZ" sz="1800">
                <a:latin typeface="Arial" panose="020B0604020202020204" pitchFamily="34" charset="0"/>
              </a:rPr>
              <a:t> (více rovin souměrnosti; např. </a:t>
            </a:r>
            <a:r>
              <a:rPr lang="cs-CZ" altLang="cs-CZ" sz="1800" i="1">
                <a:latin typeface="Arial" panose="020B0604020202020204" pitchFamily="34" charset="0"/>
              </a:rPr>
              <a:t>Rosaceae, Campanulaceae, Gentianaceae, Geraniaceae, Caryophyllaceae</a:t>
            </a:r>
            <a:r>
              <a:rPr lang="cs-CZ" altLang="cs-CZ" sz="1800">
                <a:latin typeface="Arial" panose="020B0604020202020204" pitchFamily="34" charset="0"/>
              </a:rPr>
              <a:t>)</a:t>
            </a:r>
            <a:r>
              <a:rPr lang="cs-CZ" altLang="cs-CZ" sz="1800">
                <a:latin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cs-CZ" altLang="cs-CZ" sz="1800" b="1">
                <a:latin typeface="Arial" panose="020B0604020202020204" pitchFamily="34" charset="0"/>
                <a:cs typeface="Times New Roman" panose="02020603050405020304" pitchFamily="18" charset="0"/>
              </a:rPr>
              <a:t>bisymetrické </a:t>
            </a:r>
            <a:r>
              <a:rPr lang="cs-CZ" altLang="cs-CZ" sz="1800">
                <a:latin typeface="Arial" panose="020B0604020202020204" pitchFamily="34" charset="0"/>
              </a:rPr>
              <a:t>(2 kolmé roviny souměrnosti; </a:t>
            </a:r>
            <a:r>
              <a:rPr lang="cs-CZ" altLang="cs-CZ" sz="1800" i="1">
                <a:latin typeface="Arial" panose="020B0604020202020204" pitchFamily="34" charset="0"/>
                <a:cs typeface="Times New Roman" panose="02020603050405020304" pitchFamily="18" charset="0"/>
              </a:rPr>
              <a:t>Brassicaceae</a:t>
            </a:r>
            <a:r>
              <a:rPr lang="cs-CZ" altLang="cs-CZ" sz="1800" i="1">
                <a:latin typeface="Arial" panose="020B0604020202020204" pitchFamily="34" charset="0"/>
              </a:rPr>
              <a:t>, Fumariaceae</a:t>
            </a:r>
            <a:r>
              <a:rPr lang="cs-CZ" altLang="cs-CZ" sz="1800">
                <a:latin typeface="Arial" panose="020B0604020202020204" pitchFamily="34" charset="0"/>
                <a:cs typeface="Times New Roman" panose="02020603050405020304" pitchFamily="18" charset="0"/>
              </a:rPr>
              <a:t>), </a:t>
            </a:r>
            <a:r>
              <a:rPr lang="cs-CZ" altLang="cs-CZ" sz="1800" b="1">
                <a:latin typeface="Arial" panose="020B0604020202020204" pitchFamily="34" charset="0"/>
                <a:cs typeface="Times New Roman" panose="02020603050405020304" pitchFamily="18" charset="0"/>
              </a:rPr>
              <a:t>zygomorfní</a:t>
            </a:r>
            <a:r>
              <a:rPr lang="cs-CZ" altLang="cs-CZ" sz="1800">
                <a:latin typeface="Arial" panose="020B0604020202020204" pitchFamily="34" charset="0"/>
              </a:rPr>
              <a:t> (1 rovina souměrnosti; např. </a:t>
            </a:r>
            <a:r>
              <a:rPr lang="cs-CZ" altLang="cs-CZ" sz="1800" i="1">
                <a:latin typeface="Arial" panose="020B0604020202020204" pitchFamily="34" charset="0"/>
              </a:rPr>
              <a:t>Violaceae, Fabaceae, Lamiaceae, Orchidaceae</a:t>
            </a:r>
            <a:r>
              <a:rPr lang="cs-CZ" altLang="cs-CZ" sz="1800">
                <a:latin typeface="Arial" panose="020B0604020202020204" pitchFamily="34" charset="0"/>
              </a:rPr>
              <a:t>)</a:t>
            </a:r>
            <a:r>
              <a:rPr lang="cs-CZ" altLang="cs-CZ" sz="1800">
                <a:latin typeface="Arial" panose="020B0604020202020204" pitchFamily="34" charset="0"/>
                <a:cs typeface="Times New Roman" panose="02020603050405020304" pitchFamily="18" charset="0"/>
              </a:rPr>
              <a:t>, sekundárn</a:t>
            </a:r>
            <a:r>
              <a:rPr lang="cs-CZ" altLang="cs-CZ" sz="1800">
                <a:latin typeface="Arial" panose="020B0604020202020204" pitchFamily="34" charset="0"/>
              </a:rPr>
              <a:t>ě</a:t>
            </a:r>
            <a:r>
              <a:rPr lang="cs-CZ" altLang="cs-CZ" sz="1800">
                <a:latin typeface="Arial" panose="020B0604020202020204" pitchFamily="34" charset="0"/>
                <a:cs typeface="Times New Roman" panose="02020603050405020304" pitchFamily="18" charset="0"/>
              </a:rPr>
              <a:t> asymetrické (</a:t>
            </a:r>
            <a:r>
              <a:rPr lang="cs-CZ" altLang="cs-CZ" sz="1800" i="1">
                <a:latin typeface="Arial" panose="020B0604020202020204" pitchFamily="34" charset="0"/>
                <a:cs typeface="Times New Roman" panose="02020603050405020304" pitchFamily="18" charset="0"/>
              </a:rPr>
              <a:t>Canna</a:t>
            </a:r>
            <a:r>
              <a:rPr lang="cs-CZ" altLang="cs-CZ" sz="1800" i="1">
                <a:latin typeface="Arial" panose="020B0604020202020204" pitchFamily="34" charset="0"/>
              </a:rPr>
              <a:t>ceae</a:t>
            </a:r>
            <a:r>
              <a:rPr lang="cs-CZ" altLang="cs-CZ" sz="1800" i="1">
                <a:latin typeface="Arial" panose="020B0604020202020204" pitchFamily="34" charset="0"/>
                <a:cs typeface="Times New Roman" panose="02020603050405020304" pitchFamily="18" charset="0"/>
              </a:rPr>
              <a:t>, Zingiberaceae</a:t>
            </a:r>
            <a:r>
              <a:rPr lang="cs-CZ" altLang="cs-CZ" sz="1800">
                <a:latin typeface="Arial" panose="020B0604020202020204" pitchFamily="34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67612" name="Picture 28">
            <a:extLst>
              <a:ext uri="{FF2B5EF4-FFF2-40B4-BE49-F238E27FC236}">
                <a16:creationId xmlns:a16="http://schemas.microsoft.com/office/drawing/2014/main" id="{33909DED-C252-42D8-B2B4-F89115D44C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2438400"/>
            <a:ext cx="2667000" cy="194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613" name="Text Box 29">
            <a:extLst>
              <a:ext uri="{FF2B5EF4-FFF2-40B4-BE49-F238E27FC236}">
                <a16:creationId xmlns:a16="http://schemas.microsoft.com/office/drawing/2014/main" id="{8EABED0F-4E20-4FF0-8358-8B0CFDF3E1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4216400"/>
            <a:ext cx="3048000" cy="198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700">
                <a:latin typeface="Arial" panose="020B0604020202020204" pitchFamily="34" charset="0"/>
              </a:rPr>
              <a:t>http://bdadafoto.webzdarma.cz/kytky/2002_05_24_04_Sl_kytka.jpg</a:t>
            </a:r>
          </a:p>
        </p:txBody>
      </p:sp>
      <p:pic>
        <p:nvPicPr>
          <p:cNvPr id="67614" name="Picture 30">
            <a:extLst>
              <a:ext uri="{FF2B5EF4-FFF2-40B4-BE49-F238E27FC236}">
                <a16:creationId xmlns:a16="http://schemas.microsoft.com/office/drawing/2014/main" id="{AF9FFD29-1F49-48C0-B5CD-383D6AC609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4495800"/>
            <a:ext cx="2667000" cy="2000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615" name="Text Box 31">
            <a:extLst>
              <a:ext uri="{FF2B5EF4-FFF2-40B4-BE49-F238E27FC236}">
                <a16:creationId xmlns:a16="http://schemas.microsoft.com/office/drawing/2014/main" id="{CFAC396E-A930-4A73-AD74-F339741720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6324600"/>
            <a:ext cx="3048000" cy="198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700">
                <a:latin typeface="Arial" panose="020B0604020202020204" pitchFamily="34" charset="0"/>
              </a:rPr>
              <a:t>http://bdadafoto.webzdarma.cz/kytky/2002_06_23_14_Su_kytka.jpg</a:t>
            </a:r>
          </a:p>
        </p:txBody>
      </p:sp>
      <p:pic>
        <p:nvPicPr>
          <p:cNvPr id="67616" name="Picture 32">
            <a:extLst>
              <a:ext uri="{FF2B5EF4-FFF2-40B4-BE49-F238E27FC236}">
                <a16:creationId xmlns:a16="http://schemas.microsoft.com/office/drawing/2014/main" id="{A9DC1FD7-990F-4ABB-9CF2-400DF4DC40C7}"/>
              </a:ext>
            </a:extLst>
          </p:cNvPr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495800"/>
            <a:ext cx="2667000" cy="1997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617" name="Text Box 33">
            <a:extLst>
              <a:ext uri="{FF2B5EF4-FFF2-40B4-BE49-F238E27FC236}">
                <a16:creationId xmlns:a16="http://schemas.microsoft.com/office/drawing/2014/main" id="{BD18514B-483F-4830-A036-E82E88D017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6324600"/>
            <a:ext cx="3048000" cy="198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700">
                <a:latin typeface="Arial" panose="020B0604020202020204" pitchFamily="34" charset="0"/>
              </a:rPr>
              <a:t>http://www.botany.cz/cs/erysimum-crepidifolium/</a:t>
            </a:r>
          </a:p>
        </p:txBody>
      </p:sp>
      <p:sp>
        <p:nvSpPr>
          <p:cNvPr id="67618" name="Text Box 34">
            <a:extLst>
              <a:ext uri="{FF2B5EF4-FFF2-40B4-BE49-F238E27FC236}">
                <a16:creationId xmlns:a16="http://schemas.microsoft.com/office/drawing/2014/main" id="{944DFA56-B5F9-4AFF-A63C-D57D2136D4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4495800"/>
            <a:ext cx="2743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1200">
                <a:latin typeface="Arial" panose="020B0604020202020204" pitchFamily="34" charset="0"/>
              </a:rPr>
              <a:t>Trýzel 	</a:t>
            </a:r>
            <a:r>
              <a:rPr lang="cs-CZ" altLang="cs-CZ" sz="1200" i="1">
                <a:latin typeface="Arial" panose="020B0604020202020204" pitchFamily="34" charset="0"/>
              </a:rPr>
              <a:t>Erysimum crepidifolium </a:t>
            </a:r>
            <a:r>
              <a:rPr lang="cs-CZ" altLang="cs-CZ" sz="1200">
                <a:latin typeface="Arial" panose="020B0604020202020204" pitchFamily="34" charset="0"/>
              </a:rPr>
              <a:t>škardolistý</a:t>
            </a:r>
          </a:p>
        </p:txBody>
      </p:sp>
      <p:sp>
        <p:nvSpPr>
          <p:cNvPr id="67619" name="Text Box 35">
            <a:extLst>
              <a:ext uri="{FF2B5EF4-FFF2-40B4-BE49-F238E27FC236}">
                <a16:creationId xmlns:a16="http://schemas.microsoft.com/office/drawing/2014/main" id="{94BE7578-DB7A-442C-A80A-8E616D754A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2800" y="4495800"/>
            <a:ext cx="26670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1200">
                <a:latin typeface="Arial" panose="020B0604020202020204" pitchFamily="34" charset="0"/>
              </a:rPr>
              <a:t>Violka trojbarevná          </a:t>
            </a:r>
            <a:r>
              <a:rPr lang="cs-CZ" altLang="cs-CZ" sz="1200" i="1">
                <a:latin typeface="Arial" panose="020B0604020202020204" pitchFamily="34" charset="0"/>
              </a:rPr>
              <a:t>Viola tricolor</a:t>
            </a:r>
          </a:p>
        </p:txBody>
      </p:sp>
      <p:sp>
        <p:nvSpPr>
          <p:cNvPr id="67620" name="Text Box 36">
            <a:extLst>
              <a:ext uri="{FF2B5EF4-FFF2-40B4-BE49-F238E27FC236}">
                <a16:creationId xmlns:a16="http://schemas.microsoft.com/office/drawing/2014/main" id="{C5435BF2-DD4F-4A2D-8463-72514C2503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2800" y="2438400"/>
            <a:ext cx="27432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1200">
                <a:latin typeface="Arial" panose="020B0604020202020204" pitchFamily="34" charset="0"/>
              </a:rPr>
              <a:t>Kakost luční 	      </a:t>
            </a:r>
            <a:r>
              <a:rPr lang="cs-CZ" altLang="cs-CZ" sz="1200" i="1">
                <a:latin typeface="Arial" panose="020B0604020202020204" pitchFamily="34" charset="0"/>
              </a:rPr>
              <a:t>Geranium pratense</a:t>
            </a:r>
          </a:p>
        </p:txBody>
      </p:sp>
      <p:pic>
        <p:nvPicPr>
          <p:cNvPr id="67621" name="Picture 37">
            <a:extLst>
              <a:ext uri="{FF2B5EF4-FFF2-40B4-BE49-F238E27FC236}">
                <a16:creationId xmlns:a16="http://schemas.microsoft.com/office/drawing/2014/main" id="{CB8FC672-DD30-4A62-863A-821324BB37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2438400"/>
            <a:ext cx="2428875" cy="323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622" name="Text Box 38">
            <a:extLst>
              <a:ext uri="{FF2B5EF4-FFF2-40B4-BE49-F238E27FC236}">
                <a16:creationId xmlns:a16="http://schemas.microsoft.com/office/drawing/2014/main" id="{6DE0EBF2-DD86-4B3F-8A09-8FAD54CE51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07125" y="5397500"/>
            <a:ext cx="24796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700">
                <a:latin typeface="Arial" panose="020B0604020202020204" pitchFamily="34" charset="0"/>
              </a:rPr>
              <a:t>http://www.photos-of-the-year.com</a:t>
            </a:r>
          </a:p>
          <a:p>
            <a:r>
              <a:rPr lang="cs-CZ" altLang="cs-CZ" sz="700">
                <a:latin typeface="Arial" panose="020B0604020202020204" pitchFamily="34" charset="0"/>
              </a:rPr>
              <a:t>/nature/showphoto.php?photo=18971</a:t>
            </a:r>
          </a:p>
        </p:txBody>
      </p:sp>
      <p:pic>
        <p:nvPicPr>
          <p:cNvPr id="67623" name="Picture 39">
            <a:extLst>
              <a:ext uri="{FF2B5EF4-FFF2-40B4-BE49-F238E27FC236}">
                <a16:creationId xmlns:a16="http://schemas.microsoft.com/office/drawing/2014/main" id="{2A91F31E-89AC-473D-9186-A129316BF41B}"/>
              </a:ext>
            </a:extLst>
          </p:cNvPr>
          <p:cNvPicPr>
            <a:picLocks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438400"/>
            <a:ext cx="2667000" cy="1946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624" name="Text Box 40">
            <a:extLst>
              <a:ext uri="{FF2B5EF4-FFF2-40B4-BE49-F238E27FC236}">
                <a16:creationId xmlns:a16="http://schemas.microsoft.com/office/drawing/2014/main" id="{FB9F88D7-315C-4A9E-ABAE-250F5F349A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4216400"/>
            <a:ext cx="3048000" cy="198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700">
                <a:latin typeface="Arial" panose="020B0604020202020204" pitchFamily="34" charset="0"/>
              </a:rPr>
              <a:t>http://www.mobot.org/mobot/research/newcaledonia/origin.html</a:t>
            </a:r>
          </a:p>
        </p:txBody>
      </p:sp>
      <p:sp>
        <p:nvSpPr>
          <p:cNvPr id="67625" name="Text Box 41">
            <a:extLst>
              <a:ext uri="{FF2B5EF4-FFF2-40B4-BE49-F238E27FC236}">
                <a16:creationId xmlns:a16="http://schemas.microsoft.com/office/drawing/2014/main" id="{D3CE4C4C-BF4A-4A9E-9605-E372E70147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2438400"/>
            <a:ext cx="26670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1200" i="1">
                <a:latin typeface="Arial" panose="020B0604020202020204" pitchFamily="34" charset="0"/>
              </a:rPr>
              <a:t>Zygogynum cristatum (Winteraceae)</a:t>
            </a:r>
          </a:p>
        </p:txBody>
      </p:sp>
      <p:sp>
        <p:nvSpPr>
          <p:cNvPr id="67626" name="Text Box 42">
            <a:extLst>
              <a:ext uri="{FF2B5EF4-FFF2-40B4-BE49-F238E27FC236}">
                <a16:creationId xmlns:a16="http://schemas.microsoft.com/office/drawing/2014/main" id="{30C9DD5F-14F0-4E51-BDF7-2A1D5D8DA5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2438400"/>
            <a:ext cx="25908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1200">
                <a:latin typeface="Arial" panose="020B0604020202020204" pitchFamily="34" charset="0"/>
              </a:rPr>
              <a:t>Dosna – </a:t>
            </a:r>
            <a:r>
              <a:rPr lang="cs-CZ" altLang="cs-CZ" sz="1200" i="1">
                <a:latin typeface="Arial" panose="020B0604020202020204" pitchFamily="34" charset="0"/>
              </a:rPr>
              <a:t>Canna</a:t>
            </a:r>
            <a:r>
              <a:rPr lang="cs-CZ" altLang="cs-CZ" sz="1200">
                <a:latin typeface="Arial" panose="020B0604020202020204" pitchFamily="34" charset="0"/>
              </a:rPr>
              <a:t> sp. </a:t>
            </a:r>
            <a:r>
              <a:rPr lang="cs-CZ" altLang="cs-CZ" sz="1200" i="1">
                <a:latin typeface="Arial" panose="020B0604020202020204" pitchFamily="34" charset="0"/>
              </a:rPr>
              <a:t>(Cannaceae)</a:t>
            </a:r>
          </a:p>
        </p:txBody>
      </p:sp>
      <p:pic>
        <p:nvPicPr>
          <p:cNvPr id="67627" name="7_kvet_03_symetrie-kvetu.MP3">
            <a:hlinkClick r:id="" action="ppaction://media"/>
            <a:extLst>
              <a:ext uri="{FF2B5EF4-FFF2-40B4-BE49-F238E27FC236}">
                <a16:creationId xmlns:a16="http://schemas.microsoft.com/office/drawing/2014/main" id="{8D7AD2D1-59FB-430F-B6EA-93D69E243693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763" y="580548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76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133" fill="hold"/>
                                        <p:tgtEl>
                                          <p:spTgt spid="676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627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762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03" name="Text Box 15">
            <a:extLst>
              <a:ext uri="{FF2B5EF4-FFF2-40B4-BE49-F238E27FC236}">
                <a16:creationId xmlns:a16="http://schemas.microsoft.com/office/drawing/2014/main" id="{D6CFDC89-4205-418E-8DA7-CB7DD327FB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81000"/>
            <a:ext cx="8534400" cy="290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r>
              <a:rPr lang="cs-CZ" altLang="cs-CZ" sz="1800" b="1" u="sng">
                <a:latin typeface="Arial" panose="020B0604020202020204" pitchFamily="34" charset="0"/>
                <a:cs typeface="Times New Roman" panose="02020603050405020304" pitchFamily="18" charset="0"/>
              </a:rPr>
              <a:t>Fylogeneze kv</a:t>
            </a:r>
            <a:r>
              <a:rPr lang="cs-CZ" altLang="cs-CZ" sz="1800" b="1" u="sng">
                <a:latin typeface="Arial" panose="020B0604020202020204" pitchFamily="34" charset="0"/>
              </a:rPr>
              <a:t>ě</a:t>
            </a:r>
            <a:r>
              <a:rPr lang="cs-CZ" altLang="cs-CZ" sz="1800" b="1" u="sng">
                <a:latin typeface="Arial" panose="020B0604020202020204" pitchFamily="34" charset="0"/>
                <a:cs typeface="Times New Roman" panose="02020603050405020304" pitchFamily="18" charset="0"/>
              </a:rPr>
              <a:t>tu</a:t>
            </a:r>
          </a:p>
          <a:p>
            <a:pPr>
              <a:lnSpc>
                <a:spcPct val="93000"/>
              </a:lnSpc>
              <a:spcBef>
                <a:spcPts val="500"/>
              </a:spcBef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r>
              <a:rPr lang="cs-CZ" altLang="cs-CZ" sz="1800" b="1">
                <a:latin typeface="Arial" panose="020B0604020202020204" pitchFamily="34" charset="0"/>
                <a:cs typeface="Times New Roman" panose="02020603050405020304" pitchFamily="18" charset="0"/>
              </a:rPr>
              <a:t>euanthiová teorie</a:t>
            </a:r>
            <a:r>
              <a:rPr lang="cs-CZ" altLang="cs-CZ" sz="1800">
                <a:latin typeface="Arial" panose="020B0604020202020204" pitchFamily="34" charset="0"/>
                <a:cs typeface="Times New Roman" panose="02020603050405020304" pitchFamily="18" charset="0"/>
              </a:rPr>
              <a:t>:</a:t>
            </a:r>
            <a:endParaRPr lang="cs-CZ" altLang="cs-CZ" sz="1800">
              <a:latin typeface="Arial" panose="020B0604020202020204" pitchFamily="34" charset="0"/>
            </a:endParaRPr>
          </a:p>
          <a:p>
            <a:pPr>
              <a:lnSpc>
                <a:spcPct val="93000"/>
              </a:lnSpc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r>
              <a:rPr lang="cs-CZ" altLang="cs-CZ" sz="1800">
                <a:latin typeface="Arial" panose="020B0604020202020204" pitchFamily="34" charset="0"/>
                <a:cs typeface="Times New Roman" panose="02020603050405020304" pitchFamily="18" charset="0"/>
              </a:rPr>
              <a:t>vývoj z anthostrobilu</a:t>
            </a:r>
            <a:endParaRPr lang="cs-CZ" altLang="cs-CZ" sz="1800">
              <a:latin typeface="Arial" panose="020B0604020202020204" pitchFamily="34" charset="0"/>
            </a:endParaRPr>
          </a:p>
          <a:p>
            <a:pPr>
              <a:lnSpc>
                <a:spcPct val="93000"/>
              </a:lnSpc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r>
              <a:rPr lang="cs-CZ" altLang="cs-CZ" sz="1800">
                <a:latin typeface="Arial" panose="020B0604020202020204" pitchFamily="34" charset="0"/>
                <a:cs typeface="Times New Roman" panose="02020603050405020304" pitchFamily="18" charset="0"/>
              </a:rPr>
              <a:t>hypotetického p</a:t>
            </a:r>
            <a:r>
              <a:rPr lang="cs-CZ" altLang="cs-CZ" sz="1800">
                <a:latin typeface="Arial" panose="020B0604020202020204" pitchFamily="34" charset="0"/>
              </a:rPr>
              <a:t>ř</a:t>
            </a:r>
            <a:r>
              <a:rPr lang="cs-CZ" altLang="cs-CZ" sz="1800">
                <a:latin typeface="Arial" panose="020B0604020202020204" pitchFamily="34" charset="0"/>
                <a:cs typeface="Times New Roman" panose="02020603050405020304" pitchFamily="18" charset="0"/>
              </a:rPr>
              <a:t>edka</a:t>
            </a:r>
            <a:endParaRPr lang="cs-CZ" altLang="cs-CZ" sz="1800">
              <a:latin typeface="Arial" panose="020B0604020202020204" pitchFamily="34" charset="0"/>
            </a:endParaRPr>
          </a:p>
          <a:p>
            <a:pPr>
              <a:lnSpc>
                <a:spcPct val="93000"/>
              </a:lnSpc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r>
              <a:rPr lang="cs-CZ" altLang="cs-CZ" sz="1800">
                <a:latin typeface="Arial" panose="020B0604020202020204" pitchFamily="34" charset="0"/>
                <a:cs typeface="Times New Roman" panose="02020603050405020304" pitchFamily="18" charset="0"/>
              </a:rPr>
              <a:t>krytosemenných rostlin</a:t>
            </a:r>
            <a:endParaRPr lang="cs-CZ" altLang="cs-CZ" sz="1800">
              <a:latin typeface="Arial" panose="020B0604020202020204" pitchFamily="34" charset="0"/>
            </a:endParaRPr>
          </a:p>
          <a:p>
            <a:pPr>
              <a:lnSpc>
                <a:spcPct val="93000"/>
              </a:lnSpc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r>
              <a:rPr lang="cs-CZ" altLang="cs-CZ" sz="1800">
                <a:latin typeface="Arial" panose="020B0604020202020204" pitchFamily="34" charset="0"/>
                <a:cs typeface="Times New Roman" panose="02020603050405020304" pitchFamily="18" charset="0"/>
              </a:rPr>
              <a:t>– šištice, na ní</a:t>
            </a:r>
            <a:r>
              <a:rPr lang="cs-CZ" altLang="cs-CZ" sz="1800">
                <a:latin typeface="Arial" panose="020B0604020202020204" pitchFamily="34" charset="0"/>
              </a:rPr>
              <a:t>ž</a:t>
            </a:r>
            <a:r>
              <a:rPr lang="cs-CZ" altLang="cs-CZ" sz="1800">
                <a:latin typeface="Arial" panose="020B0604020202020204" pitchFamily="34" charset="0"/>
                <a:cs typeface="Times New Roman" panose="02020603050405020304" pitchFamily="18" charset="0"/>
              </a:rPr>
              <a:t> byly ve šroubovici vyvinuty asimila</a:t>
            </a:r>
            <a:r>
              <a:rPr lang="cs-CZ" altLang="cs-CZ" sz="1800">
                <a:latin typeface="Arial" panose="020B0604020202020204" pitchFamily="34" charset="0"/>
              </a:rPr>
              <a:t>č</a:t>
            </a:r>
            <a:r>
              <a:rPr lang="cs-CZ" altLang="cs-CZ" sz="1800">
                <a:latin typeface="Arial" panose="020B0604020202020204" pitchFamily="34" charset="0"/>
                <a:cs typeface="Times New Roman" panose="02020603050405020304" pitchFamily="18" charset="0"/>
              </a:rPr>
              <a:t>ní listy (</a:t>
            </a:r>
            <a:r>
              <a:rPr lang="cs-CZ" altLang="cs-CZ" sz="1800">
                <a:latin typeface="Arial" panose="020B0604020202020204" pitchFamily="34" charset="0"/>
              </a:rPr>
              <a:t>jejich přeměnou pak vznikly</a:t>
            </a:r>
            <a:r>
              <a:rPr lang="cs-CZ" altLang="cs-CZ" sz="1800">
                <a:latin typeface="Arial" panose="020B0604020202020204" pitchFamily="34" charset="0"/>
                <a:cs typeface="Times New Roman" panose="02020603050405020304" pitchFamily="18" charset="0"/>
              </a:rPr>
              <a:t> kv</a:t>
            </a:r>
            <a:r>
              <a:rPr lang="cs-CZ" altLang="cs-CZ" sz="1800">
                <a:latin typeface="Arial" panose="020B0604020202020204" pitchFamily="34" charset="0"/>
              </a:rPr>
              <a:t>ě</a:t>
            </a:r>
            <a:r>
              <a:rPr lang="cs-CZ" altLang="cs-CZ" sz="1800">
                <a:latin typeface="Arial" panose="020B0604020202020204" pitchFamily="34" charset="0"/>
                <a:cs typeface="Times New Roman" panose="02020603050405020304" pitchFamily="18" charset="0"/>
              </a:rPr>
              <a:t>tní obaly), mikrosporofyly (=&gt; ty</a:t>
            </a:r>
            <a:r>
              <a:rPr lang="cs-CZ" altLang="cs-CZ" sz="1800">
                <a:latin typeface="Arial" panose="020B0604020202020204" pitchFamily="34" charset="0"/>
              </a:rPr>
              <a:t>či</a:t>
            </a:r>
            <a:r>
              <a:rPr lang="cs-CZ" altLang="cs-CZ" sz="1800">
                <a:latin typeface="Arial" panose="020B0604020202020204" pitchFamily="34" charset="0"/>
                <a:cs typeface="Times New Roman" panose="02020603050405020304" pitchFamily="18" charset="0"/>
              </a:rPr>
              <a:t>nky) a megasporofyly (=&gt; pestíky)</a:t>
            </a:r>
            <a:endParaRPr lang="cs-CZ" altLang="cs-CZ" sz="1800">
              <a:latin typeface="Arial" panose="020B0604020202020204" pitchFamily="34" charset="0"/>
            </a:endParaRPr>
          </a:p>
          <a:p>
            <a:pPr>
              <a:lnSpc>
                <a:spcPct val="93000"/>
              </a:lnSpc>
              <a:spcAft>
                <a:spcPts val="500"/>
              </a:spcAft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r>
              <a:rPr lang="cs-CZ" altLang="cs-CZ" sz="1800">
                <a:latin typeface="Arial" panose="020B0604020202020204" pitchFamily="34" charset="0"/>
              </a:rPr>
              <a:t>– podle této teorie jsou původní oboupohlavné květy s větším počtem květ. částí</a:t>
            </a: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r>
              <a:rPr lang="cs-CZ" altLang="cs-CZ" sz="1800" b="1">
                <a:latin typeface="Arial" panose="020B0604020202020204" pitchFamily="34" charset="0"/>
                <a:cs typeface="Times New Roman" panose="02020603050405020304" pitchFamily="18" charset="0"/>
              </a:rPr>
              <a:t>pseudanthiová teorie</a:t>
            </a:r>
            <a:r>
              <a:rPr lang="cs-CZ" altLang="cs-CZ" sz="1800">
                <a:latin typeface="Arial" panose="020B0604020202020204" pitchFamily="34" charset="0"/>
                <a:cs typeface="Times New Roman" panose="02020603050405020304" pitchFamily="18" charset="0"/>
              </a:rPr>
              <a:t>: existence souboru jednopohlavných strobil</a:t>
            </a:r>
            <a:r>
              <a:rPr lang="cs-CZ" altLang="cs-CZ" sz="1800">
                <a:latin typeface="Arial" panose="020B0604020202020204" pitchFamily="34" charset="0"/>
              </a:rPr>
              <a:t>ů</a:t>
            </a:r>
            <a:r>
              <a:rPr lang="cs-CZ" altLang="cs-CZ" sz="1800">
                <a:latin typeface="Arial" panose="020B0604020202020204" pitchFamily="34" charset="0"/>
                <a:cs typeface="Times New Roman" panose="02020603050405020304" pitchFamily="18" charset="0"/>
              </a:rPr>
              <a:t>, jejich re</a:t>
            </a:r>
            <a:r>
              <a:rPr lang="cs-CZ" altLang="cs-CZ" sz="1800">
                <a:latin typeface="Arial" panose="020B0604020202020204" pitchFamily="34" charset="0"/>
              </a:rPr>
              <a:t>-</a:t>
            </a:r>
            <a:r>
              <a:rPr lang="cs-CZ" altLang="cs-CZ" sz="1800">
                <a:latin typeface="Arial" panose="020B0604020202020204" pitchFamily="34" charset="0"/>
                <a:cs typeface="Times New Roman" panose="02020603050405020304" pitchFamily="18" charset="0"/>
              </a:rPr>
              <a:t>dukcí vznikly jednopohlavné kv</a:t>
            </a:r>
            <a:r>
              <a:rPr lang="cs-CZ" altLang="cs-CZ" sz="1800">
                <a:latin typeface="Arial" panose="020B0604020202020204" pitchFamily="34" charset="0"/>
              </a:rPr>
              <a:t>ě</a:t>
            </a:r>
            <a:r>
              <a:rPr lang="cs-CZ" altLang="cs-CZ" sz="1800">
                <a:latin typeface="Arial" panose="020B0604020202020204" pitchFamily="34" charset="0"/>
                <a:cs typeface="Times New Roman" panose="02020603050405020304" pitchFamily="18" charset="0"/>
              </a:rPr>
              <a:t>ty a </a:t>
            </a:r>
            <a:r>
              <a:rPr lang="cs-CZ" altLang="cs-CZ" sz="1800">
                <a:latin typeface="Arial" panose="020B0604020202020204" pitchFamily="34" charset="0"/>
              </a:rPr>
              <a:t>jejich </a:t>
            </a:r>
            <a:r>
              <a:rPr lang="cs-CZ" altLang="cs-CZ" sz="1800">
                <a:latin typeface="Arial" panose="020B0604020202020204" pitchFamily="34" charset="0"/>
                <a:cs typeface="Times New Roman" panose="02020603050405020304" pitchFamily="18" charset="0"/>
              </a:rPr>
              <a:t>sdru</a:t>
            </a:r>
            <a:r>
              <a:rPr lang="cs-CZ" altLang="cs-CZ" sz="1800">
                <a:latin typeface="Arial" panose="020B0604020202020204" pitchFamily="34" charset="0"/>
              </a:rPr>
              <a:t>ž</a:t>
            </a:r>
            <a:r>
              <a:rPr lang="cs-CZ" altLang="cs-CZ" sz="1800">
                <a:latin typeface="Arial" panose="020B0604020202020204" pitchFamily="34" charset="0"/>
                <a:cs typeface="Times New Roman" panose="02020603050405020304" pitchFamily="18" charset="0"/>
              </a:rPr>
              <a:t>ováním pak kv</a:t>
            </a:r>
            <a:r>
              <a:rPr lang="cs-CZ" altLang="cs-CZ" sz="1800">
                <a:latin typeface="Arial" panose="020B0604020202020204" pitchFamily="34" charset="0"/>
              </a:rPr>
              <a:t>ě</a:t>
            </a:r>
            <a:r>
              <a:rPr lang="cs-CZ" altLang="cs-CZ" sz="1800">
                <a:latin typeface="Arial" panose="020B0604020202020204" pitchFamily="34" charset="0"/>
                <a:cs typeface="Times New Roman" panose="02020603050405020304" pitchFamily="18" charset="0"/>
              </a:rPr>
              <a:t>ty oboupohlavné</a:t>
            </a:r>
            <a:r>
              <a:rPr lang="cs-CZ" altLang="cs-CZ" sz="1800">
                <a:latin typeface="Arial" panose="020B0604020202020204" pitchFamily="34" charset="0"/>
              </a:rPr>
              <a:t> </a:t>
            </a:r>
          </a:p>
        </p:txBody>
      </p:sp>
      <p:pic>
        <p:nvPicPr>
          <p:cNvPr id="63517" name="Picture 29">
            <a:extLst>
              <a:ext uri="{FF2B5EF4-FFF2-40B4-BE49-F238E27FC236}">
                <a16:creationId xmlns:a16="http://schemas.microsoft.com/office/drawing/2014/main" id="{D6EBA900-D0E4-43B6-8BEA-07EC299B38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lum bright="-18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806"/>
          <a:stretch>
            <a:fillRect/>
          </a:stretch>
        </p:blipFill>
        <p:spPr bwMode="auto">
          <a:xfrm>
            <a:off x="2590800" y="152400"/>
            <a:ext cx="6227763" cy="1654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518" name="Picture 30">
            <a:extLst>
              <a:ext uri="{FF2B5EF4-FFF2-40B4-BE49-F238E27FC236}">
                <a16:creationId xmlns:a16="http://schemas.microsoft.com/office/drawing/2014/main" id="{552E97BF-73F9-4778-B6C8-5A96F7A849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32" r="2884" b="19937"/>
          <a:stretch>
            <a:fillRect/>
          </a:stretch>
        </p:blipFill>
        <p:spPr bwMode="auto">
          <a:xfrm>
            <a:off x="474663" y="3368675"/>
            <a:ext cx="3656012" cy="3065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3519" name="Picture 31">
            <a:extLst>
              <a:ext uri="{FF2B5EF4-FFF2-40B4-BE49-F238E27FC236}">
                <a16:creationId xmlns:a16="http://schemas.microsoft.com/office/drawing/2014/main" id="{AE3BDBFB-24DF-4B5E-BF44-D1603DB739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03" t="5989" b="5989"/>
          <a:stretch>
            <a:fillRect/>
          </a:stretch>
        </p:blipFill>
        <p:spPr bwMode="auto">
          <a:xfrm>
            <a:off x="4267200" y="3375025"/>
            <a:ext cx="3657600" cy="1654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520" name="Text Box 32">
            <a:extLst>
              <a:ext uri="{FF2B5EF4-FFF2-40B4-BE49-F238E27FC236}">
                <a16:creationId xmlns:a16="http://schemas.microsoft.com/office/drawing/2014/main" id="{FADC94E8-9102-48A8-9519-2CCF172C1A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6118225"/>
            <a:ext cx="83058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1600" i="1">
                <a:solidFill>
                  <a:schemeClr val="tx1"/>
                </a:solidFill>
                <a:latin typeface="Arial" panose="020B0604020202020204" pitchFamily="34" charset="0"/>
              </a:rPr>
              <a:t>    Archaefructus 			</a:t>
            </a:r>
            <a:r>
              <a:rPr lang="cs-CZ" altLang="cs-CZ" sz="1600">
                <a:solidFill>
                  <a:schemeClr val="tx1"/>
                </a:solidFill>
                <a:latin typeface="Arial" panose="020B0604020202020204" pitchFamily="34" charset="0"/>
              </a:rPr>
              <a:t>–</a:t>
            </a:r>
            <a:r>
              <a:rPr lang="cs-CZ" altLang="cs-CZ" sz="140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cs-CZ" altLang="cs-CZ" sz="1600">
                <a:solidFill>
                  <a:schemeClr val="tx1"/>
                </a:solidFill>
                <a:latin typeface="Arial" panose="020B0604020202020204" pitchFamily="34" charset="0"/>
              </a:rPr>
              <a:t>nejstarší</a:t>
            </a:r>
            <a:r>
              <a:rPr lang="cs-CZ" altLang="cs-CZ" sz="140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cs-CZ" altLang="cs-CZ" sz="1600">
                <a:solidFill>
                  <a:schemeClr val="tx1"/>
                </a:solidFill>
                <a:latin typeface="Arial" panose="020B0604020202020204" pitchFamily="34" charset="0"/>
              </a:rPr>
              <a:t>fosilní krytosemenná z</a:t>
            </a:r>
            <a:r>
              <a:rPr lang="cs-CZ" altLang="cs-CZ" sz="140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cs-CZ" altLang="cs-CZ" sz="1600">
                <a:solidFill>
                  <a:schemeClr val="tx1"/>
                </a:solidFill>
                <a:latin typeface="Arial" panose="020B0604020202020204" pitchFamily="34" charset="0"/>
              </a:rPr>
              <a:t>jury nebo</a:t>
            </a:r>
            <a:r>
              <a:rPr lang="cs-CZ" altLang="cs-CZ" sz="140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cs-CZ" altLang="cs-CZ" sz="1600">
                <a:solidFill>
                  <a:schemeClr val="tx1"/>
                </a:solidFill>
                <a:latin typeface="Arial" panose="020B0604020202020204" pitchFamily="34" charset="0"/>
              </a:rPr>
              <a:t>křídy</a:t>
            </a:r>
          </a:p>
        </p:txBody>
      </p:sp>
      <p:sp>
        <p:nvSpPr>
          <p:cNvPr id="63521" name="Text Box 33">
            <a:extLst>
              <a:ext uri="{FF2B5EF4-FFF2-40B4-BE49-F238E27FC236}">
                <a16:creationId xmlns:a16="http://schemas.microsoft.com/office/drawing/2014/main" id="{67AD7680-903C-4091-8CC3-ABD8C76E00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1000" y="5070475"/>
            <a:ext cx="4724400" cy="1069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1600" i="1">
                <a:solidFill>
                  <a:schemeClr val="tx1"/>
                </a:solidFill>
                <a:latin typeface="Arial" panose="020B0604020202020204" pitchFamily="34" charset="0"/>
              </a:rPr>
              <a:t>Amborella </a:t>
            </a:r>
            <a:r>
              <a:rPr lang="cs-CZ" altLang="cs-CZ" sz="1600">
                <a:solidFill>
                  <a:schemeClr val="tx1"/>
                </a:solidFill>
                <a:latin typeface="Arial" panose="020B0604020202020204" pitchFamily="34" charset="0"/>
              </a:rPr>
              <a:t>(endemit Nové Kaledonie), považova-ná za nejstarší recentní krytosemennou rostlinu, vytváří květy s tyčinkami i pestíky, ale plně vyvinuté a fertilní je vždy jen jedno pohlaví</a:t>
            </a:r>
            <a:endParaRPr lang="cs-CZ" altLang="cs-CZ" sz="1600" i="1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63522" name="7_kvet_04_evoluce-kvetu.MP3">
            <a:hlinkClick r:id="" action="ppaction://media"/>
            <a:extLst>
              <a:ext uri="{FF2B5EF4-FFF2-40B4-BE49-F238E27FC236}">
                <a16:creationId xmlns:a16="http://schemas.microsoft.com/office/drawing/2014/main" id="{EA91027C-F83F-4118-BFE9-0078AE868F6C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112553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35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9018" fill="hold"/>
                                        <p:tgtEl>
                                          <p:spTgt spid="635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52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352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92" name="Text Box 20">
            <a:extLst>
              <a:ext uri="{FF2B5EF4-FFF2-40B4-BE49-F238E27FC236}">
                <a16:creationId xmlns:a16="http://schemas.microsoft.com/office/drawing/2014/main" id="{004DB47D-F939-4449-ABAC-290B81526E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81000"/>
            <a:ext cx="8382000" cy="1112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r>
              <a:rPr lang="cs-CZ" altLang="cs-CZ" sz="1800" b="1" u="sng">
                <a:latin typeface="Arial" panose="020B0604020202020204" pitchFamily="34" charset="0"/>
                <a:cs typeface="Times New Roman" panose="02020603050405020304" pitchFamily="18" charset="0"/>
              </a:rPr>
              <a:t>Pohlavnost kv</a:t>
            </a:r>
            <a:r>
              <a:rPr lang="cs-CZ" altLang="cs-CZ" sz="1800" b="1" u="sng">
                <a:latin typeface="Arial" panose="020B0604020202020204" pitchFamily="34" charset="0"/>
              </a:rPr>
              <a:t>ětů</a:t>
            </a:r>
            <a:r>
              <a:rPr lang="cs-CZ" altLang="cs-CZ" sz="1800"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endParaRPr lang="cs-CZ" altLang="cs-CZ" sz="1800">
              <a:latin typeface="Arial" panose="020B0604020202020204" pitchFamily="34" charset="0"/>
            </a:endParaRP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r>
              <a:rPr lang="cs-CZ" altLang="cs-CZ" sz="1800">
                <a:latin typeface="Arial" panose="020B0604020202020204" pitchFamily="34" charset="0"/>
              </a:rPr>
              <a:t>dnes přijímána euanthiová teorie, květy </a:t>
            </a:r>
            <a:r>
              <a:rPr lang="cs-CZ" altLang="cs-CZ" sz="1800">
                <a:latin typeface="Arial" panose="020B0604020202020204" pitchFamily="34" charset="0"/>
                <a:cs typeface="Times New Roman" panose="02020603050405020304" pitchFamily="18" charset="0"/>
              </a:rPr>
              <a:t>p</a:t>
            </a:r>
            <a:r>
              <a:rPr lang="cs-CZ" altLang="cs-CZ" sz="1800">
                <a:latin typeface="Arial" panose="020B0604020202020204" pitchFamily="34" charset="0"/>
              </a:rPr>
              <a:t>ů</a:t>
            </a:r>
            <a:r>
              <a:rPr lang="cs-CZ" altLang="cs-CZ" sz="1800">
                <a:latin typeface="Arial" panose="020B0604020202020204" pitchFamily="34" charset="0"/>
                <a:cs typeface="Times New Roman" panose="02020603050405020304" pitchFamily="18" charset="0"/>
              </a:rPr>
              <a:t>vodn</a:t>
            </a:r>
            <a:r>
              <a:rPr lang="cs-CZ" altLang="cs-CZ" sz="1800">
                <a:latin typeface="Arial" panose="020B0604020202020204" pitchFamily="34" charset="0"/>
              </a:rPr>
              <a:t>ě</a:t>
            </a:r>
            <a:r>
              <a:rPr lang="cs-CZ" altLang="cs-CZ" sz="1800"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cs-CZ" altLang="cs-CZ" sz="1800" b="1">
                <a:latin typeface="Arial" panose="020B0604020202020204" pitchFamily="34" charset="0"/>
                <a:cs typeface="Times New Roman" panose="02020603050405020304" pitchFamily="18" charset="0"/>
              </a:rPr>
              <a:t>oboupohlavné</a:t>
            </a:r>
            <a:r>
              <a:rPr lang="cs-CZ" altLang="cs-CZ" sz="1800"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cs-CZ" altLang="cs-CZ" sz="1800">
                <a:latin typeface="Arial" panose="020B0604020202020204" pitchFamily="34" charset="0"/>
              </a:rPr>
              <a:t>=</a:t>
            </a:r>
            <a:r>
              <a:rPr lang="cs-CZ" altLang="cs-CZ" sz="1800">
                <a:latin typeface="Arial" panose="020B0604020202020204" pitchFamily="34" charset="0"/>
                <a:cs typeface="Times New Roman" panose="02020603050405020304" pitchFamily="18" charset="0"/>
              </a:rPr>
              <a:t> monoklinické</a:t>
            </a:r>
            <a:endParaRPr lang="cs-CZ" altLang="cs-CZ" sz="1800">
              <a:latin typeface="Arial" panose="020B0604020202020204" pitchFamily="34" charset="0"/>
            </a:endParaRP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r>
              <a:rPr lang="cs-CZ" altLang="cs-CZ" sz="1800">
                <a:latin typeface="Arial" panose="020B0604020202020204" pitchFamily="34" charset="0"/>
                <a:cs typeface="Times New Roman" panose="02020603050405020304" pitchFamily="18" charset="0"/>
              </a:rPr>
              <a:t>=&gt; odvozen</a:t>
            </a:r>
            <a:r>
              <a:rPr lang="cs-CZ" altLang="cs-CZ" sz="1800">
                <a:latin typeface="Arial" panose="020B0604020202020204" pitchFamily="34" charset="0"/>
              </a:rPr>
              <a:t>ý typ:</a:t>
            </a:r>
            <a:r>
              <a:rPr lang="cs-CZ" altLang="cs-CZ" sz="1800"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cs-CZ" altLang="cs-CZ" sz="1800">
                <a:latin typeface="Arial" panose="020B0604020202020204" pitchFamily="34" charset="0"/>
              </a:rPr>
              <a:t>květy </a:t>
            </a:r>
            <a:r>
              <a:rPr lang="cs-CZ" altLang="cs-CZ" sz="1800" b="1">
                <a:latin typeface="Arial" panose="020B0604020202020204" pitchFamily="34" charset="0"/>
                <a:cs typeface="Times New Roman" panose="02020603050405020304" pitchFamily="18" charset="0"/>
              </a:rPr>
              <a:t>jednopohlavné</a:t>
            </a:r>
            <a:r>
              <a:rPr lang="cs-CZ" altLang="cs-CZ" sz="1800">
                <a:latin typeface="Arial" panose="020B0604020202020204" pitchFamily="34" charset="0"/>
              </a:rPr>
              <a:t> =</a:t>
            </a:r>
            <a:r>
              <a:rPr lang="cs-CZ" altLang="cs-CZ" sz="1800">
                <a:latin typeface="Arial" panose="020B0604020202020204" pitchFamily="34" charset="0"/>
                <a:cs typeface="Times New Roman" panose="02020603050405020304" pitchFamily="18" charset="0"/>
              </a:rPr>
              <a:t> diklinické</a:t>
            </a:r>
            <a:r>
              <a:rPr lang="cs-CZ" altLang="cs-CZ" sz="1800">
                <a:latin typeface="Arial" panose="020B0604020202020204" pitchFamily="34" charset="0"/>
              </a:rPr>
              <a:t> – pestíkové nebo prašníkové</a:t>
            </a:r>
          </a:p>
        </p:txBody>
      </p:sp>
      <p:pic>
        <p:nvPicPr>
          <p:cNvPr id="54293" name="Picture 21">
            <a:extLst>
              <a:ext uri="{FF2B5EF4-FFF2-40B4-BE49-F238E27FC236}">
                <a16:creationId xmlns:a16="http://schemas.microsoft.com/office/drawing/2014/main" id="{61F35990-E77E-444D-9F43-5FC03FB4E3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577975"/>
            <a:ext cx="2667000" cy="2000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294" name="Text Box 22">
            <a:extLst>
              <a:ext uri="{FF2B5EF4-FFF2-40B4-BE49-F238E27FC236}">
                <a16:creationId xmlns:a16="http://schemas.microsoft.com/office/drawing/2014/main" id="{7A897D2D-6CDF-4690-B9E2-BBA3CB84B1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09863" y="3406775"/>
            <a:ext cx="2133600" cy="198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700">
                <a:latin typeface="Arial" panose="020B0604020202020204" pitchFamily="34" charset="0"/>
              </a:rPr>
              <a:t>http://botanika.wendys.cz/slovnik/heslo.php?731</a:t>
            </a:r>
          </a:p>
        </p:txBody>
      </p:sp>
      <p:pic>
        <p:nvPicPr>
          <p:cNvPr id="54296" name="Picture 24">
            <a:extLst>
              <a:ext uri="{FF2B5EF4-FFF2-40B4-BE49-F238E27FC236}">
                <a16:creationId xmlns:a16="http://schemas.microsoft.com/office/drawing/2014/main" id="{DD00B2BC-5ED6-4EC3-913E-204A43B4AE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577975"/>
            <a:ext cx="2667000" cy="2000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297" name="Picture 25">
            <a:extLst>
              <a:ext uri="{FF2B5EF4-FFF2-40B4-BE49-F238E27FC236}">
                <a16:creationId xmlns:a16="http://schemas.microsoft.com/office/drawing/2014/main" id="{7B689217-877F-47D7-9AA4-42108F8112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59" r="25591"/>
          <a:stretch>
            <a:fillRect/>
          </a:stretch>
        </p:blipFill>
        <p:spPr bwMode="auto">
          <a:xfrm>
            <a:off x="7386638" y="1577975"/>
            <a:ext cx="1250950" cy="2000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298" name="Text Box 26">
            <a:extLst>
              <a:ext uri="{FF2B5EF4-FFF2-40B4-BE49-F238E27FC236}">
                <a16:creationId xmlns:a16="http://schemas.microsoft.com/office/drawing/2014/main" id="{2B546977-A3B1-4C5A-A6D5-097D9989EC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67263" y="3406775"/>
            <a:ext cx="2133600" cy="198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700">
                <a:latin typeface="Arial" panose="020B0604020202020204" pitchFamily="34" charset="0"/>
              </a:rPr>
              <a:t>http://botanika.wendys.cz/slovnik/heslo.php?735</a:t>
            </a:r>
          </a:p>
        </p:txBody>
      </p:sp>
      <p:sp>
        <p:nvSpPr>
          <p:cNvPr id="54302" name="Text Box 30">
            <a:extLst>
              <a:ext uri="{FF2B5EF4-FFF2-40B4-BE49-F238E27FC236}">
                <a16:creationId xmlns:a16="http://schemas.microsoft.com/office/drawing/2014/main" id="{EE3BFC3C-FF0C-45C2-9BFD-82B8C40EAA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9200" y="3657600"/>
            <a:ext cx="3733800" cy="2774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3000"/>
              </a:lnSpc>
              <a:spcBef>
                <a:spcPts val="1500"/>
              </a:spcBef>
              <a:spcAft>
                <a:spcPts val="500"/>
              </a:spcAft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Rostliny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jednodomé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=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monoecické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mají samčí i samičí květy na jednom jedinci (</a:t>
            </a:r>
            <a:r>
              <a:rPr lang="cs-CZ" altLang="cs-CZ" sz="1800" i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Quercus, Zea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)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,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dvojdomé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=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dioecické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jsou samčí a samičí jedinci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(např.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cs-CZ" altLang="cs-CZ" sz="1800" i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Salix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)</a:t>
            </a: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– u jednodomých rostlin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jsou č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asto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 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r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ů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zná kv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ě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tenství sam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č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ích a sami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č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ích kv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ě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t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ů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(</a:t>
            </a:r>
            <a:r>
              <a:rPr lang="cs-CZ" altLang="cs-CZ" sz="1800" i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C</a:t>
            </a:r>
            <a:r>
              <a:rPr lang="cs-CZ" altLang="cs-CZ" sz="1800" i="1">
                <a:solidFill>
                  <a:schemeClr val="tx1"/>
                </a:solidFill>
                <a:latin typeface="Arial" panose="020B0604020202020204" pitchFamily="34" charset="0"/>
              </a:rPr>
              <a:t>arpin</a:t>
            </a:r>
            <a:r>
              <a:rPr lang="cs-CZ" altLang="cs-CZ" sz="1800" i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us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), vzácn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ě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kv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ě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tenství se sam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č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ími i sami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č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ími kv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ě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ty dohromady (</a:t>
            </a:r>
            <a:r>
              <a:rPr lang="cs-CZ" altLang="cs-CZ" sz="1800" i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Vignea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)</a:t>
            </a:r>
            <a:endParaRPr lang="cs-CZ" altLang="cs-CZ"/>
          </a:p>
        </p:txBody>
      </p:sp>
      <p:pic>
        <p:nvPicPr>
          <p:cNvPr id="54303" name="Picture 31" descr="flower catkins (male and female), spring">
            <a:extLst>
              <a:ext uri="{FF2B5EF4-FFF2-40B4-BE49-F238E27FC236}">
                <a16:creationId xmlns:a16="http://schemas.microsoft.com/office/drawing/2014/main" id="{8C001C29-1BC9-40C7-B7B8-8E6F2C7C9A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45"/>
          <a:stretch>
            <a:fillRect/>
          </a:stretch>
        </p:blipFill>
        <p:spPr bwMode="auto">
          <a:xfrm>
            <a:off x="490538" y="3733800"/>
            <a:ext cx="2557462" cy="2205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304" name="Text Box 32">
            <a:extLst>
              <a:ext uri="{FF2B5EF4-FFF2-40B4-BE49-F238E27FC236}">
                <a16:creationId xmlns:a16="http://schemas.microsoft.com/office/drawing/2014/main" id="{3A86A6CD-B6B7-4F6D-8B15-4CC9072D10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501775"/>
            <a:ext cx="1676400" cy="2138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1200">
                <a:solidFill>
                  <a:schemeClr val="tx1"/>
                </a:solidFill>
                <a:latin typeface="Arial" panose="020B0604020202020204" pitchFamily="34" charset="0"/>
              </a:rPr>
              <a:t>Vlevo: oboupohlavný květ (</a:t>
            </a:r>
            <a:r>
              <a:rPr lang="cs-CZ" altLang="cs-CZ" sz="1200" i="1">
                <a:solidFill>
                  <a:schemeClr val="tx1"/>
                </a:solidFill>
                <a:latin typeface="Arial" panose="020B0604020202020204" pitchFamily="34" charset="0"/>
              </a:rPr>
              <a:t>Crataegus</a:t>
            </a:r>
            <a:r>
              <a:rPr lang="cs-CZ" altLang="cs-CZ" sz="1200">
                <a:solidFill>
                  <a:schemeClr val="tx1"/>
                </a:solidFill>
                <a:latin typeface="Arial" panose="020B0604020202020204" pitchFamily="34" charset="0"/>
              </a:rPr>
              <a:t> sp.)</a:t>
            </a:r>
          </a:p>
          <a:p>
            <a:pPr>
              <a:spcBef>
                <a:spcPct val="50000"/>
              </a:spcBef>
            </a:pPr>
            <a:r>
              <a:rPr lang="cs-CZ" altLang="cs-CZ" sz="1200">
                <a:solidFill>
                  <a:schemeClr val="tx1"/>
                </a:solidFill>
                <a:latin typeface="Arial" panose="020B0604020202020204" pitchFamily="34" charset="0"/>
              </a:rPr>
              <a:t>Vpravo: květenství prašníkových květů a pestíkových květů (červené blizny; </a:t>
            </a:r>
            <a:r>
              <a:rPr lang="cs-CZ" altLang="cs-CZ" sz="1200" i="1">
                <a:solidFill>
                  <a:schemeClr val="tx1"/>
                </a:solidFill>
                <a:latin typeface="Arial" panose="020B0604020202020204" pitchFamily="34" charset="0"/>
              </a:rPr>
              <a:t>Corylus avellana</a:t>
            </a:r>
            <a:r>
              <a:rPr lang="cs-CZ" altLang="cs-CZ" sz="1200">
                <a:solidFill>
                  <a:schemeClr val="tx1"/>
                </a:solidFill>
                <a:latin typeface="Arial" panose="020B0604020202020204" pitchFamily="34" charset="0"/>
              </a:rPr>
              <a:t>)</a:t>
            </a:r>
          </a:p>
          <a:p>
            <a:pPr>
              <a:spcBef>
                <a:spcPct val="70000"/>
              </a:spcBef>
            </a:pPr>
            <a:r>
              <a:rPr lang="cs-CZ" altLang="cs-CZ" sz="1200">
                <a:solidFill>
                  <a:schemeClr val="tx1"/>
                </a:solidFill>
                <a:latin typeface="Arial" panose="020B0604020202020204" pitchFamily="34" charset="0"/>
              </a:rPr>
              <a:t>Dole vlevo: samčí a samičí květenství (</a:t>
            </a:r>
            <a:r>
              <a:rPr lang="cs-CZ" altLang="cs-CZ" sz="1200" i="1">
                <a:solidFill>
                  <a:schemeClr val="tx1"/>
                </a:solidFill>
                <a:latin typeface="Arial" panose="020B0604020202020204" pitchFamily="34" charset="0"/>
              </a:rPr>
              <a:t>Carpinus betulus</a:t>
            </a:r>
            <a:r>
              <a:rPr lang="cs-CZ" altLang="cs-CZ" sz="1200">
                <a:solidFill>
                  <a:schemeClr val="tx1"/>
                </a:solidFill>
                <a:latin typeface="Arial" panose="020B0604020202020204" pitchFamily="34" charset="0"/>
              </a:rPr>
              <a:t>)</a:t>
            </a:r>
          </a:p>
        </p:txBody>
      </p:sp>
      <p:pic>
        <p:nvPicPr>
          <p:cNvPr id="54305" name="Picture 33">
            <a:extLst>
              <a:ext uri="{FF2B5EF4-FFF2-40B4-BE49-F238E27FC236}">
                <a16:creationId xmlns:a16="http://schemas.microsoft.com/office/drawing/2014/main" id="{3639CC0A-BE1A-4394-955C-0F8B6FD167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3733800"/>
            <a:ext cx="1795463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306" name="Text Box 34">
            <a:extLst>
              <a:ext uri="{FF2B5EF4-FFF2-40B4-BE49-F238E27FC236}">
                <a16:creationId xmlns:a16="http://schemas.microsoft.com/office/drawing/2014/main" id="{7CFB447A-F362-42E2-8853-B91687BA75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9000" y="5791200"/>
            <a:ext cx="1600200" cy="198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700">
                <a:latin typeface="Arial" panose="020B0604020202020204" pitchFamily="34" charset="0"/>
              </a:rPr>
              <a:t>http://www.kvetena.com/turice.htm</a:t>
            </a:r>
          </a:p>
        </p:txBody>
      </p:sp>
      <p:sp>
        <p:nvSpPr>
          <p:cNvPr id="54307" name="Text Box 35">
            <a:extLst>
              <a:ext uri="{FF2B5EF4-FFF2-40B4-BE49-F238E27FC236}">
                <a16:creationId xmlns:a16="http://schemas.microsoft.com/office/drawing/2014/main" id="{A477906F-1154-4394-B3A4-98006F9020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5954713"/>
            <a:ext cx="45545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cs-CZ" altLang="cs-CZ" sz="1200">
                <a:solidFill>
                  <a:schemeClr val="tx1"/>
                </a:solidFill>
                <a:latin typeface="Arial" panose="020B0604020202020204" pitchFamily="34" charset="0"/>
              </a:rPr>
              <a:t>Dole vpravo: oboupohlavná květenství stejnoklasé ostřice /tuřice/ (</a:t>
            </a:r>
            <a:r>
              <a:rPr lang="cs-CZ" altLang="cs-CZ" sz="1200" i="1">
                <a:solidFill>
                  <a:schemeClr val="tx1"/>
                </a:solidFill>
                <a:latin typeface="Arial" panose="020B0604020202020204" pitchFamily="34" charset="0"/>
              </a:rPr>
              <a:t>Carex /Vignea/ brizoides</a:t>
            </a:r>
            <a:r>
              <a:rPr lang="cs-CZ" altLang="cs-CZ" sz="1200">
                <a:solidFill>
                  <a:schemeClr val="tx1"/>
                </a:solidFill>
                <a:latin typeface="Arial" panose="020B0604020202020204" pitchFamily="34" charset="0"/>
              </a:rPr>
              <a:t>)</a:t>
            </a:r>
          </a:p>
        </p:txBody>
      </p:sp>
      <p:pic>
        <p:nvPicPr>
          <p:cNvPr id="54308" name="7_kvet_05_pohlavnost-kvetu.MP3">
            <a:hlinkClick r:id="" action="ppaction://media"/>
            <a:extLst>
              <a:ext uri="{FF2B5EF4-FFF2-40B4-BE49-F238E27FC236}">
                <a16:creationId xmlns:a16="http://schemas.microsoft.com/office/drawing/2014/main" id="{C2006115-C286-4679-A47F-A3ED4B9B1DBA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75" y="40481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43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761" fill="hold"/>
                                        <p:tgtEl>
                                          <p:spTgt spid="5430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308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30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61" name="Picture 25">
            <a:extLst>
              <a:ext uri="{FF2B5EF4-FFF2-40B4-BE49-F238E27FC236}">
                <a16:creationId xmlns:a16="http://schemas.microsoft.com/office/drawing/2014/main" id="{8D0E1E75-B7FC-4548-BCF6-33A23277CCAA}"/>
              </a:ext>
            </a:extLst>
          </p:cNvPr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3090863"/>
            <a:ext cx="3317875" cy="2471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5573" name="Text Box 37">
            <a:extLst>
              <a:ext uri="{FF2B5EF4-FFF2-40B4-BE49-F238E27FC236}">
                <a16:creationId xmlns:a16="http://schemas.microsoft.com/office/drawing/2014/main" id="{E949A31A-B52C-4C21-B423-1E0808ED7D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7800" y="3014663"/>
            <a:ext cx="944563" cy="479425"/>
          </a:xfrm>
          <a:prstGeom prst="rect">
            <a:avLst/>
          </a:prstGeom>
          <a:solidFill>
            <a:srgbClr val="CC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r>
              <a:rPr lang="cs-CZ" altLang="cs-CZ"/>
              <a:t> </a:t>
            </a:r>
          </a:p>
        </p:txBody>
      </p:sp>
      <p:pic>
        <p:nvPicPr>
          <p:cNvPr id="65568" name="Picture 32">
            <a:extLst>
              <a:ext uri="{FF2B5EF4-FFF2-40B4-BE49-F238E27FC236}">
                <a16:creationId xmlns:a16="http://schemas.microsoft.com/office/drawing/2014/main" id="{E06EE547-2995-4308-8D6D-9462957DC5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143000"/>
            <a:ext cx="33528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5560" name="Text Box 24">
            <a:extLst>
              <a:ext uri="{FF2B5EF4-FFF2-40B4-BE49-F238E27FC236}">
                <a16:creationId xmlns:a16="http://schemas.microsoft.com/office/drawing/2014/main" id="{C7B996B7-067F-47F7-9844-7F1F527088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81000"/>
            <a:ext cx="8382000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r>
              <a:rPr lang="cs-CZ" altLang="cs-CZ" sz="1800">
                <a:latin typeface="Arial" panose="020B0604020202020204" pitchFamily="34" charset="0"/>
              </a:rPr>
              <a:t>Rostliny </a:t>
            </a:r>
            <a:r>
              <a:rPr lang="cs-CZ" altLang="cs-CZ" sz="1800" b="1">
                <a:latin typeface="Arial" panose="020B0604020202020204" pitchFamily="34" charset="0"/>
              </a:rPr>
              <a:t>p</a:t>
            </a:r>
            <a:r>
              <a:rPr lang="cs-CZ" altLang="cs-CZ" sz="1800" b="1">
                <a:latin typeface="Arial" panose="020B0604020202020204" pitchFamily="34" charset="0"/>
                <a:cs typeface="Times New Roman" panose="02020603050405020304" pitchFamily="18" charset="0"/>
              </a:rPr>
              <a:t>olygamní </a:t>
            </a:r>
            <a:r>
              <a:rPr lang="cs-CZ" altLang="cs-CZ" sz="1800">
                <a:latin typeface="Arial" panose="020B0604020202020204" pitchFamily="34" charset="0"/>
              </a:rPr>
              <a:t>(mnohomanželné) mají</a:t>
            </a:r>
            <a:r>
              <a:rPr lang="cs-CZ" altLang="cs-CZ" sz="1800">
                <a:latin typeface="Arial" panose="020B0604020202020204" pitchFamily="34" charset="0"/>
                <a:cs typeface="Times New Roman" panose="02020603050405020304" pitchFamily="18" charset="0"/>
              </a:rPr>
              <a:t> kv</a:t>
            </a:r>
            <a:r>
              <a:rPr lang="cs-CZ" altLang="cs-CZ" sz="1800">
                <a:latin typeface="Arial" panose="020B0604020202020204" pitchFamily="34" charset="0"/>
              </a:rPr>
              <a:t>ě</a:t>
            </a:r>
            <a:r>
              <a:rPr lang="cs-CZ" altLang="cs-CZ" sz="1800">
                <a:latin typeface="Arial" panose="020B0604020202020204" pitchFamily="34" charset="0"/>
                <a:cs typeface="Times New Roman" panose="02020603050405020304" pitchFamily="18" charset="0"/>
              </a:rPr>
              <a:t>ty oboupohlavné i jednopohlavné</a:t>
            </a:r>
          </a:p>
          <a:p>
            <a:pPr>
              <a:lnSpc>
                <a:spcPct val="93000"/>
              </a:lnSpc>
              <a:spcAft>
                <a:spcPts val="500"/>
              </a:spcAft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r>
              <a:rPr lang="cs-CZ" altLang="cs-CZ" sz="1800">
                <a:latin typeface="Arial" panose="020B0604020202020204" pitchFamily="34" charset="0"/>
                <a:cs typeface="Times New Roman" panose="02020603050405020304" pitchFamily="18" charset="0"/>
              </a:rPr>
              <a:t>–</a:t>
            </a:r>
            <a:r>
              <a:rPr lang="cs-CZ" altLang="cs-CZ" sz="1800">
                <a:latin typeface="Arial" panose="020B0604020202020204" pitchFamily="34" charset="0"/>
              </a:rPr>
              <a:t> </a:t>
            </a:r>
            <a:r>
              <a:rPr lang="cs-CZ" altLang="cs-CZ" sz="1800">
                <a:latin typeface="Arial" panose="020B0604020202020204" pitchFamily="34" charset="0"/>
                <a:cs typeface="Times New Roman" panose="02020603050405020304" pitchFamily="18" charset="0"/>
              </a:rPr>
              <a:t>gynodioecie (</a:t>
            </a:r>
            <a:r>
              <a:rPr lang="cs-CZ" altLang="cs-CZ" sz="1800" i="1">
                <a:latin typeface="Arial" panose="020B0604020202020204" pitchFamily="34" charset="0"/>
                <a:cs typeface="Times New Roman" panose="02020603050405020304" pitchFamily="18" charset="0"/>
              </a:rPr>
              <a:t>Thymus, Salvia</a:t>
            </a:r>
            <a:r>
              <a:rPr lang="cs-CZ" altLang="cs-CZ" sz="1800">
                <a:latin typeface="Arial" panose="020B0604020202020204" pitchFamily="34" charset="0"/>
                <a:cs typeface="Times New Roman" panose="02020603050405020304" pitchFamily="18" charset="0"/>
              </a:rPr>
              <a:t>) =&gt; </a:t>
            </a:r>
            <a:r>
              <a:rPr lang="cs-CZ" altLang="cs-CZ" sz="1800">
                <a:latin typeface="Arial" panose="020B0604020202020204" pitchFamily="34" charset="0"/>
              </a:rPr>
              <a:t>u téhož druhu </a:t>
            </a:r>
            <a:r>
              <a:rPr lang="cs-CZ" altLang="cs-CZ" sz="1800">
                <a:latin typeface="Arial" panose="020B0604020202020204" pitchFamily="34" charset="0"/>
                <a:cs typeface="Times New Roman" panose="02020603050405020304" pitchFamily="18" charset="0"/>
              </a:rPr>
              <a:t>jedinci s oboupohlavnými kv</a:t>
            </a:r>
            <a:r>
              <a:rPr lang="cs-CZ" altLang="cs-CZ" sz="1800">
                <a:latin typeface="Arial" panose="020B0604020202020204" pitchFamily="34" charset="0"/>
              </a:rPr>
              <a:t>ě</a:t>
            </a:r>
            <a:r>
              <a:rPr lang="cs-CZ" altLang="cs-CZ" sz="1800">
                <a:latin typeface="Arial" panose="020B0604020202020204" pitchFamily="34" charset="0"/>
                <a:cs typeface="Times New Roman" panose="02020603050405020304" pitchFamily="18" charset="0"/>
              </a:rPr>
              <a:t>ty </a:t>
            </a:r>
            <a:r>
              <a:rPr lang="cs-CZ" altLang="cs-CZ" sz="1800">
                <a:latin typeface="Arial" panose="020B0604020202020204" pitchFamily="34" charset="0"/>
              </a:rPr>
              <a:t>a </a:t>
            </a:r>
            <a:r>
              <a:rPr lang="cs-CZ" altLang="cs-CZ" sz="1800">
                <a:latin typeface="Arial" panose="020B0604020202020204" pitchFamily="34" charset="0"/>
                <a:cs typeface="Times New Roman" panose="02020603050405020304" pitchFamily="18" charset="0"/>
              </a:rPr>
              <a:t>jedinci se sami</a:t>
            </a:r>
            <a:r>
              <a:rPr lang="cs-CZ" altLang="cs-CZ" sz="1800">
                <a:latin typeface="Arial" panose="020B0604020202020204" pitchFamily="34" charset="0"/>
              </a:rPr>
              <a:t>č</a:t>
            </a:r>
            <a:r>
              <a:rPr lang="cs-CZ" altLang="cs-CZ" sz="1800">
                <a:latin typeface="Arial" panose="020B0604020202020204" pitchFamily="34" charset="0"/>
                <a:cs typeface="Times New Roman" panose="02020603050405020304" pitchFamily="18" charset="0"/>
              </a:rPr>
              <a:t>ími kv</a:t>
            </a:r>
            <a:r>
              <a:rPr lang="cs-CZ" altLang="cs-CZ" sz="1800">
                <a:latin typeface="Arial" panose="020B0604020202020204" pitchFamily="34" charset="0"/>
              </a:rPr>
              <a:t>ě</a:t>
            </a:r>
            <a:r>
              <a:rPr lang="cs-CZ" altLang="cs-CZ" sz="1800">
                <a:latin typeface="Arial" panose="020B0604020202020204" pitchFamily="34" charset="0"/>
                <a:cs typeface="Times New Roman" panose="02020603050405020304" pitchFamily="18" charset="0"/>
              </a:rPr>
              <a:t>ty</a:t>
            </a:r>
          </a:p>
        </p:txBody>
      </p:sp>
      <p:sp>
        <p:nvSpPr>
          <p:cNvPr id="65562" name="Text Box 26">
            <a:extLst>
              <a:ext uri="{FF2B5EF4-FFF2-40B4-BE49-F238E27FC236}">
                <a16:creationId xmlns:a16="http://schemas.microsoft.com/office/drawing/2014/main" id="{C59A3B1A-BD37-4A1E-8C58-26E2274254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76738" y="5410200"/>
            <a:ext cx="2133600" cy="198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700">
                <a:latin typeface="Arial" panose="020B0604020202020204" pitchFamily="34" charset="0"/>
              </a:rPr>
              <a:t>http://botanika.wendys.cz/kytky/K545.php</a:t>
            </a:r>
          </a:p>
        </p:txBody>
      </p:sp>
      <p:pic>
        <p:nvPicPr>
          <p:cNvPr id="65563" name="Picture 27">
            <a:extLst>
              <a:ext uri="{FF2B5EF4-FFF2-40B4-BE49-F238E27FC236}">
                <a16:creationId xmlns:a16="http://schemas.microsoft.com/office/drawing/2014/main" id="{96CA1AC9-BF1C-4A22-A1E2-975D281F82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090863"/>
            <a:ext cx="2300288" cy="2471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5564" name="Text Box 28">
            <a:extLst>
              <a:ext uri="{FF2B5EF4-FFF2-40B4-BE49-F238E27FC236}">
                <a16:creationId xmlns:a16="http://schemas.microsoft.com/office/drawing/2014/main" id="{55309B32-5A93-429D-BBCF-46C2DAFDFB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6563" y="5181600"/>
            <a:ext cx="27432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700">
                <a:latin typeface="Arial" panose="020B0604020202020204" pitchFamily="34" charset="0"/>
              </a:rPr>
              <a:t>http://</a:t>
            </a:r>
          </a:p>
          <a:p>
            <a:r>
              <a:rPr lang="cs-CZ" altLang="cs-CZ" sz="700">
                <a:latin typeface="Arial" panose="020B0604020202020204" pitchFamily="34" charset="0"/>
              </a:rPr>
              <a:t>www.naturfoto.cz/slunecnice-rocni-fotografie-3297.html</a:t>
            </a:r>
          </a:p>
        </p:txBody>
      </p:sp>
      <p:sp>
        <p:nvSpPr>
          <p:cNvPr id="65565" name="Text Box 29">
            <a:extLst>
              <a:ext uri="{FF2B5EF4-FFF2-40B4-BE49-F238E27FC236}">
                <a16:creationId xmlns:a16="http://schemas.microsoft.com/office/drawing/2014/main" id="{57BDB77D-A8AD-4DCF-A318-275E6D990D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3090863"/>
            <a:ext cx="2362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1200">
                <a:latin typeface="Arial" panose="020B0604020202020204" pitchFamily="34" charset="0"/>
              </a:rPr>
              <a:t>Slunečnice   </a:t>
            </a:r>
            <a:r>
              <a:rPr lang="cs-CZ" altLang="cs-CZ" sz="1200" i="1">
                <a:latin typeface="Arial" panose="020B0604020202020204" pitchFamily="34" charset="0"/>
              </a:rPr>
              <a:t>Helianthus annuus </a:t>
            </a:r>
            <a:r>
              <a:rPr lang="cs-CZ" altLang="cs-CZ" sz="1200">
                <a:latin typeface="Arial" panose="020B0604020202020204" pitchFamily="34" charset="0"/>
              </a:rPr>
              <a:t>roční</a:t>
            </a:r>
          </a:p>
        </p:txBody>
      </p:sp>
      <p:sp>
        <p:nvSpPr>
          <p:cNvPr id="65566" name="Text Box 30">
            <a:extLst>
              <a:ext uri="{FF2B5EF4-FFF2-40B4-BE49-F238E27FC236}">
                <a16:creationId xmlns:a16="http://schemas.microsoft.com/office/drawing/2014/main" id="{35D84C8E-E2EE-4D49-9DBF-55FE799DA4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9400" y="5029200"/>
            <a:ext cx="1447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1200">
                <a:latin typeface="Arial" panose="020B0604020202020204" pitchFamily="34" charset="0"/>
              </a:rPr>
              <a:t>Kalina obecná </a:t>
            </a:r>
            <a:r>
              <a:rPr lang="cs-CZ" altLang="cs-CZ" sz="1200" i="1">
                <a:latin typeface="Arial" panose="020B0604020202020204" pitchFamily="34" charset="0"/>
              </a:rPr>
              <a:t>Viburnum opulus</a:t>
            </a:r>
          </a:p>
        </p:txBody>
      </p:sp>
      <p:sp>
        <p:nvSpPr>
          <p:cNvPr id="65569" name="Text Box 33">
            <a:extLst>
              <a:ext uri="{FF2B5EF4-FFF2-40B4-BE49-F238E27FC236}">
                <a16:creationId xmlns:a16="http://schemas.microsoft.com/office/drawing/2014/main" id="{577039C9-36FF-4D5D-AA11-5A90EA7721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2200" y="3505200"/>
            <a:ext cx="2590800" cy="2136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S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terilní kv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ě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ty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(vymizení pohlavních orgánů)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se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 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vyskytují ve slo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ž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itých kv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ě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tenstvích – obvykle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mají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okrajov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ou pozici a 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jejich funkcí je lákat opylova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č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e (</a:t>
            </a:r>
            <a:r>
              <a:rPr lang="cs-CZ" altLang="cs-CZ" sz="1800" i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Helianthus,</a:t>
            </a:r>
            <a:r>
              <a:rPr lang="cs-CZ" altLang="cs-CZ" sz="1800" i="1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cs-CZ" altLang="cs-CZ" sz="1800" i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Viburnum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)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endParaRPr lang="cs-CZ" altLang="cs-CZ"/>
          </a:p>
        </p:txBody>
      </p:sp>
      <p:sp>
        <p:nvSpPr>
          <p:cNvPr id="65570" name="Text Box 34">
            <a:extLst>
              <a:ext uri="{FF2B5EF4-FFF2-40B4-BE49-F238E27FC236}">
                <a16:creationId xmlns:a16="http://schemas.microsoft.com/office/drawing/2014/main" id="{56A68DBC-E8A1-46A7-9BC4-FAA89516AC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262063"/>
            <a:ext cx="4876800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3000"/>
              </a:lnSpc>
              <a:spcAft>
                <a:spcPts val="500"/>
              </a:spcAft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– gynomonoecie (</a:t>
            </a:r>
            <a:r>
              <a:rPr lang="cs-CZ" altLang="cs-CZ" sz="1800" i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Asteraceae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)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=&gt; na jednom jedinci 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kv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ě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ty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 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oboupohlavné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a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kv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ě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ty sami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č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í</a:t>
            </a:r>
          </a:p>
          <a:p>
            <a:pPr>
              <a:lnSpc>
                <a:spcPct val="93000"/>
              </a:lnSpc>
              <a:spcAft>
                <a:spcPts val="500"/>
              </a:spcAft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– andromonoecie (</a:t>
            </a:r>
            <a:r>
              <a:rPr lang="cs-CZ" altLang="cs-CZ" sz="1800" i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Veratrum album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) =&gt;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na jedinci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kv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ě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ty oboupohlavné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a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kv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ě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ty sam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č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í</a:t>
            </a:r>
          </a:p>
          <a:p>
            <a:pPr>
              <a:lnSpc>
                <a:spcPct val="93000"/>
              </a:lnSpc>
              <a:spcAft>
                <a:spcPts val="500"/>
              </a:spcAft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– trioecie (</a:t>
            </a:r>
            <a:r>
              <a:rPr lang="cs-CZ" altLang="cs-CZ" sz="1800" i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Fraxinus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) =&gt;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na jedinci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kv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ě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ty oboupohlavné, kv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ět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y sami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č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í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i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kv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ě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ty sam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č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í</a:t>
            </a:r>
            <a:endParaRPr lang="cs-CZ" altLang="cs-CZ"/>
          </a:p>
        </p:txBody>
      </p:sp>
      <p:sp>
        <p:nvSpPr>
          <p:cNvPr id="65571" name="Text Box 35">
            <a:extLst>
              <a:ext uri="{FF2B5EF4-FFF2-40B4-BE49-F238E27FC236}">
                <a16:creationId xmlns:a16="http://schemas.microsoft.com/office/drawing/2014/main" id="{C4D02329-E3BD-45A0-9F54-EA07474270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02250" y="3276600"/>
            <a:ext cx="2133600" cy="198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700">
                <a:latin typeface="Arial" panose="020B0604020202020204" pitchFamily="34" charset="0"/>
              </a:rPr>
              <a:t>http://botanika.wendys.cz/slovnik/foto.php?558_1</a:t>
            </a:r>
          </a:p>
        </p:txBody>
      </p:sp>
      <p:sp>
        <p:nvSpPr>
          <p:cNvPr id="65572" name="Text Box 36">
            <a:extLst>
              <a:ext uri="{FF2B5EF4-FFF2-40B4-BE49-F238E27FC236}">
                <a16:creationId xmlns:a16="http://schemas.microsoft.com/office/drawing/2014/main" id="{BDC2EADA-C040-4834-9D22-BD29254C12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7600" y="1143000"/>
            <a:ext cx="1219200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cs-CZ" altLang="cs-CZ" sz="1200">
                <a:latin typeface="Arial" panose="020B0604020202020204" pitchFamily="34" charset="0"/>
              </a:rPr>
              <a:t>Jasan ztepilý </a:t>
            </a:r>
            <a:r>
              <a:rPr lang="cs-CZ" altLang="cs-CZ" sz="1200" i="1">
                <a:latin typeface="Arial" panose="020B0604020202020204" pitchFamily="34" charset="0"/>
              </a:rPr>
              <a:t>Fraxinus excelsior</a:t>
            </a:r>
          </a:p>
        </p:txBody>
      </p:sp>
      <p:sp>
        <p:nvSpPr>
          <p:cNvPr id="65574" name="Text Box 38">
            <a:extLst>
              <a:ext uri="{FF2B5EF4-FFF2-40B4-BE49-F238E27FC236}">
                <a16:creationId xmlns:a16="http://schemas.microsoft.com/office/drawing/2014/main" id="{CC1A2A16-623D-4DCD-B4A7-3402451B3E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5638800"/>
            <a:ext cx="8382000" cy="858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r>
              <a:rPr lang="cs-CZ" altLang="cs-CZ" sz="1800">
                <a:latin typeface="Arial" panose="020B0604020202020204" pitchFamily="34" charset="0"/>
              </a:rPr>
              <a:t>Rostliny, jejichž květy se otevírají, jsou </a:t>
            </a:r>
            <a:r>
              <a:rPr lang="cs-CZ" altLang="cs-CZ" sz="1800" b="1">
                <a:latin typeface="Arial" panose="020B0604020202020204" pitchFamily="34" charset="0"/>
              </a:rPr>
              <a:t>chasmogamické</a:t>
            </a:r>
            <a:r>
              <a:rPr lang="cs-CZ" altLang="cs-CZ" sz="1800">
                <a:latin typeface="Arial" panose="020B0604020202020204" pitchFamily="34" charset="0"/>
              </a:rPr>
              <a:t> („normální“ kvetení); u rostlin </a:t>
            </a:r>
            <a:r>
              <a:rPr lang="cs-CZ" altLang="cs-CZ" sz="1800" b="1">
                <a:latin typeface="Arial" panose="020B0604020202020204" pitchFamily="34" charset="0"/>
              </a:rPr>
              <a:t>kleistogamických</a:t>
            </a:r>
            <a:r>
              <a:rPr lang="cs-CZ" altLang="cs-CZ" sz="1800">
                <a:latin typeface="Arial" panose="020B0604020202020204" pitchFamily="34" charset="0"/>
              </a:rPr>
              <a:t> (krytosnubných) nedojde k rozvití květu a dochází k samoopylení v poupěti (některé druhy rodů </a:t>
            </a:r>
            <a:r>
              <a:rPr lang="cs-CZ" altLang="cs-CZ" sz="1800" i="1">
                <a:latin typeface="Arial" panose="020B0604020202020204" pitchFamily="34" charset="0"/>
              </a:rPr>
              <a:t>Viola, Lamium, Epipactis</a:t>
            </a:r>
            <a:r>
              <a:rPr lang="cs-CZ" altLang="cs-CZ" sz="1800">
                <a:latin typeface="Arial" panose="020B0604020202020204" pitchFamily="34" charset="0"/>
              </a:rPr>
              <a:t>)</a:t>
            </a:r>
            <a:endParaRPr lang="cs-CZ" altLang="cs-CZ" sz="1800"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5575" name="7_kvet_06_sterilni-kvety.MP3">
            <a:hlinkClick r:id="" action="ppaction://media"/>
            <a:extLst>
              <a:ext uri="{FF2B5EF4-FFF2-40B4-BE49-F238E27FC236}">
                <a16:creationId xmlns:a16="http://schemas.microsoft.com/office/drawing/2014/main" id="{C34D8961-305F-4D33-A45F-65E3F532F96E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5113" y="350043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576" name="7_kvet_06_kleistogamie.MP3">
            <a:hlinkClick r:id="" action="ppaction://media"/>
            <a:extLst>
              <a:ext uri="{FF2B5EF4-FFF2-40B4-BE49-F238E27FC236}">
                <a16:creationId xmlns:a16="http://schemas.microsoft.com/office/drawing/2014/main" id="{C838C27E-99EE-4F79-A785-3CB22D22CE90}"/>
              </a:ext>
            </a:extLst>
          </p:cNvPr>
          <p:cNvPicPr>
            <a:picLocks noChangeAspect="1" noChangeArrowheads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5113" y="623728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55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165" fill="hold"/>
                                        <p:tgtEl>
                                          <p:spTgt spid="6557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57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557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55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6089" fill="hold"/>
                                        <p:tgtEl>
                                          <p:spTgt spid="655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576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557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59" name="Picture 47">
            <a:extLst>
              <a:ext uri="{FF2B5EF4-FFF2-40B4-BE49-F238E27FC236}">
                <a16:creationId xmlns:a16="http://schemas.microsoft.com/office/drawing/2014/main" id="{755BA3BC-D200-41B0-B4D6-5D011E64EA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838200"/>
            <a:ext cx="3200400" cy="211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517" name="Text Box 5">
            <a:extLst>
              <a:ext uri="{FF2B5EF4-FFF2-40B4-BE49-F238E27FC236}">
                <a16:creationId xmlns:a16="http://schemas.microsoft.com/office/drawing/2014/main" id="{B701A2E3-8952-4B51-8BAB-35050717CC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725" y="-34925"/>
            <a:ext cx="19208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cs-CZ" altLang="cs-CZ"/>
          </a:p>
        </p:txBody>
      </p:sp>
      <p:sp>
        <p:nvSpPr>
          <p:cNvPr id="64556" name="Text Box 44">
            <a:extLst>
              <a:ext uri="{FF2B5EF4-FFF2-40B4-BE49-F238E27FC236}">
                <a16:creationId xmlns:a16="http://schemas.microsoft.com/office/drawing/2014/main" id="{84FB07AB-4A96-4EF9-83C7-466C3C1FC1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81000"/>
            <a:ext cx="4495800" cy="270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r>
              <a:rPr lang="cs-CZ" altLang="cs-CZ" sz="1800" b="1" u="sng">
                <a:latin typeface="Arial" panose="020B0604020202020204" pitchFamily="34" charset="0"/>
                <a:cs typeface="Times New Roman" panose="02020603050405020304" pitchFamily="18" charset="0"/>
              </a:rPr>
              <a:t>Uspo</a:t>
            </a:r>
            <a:r>
              <a:rPr lang="cs-CZ" altLang="cs-CZ" sz="1800" b="1" u="sng">
                <a:latin typeface="Arial" panose="020B0604020202020204" pitchFamily="34" charset="0"/>
              </a:rPr>
              <a:t>ř</a:t>
            </a:r>
            <a:r>
              <a:rPr lang="cs-CZ" altLang="cs-CZ" sz="1800" b="1" u="sng">
                <a:latin typeface="Arial" panose="020B0604020202020204" pitchFamily="34" charset="0"/>
                <a:cs typeface="Times New Roman" panose="02020603050405020304" pitchFamily="18" charset="0"/>
              </a:rPr>
              <a:t>ádání kv</a:t>
            </a:r>
            <a:r>
              <a:rPr lang="cs-CZ" altLang="cs-CZ" sz="1800" b="1" u="sng">
                <a:latin typeface="Arial" panose="020B0604020202020204" pitchFamily="34" charset="0"/>
              </a:rPr>
              <a:t>ě</a:t>
            </a:r>
            <a:r>
              <a:rPr lang="cs-CZ" altLang="cs-CZ" sz="1800" b="1" u="sng">
                <a:latin typeface="Arial" panose="020B0604020202020204" pitchFamily="34" charset="0"/>
                <a:cs typeface="Times New Roman" panose="02020603050405020304" pitchFamily="18" charset="0"/>
              </a:rPr>
              <a:t>tních orgán</a:t>
            </a:r>
            <a:r>
              <a:rPr lang="cs-CZ" altLang="cs-CZ" sz="1800" b="1" u="sng">
                <a:latin typeface="Arial" panose="020B0604020202020204" pitchFamily="34" charset="0"/>
              </a:rPr>
              <a:t>ů</a:t>
            </a: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r>
              <a:rPr lang="cs-CZ" altLang="cs-CZ" sz="1800">
                <a:latin typeface="Arial" panose="020B0604020202020204" pitchFamily="34" charset="0"/>
                <a:cs typeface="Times New Roman" panose="02020603050405020304" pitchFamily="18" charset="0"/>
              </a:rPr>
              <a:t>– primitivní </a:t>
            </a:r>
            <a:r>
              <a:rPr lang="cs-CZ" altLang="cs-CZ" sz="1800" b="1">
                <a:latin typeface="Arial" panose="020B0604020202020204" pitchFamily="34" charset="0"/>
                <a:cs typeface="Times New Roman" panose="02020603050405020304" pitchFamily="18" charset="0"/>
              </a:rPr>
              <a:t>acyklické</a:t>
            </a:r>
            <a:r>
              <a:rPr lang="cs-CZ" altLang="cs-CZ" sz="1800" b="1">
                <a:latin typeface="Arial" panose="020B0604020202020204" pitchFamily="34" charset="0"/>
              </a:rPr>
              <a:t> </a:t>
            </a:r>
            <a:r>
              <a:rPr lang="cs-CZ" altLang="cs-CZ" sz="1800">
                <a:latin typeface="Arial" panose="020B0604020202020204" pitchFamily="34" charset="0"/>
              </a:rPr>
              <a:t>=</a:t>
            </a:r>
            <a:r>
              <a:rPr lang="cs-CZ" altLang="cs-CZ" sz="1800" b="1">
                <a:latin typeface="Arial" panose="020B0604020202020204" pitchFamily="34" charset="0"/>
              </a:rPr>
              <a:t> spirální</a:t>
            </a:r>
            <a:r>
              <a:rPr lang="cs-CZ" altLang="cs-CZ" sz="1800">
                <a:latin typeface="Arial" panose="020B0604020202020204" pitchFamily="34" charset="0"/>
              </a:rPr>
              <a:t> květy mají všechny květní orgány ve šroubovici</a:t>
            </a:r>
            <a:r>
              <a:rPr lang="cs-CZ" altLang="cs-CZ" sz="1800">
                <a:latin typeface="Arial" panose="020B0604020202020204" pitchFamily="34" charset="0"/>
                <a:cs typeface="Times New Roman" panose="02020603050405020304" pitchFamily="18" charset="0"/>
              </a:rPr>
              <a:t> (</a:t>
            </a:r>
            <a:r>
              <a:rPr lang="cs-CZ" altLang="cs-CZ" sz="1800" i="1">
                <a:latin typeface="Arial" panose="020B0604020202020204" pitchFamily="34" charset="0"/>
                <a:cs typeface="Times New Roman" panose="02020603050405020304" pitchFamily="18" charset="0"/>
              </a:rPr>
              <a:t>Magnolia</a:t>
            </a:r>
            <a:r>
              <a:rPr lang="cs-CZ" altLang="cs-CZ" sz="1800" i="1">
                <a:latin typeface="Arial" panose="020B0604020202020204" pitchFamily="34" charset="0"/>
              </a:rPr>
              <a:t>ceae, Calycanthaceae</a:t>
            </a:r>
            <a:r>
              <a:rPr lang="cs-CZ" altLang="cs-CZ" sz="1800">
                <a:latin typeface="Arial" panose="020B0604020202020204" pitchFamily="34" charset="0"/>
                <a:cs typeface="Times New Roman" panose="02020603050405020304" pitchFamily="18" charset="0"/>
              </a:rPr>
              <a:t>)</a:t>
            </a: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r>
              <a:rPr lang="cs-CZ" altLang="cs-CZ" sz="1800">
                <a:latin typeface="Arial" panose="020B0604020202020204" pitchFamily="34" charset="0"/>
                <a:cs typeface="Times New Roman" panose="02020603050405020304" pitchFamily="18" charset="0"/>
              </a:rPr>
              <a:t>– přechodn</a:t>
            </a:r>
            <a:r>
              <a:rPr lang="cs-CZ" altLang="cs-CZ" sz="1800">
                <a:latin typeface="Arial" panose="020B0604020202020204" pitchFamily="34" charset="0"/>
              </a:rPr>
              <a:t>ý typ – květy</a:t>
            </a:r>
            <a:r>
              <a:rPr lang="cs-CZ" altLang="cs-CZ" sz="1800"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cs-CZ" altLang="cs-CZ" sz="1800" b="1">
                <a:latin typeface="Arial" panose="020B0604020202020204" pitchFamily="34" charset="0"/>
                <a:cs typeface="Times New Roman" panose="02020603050405020304" pitchFamily="18" charset="0"/>
              </a:rPr>
              <a:t>spirocyklické</a:t>
            </a:r>
            <a:r>
              <a:rPr lang="cs-CZ" altLang="cs-CZ" sz="1800">
                <a:latin typeface="Arial" panose="020B0604020202020204" pitchFamily="34" charset="0"/>
              </a:rPr>
              <a:t> mají část květních orgánů ve spirále (obvykle mnohočetné tyčinky a pestíky) a část v kruzích (květní obaly; zástupci např. v čeledi </a:t>
            </a:r>
            <a:r>
              <a:rPr lang="cs-CZ" altLang="cs-CZ" sz="1800" i="1">
                <a:latin typeface="Arial" panose="020B0604020202020204" pitchFamily="34" charset="0"/>
              </a:rPr>
              <a:t>Ranunculaceae</a:t>
            </a:r>
            <a:r>
              <a:rPr lang="cs-CZ" altLang="cs-CZ" sz="1800">
                <a:latin typeface="Arial" panose="020B0604020202020204" pitchFamily="34" charset="0"/>
              </a:rPr>
              <a:t>)</a:t>
            </a:r>
            <a:endParaRPr lang="cs-CZ" altLang="cs-CZ" sz="1800" b="1">
              <a:latin typeface="Arial" panose="020B0604020202020204" pitchFamily="34" charset="0"/>
            </a:endParaRPr>
          </a:p>
        </p:txBody>
      </p:sp>
      <p:sp>
        <p:nvSpPr>
          <p:cNvPr id="64558" name="Text Box 46">
            <a:extLst>
              <a:ext uri="{FF2B5EF4-FFF2-40B4-BE49-F238E27FC236}">
                <a16:creationId xmlns:a16="http://schemas.microsoft.com/office/drawing/2014/main" id="{26797CC6-9514-431E-9BF1-4CFA0DC5C3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7800" y="803275"/>
            <a:ext cx="2133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cs-CZ" altLang="cs-CZ" sz="700">
                <a:latin typeface="Arial" panose="020B0604020202020204" pitchFamily="34" charset="0"/>
              </a:rPr>
              <a:t>http://www.cas.vanderbilt.edu/bioimages/biohires/l/hlitu--fl01012.jpg</a:t>
            </a:r>
          </a:p>
        </p:txBody>
      </p:sp>
      <p:sp>
        <p:nvSpPr>
          <p:cNvPr id="64560" name="Text Box 48">
            <a:extLst>
              <a:ext uri="{FF2B5EF4-FFF2-40B4-BE49-F238E27FC236}">
                <a16:creationId xmlns:a16="http://schemas.microsoft.com/office/drawing/2014/main" id="{36D75477-AA3A-49E2-9317-8368FD84BF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9488" y="2657475"/>
            <a:ext cx="38862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1200">
                <a:latin typeface="Arial" panose="020B0604020202020204" pitchFamily="34" charset="0"/>
              </a:rPr>
              <a:t>Lyrovník tulipánokvětý  </a:t>
            </a:r>
            <a:r>
              <a:rPr lang="cs-CZ" altLang="cs-CZ" sz="1200" i="1">
                <a:latin typeface="Arial" panose="020B0604020202020204" pitchFamily="34" charset="0"/>
              </a:rPr>
              <a:t>Liriodendron tulipifera</a:t>
            </a:r>
          </a:p>
        </p:txBody>
      </p:sp>
      <p:sp>
        <p:nvSpPr>
          <p:cNvPr id="64563" name="Text Box 51">
            <a:extLst>
              <a:ext uri="{FF2B5EF4-FFF2-40B4-BE49-F238E27FC236}">
                <a16:creationId xmlns:a16="http://schemas.microsoft.com/office/drawing/2014/main" id="{78833623-58F8-4C85-BC01-81BC29F25A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7400" y="3025775"/>
            <a:ext cx="2895600" cy="162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r>
              <a:rPr lang="cs-CZ" altLang="cs-CZ" sz="1800">
                <a:latin typeface="Arial" panose="020B0604020202020204" pitchFamily="34" charset="0"/>
                <a:cs typeface="Times New Roman" panose="02020603050405020304" pitchFamily="18" charset="0"/>
              </a:rPr>
              <a:t>– </a:t>
            </a:r>
            <a:r>
              <a:rPr lang="cs-CZ" altLang="cs-CZ" sz="1800">
                <a:latin typeface="Arial" panose="020B0604020202020204" pitchFamily="34" charset="0"/>
              </a:rPr>
              <a:t>nejčastější je odvozený typ s květními orgány v kruzích</a:t>
            </a:r>
            <a:r>
              <a:rPr lang="cs-CZ" altLang="cs-CZ" sz="1800">
                <a:latin typeface="Arial" panose="020B0604020202020204" pitchFamily="34" charset="0"/>
                <a:cs typeface="Times New Roman" panose="02020603050405020304" pitchFamily="18" charset="0"/>
              </a:rPr>
              <a:t> –</a:t>
            </a:r>
            <a:r>
              <a:rPr lang="cs-CZ" altLang="cs-CZ" sz="1800">
                <a:latin typeface="Arial" panose="020B0604020202020204" pitchFamily="34" charset="0"/>
              </a:rPr>
              <a:t> květy</a:t>
            </a:r>
            <a:r>
              <a:rPr lang="cs-CZ" altLang="cs-CZ" sz="1800"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cs-CZ" altLang="cs-CZ" sz="1800" b="1">
                <a:latin typeface="Arial" panose="020B0604020202020204" pitchFamily="34" charset="0"/>
                <a:cs typeface="Times New Roman" panose="02020603050405020304" pitchFamily="18" charset="0"/>
              </a:rPr>
              <a:t>cyklické</a:t>
            </a:r>
            <a:r>
              <a:rPr lang="cs-CZ" altLang="cs-CZ" sz="1800">
                <a:latin typeface="Arial" panose="020B0604020202020204" pitchFamily="34" charset="0"/>
                <a:cs typeface="Times New Roman" panose="02020603050405020304" pitchFamily="18" charset="0"/>
              </a:rPr>
              <a:t> (nej</a:t>
            </a:r>
            <a:r>
              <a:rPr lang="cs-CZ" altLang="cs-CZ" sz="1800">
                <a:latin typeface="Arial" panose="020B0604020202020204" pitchFamily="34" charset="0"/>
              </a:rPr>
              <a:t>č</a:t>
            </a:r>
            <a:r>
              <a:rPr lang="cs-CZ" altLang="cs-CZ" sz="1800">
                <a:latin typeface="Arial" panose="020B0604020202020204" pitchFamily="34" charset="0"/>
                <a:cs typeface="Times New Roman" panose="02020603050405020304" pitchFamily="18" charset="0"/>
              </a:rPr>
              <a:t>ast</a:t>
            </a:r>
            <a:r>
              <a:rPr lang="cs-CZ" altLang="cs-CZ" sz="1800">
                <a:latin typeface="Arial" panose="020B0604020202020204" pitchFamily="34" charset="0"/>
              </a:rPr>
              <a:t>ě</a:t>
            </a:r>
            <a:r>
              <a:rPr lang="cs-CZ" altLang="cs-CZ" sz="1800">
                <a:latin typeface="Arial" panose="020B0604020202020204" pitchFamily="34" charset="0"/>
                <a:cs typeface="Times New Roman" panose="02020603050405020304" pitchFamily="18" charset="0"/>
              </a:rPr>
              <a:t>ji 5</a:t>
            </a:r>
            <a:r>
              <a:rPr lang="cs-CZ" altLang="cs-CZ" sz="1800">
                <a:latin typeface="Arial" panose="020B0604020202020204" pitchFamily="34" charset="0"/>
              </a:rPr>
              <a:t> kruhů</a:t>
            </a:r>
            <a:r>
              <a:rPr lang="cs-CZ" altLang="cs-CZ" sz="1800">
                <a:latin typeface="Arial" panose="020B0604020202020204" pitchFamily="34" charset="0"/>
                <a:cs typeface="Times New Roman" panose="02020603050405020304" pitchFamily="18" charset="0"/>
              </a:rPr>
              <a:t> /</a:t>
            </a:r>
            <a:r>
              <a:rPr lang="cs-CZ" altLang="cs-CZ" sz="1800">
                <a:latin typeface="Arial" panose="020B0604020202020204" pitchFamily="34" charset="0"/>
              </a:rPr>
              <a:t>květy </a:t>
            </a:r>
            <a:r>
              <a:rPr lang="cs-CZ" altLang="cs-CZ" sz="1800">
                <a:latin typeface="Arial" panose="020B0604020202020204" pitchFamily="34" charset="0"/>
                <a:cs typeface="Times New Roman" panose="02020603050405020304" pitchFamily="18" charset="0"/>
              </a:rPr>
              <a:t>pentacyklické/, vzácn</a:t>
            </a:r>
            <a:r>
              <a:rPr lang="cs-CZ" altLang="cs-CZ" sz="1800">
                <a:latin typeface="Arial" panose="020B0604020202020204" pitchFamily="34" charset="0"/>
              </a:rPr>
              <a:t>ě</a:t>
            </a:r>
            <a:r>
              <a:rPr lang="cs-CZ" altLang="cs-CZ" sz="1800">
                <a:latin typeface="Arial" panose="020B0604020202020204" pitchFamily="34" charset="0"/>
                <a:cs typeface="Times New Roman" panose="02020603050405020304" pitchFamily="18" charset="0"/>
              </a:rPr>
              <a:t>ji 4</a:t>
            </a:r>
            <a:r>
              <a:rPr lang="cs-CZ" altLang="cs-CZ" sz="1800">
                <a:latin typeface="Arial" panose="020B0604020202020204" pitchFamily="34" charset="0"/>
              </a:rPr>
              <a:t> nebo</a:t>
            </a:r>
            <a:r>
              <a:rPr lang="cs-CZ" altLang="cs-CZ" sz="1800">
                <a:latin typeface="Arial" panose="020B0604020202020204" pitchFamily="34" charset="0"/>
                <a:cs typeface="Times New Roman" panose="02020603050405020304" pitchFamily="18" charset="0"/>
              </a:rPr>
              <a:t> 6, </a:t>
            </a:r>
            <a:r>
              <a:rPr lang="cs-CZ" altLang="cs-CZ" sz="1800">
                <a:latin typeface="Arial" panose="020B0604020202020204" pitchFamily="34" charset="0"/>
              </a:rPr>
              <a:t>ale </a:t>
            </a:r>
            <a:r>
              <a:rPr lang="cs-CZ" altLang="cs-CZ" sz="1800">
                <a:latin typeface="Arial" panose="020B0604020202020204" pitchFamily="34" charset="0"/>
                <a:cs typeface="Times New Roman" panose="02020603050405020304" pitchFamily="18" charset="0"/>
              </a:rPr>
              <a:t>i </a:t>
            </a:r>
            <a:r>
              <a:rPr lang="cs-CZ" altLang="cs-CZ" sz="1800">
                <a:latin typeface="Arial" panose="020B0604020202020204" pitchFamily="34" charset="0"/>
              </a:rPr>
              <a:t>více/méně</a:t>
            </a:r>
            <a:r>
              <a:rPr lang="cs-CZ" altLang="cs-CZ" sz="1800">
                <a:latin typeface="Arial" panose="020B0604020202020204" pitchFamily="34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64567" name="Picture 55">
            <a:extLst>
              <a:ext uri="{FF2B5EF4-FFF2-40B4-BE49-F238E27FC236}">
                <a16:creationId xmlns:a16="http://schemas.microsoft.com/office/drawing/2014/main" id="{AE601334-A1AB-4CC5-9E91-FE89E163AA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124200"/>
            <a:ext cx="3429000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568" name="Text Box 56">
            <a:extLst>
              <a:ext uri="{FF2B5EF4-FFF2-40B4-BE49-F238E27FC236}">
                <a16:creationId xmlns:a16="http://schemas.microsoft.com/office/drawing/2014/main" id="{35E1B6C3-E8F5-4D4F-B951-22BBAA867B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3124200"/>
            <a:ext cx="2895600" cy="198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700">
                <a:latin typeface="Arial" panose="020B0604020202020204" pitchFamily="34" charset="0"/>
              </a:rPr>
              <a:t>http://botanika.wendys.cz/slovnik/heslo.php?22</a:t>
            </a:r>
          </a:p>
        </p:txBody>
      </p:sp>
      <p:pic>
        <p:nvPicPr>
          <p:cNvPr id="64569" name="Picture 57">
            <a:extLst>
              <a:ext uri="{FF2B5EF4-FFF2-40B4-BE49-F238E27FC236}">
                <a16:creationId xmlns:a16="http://schemas.microsoft.com/office/drawing/2014/main" id="{62C311BA-70FB-40EB-AD71-328EA15819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3124200"/>
            <a:ext cx="1727200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570" name="Text Box 58">
            <a:extLst>
              <a:ext uri="{FF2B5EF4-FFF2-40B4-BE49-F238E27FC236}">
                <a16:creationId xmlns:a16="http://schemas.microsoft.com/office/drawing/2014/main" id="{65045927-7B34-42BA-92FF-8410CFF5528E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2711450" y="4184650"/>
            <a:ext cx="2895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700">
                <a:latin typeface="Arial" panose="020B0604020202020204" pitchFamily="34" charset="0"/>
              </a:rPr>
              <a:t>http://www.naturephoto.cz/fotobanka/rostliny-plants/1051-rozec-rolni-cerastium-arvense.html</a:t>
            </a:r>
          </a:p>
        </p:txBody>
      </p:sp>
      <p:sp>
        <p:nvSpPr>
          <p:cNvPr id="64571" name="Text Box 59">
            <a:extLst>
              <a:ext uri="{FF2B5EF4-FFF2-40B4-BE49-F238E27FC236}">
                <a16:creationId xmlns:a16="http://schemas.microsoft.com/office/drawing/2014/main" id="{5BC8FF5F-E0B7-411E-BBD5-9BD9371EB6DB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4174332" y="4129881"/>
            <a:ext cx="289560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1200">
                <a:latin typeface="Arial" panose="020B0604020202020204" pitchFamily="34" charset="0"/>
              </a:rPr>
              <a:t>Rožec rolní 	     </a:t>
            </a:r>
            <a:r>
              <a:rPr lang="cs-CZ" altLang="cs-CZ" sz="1200" i="1">
                <a:latin typeface="Arial" panose="020B0604020202020204" pitchFamily="34" charset="0"/>
              </a:rPr>
              <a:t>Cerastium arvense</a:t>
            </a:r>
            <a:endParaRPr lang="cs-CZ" altLang="cs-CZ" sz="1200">
              <a:latin typeface="Arial" panose="020B0604020202020204" pitchFamily="34" charset="0"/>
            </a:endParaRPr>
          </a:p>
        </p:txBody>
      </p:sp>
      <p:sp>
        <p:nvSpPr>
          <p:cNvPr id="64572" name="Text Box 60">
            <a:extLst>
              <a:ext uri="{FF2B5EF4-FFF2-40B4-BE49-F238E27FC236}">
                <a16:creationId xmlns:a16="http://schemas.microsoft.com/office/drawing/2014/main" id="{3E5AE7AE-393E-486C-B0C6-44CDB25E04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5410200"/>
            <a:ext cx="38862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1200">
                <a:latin typeface="Arial" panose="020B0604020202020204" pitchFamily="34" charset="0"/>
              </a:rPr>
              <a:t>Hlaváček jarní	  </a:t>
            </a:r>
            <a:r>
              <a:rPr lang="cs-CZ" altLang="cs-CZ" sz="1200" i="1">
                <a:latin typeface="Arial" panose="020B0604020202020204" pitchFamily="34" charset="0"/>
              </a:rPr>
              <a:t>Adonanthe vernalis</a:t>
            </a:r>
          </a:p>
        </p:txBody>
      </p:sp>
      <p:pic>
        <p:nvPicPr>
          <p:cNvPr id="64573" name="Picture 61">
            <a:extLst>
              <a:ext uri="{FF2B5EF4-FFF2-40B4-BE49-F238E27FC236}">
                <a16:creationId xmlns:a16="http://schemas.microsoft.com/office/drawing/2014/main" id="{35DA7932-A09D-4585-8A3B-C269CCA4C6A6}"/>
              </a:ext>
            </a:extLst>
          </p:cNvPr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68" b="14268"/>
          <a:stretch>
            <a:fillRect/>
          </a:stretch>
        </p:blipFill>
        <p:spPr bwMode="auto">
          <a:xfrm>
            <a:off x="6638925" y="4724400"/>
            <a:ext cx="2019300" cy="1687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574" name="Text Box 62">
            <a:extLst>
              <a:ext uri="{FF2B5EF4-FFF2-40B4-BE49-F238E27FC236}">
                <a16:creationId xmlns:a16="http://schemas.microsoft.com/office/drawing/2014/main" id="{D8ABE711-560F-436E-B975-54B31426B1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5791200"/>
            <a:ext cx="838200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r>
              <a:rPr lang="cs-CZ" altLang="cs-CZ" sz="1800">
                <a:latin typeface="Arial" panose="020B0604020202020204" pitchFamily="34" charset="0"/>
              </a:rPr>
              <a:t>vývojově starší jsou polycyklické, mladší oligocyklické květy</a:t>
            </a:r>
          </a:p>
          <a:p>
            <a:pPr>
              <a:lnSpc>
                <a:spcPct val="93000"/>
              </a:lnSpc>
              <a:spcAft>
                <a:spcPts val="500"/>
              </a:spcAft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r>
              <a:rPr lang="cs-CZ" altLang="cs-CZ" sz="1800">
                <a:latin typeface="Arial" panose="020B0604020202020204" pitchFamily="34" charset="0"/>
              </a:rPr>
              <a:t>	druhotný vývoj většího počtu kruhů =&gt; „plné“ květy</a:t>
            </a:r>
            <a:endParaRPr lang="cs-CZ" altLang="cs-CZ" sz="1800"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4576" name="Text Box 64">
            <a:extLst>
              <a:ext uri="{FF2B5EF4-FFF2-40B4-BE49-F238E27FC236}">
                <a16:creationId xmlns:a16="http://schemas.microsoft.com/office/drawing/2014/main" id="{5AFAF9AB-5D24-46AF-870D-108D2816DD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72250" y="4695825"/>
            <a:ext cx="2209800" cy="198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700">
                <a:latin typeface="Arial" panose="020B0604020202020204" pitchFamily="34" charset="0"/>
              </a:rPr>
              <a:t>http://www.garten.cz/a/cz/3162-rosa-landora-ruze/</a:t>
            </a:r>
          </a:p>
        </p:txBody>
      </p:sp>
      <p:pic>
        <p:nvPicPr>
          <p:cNvPr id="64577" name="Picture 65">
            <a:extLst>
              <a:ext uri="{FF2B5EF4-FFF2-40B4-BE49-F238E27FC236}">
                <a16:creationId xmlns:a16="http://schemas.microsoft.com/office/drawing/2014/main" id="{A10545BD-227B-47E4-8A77-4574739E5F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35" t="6932" r="8318" b="20795"/>
          <a:stretch>
            <a:fillRect/>
          </a:stretch>
        </p:blipFill>
        <p:spPr bwMode="auto">
          <a:xfrm>
            <a:off x="7348538" y="514350"/>
            <a:ext cx="1316037" cy="1524000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578" name="Text Box 66">
            <a:extLst>
              <a:ext uri="{FF2B5EF4-FFF2-40B4-BE49-F238E27FC236}">
                <a16:creationId xmlns:a16="http://schemas.microsoft.com/office/drawing/2014/main" id="{5A8B7D20-6751-4AEE-B06E-6F1A61BD1A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0" y="430213"/>
            <a:ext cx="358140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1200">
                <a:solidFill>
                  <a:schemeClr val="tx1"/>
                </a:solidFill>
                <a:latin typeface="Arial" panose="020B0604020202020204" pitchFamily="34" charset="0"/>
              </a:rPr>
              <a:t>Šácholan (</a:t>
            </a:r>
            <a:r>
              <a:rPr lang="cs-CZ" altLang="cs-CZ" sz="1200" i="1">
                <a:solidFill>
                  <a:schemeClr val="tx1"/>
                </a:solidFill>
                <a:latin typeface="Arial" panose="020B0604020202020204" pitchFamily="34" charset="0"/>
              </a:rPr>
              <a:t>Magnolia </a:t>
            </a:r>
            <a:r>
              <a:rPr lang="cs-CZ" altLang="cs-CZ" sz="1200">
                <a:solidFill>
                  <a:schemeClr val="tx1"/>
                </a:solidFill>
                <a:latin typeface="Arial" panose="020B0604020202020204" pitchFamily="34" charset="0"/>
              </a:rPr>
              <a:t>sp.) - spirály tyčinek a pestíků</a:t>
            </a:r>
            <a:endParaRPr lang="cs-CZ" altLang="cs-CZ" sz="1200" i="1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64579" name="Text Box 67">
            <a:extLst>
              <a:ext uri="{FF2B5EF4-FFF2-40B4-BE49-F238E27FC236}">
                <a16:creationId xmlns:a16="http://schemas.microsoft.com/office/drawing/2014/main" id="{D8ED966B-D456-421C-8CC6-DA46E914FC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01000" y="2032000"/>
            <a:ext cx="762000" cy="644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cs-CZ" altLang="cs-CZ" sz="700">
                <a:solidFill>
                  <a:schemeClr val="tx1"/>
                </a:solidFill>
                <a:latin typeface="Arial" panose="020B0604020202020204" pitchFamily="34" charset="0"/>
              </a:rPr>
              <a:t>Černohorský 1964 </a:t>
            </a:r>
          </a:p>
          <a:p>
            <a:pPr algn="r">
              <a:spcBef>
                <a:spcPct val="20000"/>
              </a:spcBef>
            </a:pPr>
            <a:r>
              <a:rPr lang="cs-CZ" altLang="cs-CZ" sz="700">
                <a:solidFill>
                  <a:schemeClr val="tx1"/>
                </a:solidFill>
                <a:latin typeface="Arial" panose="020B0604020202020204" pitchFamily="34" charset="0"/>
              </a:rPr>
              <a:t>Základy rostlinné morfologie</a:t>
            </a:r>
          </a:p>
        </p:txBody>
      </p:sp>
      <p:pic>
        <p:nvPicPr>
          <p:cNvPr id="64580" name="7_kvet_07_usporadani-kvetu.MP3">
            <a:hlinkClick r:id="" action="ppaction://media"/>
            <a:extLst>
              <a:ext uri="{FF2B5EF4-FFF2-40B4-BE49-F238E27FC236}">
                <a16:creationId xmlns:a16="http://schemas.microsoft.com/office/drawing/2014/main" id="{8F5A67B1-ABC4-4345-AF56-9109DB1A453F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425" y="4724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45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2119" fill="hold"/>
                                        <p:tgtEl>
                                          <p:spTgt spid="6458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580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4580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26" name="Text Box 30">
            <a:extLst>
              <a:ext uri="{FF2B5EF4-FFF2-40B4-BE49-F238E27FC236}">
                <a16:creationId xmlns:a16="http://schemas.microsoft.com/office/drawing/2014/main" id="{958B284F-6C06-47CA-8C15-B5FFB9C556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81000"/>
            <a:ext cx="6172200" cy="2773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r>
              <a:rPr lang="cs-CZ" altLang="cs-CZ" sz="1800">
                <a:latin typeface="Arial" panose="020B0604020202020204" pitchFamily="34" charset="0"/>
              </a:rPr>
              <a:t>• </a:t>
            </a:r>
            <a:r>
              <a:rPr lang="cs-CZ" altLang="cs-CZ" sz="1800">
                <a:latin typeface="Arial" panose="020B0604020202020204" pitchFamily="34" charset="0"/>
                <a:cs typeface="Times New Roman" panose="02020603050405020304" pitchFamily="18" charset="0"/>
              </a:rPr>
              <a:t>proces </a:t>
            </a:r>
            <a:r>
              <a:rPr lang="cs-CZ" altLang="cs-CZ" sz="1800" b="1">
                <a:latin typeface="Arial" panose="020B0604020202020204" pitchFamily="34" charset="0"/>
                <a:cs typeface="Times New Roman" panose="02020603050405020304" pitchFamily="18" charset="0"/>
              </a:rPr>
              <a:t>oligomerizace</a:t>
            </a:r>
            <a:r>
              <a:rPr lang="cs-CZ" altLang="cs-CZ" sz="1800">
                <a:latin typeface="Arial" panose="020B0604020202020204" pitchFamily="34" charset="0"/>
                <a:cs typeface="Times New Roman" panose="02020603050405020304" pitchFamily="18" charset="0"/>
              </a:rPr>
              <a:t> =</a:t>
            </a:r>
            <a:r>
              <a:rPr lang="cs-CZ" altLang="cs-CZ" sz="1800">
                <a:latin typeface="Arial" panose="020B0604020202020204" pitchFamily="34" charset="0"/>
              </a:rPr>
              <a:t> vývojový </a:t>
            </a:r>
            <a:r>
              <a:rPr lang="cs-CZ" altLang="cs-CZ" sz="1800">
                <a:latin typeface="Arial" panose="020B0604020202020204" pitchFamily="34" charset="0"/>
                <a:cs typeface="Times New Roman" panose="02020603050405020304" pitchFamily="18" charset="0"/>
              </a:rPr>
              <a:t>p</a:t>
            </a:r>
            <a:r>
              <a:rPr lang="cs-CZ" altLang="cs-CZ" sz="1800">
                <a:latin typeface="Arial" panose="020B0604020202020204" pitchFamily="34" charset="0"/>
              </a:rPr>
              <a:t>ř</a:t>
            </a:r>
            <a:r>
              <a:rPr lang="cs-CZ" altLang="cs-CZ" sz="1800">
                <a:latin typeface="Arial" panose="020B0604020202020204" pitchFamily="34" charset="0"/>
                <a:cs typeface="Times New Roman" panose="02020603050405020304" pitchFamily="18" charset="0"/>
              </a:rPr>
              <a:t>echod </a:t>
            </a:r>
            <a:r>
              <a:rPr lang="cs-CZ" altLang="cs-CZ" sz="1800">
                <a:latin typeface="Arial" panose="020B0604020202020204" pitchFamily="34" charset="0"/>
              </a:rPr>
              <a:t>od </a:t>
            </a:r>
            <a:r>
              <a:rPr lang="cs-CZ" altLang="cs-CZ" sz="1800">
                <a:latin typeface="Arial" panose="020B0604020202020204" pitchFamily="34" charset="0"/>
                <a:cs typeface="Times New Roman" panose="02020603050405020304" pitchFamily="18" charset="0"/>
              </a:rPr>
              <a:t>nestálého velkého po</a:t>
            </a:r>
            <a:r>
              <a:rPr lang="cs-CZ" altLang="cs-CZ" sz="1800">
                <a:latin typeface="Arial" panose="020B0604020202020204" pitchFamily="34" charset="0"/>
              </a:rPr>
              <a:t>č</a:t>
            </a:r>
            <a:r>
              <a:rPr lang="cs-CZ" altLang="cs-CZ" sz="1800">
                <a:latin typeface="Arial" panose="020B0604020202020204" pitchFamily="34" charset="0"/>
                <a:cs typeface="Times New Roman" panose="02020603050405020304" pitchFamily="18" charset="0"/>
              </a:rPr>
              <a:t>tu </a:t>
            </a:r>
            <a:r>
              <a:rPr lang="cs-CZ" altLang="cs-CZ" sz="1800">
                <a:latin typeface="Arial" panose="020B0604020202020204" pitchFamily="34" charset="0"/>
              </a:rPr>
              <a:t>částí </a:t>
            </a:r>
            <a:r>
              <a:rPr lang="cs-CZ" altLang="cs-CZ" sz="1800">
                <a:latin typeface="Arial" panose="020B0604020202020204" pitchFamily="34" charset="0"/>
                <a:cs typeface="Times New Roman" panose="02020603050405020304" pitchFamily="18" charset="0"/>
              </a:rPr>
              <a:t>na m</a:t>
            </a:r>
            <a:r>
              <a:rPr lang="cs-CZ" altLang="cs-CZ" sz="1800">
                <a:latin typeface="Arial" panose="020B0604020202020204" pitchFamily="34" charset="0"/>
              </a:rPr>
              <a:t>enší</a:t>
            </a:r>
            <a:r>
              <a:rPr lang="cs-CZ" altLang="cs-CZ" sz="1800">
                <a:latin typeface="Arial" panose="020B0604020202020204" pitchFamily="34" charset="0"/>
                <a:cs typeface="Times New Roman" panose="02020603050405020304" pitchFamily="18" charset="0"/>
              </a:rPr>
              <a:t> a stálý</a:t>
            </a: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r>
              <a:rPr lang="cs-CZ" altLang="cs-CZ" sz="1800">
                <a:latin typeface="Arial" panose="020B0604020202020204" pitchFamily="34" charset="0"/>
              </a:rPr>
              <a:t>• </a:t>
            </a:r>
            <a:r>
              <a:rPr lang="cs-CZ" altLang="cs-CZ" sz="1800">
                <a:latin typeface="Arial" panose="020B0604020202020204" pitchFamily="34" charset="0"/>
                <a:cs typeface="Times New Roman" panose="02020603050405020304" pitchFamily="18" charset="0"/>
              </a:rPr>
              <a:t>jednod</a:t>
            </a:r>
            <a:r>
              <a:rPr lang="cs-CZ" altLang="cs-CZ" sz="1800">
                <a:latin typeface="Arial" panose="020B0604020202020204" pitchFamily="34" charset="0"/>
              </a:rPr>
              <a:t>ě</a:t>
            </a:r>
            <a:r>
              <a:rPr lang="cs-CZ" altLang="cs-CZ" sz="1800">
                <a:latin typeface="Arial" panose="020B0604020202020204" pitchFamily="34" charset="0"/>
                <a:cs typeface="Times New Roman" panose="02020603050405020304" pitchFamily="18" charset="0"/>
              </a:rPr>
              <a:t>lo</a:t>
            </a:r>
            <a:r>
              <a:rPr lang="cs-CZ" altLang="cs-CZ" sz="1800">
                <a:latin typeface="Arial" panose="020B0604020202020204" pitchFamily="34" charset="0"/>
              </a:rPr>
              <a:t>ž</a:t>
            </a:r>
            <a:r>
              <a:rPr lang="cs-CZ" altLang="cs-CZ" sz="1800">
                <a:latin typeface="Arial" panose="020B0604020202020204" pitchFamily="34" charset="0"/>
                <a:cs typeface="Times New Roman" panose="02020603050405020304" pitchFamily="18" charset="0"/>
              </a:rPr>
              <a:t>né rostliny mají typicky kv</a:t>
            </a:r>
            <a:r>
              <a:rPr lang="cs-CZ" altLang="cs-CZ" sz="1800">
                <a:latin typeface="Arial" panose="020B0604020202020204" pitchFamily="34" charset="0"/>
              </a:rPr>
              <a:t>ě</a:t>
            </a:r>
            <a:r>
              <a:rPr lang="cs-CZ" altLang="cs-CZ" sz="1800">
                <a:latin typeface="Arial" panose="020B0604020202020204" pitchFamily="34" charset="0"/>
                <a:cs typeface="Times New Roman" panose="02020603050405020304" pitchFamily="18" charset="0"/>
              </a:rPr>
              <a:t>ty </a:t>
            </a:r>
            <a:r>
              <a:rPr lang="cs-CZ" altLang="cs-CZ" sz="1800" b="1">
                <a:latin typeface="Arial" panose="020B0604020202020204" pitchFamily="34" charset="0"/>
                <a:cs typeface="Times New Roman" panose="02020603050405020304" pitchFamily="18" charset="0"/>
              </a:rPr>
              <a:t>trimerické</a:t>
            </a:r>
            <a:r>
              <a:rPr lang="cs-CZ" altLang="cs-CZ" sz="1800">
                <a:latin typeface="Arial" panose="020B0604020202020204" pitchFamily="34" charset="0"/>
                <a:cs typeface="Times New Roman" panose="02020603050405020304" pitchFamily="18" charset="0"/>
              </a:rPr>
              <a:t> (slo</a:t>
            </a:r>
            <a:r>
              <a:rPr lang="cs-CZ" altLang="cs-CZ" sz="1800">
                <a:latin typeface="Arial" panose="020B0604020202020204" pitchFamily="34" charset="0"/>
              </a:rPr>
              <a:t>ž</a:t>
            </a:r>
            <a:r>
              <a:rPr lang="cs-CZ" altLang="cs-CZ" sz="1800">
                <a:latin typeface="Arial" panose="020B0604020202020204" pitchFamily="34" charset="0"/>
                <a:cs typeface="Times New Roman" panose="02020603050405020304" pitchFamily="18" charset="0"/>
              </a:rPr>
              <a:t>ky kv</a:t>
            </a:r>
            <a:r>
              <a:rPr lang="cs-CZ" altLang="cs-CZ" sz="1800">
                <a:latin typeface="Arial" panose="020B0604020202020204" pitchFamily="34" charset="0"/>
              </a:rPr>
              <a:t>ě</a:t>
            </a:r>
            <a:r>
              <a:rPr lang="cs-CZ" altLang="cs-CZ" sz="1800">
                <a:latin typeface="Arial" panose="020B0604020202020204" pitchFamily="34" charset="0"/>
                <a:cs typeface="Times New Roman" panose="02020603050405020304" pitchFamily="18" charset="0"/>
              </a:rPr>
              <a:t>tu uspo</a:t>
            </a:r>
            <a:r>
              <a:rPr lang="cs-CZ" altLang="cs-CZ" sz="1800">
                <a:latin typeface="Arial" panose="020B0604020202020204" pitchFamily="34" charset="0"/>
              </a:rPr>
              <a:t>ř</a:t>
            </a:r>
            <a:r>
              <a:rPr lang="cs-CZ" altLang="cs-CZ" sz="1800">
                <a:latin typeface="Arial" panose="020B0604020202020204" pitchFamily="34" charset="0"/>
                <a:cs typeface="Times New Roman" panose="02020603050405020304" pitchFamily="18" charset="0"/>
              </a:rPr>
              <a:t>ádány v kruzích po 3, resp. 3+3)</a:t>
            </a:r>
            <a:endParaRPr lang="cs-CZ" altLang="cs-CZ" sz="1800">
              <a:latin typeface="Arial" panose="020B0604020202020204" pitchFamily="34" charset="0"/>
            </a:endParaRP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r>
              <a:rPr lang="cs-CZ" altLang="cs-CZ" sz="1800">
                <a:latin typeface="Arial" panose="020B0604020202020204" pitchFamily="34" charset="0"/>
              </a:rPr>
              <a:t>– </a:t>
            </a:r>
            <a:r>
              <a:rPr lang="cs-CZ" altLang="cs-CZ" sz="1800">
                <a:latin typeface="Arial" panose="020B0604020202020204" pitchFamily="34" charset="0"/>
                <a:cs typeface="Times New Roman" panose="02020603050405020304" pitchFamily="18" charset="0"/>
              </a:rPr>
              <a:t>dvoud</a:t>
            </a:r>
            <a:r>
              <a:rPr lang="cs-CZ" altLang="cs-CZ" sz="1800">
                <a:latin typeface="Arial" panose="020B0604020202020204" pitchFamily="34" charset="0"/>
              </a:rPr>
              <a:t>ě</a:t>
            </a:r>
            <a:r>
              <a:rPr lang="cs-CZ" altLang="cs-CZ" sz="1800">
                <a:latin typeface="Arial" panose="020B0604020202020204" pitchFamily="34" charset="0"/>
                <a:cs typeface="Times New Roman" panose="02020603050405020304" pitchFamily="18" charset="0"/>
              </a:rPr>
              <a:t>lo</a:t>
            </a:r>
            <a:r>
              <a:rPr lang="cs-CZ" altLang="cs-CZ" sz="1800">
                <a:latin typeface="Arial" panose="020B0604020202020204" pitchFamily="34" charset="0"/>
              </a:rPr>
              <a:t>ž</a:t>
            </a:r>
            <a:r>
              <a:rPr lang="cs-CZ" altLang="cs-CZ" sz="1800">
                <a:latin typeface="Arial" panose="020B0604020202020204" pitchFamily="34" charset="0"/>
                <a:cs typeface="Times New Roman" panose="02020603050405020304" pitchFamily="18" charset="0"/>
              </a:rPr>
              <a:t>né rostliny mají typicky kv</a:t>
            </a:r>
            <a:r>
              <a:rPr lang="cs-CZ" altLang="cs-CZ" sz="1800">
                <a:latin typeface="Arial" panose="020B0604020202020204" pitchFamily="34" charset="0"/>
              </a:rPr>
              <a:t>ě</a:t>
            </a:r>
            <a:r>
              <a:rPr lang="cs-CZ" altLang="cs-CZ" sz="1800">
                <a:latin typeface="Arial" panose="020B0604020202020204" pitchFamily="34" charset="0"/>
                <a:cs typeface="Times New Roman" panose="02020603050405020304" pitchFamily="18" charset="0"/>
              </a:rPr>
              <a:t>ty </a:t>
            </a:r>
            <a:r>
              <a:rPr lang="cs-CZ" altLang="cs-CZ" sz="1800" b="1">
                <a:latin typeface="Arial" panose="020B0604020202020204" pitchFamily="34" charset="0"/>
                <a:cs typeface="Times New Roman" panose="02020603050405020304" pitchFamily="18" charset="0"/>
              </a:rPr>
              <a:t>pentamerické </a:t>
            </a:r>
            <a:r>
              <a:rPr lang="cs-CZ" altLang="cs-CZ" sz="1800">
                <a:latin typeface="Arial" panose="020B0604020202020204" pitchFamily="34" charset="0"/>
                <a:cs typeface="Times New Roman" panose="02020603050405020304" pitchFamily="18" charset="0"/>
              </a:rPr>
              <a:t>(slo</a:t>
            </a:r>
            <a:r>
              <a:rPr lang="cs-CZ" altLang="cs-CZ" sz="1800">
                <a:latin typeface="Arial" panose="020B0604020202020204" pitchFamily="34" charset="0"/>
              </a:rPr>
              <a:t>ž</a:t>
            </a:r>
            <a:r>
              <a:rPr lang="cs-CZ" altLang="cs-CZ" sz="1800">
                <a:latin typeface="Arial" panose="020B0604020202020204" pitchFamily="34" charset="0"/>
                <a:cs typeface="Times New Roman" panose="02020603050405020304" pitchFamily="18" charset="0"/>
              </a:rPr>
              <a:t>ky kv</a:t>
            </a:r>
            <a:r>
              <a:rPr lang="cs-CZ" altLang="cs-CZ" sz="1800">
                <a:latin typeface="Arial" panose="020B0604020202020204" pitchFamily="34" charset="0"/>
              </a:rPr>
              <a:t>ě</a:t>
            </a:r>
            <a:r>
              <a:rPr lang="cs-CZ" altLang="cs-CZ" sz="1800">
                <a:latin typeface="Arial" panose="020B0604020202020204" pitchFamily="34" charset="0"/>
                <a:cs typeface="Times New Roman" panose="02020603050405020304" pitchFamily="18" charset="0"/>
              </a:rPr>
              <a:t>tu uspo</a:t>
            </a:r>
            <a:r>
              <a:rPr lang="cs-CZ" altLang="cs-CZ" sz="1800">
                <a:latin typeface="Arial" panose="020B0604020202020204" pitchFamily="34" charset="0"/>
              </a:rPr>
              <a:t>ř</a:t>
            </a:r>
            <a:r>
              <a:rPr lang="cs-CZ" altLang="cs-CZ" sz="1800">
                <a:latin typeface="Arial" panose="020B0604020202020204" pitchFamily="34" charset="0"/>
                <a:cs typeface="Times New Roman" panose="02020603050405020304" pitchFamily="18" charset="0"/>
              </a:rPr>
              <a:t>ádány v kruzích po 5), vzácn</a:t>
            </a:r>
            <a:r>
              <a:rPr lang="cs-CZ" altLang="cs-CZ" sz="1800">
                <a:latin typeface="Arial" panose="020B0604020202020204" pitchFamily="34" charset="0"/>
              </a:rPr>
              <a:t>ě</a:t>
            </a:r>
            <a:r>
              <a:rPr lang="cs-CZ" altLang="cs-CZ" sz="1800">
                <a:latin typeface="Arial" panose="020B0604020202020204" pitchFamily="34" charset="0"/>
                <a:cs typeface="Times New Roman" panose="02020603050405020304" pitchFamily="18" charset="0"/>
              </a:rPr>
              <a:t>ji dimerické</a:t>
            </a:r>
            <a:r>
              <a:rPr lang="cs-CZ" altLang="cs-CZ" sz="1800" b="1"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cs-CZ" altLang="cs-CZ" sz="1800">
                <a:latin typeface="Arial" panose="020B0604020202020204" pitchFamily="34" charset="0"/>
                <a:cs typeface="Times New Roman" panose="02020603050405020304" pitchFamily="18" charset="0"/>
              </a:rPr>
              <a:t>(</a:t>
            </a:r>
            <a:r>
              <a:rPr lang="cs-CZ" altLang="cs-CZ" sz="1800" i="1">
                <a:latin typeface="Arial" panose="020B0604020202020204" pitchFamily="34" charset="0"/>
                <a:cs typeface="Times New Roman" panose="02020603050405020304" pitchFamily="18" charset="0"/>
              </a:rPr>
              <a:t>Fumariaceae</a:t>
            </a:r>
            <a:r>
              <a:rPr lang="cs-CZ" altLang="cs-CZ" sz="1800">
                <a:latin typeface="Arial" panose="020B0604020202020204" pitchFamily="34" charset="0"/>
                <a:cs typeface="Times New Roman" panose="02020603050405020304" pitchFamily="18" charset="0"/>
              </a:rPr>
              <a:t>)</a:t>
            </a:r>
            <a:r>
              <a:rPr lang="cs-CZ" altLang="cs-CZ" sz="1800">
                <a:latin typeface="Arial" panose="020B0604020202020204" pitchFamily="34" charset="0"/>
              </a:rPr>
              <a:t>,</a:t>
            </a:r>
            <a:r>
              <a:rPr lang="cs-CZ" altLang="cs-CZ" sz="1800">
                <a:latin typeface="Arial" panose="020B0604020202020204" pitchFamily="34" charset="0"/>
                <a:cs typeface="Times New Roman" panose="02020603050405020304" pitchFamily="18" charset="0"/>
              </a:rPr>
              <a:t> tetramerické (</a:t>
            </a:r>
            <a:r>
              <a:rPr lang="cs-CZ" altLang="cs-CZ" sz="1800" i="1">
                <a:latin typeface="Arial" panose="020B0604020202020204" pitchFamily="34" charset="0"/>
                <a:cs typeface="Times New Roman" panose="02020603050405020304" pitchFamily="18" charset="0"/>
              </a:rPr>
              <a:t>Brassicaceae</a:t>
            </a:r>
            <a:r>
              <a:rPr lang="cs-CZ" altLang="cs-CZ" sz="1800">
                <a:latin typeface="Arial" panose="020B0604020202020204" pitchFamily="34" charset="0"/>
                <a:cs typeface="Times New Roman" panose="02020603050405020304" pitchFamily="18" charset="0"/>
              </a:rPr>
              <a:t>)</a:t>
            </a:r>
            <a:r>
              <a:rPr lang="cs-CZ" altLang="cs-CZ" sz="1800">
                <a:latin typeface="Arial" panose="020B0604020202020204" pitchFamily="34" charset="0"/>
              </a:rPr>
              <a:t>, hexamerické (</a:t>
            </a:r>
            <a:r>
              <a:rPr lang="cs-CZ" altLang="cs-CZ" sz="1800" i="1">
                <a:latin typeface="Arial" panose="020B0604020202020204" pitchFamily="34" charset="0"/>
              </a:rPr>
              <a:t>Lythrum</a:t>
            </a:r>
            <a:r>
              <a:rPr lang="cs-CZ" altLang="cs-CZ" sz="1800">
                <a:latin typeface="Arial" panose="020B0604020202020204" pitchFamily="34" charset="0"/>
              </a:rPr>
              <a:t>) nebo heptamerické (</a:t>
            </a:r>
            <a:r>
              <a:rPr lang="cs-CZ" altLang="cs-CZ" sz="1800" i="1">
                <a:latin typeface="Arial" panose="020B0604020202020204" pitchFamily="34" charset="0"/>
              </a:rPr>
              <a:t>Trientalis</a:t>
            </a:r>
            <a:r>
              <a:rPr lang="cs-CZ" altLang="cs-CZ" sz="1800">
                <a:latin typeface="Arial" panose="020B0604020202020204" pitchFamily="34" charset="0"/>
              </a:rPr>
              <a:t>)</a:t>
            </a: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endParaRPr lang="cs-CZ" altLang="cs-CZ" sz="1800">
              <a:latin typeface="Arial" panose="020B0604020202020204" pitchFamily="34" charset="0"/>
            </a:endParaRPr>
          </a:p>
        </p:txBody>
      </p:sp>
      <p:pic>
        <p:nvPicPr>
          <p:cNvPr id="55327" name="Picture 31">
            <a:extLst>
              <a:ext uri="{FF2B5EF4-FFF2-40B4-BE49-F238E27FC236}">
                <a16:creationId xmlns:a16="http://schemas.microsoft.com/office/drawing/2014/main" id="{D764E145-F1EA-429E-8BB8-EEC6D702CE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9" r="5249"/>
          <a:stretch>
            <a:fillRect/>
          </a:stretch>
        </p:blipFill>
        <p:spPr bwMode="auto">
          <a:xfrm>
            <a:off x="2089150" y="2895600"/>
            <a:ext cx="2767013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328" name="Text Box 32">
            <a:extLst>
              <a:ext uri="{FF2B5EF4-FFF2-40B4-BE49-F238E27FC236}">
                <a16:creationId xmlns:a16="http://schemas.microsoft.com/office/drawing/2014/main" id="{405ABD57-278A-4BE4-8441-69079B10EE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9800" y="4794250"/>
            <a:ext cx="2895600" cy="198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700">
                <a:latin typeface="Arial" panose="020B0604020202020204" pitchFamily="34" charset="0"/>
              </a:rPr>
              <a:t>http://www.naturfoto.cz/ptacinec-velkokvety-fotografie-8642.html</a:t>
            </a:r>
          </a:p>
        </p:txBody>
      </p:sp>
      <p:pic>
        <p:nvPicPr>
          <p:cNvPr id="55330" name="Picture 34">
            <a:extLst>
              <a:ext uri="{FF2B5EF4-FFF2-40B4-BE49-F238E27FC236}">
                <a16:creationId xmlns:a16="http://schemas.microsoft.com/office/drawing/2014/main" id="{267420D2-1D86-4181-BE1F-B672E1B0AA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42" b="8589"/>
          <a:stretch>
            <a:fillRect/>
          </a:stretch>
        </p:blipFill>
        <p:spPr bwMode="auto">
          <a:xfrm>
            <a:off x="6604000" y="457200"/>
            <a:ext cx="2055813" cy="2332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331" name="Text Box 35">
            <a:extLst>
              <a:ext uri="{FF2B5EF4-FFF2-40B4-BE49-F238E27FC236}">
                <a16:creationId xmlns:a16="http://schemas.microsoft.com/office/drawing/2014/main" id="{61B53A75-BF42-4518-A381-15243181FB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34150" y="2514600"/>
            <a:ext cx="2209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700">
                <a:latin typeface="Arial" panose="020B0604020202020204" pitchFamily="34" charset="0"/>
              </a:rPr>
              <a:t>http://</a:t>
            </a:r>
          </a:p>
          <a:p>
            <a:r>
              <a:rPr lang="cs-CZ" altLang="cs-CZ" sz="700">
                <a:latin typeface="Arial" panose="020B0604020202020204" pitchFamily="34" charset="0"/>
              </a:rPr>
              <a:t>botanika.bf.jcu.cz/morfologie/AnthericumLiliago.jpg</a:t>
            </a:r>
          </a:p>
        </p:txBody>
      </p:sp>
      <p:pic>
        <p:nvPicPr>
          <p:cNvPr id="55334" name="Picture 38">
            <a:extLst>
              <a:ext uri="{FF2B5EF4-FFF2-40B4-BE49-F238E27FC236}">
                <a16:creationId xmlns:a16="http://schemas.microsoft.com/office/drawing/2014/main" id="{B2FFAED5-D7A7-467A-BED8-8492E0FAE4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895600"/>
            <a:ext cx="1543050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335" name="Text Box 39">
            <a:extLst>
              <a:ext uri="{FF2B5EF4-FFF2-40B4-BE49-F238E27FC236}">
                <a16:creationId xmlns:a16="http://schemas.microsoft.com/office/drawing/2014/main" id="{6E39EE13-1155-4E00-8D78-11B30E8BE2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4679950"/>
            <a:ext cx="16764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700">
                <a:latin typeface="Arial" panose="020B0604020202020204" pitchFamily="34" charset="0"/>
              </a:rPr>
              <a:t>http://www.floralimages.co.uk</a:t>
            </a:r>
          </a:p>
          <a:p>
            <a:pPr algn="r"/>
            <a:r>
              <a:rPr lang="cs-CZ" altLang="cs-CZ" sz="700">
                <a:latin typeface="Arial" panose="020B0604020202020204" pitchFamily="34" charset="0"/>
              </a:rPr>
              <a:t>/pbrassolera.htm</a:t>
            </a:r>
          </a:p>
        </p:txBody>
      </p:sp>
      <p:pic>
        <p:nvPicPr>
          <p:cNvPr id="55336" name="Picture 40">
            <a:extLst>
              <a:ext uri="{FF2B5EF4-FFF2-40B4-BE49-F238E27FC236}">
                <a16:creationId xmlns:a16="http://schemas.microsoft.com/office/drawing/2014/main" id="{B833914F-F3AC-4B48-AF3A-BA154EA814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261"/>
          <a:stretch>
            <a:fillRect/>
          </a:stretch>
        </p:blipFill>
        <p:spPr bwMode="auto">
          <a:xfrm>
            <a:off x="7086600" y="2895600"/>
            <a:ext cx="1576388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337" name="Text Box 41">
            <a:extLst>
              <a:ext uri="{FF2B5EF4-FFF2-40B4-BE49-F238E27FC236}">
                <a16:creationId xmlns:a16="http://schemas.microsoft.com/office/drawing/2014/main" id="{986116F5-53FB-42E2-B1F9-81FE9A10FA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23100" y="4686300"/>
            <a:ext cx="16002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700">
                <a:latin typeface="Arial" panose="020B0604020202020204" pitchFamily="34" charset="0"/>
              </a:rPr>
              <a:t>http://www.naturfoto.cz/sedmikvitek-evropsky-fotografie-5091.html</a:t>
            </a:r>
          </a:p>
        </p:txBody>
      </p:sp>
      <p:pic>
        <p:nvPicPr>
          <p:cNvPr id="55338" name="Picture 42">
            <a:extLst>
              <a:ext uri="{FF2B5EF4-FFF2-40B4-BE49-F238E27FC236}">
                <a16:creationId xmlns:a16="http://schemas.microsoft.com/office/drawing/2014/main" id="{14DAA635-085D-4751-83AB-E4AD0E3A01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78" t="12599" r="15118" b="12599"/>
          <a:stretch>
            <a:fillRect/>
          </a:stretch>
        </p:blipFill>
        <p:spPr bwMode="auto">
          <a:xfrm>
            <a:off x="4940300" y="2895600"/>
            <a:ext cx="2058988" cy="2058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339" name="Text Box 43">
            <a:extLst>
              <a:ext uri="{FF2B5EF4-FFF2-40B4-BE49-F238E27FC236}">
                <a16:creationId xmlns:a16="http://schemas.microsoft.com/office/drawing/2014/main" id="{B5281B94-0E9E-499A-8363-D0C720C953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3000" y="4794250"/>
            <a:ext cx="2895600" cy="198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700">
                <a:latin typeface="Arial" panose="020B0604020202020204" pitchFamily="34" charset="0"/>
              </a:rPr>
              <a:t>http://www.kvetenacr.cz/detail.asp?IDdetail=96</a:t>
            </a:r>
          </a:p>
        </p:txBody>
      </p:sp>
      <p:sp>
        <p:nvSpPr>
          <p:cNvPr id="55340" name="Text Box 44">
            <a:extLst>
              <a:ext uri="{FF2B5EF4-FFF2-40B4-BE49-F238E27FC236}">
                <a16:creationId xmlns:a16="http://schemas.microsoft.com/office/drawing/2014/main" id="{DA9293E6-73AE-4F8D-96F6-E083371530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5105400"/>
            <a:ext cx="6324600" cy="124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r>
              <a:rPr lang="cs-CZ" altLang="cs-CZ" sz="1800" b="1">
                <a:latin typeface="Arial" panose="020B0604020202020204" pitchFamily="34" charset="0"/>
              </a:rPr>
              <a:t>• </a:t>
            </a:r>
            <a:r>
              <a:rPr lang="cs-CZ" altLang="cs-CZ" sz="1800" b="1">
                <a:latin typeface="Arial" panose="020B0604020202020204" pitchFamily="34" charset="0"/>
                <a:cs typeface="Times New Roman" panose="02020603050405020304" pitchFamily="18" charset="0"/>
              </a:rPr>
              <a:t>izomerie</a:t>
            </a:r>
            <a:r>
              <a:rPr lang="cs-CZ" altLang="cs-CZ" sz="1800">
                <a:latin typeface="Arial" panose="020B0604020202020204" pitchFamily="34" charset="0"/>
              </a:rPr>
              <a:t>:</a:t>
            </a:r>
            <a:r>
              <a:rPr lang="cs-CZ" altLang="cs-CZ" sz="1800">
                <a:latin typeface="Arial" panose="020B0604020202020204" pitchFamily="34" charset="0"/>
                <a:cs typeface="Times New Roman" panose="02020603050405020304" pitchFamily="18" charset="0"/>
              </a:rPr>
              <a:t> všechny kruhy jsou stejn</a:t>
            </a:r>
            <a:r>
              <a:rPr lang="cs-CZ" altLang="cs-CZ" sz="1800">
                <a:latin typeface="Arial" panose="020B0604020202020204" pitchFamily="34" charset="0"/>
              </a:rPr>
              <a:t>ě</a:t>
            </a:r>
            <a:r>
              <a:rPr lang="cs-CZ" altLang="cs-CZ" sz="1800">
                <a:latin typeface="Arial" panose="020B0604020202020204" pitchFamily="34" charset="0"/>
                <a:cs typeface="Times New Roman" panose="02020603050405020304" pitchFamily="18" charset="0"/>
              </a:rPr>
              <a:t> po</a:t>
            </a:r>
            <a:r>
              <a:rPr lang="cs-CZ" altLang="cs-CZ" sz="1800">
                <a:latin typeface="Arial" panose="020B0604020202020204" pitchFamily="34" charset="0"/>
              </a:rPr>
              <a:t>č</a:t>
            </a:r>
            <a:r>
              <a:rPr lang="cs-CZ" altLang="cs-CZ" sz="1800">
                <a:latin typeface="Arial" panose="020B0604020202020204" pitchFamily="34" charset="0"/>
                <a:cs typeface="Times New Roman" panose="02020603050405020304" pitchFamily="18" charset="0"/>
              </a:rPr>
              <a:t>etné</a:t>
            </a:r>
            <a:r>
              <a:rPr lang="cs-CZ" altLang="cs-CZ" sz="1800">
                <a:latin typeface="Arial" panose="020B0604020202020204" pitchFamily="34" charset="0"/>
              </a:rPr>
              <a:t> (</a:t>
            </a:r>
            <a:r>
              <a:rPr lang="cs-CZ" altLang="cs-CZ" sz="1800" i="1">
                <a:latin typeface="Arial" panose="020B0604020202020204" pitchFamily="34" charset="0"/>
              </a:rPr>
              <a:t>Liliaceae</a:t>
            </a:r>
            <a:r>
              <a:rPr lang="cs-CZ" altLang="cs-CZ" sz="1800">
                <a:latin typeface="Arial" panose="020B0604020202020204" pitchFamily="34" charset="0"/>
              </a:rPr>
              <a:t>: 3+3 okvětní lístky, 3+3 tyčinky, pestík ze 3 plodolistů)</a:t>
            </a:r>
            <a:endParaRPr lang="cs-CZ" altLang="cs-CZ" sz="1800" i="1">
              <a:latin typeface="Arial" panose="020B0604020202020204" pitchFamily="34" charset="0"/>
            </a:endParaRP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r>
              <a:rPr lang="cs-CZ" altLang="cs-CZ" sz="1800">
                <a:latin typeface="Arial" panose="020B0604020202020204" pitchFamily="34" charset="0"/>
              </a:rPr>
              <a:t>– </a:t>
            </a:r>
            <a:r>
              <a:rPr lang="cs-CZ" altLang="cs-CZ" sz="1800" b="1">
                <a:latin typeface="Arial" panose="020B0604020202020204" pitchFamily="34" charset="0"/>
                <a:cs typeface="Times New Roman" panose="02020603050405020304" pitchFamily="18" charset="0"/>
              </a:rPr>
              <a:t>anizomerie</a:t>
            </a:r>
            <a:r>
              <a:rPr lang="cs-CZ" altLang="cs-CZ" sz="1800">
                <a:latin typeface="Arial" panose="020B0604020202020204" pitchFamily="34" charset="0"/>
              </a:rPr>
              <a:t>:</a:t>
            </a:r>
            <a:r>
              <a:rPr lang="cs-CZ" altLang="cs-CZ" sz="1800"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cs-CZ" altLang="cs-CZ" sz="1800">
                <a:latin typeface="Arial" panose="020B0604020202020204" pitchFamily="34" charset="0"/>
              </a:rPr>
              <a:t>kruhy jsou </a:t>
            </a:r>
            <a:r>
              <a:rPr lang="cs-CZ" altLang="cs-CZ" sz="1800">
                <a:latin typeface="Arial" panose="020B0604020202020204" pitchFamily="34" charset="0"/>
                <a:cs typeface="Times New Roman" panose="02020603050405020304" pitchFamily="18" charset="0"/>
              </a:rPr>
              <a:t>nestejn</a:t>
            </a:r>
            <a:r>
              <a:rPr lang="cs-CZ" altLang="cs-CZ" sz="1800">
                <a:latin typeface="Arial" panose="020B0604020202020204" pitchFamily="34" charset="0"/>
              </a:rPr>
              <a:t>ě</a:t>
            </a:r>
            <a:r>
              <a:rPr lang="cs-CZ" altLang="cs-CZ" sz="1800">
                <a:latin typeface="Arial" panose="020B0604020202020204" pitchFamily="34" charset="0"/>
                <a:cs typeface="Times New Roman" panose="02020603050405020304" pitchFamily="18" charset="0"/>
              </a:rPr>
              <a:t> po</a:t>
            </a:r>
            <a:r>
              <a:rPr lang="cs-CZ" altLang="cs-CZ" sz="1800">
                <a:latin typeface="Arial" panose="020B0604020202020204" pitchFamily="34" charset="0"/>
              </a:rPr>
              <a:t>č</a:t>
            </a:r>
            <a:r>
              <a:rPr lang="cs-CZ" altLang="cs-CZ" sz="1800">
                <a:latin typeface="Arial" panose="020B0604020202020204" pitchFamily="34" charset="0"/>
                <a:cs typeface="Times New Roman" panose="02020603050405020304" pitchFamily="18" charset="0"/>
              </a:rPr>
              <a:t>etné</a:t>
            </a:r>
            <a:r>
              <a:rPr lang="cs-CZ" altLang="cs-CZ" sz="1800">
                <a:latin typeface="Arial" panose="020B0604020202020204" pitchFamily="34" charset="0"/>
              </a:rPr>
              <a:t> (</a:t>
            </a:r>
            <a:r>
              <a:rPr lang="cs-CZ" altLang="cs-CZ" sz="1800" i="1">
                <a:latin typeface="Arial" panose="020B0604020202020204" pitchFamily="34" charset="0"/>
              </a:rPr>
              <a:t>Lamiaceae</a:t>
            </a:r>
            <a:r>
              <a:rPr lang="cs-CZ" altLang="cs-CZ" sz="1800">
                <a:latin typeface="Arial" panose="020B0604020202020204" pitchFamily="34" charset="0"/>
              </a:rPr>
              <a:t>: pětičetný kalich a koruna, 4 tyčinky, pestík ze 2 plodolistů)</a:t>
            </a:r>
          </a:p>
        </p:txBody>
      </p:sp>
      <p:sp>
        <p:nvSpPr>
          <p:cNvPr id="55341" name="Text Box 45">
            <a:extLst>
              <a:ext uri="{FF2B5EF4-FFF2-40B4-BE49-F238E27FC236}">
                <a16:creationId xmlns:a16="http://schemas.microsoft.com/office/drawing/2014/main" id="{B81E7530-5384-4151-9A55-9B20E1AC9B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04000" y="457200"/>
            <a:ext cx="20574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1200" i="1">
                <a:latin typeface="Arial" panose="020B0604020202020204" pitchFamily="34" charset="0"/>
              </a:rPr>
              <a:t>Anthericum liliago</a:t>
            </a:r>
          </a:p>
        </p:txBody>
      </p:sp>
      <p:sp>
        <p:nvSpPr>
          <p:cNvPr id="55342" name="Text Box 46">
            <a:extLst>
              <a:ext uri="{FF2B5EF4-FFF2-40B4-BE49-F238E27FC236}">
                <a16:creationId xmlns:a16="http://schemas.microsoft.com/office/drawing/2014/main" id="{5BAC6084-A381-4B6F-A541-AF6611BADE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73900" y="4419600"/>
            <a:ext cx="19812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1200" i="1">
                <a:latin typeface="Arial" panose="020B0604020202020204" pitchFamily="34" charset="0"/>
              </a:rPr>
              <a:t>Trientalis europaea</a:t>
            </a:r>
          </a:p>
        </p:txBody>
      </p:sp>
      <p:sp>
        <p:nvSpPr>
          <p:cNvPr id="55343" name="Text Box 47">
            <a:extLst>
              <a:ext uri="{FF2B5EF4-FFF2-40B4-BE49-F238E27FC236}">
                <a16:creationId xmlns:a16="http://schemas.microsoft.com/office/drawing/2014/main" id="{C7592F15-ACA6-4A4D-A8E5-9B9EFC2990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40300" y="2895600"/>
            <a:ext cx="19812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1200" i="1">
                <a:latin typeface="Arial" panose="020B0604020202020204" pitchFamily="34" charset="0"/>
              </a:rPr>
              <a:t>Lythrum salicaria</a:t>
            </a:r>
          </a:p>
        </p:txBody>
      </p:sp>
      <p:sp>
        <p:nvSpPr>
          <p:cNvPr id="55344" name="Text Box 48">
            <a:extLst>
              <a:ext uri="{FF2B5EF4-FFF2-40B4-BE49-F238E27FC236}">
                <a16:creationId xmlns:a16="http://schemas.microsoft.com/office/drawing/2014/main" id="{53EEBF52-0621-491B-80EA-8D3D555D46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70100" y="2895600"/>
            <a:ext cx="19812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1200" i="1">
                <a:latin typeface="Arial" panose="020B0604020202020204" pitchFamily="34" charset="0"/>
              </a:rPr>
              <a:t>Stellaria holostea</a:t>
            </a:r>
          </a:p>
        </p:txBody>
      </p:sp>
      <p:sp>
        <p:nvSpPr>
          <p:cNvPr id="55345" name="Text Box 49">
            <a:extLst>
              <a:ext uri="{FF2B5EF4-FFF2-40B4-BE49-F238E27FC236}">
                <a16:creationId xmlns:a16="http://schemas.microsoft.com/office/drawing/2014/main" id="{37CAEE0E-FEDF-48A0-8247-3AC10F68CA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4500" y="2895600"/>
            <a:ext cx="19812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1200" i="1">
                <a:latin typeface="Arial" panose="020B0604020202020204" pitchFamily="34" charset="0"/>
              </a:rPr>
              <a:t>Brassica oleracea</a:t>
            </a:r>
          </a:p>
        </p:txBody>
      </p:sp>
      <p:graphicFrame>
        <p:nvGraphicFramePr>
          <p:cNvPr id="55347" name="Object 51">
            <a:extLst>
              <a:ext uri="{FF2B5EF4-FFF2-40B4-BE49-F238E27FC236}">
                <a16:creationId xmlns:a16="http://schemas.microsoft.com/office/drawing/2014/main" id="{6039F467-192A-456D-8C03-BCC435D3A17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626350" y="5264150"/>
          <a:ext cx="1038225" cy="1023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355" name="Rastrový obrázek" r:id="rId12" imgW="733333" imgH="724001" progId="Obraz programu Malování">
                  <p:embed/>
                </p:oleObj>
              </mc:Choice>
              <mc:Fallback>
                <p:oleObj name="Rastrový obrázek" r:id="rId12" imgW="733333" imgH="724001" progId="Obraz programu Malování">
                  <p:embed/>
                  <p:pic>
                    <p:nvPicPr>
                      <p:cNvPr id="0" name="Object 5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6350" y="5264150"/>
                        <a:ext cx="1038225" cy="10239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00B8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5348" name="Text Box 52">
            <a:extLst>
              <a:ext uri="{FF2B5EF4-FFF2-40B4-BE49-F238E27FC236}">
                <a16:creationId xmlns:a16="http://schemas.microsoft.com/office/drawing/2014/main" id="{C9E9CB55-1D90-444E-8D40-CD0E21C6D8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13500" y="4959350"/>
            <a:ext cx="2362200" cy="198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700">
                <a:solidFill>
                  <a:schemeClr val="tx1"/>
                </a:solidFill>
                <a:latin typeface="Arial" panose="020B0604020202020204" pitchFamily="34" charset="0"/>
              </a:rPr>
              <a:t>http://www.machekasyn.cz/starefolieatp/brzsfol30.htm</a:t>
            </a:r>
          </a:p>
        </p:txBody>
      </p:sp>
      <p:graphicFrame>
        <p:nvGraphicFramePr>
          <p:cNvPr id="55349" name="Object 53">
            <a:extLst>
              <a:ext uri="{FF2B5EF4-FFF2-40B4-BE49-F238E27FC236}">
                <a16:creationId xmlns:a16="http://schemas.microsoft.com/office/drawing/2014/main" id="{9CE56E3B-46CF-4059-A451-F5BF52D9AB0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483350" y="5257800"/>
          <a:ext cx="1047750" cy="1047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356" name="Rastrový obrázek" r:id="rId14" imgW="743054" imgH="743054" progId="Obraz programu Malování">
                  <p:embed/>
                </p:oleObj>
              </mc:Choice>
              <mc:Fallback>
                <p:oleObj name="Rastrový obrázek" r:id="rId14" imgW="743054" imgH="743054" progId="Obraz programu Malování">
                  <p:embed/>
                  <p:pic>
                    <p:nvPicPr>
                      <p:cNvPr id="0" name="Object 5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83350" y="5257800"/>
                        <a:ext cx="1047750" cy="1047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00B8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5350" name="Text Box 54">
            <a:extLst>
              <a:ext uri="{FF2B5EF4-FFF2-40B4-BE49-F238E27FC236}">
                <a16:creationId xmlns:a16="http://schemas.microsoft.com/office/drawing/2014/main" id="{3F43136C-0FD9-47F9-9514-22C3DB1AE7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13500" y="5080000"/>
            <a:ext cx="2349500" cy="198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700">
                <a:solidFill>
                  <a:schemeClr val="tx1"/>
                </a:solidFill>
                <a:latin typeface="Arial" panose="020B0604020202020204" pitchFamily="34" charset="0"/>
              </a:rPr>
              <a:t>http://www.machekasyn.cz/starefolieatp/brssfol37.htm</a:t>
            </a:r>
          </a:p>
        </p:txBody>
      </p:sp>
      <p:pic>
        <p:nvPicPr>
          <p:cNvPr id="55351" name="7_kvet_08_oligomerie.MP3">
            <a:hlinkClick r:id="" action="ppaction://media"/>
            <a:extLst>
              <a:ext uri="{FF2B5EF4-FFF2-40B4-BE49-F238E27FC236}">
                <a16:creationId xmlns:a16="http://schemas.microsoft.com/office/drawing/2014/main" id="{73352F6E-220E-45C0-B53F-D0E7BAC690D6}"/>
              </a:ext>
            </a:extLst>
          </p:cNvPr>
          <p:cNvPicPr>
            <a:picLocks noChangeAspect="1" noChangeArrowheads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83661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352" name="7_kvet_08_cyklicke-mericke.MP3">
            <a:hlinkClick r:id="" action="ppaction://media"/>
            <a:extLst>
              <a:ext uri="{FF2B5EF4-FFF2-40B4-BE49-F238E27FC236}">
                <a16:creationId xmlns:a16="http://schemas.microsoft.com/office/drawing/2014/main" id="{6C600F33-C3F8-43B1-AC85-5E5E78B3D157}"/>
              </a:ext>
            </a:extLst>
          </p:cNvPr>
          <p:cNvPicPr>
            <a:picLocks noChangeAspect="1" noChangeArrowheads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126841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53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3929" fill="hold"/>
                                        <p:tgtEl>
                                          <p:spTgt spid="553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351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351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53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2102" fill="hold"/>
                                        <p:tgtEl>
                                          <p:spTgt spid="553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352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35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66" name="Text Box 46">
            <a:extLst>
              <a:ext uri="{FF2B5EF4-FFF2-40B4-BE49-F238E27FC236}">
                <a16:creationId xmlns:a16="http://schemas.microsoft.com/office/drawing/2014/main" id="{2FA48170-B359-44D3-BEA9-D316A80010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81000"/>
            <a:ext cx="6400800" cy="1497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r>
              <a:rPr lang="cs-CZ" altLang="cs-CZ" sz="1800">
                <a:latin typeface="Arial" panose="020B0604020202020204" pitchFamily="34" charset="0"/>
              </a:rPr>
              <a:t>•</a:t>
            </a:r>
            <a:r>
              <a:rPr lang="cs-CZ" altLang="cs-CZ" sz="1800" b="1">
                <a:latin typeface="Arial" panose="020B0604020202020204" pitchFamily="34" charset="0"/>
              </a:rPr>
              <a:t> zákon </a:t>
            </a:r>
            <a:r>
              <a:rPr lang="cs-CZ" altLang="cs-CZ" sz="1800" b="1">
                <a:latin typeface="Arial" panose="020B0604020202020204" pitchFamily="34" charset="0"/>
                <a:cs typeface="Times New Roman" panose="02020603050405020304" pitchFamily="18" charset="0"/>
              </a:rPr>
              <a:t>alternace</a:t>
            </a:r>
            <a:r>
              <a:rPr lang="cs-CZ" altLang="cs-CZ" sz="1800">
                <a:latin typeface="Arial" panose="020B0604020202020204" pitchFamily="34" charset="0"/>
                <a:cs typeface="Times New Roman" panose="02020603050405020304" pitchFamily="18" charset="0"/>
              </a:rPr>
              <a:t> kv</a:t>
            </a:r>
            <a:r>
              <a:rPr lang="cs-CZ" altLang="cs-CZ" sz="1800">
                <a:latin typeface="Arial" panose="020B0604020202020204" pitchFamily="34" charset="0"/>
              </a:rPr>
              <a:t>ě</a:t>
            </a:r>
            <a:r>
              <a:rPr lang="cs-CZ" altLang="cs-CZ" sz="1800">
                <a:latin typeface="Arial" panose="020B0604020202020204" pitchFamily="34" charset="0"/>
                <a:cs typeface="Times New Roman" panose="02020603050405020304" pitchFamily="18" charset="0"/>
              </a:rPr>
              <a:t>tních orgán</a:t>
            </a:r>
            <a:r>
              <a:rPr lang="cs-CZ" altLang="cs-CZ" sz="1800">
                <a:latin typeface="Arial" panose="020B0604020202020204" pitchFamily="34" charset="0"/>
              </a:rPr>
              <a:t>ů: vzájemná poloha květ-ních částí </a:t>
            </a:r>
            <a:r>
              <a:rPr lang="cs-CZ" altLang="cs-CZ" sz="1800">
                <a:latin typeface="Arial" panose="020B0604020202020204" pitchFamily="34" charset="0"/>
                <a:cs typeface="Times New Roman" panose="02020603050405020304" pitchFamily="18" charset="0"/>
              </a:rPr>
              <a:t>v </a:t>
            </a:r>
            <a:r>
              <a:rPr lang="cs-CZ" altLang="cs-CZ" sz="1800">
                <a:latin typeface="Arial" panose="020B0604020202020204" pitchFamily="34" charset="0"/>
              </a:rPr>
              <a:t>následný</a:t>
            </a:r>
            <a:r>
              <a:rPr lang="cs-CZ" altLang="cs-CZ" sz="1800">
                <a:latin typeface="Arial" panose="020B0604020202020204" pitchFamily="34" charset="0"/>
                <a:cs typeface="Times New Roman" panose="02020603050405020304" pitchFamily="18" charset="0"/>
              </a:rPr>
              <a:t>ch kruzích</a:t>
            </a:r>
            <a:r>
              <a:rPr lang="cs-CZ" altLang="cs-CZ" sz="1800">
                <a:latin typeface="Arial" panose="020B0604020202020204" pitchFamily="34" charset="0"/>
              </a:rPr>
              <a:t> je střídavá, neleží v zákrytu</a:t>
            </a: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r>
              <a:rPr lang="cs-CZ" altLang="cs-CZ" sz="1800">
                <a:latin typeface="Arial" panose="020B0604020202020204" pitchFamily="34" charset="0"/>
              </a:rPr>
              <a:t>– </a:t>
            </a:r>
            <a:r>
              <a:rPr lang="cs-CZ" altLang="cs-CZ" sz="1800">
                <a:latin typeface="Arial" panose="020B0604020202020204" pitchFamily="34" charset="0"/>
                <a:cs typeface="Times New Roman" panose="02020603050405020304" pitchFamily="18" charset="0"/>
              </a:rPr>
              <a:t>vymizení </a:t>
            </a:r>
            <a:r>
              <a:rPr lang="cs-CZ" altLang="cs-CZ" sz="1800">
                <a:latin typeface="Arial" panose="020B0604020202020204" pitchFamily="34" charset="0"/>
              </a:rPr>
              <a:t>některého z kruhů může vést ke zdánlivému porušení alternace</a:t>
            </a:r>
            <a:r>
              <a:rPr lang="cs-CZ" altLang="cs-CZ" sz="1800">
                <a:latin typeface="Arial" panose="020B0604020202020204" pitchFamily="34" charset="0"/>
                <a:cs typeface="Times New Roman" panose="02020603050405020304" pitchFamily="18" charset="0"/>
              </a:rPr>
              <a:t> (</a:t>
            </a:r>
            <a:r>
              <a:rPr lang="cs-CZ" altLang="cs-CZ" sz="1800">
                <a:latin typeface="Arial" panose="020B0604020202020204" pitchFamily="34" charset="0"/>
              </a:rPr>
              <a:t>prvosenka – vymizel vnější kruh tyčinek</a:t>
            </a:r>
            <a:r>
              <a:rPr lang="cs-CZ" altLang="cs-CZ" sz="1800">
                <a:latin typeface="Arial" panose="020B0604020202020204" pitchFamily="34" charset="0"/>
                <a:cs typeface="Times New Roman" panose="02020603050405020304" pitchFamily="18" charset="0"/>
              </a:rPr>
              <a:t>) </a:t>
            </a:r>
          </a:p>
        </p:txBody>
      </p:sp>
      <p:pic>
        <p:nvPicPr>
          <p:cNvPr id="56367" name="Picture 47" descr="Cerastium fontanum">
            <a:extLst>
              <a:ext uri="{FF2B5EF4-FFF2-40B4-BE49-F238E27FC236}">
                <a16:creationId xmlns:a16="http://schemas.microsoft.com/office/drawing/2014/main" id="{A0D2CAB4-3CBB-4553-A61F-55D7C95EDB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71" t="27333" r="11371" b="18500"/>
          <a:stretch>
            <a:fillRect/>
          </a:stretch>
        </p:blipFill>
        <p:spPr bwMode="auto">
          <a:xfrm flipH="1">
            <a:off x="6705600" y="457200"/>
            <a:ext cx="1795463" cy="1677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6368" name="Object 48">
            <a:extLst>
              <a:ext uri="{FF2B5EF4-FFF2-40B4-BE49-F238E27FC236}">
                <a16:creationId xmlns:a16="http://schemas.microsoft.com/office/drawing/2014/main" id="{B6EBBA26-0768-4B5C-80E0-8F5F0F449FF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427663" y="1095375"/>
          <a:ext cx="1057275" cy="1057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388" name="Rastrový obrázek" r:id="rId8" imgW="743054" imgH="743054" progId="Obraz programu Malování">
                  <p:embed/>
                </p:oleObj>
              </mc:Choice>
              <mc:Fallback>
                <p:oleObj name="Rastrový obrázek" r:id="rId8" imgW="743054" imgH="743054" progId="Obraz programu Malování">
                  <p:embed/>
                  <p:pic>
                    <p:nvPicPr>
                      <p:cNvPr id="0" name="Object 4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27663" y="1095375"/>
                        <a:ext cx="1057275" cy="1057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00B8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6369" name="Text Box 49">
            <a:extLst>
              <a:ext uri="{FF2B5EF4-FFF2-40B4-BE49-F238E27FC236}">
                <a16:creationId xmlns:a16="http://schemas.microsoft.com/office/drawing/2014/main" id="{7D18555F-9D71-43BE-BEA9-9845D33077EA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4699000" y="1416051"/>
            <a:ext cx="1258887" cy="411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r>
              <a:rPr lang="cs-CZ" altLang="cs-CZ" sz="700">
                <a:solidFill>
                  <a:schemeClr val="tx1"/>
                </a:solidFill>
                <a:latin typeface="Arial" panose="020B0604020202020204" pitchFamily="34" charset="0"/>
              </a:rPr>
              <a:t>http://www.machekasyn.cz/starefolieatp/brzsfol19.htm</a:t>
            </a:r>
          </a:p>
        </p:txBody>
      </p:sp>
      <p:sp>
        <p:nvSpPr>
          <p:cNvPr id="56370" name="Text Box 50">
            <a:extLst>
              <a:ext uri="{FF2B5EF4-FFF2-40B4-BE49-F238E27FC236}">
                <a16:creationId xmlns:a16="http://schemas.microsoft.com/office/drawing/2014/main" id="{873D65B4-D865-415B-9A85-4EF9FEAEBB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905000"/>
            <a:ext cx="4191000" cy="162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r>
              <a:rPr lang="cs-CZ" altLang="cs-CZ" sz="1800">
                <a:latin typeface="Arial" panose="020B0604020202020204" pitchFamily="34" charset="0"/>
              </a:rPr>
              <a:t>Dva způsoby popisu stavby květu:</a:t>
            </a: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r>
              <a:rPr lang="cs-CZ" altLang="cs-CZ" sz="1800">
                <a:latin typeface="Arial" panose="020B0604020202020204" pitchFamily="34" charset="0"/>
              </a:rPr>
              <a:t>• </a:t>
            </a:r>
            <a:r>
              <a:rPr lang="cs-CZ" altLang="cs-CZ" sz="1800" b="1">
                <a:latin typeface="Arial" panose="020B0604020202020204" pitchFamily="34" charset="0"/>
              </a:rPr>
              <a:t>květní diagram</a:t>
            </a:r>
            <a:r>
              <a:rPr lang="cs-CZ" altLang="cs-CZ" sz="1800" b="1"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cs-CZ" altLang="cs-CZ" sz="1800">
                <a:latin typeface="Arial" panose="020B0604020202020204" pitchFamily="34" charset="0"/>
              </a:rPr>
              <a:t>– grafické znázornění vzájemné polohy květních orgánů</a:t>
            </a: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r>
              <a:rPr lang="cs-CZ" altLang="cs-CZ" sz="1800">
                <a:latin typeface="Arial" panose="020B0604020202020204" pitchFamily="34" charset="0"/>
              </a:rPr>
              <a:t>• </a:t>
            </a:r>
            <a:r>
              <a:rPr lang="cs-CZ" altLang="cs-CZ" sz="1800" b="1">
                <a:latin typeface="Arial" panose="020B0604020202020204" pitchFamily="34" charset="0"/>
              </a:rPr>
              <a:t>květní vzorec</a:t>
            </a:r>
            <a:r>
              <a:rPr lang="cs-CZ" altLang="cs-CZ" sz="1800">
                <a:latin typeface="Arial" panose="020B0604020202020204" pitchFamily="34" charset="0"/>
              </a:rPr>
              <a:t> – záznam skladby květu za použití definovaných zkratek</a:t>
            </a:r>
            <a:endParaRPr lang="cs-CZ" altLang="cs-CZ" sz="1800" b="1">
              <a:latin typeface="Arial" panose="020B0604020202020204" pitchFamily="34" charset="0"/>
            </a:endParaRPr>
          </a:p>
        </p:txBody>
      </p:sp>
      <p:pic>
        <p:nvPicPr>
          <p:cNvPr id="56374" name="Picture 54">
            <a:extLst>
              <a:ext uri="{FF2B5EF4-FFF2-40B4-BE49-F238E27FC236}">
                <a16:creationId xmlns:a16="http://schemas.microsoft.com/office/drawing/2014/main" id="{54306D89-A402-40F0-A57C-12811267DF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0100" y="2362200"/>
            <a:ext cx="4229100" cy="4044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6382" name="Group 62">
            <a:extLst>
              <a:ext uri="{FF2B5EF4-FFF2-40B4-BE49-F238E27FC236}">
                <a16:creationId xmlns:a16="http://schemas.microsoft.com/office/drawing/2014/main" id="{60EA196D-D934-4D43-AAC1-8BD301AC77B3}"/>
              </a:ext>
            </a:extLst>
          </p:cNvPr>
          <p:cNvGrpSpPr>
            <a:grpSpLocks/>
          </p:cNvGrpSpPr>
          <p:nvPr/>
        </p:nvGrpSpPr>
        <p:grpSpPr bwMode="auto">
          <a:xfrm>
            <a:off x="488950" y="3581400"/>
            <a:ext cx="2517775" cy="2551113"/>
            <a:chOff x="308" y="2256"/>
            <a:chExt cx="1586" cy="1607"/>
          </a:xfrm>
        </p:grpSpPr>
        <p:pic>
          <p:nvPicPr>
            <p:cNvPr id="56376" name="Picture 56">
              <a:extLst>
                <a:ext uri="{FF2B5EF4-FFF2-40B4-BE49-F238E27FC236}">
                  <a16:creationId xmlns:a16="http://schemas.microsoft.com/office/drawing/2014/main" id="{B7EF188F-B573-4BEC-90D1-72C03D0F65D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91" r="5493" b="1773"/>
            <a:stretch>
              <a:fillRect/>
            </a:stretch>
          </p:blipFill>
          <p:spPr bwMode="auto">
            <a:xfrm>
              <a:off x="308" y="2491"/>
              <a:ext cx="1586" cy="13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6375" name="Picture 55">
              <a:extLst>
                <a:ext uri="{FF2B5EF4-FFF2-40B4-BE49-F238E27FC236}">
                  <a16:creationId xmlns:a16="http://schemas.microsoft.com/office/drawing/2014/main" id="{16A217E8-9032-4FC6-86EE-04648911EC6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838" t="31750" b="6351"/>
            <a:stretch>
              <a:fillRect/>
            </a:stretch>
          </p:blipFill>
          <p:spPr bwMode="auto">
            <a:xfrm>
              <a:off x="308" y="2256"/>
              <a:ext cx="1584" cy="2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6379" name="Text Box 59">
            <a:extLst>
              <a:ext uri="{FF2B5EF4-FFF2-40B4-BE49-F238E27FC236}">
                <a16:creationId xmlns:a16="http://schemas.microsoft.com/office/drawing/2014/main" id="{3A8FF0E6-E697-43B8-87B1-603556776A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3581400"/>
            <a:ext cx="1371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cs-CZ" altLang="cs-CZ"/>
          </a:p>
        </p:txBody>
      </p:sp>
      <p:sp>
        <p:nvSpPr>
          <p:cNvPr id="56380" name="Text Box 60">
            <a:extLst>
              <a:ext uri="{FF2B5EF4-FFF2-40B4-BE49-F238E27FC236}">
                <a16:creationId xmlns:a16="http://schemas.microsoft.com/office/drawing/2014/main" id="{66DE6317-B357-407A-971C-3445D04995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0" y="3543300"/>
            <a:ext cx="1524000" cy="2651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1200">
                <a:solidFill>
                  <a:schemeClr val="tx1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</a:t>
            </a:r>
            <a:r>
              <a:rPr lang="cs-CZ" altLang="cs-CZ" sz="1200">
                <a:solidFill>
                  <a:schemeClr val="tx1"/>
                </a:solidFill>
                <a:latin typeface="Arial" panose="020B0604020202020204" pitchFamily="34" charset="0"/>
              </a:rPr>
              <a:t> – neurčitý větší počet květ. částí</a:t>
            </a:r>
          </a:p>
          <a:p>
            <a:pPr>
              <a:spcBef>
                <a:spcPct val="50000"/>
              </a:spcBef>
            </a:pPr>
            <a:r>
              <a:rPr lang="cs-CZ" altLang="cs-CZ" sz="1200">
                <a:solidFill>
                  <a:schemeClr val="tx1"/>
                </a:solidFill>
                <a:latin typeface="Arial" panose="020B0604020202020204" pitchFamily="34" charset="0"/>
              </a:rPr>
              <a:t>(x) – srůst částí v rámci 1 kruhu</a:t>
            </a:r>
          </a:p>
          <a:p>
            <a:pPr>
              <a:spcBef>
                <a:spcPct val="50000"/>
              </a:spcBef>
            </a:pPr>
            <a:r>
              <a:rPr lang="cs-CZ" altLang="cs-CZ" sz="1200">
                <a:solidFill>
                  <a:schemeClr val="tx1"/>
                </a:solidFill>
                <a:latin typeface="Arial" panose="020B0604020202020204" pitchFamily="34" charset="0"/>
              </a:rPr>
              <a:t>[x] – srůst částí z různých kruhů (tyčinky + koruna) </a:t>
            </a:r>
          </a:p>
          <a:p>
            <a:pPr>
              <a:spcBef>
                <a:spcPct val="50000"/>
              </a:spcBef>
            </a:pPr>
            <a:r>
              <a:rPr lang="cs-CZ" altLang="cs-CZ" sz="1200">
                <a:solidFill>
                  <a:schemeClr val="tx1"/>
                </a:solidFill>
                <a:latin typeface="Arial" panose="020B0604020202020204" pitchFamily="34" charset="0"/>
              </a:rPr>
              <a:t>x+x – jeden orgán ve více kruzích</a:t>
            </a:r>
          </a:p>
          <a:p>
            <a:pPr>
              <a:spcBef>
                <a:spcPct val="50000"/>
              </a:spcBef>
            </a:pPr>
            <a:r>
              <a:rPr lang="cs-CZ" altLang="cs-CZ" sz="1200">
                <a:solidFill>
                  <a:schemeClr val="tx1"/>
                </a:solidFill>
                <a:latin typeface="Arial" panose="020B0604020202020204" pitchFamily="34" charset="0"/>
              </a:rPr>
              <a:t>(x).x – počet srost-lých a volných částí v rámci 1 kruhu</a:t>
            </a:r>
          </a:p>
        </p:txBody>
      </p:sp>
      <p:sp>
        <p:nvSpPr>
          <p:cNvPr id="56381" name="Text Box 61">
            <a:extLst>
              <a:ext uri="{FF2B5EF4-FFF2-40B4-BE49-F238E27FC236}">
                <a16:creationId xmlns:a16="http://schemas.microsoft.com/office/drawing/2014/main" id="{06DBE864-6788-412C-9660-EB6C77379A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6188075"/>
            <a:ext cx="42672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1200">
                <a:solidFill>
                  <a:schemeClr val="tx1"/>
                </a:solidFill>
                <a:latin typeface="Arial" panose="020B0604020202020204" pitchFamily="34" charset="0"/>
              </a:rPr>
              <a:t>poloha semeníku: </a:t>
            </a:r>
            <a:r>
              <a:rPr lang="cs-CZ" altLang="cs-CZ" sz="1200" u="sng">
                <a:solidFill>
                  <a:schemeClr val="tx1"/>
                </a:solidFill>
                <a:latin typeface="Arial" panose="020B0604020202020204" pitchFamily="34" charset="0"/>
              </a:rPr>
              <a:t>x</a:t>
            </a:r>
            <a:r>
              <a:rPr lang="cs-CZ" altLang="cs-CZ" sz="1200">
                <a:solidFill>
                  <a:schemeClr val="tx1"/>
                </a:solidFill>
                <a:latin typeface="Arial" panose="020B0604020202020204" pitchFamily="34" charset="0"/>
              </a:rPr>
              <a:t> – svrchní, x – polospodní, x – spodní</a:t>
            </a:r>
            <a:endParaRPr lang="cs-CZ" altLang="cs-CZ" sz="1200" i="1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56383" name="Text Box 63">
            <a:extLst>
              <a:ext uri="{FF2B5EF4-FFF2-40B4-BE49-F238E27FC236}">
                <a16:creationId xmlns:a16="http://schemas.microsoft.com/office/drawing/2014/main" id="{A110F689-CD73-4D9A-9B2B-B749E9D91E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8400" y="6191250"/>
            <a:ext cx="3048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1200">
                <a:solidFill>
                  <a:schemeClr val="tx1"/>
                </a:solidFill>
                <a:latin typeface="Arial" panose="020B0604020202020204" pitchFamily="34" charset="0"/>
              </a:rPr>
              <a:t>–</a:t>
            </a:r>
          </a:p>
        </p:txBody>
      </p:sp>
      <p:sp>
        <p:nvSpPr>
          <p:cNvPr id="56384" name="Text Box 64">
            <a:extLst>
              <a:ext uri="{FF2B5EF4-FFF2-40B4-BE49-F238E27FC236}">
                <a16:creationId xmlns:a16="http://schemas.microsoft.com/office/drawing/2014/main" id="{13B9B0D9-288B-4D0C-BC8C-90E8F48FEA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11550" y="6121400"/>
            <a:ext cx="3048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1200">
                <a:solidFill>
                  <a:schemeClr val="tx1"/>
                </a:solidFill>
                <a:latin typeface="Arial" panose="020B0604020202020204" pitchFamily="34" charset="0"/>
              </a:rPr>
              <a:t>–</a:t>
            </a:r>
          </a:p>
        </p:txBody>
      </p:sp>
      <p:pic>
        <p:nvPicPr>
          <p:cNvPr id="56385" name="7_kvet_09_vzorec-diagram.MP3">
            <a:hlinkClick r:id="" action="ppaction://media"/>
            <a:extLst>
              <a:ext uri="{FF2B5EF4-FFF2-40B4-BE49-F238E27FC236}">
                <a16:creationId xmlns:a16="http://schemas.microsoft.com/office/drawing/2014/main" id="{44BCC188-3367-4A2E-905E-0ADF0B2861A4}"/>
              </a:ext>
            </a:extLst>
          </p:cNvPr>
          <p:cNvPicPr>
            <a:picLocks noChangeAspect="1" noChangeArrowheads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91611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386" name="7_kvet_09_porusena-alternace.MP3">
            <a:hlinkClick r:id="" action="ppaction://media"/>
            <a:extLst>
              <a:ext uri="{FF2B5EF4-FFF2-40B4-BE49-F238E27FC236}">
                <a16:creationId xmlns:a16="http://schemas.microsoft.com/office/drawing/2014/main" id="{A8BD3ADD-04AD-47B4-9F9F-435A10429CE2}"/>
              </a:ext>
            </a:extLst>
          </p:cNvPr>
          <p:cNvPicPr>
            <a:picLocks noChangeAspect="1" noChangeArrowheads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4250" y="191611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63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157" fill="hold"/>
                                        <p:tgtEl>
                                          <p:spTgt spid="5638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38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38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63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1304" fill="hold"/>
                                        <p:tgtEl>
                                          <p:spTgt spid="5638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386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38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Lucida Sans Unicode"/>
      </a:majorFont>
      <a:minorFont>
        <a:latin typeface="Times New Roman"/>
        <a:ea typeface=""/>
        <a:cs typeface="Lucida Sans Unicode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cs-CZ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cs-CZ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anose="02020603050405020304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5785</TotalTime>
  <Words>1650</Words>
  <Application>Microsoft Office PowerPoint</Application>
  <PresentationFormat>Předvádění na obrazovce (4:3)</PresentationFormat>
  <Paragraphs>151</Paragraphs>
  <Slides>11</Slides>
  <Notes>1</Notes>
  <HiddenSlides>0</HiddenSlides>
  <MMClips>11</MMClips>
  <ScaleCrop>false</ScaleCrop>
  <HeadingPairs>
    <vt:vector size="8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11</vt:i4>
      </vt:variant>
    </vt:vector>
  </HeadingPairs>
  <TitlesOfParts>
    <vt:vector size="17" baseType="lpstr">
      <vt:lpstr>Times New Roman</vt:lpstr>
      <vt:lpstr>Lucida Sans Unicode</vt:lpstr>
      <vt:lpstr>Arial</vt:lpstr>
      <vt:lpstr>Symbol</vt:lpstr>
      <vt:lpstr>Default Design</vt:lpstr>
      <vt:lpstr>Rastrový obrázek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Petr</dc:creator>
  <cp:lastModifiedBy>Petr</cp:lastModifiedBy>
  <cp:revision>246</cp:revision>
  <dcterms:modified xsi:type="dcterms:W3CDTF">2020-11-08T11:32:56Z</dcterms:modified>
</cp:coreProperties>
</file>