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7"/>
  </p:notesMasterIdLst>
  <p:sldIdLst>
    <p:sldId id="278" r:id="rId2"/>
    <p:sldId id="279" r:id="rId3"/>
    <p:sldId id="289" r:id="rId4"/>
    <p:sldId id="291" r:id="rId5"/>
    <p:sldId id="281" r:id="rId6"/>
    <p:sldId id="290" r:id="rId7"/>
    <p:sldId id="282" r:id="rId8"/>
    <p:sldId id="283" r:id="rId9"/>
    <p:sldId id="284" r:id="rId10"/>
    <p:sldId id="292" r:id="rId11"/>
    <p:sldId id="293" r:id="rId12"/>
    <p:sldId id="294" r:id="rId13"/>
    <p:sldId id="295" r:id="rId14"/>
    <p:sldId id="296" r:id="rId15"/>
    <p:sldId id="297" r:id="rId16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5pPr>
    <a:lvl6pPr marL="2286000" algn="l" defTabSz="914400" rtl="0" eaLnBrk="1" latinLnBrk="0" hangingPunct="1"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6pPr>
    <a:lvl7pPr marL="2743200" algn="l" defTabSz="914400" rtl="0" eaLnBrk="1" latinLnBrk="0" hangingPunct="1"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7pPr>
    <a:lvl8pPr marL="3200400" algn="l" defTabSz="914400" rtl="0" eaLnBrk="1" latinLnBrk="0" hangingPunct="1"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8pPr>
    <a:lvl9pPr marL="3657600" algn="l" defTabSz="914400" rtl="0" eaLnBrk="1" latinLnBrk="0" hangingPunct="1"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F5F5F"/>
    <a:srgbClr val="333333"/>
    <a:srgbClr val="CCFFCC"/>
    <a:srgbClr val="CCFF99"/>
    <a:srgbClr val="0099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84" autoAdjust="0"/>
    <p:restoredTop sz="90929"/>
  </p:normalViewPr>
  <p:slideViewPr>
    <p:cSldViewPr>
      <p:cViewPr varScale="1">
        <p:scale>
          <a:sx n="86" d="100"/>
          <a:sy n="86" d="100"/>
        </p:scale>
        <p:origin x="1488" y="8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4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1EDA688A-D495-4FCF-93C9-6C7300AFB69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2646A96-E4BC-44E8-BAA3-0F2A5943671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5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altLang="cs-CZ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8450F527-1D7B-42C9-A468-F7BB676A3C2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2EBF0028-4DE2-4738-AE01-A21129830CC4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noFill/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1595965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169629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500063"/>
            <a:ext cx="1941513" cy="559435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500063"/>
            <a:ext cx="5676900" cy="559435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64472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69554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579298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522199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472402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132969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378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48592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01347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1">
            <a:extLst>
              <a:ext uri="{FF2B5EF4-FFF2-40B4-BE49-F238E27FC236}">
                <a16:creationId xmlns:a16="http://schemas.microsoft.com/office/drawing/2014/main" id="{3C4FE0DC-F45B-4287-B823-244E9F267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027" name="Text Box 2">
            <a:extLst>
              <a:ext uri="{FF2B5EF4-FFF2-40B4-BE49-F238E27FC236}">
                <a16:creationId xmlns:a16="http://schemas.microsoft.com/office/drawing/2014/main" id="{746691B6-DC12-4087-81FD-D09942658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E4EF7D17-DBA9-4605-B653-136ADD41A2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0063"/>
            <a:ext cx="7770813" cy="136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titulního textu</a:t>
            </a:r>
          </a:p>
        </p:txBody>
      </p:sp>
      <p:sp>
        <p:nvSpPr>
          <p:cNvPr id="1029" name="Rectangle 4">
            <a:extLst>
              <a:ext uri="{FF2B5EF4-FFF2-40B4-BE49-F238E27FC236}">
                <a16:creationId xmlns:a16="http://schemas.microsoft.com/office/drawing/2014/main" id="{9D3D5EFF-94E0-4FE3-80E8-833D896D21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osnovy</a:t>
            </a:r>
          </a:p>
          <a:p>
            <a:pPr lvl="1"/>
            <a:r>
              <a:rPr lang="en-GB" altLang="cs-CZ"/>
              <a:t>Druhá úroveň osnovy</a:t>
            </a:r>
          </a:p>
          <a:p>
            <a:pPr lvl="2"/>
            <a:r>
              <a:rPr lang="en-GB" altLang="cs-CZ"/>
              <a:t>Třetí úroveň osnovy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 osnovy</a:t>
            </a:r>
          </a:p>
          <a:p>
            <a:pPr lvl="4"/>
            <a:r>
              <a:rPr lang="en-GB" altLang="cs-CZ"/>
              <a:t>Sedmá úroveň osnovy</a:t>
            </a:r>
          </a:p>
          <a:p>
            <a:pPr lvl="4"/>
            <a:r>
              <a:rPr lang="en-GB" altLang="cs-CZ"/>
              <a:t>Osmá úroveň osnovy</a:t>
            </a:r>
          </a:p>
          <a:p>
            <a:pPr lvl="4"/>
            <a:r>
              <a:rPr lang="en-GB" altLang="cs-CZ"/>
              <a:t>Devátá úroveň osnovy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5pPr>
      <a:lvl6pPr marL="4572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6pPr>
      <a:lvl7pPr marL="9144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7pPr>
      <a:lvl8pPr marL="1371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8pPr>
      <a:lvl9pPr marL="18288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9pPr>
    </p:titleStyle>
    <p:bodyStyle>
      <a:lvl1pPr marL="341313" indent="-341313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P3"/><Relationship Id="rId7" Type="http://schemas.openxmlformats.org/officeDocument/2006/relationships/image" Target="../media/image1.png"/><Relationship Id="rId2" Type="http://schemas.microsoft.com/office/2007/relationships/media" Target="../media/media1.MP3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jpe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55.jpeg"/><Relationship Id="rId11" Type="http://schemas.openxmlformats.org/officeDocument/2006/relationships/image" Target="../media/image2.pn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microsoft.com/office/2007/relationships/media" Target="../media/media16.MP3"/><Relationship Id="rId7" Type="http://schemas.openxmlformats.org/officeDocument/2006/relationships/image" Target="../media/image61.jpeg"/><Relationship Id="rId12" Type="http://schemas.openxmlformats.org/officeDocument/2006/relationships/image" Target="../media/image2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4.jpeg"/><Relationship Id="rId4" Type="http://schemas.openxmlformats.org/officeDocument/2006/relationships/audio" Target="../media/media16.MP3"/><Relationship Id="rId9" Type="http://schemas.openxmlformats.org/officeDocument/2006/relationships/image" Target="../media/image6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MP3"/><Relationship Id="rId13" Type="http://schemas.openxmlformats.org/officeDocument/2006/relationships/image" Target="../media/image2.png"/><Relationship Id="rId3" Type="http://schemas.microsoft.com/office/2007/relationships/media" Target="../media/media18.MP3"/><Relationship Id="rId7" Type="http://schemas.microsoft.com/office/2007/relationships/media" Target="../media/media20.MP3"/><Relationship Id="rId12" Type="http://schemas.openxmlformats.org/officeDocument/2006/relationships/image" Target="../media/image68.jpe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audio" Target="../media/media19.MP3"/><Relationship Id="rId11" Type="http://schemas.openxmlformats.org/officeDocument/2006/relationships/image" Target="../media/image67.jpeg"/><Relationship Id="rId5" Type="http://schemas.microsoft.com/office/2007/relationships/media" Target="../media/media19.MP3"/><Relationship Id="rId10" Type="http://schemas.openxmlformats.org/officeDocument/2006/relationships/image" Target="../media/image66.jpeg"/><Relationship Id="rId4" Type="http://schemas.openxmlformats.org/officeDocument/2006/relationships/audio" Target="../media/media18.MP3"/><Relationship Id="rId9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microsoft.com/office/2007/relationships/media" Target="../media/media22.MP3"/><Relationship Id="rId7" Type="http://schemas.openxmlformats.org/officeDocument/2006/relationships/image" Target="../media/image70.jpeg"/><Relationship Id="rId12" Type="http://schemas.openxmlformats.org/officeDocument/2006/relationships/image" Target="../media/image2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3.jpeg"/><Relationship Id="rId4" Type="http://schemas.openxmlformats.org/officeDocument/2006/relationships/audio" Target="../media/media22.MP3"/><Relationship Id="rId9" Type="http://schemas.openxmlformats.org/officeDocument/2006/relationships/image" Target="../media/image7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2.png"/><Relationship Id="rId3" Type="http://schemas.microsoft.com/office/2007/relationships/media" Target="../media/media24.MP3"/><Relationship Id="rId7" Type="http://schemas.openxmlformats.org/officeDocument/2006/relationships/image" Target="../media/image76.jpeg"/><Relationship Id="rId12" Type="http://schemas.openxmlformats.org/officeDocument/2006/relationships/image" Target="../media/image81.jpe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75.jpeg"/><Relationship Id="rId11" Type="http://schemas.openxmlformats.org/officeDocument/2006/relationships/image" Target="../media/image8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9.jpeg"/><Relationship Id="rId4" Type="http://schemas.openxmlformats.org/officeDocument/2006/relationships/audio" Target="../media/media24.MP3"/><Relationship Id="rId9" Type="http://schemas.openxmlformats.org/officeDocument/2006/relationships/image" Target="../media/image7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2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media" Target="../media/media4.MP3"/><Relationship Id="rId7" Type="http://schemas.openxmlformats.org/officeDocument/2006/relationships/image" Target="../media/image10.jpeg"/><Relationship Id="rId12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jpeg"/><Relationship Id="rId4" Type="http://schemas.openxmlformats.org/officeDocument/2006/relationships/audio" Target="../media/media4.MP3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media" Target="../media/media6.MP3"/><Relationship Id="rId7" Type="http://schemas.openxmlformats.org/officeDocument/2006/relationships/image" Target="../media/image16.jpeg"/><Relationship Id="rId12" Type="http://schemas.openxmlformats.org/officeDocument/2006/relationships/image" Target="../media/image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jpeg"/><Relationship Id="rId4" Type="http://schemas.openxmlformats.org/officeDocument/2006/relationships/audio" Target="../media/media6.MP3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microsoft.com/office/2007/relationships/media" Target="../media/media9.MP3"/><Relationship Id="rId7" Type="http://schemas.openxmlformats.org/officeDocument/2006/relationships/image" Target="../media/image27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6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Relationship Id="rId1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microsoft.com/office/2007/relationships/media" Target="../media/media12.MP3"/><Relationship Id="rId7" Type="http://schemas.openxmlformats.org/officeDocument/2006/relationships/image" Target="../media/image41.jpeg"/><Relationship Id="rId12" Type="http://schemas.openxmlformats.org/officeDocument/2006/relationships/image" Target="../media/image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4.jpeg"/><Relationship Id="rId4" Type="http://schemas.openxmlformats.org/officeDocument/2006/relationships/audio" Target="../media/media12.MP3"/><Relationship Id="rId9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jpe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8.jpeg"/><Relationship Id="rId11" Type="http://schemas.openxmlformats.org/officeDocument/2006/relationships/image" Target="../media/image2.pn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2">
            <a:extLst>
              <a:ext uri="{FF2B5EF4-FFF2-40B4-BE49-F238E27FC236}">
                <a16:creationId xmlns:a16="http://schemas.microsoft.com/office/drawing/2014/main" id="{C6A01ED8-F9B9-4EDD-BC1C-1ECA35B4F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381000"/>
            <a:ext cx="8458200" cy="606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9. PLOD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mnohobun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rozmno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ovací útvar krytosemenných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definice: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lod je kv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 ve stadiu zralosti semen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uzavírá jedno nebo 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tší mno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ství semen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chrání semena b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hem zrání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často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se podílí na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jejich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ší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800">
              <a:solidFill>
                <a:schemeClr val="tx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plody pravé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vznikají pouze z gynecea,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plody nepravé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i z jiných částí květu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povrch plodu pokrývá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oplodí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perikarp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), vznikající ze stěn plodolistů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rozlišení na vrstvy: vnější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exokarp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střední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mezokarp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vnitřní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endokarp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otvírání plodu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: zřejmě původní pukání v místě břišního švu či srůstu plodolistů, odvozené typy pukají v místě hřbetního švu, tvorbou pórů nebo lomem plodolistů (lámavé plody jsou vývojově odvozené, podobně jako nepukavé)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heterokarpie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tvorba tvarov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odlišných plod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na jedné rostlin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 (měsíček),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heterosporie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tvorba tvarově odlišných semen v jednom plodu (kuřinka solná)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kritéria klasifikace plod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: stavba gynecea (po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et a sr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 plodolist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ů, použito zde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), po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et semen, zp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sob otvírání, typ oplodí, stavba oplodí ve zralosti (vrstevnatost)</a:t>
            </a:r>
          </a:p>
        </p:txBody>
      </p:sp>
      <p:graphicFrame>
        <p:nvGraphicFramePr>
          <p:cNvPr id="3075" name="Object 13">
            <a:extLst>
              <a:ext uri="{FF2B5EF4-FFF2-40B4-BE49-F238E27FC236}">
                <a16:creationId xmlns:a16="http://schemas.microsoft.com/office/drawing/2014/main" id="{5380019F-5605-46D5-B7A8-7490E08FDD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91200" y="457200"/>
          <a:ext cx="2867025" cy="2608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Rastrový obrázek" r:id="rId6" imgW="3323810" imgH="3296110" progId="Obraz programu Malování">
                  <p:embed/>
                </p:oleObj>
              </mc:Choice>
              <mc:Fallback>
                <p:oleObj name="Rastrový obrázek" r:id="rId6" imgW="3323810" imgH="3296110" progId="Obraz programu Malování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5461" b="2730"/>
                      <a:stretch>
                        <a:fillRect/>
                      </a:stretch>
                    </p:blipFill>
                    <p:spPr bwMode="auto">
                      <a:xfrm>
                        <a:off x="5791200" y="457200"/>
                        <a:ext cx="2867025" cy="2608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Text Box 14">
            <a:extLst>
              <a:ext uri="{FF2B5EF4-FFF2-40B4-BE49-F238E27FC236}">
                <a16:creationId xmlns:a16="http://schemas.microsoft.com/office/drawing/2014/main" id="{F8A868B9-7801-4B56-82E4-2D4A1D634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2438400"/>
            <a:ext cx="1905000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/>
            <a:r>
              <a:rPr lang="cs-CZ" altLang="cs-CZ" sz="1200">
                <a:solidFill>
                  <a:srgbClr val="333333"/>
                </a:solidFill>
                <a:latin typeface="Arial" panose="020B0604020202020204" pitchFamily="34" charset="0"/>
              </a:rPr>
              <a:t>stavba oplodí anýzu (</a:t>
            </a:r>
            <a:r>
              <a:rPr lang="cs-CZ" altLang="cs-CZ" sz="1200" i="1">
                <a:solidFill>
                  <a:srgbClr val="333333"/>
                </a:solidFill>
                <a:latin typeface="Arial" panose="020B0604020202020204" pitchFamily="34" charset="0"/>
              </a:rPr>
              <a:t>Pimpinella anisum</a:t>
            </a:r>
            <a:r>
              <a:rPr lang="cs-CZ" altLang="cs-CZ" sz="1200">
                <a:solidFill>
                  <a:srgbClr val="333333"/>
                </a:solidFill>
                <a:latin typeface="Arial" panose="020B0604020202020204" pitchFamily="34" charset="0"/>
              </a:rPr>
              <a:t>)</a:t>
            </a:r>
          </a:p>
          <a:p>
            <a:pPr algn="r">
              <a:spcBef>
                <a:spcPct val="20000"/>
              </a:spcBef>
            </a:pPr>
            <a:r>
              <a:rPr lang="cs-CZ" altLang="cs-CZ" sz="700">
                <a:solidFill>
                  <a:srgbClr val="333333"/>
                </a:solidFill>
                <a:latin typeface="Arial" panose="020B0604020202020204" pitchFamily="34" charset="0"/>
              </a:rPr>
              <a:t>http://www.faf.cuni.cz/apps/DrugMounts</a:t>
            </a:r>
          </a:p>
          <a:p>
            <a:pPr algn="r"/>
            <a:r>
              <a:rPr lang="cs-CZ" altLang="cs-CZ" sz="700">
                <a:solidFill>
                  <a:srgbClr val="333333"/>
                </a:solidFill>
                <a:latin typeface="Arial" panose="020B0604020202020204" pitchFamily="34" charset="0"/>
              </a:rPr>
              <a:t>/DrugMountGallery.asp?DrugType=Fructus</a:t>
            </a:r>
          </a:p>
        </p:txBody>
      </p:sp>
      <p:pic>
        <p:nvPicPr>
          <p:cNvPr id="3078" name="9_plod_01_klasifikace-plodu.MP3">
            <a:hlinkClick r:id="" action="ppaction://media"/>
            <a:extLst>
              <a:ext uri="{FF2B5EF4-FFF2-40B4-BE49-F238E27FC236}">
                <a16:creationId xmlns:a16="http://schemas.microsoft.com/office/drawing/2014/main" id="{C3A66D3A-C6CD-4A40-8CB8-7DCB3EDA821D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1" fill="hold"/>
                                        <p:tgtEl>
                                          <p:spTgt spid="3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1">
            <a:extLst>
              <a:ext uri="{FF2B5EF4-FFF2-40B4-BE49-F238E27FC236}">
                <a16:creationId xmlns:a16="http://schemas.microsoft.com/office/drawing/2014/main" id="{14A3E27A-762A-4E33-B400-1EC4C6E6F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381000"/>
            <a:ext cx="3143250" cy="441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plody rozpadavé 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suché, vícesemenné, za zralosti se rozpadají na jednosemenné části – dle způsobu rozpadu se dělí na poltivé a lámavé</a:t>
            </a: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plody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poltivé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(vznikají ze synkarpního gynecea) se za zralosti rozpadají na díly odpovídající jednotlivým plodolistům – plůdky neboli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merikarpia</a:t>
            </a: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dvojnažky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Apiaceae,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Acer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naše druhy r.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 Galium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), „zobanitý plod“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Geranium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), „knoflíčkovitý plod“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Malva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), rozpadavé plody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Euphorbia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13315" name="Picture 13" descr="C:\user\Houba\Škola-výuka\morfologie\19a_kryt_soubory\slide0116_image479.jpg">
            <a:extLst>
              <a:ext uri="{FF2B5EF4-FFF2-40B4-BE49-F238E27FC236}">
                <a16:creationId xmlns:a16="http://schemas.microsoft.com/office/drawing/2014/main" id="{FD3392B3-8220-487A-BFF2-138893639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419600"/>
            <a:ext cx="2514600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14" descr="C:\user\Houba\Škola-výuka\morfologie\19a_kryt_soubory\slide0116_image478.jpg">
            <a:extLst>
              <a:ext uri="{FF2B5EF4-FFF2-40B4-BE49-F238E27FC236}">
                <a16:creationId xmlns:a16="http://schemas.microsoft.com/office/drawing/2014/main" id="{17155E8C-332C-431F-9305-36018B180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" y="4899025"/>
            <a:ext cx="251460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7" descr="C:\user\Houba\Škola-obrázky\morfologie\9_plod\euphorbia_lat.jpg">
            <a:extLst>
              <a:ext uri="{FF2B5EF4-FFF2-40B4-BE49-F238E27FC236}">
                <a16:creationId xmlns:a16="http://schemas.microsoft.com/office/drawing/2014/main" id="{D4F7448F-E830-47E4-B247-32B1E685C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419600"/>
            <a:ext cx="2514600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 Box 18">
            <a:extLst>
              <a:ext uri="{FF2B5EF4-FFF2-40B4-BE49-F238E27FC236}">
                <a16:creationId xmlns:a16="http://schemas.microsoft.com/office/drawing/2014/main" id="{875B611C-BCBF-4BD1-8DA6-6CB2CD112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2850" y="6140450"/>
            <a:ext cx="24384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/>
            <a:r>
              <a:rPr lang="cs-CZ" altLang="cs-CZ" sz="700">
                <a:latin typeface="Arial" panose="020B0604020202020204" pitchFamily="34" charset="0"/>
              </a:rPr>
              <a:t>http://botanika.bf.jcu.cz/morfologie/EuphorbiaLat.jpg</a:t>
            </a:r>
          </a:p>
        </p:txBody>
      </p:sp>
      <p:pic>
        <p:nvPicPr>
          <p:cNvPr id="13319" name="Picture 19" descr="C:\user\Houba\Škola-obrázky\morfologie\9_plod\galium_aparine_plod.jpg">
            <a:extLst>
              <a:ext uri="{FF2B5EF4-FFF2-40B4-BE49-F238E27FC236}">
                <a16:creationId xmlns:a16="http://schemas.microsoft.com/office/drawing/2014/main" id="{C5EF6E87-F895-4E54-A147-CDF99E20D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438400"/>
            <a:ext cx="2514600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 Box 20">
            <a:extLst>
              <a:ext uri="{FF2B5EF4-FFF2-40B4-BE49-F238E27FC236}">
                <a16:creationId xmlns:a16="http://schemas.microsoft.com/office/drawing/2014/main" id="{761C3F82-8256-43DD-9AD3-579F4FB71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2050" y="4159250"/>
            <a:ext cx="24384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/>
            <a:r>
              <a:rPr lang="cs-CZ" altLang="cs-CZ" sz="700">
                <a:latin typeface="Arial" panose="020B0604020202020204" pitchFamily="34" charset="0"/>
              </a:rPr>
              <a:t>http://botanika.bf.jcu.cz/morfologie/GaliumAparPlod.jpg</a:t>
            </a:r>
          </a:p>
        </p:txBody>
      </p:sp>
      <p:pic>
        <p:nvPicPr>
          <p:cNvPr id="13321" name="Picture 21" descr="C:\user\Houba\Škola-obrázky\morfologie\9_plod\selinum_plody.jpg">
            <a:extLst>
              <a:ext uri="{FF2B5EF4-FFF2-40B4-BE49-F238E27FC236}">
                <a16:creationId xmlns:a16="http://schemas.microsoft.com/office/drawing/2014/main" id="{A68039F4-D5B7-4111-8B9B-4E2540712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57200"/>
            <a:ext cx="2514600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2" name="Text Box 22">
            <a:extLst>
              <a:ext uri="{FF2B5EF4-FFF2-40B4-BE49-F238E27FC236}">
                <a16:creationId xmlns:a16="http://schemas.microsoft.com/office/drawing/2014/main" id="{87BB6855-FA7A-4E86-B7AF-6AC5A3C26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2850" y="2178050"/>
            <a:ext cx="24384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/>
            <a:r>
              <a:rPr lang="cs-CZ" altLang="cs-CZ" sz="700">
                <a:latin typeface="Arial" panose="020B0604020202020204" pitchFamily="34" charset="0"/>
              </a:rPr>
              <a:t>http://botanika.bf.jcu.cz/morfologie/SelinumPlody.jpg</a:t>
            </a:r>
          </a:p>
        </p:txBody>
      </p:sp>
      <p:pic>
        <p:nvPicPr>
          <p:cNvPr id="13323" name="Picture 23" descr="C:\user\Houba\Škola-obrázky\morfologie\9_plod\acer_ginnala.jpg">
            <a:extLst>
              <a:ext uri="{FF2B5EF4-FFF2-40B4-BE49-F238E27FC236}">
                <a16:creationId xmlns:a16="http://schemas.microsoft.com/office/drawing/2014/main" id="{9D0C0298-15E8-439D-9D7B-EC905071B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57200"/>
            <a:ext cx="2514600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4" name="Text Box 24">
            <a:extLst>
              <a:ext uri="{FF2B5EF4-FFF2-40B4-BE49-F238E27FC236}">
                <a16:creationId xmlns:a16="http://schemas.microsoft.com/office/drawing/2014/main" id="{D956C2B1-D2DC-4B38-BC3B-8BEB91D14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2050" y="2178050"/>
            <a:ext cx="24384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/>
            <a:r>
              <a:rPr lang="cs-CZ" altLang="cs-CZ" sz="700">
                <a:latin typeface="Arial" panose="020B0604020202020204" pitchFamily="34" charset="0"/>
              </a:rPr>
              <a:t>http://botanika.bf.jcu.cz/morfologie/AcerGin.jpg</a:t>
            </a:r>
          </a:p>
        </p:txBody>
      </p:sp>
      <p:pic>
        <p:nvPicPr>
          <p:cNvPr id="13325" name="Picture 25" descr="C:\user\Houba\Škola-obrázky\morfologie\9_plod\geranium_rob.jpg">
            <a:extLst>
              <a:ext uri="{FF2B5EF4-FFF2-40B4-BE49-F238E27FC236}">
                <a16:creationId xmlns:a16="http://schemas.microsoft.com/office/drawing/2014/main" id="{DCE72770-60CE-4F63-BD61-18B13552B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438400"/>
            <a:ext cx="2514600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6" name="Text Box 26">
            <a:extLst>
              <a:ext uri="{FF2B5EF4-FFF2-40B4-BE49-F238E27FC236}">
                <a16:creationId xmlns:a16="http://schemas.microsoft.com/office/drawing/2014/main" id="{4B78006D-AAD2-479E-AFA1-4FD2810A4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2850" y="4159250"/>
            <a:ext cx="24384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/>
            <a:r>
              <a:rPr lang="cs-CZ" altLang="cs-CZ" sz="700">
                <a:latin typeface="Arial" panose="020B0604020202020204" pitchFamily="34" charset="0"/>
              </a:rPr>
              <a:t>http://botanika.bf.jcu.cz/morfologie/EuphorbiaLat.jpg</a:t>
            </a:r>
          </a:p>
        </p:txBody>
      </p:sp>
      <p:sp>
        <p:nvSpPr>
          <p:cNvPr id="13327" name="Text Box 27">
            <a:extLst>
              <a:ext uri="{FF2B5EF4-FFF2-40B4-BE49-F238E27FC236}">
                <a16:creationId xmlns:a16="http://schemas.microsoft.com/office/drawing/2014/main" id="{2A52CA06-C7FE-4B4B-8483-40DF3A1E4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457200"/>
            <a:ext cx="2514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Acer ginnala</a:t>
            </a:r>
          </a:p>
        </p:txBody>
      </p:sp>
      <p:sp>
        <p:nvSpPr>
          <p:cNvPr id="13328" name="Text Box 28">
            <a:extLst>
              <a:ext uri="{FF2B5EF4-FFF2-40B4-BE49-F238E27FC236}">
                <a16:creationId xmlns:a16="http://schemas.microsoft.com/office/drawing/2014/main" id="{3F297FD8-FB9A-431A-B1D1-1537B152E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457200"/>
            <a:ext cx="2514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Selinum</a:t>
            </a:r>
            <a:r>
              <a:rPr lang="cs-CZ" altLang="cs-CZ" sz="1200">
                <a:latin typeface="Arial" panose="020B0604020202020204" pitchFamily="34" charset="0"/>
              </a:rPr>
              <a:t> sp.</a:t>
            </a:r>
            <a:endParaRPr lang="cs-CZ" altLang="cs-CZ" sz="1200" i="1">
              <a:latin typeface="Arial" panose="020B0604020202020204" pitchFamily="34" charset="0"/>
            </a:endParaRPr>
          </a:p>
        </p:txBody>
      </p:sp>
      <p:sp>
        <p:nvSpPr>
          <p:cNvPr id="13329" name="Text Box 29">
            <a:extLst>
              <a:ext uri="{FF2B5EF4-FFF2-40B4-BE49-F238E27FC236}">
                <a16:creationId xmlns:a16="http://schemas.microsoft.com/office/drawing/2014/main" id="{03735A04-C753-4E54-B6D8-CD3824779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2438400"/>
            <a:ext cx="2514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Galium aparine</a:t>
            </a:r>
          </a:p>
        </p:txBody>
      </p:sp>
      <p:sp>
        <p:nvSpPr>
          <p:cNvPr id="13330" name="Text Box 30">
            <a:extLst>
              <a:ext uri="{FF2B5EF4-FFF2-40B4-BE49-F238E27FC236}">
                <a16:creationId xmlns:a16="http://schemas.microsoft.com/office/drawing/2014/main" id="{62E80776-86AB-485C-95BD-6A246C09E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2438400"/>
            <a:ext cx="2514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Geranium robertianum</a:t>
            </a:r>
          </a:p>
        </p:txBody>
      </p:sp>
      <p:sp>
        <p:nvSpPr>
          <p:cNvPr id="13331" name="Text Box 31">
            <a:extLst>
              <a:ext uri="{FF2B5EF4-FFF2-40B4-BE49-F238E27FC236}">
                <a16:creationId xmlns:a16="http://schemas.microsoft.com/office/drawing/2014/main" id="{7EC477E4-ECA2-42C6-A3D7-0C1E98493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4419600"/>
            <a:ext cx="2514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Euphorbia</a:t>
            </a:r>
            <a:r>
              <a:rPr lang="cs-CZ" altLang="cs-CZ" sz="1200">
                <a:latin typeface="Arial" panose="020B0604020202020204" pitchFamily="34" charset="0"/>
              </a:rPr>
              <a:t> sp.</a:t>
            </a:r>
            <a:endParaRPr lang="cs-CZ" altLang="cs-CZ" sz="1200" i="1">
              <a:latin typeface="Arial" panose="020B0604020202020204" pitchFamily="34" charset="0"/>
            </a:endParaRPr>
          </a:p>
        </p:txBody>
      </p:sp>
      <p:sp>
        <p:nvSpPr>
          <p:cNvPr id="13332" name="Text Box 32">
            <a:extLst>
              <a:ext uri="{FF2B5EF4-FFF2-40B4-BE49-F238E27FC236}">
                <a16:creationId xmlns:a16="http://schemas.microsoft.com/office/drawing/2014/main" id="{B0F916E9-E3CB-4616-ADBF-BCA187564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238" y="4930775"/>
            <a:ext cx="14478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ct val="50000"/>
              </a:spcBef>
            </a:pP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Malva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 sp.</a:t>
            </a:r>
            <a:endParaRPr lang="cs-CZ" altLang="cs-CZ" sz="1200" i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3334" name="9_plod_10_poltive-plody.MP3">
            <a:hlinkClick r:id="" action="ppaction://media"/>
            <a:extLst>
              <a:ext uri="{FF2B5EF4-FFF2-40B4-BE49-F238E27FC236}">
                <a16:creationId xmlns:a16="http://schemas.microsoft.com/office/drawing/2014/main" id="{F36D2CC6-C04A-4B1F-886B-110B382FF0F0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213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01" fill="hold"/>
                                        <p:tgtEl>
                                          <p:spTgt spid="133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3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8" descr="C:\user\Houba\Škola-výuka\morfologie\19a_kryt_soubory\slide0129_image481.jpg">
            <a:extLst>
              <a:ext uri="{FF2B5EF4-FFF2-40B4-BE49-F238E27FC236}">
                <a16:creationId xmlns:a16="http://schemas.microsoft.com/office/drawing/2014/main" id="{C16407E9-05AD-459A-BC2F-48E50B427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9" b="7097"/>
          <a:stretch>
            <a:fillRect/>
          </a:stretch>
        </p:blipFill>
        <p:spPr bwMode="auto">
          <a:xfrm>
            <a:off x="2133600" y="457200"/>
            <a:ext cx="2443163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9" descr="C:\user\Houba\Škola-výuka\morfologie\19a_kryt_soubory\slide0128_image471.jpg">
            <a:extLst>
              <a:ext uri="{FF2B5EF4-FFF2-40B4-BE49-F238E27FC236}">
                <a16:creationId xmlns:a16="http://schemas.microsoft.com/office/drawing/2014/main" id="{FAC03445-389A-406B-985B-C20267395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" b="10733"/>
          <a:stretch>
            <a:fillRect/>
          </a:stretch>
        </p:blipFill>
        <p:spPr bwMode="auto">
          <a:xfrm>
            <a:off x="4686300" y="457200"/>
            <a:ext cx="2108200" cy="17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10" descr="C:\user\Houba\Škola-výuka\morfologie\19a_kryt_soubory\slide0126_image465.jpg">
            <a:extLst>
              <a:ext uri="{FF2B5EF4-FFF2-40B4-BE49-F238E27FC236}">
                <a16:creationId xmlns:a16="http://schemas.microsoft.com/office/drawing/2014/main" id="{33381C8D-F3AA-48CA-901A-BD102D5C8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0" r="22198"/>
          <a:stretch>
            <a:fillRect/>
          </a:stretch>
        </p:blipFill>
        <p:spPr bwMode="auto">
          <a:xfrm>
            <a:off x="6900863" y="457200"/>
            <a:ext cx="178435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Rectangle 11">
            <a:extLst>
              <a:ext uri="{FF2B5EF4-FFF2-40B4-BE49-F238E27FC236}">
                <a16:creationId xmlns:a16="http://schemas.microsoft.com/office/drawing/2014/main" id="{9A0A673B-F221-431F-99E9-C5BA6395D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220913"/>
            <a:ext cx="6686550" cy="17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plody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 lámavé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se za zralosti dělí na jednosemenné části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rozlamují se i části z jednotlivých plodolistů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nebo se dělí napříč plodolisty</a:t>
            </a: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struk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je odvozen z jednoplodolistového plodu (obvykle lusku, případně tobolky), který se za zralosti zaškrcuje a rozpadá na jednosemenné díly</a:t>
            </a:r>
          </a:p>
        </p:txBody>
      </p:sp>
      <p:sp>
        <p:nvSpPr>
          <p:cNvPr id="14342" name="Text Box 12">
            <a:extLst>
              <a:ext uri="{FF2B5EF4-FFF2-40B4-BE49-F238E27FC236}">
                <a16:creationId xmlns:a16="http://schemas.microsoft.com/office/drawing/2014/main" id="{E7CC32BA-EBC0-488D-9890-60DC1165C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338" y="4572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Lithospermum arvense 	       </a:t>
            </a:r>
            <a:r>
              <a:rPr lang="cs-CZ" altLang="cs-CZ" sz="1200">
                <a:latin typeface="Arial" panose="020B0604020202020204" pitchFamily="34" charset="0"/>
              </a:rPr>
              <a:t>tvrdky</a:t>
            </a:r>
            <a:endParaRPr lang="cs-CZ" altLang="cs-CZ" sz="1200" i="1">
              <a:latin typeface="Arial" panose="020B0604020202020204" pitchFamily="34" charset="0"/>
            </a:endParaRPr>
          </a:p>
        </p:txBody>
      </p:sp>
      <p:sp>
        <p:nvSpPr>
          <p:cNvPr id="14343" name="Text Box 13">
            <a:extLst>
              <a:ext uri="{FF2B5EF4-FFF2-40B4-BE49-F238E27FC236}">
                <a16:creationId xmlns:a16="http://schemas.microsoft.com/office/drawing/2014/main" id="{993FA398-EB01-4330-89AC-4DBFD39DD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75" y="457200"/>
            <a:ext cx="25479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Raphanus</a:t>
            </a:r>
            <a:r>
              <a:rPr lang="cs-CZ" altLang="cs-CZ" sz="1200">
                <a:latin typeface="Arial" panose="020B0604020202020204" pitchFamily="34" charset="0"/>
              </a:rPr>
              <a:t> sp.               (dvoj)struk</a:t>
            </a:r>
            <a:endParaRPr lang="cs-CZ" altLang="cs-CZ" sz="1200" i="1">
              <a:latin typeface="Arial" panose="020B0604020202020204" pitchFamily="34" charset="0"/>
            </a:endParaRPr>
          </a:p>
        </p:txBody>
      </p:sp>
      <p:pic>
        <p:nvPicPr>
          <p:cNvPr id="14344" name="Picture 14" descr="C:\user\Houba\Škola-obrázky\morfologie\9_plod\securigera_varia_plod.jpg">
            <a:extLst>
              <a:ext uri="{FF2B5EF4-FFF2-40B4-BE49-F238E27FC236}">
                <a16:creationId xmlns:a16="http://schemas.microsoft.com/office/drawing/2014/main" id="{322EC057-5238-4E9B-8EB5-71E42B52B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2" t="3749" r="36559" b="41245"/>
          <a:stretch>
            <a:fillRect/>
          </a:stretch>
        </p:blipFill>
        <p:spPr bwMode="auto">
          <a:xfrm>
            <a:off x="446088" y="457200"/>
            <a:ext cx="1587500" cy="370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Text Box 15">
            <a:extLst>
              <a:ext uri="{FF2B5EF4-FFF2-40B4-BE49-F238E27FC236}">
                <a16:creationId xmlns:a16="http://schemas.microsoft.com/office/drawing/2014/main" id="{8521625D-B556-427F-B159-A6EF032D7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572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Securigera       </a:t>
            </a:r>
            <a:r>
              <a:rPr lang="cs-CZ" altLang="cs-CZ" sz="1200">
                <a:latin typeface="Arial" panose="020B0604020202020204" pitchFamily="34" charset="0"/>
              </a:rPr>
              <a:t>struk</a:t>
            </a:r>
            <a:r>
              <a:rPr lang="cs-CZ" altLang="cs-CZ" sz="1200" i="1">
                <a:latin typeface="Arial" panose="020B0604020202020204" pitchFamily="34" charset="0"/>
              </a:rPr>
              <a:t> varia</a:t>
            </a:r>
          </a:p>
        </p:txBody>
      </p:sp>
      <p:sp>
        <p:nvSpPr>
          <p:cNvPr id="14346" name="Text Box 16">
            <a:extLst>
              <a:ext uri="{FF2B5EF4-FFF2-40B4-BE49-F238E27FC236}">
                <a16:creationId xmlns:a16="http://schemas.microsoft.com/office/drawing/2014/main" id="{096E83BE-5792-42D8-A328-5003F0D72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0425" y="457200"/>
            <a:ext cx="21891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Lamiaceae	               </a:t>
            </a:r>
            <a:r>
              <a:rPr lang="cs-CZ" altLang="cs-CZ" sz="1200">
                <a:latin typeface="Arial" panose="020B0604020202020204" pitchFamily="34" charset="0"/>
              </a:rPr>
              <a:t>tvrdky</a:t>
            </a:r>
            <a:endParaRPr lang="cs-CZ" altLang="cs-CZ" sz="1200" i="1">
              <a:latin typeface="Arial" panose="020B0604020202020204" pitchFamily="34" charset="0"/>
            </a:endParaRPr>
          </a:p>
        </p:txBody>
      </p:sp>
      <p:sp>
        <p:nvSpPr>
          <p:cNvPr id="14347" name="Text Box 17">
            <a:extLst>
              <a:ext uri="{FF2B5EF4-FFF2-40B4-BE49-F238E27FC236}">
                <a16:creationId xmlns:a16="http://schemas.microsoft.com/office/drawing/2014/main" id="{9AF1E995-6EB1-4E1E-9575-4A11F6921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3797300"/>
            <a:ext cx="160020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/>
            <a:r>
              <a:rPr lang="cs-CZ" altLang="cs-CZ" sz="700">
                <a:latin typeface="Arial" panose="020B0604020202020204" pitchFamily="34" charset="0"/>
              </a:rPr>
              <a:t>http://botanika.bf.jcu.cz</a:t>
            </a:r>
          </a:p>
          <a:p>
            <a:pPr algn="r"/>
            <a:r>
              <a:rPr lang="cs-CZ" altLang="cs-CZ" sz="700">
                <a:latin typeface="Arial" panose="020B0604020202020204" pitchFamily="34" charset="0"/>
              </a:rPr>
              <a:t>/materials/fotogalerie-nahledy.php</a:t>
            </a:r>
          </a:p>
          <a:p>
            <a:pPr algn="r"/>
            <a:r>
              <a:rPr lang="cs-CZ" altLang="cs-CZ" sz="700">
                <a:latin typeface="Arial" panose="020B0604020202020204" pitchFamily="34" charset="0"/>
              </a:rPr>
              <a:t>?family=Fabaceae&amp;name=Rosidae</a:t>
            </a:r>
          </a:p>
        </p:txBody>
      </p:sp>
      <p:sp>
        <p:nvSpPr>
          <p:cNvPr id="14348" name="Text Box 18">
            <a:extLst>
              <a:ext uri="{FF2B5EF4-FFF2-40B4-BE49-F238E27FC236}">
                <a16:creationId xmlns:a16="http://schemas.microsoft.com/office/drawing/2014/main" id="{4D13C395-BF6C-4104-97F5-ADF519346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4256088"/>
            <a:ext cx="8458200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tvrdka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Boraginaceae, Lamiaceae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 vzniká rozpadem plodolistů na poloviny, z dvouplodolist. gynecea vznikají 4 plody</a:t>
            </a:r>
          </a:p>
        </p:txBody>
      </p:sp>
      <p:pic>
        <p:nvPicPr>
          <p:cNvPr id="14349" name="Picture 19" descr="C:\user\Houba\Škola-obrázky\morfologie\9_plod\castanea_sativa_sdruzene_plodenstvi.jpg">
            <a:extLst>
              <a:ext uri="{FF2B5EF4-FFF2-40B4-BE49-F238E27FC236}">
                <a16:creationId xmlns:a16="http://schemas.microsoft.com/office/drawing/2014/main" id="{988B70E6-DF6F-4932-932F-8C0C4105B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r="1968"/>
          <a:stretch>
            <a:fillRect/>
          </a:stretch>
        </p:blipFill>
        <p:spPr bwMode="auto">
          <a:xfrm>
            <a:off x="6477000" y="4721225"/>
            <a:ext cx="21971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0" name="Text Box 20">
            <a:extLst>
              <a:ext uri="{FF2B5EF4-FFF2-40B4-BE49-F238E27FC236}">
                <a16:creationId xmlns:a16="http://schemas.microsoft.com/office/drawing/2014/main" id="{C8815449-28EC-4113-B6D5-5E15BB757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1300" y="6261100"/>
            <a:ext cx="2133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/>
            <a:r>
              <a:rPr lang="cs-CZ" altLang="cs-CZ" sz="700">
                <a:latin typeface="Arial" panose="020B0604020202020204" pitchFamily="34" charset="0"/>
              </a:rPr>
              <a:t>http://botanika.wendys.cz/slovnik/foto.php?923_4</a:t>
            </a:r>
          </a:p>
        </p:txBody>
      </p:sp>
      <p:pic>
        <p:nvPicPr>
          <p:cNvPr id="14351" name="Picture 21" descr="Ficus diversifolia_01_KRR">
            <a:extLst>
              <a:ext uri="{FF2B5EF4-FFF2-40B4-BE49-F238E27FC236}">
                <a16:creationId xmlns:a16="http://schemas.microsoft.com/office/drawing/2014/main" id="{F9D974A5-8188-47C2-8EF3-8374975D9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8"/>
          <a:stretch>
            <a:fillRect/>
          </a:stretch>
        </p:blipFill>
        <p:spPr bwMode="auto">
          <a:xfrm>
            <a:off x="5072063" y="4719638"/>
            <a:ext cx="12954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2" name="Text Box 22">
            <a:extLst>
              <a:ext uri="{FF2B5EF4-FFF2-40B4-BE49-F238E27FC236}">
                <a16:creationId xmlns:a16="http://schemas.microsoft.com/office/drawing/2014/main" id="{603F55D0-4CE2-4CFB-ABD7-726766B54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5029200"/>
            <a:ext cx="4743450" cy="15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ct val="50000"/>
              </a:spcBef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Plodenství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   je soubor plodů z 1 květenství</a:t>
            </a:r>
          </a:p>
          <a:p>
            <a:pPr>
              <a:lnSpc>
                <a:spcPct val="93000"/>
              </a:lnSpc>
              <a:spcBef>
                <a:spcPct val="50000"/>
              </a:spcBef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sdružená plodenství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vznikají uzavřením plodů v pevné číšce (nažky buku, kaštanu) nebo srůstem se zdužnatělým květ. lůžkem či</a:t>
            </a: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stonkovou</a:t>
            </a: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částí</a:t>
            </a: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květenství</a:t>
            </a: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(sykonium</a:t>
            </a: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fíku)</a:t>
            </a:r>
          </a:p>
        </p:txBody>
      </p:sp>
      <p:sp>
        <p:nvSpPr>
          <p:cNvPr id="14353" name="Text Box 23">
            <a:extLst>
              <a:ext uri="{FF2B5EF4-FFF2-40B4-BE49-F238E27FC236}">
                <a16:creationId xmlns:a16="http://schemas.microsoft.com/office/drawing/2014/main" id="{FF8258B8-DD6B-4A50-BB3C-C3646767A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0" y="4724400"/>
            <a:ext cx="1143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Ficus carica</a:t>
            </a:r>
          </a:p>
        </p:txBody>
      </p:sp>
      <p:sp>
        <p:nvSpPr>
          <p:cNvPr id="14354" name="Text Box 24">
            <a:extLst>
              <a:ext uri="{FF2B5EF4-FFF2-40B4-BE49-F238E27FC236}">
                <a16:creationId xmlns:a16="http://schemas.microsoft.com/office/drawing/2014/main" id="{71C111C6-1FD6-4254-9DC9-E8ED662D0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4724400"/>
            <a:ext cx="1447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Castanea sativa</a:t>
            </a:r>
          </a:p>
        </p:txBody>
      </p:sp>
      <p:sp>
        <p:nvSpPr>
          <p:cNvPr id="14355" name="Text Box 25">
            <a:extLst>
              <a:ext uri="{FF2B5EF4-FFF2-40B4-BE49-F238E27FC236}">
                <a16:creationId xmlns:a16="http://schemas.microsoft.com/office/drawing/2014/main" id="{DACD2D49-C2DA-4BD3-A32C-9E55380D3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5900" y="6172200"/>
            <a:ext cx="1143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řez sykoniem</a:t>
            </a:r>
          </a:p>
        </p:txBody>
      </p:sp>
      <p:sp>
        <p:nvSpPr>
          <p:cNvPr id="14356" name="Rectangle 26">
            <a:extLst>
              <a:ext uri="{FF2B5EF4-FFF2-40B4-BE49-F238E27FC236}">
                <a16:creationId xmlns:a16="http://schemas.microsoft.com/office/drawing/2014/main" id="{8FCC456F-75EC-42A2-8723-6F1D8D0E5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200" y="3657600"/>
            <a:ext cx="67056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93000"/>
              </a:lnSpc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někdy je odlišován dvojstruk, </a:t>
            </a:r>
          </a:p>
          <a:p>
            <a:pPr algn="r">
              <a:lnSpc>
                <a:spcPct val="93000"/>
              </a:lnSpc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odvozený z dvouplodolistového plodu (šešule,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Brassicaceae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14358" name="9_plod_11_lamave-plody.MP3">
            <a:hlinkClick r:id="" action="ppaction://media"/>
            <a:extLst>
              <a:ext uri="{FF2B5EF4-FFF2-40B4-BE49-F238E27FC236}">
                <a16:creationId xmlns:a16="http://schemas.microsoft.com/office/drawing/2014/main" id="{1EDB8E6B-D8E5-4F66-85E0-F494D52CC3D7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7813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9" name="9_plod_11_plodenstvi.MP3">
            <a:hlinkClick r:id="" action="ppaction://media"/>
            <a:extLst>
              <a:ext uri="{FF2B5EF4-FFF2-40B4-BE49-F238E27FC236}">
                <a16:creationId xmlns:a16="http://schemas.microsoft.com/office/drawing/2014/main" id="{1C02D07F-9BB0-4D43-A8DB-EF123DB121C5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6529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553" fill="hold"/>
                                        <p:tgtEl>
                                          <p:spTgt spid="143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5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5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3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884" fill="hold"/>
                                        <p:tgtEl>
                                          <p:spTgt spid="143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59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5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B2E2E59F-9383-410E-AE73-08EAFD494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381000"/>
            <a:ext cx="8458200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Ší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ení plod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 semen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(semena se mohou ší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it v plodu i samostatn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cs-CZ" altLang="cs-CZ" sz="1800" b="1">
              <a:solidFill>
                <a:schemeClr val="tx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0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zavrtávání semen do země pomocí hygroskopických pohybů (pumpava, kavyl)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hydrochorie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ší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ení vodou, typické pro vodní rostliny, jejich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semena vydr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5363" name="Picture 3" descr="C:\user\Houba\Škola-obrázky\morfologie\9_plod\impatiens_gland_tobolka_pukla.jpg">
            <a:extLst>
              <a:ext uri="{FF2B5EF4-FFF2-40B4-BE49-F238E27FC236}">
                <a16:creationId xmlns:a16="http://schemas.microsoft.com/office/drawing/2014/main" id="{E9636D12-3F5E-4DFB-973F-523682FE8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5727" b="5727"/>
          <a:stretch>
            <a:fillRect/>
          </a:stretch>
        </p:blipFill>
        <p:spPr bwMode="auto">
          <a:xfrm>
            <a:off x="5410200" y="869950"/>
            <a:ext cx="3284538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4">
            <a:extLst>
              <a:ext uri="{FF2B5EF4-FFF2-40B4-BE49-F238E27FC236}">
                <a16:creationId xmlns:a16="http://schemas.microsoft.com/office/drawing/2014/main" id="{6F79F092-932B-4B3F-8A40-9FE279393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793750"/>
            <a:ext cx="5029200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diaspora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obecný termín pro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jednotk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ší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ení (spora, semeno, plod, fragment rostl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la, atd.)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autochorie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ší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ení vlastními silami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typick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ý příklad – netýkavka: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vyst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elování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semen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díky nestejné hygroskopi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nosti bun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 v 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zných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ástech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plodu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ky více propustné pro vodu bo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b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tnají =&gt; rozpor v nap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tí zp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sobí,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dojde k protržení obalu plodu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 náhlém protr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ení je semeno</a:t>
            </a:r>
            <a:r>
              <a:rPr lang="cs-CZ" altLang="cs-CZ" sz="1800" b="1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vyst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eleno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tzv.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balochorie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/>
          </a:p>
        </p:txBody>
      </p:sp>
      <p:sp>
        <p:nvSpPr>
          <p:cNvPr id="15365" name="Text Box 5">
            <a:extLst>
              <a:ext uri="{FF2B5EF4-FFF2-40B4-BE49-F238E27FC236}">
                <a16:creationId xmlns:a16="http://schemas.microsoft.com/office/drawing/2014/main" id="{783C6BB0-9C49-46D8-B498-0153746BF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5763" y="3074988"/>
            <a:ext cx="32766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/>
            <a:r>
              <a:rPr lang="cs-CZ" altLang="cs-CZ" sz="700">
                <a:latin typeface="Arial" panose="020B0604020202020204" pitchFamily="34" charset="0"/>
              </a:rPr>
              <a:t>http://botanika.bf.jcu.cz/morfologie/ImpatiensGlTobolkaPukla.jpg</a:t>
            </a:r>
          </a:p>
        </p:txBody>
      </p:sp>
      <p:sp>
        <p:nvSpPr>
          <p:cNvPr id="15366" name="Text Box 6">
            <a:extLst>
              <a:ext uri="{FF2B5EF4-FFF2-40B4-BE49-F238E27FC236}">
                <a16:creationId xmlns:a16="http://schemas.microsoft.com/office/drawing/2014/main" id="{D18429D1-6EFA-40C9-9D3D-9681E9A9D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869950"/>
            <a:ext cx="2438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Impatiens glandulifera</a:t>
            </a:r>
          </a:p>
        </p:txBody>
      </p:sp>
      <p:pic>
        <p:nvPicPr>
          <p:cNvPr id="15367" name="Picture 7" descr="C:\user\Houba\Škola-výuka\morfologie\19a_kryt_soubory\slide0143_image517.jpg">
            <a:extLst>
              <a:ext uri="{FF2B5EF4-FFF2-40B4-BE49-F238E27FC236}">
                <a16:creationId xmlns:a16="http://schemas.microsoft.com/office/drawing/2014/main" id="{47977F00-D3FF-433B-80C7-F4EC53FC5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68775"/>
            <a:ext cx="241300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 descr="C:\user\Houba\Škola-výuka\morfologie\19a_kryt_soubory\slide0143_image519.jpg">
            <a:extLst>
              <a:ext uri="{FF2B5EF4-FFF2-40B4-BE49-F238E27FC236}">
                <a16:creationId xmlns:a16="http://schemas.microsoft.com/office/drawing/2014/main" id="{7A2CFF69-3B14-42DC-8F00-35F999628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1" b="6561"/>
          <a:stretch>
            <a:fillRect/>
          </a:stretch>
        </p:blipFill>
        <p:spPr bwMode="auto">
          <a:xfrm>
            <a:off x="5791200" y="4168775"/>
            <a:ext cx="289560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 Box 9">
            <a:extLst>
              <a:ext uri="{FF2B5EF4-FFF2-40B4-BE49-F238E27FC236}">
                <a16:creationId xmlns:a16="http://schemas.microsoft.com/office/drawing/2014/main" id="{65CB90DD-13B8-49E5-AB08-F581D1DF0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3949700"/>
            <a:ext cx="2895600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déletrvající pobyt ve vod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</a:p>
          <a:p>
            <a:pPr>
              <a:spcBef>
                <a:spcPct val="50000"/>
              </a:spcBef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přizpůsobení: mošničky (ostřice), vzdušné vaky na semenech (leknín), „plovací“ pletiva, množství mezibuněčných prostor (kosatec, kokos, viz obr.)</a:t>
            </a:r>
          </a:p>
        </p:txBody>
      </p:sp>
      <p:sp>
        <p:nvSpPr>
          <p:cNvPr id="15370" name="Text Box 10">
            <a:extLst>
              <a:ext uri="{FF2B5EF4-FFF2-40B4-BE49-F238E27FC236}">
                <a16:creationId xmlns:a16="http://schemas.microsoft.com/office/drawing/2014/main" id="{DFC354ED-840F-4101-9A32-D0A4CA3A5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750" y="5573713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Iris pseudacorus</a:t>
            </a:r>
          </a:p>
        </p:txBody>
      </p:sp>
      <p:sp>
        <p:nvSpPr>
          <p:cNvPr id="15371" name="Text Box 11">
            <a:extLst>
              <a:ext uri="{FF2B5EF4-FFF2-40B4-BE49-F238E27FC236}">
                <a16:creationId xmlns:a16="http://schemas.microsoft.com/office/drawing/2014/main" id="{AA95470E-0F97-4766-BBF0-7AB2EFD59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6175" y="4191000"/>
            <a:ext cx="2438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Cocos nucifera</a:t>
            </a:r>
          </a:p>
        </p:txBody>
      </p:sp>
      <p:sp>
        <p:nvSpPr>
          <p:cNvPr id="15372" name="Text Box 12">
            <a:extLst>
              <a:ext uri="{FF2B5EF4-FFF2-40B4-BE49-F238E27FC236}">
                <a16:creationId xmlns:a16="http://schemas.microsoft.com/office/drawing/2014/main" id="{E24D06C9-1249-40C9-BEE4-387A88CEA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6127750"/>
            <a:ext cx="838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formou hydrochorie je i „vyklepání“ semen kapkami deště (např. penízek)</a:t>
            </a:r>
          </a:p>
        </p:txBody>
      </p:sp>
      <p:pic>
        <p:nvPicPr>
          <p:cNvPr id="15374" name="9_plod_12_diaspora.MP3">
            <a:hlinkClick r:id="" action="ppaction://media"/>
            <a:extLst>
              <a:ext uri="{FF2B5EF4-FFF2-40B4-BE49-F238E27FC236}">
                <a16:creationId xmlns:a16="http://schemas.microsoft.com/office/drawing/2014/main" id="{F4E22A41-8D57-4C84-80AD-D907E72979D3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5" name="9_plod_12_balochorie.MP3">
            <a:hlinkClick r:id="" action="ppaction://media"/>
            <a:extLst>
              <a:ext uri="{FF2B5EF4-FFF2-40B4-BE49-F238E27FC236}">
                <a16:creationId xmlns:a16="http://schemas.microsoft.com/office/drawing/2014/main" id="{95E15EC4-F42A-498C-BA27-AAA09E98A3B1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981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6" name="9_plod_12_hydrochorie.MP3">
            <a:hlinkClick r:id="" action="ppaction://media"/>
            <a:extLst>
              <a:ext uri="{FF2B5EF4-FFF2-40B4-BE49-F238E27FC236}">
                <a16:creationId xmlns:a16="http://schemas.microsoft.com/office/drawing/2014/main" id="{9F1CA806-56E1-4CD1-B383-0FABA3FBB555}"/>
              </a:ext>
            </a:extLst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2211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7" name="9_plod_12_mosnicky.MP3">
            <a:hlinkClick r:id="" action="ppaction://media"/>
            <a:extLst>
              <a:ext uri="{FF2B5EF4-FFF2-40B4-BE49-F238E27FC236}">
                <a16:creationId xmlns:a16="http://schemas.microsoft.com/office/drawing/2014/main" id="{18A51D2D-700A-4B9D-8BA4-959CC638B992}"/>
              </a:ext>
            </a:extLst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6529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89" fill="hold"/>
                                        <p:tgtEl>
                                          <p:spTgt spid="153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7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3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472" fill="hold"/>
                                        <p:tgtEl>
                                          <p:spTgt spid="153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7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2764" fill="hold"/>
                                        <p:tgtEl>
                                          <p:spTgt spid="153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7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3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7934" fill="hold"/>
                                        <p:tgtEl>
                                          <p:spTgt spid="153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7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7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3">
            <a:extLst>
              <a:ext uri="{FF2B5EF4-FFF2-40B4-BE49-F238E27FC236}">
                <a16:creationId xmlns:a16="http://schemas.microsoft.com/office/drawing/2014/main" id="{F1108F4E-79E2-4C56-813C-AA0DEF23A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762000"/>
            <a:ext cx="5334000" cy="168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létací za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ízení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chmýr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Asteraceae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pérovité přívěsky (plamének),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chlupy na semenech apod.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křídlaté plody (nažky bříz, javorů, jilmů)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„trousiči“ – kývání rostliny větrem, vypadávání semen (mák)</a:t>
            </a: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3C2196A1-099F-4DB7-A96C-134178E2A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381000"/>
            <a:ext cx="8458200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anemochorie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ší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ení pomocí 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tru;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obvykle mnoho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lehk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ých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mal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ých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semen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6388" name="Picture 3" descr="C:\user\Houba\Škola-obrázky\morfologie\9_plod\tragopogon_plod_blesk.jpg">
            <a:extLst>
              <a:ext uri="{FF2B5EF4-FFF2-40B4-BE49-F238E27FC236}">
                <a16:creationId xmlns:a16="http://schemas.microsoft.com/office/drawing/2014/main" id="{97288964-53F3-4467-AB75-EE0688D8A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09800"/>
            <a:ext cx="22860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4">
            <a:extLst>
              <a:ext uri="{FF2B5EF4-FFF2-40B4-BE49-F238E27FC236}">
                <a16:creationId xmlns:a16="http://schemas.microsoft.com/office/drawing/2014/main" id="{58C9C923-89D7-4AD0-8374-D5FC171ED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5800" y="3644900"/>
            <a:ext cx="2438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r>
              <a:rPr lang="cs-CZ" altLang="cs-CZ" sz="700">
                <a:latin typeface="Arial" panose="020B0604020202020204" pitchFamily="34" charset="0"/>
              </a:rPr>
              <a:t>http://</a:t>
            </a:r>
          </a:p>
          <a:p>
            <a:r>
              <a:rPr lang="cs-CZ" altLang="cs-CZ" sz="700">
                <a:latin typeface="Arial" panose="020B0604020202020204" pitchFamily="34" charset="0"/>
              </a:rPr>
              <a:t>botanika.bf.jcu.cz/morfologie/TragopogonPlodBlesk.jpg</a:t>
            </a:r>
          </a:p>
        </p:txBody>
      </p:sp>
      <p:pic>
        <p:nvPicPr>
          <p:cNvPr id="16390" name="Picture 5" descr="C:\user\Houba\Škola-výuka\morfologie\19a_kryt_soubory\slide0142_image507.jpg">
            <a:extLst>
              <a:ext uri="{FF2B5EF4-FFF2-40B4-BE49-F238E27FC236}">
                <a16:creationId xmlns:a16="http://schemas.microsoft.com/office/drawing/2014/main" id="{410905C3-A705-4F82-BE65-E53EB5607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67213"/>
            <a:ext cx="21336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 descr="C:\user\Houba\Škola-výuka\morfologie\19a_kryt_soubory\slide0142_image511.jpg">
            <a:extLst>
              <a:ext uri="{FF2B5EF4-FFF2-40B4-BE49-F238E27FC236}">
                <a16:creationId xmlns:a16="http://schemas.microsoft.com/office/drawing/2014/main" id="{EEFC214C-556B-461C-B1AE-43F8DDBC5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4" t="13124" r="24606" b="32808"/>
          <a:stretch>
            <a:fillRect/>
          </a:stretch>
        </p:blipFill>
        <p:spPr bwMode="auto">
          <a:xfrm>
            <a:off x="457200" y="2505075"/>
            <a:ext cx="2667000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 descr="C:\user\Houba\Škola-výuka\morfologie\19a_kryt_soubory\slide0142_image513.jpg">
            <a:extLst>
              <a:ext uri="{FF2B5EF4-FFF2-40B4-BE49-F238E27FC236}">
                <a16:creationId xmlns:a16="http://schemas.microsoft.com/office/drawing/2014/main" id="{D30E9125-20C3-4DDD-94DD-658612EF2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838200"/>
            <a:ext cx="2971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 descr="C:\user\Houba\Škola-obrázky\morfologie\9_plod\eryngium_campestre.jpg">
            <a:extLst>
              <a:ext uri="{FF2B5EF4-FFF2-40B4-BE49-F238E27FC236}">
                <a16:creationId xmlns:a16="http://schemas.microsoft.com/office/drawing/2014/main" id="{07AB7215-7A62-43E9-AD36-6C718454F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352800"/>
            <a:ext cx="29718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Text Box 10">
            <a:extLst>
              <a:ext uri="{FF2B5EF4-FFF2-40B4-BE49-F238E27FC236}">
                <a16:creationId xmlns:a16="http://schemas.microsoft.com/office/drawing/2014/main" id="{C0B5E0D4-DD9E-4B3E-BCCA-51B163D24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0" y="5140325"/>
            <a:ext cx="32004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/>
            <a:r>
              <a:rPr lang="cs-CZ" altLang="cs-CZ" sz="700">
                <a:latin typeface="Arial" panose="020B0604020202020204" pitchFamily="34" charset="0"/>
              </a:rPr>
              <a:t>http://www.sci.muni.cz/botany/rotreklova/bot_exkurze/Stranska/eryng.jpg</a:t>
            </a:r>
          </a:p>
        </p:txBody>
      </p:sp>
      <p:pic>
        <p:nvPicPr>
          <p:cNvPr id="16395" name="Picture 11" descr="C:\user\Houba\Škola-obrázky\morfologie\9_plod\betula_nazky_svetlo.jpg">
            <a:extLst>
              <a:ext uri="{FF2B5EF4-FFF2-40B4-BE49-F238E27FC236}">
                <a16:creationId xmlns:a16="http://schemas.microsoft.com/office/drawing/2014/main" id="{9544C768-51FD-4F0E-99E6-F65CB8C9D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1" t="17180" r="12891"/>
          <a:stretch>
            <a:fillRect/>
          </a:stretch>
        </p:blipFill>
        <p:spPr bwMode="auto">
          <a:xfrm>
            <a:off x="2755900" y="4002088"/>
            <a:ext cx="2805113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6" name="Text Box 12">
            <a:extLst>
              <a:ext uri="{FF2B5EF4-FFF2-40B4-BE49-F238E27FC236}">
                <a16:creationId xmlns:a16="http://schemas.microsoft.com/office/drawing/2014/main" id="{2DA092B0-16F9-4D92-8A08-CEB611136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750" y="6172200"/>
            <a:ext cx="2895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r>
              <a:rPr lang="cs-CZ" altLang="cs-CZ" sz="700">
                <a:latin typeface="Arial" panose="020B0604020202020204" pitchFamily="34" charset="0"/>
              </a:rPr>
              <a:t>http://botanika.bf.jcu.cz/morfologie/BetulaNazkySvetlo.jpg</a:t>
            </a:r>
          </a:p>
        </p:txBody>
      </p:sp>
      <p:sp>
        <p:nvSpPr>
          <p:cNvPr id="16397" name="Text Box 14">
            <a:extLst>
              <a:ext uri="{FF2B5EF4-FFF2-40B4-BE49-F238E27FC236}">
                <a16:creationId xmlns:a16="http://schemas.microsoft.com/office/drawing/2014/main" id="{CC82D825-E56F-4EA0-BEA4-A9F49BB80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5334000"/>
            <a:ext cx="3200400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„stepní běžci“ – po dozrání jsou suché rostliny odlomeny a neseny větrem =&gt; cestou trousí semena</a:t>
            </a:r>
            <a:endParaRPr lang="cs-CZ" altLang="cs-CZ"/>
          </a:p>
        </p:txBody>
      </p:sp>
      <p:sp>
        <p:nvSpPr>
          <p:cNvPr id="16398" name="Text Box 15">
            <a:extLst>
              <a:ext uri="{FF2B5EF4-FFF2-40B4-BE49-F238E27FC236}">
                <a16:creationId xmlns:a16="http://schemas.microsoft.com/office/drawing/2014/main" id="{FE5ED595-207C-416F-8F76-5B63332AA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2984500"/>
            <a:ext cx="2438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Crambe tataria</a:t>
            </a:r>
          </a:p>
        </p:txBody>
      </p:sp>
      <p:sp>
        <p:nvSpPr>
          <p:cNvPr id="16399" name="Text Box 16">
            <a:extLst>
              <a:ext uri="{FF2B5EF4-FFF2-40B4-BE49-F238E27FC236}">
                <a16:creationId xmlns:a16="http://schemas.microsoft.com/office/drawing/2014/main" id="{D583869D-12F8-4099-B07E-FF989C26E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7244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Eryngium campestre</a:t>
            </a:r>
          </a:p>
        </p:txBody>
      </p:sp>
      <p:sp>
        <p:nvSpPr>
          <p:cNvPr id="16400" name="Text Box 17">
            <a:extLst>
              <a:ext uri="{FF2B5EF4-FFF2-40B4-BE49-F238E27FC236}">
                <a16:creationId xmlns:a16="http://schemas.microsoft.com/office/drawing/2014/main" id="{FF7CEF4B-6FC4-4BFA-B555-9B4ED23B8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013200"/>
            <a:ext cx="2438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Clematis vitalba</a:t>
            </a:r>
          </a:p>
        </p:txBody>
      </p:sp>
      <p:sp>
        <p:nvSpPr>
          <p:cNvPr id="16401" name="Text Box 18">
            <a:extLst>
              <a:ext uri="{FF2B5EF4-FFF2-40B4-BE49-F238E27FC236}">
                <a16:creationId xmlns:a16="http://schemas.microsoft.com/office/drawing/2014/main" id="{C7D45995-9BD6-4F3C-8F8B-16DA967F3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800" y="2133600"/>
            <a:ext cx="14478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ct val="50000"/>
              </a:spcBef>
            </a:pP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Tragopogon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 sp.</a:t>
            </a:r>
            <a:endParaRPr lang="cs-CZ" altLang="cs-CZ" sz="1200" i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6402" name="Text Box 19">
            <a:extLst>
              <a:ext uri="{FF2B5EF4-FFF2-40B4-BE49-F238E27FC236}">
                <a16:creationId xmlns:a16="http://schemas.microsoft.com/office/drawing/2014/main" id="{99A164B4-FB7D-45B7-B4D9-F4D4DBC98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4013200"/>
            <a:ext cx="2438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Betula</a:t>
            </a:r>
            <a:r>
              <a:rPr lang="cs-CZ" altLang="cs-CZ" sz="1200">
                <a:latin typeface="Arial" panose="020B0604020202020204" pitchFamily="34" charset="0"/>
              </a:rPr>
              <a:t> sp.</a:t>
            </a:r>
            <a:endParaRPr lang="cs-CZ" altLang="cs-CZ" sz="1200" i="1">
              <a:latin typeface="Arial" panose="020B0604020202020204" pitchFamily="34" charset="0"/>
            </a:endParaRPr>
          </a:p>
        </p:txBody>
      </p:sp>
      <p:pic>
        <p:nvPicPr>
          <p:cNvPr id="16404" name="9_plod_13_anemochorie.MP3">
            <a:hlinkClick r:id="" action="ppaction://media"/>
            <a:extLst>
              <a:ext uri="{FF2B5EF4-FFF2-40B4-BE49-F238E27FC236}">
                <a16:creationId xmlns:a16="http://schemas.microsoft.com/office/drawing/2014/main" id="{47280C8F-A980-41FE-BDC7-58DCE2A0D022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412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5" name="9_plod_13_stepni-bezci.MP3">
            <a:hlinkClick r:id="" action="ppaction://media"/>
            <a:extLst>
              <a:ext uri="{FF2B5EF4-FFF2-40B4-BE49-F238E27FC236}">
                <a16:creationId xmlns:a16="http://schemas.microsoft.com/office/drawing/2014/main" id="{9E1AA98E-E6B1-43E5-8B51-9E2BEAB6A995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61658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09" fill="hold"/>
                                        <p:tgtEl>
                                          <p:spTgt spid="164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0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40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4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5389" fill="hold"/>
                                        <p:tgtEl>
                                          <p:spTgt spid="164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0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40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1F5044D3-EDE7-496D-93EA-6EE587D10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381000"/>
            <a:ext cx="8458200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zoochorie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ší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ení v 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lech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nebo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povrchu těl 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ivo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ich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</a:p>
        </p:txBody>
      </p:sp>
      <p:pic>
        <p:nvPicPr>
          <p:cNvPr id="17411" name="Picture 3" descr="galiapa5">
            <a:extLst>
              <a:ext uri="{FF2B5EF4-FFF2-40B4-BE49-F238E27FC236}">
                <a16:creationId xmlns:a16="http://schemas.microsoft.com/office/drawing/2014/main" id="{42790669-CADA-49E9-9C9C-FFBA0D8A9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9" t="15639" r="36697" b="32582"/>
          <a:stretch>
            <a:fillRect/>
          </a:stretch>
        </p:blipFill>
        <p:spPr bwMode="auto">
          <a:xfrm>
            <a:off x="3200400" y="838200"/>
            <a:ext cx="150336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 descr="67b">
            <a:extLst>
              <a:ext uri="{FF2B5EF4-FFF2-40B4-BE49-F238E27FC236}">
                <a16:creationId xmlns:a16="http://schemas.microsoft.com/office/drawing/2014/main" id="{FE83DE78-9720-4A2C-AFC0-4125311ED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838200"/>
            <a:ext cx="1357312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 descr="C:\Documents and Settings\Hrouda\Dokumenty\S_Obrazky\Morfologie\9_plod\kotvicnik_ostnity_plod.jpg">
            <a:extLst>
              <a:ext uri="{FF2B5EF4-FFF2-40B4-BE49-F238E27FC236}">
                <a16:creationId xmlns:a16="http://schemas.microsoft.com/office/drawing/2014/main" id="{73911E7D-4DAC-4DA8-B7FF-606448D0F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" r="3937"/>
          <a:stretch>
            <a:fillRect/>
          </a:stretch>
        </p:blipFill>
        <p:spPr bwMode="auto">
          <a:xfrm>
            <a:off x="6248400" y="838200"/>
            <a:ext cx="236220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 Box 7">
            <a:extLst>
              <a:ext uri="{FF2B5EF4-FFF2-40B4-BE49-F238E27FC236}">
                <a16:creationId xmlns:a16="http://schemas.microsoft.com/office/drawing/2014/main" id="{B976D4EE-B3E3-4BB1-851B-3F071C3D2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762000"/>
            <a:ext cx="2743200" cy="232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epizoochorie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: h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ky, osténky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na semenech, plodech či zákrovních listenech (lopuch)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 za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-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chycení na povrchu 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ornitochorie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semena vodních rostlin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na nohou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či peří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vodních pták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415" name="Text Box 8">
            <a:extLst>
              <a:ext uri="{FF2B5EF4-FFF2-40B4-BE49-F238E27FC236}">
                <a16:creationId xmlns:a16="http://schemas.microsoft.com/office/drawing/2014/main" id="{82FA741A-94AA-47C2-9ACA-C2EAF2E86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444500"/>
            <a:ext cx="21336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93000"/>
              </a:lnSpc>
              <a:spcBef>
                <a:spcPct val="50000"/>
              </a:spcBef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Kotvičník pozemní (</a:t>
            </a: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Tribulus terrestris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) – celý plod se zabodává </a:t>
            </a:r>
          </a:p>
          <a:p>
            <a:pPr algn="r">
              <a:lnSpc>
                <a:spcPct val="93000"/>
              </a:lnSpc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do kopyt</a:t>
            </a:r>
          </a:p>
        </p:txBody>
      </p:sp>
      <p:sp>
        <p:nvSpPr>
          <p:cNvPr id="17416" name="Text Box 9">
            <a:extLst>
              <a:ext uri="{FF2B5EF4-FFF2-40B4-BE49-F238E27FC236}">
                <a16:creationId xmlns:a16="http://schemas.microsoft.com/office/drawing/2014/main" id="{A2216290-33CF-4B74-A745-DCD5888D0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7700" y="838200"/>
            <a:ext cx="1524000" cy="19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Svízel přítula</a:t>
            </a:r>
          </a:p>
          <a:p>
            <a:pPr>
              <a:spcBef>
                <a:spcPct val="50000"/>
              </a:spcBef>
            </a:pPr>
            <a:endParaRPr lang="cs-CZ" altLang="cs-CZ" sz="120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cs-CZ" altLang="cs-CZ" sz="1200" i="1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cs-CZ" altLang="cs-CZ" sz="1200" i="1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cs-CZ" altLang="cs-CZ" sz="1200" i="1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cs-CZ" altLang="cs-CZ" sz="1200" i="1">
              <a:latin typeface="Arial" panose="020B0604020202020204" pitchFamily="34" charset="0"/>
            </a:endParaRPr>
          </a:p>
          <a:p>
            <a:pPr algn="r"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 Galium aparine</a:t>
            </a:r>
          </a:p>
        </p:txBody>
      </p:sp>
      <p:sp>
        <p:nvSpPr>
          <p:cNvPr id="17417" name="Text Box 10">
            <a:extLst>
              <a:ext uri="{FF2B5EF4-FFF2-40B4-BE49-F238E27FC236}">
                <a16:creationId xmlns:a16="http://schemas.microsoft.com/office/drawing/2014/main" id="{A3BFE0ED-2EF2-44C6-B908-96B9637E1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2571750"/>
            <a:ext cx="22098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/>
            <a:r>
              <a:rPr lang="cs-CZ" altLang="cs-CZ" sz="700">
                <a:solidFill>
                  <a:srgbClr val="5F5F5F"/>
                </a:solidFill>
                <a:latin typeface="Arial" panose="020B0604020202020204" pitchFamily="34" charset="0"/>
              </a:rPr>
              <a:t>http://botanika.wendys.cz/slovnik/heslo.php?955</a:t>
            </a:r>
          </a:p>
        </p:txBody>
      </p:sp>
      <p:pic>
        <p:nvPicPr>
          <p:cNvPr id="17418" name="Picture 11" descr="C:\Documents and Settings\Hrouda\Dokumenty\S_Obrazky\Morfologie\9_plod\myrmekochorie_ant_seed.jpg">
            <a:extLst>
              <a:ext uri="{FF2B5EF4-FFF2-40B4-BE49-F238E27FC236}">
                <a16:creationId xmlns:a16="http://schemas.microsoft.com/office/drawing/2014/main" id="{81B06180-8FE1-4D32-A6B9-27FD2303D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4267200"/>
            <a:ext cx="2008188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9" name="Text Box 12">
            <a:extLst>
              <a:ext uri="{FF2B5EF4-FFF2-40B4-BE49-F238E27FC236}">
                <a16:creationId xmlns:a16="http://schemas.microsoft.com/office/drawing/2014/main" id="{54746903-6C2F-42AA-8421-ECEB1B50B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5250" y="4229100"/>
            <a:ext cx="22479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/>
            <a:r>
              <a:rPr lang="cs-CZ" altLang="cs-CZ" sz="700">
                <a:latin typeface="Arial" panose="020B0604020202020204" pitchFamily="34" charset="0"/>
              </a:rPr>
              <a:t>http://denotaportfolio.blackhydra.com/antSeed.jpg</a:t>
            </a:r>
          </a:p>
        </p:txBody>
      </p:sp>
      <p:pic>
        <p:nvPicPr>
          <p:cNvPr id="17420" name="Picture 15" descr="C:\Documents and Settings\Hrouda\Dokumenty\S_Obrazky\Morfologie\9_plod\corydalis_cava_elaiosom.jpg">
            <a:extLst>
              <a:ext uri="{FF2B5EF4-FFF2-40B4-BE49-F238E27FC236}">
                <a16:creationId xmlns:a16="http://schemas.microsoft.com/office/drawing/2014/main" id="{30F4341A-A34E-4BA3-B558-01A086CAE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9"/>
          <a:stretch>
            <a:fillRect/>
          </a:stretch>
        </p:blipFill>
        <p:spPr bwMode="auto">
          <a:xfrm>
            <a:off x="4298950" y="5378450"/>
            <a:ext cx="2209800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1" name="Text Box 14">
            <a:extLst>
              <a:ext uri="{FF2B5EF4-FFF2-40B4-BE49-F238E27FC236}">
                <a16:creationId xmlns:a16="http://schemas.microsoft.com/office/drawing/2014/main" id="{F82403B4-36CF-46B5-ACED-3879A04FA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1450" y="5340350"/>
            <a:ext cx="259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/>
            <a:r>
              <a:rPr lang="cs-CZ" altLang="cs-CZ" sz="700">
                <a:latin typeface="Arial" panose="020B0604020202020204" pitchFamily="34" charset="0"/>
              </a:rPr>
              <a:t>http://www.ruhr-uni-bochum.de/boga/html</a:t>
            </a:r>
          </a:p>
          <a:p>
            <a:pPr algn="r"/>
            <a:r>
              <a:rPr lang="cs-CZ" altLang="cs-CZ" sz="700">
                <a:latin typeface="Arial" panose="020B0604020202020204" pitchFamily="34" charset="0"/>
              </a:rPr>
              <a:t>/Corydalis_cava_Foto3.html</a:t>
            </a:r>
          </a:p>
        </p:txBody>
      </p:sp>
      <p:pic>
        <p:nvPicPr>
          <p:cNvPr id="17422" name="Picture 17" descr="C:\Documents and Settings\Hrouda\Dokumenty\S_Obrazky\Morfologie\9_plod\endozoochorie_beerenleiste.gif">
            <a:extLst>
              <a:ext uri="{FF2B5EF4-FFF2-40B4-BE49-F238E27FC236}">
                <a16:creationId xmlns:a16="http://schemas.microsoft.com/office/drawing/2014/main" id="{AB142F2D-B752-4C82-AD63-083C5A2A9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0"/>
            <a:ext cx="115728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18" descr="C:\Documents and Settings\Hrouda\Dokumenty\S_Obrazky\Morfologie\9_plod\endozoochorie_fruechte.jpg">
            <a:extLst>
              <a:ext uri="{FF2B5EF4-FFF2-40B4-BE49-F238E27FC236}">
                <a16:creationId xmlns:a16="http://schemas.microsoft.com/office/drawing/2014/main" id="{7A025998-9690-4AA8-BFA6-62CFC0B9F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9" b="6299"/>
          <a:stretch>
            <a:fillRect/>
          </a:stretch>
        </p:blipFill>
        <p:spPr bwMode="auto">
          <a:xfrm>
            <a:off x="3200400" y="2819400"/>
            <a:ext cx="54102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4" name="Text Box 19">
            <a:extLst>
              <a:ext uri="{FF2B5EF4-FFF2-40B4-BE49-F238E27FC236}">
                <a16:creationId xmlns:a16="http://schemas.microsoft.com/office/drawing/2014/main" id="{F993DE4C-E823-4E04-ADFC-67BB152BA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445000"/>
            <a:ext cx="47244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myrmekochorie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: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jší výr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stky na semeni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případně plodu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eba karunkuly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masí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nebo elaiosomy (tuková tělíska)</a:t>
            </a:r>
            <a:endParaRPr lang="cs-CZ" altLang="cs-CZ"/>
          </a:p>
        </p:txBody>
      </p:sp>
      <p:sp>
        <p:nvSpPr>
          <p:cNvPr id="17425" name="Text Box 20">
            <a:extLst>
              <a:ext uri="{FF2B5EF4-FFF2-40B4-BE49-F238E27FC236}">
                <a16:creationId xmlns:a16="http://schemas.microsoft.com/office/drawing/2014/main" id="{458ECE10-9CB7-41FD-B12D-75AB9E772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334000"/>
            <a:ext cx="2514600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antropochorie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ší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ení zásluhou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lov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 (v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dom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nebo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nev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dom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endParaRPr lang="cs-CZ" altLang="cs-CZ"/>
          </a:p>
        </p:txBody>
      </p:sp>
      <p:sp>
        <p:nvSpPr>
          <p:cNvPr id="17426" name="Text Box 21">
            <a:extLst>
              <a:ext uri="{FF2B5EF4-FFF2-40B4-BE49-F238E27FC236}">
                <a16:creationId xmlns:a16="http://schemas.microsoft.com/office/drawing/2014/main" id="{27048E2F-6F98-49D3-A6E9-C0FE0844B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0" y="3048000"/>
            <a:ext cx="2209800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93000"/>
              </a:lnSpc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endozoochorie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konzumace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(bobule, </a:t>
            </a:r>
          </a:p>
          <a:p>
            <a:pPr algn="r">
              <a:lnSpc>
                <a:spcPct val="93000"/>
              </a:lnSpc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peckovice, </a:t>
            </a:r>
          </a:p>
          <a:p>
            <a:pPr algn="r">
              <a:lnSpc>
                <a:spcPct val="93000"/>
              </a:lnSpc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oříšky, ...)</a:t>
            </a:r>
            <a:endParaRPr lang="cs-CZ" altLang="cs-CZ"/>
          </a:p>
        </p:txBody>
      </p:sp>
      <p:sp>
        <p:nvSpPr>
          <p:cNvPr id="17427" name="Text Box 22">
            <a:extLst>
              <a:ext uri="{FF2B5EF4-FFF2-40B4-BE49-F238E27FC236}">
                <a16:creationId xmlns:a16="http://schemas.microsoft.com/office/drawing/2014/main" id="{8F68BD1E-B9C1-41B8-A57D-7BB4EF88C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5450" y="6064250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elaiosomy</a:t>
            </a:r>
          </a:p>
          <a:p>
            <a:r>
              <a:rPr lang="cs-CZ" altLang="cs-CZ" sz="1200">
                <a:latin typeface="Arial" panose="020B0604020202020204" pitchFamily="34" charset="0"/>
              </a:rPr>
              <a:t>dymnivky duté – </a:t>
            </a:r>
            <a:r>
              <a:rPr lang="cs-CZ" altLang="cs-CZ" sz="1200" i="1">
                <a:latin typeface="Arial" panose="020B0604020202020204" pitchFamily="34" charset="0"/>
              </a:rPr>
              <a:t>Corydalis cava</a:t>
            </a:r>
          </a:p>
        </p:txBody>
      </p:sp>
      <p:sp>
        <p:nvSpPr>
          <p:cNvPr id="17428" name="Text Box 23">
            <a:extLst>
              <a:ext uri="{FF2B5EF4-FFF2-40B4-BE49-F238E27FC236}">
                <a16:creationId xmlns:a16="http://schemas.microsoft.com/office/drawing/2014/main" id="{B168FA13-27EA-456C-8E65-8293E8D1D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2774950"/>
            <a:ext cx="24384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/>
            <a:r>
              <a:rPr lang="cs-CZ" altLang="cs-CZ" sz="700">
                <a:solidFill>
                  <a:srgbClr val="5F5F5F"/>
                </a:solidFill>
                <a:latin typeface="Arial" panose="020B0604020202020204" pitchFamily="34" charset="0"/>
              </a:rPr>
              <a:t>http://www.suz-mitte.de/angebote/thema-beeren.htm</a:t>
            </a:r>
          </a:p>
        </p:txBody>
      </p:sp>
      <p:pic>
        <p:nvPicPr>
          <p:cNvPr id="17430" name="9_plod_14_epizoochorie.MP3">
            <a:hlinkClick r:id="" action="ppaction://media"/>
            <a:extLst>
              <a:ext uri="{FF2B5EF4-FFF2-40B4-BE49-F238E27FC236}">
                <a16:creationId xmlns:a16="http://schemas.microsoft.com/office/drawing/2014/main" id="{A5CBC267-8B12-4AE9-9F00-18FC6A5AD678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4209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1" name="9_plod_14_endozoochorie.MP3">
            <a:hlinkClick r:id="" action="ppaction://media"/>
            <a:extLst>
              <a:ext uri="{FF2B5EF4-FFF2-40B4-BE49-F238E27FC236}">
                <a16:creationId xmlns:a16="http://schemas.microsoft.com/office/drawing/2014/main" id="{6D27188C-E5D0-4B69-848E-F35C03AD4E24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292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81" fill="hold"/>
                                        <p:tgtEl>
                                          <p:spTgt spid="174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3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3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4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5715" fill="hold"/>
                                        <p:tgtEl>
                                          <p:spTgt spid="174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31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3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46DB4FDA-519D-435F-812B-C21E47E7B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381000"/>
            <a:ext cx="8458200" cy="608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Praktický význam květů, plodů a semen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potrava pro člověka 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základní složkou lidské potravy a zdrojem výživy jsou semena obilnin (resp. plody, vzhledem ke srůstu oplodí a osemení v obilkách, ale hlavní zásoby jsou v endospermu)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semena bobovitých rostlin (luštěniny, též krmivo pro zvířata)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ovoce – plody dužnaté, ale i „suché“ (různé typy ořechů) 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zelenina – taktéž plody nebo dužnatá květenství (květák či brokolice)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koření – sušená poupata (hřebíček), plody (paprika, pepř, kmín, anýz, vanilka) 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suroviny pro výrobu nápojů či pochutin – plody (chmel, vinná réva), semena (kávovník, kakaovník)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potrava pro včely, zdroj cukerných látek v nektariích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zdroj olejů – semena (řepka, hořčice, slunečnice), plody (olivy)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zdroj léčiv – květy (heřmánek, lípa, divizna), plody (mák)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zdroj textilních vláken (osemení bavlníku, oplodí kokosu)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zdroj vonných silic pro parfumerii (poupata, květy)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dekorativní využití – okrasné rostliny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(zahradní, pokojové, skleníkové)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83BD2DC4-9EEE-40D2-B6AF-0247F1AE0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381000"/>
            <a:ext cx="8458200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Apokarpní plody</a:t>
            </a:r>
          </a:p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vznikají z nesrostlých plodolistů; tvoří se jednotlivě nebo v souplodích</a:t>
            </a:r>
          </a:p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plody pukavé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otvírají se v době zralosti, bývají suché a obvykle vícesemenné</a:t>
            </a:r>
          </a:p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měchýřek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je považován za vývojově původní typ, otvírá se na břišním švu</a:t>
            </a:r>
          </a:p>
        </p:txBody>
      </p:sp>
      <p:pic>
        <p:nvPicPr>
          <p:cNvPr id="5123" name="Picture 20" descr="C:\user\Houba\Škola-výuka\morfologie\19a_kryt_soubory\slide0102_image395.jpg">
            <a:extLst>
              <a:ext uri="{FF2B5EF4-FFF2-40B4-BE49-F238E27FC236}">
                <a16:creationId xmlns:a16="http://schemas.microsoft.com/office/drawing/2014/main" id="{FF3F0DEA-0071-4B8B-BE46-7F139A1CF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3327400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21" descr="C:\user\Houba\Škola-výuka\morfologie\19a_kryt_soubory\slide0131_image396.jpg">
            <a:extLst>
              <a:ext uri="{FF2B5EF4-FFF2-40B4-BE49-F238E27FC236}">
                <a16:creationId xmlns:a16="http://schemas.microsoft.com/office/drawing/2014/main" id="{3066A661-DF04-46DB-8AD7-2F0C26E63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088" y="1905000"/>
            <a:ext cx="1828800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22">
            <a:extLst>
              <a:ext uri="{FF2B5EF4-FFF2-40B4-BE49-F238E27FC236}">
                <a16:creationId xmlns:a16="http://schemas.microsoft.com/office/drawing/2014/main" id="{9F974E50-A3C6-4006-B0DC-7FD618C73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138738"/>
            <a:ext cx="2971800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lusk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se otvírá na břišním a hřbetním švu ve dvě chlopně (každá odpovídá polovině pův. plodolistu)</a:t>
            </a:r>
            <a:endParaRPr lang="cs-CZ" altLang="cs-CZ"/>
          </a:p>
        </p:txBody>
      </p:sp>
      <p:pic>
        <p:nvPicPr>
          <p:cNvPr id="5126" name="Picture 23" descr="C:\user\Houba\Škola-výuka\morfologie\19a_kryt_soubory\slide0104_image400.jpg">
            <a:extLst>
              <a:ext uri="{FF2B5EF4-FFF2-40B4-BE49-F238E27FC236}">
                <a16:creationId xmlns:a16="http://schemas.microsoft.com/office/drawing/2014/main" id="{EB88D044-3694-4D12-B4EE-23DF2FEBA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191000"/>
            <a:ext cx="17462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4" descr="C:\user\Houba\Škola-obrázky\morfologie\9_plod\trollius_souplodi_mechyrku.jpg">
            <a:extLst>
              <a:ext uri="{FF2B5EF4-FFF2-40B4-BE49-F238E27FC236}">
                <a16:creationId xmlns:a16="http://schemas.microsoft.com/office/drawing/2014/main" id="{5D498CE0-C8C4-4FD3-B81B-2CE857E51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905000"/>
            <a:ext cx="2895600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25" descr="C:\user\Houba\Škola-výuka\morfologie\19a_kryt_soubory\slide0122_image402.jpg">
            <a:extLst>
              <a:ext uri="{FF2B5EF4-FFF2-40B4-BE49-F238E27FC236}">
                <a16:creationId xmlns:a16="http://schemas.microsoft.com/office/drawing/2014/main" id="{5F5C2CCA-F9A1-4A89-B161-3FCBF7FED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6"/>
          <a:stretch>
            <a:fillRect/>
          </a:stretch>
        </p:blipFill>
        <p:spPr bwMode="auto">
          <a:xfrm>
            <a:off x="5334000" y="4191000"/>
            <a:ext cx="3346450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27" descr="C:\user\Houba\Škola-obrázky\morfologie\9_plod\cernohorsky_143_pukave_plody.JPG">
            <a:extLst>
              <a:ext uri="{FF2B5EF4-FFF2-40B4-BE49-F238E27FC236}">
                <a16:creationId xmlns:a16="http://schemas.microsoft.com/office/drawing/2014/main" id="{D5A47D68-1C38-4DAE-9A4F-8EBC79552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4"/>
          <a:stretch>
            <a:fillRect/>
          </a:stretch>
        </p:blipFill>
        <p:spPr bwMode="auto">
          <a:xfrm>
            <a:off x="1905000" y="4191000"/>
            <a:ext cx="15240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26" descr="C:\user\Houba\Škola-obrázky\morfologie\9_plod\cernohorsky_143_pukave_plody.JPG">
            <a:extLst>
              <a:ext uri="{FF2B5EF4-FFF2-40B4-BE49-F238E27FC236}">
                <a16:creationId xmlns:a16="http://schemas.microsoft.com/office/drawing/2014/main" id="{53229E2A-3019-4A9D-A220-E89018C7D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44"/>
          <a:stretch>
            <a:fillRect/>
          </a:stretch>
        </p:blipFill>
        <p:spPr bwMode="auto">
          <a:xfrm>
            <a:off x="457200" y="4191000"/>
            <a:ext cx="15240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1" name="Text Box 28">
            <a:extLst>
              <a:ext uri="{FF2B5EF4-FFF2-40B4-BE49-F238E27FC236}">
                <a16:creationId xmlns:a16="http://schemas.microsoft.com/office/drawing/2014/main" id="{8596C6E6-5239-4461-B18E-267E8C498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876800"/>
            <a:ext cx="29718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Černohorský 1964: Základy rostlinné morfologie</a:t>
            </a:r>
          </a:p>
        </p:txBody>
      </p:sp>
      <p:sp>
        <p:nvSpPr>
          <p:cNvPr id="5132" name="Text Box 29">
            <a:extLst>
              <a:ext uri="{FF2B5EF4-FFF2-40B4-BE49-F238E27FC236}">
                <a16:creationId xmlns:a16="http://schemas.microsoft.com/office/drawing/2014/main" id="{3F4A21C6-077B-4A3B-B1CD-C60BDC94C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886200"/>
            <a:ext cx="2895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/>
            <a:r>
              <a:rPr lang="cs-CZ" altLang="cs-CZ" sz="700">
                <a:latin typeface="Arial" panose="020B0604020202020204" pitchFamily="34" charset="0"/>
              </a:rPr>
              <a:t>http://botanika.bf.jcu.cz/morfologie/Trolius.jpg</a:t>
            </a:r>
          </a:p>
        </p:txBody>
      </p:sp>
      <p:sp>
        <p:nvSpPr>
          <p:cNvPr id="5133" name="Text Box 30">
            <a:extLst>
              <a:ext uri="{FF2B5EF4-FFF2-40B4-BE49-F238E27FC236}">
                <a16:creationId xmlns:a16="http://schemas.microsoft.com/office/drawing/2014/main" id="{1B08AF60-094C-4A27-B6D9-0D7DAFFC9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19050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souplodí měchýřků upolínu nejvyššího </a:t>
            </a:r>
            <a:r>
              <a:rPr lang="cs-CZ" altLang="cs-CZ" sz="1200" i="1">
                <a:latin typeface="Arial" panose="020B0604020202020204" pitchFamily="34" charset="0"/>
              </a:rPr>
              <a:t>Trollius altissimus</a:t>
            </a:r>
            <a:endParaRPr lang="cs-CZ" altLang="cs-CZ" sz="1200">
              <a:latin typeface="Arial" panose="020B0604020202020204" pitchFamily="34" charset="0"/>
            </a:endParaRPr>
          </a:p>
        </p:txBody>
      </p:sp>
      <p:sp>
        <p:nvSpPr>
          <p:cNvPr id="5134" name="Text Box 31">
            <a:extLst>
              <a:ext uri="{FF2B5EF4-FFF2-40B4-BE49-F238E27FC236}">
                <a16:creationId xmlns:a16="http://schemas.microsoft.com/office/drawing/2014/main" id="{73DEF963-9BE2-49E0-A9D0-EE6274E3F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05000"/>
            <a:ext cx="2057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Ostrožka – </a:t>
            </a:r>
            <a:r>
              <a:rPr lang="cs-CZ" altLang="cs-CZ" sz="1200" i="1">
                <a:latin typeface="Arial" panose="020B0604020202020204" pitchFamily="34" charset="0"/>
              </a:rPr>
              <a:t>Delphinium</a:t>
            </a:r>
            <a:r>
              <a:rPr lang="cs-CZ" altLang="cs-CZ" sz="1200">
                <a:latin typeface="Arial" panose="020B0604020202020204" pitchFamily="34" charset="0"/>
              </a:rPr>
              <a:t> sp.</a:t>
            </a:r>
          </a:p>
        </p:txBody>
      </p:sp>
      <p:sp>
        <p:nvSpPr>
          <p:cNvPr id="5135" name="Text Box 32">
            <a:extLst>
              <a:ext uri="{FF2B5EF4-FFF2-40B4-BE49-F238E27FC236}">
                <a16:creationId xmlns:a16="http://schemas.microsoft.com/office/drawing/2014/main" id="{7D3F4D04-53D9-46FF-8508-09318A283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905000"/>
            <a:ext cx="1828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Čemeřice – </a:t>
            </a: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Helleborus</a:t>
            </a:r>
            <a:endParaRPr lang="cs-CZ" altLang="cs-CZ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6" name="Text Box 33">
            <a:extLst>
              <a:ext uri="{FF2B5EF4-FFF2-40B4-BE49-F238E27FC236}">
                <a16:creationId xmlns:a16="http://schemas.microsoft.com/office/drawing/2014/main" id="{96DDF33C-DD81-43FB-B7A1-2A957E3CE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57150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Hrách setý </a:t>
            </a:r>
            <a:r>
              <a:rPr lang="cs-CZ" altLang="cs-CZ" sz="1200" i="1">
                <a:latin typeface="Arial" panose="020B0604020202020204" pitchFamily="34" charset="0"/>
              </a:rPr>
              <a:t>Pisum sativum</a:t>
            </a:r>
            <a:endParaRPr lang="cs-CZ" altLang="cs-CZ" sz="1200">
              <a:latin typeface="Arial" panose="020B0604020202020204" pitchFamily="34" charset="0"/>
            </a:endParaRPr>
          </a:p>
        </p:txBody>
      </p:sp>
      <p:sp>
        <p:nvSpPr>
          <p:cNvPr id="5137" name="Text Box 34">
            <a:extLst>
              <a:ext uri="{FF2B5EF4-FFF2-40B4-BE49-F238E27FC236}">
                <a16:creationId xmlns:a16="http://schemas.microsoft.com/office/drawing/2014/main" id="{C927AC66-0A90-4256-B539-3472507686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5757863"/>
            <a:ext cx="1828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Podzemnice olejná</a:t>
            </a:r>
          </a:p>
        </p:txBody>
      </p:sp>
      <p:pic>
        <p:nvPicPr>
          <p:cNvPr id="5139" name="9_plod_02_mechyrek-lusk.MP3">
            <a:hlinkClick r:id="" action="ppaction://media"/>
            <a:extLst>
              <a:ext uri="{FF2B5EF4-FFF2-40B4-BE49-F238E27FC236}">
                <a16:creationId xmlns:a16="http://schemas.microsoft.com/office/drawing/2014/main" id="{B3371398-5FBD-4F42-92D4-B7030631B166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213" fill="hold"/>
                                        <p:tgtEl>
                                          <p:spTgt spid="5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3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8">
            <a:extLst>
              <a:ext uri="{FF2B5EF4-FFF2-40B4-BE49-F238E27FC236}">
                <a16:creationId xmlns:a16="http://schemas.microsoft.com/office/drawing/2014/main" id="{E2B0C602-7ADA-4460-96AE-304B4C28D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381000"/>
            <a:ext cx="84582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plody nepukavé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různé typy suché i dužnaté, jednosemenné i vícesemenné</a:t>
            </a:r>
          </a:p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jednoplodolistová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nažka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vznikla zřejmě z měchýřku redukcí vajíček a otvírání</a:t>
            </a:r>
          </a:p>
        </p:txBody>
      </p:sp>
      <p:pic>
        <p:nvPicPr>
          <p:cNvPr id="6147" name="Picture 19" descr="C:\user\Houba\Škola-výuka\morfologie\19a_kryt_soubory\slide0022_image375.jpg">
            <a:extLst>
              <a:ext uri="{FF2B5EF4-FFF2-40B4-BE49-F238E27FC236}">
                <a16:creationId xmlns:a16="http://schemas.microsoft.com/office/drawing/2014/main" id="{AAA833B7-9675-49B4-B011-A24A3395F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8" b="14958"/>
          <a:stretch>
            <a:fillRect/>
          </a:stretch>
        </p:blipFill>
        <p:spPr bwMode="auto">
          <a:xfrm>
            <a:off x="457200" y="1165225"/>
            <a:ext cx="2819400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20">
            <a:extLst>
              <a:ext uri="{FF2B5EF4-FFF2-40B4-BE49-F238E27FC236}">
                <a16:creationId xmlns:a16="http://schemas.microsoft.com/office/drawing/2014/main" id="{CE4E1D43-FD02-4BF9-91F3-31B9479D9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50" y="1143000"/>
            <a:ext cx="29718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Pryskyřník plazivý – </a:t>
            </a:r>
            <a:r>
              <a:rPr lang="cs-CZ" altLang="cs-CZ" sz="1200" i="1">
                <a:latin typeface="Arial" panose="020B0604020202020204" pitchFamily="34" charset="0"/>
              </a:rPr>
              <a:t>Ranunculus repens</a:t>
            </a:r>
          </a:p>
          <a:p>
            <a:pPr algn="r">
              <a:spcBef>
                <a:spcPct val="50000"/>
              </a:spcBef>
            </a:pPr>
            <a:endParaRPr lang="cs-CZ" altLang="cs-CZ" sz="1200" i="1">
              <a:latin typeface="Arial" panose="020B0604020202020204" pitchFamily="34" charset="0"/>
            </a:endParaRPr>
          </a:p>
          <a:p>
            <a:pPr algn="r">
              <a:spcBef>
                <a:spcPct val="50000"/>
              </a:spcBef>
            </a:pPr>
            <a:endParaRPr lang="cs-CZ" altLang="cs-CZ" sz="1200" i="1">
              <a:latin typeface="Arial" panose="020B0604020202020204" pitchFamily="34" charset="0"/>
            </a:endParaRPr>
          </a:p>
          <a:p>
            <a:pPr algn="r">
              <a:spcBef>
                <a:spcPct val="50000"/>
              </a:spcBef>
            </a:pPr>
            <a:endParaRPr lang="cs-CZ" altLang="cs-CZ" sz="1200" i="1">
              <a:latin typeface="Arial" panose="020B0604020202020204" pitchFamily="34" charset="0"/>
            </a:endParaRPr>
          </a:p>
          <a:p>
            <a:pPr algn="r">
              <a:spcBef>
                <a:spcPct val="50000"/>
              </a:spcBef>
            </a:pPr>
            <a:endParaRPr lang="cs-CZ" altLang="cs-CZ" sz="1200" i="1">
              <a:latin typeface="Arial" panose="020B0604020202020204" pitchFamily="34" charset="0"/>
            </a:endParaRPr>
          </a:p>
          <a:p>
            <a:pPr algn="r">
              <a:spcBef>
                <a:spcPct val="50000"/>
              </a:spcBef>
            </a:pPr>
            <a:endParaRPr lang="cs-CZ" altLang="cs-CZ" sz="800" i="1">
              <a:latin typeface="Arial" panose="020B0604020202020204" pitchFamily="34" charset="0"/>
            </a:endParaRPr>
          </a:p>
          <a:p>
            <a:pPr algn="r"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souplodí jednosemenných nažek z apokarpních plodolistů</a:t>
            </a:r>
          </a:p>
        </p:txBody>
      </p:sp>
      <p:pic>
        <p:nvPicPr>
          <p:cNvPr id="6149" name="Picture 21" descr="C:\user\Houba\Škola-obrázky\morfologie\9_plod\clematis_plody.jpg">
            <a:extLst>
              <a:ext uri="{FF2B5EF4-FFF2-40B4-BE49-F238E27FC236}">
                <a16:creationId xmlns:a16="http://schemas.microsoft.com/office/drawing/2014/main" id="{32B57B4E-2381-4F19-872F-C5016B993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165225"/>
            <a:ext cx="2633663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22">
            <a:extLst>
              <a:ext uri="{FF2B5EF4-FFF2-40B4-BE49-F238E27FC236}">
                <a16:creationId xmlns:a16="http://schemas.microsoft.com/office/drawing/2014/main" id="{8EB6C5F0-46EA-4BA2-92AA-756256CC4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2971800"/>
            <a:ext cx="23622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/>
            <a:r>
              <a:rPr lang="cs-CZ" altLang="cs-CZ" sz="700">
                <a:latin typeface="Arial" panose="020B0604020202020204" pitchFamily="34" charset="0"/>
              </a:rPr>
              <a:t>http://botanika.bf.jcu.cz/morfologie/ClematisPlody.jpg</a:t>
            </a:r>
          </a:p>
        </p:txBody>
      </p:sp>
      <p:pic>
        <p:nvPicPr>
          <p:cNvPr id="6151" name="Picture 23" descr="C:\user\Houba\Škola-obrázky\morfologie\9_plod\geum_plody.jpg">
            <a:extLst>
              <a:ext uri="{FF2B5EF4-FFF2-40B4-BE49-F238E27FC236}">
                <a16:creationId xmlns:a16="http://schemas.microsoft.com/office/drawing/2014/main" id="{8DCB9C82-E3D1-464C-91CA-7F57C911B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0" y="1165225"/>
            <a:ext cx="2633663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Text Box 24">
            <a:extLst>
              <a:ext uri="{FF2B5EF4-FFF2-40B4-BE49-F238E27FC236}">
                <a16:creationId xmlns:a16="http://schemas.microsoft.com/office/drawing/2014/main" id="{467CB4B6-6594-47B8-A26C-F0FB718CA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7463" y="2971800"/>
            <a:ext cx="23622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/>
            <a:r>
              <a:rPr lang="cs-CZ" altLang="cs-CZ" sz="700">
                <a:latin typeface="Arial" panose="020B0604020202020204" pitchFamily="34" charset="0"/>
              </a:rPr>
              <a:t>http://botanika.bf.jcu.cz/morfologie/Geum.jpg</a:t>
            </a:r>
          </a:p>
        </p:txBody>
      </p:sp>
      <p:sp>
        <p:nvSpPr>
          <p:cNvPr id="6153" name="Text Box 25">
            <a:extLst>
              <a:ext uri="{FF2B5EF4-FFF2-40B4-BE49-F238E27FC236}">
                <a16:creationId xmlns:a16="http://schemas.microsoft.com/office/drawing/2014/main" id="{0F379BE7-E6E2-4633-AB0C-DB49AE6BC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8813" y="1143000"/>
            <a:ext cx="2743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nažky s chlupy plaménku - </a:t>
            </a:r>
            <a:r>
              <a:rPr lang="cs-CZ" altLang="cs-CZ" sz="1200" i="1">
                <a:latin typeface="Arial" panose="020B0604020202020204" pitchFamily="34" charset="0"/>
              </a:rPr>
              <a:t>Clematis</a:t>
            </a:r>
            <a:endParaRPr lang="cs-CZ" altLang="cs-CZ" sz="1200">
              <a:latin typeface="Arial" panose="020B0604020202020204" pitchFamily="34" charset="0"/>
            </a:endParaRPr>
          </a:p>
        </p:txBody>
      </p:sp>
      <p:sp>
        <p:nvSpPr>
          <p:cNvPr id="6154" name="Text Box 26">
            <a:extLst>
              <a:ext uri="{FF2B5EF4-FFF2-40B4-BE49-F238E27FC236}">
                <a16:creationId xmlns:a16="http://schemas.microsoft.com/office/drawing/2014/main" id="{0F8253EE-E057-4303-8434-5AF57FAB6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4713" y="1143000"/>
            <a:ext cx="27860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nažky s háčky kuklíku – </a:t>
            </a:r>
            <a:r>
              <a:rPr lang="cs-CZ" altLang="cs-CZ" sz="1200" i="1">
                <a:latin typeface="Arial" panose="020B0604020202020204" pitchFamily="34" charset="0"/>
              </a:rPr>
              <a:t>Geum</a:t>
            </a:r>
            <a:r>
              <a:rPr lang="cs-CZ" altLang="cs-CZ" sz="1200">
                <a:latin typeface="Arial" panose="020B0604020202020204" pitchFamily="34" charset="0"/>
              </a:rPr>
              <a:t> sp.</a:t>
            </a:r>
          </a:p>
        </p:txBody>
      </p:sp>
      <p:sp>
        <p:nvSpPr>
          <p:cNvPr id="6155" name="Text Box 27">
            <a:extLst>
              <a:ext uri="{FF2B5EF4-FFF2-40B4-BE49-F238E27FC236}">
                <a16:creationId xmlns:a16="http://schemas.microsoft.com/office/drawing/2014/main" id="{5077AEFB-CD77-4C4C-9EA8-BD8DF8FFC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6375" y="1393825"/>
            <a:ext cx="88106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chlupy, háčky – doplňkové útvary napomá-hající anemo- či zoochorii</a:t>
            </a:r>
          </a:p>
        </p:txBody>
      </p:sp>
      <p:sp>
        <p:nvSpPr>
          <p:cNvPr id="6156" name="Rectangle 28">
            <a:extLst>
              <a:ext uri="{FF2B5EF4-FFF2-40B4-BE49-F238E27FC236}">
                <a16:creationId xmlns:a16="http://schemas.microsoft.com/office/drawing/2014/main" id="{7CEE7F90-A71B-4DDA-B01A-3070093AB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5" y="3211513"/>
            <a:ext cx="8458200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jedno- nebo vícesemenná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bobule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vzniká z apokarpního gynecea dosti vzácně</a:t>
            </a:r>
          </a:p>
        </p:txBody>
      </p:sp>
      <p:pic>
        <p:nvPicPr>
          <p:cNvPr id="6157" name="Picture 29" descr="C:\user\Houba\Škola-výuka\morfologie\19a_kryt_soubory\slide0133_image434.jpg">
            <a:extLst>
              <a:ext uri="{FF2B5EF4-FFF2-40B4-BE49-F238E27FC236}">
                <a16:creationId xmlns:a16="http://schemas.microsoft.com/office/drawing/2014/main" id="{3F6A5F33-C461-43F8-AAD8-C1E38D614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57600"/>
            <a:ext cx="2814638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30" descr="C:\user\Houba\Škola-výuka\morfologie\19a_kryt_soubory\slide0113_image455.jpg">
            <a:extLst>
              <a:ext uri="{FF2B5EF4-FFF2-40B4-BE49-F238E27FC236}">
                <a16:creationId xmlns:a16="http://schemas.microsoft.com/office/drawing/2014/main" id="{5EC2E33B-701C-497F-BBDD-FCFE7379A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657600"/>
            <a:ext cx="2819400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31" descr="C:\user\Houba\Škola-výuka\morfologie\19a_kryt_soubory\slide0113_image457.jpg">
            <a:extLst>
              <a:ext uri="{FF2B5EF4-FFF2-40B4-BE49-F238E27FC236}">
                <a16:creationId xmlns:a16="http://schemas.microsoft.com/office/drawing/2014/main" id="{106A5B70-CA9C-4506-A4A4-369A84739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657600"/>
            <a:ext cx="2493963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0" name="Rectangle 32">
            <a:extLst>
              <a:ext uri="{FF2B5EF4-FFF2-40B4-BE49-F238E27FC236}">
                <a16:creationId xmlns:a16="http://schemas.microsoft.com/office/drawing/2014/main" id="{B333920B-2CDB-4B05-928D-DEF633CE3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5" y="5840413"/>
            <a:ext cx="84582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peckovice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je jednosemenný plod s vícevrstevným oplodím: blanitý exokarp, dužnatý mezokarp a sklerenchymatický endokarp („pecka“)</a:t>
            </a:r>
          </a:p>
        </p:txBody>
      </p:sp>
      <p:sp>
        <p:nvSpPr>
          <p:cNvPr id="6161" name="Text Box 33">
            <a:extLst>
              <a:ext uri="{FF2B5EF4-FFF2-40B4-BE49-F238E27FC236}">
                <a16:creationId xmlns:a16="http://schemas.microsoft.com/office/drawing/2014/main" id="{CF070018-2A3F-4AE6-A092-7A98B290B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657600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bobule samorostlíku klasnatého </a:t>
            </a:r>
            <a:r>
              <a:rPr lang="cs-CZ" altLang="cs-CZ" sz="1200" i="1">
                <a:latin typeface="Arial" panose="020B0604020202020204" pitchFamily="34" charset="0"/>
              </a:rPr>
              <a:t>Actaea spicata</a:t>
            </a:r>
            <a:endParaRPr lang="cs-CZ" altLang="cs-CZ" sz="1200">
              <a:latin typeface="Arial" panose="020B0604020202020204" pitchFamily="34" charset="0"/>
            </a:endParaRPr>
          </a:p>
        </p:txBody>
      </p:sp>
      <p:sp>
        <p:nvSpPr>
          <p:cNvPr id="6162" name="Text Box 34">
            <a:extLst>
              <a:ext uri="{FF2B5EF4-FFF2-40B4-BE49-F238E27FC236}">
                <a16:creationId xmlns:a16="http://schemas.microsoft.com/office/drawing/2014/main" id="{FDBB8525-8D23-4240-B642-9FB72DA0B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657600"/>
            <a:ext cx="2362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>
                <a:latin typeface="Arial" panose="020B0604020202020204" pitchFamily="34" charset="0"/>
              </a:rPr>
              <a:t>peckovice meruňky</a:t>
            </a:r>
          </a:p>
        </p:txBody>
      </p:sp>
      <p:sp>
        <p:nvSpPr>
          <p:cNvPr id="6163" name="Text Box 35">
            <a:extLst>
              <a:ext uri="{FF2B5EF4-FFF2-40B4-BE49-F238E27FC236}">
                <a16:creationId xmlns:a16="http://schemas.microsoft.com/office/drawing/2014/main" id="{723B3179-CF98-42C6-A7D3-1394AB5E7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975" y="5486400"/>
            <a:ext cx="2362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Armeniaca vulgaris</a:t>
            </a:r>
          </a:p>
        </p:txBody>
      </p:sp>
      <p:pic>
        <p:nvPicPr>
          <p:cNvPr id="6165" name="9_plod_03_apokarpni-nazka.MP3">
            <a:hlinkClick r:id="" action="ppaction://media"/>
            <a:extLst>
              <a:ext uri="{FF2B5EF4-FFF2-40B4-BE49-F238E27FC236}">
                <a16:creationId xmlns:a16="http://schemas.microsoft.com/office/drawing/2014/main" id="{6B31F6E1-E205-4E4E-9A10-F7460011D1CE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7813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6" name="9_plod_03_bobule-peckovice.MP3">
            <a:hlinkClick r:id="" action="ppaction://media"/>
            <a:extLst>
              <a:ext uri="{FF2B5EF4-FFF2-40B4-BE49-F238E27FC236}">
                <a16:creationId xmlns:a16="http://schemas.microsoft.com/office/drawing/2014/main" id="{809730C5-7670-432D-AC8C-68B16D997BF2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53736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79" fill="hold"/>
                                        <p:tgtEl>
                                          <p:spTgt spid="6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1314" fill="hold"/>
                                        <p:tgtEl>
                                          <p:spTgt spid="6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C:\user\Houba\Škola-obrázky\morfologie\9_plod\cernohorsky_148_ruze_svraskala.JPG">
            <a:extLst>
              <a:ext uri="{FF2B5EF4-FFF2-40B4-BE49-F238E27FC236}">
                <a16:creationId xmlns:a16="http://schemas.microsoft.com/office/drawing/2014/main" id="{B5F0EE8A-202E-46FA-AD85-2FB5E9AC6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2949575"/>
            <a:ext cx="227171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2">
            <a:extLst>
              <a:ext uri="{FF2B5EF4-FFF2-40B4-BE49-F238E27FC236}">
                <a16:creationId xmlns:a16="http://schemas.microsoft.com/office/drawing/2014/main" id="{21AAC5F2-E2AF-4E12-AD28-DAF50EA0ED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9288" y="4549775"/>
            <a:ext cx="1828800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malvice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nepravý plod, srůst semeníků se zdužnatělou češulí</a:t>
            </a:r>
          </a:p>
        </p:txBody>
      </p:sp>
      <p:pic>
        <p:nvPicPr>
          <p:cNvPr id="7172" name="Picture 8" descr="C:\user\Houba\Škola-výuka\morfologie\19a_kryt_soubory\slide0107_image484.jpg">
            <a:extLst>
              <a:ext uri="{FF2B5EF4-FFF2-40B4-BE49-F238E27FC236}">
                <a16:creationId xmlns:a16="http://schemas.microsoft.com/office/drawing/2014/main" id="{3BE4382E-32E6-4ECF-91B2-B6F84932B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434975"/>
            <a:ext cx="228600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0" descr="C:\user\Houba\Škola-výuka\morfologie\19a_kryt_soubory\slide0124_image493.jpg">
            <a:extLst>
              <a:ext uri="{FF2B5EF4-FFF2-40B4-BE49-F238E27FC236}">
                <a16:creationId xmlns:a16="http://schemas.microsoft.com/office/drawing/2014/main" id="{EDC2EA5A-B082-47EB-8945-A0016F27D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2949575"/>
            <a:ext cx="2286000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2" descr="C:\user\Houba\Bordel\jahody_z_lasky.jpg">
            <a:extLst>
              <a:ext uri="{FF2B5EF4-FFF2-40B4-BE49-F238E27FC236}">
                <a16:creationId xmlns:a16="http://schemas.microsoft.com/office/drawing/2014/main" id="{005FBD87-8C05-499D-8B04-6203011FA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434975"/>
            <a:ext cx="228600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3" descr="C:\user\Houba\Škola-obrázky\morfologie\9_plod\cernohorsky_146_malvice.JPG">
            <a:extLst>
              <a:ext uri="{FF2B5EF4-FFF2-40B4-BE49-F238E27FC236}">
                <a16:creationId xmlns:a16="http://schemas.microsoft.com/office/drawing/2014/main" id="{4AF803DC-A52F-40D7-B10B-94E45BD2C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688" y="434975"/>
            <a:ext cx="3452812" cy="39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9" descr="C:\user\Houba\Škola-výuka\morfologie\19a_kryt_soubory\slide0117_image487.jpg">
            <a:extLst>
              <a:ext uri="{FF2B5EF4-FFF2-40B4-BE49-F238E27FC236}">
                <a16:creationId xmlns:a16="http://schemas.microsoft.com/office/drawing/2014/main" id="{931970F8-0045-434B-A50F-B60776B84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688" y="4419600"/>
            <a:ext cx="16986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Text Box 14">
            <a:extLst>
              <a:ext uri="{FF2B5EF4-FFF2-40B4-BE49-F238E27FC236}">
                <a16:creationId xmlns:a16="http://schemas.microsoft.com/office/drawing/2014/main" id="{A5E5E802-8DF1-44AA-B64D-19CE06D39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88" y="2035175"/>
            <a:ext cx="2514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souplodí peckoviček (maliník)</a:t>
            </a:r>
          </a:p>
        </p:txBody>
      </p:sp>
      <p:sp>
        <p:nvSpPr>
          <p:cNvPr id="7178" name="Text Box 15">
            <a:extLst>
              <a:ext uri="{FF2B5EF4-FFF2-40B4-BE49-F238E27FC236}">
                <a16:creationId xmlns:a16="http://schemas.microsoft.com/office/drawing/2014/main" id="{FB492435-5A63-4743-9F7C-45DDCC05A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88" y="4473575"/>
            <a:ext cx="2449512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r>
              <a:rPr lang="cs-CZ" altLang="cs-CZ" sz="1600" b="1">
                <a:solidFill>
                  <a:schemeClr val="tx1"/>
                </a:solidFill>
                <a:latin typeface="Arial" panose="020B0604020202020204" pitchFamily="34" charset="0"/>
              </a:rPr>
              <a:t>šípek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– nepravý plod, souplodí nažek uzavřené ve zdužnatělé češuli</a:t>
            </a:r>
          </a:p>
        </p:txBody>
      </p:sp>
      <p:sp>
        <p:nvSpPr>
          <p:cNvPr id="7179" name="Text Box 16">
            <a:extLst>
              <a:ext uri="{FF2B5EF4-FFF2-40B4-BE49-F238E27FC236}">
                <a16:creationId xmlns:a16="http://schemas.microsoft.com/office/drawing/2014/main" id="{59A8044E-6EAE-4B16-99F9-AEA4F8F8E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6063" y="2035175"/>
            <a:ext cx="246062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souplodí nažek na zdužnatělém květním lůžku (jahodník)</a:t>
            </a:r>
          </a:p>
        </p:txBody>
      </p:sp>
      <p:sp>
        <p:nvSpPr>
          <p:cNvPr id="7180" name="Text Box 17">
            <a:extLst>
              <a:ext uri="{FF2B5EF4-FFF2-40B4-BE49-F238E27FC236}">
                <a16:creationId xmlns:a16="http://schemas.microsoft.com/office/drawing/2014/main" id="{A16156FA-D068-481B-9F7E-35D61AFE1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6775" y="4191000"/>
            <a:ext cx="1524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Černohorský 1964: Základy rostlinné morfologie</a:t>
            </a:r>
          </a:p>
        </p:txBody>
      </p:sp>
      <p:pic>
        <p:nvPicPr>
          <p:cNvPr id="7182" name="9_plod_04_duznata-souplodi.MP3">
            <a:hlinkClick r:id="" action="ppaction://media"/>
            <a:extLst>
              <a:ext uri="{FF2B5EF4-FFF2-40B4-BE49-F238E27FC236}">
                <a16:creationId xmlns:a16="http://schemas.microsoft.com/office/drawing/2014/main" id="{40348281-C713-4BC6-859E-C39C9E004726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133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3" name="9_plod_04_sipek-malvice.MP3">
            <a:hlinkClick r:id="" action="ppaction://media"/>
            <a:extLst>
              <a:ext uri="{FF2B5EF4-FFF2-40B4-BE49-F238E27FC236}">
                <a16:creationId xmlns:a16="http://schemas.microsoft.com/office/drawing/2014/main" id="{4E39526C-BCEA-44BA-B31D-1520821EF0C7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55165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43" fill="hold"/>
                                        <p:tgtEl>
                                          <p:spTgt spid="7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0999" fill="hold"/>
                                        <p:tgtEl>
                                          <p:spTgt spid="7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3">
            <a:extLst>
              <a:ext uri="{FF2B5EF4-FFF2-40B4-BE49-F238E27FC236}">
                <a16:creationId xmlns:a16="http://schemas.microsoft.com/office/drawing/2014/main" id="{585EA78F-20A0-485F-8297-E1E1EB2BC3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381000"/>
            <a:ext cx="8458200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Cenokarpní plody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vznikají ze srostlých plodolistů, mohou být i obdobných typů jako plody apokarpní</a:t>
            </a: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plody pukavé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lze shrnout (v širším pojetí) pod označení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tobolky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několik typů</a:t>
            </a: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vysychavé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(suché)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 tobolky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mohou být synkarpní, parakarpní nebo lyzikarpní (podle gynecea)</a:t>
            </a:r>
          </a:p>
        </p:txBody>
      </p:sp>
      <p:pic>
        <p:nvPicPr>
          <p:cNvPr id="8195" name="Picture 21" descr="C:\user\Houba\Škola-výuka\morfologie\19a_kryt_soubory\slide0100_image411.jpg">
            <a:extLst>
              <a:ext uri="{FF2B5EF4-FFF2-40B4-BE49-F238E27FC236}">
                <a16:creationId xmlns:a16="http://schemas.microsoft.com/office/drawing/2014/main" id="{D531F8D1-B4D3-4AB4-888B-21D8EDEF6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191000"/>
            <a:ext cx="2497138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22" descr="C:\user\Houba\Škola-obrázky\morfologie\9_plod\hypericum_plod.jpg">
            <a:extLst>
              <a:ext uri="{FF2B5EF4-FFF2-40B4-BE49-F238E27FC236}">
                <a16:creationId xmlns:a16="http://schemas.microsoft.com/office/drawing/2014/main" id="{B3283F45-26E4-49FB-BF84-C7F1A60FA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4" t="22906" r="21484" b="22906"/>
          <a:stretch>
            <a:fillRect/>
          </a:stretch>
        </p:blipFill>
        <p:spPr bwMode="auto">
          <a:xfrm>
            <a:off x="5845175" y="2057400"/>
            <a:ext cx="2846388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23">
            <a:extLst>
              <a:ext uri="{FF2B5EF4-FFF2-40B4-BE49-F238E27FC236}">
                <a16:creationId xmlns:a16="http://schemas.microsoft.com/office/drawing/2014/main" id="{9D1875AF-AC03-4E54-BF25-4A4089798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638" y="2024063"/>
            <a:ext cx="23622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/>
            <a:r>
              <a:rPr lang="cs-CZ" altLang="cs-CZ" sz="700">
                <a:latin typeface="Arial" panose="020B0604020202020204" pitchFamily="34" charset="0"/>
              </a:rPr>
              <a:t>http://botanika.bf.jcu.cz/morfologie/HypericumPlod.jpg</a:t>
            </a:r>
          </a:p>
        </p:txBody>
      </p:sp>
      <p:pic>
        <p:nvPicPr>
          <p:cNvPr id="8198" name="Picture 24" descr="C:\user\Houba\Škola-výuka\morfologie\19a_kryt_soubory\slide0130_image413.jpg">
            <a:extLst>
              <a:ext uri="{FF2B5EF4-FFF2-40B4-BE49-F238E27FC236}">
                <a16:creationId xmlns:a16="http://schemas.microsoft.com/office/drawing/2014/main" id="{D0132E48-3C4E-407E-BCE2-3515C1439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22" r="47118" b="15408"/>
          <a:stretch>
            <a:fillRect/>
          </a:stretch>
        </p:blipFill>
        <p:spPr bwMode="auto">
          <a:xfrm>
            <a:off x="457200" y="4191000"/>
            <a:ext cx="193516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25" descr="C:\user\Houba\Škola-výuka\morfologie\19a_kryt_soubory\slide0183_image418.jpg">
            <a:extLst>
              <a:ext uri="{FF2B5EF4-FFF2-40B4-BE49-F238E27FC236}">
                <a16:creationId xmlns:a16="http://schemas.microsoft.com/office/drawing/2014/main" id="{E24A6B23-BE20-472D-A921-D45206EAE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4191000"/>
            <a:ext cx="206533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26" descr="C:\user\Houba\Škola-obrázky\morfologie\9_plod\hyoscyamus_tobolka_s_vickem.jpg">
            <a:extLst>
              <a:ext uri="{FF2B5EF4-FFF2-40B4-BE49-F238E27FC236}">
                <a16:creationId xmlns:a16="http://schemas.microsoft.com/office/drawing/2014/main" id="{08E59BE4-040D-4D21-973C-AAEB7E58F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057400"/>
            <a:ext cx="3355975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Text Box 27">
            <a:extLst>
              <a:ext uri="{FF2B5EF4-FFF2-40B4-BE49-F238E27FC236}">
                <a16:creationId xmlns:a16="http://schemas.microsoft.com/office/drawing/2014/main" id="{75DFBED6-3226-4B05-A604-66F24F86B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2079625"/>
            <a:ext cx="20574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otvírají se v místě srůstu plodolistů (přehrádkosečné), ve středu plodol. (pouzdrosečné) nebo jinak – zuby, otvory, víčkem</a:t>
            </a:r>
          </a:p>
        </p:txBody>
      </p:sp>
      <p:sp>
        <p:nvSpPr>
          <p:cNvPr id="8202" name="Text Box 28">
            <a:extLst>
              <a:ext uri="{FF2B5EF4-FFF2-40B4-BE49-F238E27FC236}">
                <a16:creationId xmlns:a16="http://schemas.microsoft.com/office/drawing/2014/main" id="{F3FC3455-3191-41C8-B437-BBB629027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024063"/>
            <a:ext cx="32766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/>
            <a:r>
              <a:rPr lang="cs-CZ" altLang="cs-CZ" sz="700">
                <a:latin typeface="Arial" panose="020B0604020202020204" pitchFamily="34" charset="0"/>
              </a:rPr>
              <a:t>http://www.almediam.org/Equipo_Filabres/Frutos/pagina_003_4_frutos.htm</a:t>
            </a:r>
          </a:p>
        </p:txBody>
      </p:sp>
      <p:sp>
        <p:nvSpPr>
          <p:cNvPr id="8203" name="Text Box 29">
            <a:extLst>
              <a:ext uri="{FF2B5EF4-FFF2-40B4-BE49-F238E27FC236}">
                <a16:creationId xmlns:a16="http://schemas.microsoft.com/office/drawing/2014/main" id="{27557741-2799-4818-B213-6128E053C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4114800"/>
            <a:ext cx="1752600" cy="235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Nahoře zleva: tobolky s víčkem blínu, přehrádko-sečné t. třezalky</a:t>
            </a:r>
          </a:p>
          <a:p>
            <a:pPr>
              <a:spcBef>
                <a:spcPct val="25000"/>
              </a:spcBef>
            </a:pP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Dole zleva: pouzdrosečná t. kosatce, otvírání otvory u máku a zuby u knotovky</a:t>
            </a:r>
          </a:p>
        </p:txBody>
      </p:sp>
      <p:pic>
        <p:nvPicPr>
          <p:cNvPr id="8205" name="9_plod_05_tobolka.MP3">
            <a:hlinkClick r:id="" action="ppaction://media"/>
            <a:extLst>
              <a:ext uri="{FF2B5EF4-FFF2-40B4-BE49-F238E27FC236}">
                <a16:creationId xmlns:a16="http://schemas.microsoft.com/office/drawing/2014/main" id="{AB41334A-7F1B-4B01-BB33-28427926FDDF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132" fill="hold"/>
                                        <p:tgtEl>
                                          <p:spTgt spid="82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0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2">
            <a:extLst>
              <a:ext uri="{FF2B5EF4-FFF2-40B4-BE49-F238E27FC236}">
                <a16:creationId xmlns:a16="http://schemas.microsoft.com/office/drawing/2014/main" id="{BAB9FFD2-D91E-4FB9-BE28-0501BA81E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381000"/>
            <a:ext cx="84582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dužnaté tobolky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mají oplodí dužnaté i za zralosti semen (více v tropech – např. karambola – ale i u nás: brslen, netýkavka)</a:t>
            </a:r>
          </a:p>
        </p:txBody>
      </p:sp>
      <p:pic>
        <p:nvPicPr>
          <p:cNvPr id="9219" name="Picture 27" descr="C:\user\Houba\Škola-obrázky\morfologie\9_plod\impatiens_glandulifera_pukajici_tobolka.jpg">
            <a:extLst>
              <a:ext uri="{FF2B5EF4-FFF2-40B4-BE49-F238E27FC236}">
                <a16:creationId xmlns:a16="http://schemas.microsoft.com/office/drawing/2014/main" id="{3BFF41D5-7F86-4900-8206-603EEE925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" t="24338" r="4297" b="18611"/>
          <a:stretch>
            <a:fillRect/>
          </a:stretch>
        </p:blipFill>
        <p:spPr bwMode="auto">
          <a:xfrm>
            <a:off x="1947863" y="1066800"/>
            <a:ext cx="352425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9" descr="C:\user\Houba\Škola-obrázky\morfologie\9_plod\brslen_evropsky_duznate_tobolky.jpg">
            <a:extLst>
              <a:ext uri="{FF2B5EF4-FFF2-40B4-BE49-F238E27FC236}">
                <a16:creationId xmlns:a16="http://schemas.microsoft.com/office/drawing/2014/main" id="{07C32942-4E72-4014-A63B-4B83687E2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1" t="27165" r="19489" b="17717"/>
          <a:stretch>
            <a:fillRect/>
          </a:stretch>
        </p:blipFill>
        <p:spPr bwMode="auto">
          <a:xfrm>
            <a:off x="5562600" y="838200"/>
            <a:ext cx="3094038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30">
            <a:extLst>
              <a:ext uri="{FF2B5EF4-FFF2-40B4-BE49-F238E27FC236}">
                <a16:creationId xmlns:a16="http://schemas.microsoft.com/office/drawing/2014/main" id="{D137566E-B3FD-4C75-8134-572FC4DD3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663" y="2547938"/>
            <a:ext cx="28956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/>
            <a:r>
              <a:rPr lang="cs-CZ" altLang="cs-CZ" sz="700">
                <a:latin typeface="Arial" panose="020B0604020202020204" pitchFamily="34" charset="0"/>
              </a:rPr>
              <a:t>http://botanika.bf.jcu.cz/morfologie/ImpatiensGPukajiciTobolka.jpg</a:t>
            </a:r>
          </a:p>
        </p:txBody>
      </p:sp>
      <p:sp>
        <p:nvSpPr>
          <p:cNvPr id="9222" name="Text Box 31">
            <a:extLst>
              <a:ext uri="{FF2B5EF4-FFF2-40B4-BE49-F238E27FC236}">
                <a16:creationId xmlns:a16="http://schemas.microsoft.com/office/drawing/2014/main" id="{5B545B1E-8982-4090-8AC8-1DA972118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738" y="2547938"/>
            <a:ext cx="28956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r>
              <a:rPr lang="cs-CZ" altLang="cs-CZ" sz="700">
                <a:latin typeface="Arial" panose="020B0604020202020204" pitchFamily="34" charset="0"/>
              </a:rPr>
              <a:t>http://botanika.wendys.cz/kytky/foto.php?638:1</a:t>
            </a:r>
          </a:p>
        </p:txBody>
      </p:sp>
      <p:sp>
        <p:nvSpPr>
          <p:cNvPr id="9223" name="Text Box 32">
            <a:extLst>
              <a:ext uri="{FF2B5EF4-FFF2-40B4-BE49-F238E27FC236}">
                <a16:creationId xmlns:a16="http://schemas.microsoft.com/office/drawing/2014/main" id="{B13C5861-E7D3-4340-B755-7441E011A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2776538"/>
            <a:ext cx="8458200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specifickou formou tobolky je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šešule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vznikající z parakarpního dvouplodolisto-vého gynecea brukvovitých – charakterizuje ji přítomnost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diafragmy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(střední přehrádka placentálního původu), při jejímž okraji jsou uchycena semena;</a:t>
            </a:r>
          </a:p>
          <a:p>
            <a:pPr>
              <a:lnSpc>
                <a:spcPct val="93000"/>
              </a:lnSpc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otvírá se odtržením stěn zdola nahoru</a:t>
            </a:r>
          </a:p>
        </p:txBody>
      </p:sp>
      <p:pic>
        <p:nvPicPr>
          <p:cNvPr id="9224" name="Picture 33" descr="C:\user\Houba\Škola-výuka\morfologie\19a_kryt_soubory\slide0118_image420.jpg">
            <a:extLst>
              <a:ext uri="{FF2B5EF4-FFF2-40B4-BE49-F238E27FC236}">
                <a16:creationId xmlns:a16="http://schemas.microsoft.com/office/drawing/2014/main" id="{DB7081DA-6DC3-4471-BFEC-0B10A9075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913" y="3819525"/>
            <a:ext cx="4149725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34" descr="C:\user\Houba\Škola-výuka\morfologie\19a_kryt_soubory\slide0120_image422.jpg">
            <a:extLst>
              <a:ext uri="{FF2B5EF4-FFF2-40B4-BE49-F238E27FC236}">
                <a16:creationId xmlns:a16="http://schemas.microsoft.com/office/drawing/2014/main" id="{ABD19445-091A-4B0F-BC95-56C93002E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13" y="4330700"/>
            <a:ext cx="3100387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Text Box 35">
            <a:extLst>
              <a:ext uri="{FF2B5EF4-FFF2-40B4-BE49-F238E27FC236}">
                <a16:creationId xmlns:a16="http://schemas.microsoft.com/office/drawing/2014/main" id="{59F5621E-1569-489B-B3B4-4A44C42A6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3886200"/>
            <a:ext cx="405765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ct val="50000"/>
              </a:spcBef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šešulka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je krátká šešule, zploštělá 		kolmo na diafragmu</a:t>
            </a:r>
          </a:p>
        </p:txBody>
      </p:sp>
      <p:sp>
        <p:nvSpPr>
          <p:cNvPr id="9227" name="Text Box 36">
            <a:extLst>
              <a:ext uri="{FF2B5EF4-FFF2-40B4-BE49-F238E27FC236}">
                <a16:creationId xmlns:a16="http://schemas.microsoft.com/office/drawing/2014/main" id="{6234CD57-1A7A-46FC-9517-8BFCAD145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990600"/>
            <a:ext cx="154305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Dužnaté tobolky: netýkavka žláznatá, brslen evropský</a:t>
            </a:r>
          </a:p>
        </p:txBody>
      </p:sp>
      <p:sp>
        <p:nvSpPr>
          <p:cNvPr id="9228" name="Text Box 37">
            <a:extLst>
              <a:ext uri="{FF2B5EF4-FFF2-40B4-BE49-F238E27FC236}">
                <a16:creationId xmlns:a16="http://schemas.microsoft.com/office/drawing/2014/main" id="{1C4EF39B-7BA3-4F28-B742-3ABDA1C62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4256088"/>
            <a:ext cx="933450" cy="173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Šešulky kokošky pastuší tobolky s diafrag-mou vytr-vávající po opadu stěn plodu</a:t>
            </a:r>
          </a:p>
        </p:txBody>
      </p:sp>
      <p:pic>
        <p:nvPicPr>
          <p:cNvPr id="9230" name="9_plod_06_duznate-tobolky.MP3">
            <a:hlinkClick r:id="" action="ppaction://media"/>
            <a:extLst>
              <a:ext uri="{FF2B5EF4-FFF2-40B4-BE49-F238E27FC236}">
                <a16:creationId xmlns:a16="http://schemas.microsoft.com/office/drawing/2014/main" id="{5B6FDD06-1F7F-4599-94A0-B8F9942F32F6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4843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1" name="9_plod_06_sesule.MP3">
            <a:hlinkClick r:id="" action="ppaction://media"/>
            <a:extLst>
              <a:ext uri="{FF2B5EF4-FFF2-40B4-BE49-F238E27FC236}">
                <a16:creationId xmlns:a16="http://schemas.microsoft.com/office/drawing/2014/main" id="{A9460252-D0DB-45A4-B9F7-D3271F070E34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49" fill="hold"/>
                                        <p:tgtEl>
                                          <p:spTgt spid="92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3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3880" fill="hold"/>
                                        <p:tgtEl>
                                          <p:spTgt spid="92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1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3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6" descr="C:\user\Houba\Škola-výuka\morfologie\19a_kryt_soubory\slide0123_image382.jpg">
            <a:extLst>
              <a:ext uri="{FF2B5EF4-FFF2-40B4-BE49-F238E27FC236}">
                <a16:creationId xmlns:a16="http://schemas.microsoft.com/office/drawing/2014/main" id="{8153FF3B-C0FC-4BE1-942B-0F526570A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2" b="2992"/>
          <a:stretch>
            <a:fillRect/>
          </a:stretch>
        </p:blipFill>
        <p:spPr bwMode="auto">
          <a:xfrm>
            <a:off x="457200" y="1501775"/>
            <a:ext cx="2551113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17" descr="C:\user\Houba\Škola-výuka\morfologie\19a_kryt_soubory\slide0137_image383.jpg">
            <a:extLst>
              <a:ext uri="{FF2B5EF4-FFF2-40B4-BE49-F238E27FC236}">
                <a16:creationId xmlns:a16="http://schemas.microsoft.com/office/drawing/2014/main" id="{A46B78B5-CA95-4142-87BE-C1E43173C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0" b="7980"/>
          <a:stretch>
            <a:fillRect/>
          </a:stretch>
        </p:blipFill>
        <p:spPr bwMode="auto">
          <a:xfrm>
            <a:off x="3151188" y="1501775"/>
            <a:ext cx="1455737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19" descr="C:\user\Houba\Škola-výuka\morfologie\19a_kryt_soubory\slide0137_image387.jpg">
            <a:extLst>
              <a:ext uri="{FF2B5EF4-FFF2-40B4-BE49-F238E27FC236}">
                <a16:creationId xmlns:a16="http://schemas.microsoft.com/office/drawing/2014/main" id="{4985B7CB-92AE-4F1A-B63F-A874B8767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1"/>
          <a:stretch>
            <a:fillRect/>
          </a:stretch>
        </p:blipFill>
        <p:spPr bwMode="auto">
          <a:xfrm>
            <a:off x="4735513" y="2187575"/>
            <a:ext cx="17526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8" descr="C:\user\Houba\Škola-výuka\morfologie\19a_kryt_soubory\slide0137_image385.jpg">
            <a:extLst>
              <a:ext uri="{FF2B5EF4-FFF2-40B4-BE49-F238E27FC236}">
                <a16:creationId xmlns:a16="http://schemas.microsoft.com/office/drawing/2014/main" id="{C8BEC3F9-EDF1-442B-94A2-A480F94DC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13" y="1196975"/>
            <a:ext cx="17526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20" descr="C:\user\Houba\Škola-výuka\morfologie\19a_kryt_soubory\slide0178_image391.jpg">
            <a:extLst>
              <a:ext uri="{FF2B5EF4-FFF2-40B4-BE49-F238E27FC236}">
                <a16:creationId xmlns:a16="http://schemas.microsoft.com/office/drawing/2014/main" id="{4B03AC6B-E250-4700-9540-CAE3DF31C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644775"/>
            <a:ext cx="19812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21" descr="C:\user\Houba\Škola-výuka\morfologie\19a_kryt_soubory\slide0178_image392.jpg">
            <a:extLst>
              <a:ext uri="{FF2B5EF4-FFF2-40B4-BE49-F238E27FC236}">
                <a16:creationId xmlns:a16="http://schemas.microsoft.com/office/drawing/2014/main" id="{E0016BCE-BADD-4D3F-B4BA-4EF4C9F66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196975"/>
            <a:ext cx="1981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Rectangle 15">
            <a:extLst>
              <a:ext uri="{FF2B5EF4-FFF2-40B4-BE49-F238E27FC236}">
                <a16:creationId xmlns:a16="http://schemas.microsoft.com/office/drawing/2014/main" id="{6A235AF1-10FE-4F80-932F-EB9066870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381000"/>
            <a:ext cx="8458200" cy="98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plody nepukavé 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suché plody jsou nažky a typy z nich odvozené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víceplodolistová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nažka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se tvoří u řady bylin (např.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Asteraceae, Polygonaceae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 i dřevin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Betulaceae, Fagaceae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10249" name="Picture 26" descr="C:\user\Houba\Škola-výuka\morfologie\19a_kryt_soubory\slide0099_image403.jpg">
            <a:extLst>
              <a:ext uri="{FF2B5EF4-FFF2-40B4-BE49-F238E27FC236}">
                <a16:creationId xmlns:a16="http://schemas.microsoft.com/office/drawing/2014/main" id="{0D038DA5-5F2B-44C7-84D0-7F441A29D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" t="13124" r="14764" b="13124"/>
          <a:stretch>
            <a:fillRect/>
          </a:stretch>
        </p:blipFill>
        <p:spPr bwMode="auto">
          <a:xfrm>
            <a:off x="457200" y="3733800"/>
            <a:ext cx="304800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28" descr="C:\user\Houba\Škola-výuka\morfologie\19a_kryt_soubory\slide0139_image405.jpg">
            <a:extLst>
              <a:ext uri="{FF2B5EF4-FFF2-40B4-BE49-F238E27FC236}">
                <a16:creationId xmlns:a16="http://schemas.microsoft.com/office/drawing/2014/main" id="{5210D63C-4ACF-4D22-B18E-679C06392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7" t="59111" r="25343" b="5911"/>
          <a:stretch>
            <a:fillRect/>
          </a:stretch>
        </p:blipFill>
        <p:spPr bwMode="auto">
          <a:xfrm>
            <a:off x="5562600" y="3733800"/>
            <a:ext cx="2744788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27" descr="C:\user\Houba\Škola-výuka\morfologie\19a_kryt_soubory\slide0139_image407.jpg">
            <a:extLst>
              <a:ext uri="{FF2B5EF4-FFF2-40B4-BE49-F238E27FC236}">
                <a16:creationId xmlns:a16="http://schemas.microsoft.com/office/drawing/2014/main" id="{F29EB735-43C9-4147-8131-A52EF054A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4"/>
          <a:stretch>
            <a:fillRect/>
          </a:stretch>
        </p:blipFill>
        <p:spPr bwMode="auto">
          <a:xfrm>
            <a:off x="7010400" y="5181600"/>
            <a:ext cx="1681163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30" descr="C:\user\Houba\Škola-obrázky\morfologie\9_plod\corylus_orisek.jpg">
            <a:extLst>
              <a:ext uri="{FF2B5EF4-FFF2-40B4-BE49-F238E27FC236}">
                <a16:creationId xmlns:a16="http://schemas.microsoft.com/office/drawing/2014/main" id="{19DBD2A8-9561-4148-ABE8-52189D7C4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181600"/>
            <a:ext cx="1676400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3" name="Text Box 31">
            <a:extLst>
              <a:ext uri="{FF2B5EF4-FFF2-40B4-BE49-F238E27FC236}">
                <a16:creationId xmlns:a16="http://schemas.microsoft.com/office/drawing/2014/main" id="{FF5AF8E4-22F1-4468-AABD-E28BEE3CD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3330575"/>
            <a:ext cx="84010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Nažky slunečnice, dubu (s číškou, viz přeměny květního lůžka), křídlaté nažky habru a jasanu (přizpůsobení anemochorii)</a:t>
            </a:r>
          </a:p>
        </p:txBody>
      </p:sp>
      <p:sp>
        <p:nvSpPr>
          <p:cNvPr id="10254" name="Text Box 32">
            <a:extLst>
              <a:ext uri="{FF2B5EF4-FFF2-40B4-BE49-F238E27FC236}">
                <a16:creationId xmlns:a16="http://schemas.microsoft.com/office/drawing/2014/main" id="{533910FD-8309-4C6F-B978-7848F1B41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6292850"/>
            <a:ext cx="2514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http://botanika.bf.jcu.cz/morfologie/CorylusOrisek.jpg</a:t>
            </a:r>
          </a:p>
        </p:txBody>
      </p:sp>
      <p:sp>
        <p:nvSpPr>
          <p:cNvPr id="10255" name="Text Box 33">
            <a:extLst>
              <a:ext uri="{FF2B5EF4-FFF2-40B4-BE49-F238E27FC236}">
                <a16:creationId xmlns:a16="http://schemas.microsoft.com/office/drawing/2014/main" id="{301CA484-3C88-4D80-AF59-4AC543704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25" y="3635375"/>
            <a:ext cx="19050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oříšek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je forma nažky s tvrdým oplodím, v němž je volně uloženo semeno</a:t>
            </a:r>
          </a:p>
        </p:txBody>
      </p:sp>
      <p:sp>
        <p:nvSpPr>
          <p:cNvPr id="10256" name="Text Box 34">
            <a:extLst>
              <a:ext uri="{FF2B5EF4-FFF2-40B4-BE49-F238E27FC236}">
                <a16:creationId xmlns:a16="http://schemas.microsoft.com/office/drawing/2014/main" id="{630FF492-8630-4B0A-B5C2-65D223D2D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5867400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Oříšky lísky (s viditelným sklerifikovaným pletivem) a lípy</a:t>
            </a:r>
          </a:p>
        </p:txBody>
      </p:sp>
      <p:pic>
        <p:nvPicPr>
          <p:cNvPr id="10258" name="9_plod_07_nazka-orisek.MP3">
            <a:hlinkClick r:id="" action="ppaction://media"/>
            <a:extLst>
              <a:ext uri="{FF2B5EF4-FFF2-40B4-BE49-F238E27FC236}">
                <a16:creationId xmlns:a16="http://schemas.microsoft.com/office/drawing/2014/main" id="{8702FFD2-4CB2-4AC9-A29B-7FB039F2BC43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89" fill="hold"/>
                                        <p:tgtEl>
                                          <p:spTgt spid="102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5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>
            <a:extLst>
              <a:ext uri="{FF2B5EF4-FFF2-40B4-BE49-F238E27FC236}">
                <a16:creationId xmlns:a16="http://schemas.microsoft.com/office/drawing/2014/main" id="{C7AE8045-EAD8-4566-9B6E-C8AEB5DB2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5463" y="338138"/>
            <a:ext cx="3200400" cy="148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nažky některých rostlin uzavírají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krovky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vzniklé přeměnou listenců (lebeda) nebo okvětních lístků (šťovík)</a:t>
            </a: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srůstem oplodí s osemením</a:t>
            </a:r>
          </a:p>
        </p:txBody>
      </p:sp>
      <p:pic>
        <p:nvPicPr>
          <p:cNvPr id="11267" name="Picture 35" descr="C:\user\Houba\Škola-obrázky\morfologie\9_plod\atriplex_sagittata_krovky.jpg">
            <a:extLst>
              <a:ext uri="{FF2B5EF4-FFF2-40B4-BE49-F238E27FC236}">
                <a16:creationId xmlns:a16="http://schemas.microsoft.com/office/drawing/2014/main" id="{3A9F2915-F866-4B60-BEAE-25D1DFF2D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0" b="17180"/>
          <a:stretch>
            <a:fillRect/>
          </a:stretch>
        </p:blipFill>
        <p:spPr bwMode="auto">
          <a:xfrm>
            <a:off x="457200" y="457200"/>
            <a:ext cx="2514600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36">
            <a:extLst>
              <a:ext uri="{FF2B5EF4-FFF2-40B4-BE49-F238E27FC236}">
                <a16:creationId xmlns:a16="http://schemas.microsoft.com/office/drawing/2014/main" id="{BF02AFB6-945E-4554-88F7-3776834A0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50" y="1520825"/>
            <a:ext cx="24384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/>
            <a:r>
              <a:rPr lang="cs-CZ" altLang="cs-CZ" sz="700">
                <a:latin typeface="Arial" panose="020B0604020202020204" pitchFamily="34" charset="0"/>
              </a:rPr>
              <a:t>http://botanika.bf.jcu.cz/morfologie/AtriplexSagitDet.jpg</a:t>
            </a:r>
          </a:p>
        </p:txBody>
      </p:sp>
      <p:pic>
        <p:nvPicPr>
          <p:cNvPr id="11269" name="Picture 37" descr="C:\user\Houba\Škola-obrázky\morfologie\9_plod\rumex_crispus_plod_krovky.jpg">
            <a:extLst>
              <a:ext uri="{FF2B5EF4-FFF2-40B4-BE49-F238E27FC236}">
                <a16:creationId xmlns:a16="http://schemas.microsoft.com/office/drawing/2014/main" id="{3F646053-7ADD-4DC1-A55F-230DE7D90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9" t="48103" r="15289" b="24051"/>
          <a:stretch>
            <a:fillRect/>
          </a:stretch>
        </p:blipFill>
        <p:spPr bwMode="auto">
          <a:xfrm>
            <a:off x="3048000" y="346075"/>
            <a:ext cx="2514600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 Box 38">
            <a:extLst>
              <a:ext uri="{FF2B5EF4-FFF2-40B4-BE49-F238E27FC236}">
                <a16:creationId xmlns:a16="http://schemas.microsoft.com/office/drawing/2014/main" id="{25A1D4A7-96D9-4B99-B8BA-0C4583415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9575" y="1524000"/>
            <a:ext cx="24384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/>
            <a:r>
              <a:rPr lang="cs-CZ" altLang="cs-CZ" sz="700">
                <a:latin typeface="Arial" panose="020B0604020202020204" pitchFamily="34" charset="0"/>
              </a:rPr>
              <a:t>http://botanika.bf.jcu.cz/morfologie/RumexCrispPlod.jpg</a:t>
            </a:r>
          </a:p>
        </p:txBody>
      </p:sp>
      <p:pic>
        <p:nvPicPr>
          <p:cNvPr id="11271" name="Picture 39" descr="C:\user\Houba\Škola-výuka\morfologie\19a_kryt_soubory\slide0106_image409.jpg">
            <a:extLst>
              <a:ext uri="{FF2B5EF4-FFF2-40B4-BE49-F238E27FC236}">
                <a16:creationId xmlns:a16="http://schemas.microsoft.com/office/drawing/2014/main" id="{D82B06F8-1BBC-443F-B91B-1F7B687CF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752600"/>
            <a:ext cx="2286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40" descr="C:\user\Houba\Škola-obrázky\morfologie\9_plod\oves_hluchy.jpg">
            <a:extLst>
              <a:ext uri="{FF2B5EF4-FFF2-40B4-BE49-F238E27FC236}">
                <a16:creationId xmlns:a16="http://schemas.microsoft.com/office/drawing/2014/main" id="{09DDB74E-D75D-4894-8574-4C8760C20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21272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41" descr="C:\user\Houba\Škola-obrázky\morfologie\9_plod\cernohorsky_145_oresak_kralovsky.JPG">
            <a:extLst>
              <a:ext uri="{FF2B5EF4-FFF2-40B4-BE49-F238E27FC236}">
                <a16:creationId xmlns:a16="http://schemas.microsoft.com/office/drawing/2014/main" id="{1912D79A-AA13-4898-BD7E-0708D5B43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438400"/>
            <a:ext cx="3590925" cy="408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Text Box 42">
            <a:extLst>
              <a:ext uri="{FF2B5EF4-FFF2-40B4-BE49-F238E27FC236}">
                <a16:creationId xmlns:a16="http://schemas.microsoft.com/office/drawing/2014/main" id="{0B97720C-7605-4A02-B976-85231EC19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6975" y="1731963"/>
            <a:ext cx="38100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ct val="50000"/>
              </a:spcBef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vzniká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obilka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nahá nebo okoralá (obalená pluchami – ječmen, oves) </a:t>
            </a:r>
          </a:p>
        </p:txBody>
      </p:sp>
      <p:pic>
        <p:nvPicPr>
          <p:cNvPr id="11275" name="Picture 43" descr="C:\user\Houba\Škola-výuka\morfologie\19a_kryt_soubory\slide0136_image463.jpg">
            <a:extLst>
              <a:ext uri="{FF2B5EF4-FFF2-40B4-BE49-F238E27FC236}">
                <a16:creationId xmlns:a16="http://schemas.microsoft.com/office/drawing/2014/main" id="{FA7BDF69-F8F3-421D-BE8E-336F171F9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276600"/>
            <a:ext cx="2286000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6" name="Text Box 44">
            <a:extLst>
              <a:ext uri="{FF2B5EF4-FFF2-40B4-BE49-F238E27FC236}">
                <a16:creationId xmlns:a16="http://schemas.microsoft.com/office/drawing/2014/main" id="{1DA87869-FB00-4BF7-B574-72B680C9E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5029200"/>
            <a:ext cx="4724400" cy="149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dužnaté plody jsou bobule a peckovice</a:t>
            </a:r>
          </a:p>
          <a:p>
            <a:pPr>
              <a:lnSpc>
                <a:spcPct val="93000"/>
              </a:lnSpc>
              <a:spcBef>
                <a:spcPct val="40000"/>
              </a:spcBef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cenokarpní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peckovice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s 1 semenem (ořech, oliva) nebo více semeny (bezinky) mají shodné vrstvy s apokarpními – blanitý exokarp, dužnatý mezokarp, tvrdý endokarp</a:t>
            </a:r>
          </a:p>
        </p:txBody>
      </p:sp>
      <p:sp>
        <p:nvSpPr>
          <p:cNvPr id="11277" name="Text Box 45">
            <a:extLst>
              <a:ext uri="{FF2B5EF4-FFF2-40B4-BE49-F238E27FC236}">
                <a16:creationId xmlns:a16="http://schemas.microsoft.com/office/drawing/2014/main" id="{0D2CA7D7-FCAD-4ADA-8083-D8EB255FC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57200"/>
            <a:ext cx="2514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Atriplex sagittata</a:t>
            </a:r>
          </a:p>
        </p:txBody>
      </p:sp>
      <p:sp>
        <p:nvSpPr>
          <p:cNvPr id="11278" name="Text Box 46">
            <a:extLst>
              <a:ext uri="{FF2B5EF4-FFF2-40B4-BE49-F238E27FC236}">
                <a16:creationId xmlns:a16="http://schemas.microsoft.com/office/drawing/2014/main" id="{837A22D3-C66A-442F-BD59-88F528C52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336550"/>
            <a:ext cx="2514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Rumex crispus</a:t>
            </a:r>
          </a:p>
        </p:txBody>
      </p:sp>
      <p:sp>
        <p:nvSpPr>
          <p:cNvPr id="11279" name="Text Box 47">
            <a:extLst>
              <a:ext uri="{FF2B5EF4-FFF2-40B4-BE49-F238E27FC236}">
                <a16:creationId xmlns:a16="http://schemas.microsoft.com/office/drawing/2014/main" id="{6216425F-3109-43FC-9CC9-BF8ABAD40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752600"/>
            <a:ext cx="1905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Avena fatua</a:t>
            </a:r>
          </a:p>
        </p:txBody>
      </p:sp>
      <p:sp>
        <p:nvSpPr>
          <p:cNvPr id="11280" name="Text Box 48">
            <a:extLst>
              <a:ext uri="{FF2B5EF4-FFF2-40B4-BE49-F238E27FC236}">
                <a16:creationId xmlns:a16="http://schemas.microsoft.com/office/drawing/2014/main" id="{3C8AC4D9-EDC1-4668-A3FF-FBABD7D40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1463" y="2927350"/>
            <a:ext cx="990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 i="1">
                <a:latin typeface="Arial" panose="020B0604020202020204" pitchFamily="34" charset="0"/>
              </a:rPr>
              <a:t>Zea mays</a:t>
            </a:r>
          </a:p>
        </p:txBody>
      </p:sp>
      <p:sp>
        <p:nvSpPr>
          <p:cNvPr id="11281" name="Text Box 49">
            <a:extLst>
              <a:ext uri="{FF2B5EF4-FFF2-40B4-BE49-F238E27FC236}">
                <a16:creationId xmlns:a16="http://schemas.microsoft.com/office/drawing/2014/main" id="{889A89C8-7F4D-42AD-8865-DEBC6D2FD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7963" y="3332163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Olea europaea</a:t>
            </a:r>
          </a:p>
        </p:txBody>
      </p:sp>
      <p:sp>
        <p:nvSpPr>
          <p:cNvPr id="11282" name="Text Box 50">
            <a:extLst>
              <a:ext uri="{FF2B5EF4-FFF2-40B4-BE49-F238E27FC236}">
                <a16:creationId xmlns:a16="http://schemas.microsoft.com/office/drawing/2014/main" id="{F83A7501-D1CB-4AE1-8B4A-445D576B5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50" y="4673600"/>
            <a:ext cx="2209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r>
              <a:rPr lang="cs-CZ" altLang="cs-CZ" sz="700">
                <a:latin typeface="Arial" panose="020B0604020202020204" pitchFamily="34" charset="0"/>
              </a:rPr>
              <a:t>http://www.naturfoto.cz</a:t>
            </a:r>
          </a:p>
          <a:p>
            <a:r>
              <a:rPr lang="cs-CZ" altLang="cs-CZ" sz="700">
                <a:latin typeface="Arial" panose="020B0604020202020204" pitchFamily="34" charset="0"/>
              </a:rPr>
              <a:t>/oves-hluchy-fotografie-9128.html</a:t>
            </a:r>
          </a:p>
        </p:txBody>
      </p:sp>
      <p:sp>
        <p:nvSpPr>
          <p:cNvPr id="11283" name="Text Box 51">
            <a:extLst>
              <a:ext uri="{FF2B5EF4-FFF2-40B4-BE49-F238E27FC236}">
                <a16:creationId xmlns:a16="http://schemas.microsoft.com/office/drawing/2014/main" id="{2A2EBD2B-1E9C-435A-A6F9-F9078DE4C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3650" y="2416175"/>
            <a:ext cx="739775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Černohorský 1964: Základy rostlinné morfologie</a:t>
            </a:r>
          </a:p>
        </p:txBody>
      </p:sp>
      <p:pic>
        <p:nvPicPr>
          <p:cNvPr id="11285" name="9_plod_08_obilka.MP3">
            <a:hlinkClick r:id="" action="ppaction://media"/>
            <a:extLst>
              <a:ext uri="{FF2B5EF4-FFF2-40B4-BE49-F238E27FC236}">
                <a16:creationId xmlns:a16="http://schemas.microsoft.com/office/drawing/2014/main" id="{7FF9FDD7-527D-49A1-990E-72BDB8BF0ED9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0605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6" name="9_plod_08_cenokarpni-peckovice.MP3">
            <a:hlinkClick r:id="" action="ppaction://media"/>
            <a:extLst>
              <a:ext uri="{FF2B5EF4-FFF2-40B4-BE49-F238E27FC236}">
                <a16:creationId xmlns:a16="http://schemas.microsoft.com/office/drawing/2014/main" id="{C67B58F8-15FC-47E5-847A-1589C32A94BB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53006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52" fill="hold"/>
                                        <p:tgtEl>
                                          <p:spTgt spid="112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8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2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7619" fill="hold"/>
                                        <p:tgtEl>
                                          <p:spTgt spid="11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8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0" descr="C:\user\Houba\Škola-obrázky\morfologie\9_plod\punica_granatum_plod.jpg">
            <a:extLst>
              <a:ext uri="{FF2B5EF4-FFF2-40B4-BE49-F238E27FC236}">
                <a16:creationId xmlns:a16="http://schemas.microsoft.com/office/drawing/2014/main" id="{BAA1B764-C043-4F0D-89F3-75B88DE70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r="4297"/>
          <a:stretch>
            <a:fillRect/>
          </a:stretch>
        </p:blipFill>
        <p:spPr bwMode="auto">
          <a:xfrm>
            <a:off x="457200" y="2711450"/>
            <a:ext cx="2408238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11">
            <a:extLst>
              <a:ext uri="{FF2B5EF4-FFF2-40B4-BE49-F238E27FC236}">
                <a16:creationId xmlns:a16="http://schemas.microsoft.com/office/drawing/2014/main" id="{944781A2-52DA-4E6C-BB0A-E5FC521FC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371600"/>
            <a:ext cx="1143000" cy="143351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/>
              <a:t> </a:t>
            </a:r>
          </a:p>
          <a:p>
            <a:pPr>
              <a:spcBef>
                <a:spcPct val="50000"/>
              </a:spcBef>
            </a:pPr>
            <a:endParaRPr lang="cs-CZ" altLang="cs-CZ"/>
          </a:p>
          <a:p>
            <a:pPr>
              <a:spcBef>
                <a:spcPct val="50000"/>
              </a:spcBef>
            </a:pPr>
            <a:endParaRPr lang="cs-CZ" altLang="cs-CZ"/>
          </a:p>
        </p:txBody>
      </p:sp>
      <p:sp>
        <p:nvSpPr>
          <p:cNvPr id="12292" name="Rectangle 2">
            <a:extLst>
              <a:ext uri="{FF2B5EF4-FFF2-40B4-BE49-F238E27FC236}">
                <a16:creationId xmlns:a16="http://schemas.microsoft.com/office/drawing/2014/main" id="{8F5ED9D6-712E-4B6E-A3E9-A0FA2CF7AF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81000"/>
            <a:ext cx="28956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bobule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je vícesemenný plod s dužnatým oplodím s vnější blanitou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„slupkou“ (na rozdíl od peckovice nemá žádnou tvrdou vrstvu vně semene)</a:t>
            </a:r>
          </a:p>
        </p:txBody>
      </p:sp>
      <p:pic>
        <p:nvPicPr>
          <p:cNvPr id="12293" name="Picture 4" descr="C:\user\Houba\Škola-výuka\morfologie\19a_kryt_soubory\slide0112_image442.jpg">
            <a:extLst>
              <a:ext uri="{FF2B5EF4-FFF2-40B4-BE49-F238E27FC236}">
                <a16:creationId xmlns:a16="http://schemas.microsoft.com/office/drawing/2014/main" id="{2E15E38B-3357-456B-981F-09CF32B51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" r="2805"/>
          <a:stretch>
            <a:fillRect/>
          </a:stretch>
        </p:blipFill>
        <p:spPr bwMode="auto">
          <a:xfrm>
            <a:off x="7162800" y="338138"/>
            <a:ext cx="1601788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5" descr="C:\user\Houba\Škola-výuka\morfologie\19a_kryt_soubory\slide0172_image448.jpg">
            <a:extLst>
              <a:ext uri="{FF2B5EF4-FFF2-40B4-BE49-F238E27FC236}">
                <a16:creationId xmlns:a16="http://schemas.microsoft.com/office/drawing/2014/main" id="{7F748D32-A048-457D-A946-D172BC967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1992313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6" descr="C:\user\Houba\Škola-obrázky\morfologie\9_plod\cernohorsky_147_grossularia_uva-.JPG">
            <a:extLst>
              <a:ext uri="{FF2B5EF4-FFF2-40B4-BE49-F238E27FC236}">
                <a16:creationId xmlns:a16="http://schemas.microsoft.com/office/drawing/2014/main" id="{173A43E3-511F-48F6-A184-F81F646B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905000"/>
            <a:ext cx="3429000" cy="20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7" descr="C:\user\Houba\Škola-obrázky\morfologie\9_plod\cernohorsky_144_paprika_rocni.JPG">
            <a:extLst>
              <a:ext uri="{FF2B5EF4-FFF2-40B4-BE49-F238E27FC236}">
                <a16:creationId xmlns:a16="http://schemas.microsoft.com/office/drawing/2014/main" id="{984F0129-9CDC-452B-9F28-E1A2F9287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038600"/>
            <a:ext cx="3429000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Text Box 8">
            <a:extLst>
              <a:ext uri="{FF2B5EF4-FFF2-40B4-BE49-F238E27FC236}">
                <a16:creationId xmlns:a16="http://schemas.microsoft.com/office/drawing/2014/main" id="{E3DC413C-372C-4743-AE8E-D9C0F08CD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2825" y="457200"/>
            <a:ext cx="1143000" cy="143351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/>
              <a:t> </a:t>
            </a:r>
          </a:p>
          <a:p>
            <a:pPr>
              <a:spcBef>
                <a:spcPct val="50000"/>
              </a:spcBef>
            </a:pPr>
            <a:endParaRPr lang="cs-CZ" altLang="cs-CZ"/>
          </a:p>
          <a:p>
            <a:pPr>
              <a:spcBef>
                <a:spcPct val="50000"/>
              </a:spcBef>
            </a:pPr>
            <a:endParaRPr lang="cs-CZ" altLang="cs-CZ"/>
          </a:p>
        </p:txBody>
      </p:sp>
      <p:pic>
        <p:nvPicPr>
          <p:cNvPr id="12298" name="Picture 3" descr="C:\user\Houba\Škola-výuka\morfologie\19a_kryt_soubory\slide0101_image436.jpg">
            <a:extLst>
              <a:ext uri="{FF2B5EF4-FFF2-40B4-BE49-F238E27FC236}">
                <a16:creationId xmlns:a16="http://schemas.microsoft.com/office/drawing/2014/main" id="{E24F510A-9627-4B67-87A5-1AD5114E6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"/>
          <a:stretch>
            <a:fillRect/>
          </a:stretch>
        </p:blipFill>
        <p:spPr bwMode="auto">
          <a:xfrm>
            <a:off x="4899025" y="338138"/>
            <a:ext cx="217805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9" descr="C:\user\Houba\Škola-výuka\morfologie\19a_kryt_soubory\slide0097_image449.jpg">
            <a:extLst>
              <a:ext uri="{FF2B5EF4-FFF2-40B4-BE49-F238E27FC236}">
                <a16:creationId xmlns:a16="http://schemas.microsoft.com/office/drawing/2014/main" id="{A1538CF5-83DA-4BE3-8E5D-FE8CC5772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6"/>
          <a:stretch>
            <a:fillRect/>
          </a:stretch>
        </p:blipFill>
        <p:spPr bwMode="auto">
          <a:xfrm>
            <a:off x="457200" y="4883150"/>
            <a:ext cx="240665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0" name="Text Box 12">
            <a:extLst>
              <a:ext uri="{FF2B5EF4-FFF2-40B4-BE49-F238E27FC236}">
                <a16:creationId xmlns:a16="http://schemas.microsoft.com/office/drawing/2014/main" id="{4AAC6120-2C8A-45D1-A462-F411B9C38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6713" y="2819400"/>
            <a:ext cx="2720975" cy="204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ct val="30000"/>
              </a:spcBef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specifické</a:t>
            </a: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typy</a:t>
            </a: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bobulí:</a:t>
            </a:r>
          </a:p>
          <a:p>
            <a:pPr>
              <a:lnSpc>
                <a:spcPct val="93000"/>
              </a:lnSpc>
              <a:spcBef>
                <a:spcPct val="30000"/>
              </a:spcBef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granatiny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(granát. jablko, semena s dužnatým osemením)</a:t>
            </a:r>
          </a:p>
          <a:p>
            <a:pPr>
              <a:lnSpc>
                <a:spcPct val="93000"/>
              </a:lnSpc>
              <a:spcBef>
                <a:spcPct val="30000"/>
              </a:spcBef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vysychavá bobule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(paprika, někde též jako dužnatá tobolka)</a:t>
            </a:r>
          </a:p>
        </p:txBody>
      </p:sp>
      <p:sp>
        <p:nvSpPr>
          <p:cNvPr id="12301" name="Text Box 13">
            <a:extLst>
              <a:ext uri="{FF2B5EF4-FFF2-40B4-BE49-F238E27FC236}">
                <a16:creationId xmlns:a16="http://schemas.microsoft.com/office/drawing/2014/main" id="{C6AA1EC7-1530-44E9-89D2-0E611453C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629150"/>
            <a:ext cx="263525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http://botanika.bf.jcu.cz/morfologie/PunicaGranatumPlod.jpg</a:t>
            </a:r>
          </a:p>
        </p:txBody>
      </p:sp>
      <p:sp>
        <p:nvSpPr>
          <p:cNvPr id="12302" name="Text Box 14">
            <a:extLst>
              <a:ext uri="{FF2B5EF4-FFF2-40B4-BE49-F238E27FC236}">
                <a16:creationId xmlns:a16="http://schemas.microsoft.com/office/drawing/2014/main" id="{44615EB3-3FA8-435F-AFC5-003B1B533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025650"/>
            <a:ext cx="28956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93000"/>
              </a:lnSpc>
              <a:spcBef>
                <a:spcPct val="50000"/>
              </a:spcBef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Příklady bobulí – </a:t>
            </a: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Vacciniaceae, Cucur-bitaceae, Solanaceae, Grossulariaceae</a:t>
            </a:r>
          </a:p>
        </p:txBody>
      </p:sp>
      <p:sp>
        <p:nvSpPr>
          <p:cNvPr id="12303" name="Text Box 15">
            <a:extLst>
              <a:ext uri="{FF2B5EF4-FFF2-40B4-BE49-F238E27FC236}">
                <a16:creationId xmlns:a16="http://schemas.microsoft.com/office/drawing/2014/main" id="{5C6FF72F-0FFC-42FA-8574-9D7FFFBED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275" y="2492375"/>
            <a:ext cx="1524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93000"/>
              </a:lnSpc>
              <a:spcBef>
                <a:spcPct val="50000"/>
              </a:spcBef>
            </a:pP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Punica granatum</a:t>
            </a:r>
          </a:p>
        </p:txBody>
      </p:sp>
      <p:sp>
        <p:nvSpPr>
          <p:cNvPr id="12304" name="Text Box 16">
            <a:extLst>
              <a:ext uri="{FF2B5EF4-FFF2-40B4-BE49-F238E27FC236}">
                <a16:creationId xmlns:a16="http://schemas.microsoft.com/office/drawing/2014/main" id="{CD8C8476-B5F9-4A13-BED1-FFA95EB7E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6713" y="4876800"/>
            <a:ext cx="24384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ct val="50000"/>
              </a:spcBef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hesperidium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(citrusy) má oplodí rozlišené na barevné flavedo a bílé albedo; dužina je zbujelé ple-tivo vnitř. části oplodí</a:t>
            </a:r>
          </a:p>
        </p:txBody>
      </p:sp>
      <p:sp>
        <p:nvSpPr>
          <p:cNvPr id="12305" name="Text Box 17">
            <a:extLst>
              <a:ext uri="{FF2B5EF4-FFF2-40B4-BE49-F238E27FC236}">
                <a16:creationId xmlns:a16="http://schemas.microsoft.com/office/drawing/2014/main" id="{BD0169E9-B44C-42BD-85AD-5C53C37E4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6375" y="4038600"/>
            <a:ext cx="968375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Černohorský 1964: Základy rostlinné morfologie</a:t>
            </a:r>
          </a:p>
        </p:txBody>
      </p:sp>
      <p:pic>
        <p:nvPicPr>
          <p:cNvPr id="12307" name="9_plod_09_bobule.MP3">
            <a:hlinkClick r:id="" action="ppaction://media"/>
            <a:extLst>
              <a:ext uri="{FF2B5EF4-FFF2-40B4-BE49-F238E27FC236}">
                <a16:creationId xmlns:a16="http://schemas.microsoft.com/office/drawing/2014/main" id="{CEF8ECCF-194C-4F13-B604-33E219B42475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6287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234" fill="hold"/>
                                        <p:tgtEl>
                                          <p:spTgt spid="123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0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4349</TotalTime>
  <Words>2130</Words>
  <Application>Microsoft Office PowerPoint</Application>
  <PresentationFormat>Předvádění na obrazovce (4:3)</PresentationFormat>
  <Paragraphs>205</Paragraphs>
  <Slides>15</Slides>
  <Notes>1</Notes>
  <HiddenSlides>0</HiddenSlides>
  <MMClips>24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0" baseType="lpstr">
      <vt:lpstr>Times New Roman</vt:lpstr>
      <vt:lpstr>Lucida Sans Unicode</vt:lpstr>
      <vt:lpstr>Arial</vt:lpstr>
      <vt:lpstr>Default Design</vt:lpstr>
      <vt:lpstr>Rastrový obrázek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</dc:creator>
  <cp:lastModifiedBy>Petr</cp:lastModifiedBy>
  <cp:revision>214</cp:revision>
  <dcterms:modified xsi:type="dcterms:W3CDTF">2020-11-08T11:37:22Z</dcterms:modified>
</cp:coreProperties>
</file>