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85" r:id="rId3"/>
    <p:sldId id="257" r:id="rId4"/>
    <p:sldId id="258" r:id="rId5"/>
    <p:sldId id="287" r:id="rId6"/>
    <p:sldId id="288" r:id="rId7"/>
    <p:sldId id="286" r:id="rId8"/>
    <p:sldId id="261" r:id="rId9"/>
    <p:sldId id="290" r:id="rId10"/>
    <p:sldId id="291" r:id="rId11"/>
    <p:sldId id="292" r:id="rId12"/>
    <p:sldId id="265" r:id="rId13"/>
    <p:sldId id="293" r:id="rId14"/>
    <p:sldId id="295" r:id="rId15"/>
    <p:sldId id="294" r:id="rId16"/>
    <p:sldId id="296" r:id="rId17"/>
    <p:sldId id="297" r:id="rId18"/>
    <p:sldId id="298" r:id="rId19"/>
    <p:sldId id="299" r:id="rId20"/>
    <p:sldId id="272" r:id="rId21"/>
    <p:sldId id="300" r:id="rId22"/>
    <p:sldId id="301" r:id="rId23"/>
    <p:sldId id="302" r:id="rId24"/>
    <p:sldId id="273" r:id="rId25"/>
    <p:sldId id="303" r:id="rId26"/>
    <p:sldId id="308" r:id="rId27"/>
    <p:sldId id="277" r:id="rId28"/>
    <p:sldId id="304" r:id="rId29"/>
    <p:sldId id="305" r:id="rId30"/>
    <p:sldId id="276" r:id="rId31"/>
    <p:sldId id="307" r:id="rId32"/>
    <p:sldId id="309" r:id="rId33"/>
    <p:sldId id="284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434"/>
  </p:normalViewPr>
  <p:slideViewPr>
    <p:cSldViewPr snapToGrid="0" snapToObjects="1">
      <p:cViewPr varScale="1">
        <p:scale>
          <a:sx n="90" d="100"/>
          <a:sy n="90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F951F-7808-3440-9DE8-69570870D5AA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3635B-005E-5C45-89C1-3503F9DE1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5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F0658-50D4-FC45-94C2-618EF5179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73731E-BB36-BD44-84E9-4E10E53D3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C5F96F-CA57-2C44-84DF-0BB21D7E7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1B0D99-F22E-5E43-9A1F-9A2A2346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86A7F6-6853-2E41-81E8-DE0CD813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79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91FE1-4FAC-3043-9D22-4B504378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9BB7B74-60E1-544A-8DD1-86DB7857A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50787A-E9D5-D74C-8CCA-DE40DE96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51F144-FBB9-4F49-A353-AC40869D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17CFE1-8E56-EB4F-8530-5CDA7FA1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9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2688EFE-BF95-CA4A-9702-1883FEF0FC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301D059-B721-9442-9A1F-44C8BD0F3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73E07C-929F-DF43-B2BC-E1C5FFFD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D5C68F-47B1-6E41-A04D-705A412C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7C51C8-7079-634E-B8C1-848DDE3A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2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A4327-970C-E24C-A13C-5304A008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58775E-A425-254E-A6D2-C466151CF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B87D8-CF75-5A4B-B954-CCA89DDA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15C261-3EA7-A243-8573-0D0496B86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D572E4-9947-3041-BCD5-46FE31B09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26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B03B6D-F748-2C4F-BED5-08A00B782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2B1EBA-2F32-5E46-906F-349791C64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E77AE9-554C-814D-83A3-875CFE4A0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7A95C2-0186-1445-AFE5-D308F68A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4F2623-07A8-5948-A693-2CFD4C21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0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01B52-8A60-2D46-A017-F07D3980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C08DFE-8AB6-C642-AD8C-C0CCDB898E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FBBAD9-308F-3A41-A679-C22438662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7828FC-D422-8649-BBE4-B47F71990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5DA3C1-719B-5741-A2D8-A0074EE0A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028CBE-6BA0-3A4C-9DA6-29B47E2C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29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E3D71-7113-854C-8A7E-F0DF722C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46796D-8828-F544-8033-57E6C156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60C27D-A503-0344-8A50-B158AB14E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306D63F-BD4E-F243-96E0-8AA390D3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3ADC717-1F35-BD40-BA70-A1315A748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78F686F-4443-964D-9AE2-D737950F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3C4CCDE-C960-A34A-ADD0-0B9B6478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808A96E-5260-A541-AD76-63E138FF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25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BAACB9-259F-5A44-AAB1-C682B5B9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95FB3D-CB47-3A40-B408-AD45DAE1A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38E564-A378-4646-BA5A-8D6587B7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0A5BE5D-C5E5-2C4C-A9B2-FF5B522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30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3E19476-CF02-A343-A720-9C2B0C2A4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704F34D-2944-994E-90DB-7FE5E16C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0A5967-712C-0C48-BBC6-EC9124FD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94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73A95-73EE-9140-A553-186B9FFFD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23893E-3268-8E4E-ABBB-42F2FF79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F8678B-ED8B-A944-AD3D-33F1165AB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467857-E052-954C-9AD6-48E20676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0D0F6D-52C6-B94E-B404-BEFA2F095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8926C7D-92CF-384A-96BA-DCA1C2858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718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B84A1-3FAA-D746-92D6-515B5E8A7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94E1BBE-27F6-BC46-885B-AC27FA6CD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41AB48-37A5-8D49-84A1-87C1B56C7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D57C1E-72F6-AC4C-AD68-CC337F71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8EE4CA-71F5-7640-93AB-922544E2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F64CE6-28E5-6144-B817-804B02741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361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665D88-C8E7-494A-9D8B-137EE6295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075473-F21C-C640-9D91-54BCA0573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C399ED-AA0D-8D4E-A464-9F7849514A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CB074-BD49-AF4E-9F63-9C6246AB8BB3}" type="datetimeFigureOut">
              <a:rPr lang="cs-CZ" smtClean="0"/>
              <a:t>25.01.2023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FE17BC-06CB-DC41-9FB2-D373933EB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903C07-FE13-9642-A141-98E60500E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E8EE8-1253-E648-BAD2-CE7E8AEBDB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00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maricopa.edu/faculty/farabee/BIOBK/BioBookcircSYS.html" TargetMode="External"/><Relationship Id="rId7" Type="http://schemas.openxmlformats.org/officeDocument/2006/relationships/hyperlink" Target="https://biogennix.com/bone-healing/bone-anatomy-bone-fracture-repair-3-ways-to-categorize-bone/" TargetMode="External"/><Relationship Id="rId2" Type="http://schemas.openxmlformats.org/officeDocument/2006/relationships/hyperlink" Target="https://www.sciencedirect.com/topics/veterinary-science-and-veterinary-medicine/epiphyseal-plat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icrobeonline.com/immunoglobulin-e-ige-antibodies/" TargetMode="External"/><Relationship Id="rId5" Type="http://schemas.openxmlformats.org/officeDocument/2006/relationships/hyperlink" Target="http://www.sci.muni.cz/ptacek/" TargetMode="External"/><Relationship Id="rId4" Type="http://schemas.openxmlformats.org/officeDocument/2006/relationships/hyperlink" Target="http://rocek.gli.cas.cz/Courses/courses.ht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784BD-7EC2-EF46-930D-8C457B1AA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9080"/>
            <a:ext cx="9144000" cy="782637"/>
          </a:xfrm>
        </p:spPr>
        <p:txBody>
          <a:bodyPr>
            <a:normAutofit/>
          </a:bodyPr>
          <a:lstStyle/>
          <a:p>
            <a:r>
              <a:rPr lang="cs-CZ" sz="3200" b="1" dirty="0" err="1"/>
              <a:t>Connective</a:t>
            </a:r>
            <a:r>
              <a:rPr lang="cs-CZ" sz="3200" b="1" dirty="0"/>
              <a:t> </a:t>
            </a:r>
            <a:r>
              <a:rPr lang="cs-CZ" sz="3200" b="1" dirty="0" err="1"/>
              <a:t>tissue</a:t>
            </a:r>
            <a:endParaRPr lang="cs-CZ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C5AD3F-9F91-6642-9D94-B7805AD59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" y="1288732"/>
            <a:ext cx="9695498" cy="531876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200" dirty="0"/>
              <a:t>matrix </a:t>
            </a:r>
            <a:r>
              <a:rPr lang="cs-CZ" sz="2200" dirty="0" err="1"/>
              <a:t>that</a:t>
            </a:r>
            <a:r>
              <a:rPr lang="cs-CZ" sz="2200" dirty="0"/>
              <a:t> </a:t>
            </a:r>
            <a:r>
              <a:rPr lang="cs-CZ" sz="2200" dirty="0" err="1"/>
              <a:t>supports</a:t>
            </a:r>
            <a:r>
              <a:rPr lang="cs-CZ" sz="2200" dirty="0"/>
              <a:t> and </a:t>
            </a:r>
            <a:r>
              <a:rPr lang="cs-CZ" sz="2200" dirty="0" err="1"/>
              <a:t>connects</a:t>
            </a:r>
            <a:r>
              <a:rPr lang="cs-CZ" sz="2200" dirty="0"/>
              <a:t> </a:t>
            </a:r>
            <a:r>
              <a:rPr lang="cs-CZ" sz="2200" dirty="0" err="1"/>
              <a:t>other</a:t>
            </a:r>
            <a:r>
              <a:rPr lang="cs-CZ" sz="2200" dirty="0"/>
              <a:t> </a:t>
            </a:r>
            <a:r>
              <a:rPr lang="cs-CZ" sz="2200" dirty="0" err="1"/>
              <a:t>tissues</a:t>
            </a:r>
            <a:r>
              <a:rPr lang="cs-CZ" sz="2200" dirty="0"/>
              <a:t> and </a:t>
            </a:r>
            <a:r>
              <a:rPr lang="cs-CZ" sz="2200" dirty="0" err="1"/>
              <a:t>cells</a:t>
            </a:r>
            <a:r>
              <a:rPr lang="cs-CZ" sz="2200" dirty="0"/>
              <a:t> </a:t>
            </a:r>
            <a:r>
              <a:rPr lang="cs-CZ" sz="2200" dirty="0" err="1"/>
              <a:t>together</a:t>
            </a:r>
            <a:endParaRPr lang="cs-CZ" sz="2200" dirty="0"/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200" dirty="0"/>
              <a:t>major </a:t>
            </a:r>
            <a:r>
              <a:rPr lang="cs-CZ" sz="2200" dirty="0" err="1"/>
              <a:t>constituent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connective</a:t>
            </a:r>
            <a:r>
              <a:rPr lang="cs-CZ" sz="2200" dirty="0"/>
              <a:t> </a:t>
            </a:r>
            <a:r>
              <a:rPr lang="cs-CZ" sz="2200" dirty="0" err="1"/>
              <a:t>tissue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b="1" dirty="0" err="1"/>
              <a:t>the</a:t>
            </a:r>
            <a:r>
              <a:rPr lang="cs-CZ" sz="2200" b="1" dirty="0"/>
              <a:t> </a:t>
            </a:r>
            <a:r>
              <a:rPr lang="cs-CZ" sz="2200" b="1" dirty="0" err="1"/>
              <a:t>extracellular</a:t>
            </a:r>
            <a:r>
              <a:rPr lang="cs-CZ" sz="2200" b="1" dirty="0"/>
              <a:t> matrix</a:t>
            </a:r>
          </a:p>
          <a:p>
            <a:pPr marL="342900" indent="-342900" algn="l">
              <a:buFontTx/>
              <a:buChar char="-"/>
            </a:pPr>
            <a:endParaRPr lang="cs-CZ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5FA3724-FAB1-924C-9E98-1815A897B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709863"/>
            <a:ext cx="5903913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3D47C22-98C1-504A-B8B7-75F2BF26C7E7}"/>
              </a:ext>
            </a:extLst>
          </p:cNvPr>
          <p:cNvSpPr txBox="1"/>
          <p:nvPr/>
        </p:nvSpPr>
        <p:spPr>
          <a:xfrm>
            <a:off x="406401" y="4828540"/>
            <a:ext cx="9334499" cy="193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40"/>
              </a:lnSpc>
            </a:pPr>
            <a:r>
              <a:rPr lang="cs-CZ" sz="2200" dirty="0" err="1"/>
              <a:t>Comparison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epithelium</a:t>
            </a:r>
            <a:r>
              <a:rPr lang="cs-CZ" sz="2200" dirty="0"/>
              <a:t> and </a:t>
            </a:r>
            <a:r>
              <a:rPr lang="cs-CZ" sz="2200" dirty="0" err="1"/>
              <a:t>connective</a:t>
            </a:r>
            <a:r>
              <a:rPr lang="cs-CZ" sz="2200" dirty="0"/>
              <a:t> </a:t>
            </a:r>
            <a:r>
              <a:rPr lang="cs-CZ" sz="2200" dirty="0" err="1"/>
              <a:t>tissue</a:t>
            </a:r>
            <a:r>
              <a:rPr lang="cs-CZ" sz="2200" dirty="0"/>
              <a:t>:</a:t>
            </a:r>
          </a:p>
          <a:p>
            <a:pPr>
              <a:lnSpc>
                <a:spcPts val="2940"/>
              </a:lnSpc>
            </a:pPr>
            <a:r>
              <a:rPr lang="cs-CZ" sz="2200" dirty="0"/>
              <a:t>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epithelium</a:t>
            </a:r>
            <a:r>
              <a:rPr lang="cs-CZ" sz="2200" dirty="0"/>
              <a:t> -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 are </a:t>
            </a:r>
            <a:r>
              <a:rPr lang="cs-CZ" sz="2200" dirty="0" err="1"/>
              <a:t>close</a:t>
            </a:r>
            <a:r>
              <a:rPr lang="cs-CZ" sz="2200" dirty="0"/>
              <a:t> to </a:t>
            </a:r>
            <a:r>
              <a:rPr lang="cs-CZ" sz="2200" dirty="0" err="1"/>
              <a:t>each</a:t>
            </a:r>
            <a:r>
              <a:rPr lang="cs-CZ" sz="2200" dirty="0"/>
              <a:t> </a:t>
            </a:r>
            <a:r>
              <a:rPr lang="cs-CZ" sz="2200" dirty="0" err="1"/>
              <a:t>other</a:t>
            </a:r>
            <a:r>
              <a:rPr lang="cs-CZ" sz="2200" dirty="0"/>
              <a:t>, </a:t>
            </a:r>
            <a:r>
              <a:rPr lang="cs-CZ" sz="2200" dirty="0" err="1"/>
              <a:t>it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difficult</a:t>
            </a:r>
            <a:r>
              <a:rPr lang="cs-CZ" sz="2200" dirty="0"/>
              <a:t> to </a:t>
            </a:r>
            <a:r>
              <a:rPr lang="cs-CZ" sz="2200" dirty="0" err="1"/>
              <a:t>distinguish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number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layers</a:t>
            </a:r>
            <a:r>
              <a:rPr lang="cs-CZ" sz="2200" dirty="0"/>
              <a:t> and </a:t>
            </a:r>
            <a:r>
              <a:rPr lang="cs-CZ" sz="2200" dirty="0" err="1"/>
              <a:t>membranes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individual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. </a:t>
            </a:r>
          </a:p>
          <a:p>
            <a:pPr>
              <a:lnSpc>
                <a:spcPts val="2940"/>
              </a:lnSpc>
            </a:pPr>
            <a:r>
              <a:rPr lang="cs-CZ" sz="2200" dirty="0"/>
              <a:t>In </a:t>
            </a:r>
            <a:r>
              <a:rPr lang="cs-CZ" sz="2200" dirty="0" err="1"/>
              <a:t>connective</a:t>
            </a:r>
            <a:r>
              <a:rPr lang="cs-CZ" sz="2200" dirty="0"/>
              <a:t> </a:t>
            </a:r>
            <a:r>
              <a:rPr lang="cs-CZ" sz="2200" dirty="0" err="1"/>
              <a:t>tissue</a:t>
            </a:r>
            <a:r>
              <a:rPr lang="cs-CZ" sz="2200" dirty="0"/>
              <a:t> - </a:t>
            </a:r>
            <a:r>
              <a:rPr lang="cs-CZ" sz="2200" dirty="0" err="1"/>
              <a:t>there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a </a:t>
            </a:r>
            <a:r>
              <a:rPr lang="cs-CZ" sz="2200" dirty="0" err="1"/>
              <a:t>large</a:t>
            </a:r>
            <a:r>
              <a:rPr lang="cs-CZ" sz="2200" dirty="0"/>
              <a:t> </a:t>
            </a:r>
            <a:r>
              <a:rPr lang="cs-CZ" sz="2200" dirty="0" err="1"/>
              <a:t>amount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intercellular</a:t>
            </a:r>
            <a:r>
              <a:rPr lang="cs-CZ" sz="2200" dirty="0"/>
              <a:t> matrix and </a:t>
            </a:r>
            <a:r>
              <a:rPr lang="cs-CZ" sz="2200" dirty="0" err="1"/>
              <a:t>relatively</a:t>
            </a:r>
            <a:r>
              <a:rPr lang="cs-CZ" sz="2200" dirty="0"/>
              <a:t> </a:t>
            </a:r>
            <a:r>
              <a:rPr lang="cs-CZ" sz="2200" dirty="0" err="1"/>
              <a:t>few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1CB127-AE1A-7347-943A-4A83BDC4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365812"/>
            <a:ext cx="4133850" cy="258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52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54DD016-3C39-F64B-8946-23A14881B493}"/>
              </a:ext>
            </a:extLst>
          </p:cNvPr>
          <p:cNvSpPr txBox="1"/>
          <p:nvPr/>
        </p:nvSpPr>
        <p:spPr>
          <a:xfrm>
            <a:off x="3047999" y="66242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Cells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of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connective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tissue</a:t>
            </a:r>
            <a:endParaRPr lang="cs-CZ" sz="3600" dirty="0"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5EE6F45-98D8-9142-BA63-0C8639A57A68}"/>
              </a:ext>
            </a:extLst>
          </p:cNvPr>
          <p:cNvSpPr txBox="1"/>
          <p:nvPr/>
        </p:nvSpPr>
        <p:spPr>
          <a:xfrm>
            <a:off x="422271" y="1637017"/>
            <a:ext cx="794702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60"/>
              </a:lnSpc>
            </a:pPr>
            <a:r>
              <a:rPr lang="cs-CZ" sz="2200" b="1" dirty="0"/>
              <a:t>Plasma </a:t>
            </a:r>
            <a:r>
              <a:rPr lang="cs-CZ" sz="2200" b="1" dirty="0" err="1"/>
              <a:t>cells</a:t>
            </a:r>
            <a:r>
              <a:rPr lang="cs-CZ" sz="2200" b="1" dirty="0"/>
              <a:t> </a:t>
            </a:r>
            <a:r>
              <a:rPr lang="cs-CZ" sz="2200" dirty="0" err="1"/>
              <a:t>lymphocide-derived</a:t>
            </a:r>
            <a:r>
              <a:rPr lang="cs-CZ" sz="2200" dirty="0"/>
              <a:t>, </a:t>
            </a:r>
            <a:r>
              <a:rPr lang="cs-CZ" sz="2200" dirty="0" err="1"/>
              <a:t>antibody</a:t>
            </a:r>
            <a:r>
              <a:rPr lang="cs-CZ" sz="2200" dirty="0"/>
              <a:t> </a:t>
            </a:r>
            <a:r>
              <a:rPr lang="cs-CZ" sz="2200" dirty="0" err="1"/>
              <a:t>producting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,  ovoid, </a:t>
            </a:r>
            <a:r>
              <a:rPr lang="cs-CZ" sz="2200" dirty="0" err="1"/>
              <a:t>large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, </a:t>
            </a:r>
            <a:r>
              <a:rPr lang="cs-CZ" sz="2200" dirty="0" err="1"/>
              <a:t>basophilic</a:t>
            </a:r>
            <a:r>
              <a:rPr lang="cs-CZ" sz="2200" dirty="0"/>
              <a:t> </a:t>
            </a:r>
            <a:r>
              <a:rPr lang="cs-CZ" sz="2200" dirty="0" err="1"/>
              <a:t>cytoplasm</a:t>
            </a:r>
            <a:r>
              <a:rPr lang="cs-CZ" sz="2200" dirty="0"/>
              <a:t>, </a:t>
            </a:r>
            <a:r>
              <a:rPr lang="cs-CZ" sz="2200" dirty="0" err="1"/>
              <a:t>rich</a:t>
            </a:r>
            <a:r>
              <a:rPr lang="cs-CZ" sz="2200" dirty="0"/>
              <a:t> in </a:t>
            </a:r>
            <a:r>
              <a:rPr lang="cs-CZ" sz="2200" dirty="0" err="1"/>
              <a:t>proteosynthetic</a:t>
            </a:r>
            <a:r>
              <a:rPr lang="cs-CZ" sz="2200" dirty="0"/>
              <a:t> </a:t>
            </a:r>
            <a:r>
              <a:rPr lang="cs-CZ" sz="2200" dirty="0" err="1"/>
              <a:t>apparatus</a:t>
            </a:r>
            <a:r>
              <a:rPr lang="cs-CZ" sz="2200" dirty="0"/>
              <a:t>,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nucleus</a:t>
            </a:r>
            <a:r>
              <a:rPr lang="cs-CZ" sz="2200" dirty="0"/>
              <a:t> </a:t>
            </a:r>
            <a:r>
              <a:rPr lang="cs-CZ" sz="2200" dirty="0" err="1"/>
              <a:t>contains</a:t>
            </a:r>
            <a:r>
              <a:rPr lang="cs-CZ" sz="2200" dirty="0"/>
              <a:t> </a:t>
            </a:r>
            <a:r>
              <a:rPr lang="cs-CZ" sz="2200" dirty="0" err="1"/>
              <a:t>both</a:t>
            </a:r>
            <a:r>
              <a:rPr lang="cs-CZ" sz="2200" dirty="0"/>
              <a:t> heterochromatin and </a:t>
            </a:r>
            <a:r>
              <a:rPr lang="cs-CZ" sz="2200" dirty="0" err="1"/>
              <a:t>euchromatin</a:t>
            </a:r>
            <a:r>
              <a:rPr lang="cs-CZ" sz="2200" dirty="0"/>
              <a:t>, </a:t>
            </a:r>
            <a:r>
              <a:rPr lang="cs-CZ" sz="2200" dirty="0" err="1"/>
              <a:t>darker</a:t>
            </a:r>
            <a:r>
              <a:rPr lang="cs-CZ" sz="2200" dirty="0"/>
              <a:t> and </a:t>
            </a:r>
            <a:r>
              <a:rPr lang="cs-CZ" sz="2200" dirty="0" err="1"/>
              <a:t>lighter</a:t>
            </a:r>
            <a:r>
              <a:rPr lang="cs-CZ" sz="2200" dirty="0"/>
              <a:t> </a:t>
            </a:r>
            <a:r>
              <a:rPr lang="cs-CZ" sz="2200" dirty="0" err="1"/>
              <a:t>areas</a:t>
            </a:r>
            <a:r>
              <a:rPr lang="cs-CZ" sz="2200" dirty="0"/>
              <a:t>. 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09ADA80-7B22-C145-BA4F-EA67214B53E2}"/>
              </a:ext>
            </a:extLst>
          </p:cNvPr>
          <p:cNvSpPr txBox="1"/>
          <p:nvPr/>
        </p:nvSpPr>
        <p:spPr>
          <a:xfrm>
            <a:off x="359025" y="3586507"/>
            <a:ext cx="9248755" cy="182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eaLnBrk="0" fontAlgn="base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 err="1">
                <a:latin typeface="inherit"/>
              </a:rPr>
              <a:t>Other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types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of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leukocytes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can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also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be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found</a:t>
            </a:r>
            <a:r>
              <a:rPr lang="cs-CZ" altLang="cs-CZ" sz="2200" dirty="0">
                <a:latin typeface="inherit"/>
              </a:rPr>
              <a:t> in </a:t>
            </a:r>
            <a:r>
              <a:rPr lang="cs-CZ" altLang="cs-CZ" sz="2200" dirty="0" err="1">
                <a:latin typeface="inherit"/>
              </a:rPr>
              <a:t>the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connective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tissues</a:t>
            </a:r>
            <a:r>
              <a:rPr lang="cs-CZ" altLang="cs-CZ" sz="2200" dirty="0">
                <a:latin typeface="inherit"/>
              </a:rPr>
              <a:t>, </a:t>
            </a:r>
          </a:p>
          <a:p>
            <a:pPr marL="0" lvl="0" indent="0" eaLnBrk="0" fontAlgn="base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 err="1">
                <a:latin typeface="inherit"/>
              </a:rPr>
              <a:t>their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number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increases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during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inflammation</a:t>
            </a:r>
            <a:r>
              <a:rPr lang="cs-CZ" altLang="cs-CZ" sz="2200" dirty="0">
                <a:latin typeface="inherit"/>
              </a:rPr>
              <a:t> </a:t>
            </a:r>
          </a:p>
          <a:p>
            <a:pPr marL="0" lvl="0" indent="0" eaLnBrk="0" fontAlgn="base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200" dirty="0" err="1">
                <a:latin typeface="inherit"/>
              </a:rPr>
              <a:t>neutrophils</a:t>
            </a:r>
            <a:r>
              <a:rPr lang="cs-CZ" altLang="cs-CZ" sz="2200" dirty="0">
                <a:latin typeface="inherit"/>
              </a:rPr>
              <a:t>, </a:t>
            </a:r>
            <a:r>
              <a:rPr lang="cs-CZ" altLang="cs-CZ" sz="2200" dirty="0" err="1">
                <a:latin typeface="inherit"/>
              </a:rPr>
              <a:t>eosinophils</a:t>
            </a:r>
            <a:r>
              <a:rPr lang="cs-CZ" altLang="cs-CZ" sz="2200" dirty="0">
                <a:latin typeface="inherit"/>
              </a:rPr>
              <a:t>, </a:t>
            </a:r>
            <a:r>
              <a:rPr lang="cs-CZ" altLang="cs-CZ" sz="2200" dirty="0" err="1">
                <a:latin typeface="inherit"/>
              </a:rPr>
              <a:t>several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types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of</a:t>
            </a:r>
            <a:r>
              <a:rPr lang="cs-CZ" altLang="cs-CZ" sz="2200" dirty="0">
                <a:latin typeface="inherit"/>
              </a:rPr>
              <a:t> </a:t>
            </a:r>
            <a:r>
              <a:rPr lang="cs-CZ" altLang="cs-CZ" sz="2200" dirty="0" err="1">
                <a:latin typeface="inherit"/>
              </a:rPr>
              <a:t>lymphocytes</a:t>
            </a:r>
            <a:r>
              <a:rPr lang="cs-CZ" altLang="cs-CZ" sz="2200" dirty="0">
                <a:latin typeface="inherit"/>
              </a:rPr>
              <a:t>) </a:t>
            </a:r>
          </a:p>
          <a:p>
            <a:pPr marL="0" lvl="0" indent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1800" dirty="0">
              <a:latin typeface="inherit"/>
            </a:endParaRPr>
          </a:p>
          <a:p>
            <a:endParaRPr lang="cs-CZ" dirty="0"/>
          </a:p>
        </p:txBody>
      </p:sp>
      <p:pic>
        <p:nvPicPr>
          <p:cNvPr id="6" name="Picture 5" descr="F05_14">
            <a:extLst>
              <a:ext uri="{FF2B5EF4-FFF2-40B4-BE49-F238E27FC236}">
                <a16:creationId xmlns:a16="http://schemas.microsoft.com/office/drawing/2014/main" id="{7EB74F47-D2E5-E74A-9CAF-74A83AFEF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917" y="1103636"/>
            <a:ext cx="2511683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9E182B9-2BD8-DC45-B6E6-06734DE99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138" y="5353074"/>
            <a:ext cx="1281747" cy="15449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8B28061-3F8F-7C4C-8724-57EDBD525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346" y="5313599"/>
            <a:ext cx="1736522" cy="15844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1F02310-F785-9840-9689-08B4FCF57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761" y="5311100"/>
            <a:ext cx="1404088" cy="15494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AA5E06A-BDCB-A547-A9BD-45F92CF4E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726" y="5313600"/>
            <a:ext cx="1281747" cy="15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96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81CB06C-CF0A-8842-8DA5-A05A35A855FE}"/>
              </a:ext>
            </a:extLst>
          </p:cNvPr>
          <p:cNvSpPr txBox="1"/>
          <p:nvPr/>
        </p:nvSpPr>
        <p:spPr>
          <a:xfrm>
            <a:off x="3048000" y="6154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Fibers</a:t>
            </a:r>
            <a:endParaRPr lang="cs-CZ" sz="3600" dirty="0"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1857379-24C0-6444-AA2D-676E50EF3D1D}"/>
              </a:ext>
            </a:extLst>
          </p:cNvPr>
          <p:cNvSpPr txBox="1"/>
          <p:nvPr/>
        </p:nvSpPr>
        <p:spPr>
          <a:xfrm>
            <a:off x="431800" y="1261765"/>
            <a:ext cx="925862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2200" dirty="0" err="1"/>
              <a:t>Three</a:t>
            </a:r>
            <a:r>
              <a:rPr lang="cs-CZ" sz="2200" dirty="0"/>
              <a:t> </a:t>
            </a:r>
            <a:r>
              <a:rPr lang="cs-CZ" sz="2200" dirty="0" err="1"/>
              <a:t>types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fibers</a:t>
            </a:r>
            <a:r>
              <a:rPr lang="cs-CZ" sz="2200" dirty="0"/>
              <a:t> are </a:t>
            </a:r>
            <a:r>
              <a:rPr lang="cs-CZ" sz="2200" dirty="0" err="1"/>
              <a:t>found</a:t>
            </a:r>
            <a:r>
              <a:rPr lang="cs-CZ" sz="2200" dirty="0"/>
              <a:t> in </a:t>
            </a:r>
            <a:r>
              <a:rPr lang="cs-CZ" sz="2200" dirty="0" err="1"/>
              <a:t>connective</a:t>
            </a:r>
            <a:r>
              <a:rPr lang="cs-CZ" sz="2200" dirty="0"/>
              <a:t> </a:t>
            </a:r>
            <a:r>
              <a:rPr lang="cs-CZ" sz="2200" dirty="0" err="1"/>
              <a:t>tissues</a:t>
            </a:r>
            <a:r>
              <a:rPr lang="cs-CZ" sz="2200" dirty="0"/>
              <a:t>.. </a:t>
            </a:r>
          </a:p>
          <a:p>
            <a:pPr>
              <a:lnSpc>
                <a:spcPct val="120000"/>
              </a:lnSpc>
            </a:pPr>
            <a:r>
              <a:rPr lang="cs-CZ" sz="2200" dirty="0" err="1">
                <a:solidFill>
                  <a:srgbClr val="00B0F0"/>
                </a:solidFill>
              </a:rPr>
              <a:t>Collagen</a:t>
            </a:r>
            <a:r>
              <a:rPr lang="cs-CZ" sz="2200" dirty="0">
                <a:solidFill>
                  <a:srgbClr val="00B0F0"/>
                </a:solidFill>
              </a:rPr>
              <a:t>, </a:t>
            </a:r>
            <a:r>
              <a:rPr lang="cs-CZ" sz="2200" dirty="0" err="1">
                <a:solidFill>
                  <a:srgbClr val="00B0F0"/>
                </a:solidFill>
              </a:rPr>
              <a:t>elastic</a:t>
            </a:r>
            <a:r>
              <a:rPr lang="cs-CZ" sz="2200" dirty="0">
                <a:solidFill>
                  <a:srgbClr val="00B0F0"/>
                </a:solidFill>
              </a:rPr>
              <a:t> and </a:t>
            </a:r>
            <a:r>
              <a:rPr lang="cs-CZ" sz="2200" dirty="0" err="1">
                <a:solidFill>
                  <a:srgbClr val="00B0F0"/>
                </a:solidFill>
              </a:rPr>
              <a:t>reticular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fibers</a:t>
            </a:r>
            <a:endParaRPr lang="cs-CZ" sz="2200" dirty="0">
              <a:solidFill>
                <a:srgbClr val="00B0F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sz="2200" i="1" dirty="0" err="1"/>
              <a:t>Reticular</a:t>
            </a:r>
            <a:r>
              <a:rPr lang="cs-CZ" sz="2200" i="1" dirty="0"/>
              <a:t> and </a:t>
            </a:r>
            <a:r>
              <a:rPr lang="cs-CZ" sz="2200" i="1" dirty="0" err="1"/>
              <a:t>collagenous</a:t>
            </a:r>
            <a:r>
              <a:rPr lang="cs-CZ" sz="2200" i="1" dirty="0"/>
              <a:t> </a:t>
            </a:r>
            <a:r>
              <a:rPr lang="cs-CZ" sz="2200" i="1" dirty="0" err="1"/>
              <a:t>fibers</a:t>
            </a:r>
            <a:r>
              <a:rPr lang="cs-CZ" sz="2200" i="1" dirty="0"/>
              <a:t> are </a:t>
            </a:r>
            <a:r>
              <a:rPr lang="cs-CZ" sz="2200" i="1" dirty="0" err="1"/>
              <a:t>composed</a:t>
            </a:r>
            <a:r>
              <a:rPr lang="cs-CZ" sz="2200" i="1" dirty="0"/>
              <a:t> </a:t>
            </a:r>
            <a:r>
              <a:rPr lang="cs-CZ" sz="2200" i="1" dirty="0" err="1"/>
              <a:t>of</a:t>
            </a:r>
            <a:r>
              <a:rPr lang="cs-CZ" sz="2200" i="1" dirty="0"/>
              <a:t> </a:t>
            </a:r>
            <a:r>
              <a:rPr lang="cs-CZ" sz="2200" i="1" dirty="0" err="1"/>
              <a:t>collagen</a:t>
            </a:r>
            <a:r>
              <a:rPr lang="cs-CZ" sz="2200" i="1" dirty="0"/>
              <a:t>, </a:t>
            </a:r>
            <a:r>
              <a:rPr lang="cs-CZ" sz="2200" i="1" dirty="0" err="1"/>
              <a:t>elastic</a:t>
            </a:r>
            <a:r>
              <a:rPr lang="cs-CZ" sz="2200" i="1" dirty="0"/>
              <a:t> are </a:t>
            </a:r>
            <a:r>
              <a:rPr lang="cs-CZ" sz="2200" i="1" dirty="0" err="1"/>
              <a:t>of</a:t>
            </a:r>
            <a:r>
              <a:rPr lang="cs-CZ" sz="2200" i="1" dirty="0"/>
              <a:t> elastin.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200" dirty="0" err="1"/>
              <a:t>Fibers</a:t>
            </a:r>
            <a:r>
              <a:rPr lang="cs-CZ" sz="2200" dirty="0"/>
              <a:t> </a:t>
            </a:r>
            <a:r>
              <a:rPr lang="cs-CZ" sz="2200" dirty="0" err="1"/>
              <a:t>occur</a:t>
            </a:r>
            <a:r>
              <a:rPr lang="cs-CZ" sz="2200" dirty="0"/>
              <a:t> in </a:t>
            </a:r>
            <a:r>
              <a:rPr lang="cs-CZ" sz="2200" dirty="0" err="1"/>
              <a:t>different</a:t>
            </a:r>
            <a:r>
              <a:rPr lang="cs-CZ" sz="2200" dirty="0"/>
              <a:t> </a:t>
            </a:r>
            <a:r>
              <a:rPr lang="cs-CZ" sz="2200" dirty="0" err="1"/>
              <a:t>amounts</a:t>
            </a:r>
            <a:r>
              <a:rPr lang="cs-CZ" sz="2200" dirty="0"/>
              <a:t> </a:t>
            </a:r>
            <a:r>
              <a:rPr lang="cs-CZ" sz="2200" dirty="0" err="1"/>
              <a:t>according</a:t>
            </a:r>
            <a:r>
              <a:rPr lang="cs-CZ" sz="2200" dirty="0"/>
              <a:t> to </a:t>
            </a:r>
            <a:r>
              <a:rPr lang="cs-CZ" sz="2200" dirty="0" err="1"/>
              <a:t>the</a:t>
            </a:r>
            <a:r>
              <a:rPr lang="cs-CZ" sz="2200" dirty="0"/>
              <a:t> type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connective</a:t>
            </a:r>
            <a:r>
              <a:rPr lang="cs-CZ" sz="2200" dirty="0"/>
              <a:t> </a:t>
            </a:r>
            <a:r>
              <a:rPr lang="cs-CZ" sz="2200" dirty="0" err="1"/>
              <a:t>tissue</a:t>
            </a:r>
            <a:r>
              <a:rPr lang="cs-CZ" sz="2200" dirty="0"/>
              <a:t>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amount</a:t>
            </a:r>
            <a:r>
              <a:rPr lang="cs-CZ" sz="2200" dirty="0"/>
              <a:t> and type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fibers</a:t>
            </a:r>
            <a:r>
              <a:rPr lang="cs-CZ" sz="2200" dirty="0"/>
              <a:t> </a:t>
            </a:r>
            <a:r>
              <a:rPr lang="cs-CZ" sz="2200" dirty="0" err="1"/>
              <a:t>determines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properties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tissue</a:t>
            </a:r>
            <a:r>
              <a:rPr lang="cs-CZ" sz="2200" dirty="0"/>
              <a:t>.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372E248-5D77-AD40-B9D0-A4FDEFBCA9F7}"/>
              </a:ext>
            </a:extLst>
          </p:cNvPr>
          <p:cNvSpPr txBox="1"/>
          <p:nvPr/>
        </p:nvSpPr>
        <p:spPr>
          <a:xfrm>
            <a:off x="431800" y="3300808"/>
            <a:ext cx="626267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cs-CZ" sz="2200" b="1" dirty="0" err="1"/>
              <a:t>Collagen</a:t>
            </a:r>
            <a:endParaRPr lang="cs-CZ" sz="2200" b="1" dirty="0"/>
          </a:p>
          <a:p>
            <a:pPr marL="0" indent="0">
              <a:buNone/>
            </a:pPr>
            <a:r>
              <a:rPr lang="cs-CZ" sz="2200" dirty="0"/>
              <a:t>most </a:t>
            </a:r>
            <a:r>
              <a:rPr lang="cs-CZ" sz="2200" dirty="0" err="1"/>
              <a:t>abundant</a:t>
            </a:r>
            <a:r>
              <a:rPr lang="cs-CZ" sz="2200" dirty="0"/>
              <a:t> protein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human</a:t>
            </a:r>
            <a:r>
              <a:rPr lang="cs-CZ" sz="2200" dirty="0"/>
              <a:t> body</a:t>
            </a:r>
          </a:p>
          <a:p>
            <a:pPr marL="0" indent="0">
              <a:buNone/>
            </a:pPr>
            <a:r>
              <a:rPr lang="cs-CZ" sz="2200" dirty="0" err="1"/>
              <a:t>representing</a:t>
            </a:r>
            <a:r>
              <a:rPr lang="cs-CZ" sz="2200" dirty="0"/>
              <a:t> 30%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dry </a:t>
            </a:r>
            <a:r>
              <a:rPr lang="cs-CZ" sz="2200" dirty="0" err="1"/>
              <a:t>weight</a:t>
            </a:r>
            <a:endParaRPr lang="cs-CZ" sz="2200" dirty="0"/>
          </a:p>
          <a:p>
            <a:pPr marL="0" indent="0">
              <a:buNone/>
            </a:pPr>
            <a:r>
              <a:rPr lang="cs-CZ" sz="2200" dirty="0" err="1"/>
              <a:t>mainly</a:t>
            </a:r>
            <a:r>
              <a:rPr lang="cs-CZ" sz="2200" dirty="0"/>
              <a:t> </a:t>
            </a:r>
            <a:r>
              <a:rPr lang="cs-CZ" sz="2200" dirty="0" err="1"/>
              <a:t>produced</a:t>
            </a:r>
            <a:r>
              <a:rPr lang="cs-CZ" sz="2200" dirty="0"/>
              <a:t> by fibroblast</a:t>
            </a:r>
          </a:p>
          <a:p>
            <a:pPr marL="0" indent="0">
              <a:buNone/>
            </a:pPr>
            <a:r>
              <a:rPr lang="cs-CZ" sz="2200" dirty="0" err="1"/>
              <a:t>there</a:t>
            </a:r>
            <a:r>
              <a:rPr lang="cs-CZ" sz="2200" dirty="0"/>
              <a:t> are 28 (5 </a:t>
            </a:r>
            <a:r>
              <a:rPr lang="cs-CZ" sz="2200" dirty="0" err="1"/>
              <a:t>the</a:t>
            </a:r>
            <a:r>
              <a:rPr lang="cs-CZ" sz="2200" dirty="0"/>
              <a:t> most </a:t>
            </a:r>
            <a:r>
              <a:rPr lang="cs-CZ" sz="2200" dirty="0" err="1"/>
              <a:t>important</a:t>
            </a:r>
            <a:r>
              <a:rPr lang="cs-CZ" sz="2200" dirty="0"/>
              <a:t>) </a:t>
            </a:r>
            <a:r>
              <a:rPr lang="cs-CZ" sz="2200" dirty="0" err="1"/>
              <a:t>types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collagen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8D3FCD6-82AF-B648-9B04-5A0FD1DD6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643" y="4457700"/>
            <a:ext cx="2940050" cy="24003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CC0DD85-DA79-0B48-BC11-D50F389D01FC}"/>
              </a:ext>
            </a:extLst>
          </p:cNvPr>
          <p:cNvSpPr txBox="1"/>
          <p:nvPr/>
        </p:nvSpPr>
        <p:spPr>
          <a:xfrm>
            <a:off x="974044" y="5442347"/>
            <a:ext cx="79755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Collagen</a:t>
            </a:r>
            <a:r>
              <a:rPr lang="cs-CZ" sz="2000" i="1" dirty="0"/>
              <a:t> </a:t>
            </a:r>
            <a:r>
              <a:rPr lang="cs-CZ" sz="2000" i="1" dirty="0" err="1"/>
              <a:t>fibrils</a:t>
            </a:r>
            <a:r>
              <a:rPr lang="cs-CZ" sz="2000" i="1" dirty="0"/>
              <a:t> </a:t>
            </a:r>
            <a:r>
              <a:rPr lang="cs-CZ" sz="2000" i="1" dirty="0" err="1"/>
              <a:t>forming</a:t>
            </a:r>
            <a:r>
              <a:rPr lang="cs-CZ" sz="2000" i="1" dirty="0"/>
              <a:t> a </a:t>
            </a:r>
            <a:r>
              <a:rPr lang="cs-CZ" sz="2000" i="1" dirty="0" err="1"/>
              <a:t>collagen</a:t>
            </a:r>
            <a:r>
              <a:rPr lang="cs-CZ" sz="2000" i="1" dirty="0"/>
              <a:t> </a:t>
            </a:r>
            <a:r>
              <a:rPr lang="cs-CZ" sz="2000" i="1" dirty="0" err="1"/>
              <a:t>fiber</a:t>
            </a:r>
            <a:r>
              <a:rPr lang="cs-CZ" sz="2000" i="1" dirty="0"/>
              <a:t> (</a:t>
            </a:r>
            <a:r>
              <a:rPr lang="cs-CZ" sz="2000" i="1" dirty="0" err="1"/>
              <a:t>next</a:t>
            </a:r>
            <a:r>
              <a:rPr lang="cs-CZ" sz="2000" i="1" dirty="0"/>
              <a:t> </a:t>
            </a:r>
            <a:r>
              <a:rPr lang="cs-CZ" sz="2000" i="1" dirty="0" err="1"/>
              <a:t>is</a:t>
            </a:r>
            <a:r>
              <a:rPr lang="cs-CZ" sz="2000" i="1" dirty="0"/>
              <a:t> </a:t>
            </a:r>
            <a:r>
              <a:rPr lang="cs-CZ" sz="2000" i="1" dirty="0" err="1"/>
              <a:t>bundle</a:t>
            </a:r>
            <a:r>
              <a:rPr lang="cs-CZ" sz="2000" i="1" dirty="0"/>
              <a:t> </a:t>
            </a:r>
            <a:r>
              <a:rPr lang="cs-CZ" sz="2000" i="1" dirty="0" err="1"/>
              <a:t>of</a:t>
            </a:r>
            <a:r>
              <a:rPr lang="cs-CZ" sz="2000" i="1" dirty="0"/>
              <a:t> </a:t>
            </a:r>
            <a:r>
              <a:rPr lang="cs-CZ" sz="2000" i="1" dirty="0" err="1"/>
              <a:t>collagen</a:t>
            </a:r>
            <a:r>
              <a:rPr lang="cs-CZ" sz="2000" i="1" dirty="0"/>
              <a:t> </a:t>
            </a:r>
            <a:r>
              <a:rPr lang="cs-CZ" sz="2000" i="1" dirty="0" err="1"/>
              <a:t>fibers</a:t>
            </a:r>
            <a:r>
              <a:rPr lang="cs-CZ" sz="2000" i="1" dirty="0"/>
              <a:t>) in a </a:t>
            </a:r>
            <a:r>
              <a:rPr lang="cs-CZ" sz="2000" i="1" dirty="0" err="1"/>
              <a:t>scanning</a:t>
            </a:r>
            <a:r>
              <a:rPr lang="cs-CZ" sz="2000" i="1" dirty="0"/>
              <a:t> </a:t>
            </a:r>
            <a:r>
              <a:rPr lang="cs-CZ" sz="2000" i="1" dirty="0" err="1"/>
              <a:t>electron</a:t>
            </a:r>
            <a:r>
              <a:rPr lang="cs-CZ" sz="2000" i="1" dirty="0"/>
              <a:t> </a:t>
            </a:r>
            <a:r>
              <a:rPr lang="cs-CZ" sz="2000" i="1" dirty="0" err="1"/>
              <a:t>microscope</a:t>
            </a:r>
            <a:r>
              <a:rPr lang="cs-CZ" sz="2000" i="1" dirty="0"/>
              <a:t> image. </a:t>
            </a:r>
            <a:r>
              <a:rPr lang="cs-CZ" sz="2000" i="1" dirty="0" err="1"/>
              <a:t>The</a:t>
            </a:r>
            <a:r>
              <a:rPr lang="cs-CZ" sz="2000" i="1" dirty="0"/>
              <a:t> basic </a:t>
            </a:r>
            <a:r>
              <a:rPr lang="cs-CZ" sz="2000" i="1" dirty="0" err="1"/>
              <a:t>structural</a:t>
            </a:r>
            <a:r>
              <a:rPr lang="cs-CZ" sz="2000" i="1" dirty="0"/>
              <a:t> </a:t>
            </a:r>
            <a:r>
              <a:rPr lang="cs-CZ" sz="2000" i="1" dirty="0" err="1"/>
              <a:t>units</a:t>
            </a:r>
            <a:r>
              <a:rPr lang="cs-CZ" sz="2000" i="1" dirty="0"/>
              <a:t> </a:t>
            </a:r>
            <a:r>
              <a:rPr lang="cs-CZ" sz="2000" i="1" dirty="0" err="1"/>
              <a:t>of</a:t>
            </a:r>
            <a:r>
              <a:rPr lang="cs-CZ" sz="2000" i="1" dirty="0"/>
              <a:t> </a:t>
            </a:r>
            <a:r>
              <a:rPr lang="cs-CZ" sz="2000" i="1" dirty="0" err="1"/>
              <a:t>collagen</a:t>
            </a:r>
            <a:r>
              <a:rPr lang="cs-CZ" sz="2000" i="1" dirty="0"/>
              <a:t> (</a:t>
            </a:r>
            <a:r>
              <a:rPr lang="cs-CZ" sz="2000" i="1" dirty="0" err="1"/>
              <a:t>three</a:t>
            </a:r>
            <a:r>
              <a:rPr lang="cs-CZ" sz="2000" i="1" dirty="0"/>
              <a:t>-helix </a:t>
            </a:r>
            <a:r>
              <a:rPr lang="cs-CZ" sz="2000" i="1" dirty="0" err="1"/>
              <a:t>size</a:t>
            </a:r>
            <a:r>
              <a:rPr lang="cs-CZ" sz="2000" i="1" dirty="0"/>
              <a:t> 300 </a:t>
            </a:r>
            <a:r>
              <a:rPr lang="cs-CZ" sz="2000" i="1" dirty="0" err="1"/>
              <a:t>nm</a:t>
            </a:r>
            <a:r>
              <a:rPr lang="cs-CZ" sz="2000" i="1" dirty="0"/>
              <a:t>) </a:t>
            </a:r>
            <a:r>
              <a:rPr lang="cs-CZ" sz="2000" i="1" dirty="0" err="1"/>
              <a:t>partially</a:t>
            </a:r>
            <a:r>
              <a:rPr lang="cs-CZ" sz="2000" i="1" dirty="0"/>
              <a:t> </a:t>
            </a:r>
            <a:r>
              <a:rPr lang="cs-CZ" sz="2000" i="1" dirty="0" err="1"/>
              <a:t>overlap</a:t>
            </a:r>
            <a:r>
              <a:rPr lang="cs-CZ" sz="2000" i="1" dirty="0"/>
              <a:t> </a:t>
            </a:r>
            <a:r>
              <a:rPr lang="cs-CZ" sz="2000" i="1" dirty="0" err="1"/>
              <a:t>during</a:t>
            </a:r>
            <a:r>
              <a:rPr lang="cs-CZ" sz="2000" i="1" dirty="0"/>
              <a:t> </a:t>
            </a:r>
            <a:r>
              <a:rPr lang="cs-CZ" sz="2000" i="1" dirty="0" err="1"/>
              <a:t>aggregation</a:t>
            </a:r>
            <a:r>
              <a:rPr lang="cs-CZ" sz="2000" i="1" dirty="0"/>
              <a:t>. </a:t>
            </a:r>
            <a:r>
              <a:rPr lang="cs-CZ" sz="2000" i="1" dirty="0" err="1"/>
              <a:t>This</a:t>
            </a:r>
            <a:r>
              <a:rPr lang="cs-CZ" sz="2000" i="1" dirty="0"/>
              <a:t> </a:t>
            </a:r>
            <a:r>
              <a:rPr lang="cs-CZ" sz="2000" i="1" dirty="0" err="1"/>
              <a:t>creates</a:t>
            </a:r>
            <a:r>
              <a:rPr lang="cs-CZ" sz="2000" i="1" dirty="0"/>
              <a:t> </a:t>
            </a:r>
            <a:r>
              <a:rPr lang="cs-CZ" sz="2000" i="1" dirty="0" err="1"/>
              <a:t>striations</a:t>
            </a:r>
            <a:endParaRPr lang="cs-CZ" sz="20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257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5FCF805-112F-7949-A033-F34697E4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601"/>
            <a:ext cx="10515600" cy="133508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/>
              <a:t>Fibers</a:t>
            </a:r>
            <a:r>
              <a:rPr lang="cs-CZ" sz="3600" b="1" dirty="0"/>
              <a:t>, </a:t>
            </a:r>
            <a:r>
              <a:rPr lang="cs-CZ" sz="3600" b="1" dirty="0" err="1"/>
              <a:t>Collagen</a:t>
            </a:r>
            <a:r>
              <a:rPr lang="cs-CZ" sz="3600" b="1" dirty="0"/>
              <a:t> </a:t>
            </a:r>
            <a:r>
              <a:rPr lang="cs-CZ" sz="3600" b="1" dirty="0" err="1"/>
              <a:t>synthesis</a:t>
            </a:r>
            <a:endParaRPr lang="cs-CZ" sz="36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918C94-8158-934D-BBEB-A07CCDEE1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2400" dirty="0" err="1"/>
              <a:t>Collagen</a:t>
            </a:r>
            <a:r>
              <a:rPr lang="cs-CZ" sz="2400" dirty="0"/>
              <a:t> </a:t>
            </a:r>
            <a:r>
              <a:rPr lang="cs-CZ" sz="2400" dirty="0" err="1"/>
              <a:t>synthesis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catalyzed</a:t>
            </a:r>
            <a:r>
              <a:rPr lang="cs-CZ" sz="2400" dirty="0"/>
              <a:t> by </a:t>
            </a:r>
            <a:r>
              <a:rPr lang="cs-CZ" sz="2400" dirty="0" err="1"/>
              <a:t>several</a:t>
            </a:r>
            <a:r>
              <a:rPr lang="cs-CZ" sz="2400" dirty="0"/>
              <a:t>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enzymes</a:t>
            </a:r>
            <a:r>
              <a:rPr lang="cs-CZ" sz="2400" dirty="0"/>
              <a:t>. 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These </a:t>
            </a:r>
            <a:r>
              <a:rPr lang="cs-CZ" sz="2400" dirty="0" err="1"/>
              <a:t>enzymes</a:t>
            </a:r>
            <a:r>
              <a:rPr lang="cs-CZ" sz="2400" dirty="0"/>
              <a:t> </a:t>
            </a:r>
            <a:r>
              <a:rPr lang="cs-CZ" sz="2400" dirty="0" err="1"/>
              <a:t>must</a:t>
            </a:r>
            <a:r>
              <a:rPr lang="cs-CZ" sz="2400" dirty="0"/>
              <a:t> </a:t>
            </a:r>
            <a:r>
              <a:rPr lang="cs-CZ" sz="2400" dirty="0" err="1"/>
              <a:t>first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created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cell by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process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proteosynthesis</a:t>
            </a:r>
            <a:r>
              <a:rPr lang="cs-CZ" sz="2400" dirty="0"/>
              <a:t>. </a:t>
            </a:r>
          </a:p>
          <a:p>
            <a:pPr>
              <a:lnSpc>
                <a:spcPct val="110000"/>
              </a:lnSpc>
            </a:pP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formation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collagen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therefore</a:t>
            </a:r>
            <a:r>
              <a:rPr lang="cs-CZ" sz="2400" dirty="0"/>
              <a:t> a very </a:t>
            </a:r>
            <a:r>
              <a:rPr lang="cs-CZ" sz="2400" dirty="0" err="1"/>
              <a:t>complicated</a:t>
            </a:r>
            <a:r>
              <a:rPr lang="cs-CZ" sz="2400" dirty="0"/>
              <a:t> </a:t>
            </a:r>
            <a:r>
              <a:rPr lang="cs-CZ" sz="2400" dirty="0" err="1"/>
              <a:t>process</a:t>
            </a:r>
            <a:r>
              <a:rPr lang="cs-CZ" sz="2400" dirty="0"/>
              <a:t>.</a:t>
            </a:r>
          </a:p>
          <a:p>
            <a:pPr>
              <a:lnSpc>
                <a:spcPct val="110000"/>
              </a:lnSpc>
            </a:pPr>
            <a:r>
              <a:rPr lang="cs-CZ" sz="2400" dirty="0" err="1"/>
              <a:t>There</a:t>
            </a:r>
            <a:r>
              <a:rPr lang="cs-CZ" sz="2400" dirty="0"/>
              <a:t> are a </a:t>
            </a:r>
            <a:r>
              <a:rPr lang="cs-CZ" sz="2400" dirty="0" err="1"/>
              <a:t>number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pathological</a:t>
            </a:r>
            <a:r>
              <a:rPr lang="cs-CZ" sz="2400" dirty="0"/>
              <a:t> </a:t>
            </a:r>
            <a:r>
              <a:rPr lang="cs-CZ" sz="2400" dirty="0" err="1"/>
              <a:t>conditions</a:t>
            </a:r>
            <a:r>
              <a:rPr lang="cs-CZ" sz="2400" dirty="0"/>
              <a:t> </a:t>
            </a:r>
            <a:r>
              <a:rPr lang="cs-CZ" sz="2400" dirty="0" err="1"/>
              <a:t>associated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collagen</a:t>
            </a:r>
            <a:r>
              <a:rPr lang="cs-CZ" sz="2400" dirty="0"/>
              <a:t> </a:t>
            </a:r>
            <a:r>
              <a:rPr lang="cs-CZ" sz="2400" dirty="0" err="1"/>
              <a:t>synthesis</a:t>
            </a:r>
            <a:r>
              <a:rPr lang="cs-CZ" sz="2400" dirty="0"/>
              <a:t> </a:t>
            </a:r>
            <a:r>
              <a:rPr lang="cs-CZ" sz="2400" dirty="0" err="1"/>
              <a:t>disorders</a:t>
            </a:r>
            <a:r>
              <a:rPr lang="cs-CZ" sz="2400" dirty="0"/>
              <a:t> (</a:t>
            </a:r>
            <a:r>
              <a:rPr lang="cs-CZ" sz="2400" i="1" dirty="0" err="1"/>
              <a:t>scruvy</a:t>
            </a:r>
            <a:r>
              <a:rPr lang="cs-CZ" sz="2400" i="1" dirty="0"/>
              <a:t> – </a:t>
            </a:r>
            <a:r>
              <a:rPr lang="cs-CZ" sz="2400" i="1" dirty="0" err="1"/>
              <a:t>lack</a:t>
            </a:r>
            <a:r>
              <a:rPr lang="cs-CZ" sz="2400" i="1" dirty="0"/>
              <a:t> </a:t>
            </a:r>
            <a:r>
              <a:rPr lang="cs-CZ" sz="2400" i="1" dirty="0" err="1"/>
              <a:t>of</a:t>
            </a:r>
            <a:r>
              <a:rPr lang="cs-CZ" sz="2400" i="1" dirty="0"/>
              <a:t> vit C, </a:t>
            </a:r>
            <a:r>
              <a:rPr lang="cs-CZ" sz="2400" i="1" dirty="0" err="1"/>
              <a:t>which</a:t>
            </a:r>
            <a:r>
              <a:rPr lang="cs-CZ" sz="2400" i="1" dirty="0"/>
              <a:t> </a:t>
            </a:r>
            <a:r>
              <a:rPr lang="cs-CZ" sz="2400" i="1" dirty="0" err="1"/>
              <a:t>acts</a:t>
            </a:r>
            <a:r>
              <a:rPr lang="cs-CZ" sz="2400" i="1" dirty="0"/>
              <a:t> as </a:t>
            </a:r>
            <a:r>
              <a:rPr lang="cs-CZ" sz="2400" i="1" dirty="0" err="1"/>
              <a:t>cofactor</a:t>
            </a:r>
            <a:r>
              <a:rPr lang="cs-CZ" sz="2400" i="1" dirty="0"/>
              <a:t> </a:t>
            </a:r>
            <a:r>
              <a:rPr lang="cs-CZ" sz="2400" i="1" dirty="0" err="1"/>
              <a:t>of</a:t>
            </a:r>
            <a:r>
              <a:rPr lang="cs-CZ" sz="2400" i="1" dirty="0"/>
              <a:t> </a:t>
            </a:r>
            <a:r>
              <a:rPr lang="cs-CZ" sz="2400" i="1" dirty="0" err="1"/>
              <a:t>prolyl</a:t>
            </a:r>
            <a:r>
              <a:rPr lang="cs-CZ" sz="2400" i="1" dirty="0"/>
              <a:t> </a:t>
            </a:r>
            <a:r>
              <a:rPr lang="cs-CZ" sz="2400" i="1" dirty="0" err="1"/>
              <a:t>oxidase</a:t>
            </a:r>
            <a:r>
              <a:rPr lang="cs-CZ" sz="2400" i="1" dirty="0"/>
              <a:t>)</a:t>
            </a:r>
          </a:p>
          <a:p>
            <a:pPr>
              <a:lnSpc>
                <a:spcPct val="110000"/>
              </a:lnSpc>
            </a:pPr>
            <a:r>
              <a:rPr lang="cs-CZ" sz="2400" dirty="0" err="1"/>
              <a:t>There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a so-</a:t>
            </a:r>
            <a:r>
              <a:rPr lang="cs-CZ" sz="2400" dirty="0" err="1"/>
              <a:t>called</a:t>
            </a:r>
            <a:r>
              <a:rPr lang="cs-CZ" sz="2400" dirty="0"/>
              <a:t> </a:t>
            </a:r>
            <a:r>
              <a:rPr lang="cs-CZ" sz="2400" dirty="0" err="1"/>
              <a:t>turnover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collagen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tissues</a:t>
            </a:r>
            <a:r>
              <a:rPr lang="cs-CZ" sz="2400" dirty="0"/>
              <a:t>. </a:t>
            </a:r>
            <a:r>
              <a:rPr lang="cs-CZ" sz="2400" dirty="0" err="1"/>
              <a:t>Its</a:t>
            </a:r>
            <a:r>
              <a:rPr lang="cs-CZ" sz="2400" dirty="0"/>
              <a:t> intensity </a:t>
            </a:r>
            <a:r>
              <a:rPr lang="cs-CZ" sz="2400" dirty="0" err="1"/>
              <a:t>varies</a:t>
            </a:r>
            <a:r>
              <a:rPr lang="cs-CZ" sz="2400" dirty="0"/>
              <a:t> </a:t>
            </a:r>
            <a:r>
              <a:rPr lang="cs-CZ" sz="2400" dirty="0" err="1"/>
              <a:t>according</a:t>
            </a:r>
            <a:r>
              <a:rPr lang="cs-CZ" sz="2400" dirty="0"/>
              <a:t> to </a:t>
            </a:r>
            <a:r>
              <a:rPr lang="cs-CZ" sz="2400" dirty="0" err="1"/>
              <a:t>the</a:t>
            </a:r>
            <a:r>
              <a:rPr lang="cs-CZ" sz="2400" dirty="0"/>
              <a:t> type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(</a:t>
            </a:r>
            <a:r>
              <a:rPr lang="cs-CZ" sz="2400" i="1" dirty="0" err="1"/>
              <a:t>low</a:t>
            </a:r>
            <a:r>
              <a:rPr lang="cs-CZ" sz="2400" i="1" dirty="0"/>
              <a:t> in </a:t>
            </a:r>
            <a:r>
              <a:rPr lang="cs-CZ" sz="2400" i="1" dirty="0" err="1"/>
              <a:t>tendons</a:t>
            </a:r>
            <a:r>
              <a:rPr lang="cs-CZ" sz="2400" i="1" dirty="0"/>
              <a:t>, </a:t>
            </a:r>
            <a:r>
              <a:rPr lang="cs-CZ" sz="2400" i="1" dirty="0" err="1"/>
              <a:t>high</a:t>
            </a:r>
            <a:r>
              <a:rPr lang="cs-CZ" sz="2400" i="1" dirty="0"/>
              <a:t> in </a:t>
            </a:r>
            <a:r>
              <a:rPr lang="cs-CZ" sz="2400" i="1" dirty="0" err="1"/>
              <a:t>periodontal</a:t>
            </a:r>
            <a:r>
              <a:rPr lang="cs-CZ" sz="2400" i="1" dirty="0"/>
              <a:t> </a:t>
            </a:r>
            <a:r>
              <a:rPr lang="cs-CZ" sz="2400" i="1" dirty="0" err="1"/>
              <a:t>ligaments</a:t>
            </a:r>
            <a:r>
              <a:rPr lang="cs-CZ" sz="2400" i="1" dirty="0"/>
              <a:t> </a:t>
            </a:r>
            <a:r>
              <a:rPr lang="cs-CZ" sz="2400" i="1" dirty="0" err="1"/>
              <a:t>of</a:t>
            </a:r>
            <a:r>
              <a:rPr lang="cs-CZ" sz="2400" i="1" dirty="0"/>
              <a:t> </a:t>
            </a:r>
            <a:r>
              <a:rPr lang="cs-CZ" sz="2400" i="1" dirty="0" err="1"/>
              <a:t>teeth</a:t>
            </a:r>
            <a:r>
              <a:rPr lang="cs-CZ" sz="2400" dirty="0"/>
              <a:t>).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degradation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collagen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initiated</a:t>
            </a:r>
            <a:r>
              <a:rPr lang="cs-CZ" sz="2400" dirty="0"/>
              <a:t> by </a:t>
            </a:r>
            <a:r>
              <a:rPr lang="cs-CZ" sz="2400" dirty="0" err="1"/>
              <a:t>enzymes</a:t>
            </a:r>
            <a:r>
              <a:rPr lang="cs-CZ" sz="2400" dirty="0"/>
              <a:t> </a:t>
            </a:r>
            <a:r>
              <a:rPr lang="cs-CZ" sz="2400" dirty="0" err="1"/>
              <a:t>called</a:t>
            </a:r>
            <a:r>
              <a:rPr lang="cs-CZ" sz="2400" dirty="0"/>
              <a:t> </a:t>
            </a:r>
            <a:r>
              <a:rPr lang="cs-CZ" sz="2400" dirty="0" err="1"/>
              <a:t>collagenases</a:t>
            </a:r>
            <a:r>
              <a:rPr lang="cs-CZ" sz="2400" dirty="0"/>
              <a:t> (</a:t>
            </a:r>
            <a:r>
              <a:rPr lang="cs-CZ" sz="2400" i="1" dirty="0"/>
              <a:t>matrix </a:t>
            </a:r>
            <a:r>
              <a:rPr lang="cs-CZ" sz="2400" i="1" dirty="0" err="1"/>
              <a:t>metaloproteinases</a:t>
            </a:r>
            <a:r>
              <a:rPr lang="cs-CZ" sz="2400" dirty="0"/>
              <a:t>). </a:t>
            </a:r>
            <a:endParaRPr lang="cs-CZ" sz="2400" i="1" dirty="0"/>
          </a:p>
          <a:p>
            <a:pPr>
              <a:lnSpc>
                <a:spcPct val="11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9756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56A3754-B50F-5649-B92A-AC352A9D8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266700"/>
            <a:ext cx="6718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99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022BBCD-97B5-6643-9820-231070C34F4D}"/>
              </a:ext>
            </a:extLst>
          </p:cNvPr>
          <p:cNvSpPr txBox="1"/>
          <p:nvPr/>
        </p:nvSpPr>
        <p:spPr>
          <a:xfrm>
            <a:off x="508000" y="842665"/>
            <a:ext cx="11569700" cy="1933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940"/>
              </a:lnSpc>
              <a:buNone/>
            </a:pPr>
            <a:r>
              <a:rPr lang="cs-CZ" sz="2200" b="1" dirty="0" err="1"/>
              <a:t>Elastic</a:t>
            </a:r>
            <a:r>
              <a:rPr lang="cs-CZ" sz="2200" b="1" dirty="0"/>
              <a:t> </a:t>
            </a:r>
            <a:r>
              <a:rPr lang="cs-CZ" sz="2200" b="1" dirty="0" err="1"/>
              <a:t>fibers</a:t>
            </a:r>
            <a:endParaRPr lang="cs-CZ" sz="2200" b="1" dirty="0"/>
          </a:p>
          <a:p>
            <a:pPr>
              <a:lnSpc>
                <a:spcPts val="2940"/>
              </a:lnSpc>
            </a:pPr>
            <a:r>
              <a:rPr lang="cs-CZ" sz="2200" dirty="0"/>
              <a:t>are </a:t>
            </a:r>
            <a:r>
              <a:rPr lang="cs-CZ" sz="2200" dirty="0" err="1"/>
              <a:t>thinner</a:t>
            </a:r>
            <a:r>
              <a:rPr lang="cs-CZ" sz="2200" dirty="0"/>
              <a:t> </a:t>
            </a:r>
            <a:r>
              <a:rPr lang="cs-CZ" sz="2200" dirty="0" err="1"/>
              <a:t>than</a:t>
            </a:r>
            <a:r>
              <a:rPr lang="cs-CZ" sz="2200" dirty="0"/>
              <a:t> </a:t>
            </a:r>
            <a:r>
              <a:rPr lang="cs-CZ" sz="2200" dirty="0" err="1"/>
              <a:t>collagen</a:t>
            </a:r>
            <a:r>
              <a:rPr lang="cs-CZ" sz="2200" dirty="0"/>
              <a:t> </a:t>
            </a:r>
            <a:r>
              <a:rPr lang="cs-CZ" sz="2200" dirty="0" err="1"/>
              <a:t>fibers</a:t>
            </a:r>
            <a:endParaRPr lang="cs-CZ" sz="2200" dirty="0"/>
          </a:p>
          <a:p>
            <a:pPr>
              <a:lnSpc>
                <a:spcPts val="2940"/>
              </a:lnSpc>
            </a:pPr>
            <a:r>
              <a:rPr lang="cs-CZ" sz="2200" dirty="0" err="1"/>
              <a:t>typically</a:t>
            </a:r>
            <a:r>
              <a:rPr lang="cs-CZ" sz="2200" dirty="0"/>
              <a:t> in </a:t>
            </a:r>
            <a:r>
              <a:rPr lang="cs-CZ" sz="2200" dirty="0" err="1"/>
              <a:t>organs</a:t>
            </a:r>
            <a:r>
              <a:rPr lang="cs-CZ" sz="2200" dirty="0"/>
              <a:t> </a:t>
            </a:r>
            <a:r>
              <a:rPr lang="cs-CZ" sz="2200" dirty="0" err="1"/>
              <a:t>where</a:t>
            </a:r>
            <a:r>
              <a:rPr lang="cs-CZ" sz="2200" dirty="0"/>
              <a:t> </a:t>
            </a:r>
            <a:r>
              <a:rPr lang="cs-CZ" sz="2200" dirty="0" err="1"/>
              <a:t>volume</a:t>
            </a:r>
            <a:r>
              <a:rPr lang="cs-CZ" sz="2200" dirty="0"/>
              <a:t> </a:t>
            </a:r>
            <a:r>
              <a:rPr lang="cs-CZ" sz="2200" dirty="0" err="1"/>
              <a:t>changes</a:t>
            </a:r>
            <a:r>
              <a:rPr lang="cs-CZ" sz="2200" dirty="0"/>
              <a:t> </a:t>
            </a:r>
            <a:r>
              <a:rPr lang="cs-CZ" sz="2200" dirty="0" err="1"/>
              <a:t>occur</a:t>
            </a:r>
            <a:r>
              <a:rPr lang="cs-CZ" sz="2200" dirty="0"/>
              <a:t> (aorta, </a:t>
            </a:r>
            <a:r>
              <a:rPr lang="cs-CZ" sz="2200" dirty="0" err="1"/>
              <a:t>lung</a:t>
            </a:r>
            <a:r>
              <a:rPr lang="cs-CZ" sz="2200" dirty="0"/>
              <a:t> </a:t>
            </a:r>
            <a:r>
              <a:rPr lang="cs-CZ" sz="2200" dirty="0" err="1"/>
              <a:t>tissue</a:t>
            </a:r>
            <a:r>
              <a:rPr lang="cs-CZ" sz="2200" dirty="0"/>
              <a:t>)</a:t>
            </a:r>
          </a:p>
          <a:p>
            <a:pPr>
              <a:lnSpc>
                <a:spcPts val="2940"/>
              </a:lnSpc>
            </a:pP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main</a:t>
            </a:r>
            <a:r>
              <a:rPr lang="cs-CZ" sz="2200" dirty="0"/>
              <a:t> protein </a:t>
            </a:r>
            <a:r>
              <a:rPr lang="cs-CZ" sz="2200" dirty="0" err="1"/>
              <a:t>here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elastin</a:t>
            </a:r>
          </a:p>
          <a:p>
            <a:pPr>
              <a:lnSpc>
                <a:spcPts val="2940"/>
              </a:lnSpc>
            </a:pPr>
            <a:r>
              <a:rPr lang="cs-CZ" sz="2200" dirty="0" err="1"/>
              <a:t>they</a:t>
            </a:r>
            <a:r>
              <a:rPr lang="cs-CZ" sz="2200" dirty="0"/>
              <a:t> are </a:t>
            </a:r>
            <a:r>
              <a:rPr lang="cs-CZ" sz="2200" dirty="0" err="1"/>
              <a:t>also</a:t>
            </a:r>
            <a:r>
              <a:rPr lang="cs-CZ" sz="2200" dirty="0"/>
              <a:t> </a:t>
            </a:r>
            <a:r>
              <a:rPr lang="cs-CZ" sz="2200" dirty="0" err="1"/>
              <a:t>called</a:t>
            </a:r>
            <a:r>
              <a:rPr lang="cs-CZ" sz="2200" dirty="0"/>
              <a:t> </a:t>
            </a:r>
            <a:r>
              <a:rPr lang="cs-CZ" sz="2200" dirty="0" err="1"/>
              <a:t>yellow</a:t>
            </a:r>
            <a:r>
              <a:rPr lang="cs-CZ" sz="2200" dirty="0"/>
              <a:t> </a:t>
            </a:r>
            <a:r>
              <a:rPr lang="cs-CZ" sz="2200" dirty="0" err="1"/>
              <a:t>due</a:t>
            </a:r>
            <a:r>
              <a:rPr lang="cs-CZ" sz="2200" dirty="0"/>
              <a:t> to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coloring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tissues</a:t>
            </a:r>
            <a:r>
              <a:rPr lang="cs-CZ" sz="2200" dirty="0"/>
              <a:t> </a:t>
            </a:r>
            <a:r>
              <a:rPr lang="cs-CZ" sz="2200" dirty="0" err="1"/>
              <a:t>that</a:t>
            </a:r>
            <a:r>
              <a:rPr lang="cs-CZ" sz="2200" dirty="0"/>
              <a:t> </a:t>
            </a:r>
            <a:r>
              <a:rPr lang="cs-CZ" sz="2200" dirty="0" err="1"/>
              <a:t>contain</a:t>
            </a:r>
            <a:r>
              <a:rPr lang="cs-CZ" sz="2200" dirty="0"/>
              <a:t> </a:t>
            </a:r>
            <a:r>
              <a:rPr lang="cs-CZ" sz="2200" dirty="0" err="1"/>
              <a:t>them</a:t>
            </a:r>
            <a:endParaRPr lang="cs-CZ" sz="2200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BBFBFA-8E15-5149-BF23-924C3C780E38}"/>
              </a:ext>
            </a:extLst>
          </p:cNvPr>
          <p:cNvSpPr txBox="1"/>
          <p:nvPr/>
        </p:nvSpPr>
        <p:spPr>
          <a:xfrm>
            <a:off x="3048000" y="3360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Fibers</a:t>
            </a:r>
            <a:endParaRPr lang="cs-CZ" sz="3600" dirty="0">
              <a:latin typeface="+mj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F495B37-2D1C-8C42-B328-8E5ECB3B1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2782881"/>
            <a:ext cx="74295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34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E25B43A-4B69-3942-9746-095550CE27FC}"/>
              </a:ext>
            </a:extLst>
          </p:cNvPr>
          <p:cNvSpPr txBox="1"/>
          <p:nvPr/>
        </p:nvSpPr>
        <p:spPr>
          <a:xfrm>
            <a:off x="393700" y="704425"/>
            <a:ext cx="11798300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200" b="1" dirty="0" err="1"/>
              <a:t>Reticullar</a:t>
            </a:r>
            <a:r>
              <a:rPr lang="cs-CZ" sz="2200" b="1" dirty="0"/>
              <a:t> </a:t>
            </a:r>
            <a:r>
              <a:rPr lang="cs-CZ" sz="2200" b="1" dirty="0" err="1"/>
              <a:t>fibers</a:t>
            </a:r>
            <a:endParaRPr lang="cs-CZ" sz="2200" b="1" dirty="0"/>
          </a:p>
          <a:p>
            <a:r>
              <a:rPr lang="cs-CZ" sz="2200" dirty="0" err="1"/>
              <a:t>consist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collagen</a:t>
            </a:r>
            <a:r>
              <a:rPr lang="cs-CZ" sz="2200" dirty="0"/>
              <a:t>  type III, </a:t>
            </a:r>
            <a:r>
              <a:rPr lang="cs-CZ" sz="2200" dirty="0" err="1"/>
              <a:t>forms</a:t>
            </a:r>
            <a:r>
              <a:rPr lang="cs-CZ" sz="2200" dirty="0"/>
              <a:t> a network</a:t>
            </a:r>
          </a:p>
          <a:p>
            <a:pPr>
              <a:lnSpc>
                <a:spcPct val="120000"/>
              </a:lnSpc>
            </a:pPr>
            <a:r>
              <a:rPr lang="cs-CZ" sz="2200" dirty="0" err="1"/>
              <a:t>typically</a:t>
            </a:r>
            <a:r>
              <a:rPr lang="cs-CZ" sz="2200" dirty="0"/>
              <a:t> </a:t>
            </a:r>
            <a:r>
              <a:rPr lang="cs-CZ" sz="2200" dirty="0" err="1"/>
              <a:t>occur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immune</a:t>
            </a:r>
            <a:r>
              <a:rPr lang="cs-CZ" sz="2200" dirty="0"/>
              <a:t> </a:t>
            </a:r>
            <a:r>
              <a:rPr lang="cs-CZ" sz="2200" dirty="0" err="1"/>
              <a:t>organs</a:t>
            </a:r>
            <a:r>
              <a:rPr lang="cs-CZ" sz="2200" dirty="0"/>
              <a:t>, </a:t>
            </a:r>
            <a:r>
              <a:rPr lang="cs-CZ" sz="2200" dirty="0" err="1"/>
              <a:t>also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reticular</a:t>
            </a:r>
            <a:r>
              <a:rPr lang="cs-CZ" sz="2200" dirty="0"/>
              <a:t> lamina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basement</a:t>
            </a:r>
            <a:r>
              <a:rPr lang="cs-CZ" sz="2200" dirty="0"/>
              <a:t> </a:t>
            </a:r>
            <a:r>
              <a:rPr lang="cs-CZ" sz="2200" dirty="0" err="1"/>
              <a:t>membrane</a:t>
            </a:r>
            <a:r>
              <a:rPr lang="cs-CZ" sz="2200" dirty="0"/>
              <a:t> and </a:t>
            </a:r>
            <a:r>
              <a:rPr lang="cs-CZ" sz="2200" dirty="0" err="1"/>
              <a:t>surround</a:t>
            </a:r>
            <a:r>
              <a:rPr lang="cs-CZ" sz="2200" dirty="0"/>
              <a:t> </a:t>
            </a:r>
            <a:r>
              <a:rPr lang="cs-CZ" sz="2200" dirty="0" err="1"/>
              <a:t>adipocytes</a:t>
            </a:r>
            <a:r>
              <a:rPr lang="cs-CZ" sz="2200" dirty="0"/>
              <a:t>, </a:t>
            </a:r>
            <a:r>
              <a:rPr lang="cs-CZ" sz="2200" dirty="0" err="1"/>
              <a:t>smooth</a:t>
            </a:r>
            <a:r>
              <a:rPr lang="cs-CZ" sz="2200" dirty="0"/>
              <a:t> </a:t>
            </a:r>
            <a:r>
              <a:rPr lang="cs-CZ" sz="2200" dirty="0" err="1"/>
              <a:t>muscle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, nerve </a:t>
            </a:r>
            <a:r>
              <a:rPr lang="cs-CZ" sz="2200" dirty="0" err="1"/>
              <a:t>fibers</a:t>
            </a:r>
            <a:r>
              <a:rPr lang="cs-CZ" sz="2200" dirty="0"/>
              <a:t>, </a:t>
            </a:r>
            <a:r>
              <a:rPr lang="cs-CZ" sz="2200" dirty="0" err="1"/>
              <a:t>small</a:t>
            </a:r>
            <a:r>
              <a:rPr lang="cs-CZ" sz="2200" dirty="0"/>
              <a:t> </a:t>
            </a:r>
            <a:r>
              <a:rPr lang="cs-CZ" sz="2200" dirty="0" err="1"/>
              <a:t>blood</a:t>
            </a:r>
            <a:r>
              <a:rPr lang="cs-CZ" sz="2200" dirty="0"/>
              <a:t> </a:t>
            </a:r>
            <a:r>
              <a:rPr lang="cs-CZ" sz="2200" dirty="0" err="1"/>
              <a:t>vessels</a:t>
            </a:r>
            <a:r>
              <a:rPr lang="cs-CZ" sz="2200" dirty="0"/>
              <a:t> </a:t>
            </a:r>
          </a:p>
          <a:p>
            <a:r>
              <a:rPr lang="cs-CZ" sz="2200" dirty="0"/>
              <a:t>are </a:t>
            </a:r>
            <a:r>
              <a:rPr lang="cs-CZ" sz="2200" dirty="0" err="1"/>
              <a:t>stained</a:t>
            </a:r>
            <a:r>
              <a:rPr lang="cs-CZ" sz="2200" dirty="0"/>
              <a:t> </a:t>
            </a:r>
            <a:r>
              <a:rPr lang="cs-CZ" sz="2200" dirty="0" err="1"/>
              <a:t>black</a:t>
            </a:r>
            <a:r>
              <a:rPr lang="cs-CZ" sz="2200" dirty="0"/>
              <a:t> by </a:t>
            </a:r>
            <a:r>
              <a:rPr lang="cs-CZ" sz="2200" dirty="0" err="1"/>
              <a:t>impragnation</a:t>
            </a:r>
            <a:r>
              <a:rPr lang="cs-CZ" sz="2200" dirty="0"/>
              <a:t> </a:t>
            </a:r>
            <a:r>
              <a:rPr lang="cs-CZ" sz="2200" dirty="0" err="1"/>
              <a:t>with</a:t>
            </a:r>
            <a:r>
              <a:rPr lang="cs-CZ" sz="2200" dirty="0"/>
              <a:t> </a:t>
            </a:r>
            <a:r>
              <a:rPr lang="cs-CZ" sz="2200" dirty="0" err="1"/>
              <a:t>silver</a:t>
            </a:r>
            <a:r>
              <a:rPr lang="cs-CZ" sz="2200" dirty="0"/>
              <a:t> salt. 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E9B41D4-F282-B840-BE48-3D793BF09CD0}"/>
              </a:ext>
            </a:extLst>
          </p:cNvPr>
          <p:cNvSpPr txBox="1"/>
          <p:nvPr/>
        </p:nvSpPr>
        <p:spPr>
          <a:xfrm>
            <a:off x="3103561" y="209034"/>
            <a:ext cx="5984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Fibers</a:t>
            </a:r>
            <a:endParaRPr lang="cs-CZ" sz="3600" dirty="0">
              <a:latin typeface="+mj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E7D4E1-E10B-CE4C-8600-8128289C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9" y="2679699"/>
            <a:ext cx="6477000" cy="347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2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A5BE687-E62F-5146-8F4C-14849F33CD62}"/>
              </a:ext>
            </a:extLst>
          </p:cNvPr>
          <p:cNvSpPr txBox="1"/>
          <p:nvPr/>
        </p:nvSpPr>
        <p:spPr>
          <a:xfrm>
            <a:off x="3048000" y="2217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Types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of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connective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tissue</a:t>
            </a:r>
            <a:endParaRPr lang="cs-CZ" sz="3600" dirty="0"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00F82E8-E351-8548-BF2A-D8A087C04110}"/>
              </a:ext>
            </a:extLst>
          </p:cNvPr>
          <p:cNvSpPr txBox="1"/>
          <p:nvPr/>
        </p:nvSpPr>
        <p:spPr>
          <a:xfrm>
            <a:off x="254000" y="868065"/>
            <a:ext cx="10413999" cy="287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200" b="1" dirty="0" err="1"/>
              <a:t>Connective</a:t>
            </a:r>
            <a:r>
              <a:rPr lang="cs-CZ" sz="2200" b="1" dirty="0"/>
              <a:t> </a:t>
            </a:r>
            <a:r>
              <a:rPr lang="cs-CZ" sz="2200" b="1" dirty="0" err="1"/>
              <a:t>tissue</a:t>
            </a:r>
            <a:r>
              <a:rPr lang="cs-CZ" sz="2200" b="1" dirty="0"/>
              <a:t> proper: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200" b="1" dirty="0">
                <a:solidFill>
                  <a:srgbClr val="00B0F0"/>
                </a:solidFill>
              </a:rPr>
              <a:t>1. </a:t>
            </a:r>
            <a:r>
              <a:rPr lang="cs-CZ" sz="2200" b="1" dirty="0" err="1">
                <a:solidFill>
                  <a:srgbClr val="00B0F0"/>
                </a:solidFill>
              </a:rPr>
              <a:t>Loose</a:t>
            </a:r>
            <a:r>
              <a:rPr lang="cs-CZ" sz="2200" b="1" dirty="0">
                <a:solidFill>
                  <a:srgbClr val="00B0F0"/>
                </a:solidFill>
              </a:rPr>
              <a:t> (</a:t>
            </a:r>
            <a:r>
              <a:rPr lang="cs-CZ" sz="2200" b="1" dirty="0" err="1">
                <a:solidFill>
                  <a:srgbClr val="00B0F0"/>
                </a:solidFill>
              </a:rPr>
              <a:t>areolar</a:t>
            </a:r>
            <a:r>
              <a:rPr lang="cs-CZ" sz="2200" b="1" dirty="0">
                <a:solidFill>
                  <a:srgbClr val="00B0F0"/>
                </a:solidFill>
              </a:rPr>
              <a:t> </a:t>
            </a:r>
            <a:r>
              <a:rPr lang="cs-CZ" sz="2200" b="1" dirty="0" err="1">
                <a:solidFill>
                  <a:srgbClr val="00B0F0"/>
                </a:solidFill>
              </a:rPr>
              <a:t>tissue</a:t>
            </a:r>
            <a:r>
              <a:rPr lang="cs-CZ" sz="2200" b="1" dirty="0">
                <a:solidFill>
                  <a:srgbClr val="00B0F0"/>
                </a:solidFill>
              </a:rPr>
              <a:t>) </a:t>
            </a:r>
          </a:p>
          <a:p>
            <a:pPr>
              <a:lnSpc>
                <a:spcPts val="2940"/>
              </a:lnSpc>
            </a:pPr>
            <a:r>
              <a:rPr lang="cs-CZ" sz="2200" dirty="0" err="1"/>
              <a:t>consist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, </a:t>
            </a:r>
            <a:r>
              <a:rPr lang="cs-CZ" sz="2200" dirty="0" err="1"/>
              <a:t>ground</a:t>
            </a:r>
            <a:r>
              <a:rPr lang="cs-CZ" sz="2200" dirty="0"/>
              <a:t> substance and </a:t>
            </a:r>
            <a:r>
              <a:rPr lang="cs-CZ" sz="2200" dirty="0" err="1"/>
              <a:t>fibers</a:t>
            </a:r>
            <a:r>
              <a:rPr lang="cs-CZ" sz="2200" dirty="0"/>
              <a:t> in </a:t>
            </a:r>
            <a:r>
              <a:rPr lang="cs-CZ" sz="2200" dirty="0" err="1"/>
              <a:t>equal</a:t>
            </a:r>
            <a:r>
              <a:rPr lang="cs-CZ" sz="2200" dirty="0"/>
              <a:t> </a:t>
            </a:r>
            <a:r>
              <a:rPr lang="cs-CZ" sz="2200" dirty="0" err="1"/>
              <a:t>parts</a:t>
            </a:r>
            <a:r>
              <a:rPr lang="cs-CZ" sz="2200" dirty="0"/>
              <a:t> </a:t>
            </a:r>
          </a:p>
          <a:p>
            <a:pPr>
              <a:lnSpc>
                <a:spcPts val="2940"/>
              </a:lnSpc>
            </a:pPr>
            <a:r>
              <a:rPr lang="cs-CZ" sz="2200" dirty="0" err="1"/>
              <a:t>forms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layer</a:t>
            </a:r>
            <a:r>
              <a:rPr lang="cs-CZ" sz="2200" dirty="0"/>
              <a:t> </a:t>
            </a:r>
            <a:r>
              <a:rPr lang="cs-CZ" sz="2200" dirty="0" err="1"/>
              <a:t>below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epithelium</a:t>
            </a:r>
            <a:r>
              <a:rPr lang="cs-CZ" sz="2200" dirty="0"/>
              <a:t> (</a:t>
            </a:r>
            <a:r>
              <a:rPr lang="cs-CZ" sz="2200" dirty="0" err="1"/>
              <a:t>including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epithelium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skin), </a:t>
            </a:r>
          </a:p>
          <a:p>
            <a:pPr>
              <a:lnSpc>
                <a:spcPts val="2940"/>
              </a:lnSpc>
            </a:pPr>
            <a:r>
              <a:rPr lang="cs-CZ" sz="2200" dirty="0" err="1"/>
              <a:t>filling</a:t>
            </a:r>
            <a:r>
              <a:rPr lang="cs-CZ" sz="2200" dirty="0"/>
              <a:t> </a:t>
            </a:r>
            <a:r>
              <a:rPr lang="cs-CZ" sz="2200" dirty="0" err="1"/>
              <a:t>space</a:t>
            </a:r>
            <a:r>
              <a:rPr lang="cs-CZ" sz="2200" dirty="0"/>
              <a:t> </a:t>
            </a:r>
            <a:r>
              <a:rPr lang="cs-CZ" sz="2200" dirty="0" err="1"/>
              <a:t>between</a:t>
            </a:r>
            <a:r>
              <a:rPr lang="cs-CZ" sz="2200" dirty="0"/>
              <a:t> </a:t>
            </a:r>
            <a:r>
              <a:rPr lang="cs-CZ" sz="2200" dirty="0" err="1"/>
              <a:t>fibers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muscle</a:t>
            </a:r>
            <a:r>
              <a:rPr lang="cs-CZ" sz="2200" dirty="0"/>
              <a:t> and nerve</a:t>
            </a:r>
          </a:p>
          <a:p>
            <a:pPr>
              <a:lnSpc>
                <a:spcPts val="2940"/>
              </a:lnSpc>
            </a:pP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flexible</a:t>
            </a:r>
            <a:r>
              <a:rPr lang="cs-CZ" sz="2200" dirty="0"/>
              <a:t> and nor very </a:t>
            </a:r>
            <a:r>
              <a:rPr lang="cs-CZ" sz="2200" dirty="0" err="1"/>
              <a:t>resistent</a:t>
            </a:r>
            <a:r>
              <a:rPr lang="cs-CZ" sz="2200" dirty="0"/>
              <a:t> to stress 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FE29BFC-4630-B141-9D4A-3E6BA9B21A96}"/>
              </a:ext>
            </a:extLst>
          </p:cNvPr>
          <p:cNvSpPr txBox="1"/>
          <p:nvPr/>
        </p:nvSpPr>
        <p:spPr>
          <a:xfrm>
            <a:off x="254000" y="3429000"/>
            <a:ext cx="10320839" cy="37164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ts val="2940"/>
              </a:lnSpc>
              <a:buNone/>
            </a:pPr>
            <a:r>
              <a:rPr lang="cs-CZ" sz="2200" b="1" dirty="0">
                <a:solidFill>
                  <a:srgbClr val="00B0F0"/>
                </a:solidFill>
              </a:rPr>
              <a:t>2. </a:t>
            </a:r>
            <a:r>
              <a:rPr lang="cs-CZ" sz="2200" b="1" dirty="0" err="1">
                <a:solidFill>
                  <a:srgbClr val="00B0F0"/>
                </a:solidFill>
              </a:rPr>
              <a:t>Dense</a:t>
            </a:r>
            <a:r>
              <a:rPr lang="cs-CZ" sz="2200" b="1" dirty="0">
                <a:solidFill>
                  <a:srgbClr val="00B0F0"/>
                </a:solidFill>
              </a:rPr>
              <a:t> </a:t>
            </a:r>
          </a:p>
          <a:p>
            <a:pPr marL="0" indent="0">
              <a:lnSpc>
                <a:spcPts val="2940"/>
              </a:lnSpc>
              <a:buNone/>
            </a:pPr>
            <a:r>
              <a:rPr lang="cs-CZ" sz="2200" dirty="0" err="1"/>
              <a:t>Higher</a:t>
            </a:r>
            <a:r>
              <a:rPr lang="cs-CZ" sz="2200" dirty="0"/>
              <a:t> </a:t>
            </a:r>
            <a:r>
              <a:rPr lang="cs-CZ" sz="2200" dirty="0" err="1"/>
              <a:t>proportion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collagen</a:t>
            </a:r>
            <a:r>
              <a:rPr lang="cs-CZ" sz="2200" dirty="0"/>
              <a:t> </a:t>
            </a:r>
            <a:r>
              <a:rPr lang="cs-CZ" sz="2200" dirty="0" err="1"/>
              <a:t>fibers</a:t>
            </a:r>
            <a:r>
              <a:rPr lang="cs-CZ" sz="2200" dirty="0"/>
              <a:t> – </a:t>
            </a:r>
            <a:r>
              <a:rPr lang="cs-CZ" sz="2200" dirty="0" err="1">
                <a:solidFill>
                  <a:srgbClr val="00B0F0"/>
                </a:solidFill>
              </a:rPr>
              <a:t>irregular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or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regular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/>
              <a:t>according</a:t>
            </a:r>
            <a:r>
              <a:rPr lang="cs-CZ" sz="2200" dirty="0"/>
              <a:t> to </a:t>
            </a:r>
            <a:r>
              <a:rPr lang="cs-CZ" sz="2200" dirty="0" err="1"/>
              <a:t>fiber</a:t>
            </a:r>
            <a:r>
              <a:rPr lang="cs-CZ" sz="2200" dirty="0"/>
              <a:t> arrangement</a:t>
            </a:r>
          </a:p>
          <a:p>
            <a:pPr marL="0" indent="0">
              <a:lnSpc>
                <a:spcPts val="2940"/>
              </a:lnSpc>
              <a:buNone/>
            </a:pPr>
            <a:r>
              <a:rPr lang="cs-CZ" sz="2200" dirty="0" err="1">
                <a:solidFill>
                  <a:srgbClr val="00B0F0"/>
                </a:solidFill>
              </a:rPr>
              <a:t>Irregular</a:t>
            </a:r>
            <a:r>
              <a:rPr lang="cs-CZ" sz="2200" dirty="0">
                <a:solidFill>
                  <a:srgbClr val="00B0F0"/>
                </a:solidFill>
              </a:rPr>
              <a:t>:</a:t>
            </a:r>
          </a:p>
          <a:p>
            <a:pPr>
              <a:lnSpc>
                <a:spcPts val="2940"/>
              </a:lnSpc>
            </a:pPr>
            <a:r>
              <a:rPr lang="cs-CZ" sz="2200" dirty="0" err="1"/>
              <a:t>resistant</a:t>
            </a:r>
            <a:r>
              <a:rPr lang="cs-CZ" sz="2200" dirty="0"/>
              <a:t> to stress </a:t>
            </a:r>
            <a:r>
              <a:rPr lang="cs-CZ" sz="2200" dirty="0" err="1"/>
              <a:t>from</a:t>
            </a:r>
            <a:r>
              <a:rPr lang="cs-CZ" sz="2200" dirty="0"/>
              <a:t> </a:t>
            </a:r>
            <a:r>
              <a:rPr lang="cs-CZ" sz="2200" dirty="0" err="1"/>
              <a:t>all</a:t>
            </a:r>
            <a:r>
              <a:rPr lang="cs-CZ" sz="2200" dirty="0"/>
              <a:t> </a:t>
            </a:r>
            <a:r>
              <a:rPr lang="cs-CZ" sz="2200" dirty="0" err="1"/>
              <a:t>directions</a:t>
            </a:r>
            <a:endParaRPr lang="cs-CZ" sz="2200" dirty="0"/>
          </a:p>
          <a:p>
            <a:pPr>
              <a:lnSpc>
                <a:spcPts val="2940"/>
              </a:lnSpc>
            </a:pPr>
            <a:r>
              <a:rPr lang="cs-CZ" sz="2200" dirty="0" err="1"/>
              <a:t>deep</a:t>
            </a:r>
            <a:r>
              <a:rPr lang="cs-CZ" sz="2200" dirty="0"/>
              <a:t> dermis </a:t>
            </a:r>
            <a:r>
              <a:rPr lang="cs-CZ" sz="2200" dirty="0" err="1"/>
              <a:t>layer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skin, </a:t>
            </a:r>
            <a:r>
              <a:rPr lang="cs-CZ" sz="2200" dirty="0" err="1"/>
              <a:t>capsules</a:t>
            </a:r>
            <a:r>
              <a:rPr lang="cs-CZ" sz="2200" dirty="0"/>
              <a:t> </a:t>
            </a:r>
            <a:r>
              <a:rPr lang="cs-CZ" sz="2200" dirty="0" err="1"/>
              <a:t>around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organs</a:t>
            </a:r>
            <a:endParaRPr lang="cs-CZ" sz="2200" dirty="0"/>
          </a:p>
          <a:p>
            <a:pPr marL="0" indent="0">
              <a:lnSpc>
                <a:spcPts val="2940"/>
              </a:lnSpc>
              <a:buNone/>
            </a:pPr>
            <a:r>
              <a:rPr lang="cs-CZ" sz="2200" dirty="0" err="1">
                <a:solidFill>
                  <a:srgbClr val="00B0F0"/>
                </a:solidFill>
              </a:rPr>
              <a:t>Regular</a:t>
            </a:r>
            <a:r>
              <a:rPr lang="cs-CZ" sz="2200" dirty="0">
                <a:solidFill>
                  <a:srgbClr val="00B0F0"/>
                </a:solidFill>
              </a:rPr>
              <a:t>:</a:t>
            </a:r>
          </a:p>
          <a:p>
            <a:pPr>
              <a:lnSpc>
                <a:spcPts val="2940"/>
              </a:lnSpc>
            </a:pPr>
            <a:r>
              <a:rPr lang="cs-CZ" sz="2200" dirty="0" err="1"/>
              <a:t>consists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fibroblasts</a:t>
            </a:r>
            <a:r>
              <a:rPr lang="cs-CZ" sz="2200" dirty="0"/>
              <a:t> and type I </a:t>
            </a:r>
            <a:r>
              <a:rPr lang="cs-CZ" sz="2200" dirty="0" err="1"/>
              <a:t>collagen</a:t>
            </a:r>
            <a:r>
              <a:rPr lang="cs-CZ" sz="2200" dirty="0"/>
              <a:t> </a:t>
            </a:r>
            <a:r>
              <a:rPr lang="cs-CZ" sz="2200" dirty="0" err="1"/>
              <a:t>bundles</a:t>
            </a:r>
            <a:r>
              <a:rPr lang="cs-CZ" sz="2200" dirty="0"/>
              <a:t> (minimum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ground</a:t>
            </a:r>
            <a:r>
              <a:rPr lang="cs-CZ" sz="2200" dirty="0"/>
              <a:t> substance)</a:t>
            </a:r>
          </a:p>
          <a:p>
            <a:pPr>
              <a:lnSpc>
                <a:spcPts val="2940"/>
              </a:lnSpc>
            </a:pPr>
            <a:r>
              <a:rPr lang="cs-CZ" sz="2200" dirty="0" err="1"/>
              <a:t>resistant</a:t>
            </a:r>
            <a:r>
              <a:rPr lang="cs-CZ" sz="2200" dirty="0"/>
              <a:t> to stress </a:t>
            </a:r>
            <a:r>
              <a:rPr lang="cs-CZ" sz="2200" dirty="0" err="1"/>
              <a:t>from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same</a:t>
            </a:r>
            <a:r>
              <a:rPr lang="cs-CZ" sz="2200" dirty="0"/>
              <a:t> </a:t>
            </a:r>
            <a:r>
              <a:rPr lang="cs-CZ" sz="2200" dirty="0" err="1"/>
              <a:t>direction</a:t>
            </a:r>
            <a:r>
              <a:rPr lang="cs-CZ" sz="2200" dirty="0"/>
              <a:t> </a:t>
            </a:r>
          </a:p>
          <a:p>
            <a:pPr>
              <a:lnSpc>
                <a:spcPts val="2940"/>
              </a:lnSpc>
            </a:pPr>
            <a:r>
              <a:rPr lang="cs-CZ" sz="2200" dirty="0" err="1"/>
              <a:t>tendons</a:t>
            </a:r>
            <a:r>
              <a:rPr lang="cs-CZ" sz="2200" dirty="0"/>
              <a:t>, </a:t>
            </a:r>
            <a:r>
              <a:rPr lang="cs-CZ" sz="2200" dirty="0" err="1"/>
              <a:t>aponeurosis</a:t>
            </a:r>
            <a:r>
              <a:rPr lang="cs-CZ" sz="2200" dirty="0"/>
              <a:t>, </a:t>
            </a:r>
            <a:r>
              <a:rPr lang="cs-CZ" sz="2200" dirty="0" err="1"/>
              <a:t>ligaments</a:t>
            </a:r>
            <a:r>
              <a:rPr lang="cs-CZ" sz="22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4304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DFA0DE0-720E-3542-B100-933DEAF5D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79" y="774700"/>
            <a:ext cx="3083982" cy="26543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F2BCFB2-69BE-724E-830A-25BAB787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909" y="774700"/>
            <a:ext cx="3083982" cy="26543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CC01C27-AEFD-2B47-9AB9-71E9BA952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621" y="774700"/>
            <a:ext cx="3238500" cy="26543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EF6FB6F-3E65-C54D-9DE6-1973135138AC}"/>
              </a:ext>
            </a:extLst>
          </p:cNvPr>
          <p:cNvSpPr txBox="1"/>
          <p:nvPr/>
        </p:nvSpPr>
        <p:spPr>
          <a:xfrm>
            <a:off x="1041400" y="3556681"/>
            <a:ext cx="256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 </a:t>
            </a:r>
            <a:r>
              <a:rPr lang="cs-CZ" dirty="0" err="1"/>
              <a:t>loose</a:t>
            </a:r>
            <a:r>
              <a:rPr lang="cs-CZ" dirty="0"/>
              <a:t>, D </a:t>
            </a:r>
            <a:r>
              <a:rPr lang="cs-CZ" dirty="0" err="1"/>
              <a:t>dense</a:t>
            </a:r>
            <a:r>
              <a:rPr lang="cs-CZ" dirty="0"/>
              <a:t> </a:t>
            </a:r>
            <a:r>
              <a:rPr lang="cs-CZ" dirty="0" err="1"/>
              <a:t>irregular</a:t>
            </a:r>
            <a:endParaRPr lang="cs-CZ" dirty="0"/>
          </a:p>
          <a:p>
            <a:r>
              <a:rPr lang="cs-CZ" dirty="0" err="1"/>
              <a:t>connective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5B32B09-50BA-B949-AD57-8F186002F3E2}"/>
              </a:ext>
            </a:extLst>
          </p:cNvPr>
          <p:cNvSpPr txBox="1"/>
          <p:nvPr/>
        </p:nvSpPr>
        <p:spPr>
          <a:xfrm>
            <a:off x="5219700" y="3537632"/>
            <a:ext cx="193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Dense</a:t>
            </a:r>
            <a:r>
              <a:rPr lang="cs-CZ" dirty="0"/>
              <a:t> </a:t>
            </a:r>
            <a:r>
              <a:rPr lang="cs-CZ" dirty="0" err="1"/>
              <a:t>irregular</a:t>
            </a:r>
            <a:endParaRPr lang="cs-CZ" dirty="0"/>
          </a:p>
          <a:p>
            <a:r>
              <a:rPr lang="cs-CZ" dirty="0" err="1"/>
              <a:t>connective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F1671A1-0790-DA40-A7BD-8516E9331F80}"/>
              </a:ext>
            </a:extLst>
          </p:cNvPr>
          <p:cNvSpPr txBox="1"/>
          <p:nvPr/>
        </p:nvSpPr>
        <p:spPr>
          <a:xfrm>
            <a:off x="8072723" y="3467784"/>
            <a:ext cx="395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Dense</a:t>
            </a:r>
            <a:r>
              <a:rPr lang="cs-CZ" dirty="0"/>
              <a:t> </a:t>
            </a:r>
            <a:r>
              <a:rPr lang="cs-CZ" dirty="0" err="1"/>
              <a:t>regular</a:t>
            </a:r>
            <a:r>
              <a:rPr lang="cs-CZ" dirty="0"/>
              <a:t> </a:t>
            </a:r>
            <a:r>
              <a:rPr lang="cs-CZ" dirty="0" err="1"/>
              <a:t>connective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, </a:t>
            </a:r>
            <a:r>
              <a:rPr lang="cs-CZ" dirty="0" err="1"/>
              <a:t>tendon</a:t>
            </a:r>
            <a:endParaRPr lang="cs-CZ" dirty="0"/>
          </a:p>
          <a:p>
            <a:r>
              <a:rPr lang="cs-CZ" dirty="0" err="1"/>
              <a:t>Longitudinal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32AA27C-5D5A-E549-BEF4-360BD9CD7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100" y="4183963"/>
            <a:ext cx="2260600" cy="24511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4CFE8A-AD74-8D44-8A16-D874269847B5}"/>
              </a:ext>
            </a:extLst>
          </p:cNvPr>
          <p:cNvSpPr txBox="1"/>
          <p:nvPr/>
        </p:nvSpPr>
        <p:spPr>
          <a:xfrm>
            <a:off x="784873" y="5080407"/>
            <a:ext cx="6365227" cy="1554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cs-CZ" sz="2000" dirty="0" err="1"/>
              <a:t>Fibrocyte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 </a:t>
            </a:r>
            <a:r>
              <a:rPr lang="cs-CZ" sz="2000" dirty="0" err="1"/>
              <a:t>bundles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collagen</a:t>
            </a:r>
            <a:r>
              <a:rPr lang="cs-CZ" sz="2000" dirty="0"/>
              <a:t> </a:t>
            </a:r>
            <a:r>
              <a:rPr lang="cs-CZ" sz="2000" dirty="0" err="1"/>
              <a:t>fibers</a:t>
            </a:r>
            <a:r>
              <a:rPr lang="cs-CZ" sz="2000" dirty="0"/>
              <a:t> on a </a:t>
            </a:r>
            <a:r>
              <a:rPr lang="cs-CZ" sz="2000" dirty="0" err="1"/>
              <a:t>transverse</a:t>
            </a:r>
            <a:r>
              <a:rPr lang="cs-CZ" sz="2000" dirty="0"/>
              <a:t> </a:t>
            </a:r>
            <a:r>
              <a:rPr lang="cs-CZ" sz="2000" dirty="0" err="1"/>
              <a:t>section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tendon</a:t>
            </a:r>
            <a:r>
              <a:rPr lang="cs-CZ" sz="2000" dirty="0"/>
              <a:t>,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cytoplasm</a:t>
            </a:r>
            <a:r>
              <a:rPr lang="cs-CZ" sz="2000" dirty="0"/>
              <a:t> </a:t>
            </a:r>
            <a:r>
              <a:rPr lang="cs-CZ" sz="2000" dirty="0" err="1"/>
              <a:t>forms</a:t>
            </a:r>
            <a:r>
              <a:rPr lang="cs-CZ" sz="2000" dirty="0"/>
              <a:t> a </a:t>
            </a:r>
            <a:r>
              <a:rPr lang="cs-CZ" sz="2000" dirty="0" err="1"/>
              <a:t>protrusion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spaces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fiber</a:t>
            </a:r>
            <a:r>
              <a:rPr lang="cs-CZ" sz="2000" dirty="0"/>
              <a:t> </a:t>
            </a:r>
            <a:r>
              <a:rPr lang="cs-CZ" sz="2000" dirty="0" err="1"/>
              <a:t>bundles</a:t>
            </a:r>
            <a:r>
              <a:rPr lang="cs-CZ" sz="2000" dirty="0"/>
              <a:t>. </a:t>
            </a:r>
          </a:p>
          <a:p>
            <a:pPr>
              <a:lnSpc>
                <a:spcPts val="2900"/>
              </a:lnSpc>
            </a:pPr>
            <a:r>
              <a:rPr lang="cs-CZ" sz="2000" dirty="0"/>
              <a:t>In Czech,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name</a:t>
            </a:r>
            <a:r>
              <a:rPr lang="cs-CZ" sz="2000" dirty="0"/>
              <a:t> </a:t>
            </a:r>
            <a:r>
              <a:rPr lang="cs-CZ" sz="2000" dirty="0" err="1"/>
              <a:t>winged</a:t>
            </a:r>
            <a:r>
              <a:rPr lang="cs-CZ" sz="2000" dirty="0"/>
              <a:t> </a:t>
            </a:r>
            <a:r>
              <a:rPr lang="cs-CZ" sz="2000" dirty="0" err="1"/>
              <a:t>cells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used</a:t>
            </a:r>
            <a:endParaRPr lang="cs-CZ" sz="2000" dirty="0"/>
          </a:p>
        </p:txBody>
      </p:sp>
      <p:pic>
        <p:nvPicPr>
          <p:cNvPr id="13" name="Picture 15" descr="křídlaté buňky">
            <a:extLst>
              <a:ext uri="{FF2B5EF4-FFF2-40B4-BE49-F238E27FC236}">
                <a16:creationId xmlns:a16="http://schemas.microsoft.com/office/drawing/2014/main" id="{BC31657E-C53C-1247-8FD0-684197F42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872" y="4816475"/>
            <a:ext cx="245110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778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1A7E847-0B5D-3A43-ADB1-2E18D41D800A}"/>
              </a:ext>
            </a:extLst>
          </p:cNvPr>
          <p:cNvSpPr txBox="1"/>
          <p:nvPr/>
        </p:nvSpPr>
        <p:spPr>
          <a:xfrm>
            <a:off x="3162300" y="1709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Types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of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connective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tissue</a:t>
            </a:r>
            <a:endParaRPr lang="cs-CZ" sz="3600" dirty="0"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46AB61D-C6BA-6A42-9DC4-6F1BE9E40C2D}"/>
              </a:ext>
            </a:extLst>
          </p:cNvPr>
          <p:cNvSpPr txBox="1"/>
          <p:nvPr/>
        </p:nvSpPr>
        <p:spPr>
          <a:xfrm>
            <a:off x="62110" y="939800"/>
            <a:ext cx="7811889" cy="334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940"/>
              </a:lnSpc>
              <a:buNone/>
            </a:pPr>
            <a:r>
              <a:rPr lang="cs-CZ" sz="2200" b="1" dirty="0" err="1"/>
              <a:t>Reticular</a:t>
            </a:r>
            <a:r>
              <a:rPr lang="cs-CZ" sz="2200" b="1" dirty="0"/>
              <a:t> </a:t>
            </a:r>
            <a:r>
              <a:rPr lang="cs-CZ" sz="2200" b="1" dirty="0" err="1"/>
              <a:t>tissue</a:t>
            </a:r>
            <a:r>
              <a:rPr lang="cs-CZ" sz="2200" b="1" dirty="0"/>
              <a:t> </a:t>
            </a:r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Consist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type III </a:t>
            </a:r>
            <a:r>
              <a:rPr lang="cs-CZ" sz="2200" dirty="0" err="1"/>
              <a:t>collagen</a:t>
            </a:r>
            <a:r>
              <a:rPr lang="cs-CZ" sz="2200" dirty="0"/>
              <a:t> </a:t>
            </a:r>
            <a:r>
              <a:rPr lang="cs-CZ" sz="2200" dirty="0" err="1"/>
              <a:t>fibers</a:t>
            </a:r>
            <a:r>
              <a:rPr lang="cs-CZ" sz="2200" dirty="0"/>
              <a:t> (</a:t>
            </a:r>
            <a:r>
              <a:rPr lang="cs-CZ" sz="2200" dirty="0" err="1"/>
              <a:t>also</a:t>
            </a:r>
            <a:r>
              <a:rPr lang="cs-CZ" sz="2200" dirty="0"/>
              <a:t> </a:t>
            </a:r>
            <a:r>
              <a:rPr lang="cs-CZ" sz="2200" dirty="0" err="1"/>
              <a:t>known</a:t>
            </a:r>
            <a:r>
              <a:rPr lang="cs-CZ" sz="2200" dirty="0"/>
              <a:t> as </a:t>
            </a:r>
            <a:r>
              <a:rPr lang="cs-CZ" sz="2200" dirty="0" err="1"/>
              <a:t>reticullin</a:t>
            </a:r>
            <a:r>
              <a:rPr lang="cs-CZ" sz="2200" dirty="0"/>
              <a:t>) - </a:t>
            </a:r>
            <a:r>
              <a:rPr lang="cs-CZ" sz="2200" dirty="0" err="1"/>
              <a:t>produced</a:t>
            </a:r>
            <a:r>
              <a:rPr lang="cs-CZ" sz="2200" dirty="0"/>
              <a:t> by </a:t>
            </a:r>
            <a:r>
              <a:rPr lang="cs-CZ" sz="2200" dirty="0" err="1"/>
              <a:t>modified</a:t>
            </a:r>
            <a:r>
              <a:rPr lang="cs-CZ" sz="2200" dirty="0"/>
              <a:t> </a:t>
            </a:r>
            <a:r>
              <a:rPr lang="cs-CZ" sz="2200" dirty="0" err="1"/>
              <a:t>fibroblasts</a:t>
            </a:r>
            <a:r>
              <a:rPr lang="cs-CZ" sz="2200" dirty="0"/>
              <a:t>, </a:t>
            </a:r>
            <a:r>
              <a:rPr lang="cs-CZ" sz="2200" dirty="0" err="1"/>
              <a:t>called</a:t>
            </a:r>
            <a:r>
              <a:rPr lang="cs-CZ" sz="2200" dirty="0"/>
              <a:t> </a:t>
            </a:r>
            <a:r>
              <a:rPr lang="cs-CZ" sz="2200" dirty="0" err="1"/>
              <a:t>reticular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endParaRPr lang="cs-CZ" sz="2200" dirty="0"/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Occurs</a:t>
            </a:r>
            <a:r>
              <a:rPr lang="cs-CZ" sz="2200" dirty="0"/>
              <a:t> in </a:t>
            </a:r>
            <a:r>
              <a:rPr lang="cs-CZ" sz="2200" dirty="0" err="1"/>
              <a:t>hematopoietic</a:t>
            </a:r>
            <a:r>
              <a:rPr lang="cs-CZ" sz="2200" dirty="0"/>
              <a:t> and </a:t>
            </a:r>
            <a:r>
              <a:rPr lang="cs-CZ" sz="2200" dirty="0" err="1"/>
              <a:t>lymphoid</a:t>
            </a:r>
            <a:r>
              <a:rPr lang="cs-CZ" sz="2200" dirty="0"/>
              <a:t> </a:t>
            </a:r>
            <a:r>
              <a:rPr lang="cs-CZ" sz="2200" dirty="0" err="1"/>
              <a:t>organs</a:t>
            </a:r>
            <a:r>
              <a:rPr lang="cs-CZ" sz="2200" dirty="0"/>
              <a:t> (bone </a:t>
            </a:r>
            <a:r>
              <a:rPr lang="cs-CZ" sz="2200" dirty="0" err="1"/>
              <a:t>marrow</a:t>
            </a:r>
            <a:r>
              <a:rPr lang="cs-CZ" sz="2200" dirty="0"/>
              <a:t>, </a:t>
            </a:r>
            <a:r>
              <a:rPr lang="cs-CZ" sz="2200" dirty="0" err="1"/>
              <a:t>lymph</a:t>
            </a:r>
            <a:r>
              <a:rPr lang="cs-CZ" sz="2200" dirty="0"/>
              <a:t> </a:t>
            </a:r>
            <a:r>
              <a:rPr lang="cs-CZ" sz="2200" dirty="0" err="1"/>
              <a:t>nodes</a:t>
            </a:r>
            <a:r>
              <a:rPr lang="cs-CZ" sz="2200" dirty="0"/>
              <a:t>, spleen), </a:t>
            </a:r>
            <a:r>
              <a:rPr lang="cs-CZ" sz="2200" dirty="0" err="1"/>
              <a:t>where</a:t>
            </a:r>
            <a:r>
              <a:rPr lang="cs-CZ" sz="2200" dirty="0"/>
              <a:t> </a:t>
            </a:r>
            <a:r>
              <a:rPr lang="cs-CZ" sz="2200" dirty="0" err="1"/>
              <a:t>it</a:t>
            </a:r>
            <a:r>
              <a:rPr lang="cs-CZ" sz="2200" dirty="0"/>
              <a:t> </a:t>
            </a:r>
            <a:r>
              <a:rPr lang="cs-CZ" sz="2200" dirty="0" err="1"/>
              <a:t>forms</a:t>
            </a:r>
            <a:r>
              <a:rPr lang="cs-CZ" sz="2200" dirty="0"/>
              <a:t> a network-</a:t>
            </a:r>
            <a:r>
              <a:rPr lang="cs-CZ" sz="2200" dirty="0" err="1"/>
              <a:t>like</a:t>
            </a:r>
            <a:r>
              <a:rPr lang="cs-CZ" sz="2200" dirty="0"/>
              <a:t> basic </a:t>
            </a:r>
            <a:r>
              <a:rPr lang="cs-CZ" sz="2200" dirty="0" err="1"/>
              <a:t>structure</a:t>
            </a:r>
            <a:r>
              <a:rPr lang="cs-CZ" sz="2200" dirty="0"/>
              <a:t> </a:t>
            </a:r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Contains</a:t>
            </a:r>
            <a:r>
              <a:rPr lang="cs-CZ" sz="2200" dirty="0"/>
              <a:t> many free </a:t>
            </a:r>
            <a:r>
              <a:rPr lang="cs-CZ" sz="2200" dirty="0" err="1"/>
              <a:t>cells</a:t>
            </a:r>
            <a:r>
              <a:rPr lang="cs-CZ" sz="2200" dirty="0"/>
              <a:t>, </a:t>
            </a:r>
            <a:r>
              <a:rPr lang="cs-CZ" sz="2200" dirty="0" err="1"/>
              <a:t>especially</a:t>
            </a:r>
            <a:r>
              <a:rPr lang="cs-CZ" sz="2200" dirty="0"/>
              <a:t> </a:t>
            </a:r>
            <a:r>
              <a:rPr lang="cs-CZ" sz="2200" dirty="0" err="1"/>
              <a:t>lymphocytes</a:t>
            </a:r>
            <a:r>
              <a:rPr lang="cs-CZ" sz="2200" dirty="0"/>
              <a:t>, as </a:t>
            </a:r>
            <a:r>
              <a:rPr lang="cs-CZ" sz="2200" dirty="0" err="1"/>
              <a:t>well</a:t>
            </a:r>
            <a:r>
              <a:rPr lang="cs-CZ" sz="2200" dirty="0"/>
              <a:t> as </a:t>
            </a:r>
            <a:r>
              <a:rPr lang="cs-CZ" sz="2200" dirty="0" err="1"/>
              <a:t>macrophages</a:t>
            </a:r>
            <a:r>
              <a:rPr lang="cs-CZ" sz="2200" dirty="0"/>
              <a:t> and </a:t>
            </a:r>
            <a:r>
              <a:rPr lang="cs-CZ" sz="2200" dirty="0" err="1"/>
              <a:t>dendritic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endParaRPr lang="cs-CZ" sz="2200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1B9071A-87AC-874E-94CA-90766868D15A}"/>
              </a:ext>
            </a:extLst>
          </p:cNvPr>
          <p:cNvSpPr txBox="1"/>
          <p:nvPr/>
        </p:nvSpPr>
        <p:spPr>
          <a:xfrm>
            <a:off x="222250" y="4172389"/>
            <a:ext cx="6287106" cy="2228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lnSpc>
                <a:spcPts val="2940"/>
              </a:lnSpc>
              <a:buNone/>
            </a:pPr>
            <a:r>
              <a:rPr lang="cs-CZ" sz="2200" b="1" dirty="0" err="1"/>
              <a:t>Mucoid</a:t>
            </a:r>
            <a:r>
              <a:rPr lang="cs-CZ" sz="2200" b="1" dirty="0"/>
              <a:t> </a:t>
            </a:r>
            <a:r>
              <a:rPr lang="cs-CZ" sz="2200" b="1" dirty="0" err="1"/>
              <a:t>tissue</a:t>
            </a:r>
            <a:r>
              <a:rPr lang="cs-CZ" sz="2200" b="1" dirty="0"/>
              <a:t> </a:t>
            </a:r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Component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fetal</a:t>
            </a:r>
            <a:r>
              <a:rPr lang="cs-CZ" sz="2200" dirty="0"/>
              <a:t> </a:t>
            </a:r>
            <a:r>
              <a:rPr lang="cs-CZ" sz="2200" dirty="0" err="1"/>
              <a:t>umbilical</a:t>
            </a:r>
            <a:r>
              <a:rPr lang="cs-CZ" sz="2200" dirty="0"/>
              <a:t> </a:t>
            </a:r>
            <a:r>
              <a:rPr lang="cs-CZ" sz="2200" dirty="0" err="1"/>
              <a:t>cord</a:t>
            </a:r>
            <a:r>
              <a:rPr lang="cs-CZ" sz="2200" dirty="0"/>
              <a:t>,</a:t>
            </a:r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called</a:t>
            </a:r>
            <a:r>
              <a:rPr lang="cs-CZ" sz="2200" dirty="0"/>
              <a:t> </a:t>
            </a:r>
            <a:r>
              <a:rPr lang="cs-CZ" sz="2200" dirty="0" err="1"/>
              <a:t>Wharton‘s</a:t>
            </a:r>
            <a:r>
              <a:rPr lang="cs-CZ" sz="2200" dirty="0"/>
              <a:t> </a:t>
            </a:r>
            <a:r>
              <a:rPr lang="cs-CZ" sz="2200" dirty="0" err="1"/>
              <a:t>jelly</a:t>
            </a:r>
            <a:endParaRPr lang="cs-CZ" sz="2200" dirty="0"/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Contain</a:t>
            </a:r>
            <a:r>
              <a:rPr lang="cs-CZ" sz="2200" dirty="0"/>
              <a:t> </a:t>
            </a:r>
            <a:r>
              <a:rPr lang="cs-CZ" sz="2200" dirty="0" err="1"/>
              <a:t>fibroblasts</a:t>
            </a:r>
            <a:r>
              <a:rPr lang="cs-CZ" sz="2200" dirty="0"/>
              <a:t>, </a:t>
            </a:r>
            <a:r>
              <a:rPr lang="cs-CZ" sz="2200" dirty="0" err="1"/>
              <a:t>mesenchymal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, </a:t>
            </a:r>
            <a:r>
              <a:rPr lang="cs-CZ" sz="2200" dirty="0" err="1"/>
              <a:t>few</a:t>
            </a:r>
            <a:r>
              <a:rPr lang="cs-CZ" sz="2200" dirty="0"/>
              <a:t> </a:t>
            </a:r>
            <a:r>
              <a:rPr lang="cs-CZ" sz="2200" dirty="0" err="1"/>
              <a:t>fibers</a:t>
            </a:r>
            <a:r>
              <a:rPr lang="cs-CZ" sz="2200" dirty="0"/>
              <a:t>,</a:t>
            </a:r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/>
              <a:t>A lot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ground</a:t>
            </a:r>
            <a:r>
              <a:rPr lang="cs-CZ" sz="2200" dirty="0"/>
              <a:t> substance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B9E20E-E6BF-5C4E-9763-BC23AC1B5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850" y="170934"/>
            <a:ext cx="3009900" cy="46296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E60EAA-05D1-F04F-84C6-9493B084B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589" y="4244204"/>
            <a:ext cx="2322711" cy="200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5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F18F9DD5-EF3D-CA48-94F7-935EF2F1243E}"/>
              </a:ext>
            </a:extLst>
          </p:cNvPr>
          <p:cNvSpPr txBox="1"/>
          <p:nvPr/>
        </p:nvSpPr>
        <p:spPr>
          <a:xfrm>
            <a:off x="381000" y="1233335"/>
            <a:ext cx="11214100" cy="3315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2200" b="1" dirty="0" err="1"/>
              <a:t>Adipose</a:t>
            </a:r>
            <a:r>
              <a:rPr lang="cs-CZ" sz="2200" b="1" dirty="0"/>
              <a:t> </a:t>
            </a:r>
            <a:r>
              <a:rPr lang="cs-CZ" sz="2200" b="1" dirty="0" err="1"/>
              <a:t>tissue</a:t>
            </a:r>
            <a:r>
              <a:rPr lang="cs-CZ" sz="2200" b="1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200" dirty="0" err="1"/>
              <a:t>There</a:t>
            </a:r>
            <a:r>
              <a:rPr lang="cs-CZ" sz="2200" dirty="0"/>
              <a:t> are </a:t>
            </a:r>
            <a:r>
              <a:rPr lang="cs-CZ" sz="2200" dirty="0" err="1"/>
              <a:t>two</a:t>
            </a:r>
            <a:r>
              <a:rPr lang="cs-CZ" sz="2200" dirty="0"/>
              <a:t> major </a:t>
            </a:r>
            <a:r>
              <a:rPr lang="cs-CZ" sz="2200" dirty="0" err="1"/>
              <a:t>types</a:t>
            </a:r>
            <a:r>
              <a:rPr lang="cs-CZ" sz="2200" dirty="0"/>
              <a:t>: </a:t>
            </a:r>
            <a:r>
              <a:rPr lang="cs-CZ" sz="2200" dirty="0" err="1">
                <a:solidFill>
                  <a:srgbClr val="00B0F0"/>
                </a:solidFill>
              </a:rPr>
              <a:t>white</a:t>
            </a:r>
            <a:r>
              <a:rPr lang="cs-CZ" sz="2200" dirty="0">
                <a:solidFill>
                  <a:srgbClr val="00B0F0"/>
                </a:solidFill>
              </a:rPr>
              <a:t> and </a:t>
            </a:r>
            <a:r>
              <a:rPr lang="cs-CZ" sz="2200" dirty="0" err="1">
                <a:solidFill>
                  <a:srgbClr val="00B0F0"/>
                </a:solidFill>
              </a:rPr>
              <a:t>brown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adipose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tissue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200" dirty="0" err="1">
                <a:solidFill>
                  <a:srgbClr val="00B0F0"/>
                </a:solidFill>
              </a:rPr>
              <a:t>White</a:t>
            </a:r>
            <a:r>
              <a:rPr lang="cs-CZ" sz="2200" dirty="0">
                <a:solidFill>
                  <a:srgbClr val="00B0F0"/>
                </a:solidFill>
              </a:rPr>
              <a:t>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200" dirty="0" err="1"/>
              <a:t>cells</a:t>
            </a:r>
            <a:r>
              <a:rPr lang="cs-CZ" sz="2200" dirty="0"/>
              <a:t>  – </a:t>
            </a:r>
            <a:r>
              <a:rPr lang="cs-CZ" sz="2200" dirty="0" err="1"/>
              <a:t>adipocytes</a:t>
            </a:r>
            <a:r>
              <a:rPr lang="cs-CZ" sz="2200" dirty="0"/>
              <a:t>, </a:t>
            </a:r>
            <a:r>
              <a:rPr lang="cs-CZ" sz="2200" dirty="0" err="1"/>
              <a:t>size</a:t>
            </a:r>
            <a:r>
              <a:rPr lang="cs-CZ" sz="2200" dirty="0"/>
              <a:t> 50 – 150 µm, signet ring </a:t>
            </a:r>
            <a:r>
              <a:rPr lang="cs-CZ" sz="2200" dirty="0" err="1"/>
              <a:t>shape</a:t>
            </a:r>
            <a:r>
              <a:rPr lang="cs-CZ" sz="2200" dirty="0"/>
              <a:t>, </a:t>
            </a:r>
            <a:r>
              <a:rPr lang="cs-CZ" sz="2200" dirty="0" err="1"/>
              <a:t>one</a:t>
            </a:r>
            <a:r>
              <a:rPr lang="cs-CZ" sz="2200" dirty="0"/>
              <a:t> </a:t>
            </a:r>
            <a:r>
              <a:rPr lang="cs-CZ" sz="2200" dirty="0" err="1"/>
              <a:t>cytoplasmic</a:t>
            </a:r>
            <a:r>
              <a:rPr lang="cs-CZ" sz="2200" dirty="0"/>
              <a:t> </a:t>
            </a:r>
            <a:r>
              <a:rPr lang="cs-CZ" sz="2200" dirty="0" err="1"/>
              <a:t>droplet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fat-</a:t>
            </a:r>
            <a:r>
              <a:rPr lang="cs-CZ" sz="2200" dirty="0" err="1"/>
              <a:t>specialized</a:t>
            </a:r>
            <a:r>
              <a:rPr lang="cs-CZ" sz="2200" dirty="0"/>
              <a:t> </a:t>
            </a:r>
            <a:r>
              <a:rPr lang="cs-CZ" sz="2200" dirty="0" err="1"/>
              <a:t>for</a:t>
            </a:r>
            <a:r>
              <a:rPr lang="cs-CZ" sz="2200" dirty="0"/>
              <a:t> fat </a:t>
            </a:r>
            <a:r>
              <a:rPr lang="cs-CZ" sz="2200" dirty="0" err="1"/>
              <a:t>storage</a:t>
            </a:r>
            <a:endParaRPr lang="cs-CZ" sz="22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2200" dirty="0">
                <a:solidFill>
                  <a:srgbClr val="00B0F0"/>
                </a:solidFill>
              </a:rPr>
              <a:t>Brown: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200" dirty="0" err="1"/>
              <a:t>contain</a:t>
            </a:r>
            <a:r>
              <a:rPr lang="cs-CZ" sz="2200" dirty="0"/>
              <a:t> </a:t>
            </a:r>
            <a:r>
              <a:rPr lang="cs-CZ" sz="2200" dirty="0" err="1"/>
              <a:t>multiple</a:t>
            </a:r>
            <a:r>
              <a:rPr lang="cs-CZ" sz="2200" dirty="0"/>
              <a:t> lipid </a:t>
            </a:r>
            <a:r>
              <a:rPr lang="cs-CZ" sz="2200" dirty="0" err="1"/>
              <a:t>droples</a:t>
            </a:r>
            <a:r>
              <a:rPr lang="cs-CZ" sz="2200" dirty="0"/>
              <a:t> and </a:t>
            </a:r>
            <a:r>
              <a:rPr lang="cs-CZ" sz="2200" dirty="0" err="1"/>
              <a:t>abundant</a:t>
            </a:r>
            <a:r>
              <a:rPr lang="cs-CZ" sz="2200" dirty="0"/>
              <a:t> </a:t>
            </a:r>
            <a:r>
              <a:rPr lang="cs-CZ" sz="2200" dirty="0" err="1"/>
              <a:t>mitochondria</a:t>
            </a:r>
            <a:r>
              <a:rPr lang="cs-CZ" sz="2200" dirty="0"/>
              <a:t>, </a:t>
            </a:r>
            <a:r>
              <a:rPr lang="cs-CZ" sz="2200" dirty="0" err="1"/>
              <a:t>witch</a:t>
            </a:r>
            <a:r>
              <a:rPr lang="cs-CZ" sz="2200" dirty="0"/>
              <a:t> </a:t>
            </a:r>
            <a:r>
              <a:rPr lang="cs-CZ" sz="2200" dirty="0" err="1"/>
              <a:t>give</a:t>
            </a:r>
            <a:r>
              <a:rPr lang="cs-CZ" sz="2200" dirty="0"/>
              <a:t> </a:t>
            </a:r>
            <a:r>
              <a:rPr lang="cs-CZ" sz="2200" dirty="0" err="1"/>
              <a:t>this</a:t>
            </a:r>
            <a:r>
              <a:rPr lang="cs-CZ" sz="2200" dirty="0"/>
              <a:t> </a:t>
            </a:r>
            <a:r>
              <a:rPr lang="cs-CZ" sz="2200" dirty="0" err="1"/>
              <a:t>tissue</a:t>
            </a:r>
            <a:r>
              <a:rPr lang="cs-CZ" sz="2200" dirty="0"/>
              <a:t> a </a:t>
            </a:r>
            <a:r>
              <a:rPr lang="cs-CZ" sz="2200" dirty="0" err="1"/>
              <a:t>dark</a:t>
            </a:r>
            <a:r>
              <a:rPr lang="cs-CZ" sz="2200" dirty="0"/>
              <a:t> </a:t>
            </a:r>
            <a:r>
              <a:rPr lang="cs-CZ" sz="2200" dirty="0" err="1"/>
              <a:t>color</a:t>
            </a:r>
            <a:r>
              <a:rPr lang="cs-CZ" sz="2200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200" dirty="0" err="1"/>
              <a:t>adipocytes</a:t>
            </a:r>
            <a:r>
              <a:rPr lang="cs-CZ" sz="2200" dirty="0"/>
              <a:t> </a:t>
            </a:r>
            <a:r>
              <a:rPr lang="cs-CZ" sz="2200" dirty="0" err="1"/>
              <a:t>can</a:t>
            </a:r>
            <a:r>
              <a:rPr lang="cs-CZ" sz="2200" dirty="0"/>
              <a:t> </a:t>
            </a:r>
            <a:r>
              <a:rPr lang="cs-CZ" sz="2200" dirty="0" err="1"/>
              <a:t>produce</a:t>
            </a:r>
            <a:r>
              <a:rPr lang="cs-CZ" sz="2200" dirty="0"/>
              <a:t> </a:t>
            </a:r>
            <a:r>
              <a:rPr lang="cs-CZ" sz="2200" dirty="0" err="1"/>
              <a:t>heat</a:t>
            </a:r>
            <a:r>
              <a:rPr lang="cs-CZ" sz="2200" dirty="0"/>
              <a:t> by non-</a:t>
            </a:r>
            <a:r>
              <a:rPr lang="cs-CZ" sz="2200" dirty="0" err="1"/>
              <a:t>shivering</a:t>
            </a:r>
            <a:r>
              <a:rPr lang="cs-CZ" sz="2200" dirty="0"/>
              <a:t> </a:t>
            </a:r>
            <a:r>
              <a:rPr lang="cs-CZ" sz="2200" dirty="0" err="1"/>
              <a:t>thermogenesis</a:t>
            </a:r>
            <a:r>
              <a:rPr lang="cs-CZ" sz="2200" dirty="0"/>
              <a:t>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A53ED72-F8D1-3043-A13C-1BC56064574A}"/>
              </a:ext>
            </a:extLst>
          </p:cNvPr>
          <p:cNvSpPr txBox="1"/>
          <p:nvPr/>
        </p:nvSpPr>
        <p:spPr>
          <a:xfrm>
            <a:off x="3048000" y="58700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Types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of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connective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tissue</a:t>
            </a:r>
            <a:endParaRPr lang="cs-CZ" sz="3600" dirty="0">
              <a:latin typeface="+mj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9D061F-905A-584E-8553-88D93670533E}"/>
              </a:ext>
            </a:extLst>
          </p:cNvPr>
          <p:cNvSpPr txBox="1"/>
          <p:nvPr/>
        </p:nvSpPr>
        <p:spPr>
          <a:xfrm>
            <a:off x="438150" y="4657991"/>
            <a:ext cx="55499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 err="1"/>
              <a:t>They</a:t>
            </a:r>
            <a:r>
              <a:rPr lang="cs-CZ" sz="2200" i="1" dirty="0"/>
              <a:t> </a:t>
            </a:r>
            <a:r>
              <a:rPr lang="cs-CZ" sz="2200" i="1" dirty="0" err="1"/>
              <a:t>contain</a:t>
            </a:r>
            <a:r>
              <a:rPr lang="cs-CZ" sz="2200" i="1" dirty="0"/>
              <a:t> a </a:t>
            </a:r>
            <a:r>
              <a:rPr lang="cs-CZ" sz="2200" i="1" dirty="0" err="1"/>
              <a:t>special</a:t>
            </a:r>
            <a:r>
              <a:rPr lang="cs-CZ" sz="2200" i="1" dirty="0"/>
              <a:t> protein </a:t>
            </a:r>
            <a:r>
              <a:rPr lang="cs-CZ" sz="2200" i="1" dirty="0" err="1"/>
              <a:t>thermogenin</a:t>
            </a:r>
            <a:r>
              <a:rPr lang="cs-CZ" sz="2200" i="1" dirty="0"/>
              <a:t>, </a:t>
            </a:r>
            <a:r>
              <a:rPr lang="cs-CZ" sz="2200" i="1" dirty="0" err="1"/>
              <a:t>which</a:t>
            </a:r>
            <a:r>
              <a:rPr lang="cs-CZ" sz="2200" i="1" dirty="0"/>
              <a:t> </a:t>
            </a:r>
            <a:r>
              <a:rPr lang="cs-CZ" sz="2200" i="1" dirty="0" err="1"/>
              <a:t>disconnects</a:t>
            </a:r>
            <a:r>
              <a:rPr lang="cs-CZ" sz="2200" i="1" dirty="0"/>
              <a:t> </a:t>
            </a:r>
            <a:r>
              <a:rPr lang="cs-CZ" sz="2200" i="1" dirty="0" err="1"/>
              <a:t>the</a:t>
            </a:r>
            <a:r>
              <a:rPr lang="cs-CZ" sz="2200" i="1" dirty="0"/>
              <a:t> </a:t>
            </a:r>
            <a:r>
              <a:rPr lang="cs-CZ" sz="2200" i="1" dirty="0" err="1"/>
              <a:t>electron</a:t>
            </a:r>
            <a:r>
              <a:rPr lang="cs-CZ" sz="2200" i="1" dirty="0"/>
              <a:t> transport </a:t>
            </a:r>
            <a:r>
              <a:rPr lang="cs-CZ" sz="2200" i="1" dirty="0" err="1"/>
              <a:t>chain</a:t>
            </a:r>
            <a:r>
              <a:rPr lang="cs-CZ" sz="2200" i="1" dirty="0"/>
              <a:t> </a:t>
            </a:r>
            <a:r>
              <a:rPr lang="cs-CZ" sz="2200" i="1" dirty="0" err="1"/>
              <a:t>from</a:t>
            </a:r>
            <a:r>
              <a:rPr lang="cs-CZ" sz="2200" i="1" dirty="0"/>
              <a:t> </a:t>
            </a:r>
            <a:r>
              <a:rPr lang="cs-CZ" sz="2200" i="1" dirty="0" err="1"/>
              <a:t>oxidative</a:t>
            </a:r>
            <a:r>
              <a:rPr lang="cs-CZ" sz="2200" i="1" dirty="0"/>
              <a:t> </a:t>
            </a:r>
            <a:r>
              <a:rPr lang="cs-CZ" sz="2200" i="1" dirty="0" err="1"/>
              <a:t>phosphorylation</a:t>
            </a:r>
            <a:r>
              <a:rPr lang="cs-CZ" sz="2200" i="1" dirty="0"/>
              <a:t>. </a:t>
            </a:r>
            <a:r>
              <a:rPr lang="cs-CZ" sz="2200" i="1" dirty="0" err="1"/>
              <a:t>Protons</a:t>
            </a:r>
            <a:r>
              <a:rPr lang="cs-CZ" sz="2200" i="1" dirty="0"/>
              <a:t> </a:t>
            </a:r>
            <a:r>
              <a:rPr lang="cs-CZ" sz="2200" i="1" dirty="0" err="1"/>
              <a:t>accumulate</a:t>
            </a:r>
            <a:r>
              <a:rPr lang="cs-CZ" sz="2200" i="1" dirty="0"/>
              <a:t> in </a:t>
            </a:r>
            <a:r>
              <a:rPr lang="cs-CZ" sz="2200" i="1" dirty="0" err="1"/>
              <a:t>the</a:t>
            </a:r>
            <a:r>
              <a:rPr lang="cs-CZ" sz="2200" i="1" dirty="0"/>
              <a:t> </a:t>
            </a:r>
            <a:r>
              <a:rPr lang="cs-CZ" sz="2200" i="1" dirty="0" err="1"/>
              <a:t>intermembrane</a:t>
            </a:r>
            <a:r>
              <a:rPr lang="cs-CZ" sz="2200" i="1" dirty="0"/>
              <a:t> </a:t>
            </a:r>
            <a:r>
              <a:rPr lang="cs-CZ" sz="2200" i="1" dirty="0" err="1"/>
              <a:t>space</a:t>
            </a:r>
            <a:r>
              <a:rPr lang="cs-CZ" sz="2200" i="1" dirty="0"/>
              <a:t> </a:t>
            </a:r>
            <a:r>
              <a:rPr lang="cs-CZ" sz="2200" i="1" dirty="0" err="1"/>
              <a:t>of</a:t>
            </a:r>
            <a:r>
              <a:rPr lang="cs-CZ" sz="2200" i="1" dirty="0"/>
              <a:t> </a:t>
            </a:r>
            <a:r>
              <a:rPr lang="cs-CZ" sz="2200" i="1" dirty="0" err="1"/>
              <a:t>the</a:t>
            </a:r>
            <a:r>
              <a:rPr lang="cs-CZ" sz="2200" i="1" dirty="0"/>
              <a:t> </a:t>
            </a:r>
            <a:r>
              <a:rPr lang="cs-CZ" sz="2200" i="1" dirty="0" err="1"/>
              <a:t>mitochondria</a:t>
            </a:r>
            <a:r>
              <a:rPr lang="cs-CZ" sz="2200" i="1" dirty="0"/>
              <a:t> and </a:t>
            </a:r>
            <a:r>
              <a:rPr lang="cs-CZ" sz="2200" i="1" dirty="0" err="1"/>
              <a:t>their</a:t>
            </a:r>
            <a:r>
              <a:rPr lang="cs-CZ" sz="2200" i="1" dirty="0"/>
              <a:t> </a:t>
            </a:r>
            <a:r>
              <a:rPr lang="cs-CZ" sz="2200" i="1" dirty="0" err="1"/>
              <a:t>energy</a:t>
            </a:r>
            <a:r>
              <a:rPr lang="cs-CZ" sz="2200" i="1" dirty="0"/>
              <a:t> </a:t>
            </a:r>
            <a:r>
              <a:rPr lang="cs-CZ" sz="2200" i="1" dirty="0" err="1"/>
              <a:t>is</a:t>
            </a:r>
            <a:r>
              <a:rPr lang="cs-CZ" sz="2200" i="1" dirty="0"/>
              <a:t> </a:t>
            </a:r>
            <a:r>
              <a:rPr lang="cs-CZ" sz="2200" i="1" dirty="0" err="1"/>
              <a:t>converted</a:t>
            </a:r>
            <a:r>
              <a:rPr lang="cs-CZ" sz="2200" i="1" dirty="0"/>
              <a:t> </a:t>
            </a:r>
            <a:r>
              <a:rPr lang="cs-CZ" sz="2200" i="1" dirty="0" err="1"/>
              <a:t>into</a:t>
            </a:r>
            <a:r>
              <a:rPr lang="cs-CZ" sz="2200" i="1" dirty="0"/>
              <a:t> </a:t>
            </a:r>
            <a:r>
              <a:rPr lang="cs-CZ" sz="2200" i="1" dirty="0" err="1"/>
              <a:t>heat</a:t>
            </a:r>
            <a:r>
              <a:rPr lang="cs-CZ" sz="2200" i="1" dirty="0"/>
              <a:t>. </a:t>
            </a:r>
          </a:p>
          <a:p>
            <a:endParaRPr lang="cs-CZ" dirty="0"/>
          </a:p>
        </p:txBody>
      </p:sp>
      <p:pic>
        <p:nvPicPr>
          <p:cNvPr id="8" name="Picture 4" descr="tukové pojivo">
            <a:extLst>
              <a:ext uri="{FF2B5EF4-FFF2-40B4-BE49-F238E27FC236}">
                <a16:creationId xmlns:a16="http://schemas.microsoft.com/office/drawing/2014/main" id="{B74F5EC8-0546-2542-B9AA-34075C73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972" y="593414"/>
            <a:ext cx="3155157" cy="17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06_06">
            <a:extLst>
              <a:ext uri="{FF2B5EF4-FFF2-40B4-BE49-F238E27FC236}">
                <a16:creationId xmlns:a16="http://schemas.microsoft.com/office/drawing/2014/main" id="{2F8A6EA5-26E5-1242-93C0-FAAAFB1B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2" y="4548666"/>
            <a:ext cx="2878138" cy="197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4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14F254B-3A7B-CF4E-BF75-C6E2AECECE25}"/>
              </a:ext>
            </a:extLst>
          </p:cNvPr>
          <p:cNvSpPr txBox="1"/>
          <p:nvPr/>
        </p:nvSpPr>
        <p:spPr>
          <a:xfrm>
            <a:off x="580022" y="1404311"/>
            <a:ext cx="8438745" cy="404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80"/>
              </a:lnSpc>
            </a:pPr>
            <a:r>
              <a:rPr lang="cs-CZ" sz="2200" b="1" dirty="0" err="1"/>
              <a:t>Extracellular</a:t>
            </a:r>
            <a:r>
              <a:rPr lang="cs-CZ" sz="2200" b="1" dirty="0"/>
              <a:t> matrix </a:t>
            </a:r>
            <a:r>
              <a:rPr lang="cs-CZ" sz="2200" b="1" dirty="0" err="1"/>
              <a:t>includes</a:t>
            </a:r>
            <a:r>
              <a:rPr lang="cs-CZ" sz="2200" b="1" dirty="0"/>
              <a:t>:</a:t>
            </a:r>
          </a:p>
          <a:p>
            <a:pPr algn="l">
              <a:lnSpc>
                <a:spcPts val="3080"/>
              </a:lnSpc>
            </a:pPr>
            <a:r>
              <a:rPr lang="cs-CZ" sz="2200" u="sng" dirty="0"/>
              <a:t>protein </a:t>
            </a:r>
            <a:r>
              <a:rPr lang="cs-CZ" sz="2200" u="sng" dirty="0" err="1"/>
              <a:t>fibers</a:t>
            </a:r>
            <a:r>
              <a:rPr lang="cs-CZ" sz="2200" u="sng" dirty="0"/>
              <a:t>  - </a:t>
            </a:r>
            <a:r>
              <a:rPr lang="cs-CZ" sz="2200" dirty="0" err="1"/>
              <a:t>three</a:t>
            </a:r>
            <a:r>
              <a:rPr lang="cs-CZ" sz="2200" dirty="0"/>
              <a:t> </a:t>
            </a:r>
            <a:r>
              <a:rPr lang="cs-CZ" sz="2200" dirty="0" err="1"/>
              <a:t>main</a:t>
            </a:r>
            <a:r>
              <a:rPr lang="cs-CZ" sz="2200" dirty="0"/>
              <a:t> </a:t>
            </a:r>
            <a:r>
              <a:rPr lang="cs-CZ" sz="2200" dirty="0" err="1"/>
              <a:t>types</a:t>
            </a:r>
            <a:r>
              <a:rPr lang="cs-CZ" sz="2200" dirty="0"/>
              <a:t>: </a:t>
            </a:r>
            <a:r>
              <a:rPr lang="cs-CZ" sz="2200" dirty="0" err="1">
                <a:solidFill>
                  <a:srgbClr val="0070C0"/>
                </a:solidFill>
              </a:rPr>
              <a:t>collagen</a:t>
            </a:r>
            <a:r>
              <a:rPr lang="cs-CZ" sz="2200" dirty="0">
                <a:solidFill>
                  <a:srgbClr val="0070C0"/>
                </a:solidFill>
              </a:rPr>
              <a:t>, </a:t>
            </a:r>
            <a:r>
              <a:rPr lang="cs-CZ" sz="2200" dirty="0" err="1">
                <a:solidFill>
                  <a:srgbClr val="0070C0"/>
                </a:solidFill>
              </a:rPr>
              <a:t>reticular</a:t>
            </a:r>
            <a:r>
              <a:rPr lang="cs-CZ" sz="2200" dirty="0">
                <a:solidFill>
                  <a:srgbClr val="0070C0"/>
                </a:solidFill>
              </a:rPr>
              <a:t> and </a:t>
            </a:r>
            <a:r>
              <a:rPr lang="cs-CZ" sz="2200" dirty="0" err="1">
                <a:solidFill>
                  <a:srgbClr val="0070C0"/>
                </a:solidFill>
              </a:rPr>
              <a:t>elastic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 err="1">
                <a:solidFill>
                  <a:srgbClr val="0070C0"/>
                </a:solidFill>
              </a:rPr>
              <a:t>fibers</a:t>
            </a:r>
            <a:endParaRPr lang="cs-CZ" sz="2200" dirty="0">
              <a:solidFill>
                <a:srgbClr val="0070C0"/>
              </a:solidFill>
            </a:endParaRPr>
          </a:p>
          <a:p>
            <a:pPr algn="l">
              <a:lnSpc>
                <a:spcPts val="3080"/>
              </a:lnSpc>
            </a:pPr>
            <a:r>
              <a:rPr lang="cs-CZ" sz="2200" u="sng" dirty="0" err="1"/>
              <a:t>ground</a:t>
            </a:r>
            <a:r>
              <a:rPr lang="cs-CZ" sz="2200" u="sng" dirty="0"/>
              <a:t> substance - </a:t>
            </a:r>
            <a:r>
              <a:rPr lang="cs-CZ" sz="2200" dirty="0" err="1">
                <a:solidFill>
                  <a:srgbClr val="0070C0"/>
                </a:solidFill>
              </a:rPr>
              <a:t>proteoglycans</a:t>
            </a:r>
            <a:r>
              <a:rPr lang="cs-CZ" sz="2200" dirty="0">
                <a:solidFill>
                  <a:srgbClr val="0070C0"/>
                </a:solidFill>
              </a:rPr>
              <a:t>, </a:t>
            </a:r>
            <a:r>
              <a:rPr lang="cs-CZ" sz="2200" dirty="0" err="1">
                <a:solidFill>
                  <a:srgbClr val="0070C0"/>
                </a:solidFill>
              </a:rPr>
              <a:t>glycosaminoglycans</a:t>
            </a:r>
            <a:r>
              <a:rPr lang="cs-CZ" sz="2200" dirty="0">
                <a:solidFill>
                  <a:srgbClr val="0070C0"/>
                </a:solidFill>
              </a:rPr>
              <a:t>,</a:t>
            </a:r>
          </a:p>
          <a:p>
            <a:pPr algn="l">
              <a:lnSpc>
                <a:spcPts val="3080"/>
              </a:lnSpc>
            </a:pP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 err="1">
                <a:solidFill>
                  <a:srgbClr val="0070C0"/>
                </a:solidFill>
              </a:rPr>
              <a:t>multiadhesive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 err="1">
                <a:solidFill>
                  <a:srgbClr val="0070C0"/>
                </a:solidFill>
              </a:rPr>
              <a:t>glycoproteins</a:t>
            </a:r>
            <a:r>
              <a:rPr lang="cs-CZ" sz="2200" dirty="0">
                <a:solidFill>
                  <a:srgbClr val="0070C0"/>
                </a:solidFill>
              </a:rPr>
              <a:t> – </a:t>
            </a:r>
            <a:r>
              <a:rPr lang="cs-CZ" sz="2200" dirty="0" err="1">
                <a:solidFill>
                  <a:srgbClr val="0070C0"/>
                </a:solidFill>
              </a:rPr>
              <a:t>fibronectin</a:t>
            </a:r>
            <a:r>
              <a:rPr lang="cs-CZ" sz="2200" dirty="0">
                <a:solidFill>
                  <a:srgbClr val="0070C0"/>
                </a:solidFill>
              </a:rPr>
              <a:t>, </a:t>
            </a:r>
            <a:r>
              <a:rPr lang="cs-CZ" sz="2200" dirty="0" err="1">
                <a:solidFill>
                  <a:srgbClr val="0070C0"/>
                </a:solidFill>
              </a:rPr>
              <a:t>laminin</a:t>
            </a:r>
            <a:r>
              <a:rPr lang="cs-CZ" sz="2200" dirty="0"/>
              <a:t>  </a:t>
            </a:r>
          </a:p>
          <a:p>
            <a:pPr algn="l">
              <a:lnSpc>
                <a:spcPts val="3080"/>
              </a:lnSpc>
            </a:pP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ground</a:t>
            </a:r>
            <a:r>
              <a:rPr lang="cs-CZ" sz="2200" dirty="0"/>
              <a:t> substance </a:t>
            </a:r>
            <a:r>
              <a:rPr lang="cs-CZ" sz="2200" dirty="0" err="1"/>
              <a:t>contains</a:t>
            </a:r>
            <a:r>
              <a:rPr lang="cs-CZ" sz="2200" dirty="0"/>
              <a:t> a </a:t>
            </a:r>
            <a:r>
              <a:rPr lang="cs-CZ" sz="2200" dirty="0" err="1">
                <a:solidFill>
                  <a:srgbClr val="0070C0"/>
                </a:solidFill>
              </a:rPr>
              <a:t>certain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 err="1">
                <a:solidFill>
                  <a:srgbClr val="0070C0"/>
                </a:solidFill>
              </a:rPr>
              <a:t>amount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 err="1">
                <a:solidFill>
                  <a:srgbClr val="0070C0"/>
                </a:solidFill>
              </a:rPr>
              <a:t>of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 err="1">
                <a:solidFill>
                  <a:srgbClr val="0070C0"/>
                </a:solidFill>
              </a:rPr>
              <a:t>water</a:t>
            </a:r>
            <a:r>
              <a:rPr lang="cs-CZ" sz="2200" dirty="0"/>
              <a:t> </a:t>
            </a:r>
            <a:r>
              <a:rPr lang="cs-CZ" sz="2200" dirty="0" err="1"/>
              <a:t>which</a:t>
            </a:r>
            <a:r>
              <a:rPr lang="cs-CZ" sz="2200" dirty="0"/>
              <a:t> </a:t>
            </a:r>
            <a:r>
              <a:rPr lang="cs-CZ" sz="2200" dirty="0" err="1"/>
              <a:t>allows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exchange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nutriens</a:t>
            </a:r>
            <a:r>
              <a:rPr lang="cs-CZ" sz="2200" dirty="0"/>
              <a:t> </a:t>
            </a:r>
            <a:r>
              <a:rPr lang="cs-CZ" sz="2200" dirty="0" err="1"/>
              <a:t>between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 and </a:t>
            </a:r>
            <a:r>
              <a:rPr lang="cs-CZ" sz="2200" dirty="0" err="1"/>
              <a:t>blood</a:t>
            </a:r>
            <a:r>
              <a:rPr lang="cs-CZ" sz="2200" dirty="0"/>
              <a:t> in </a:t>
            </a:r>
            <a:r>
              <a:rPr lang="cs-CZ" sz="2200" dirty="0" err="1"/>
              <a:t>vessels</a:t>
            </a:r>
            <a:r>
              <a:rPr lang="cs-CZ" sz="2200" dirty="0"/>
              <a:t>.</a:t>
            </a:r>
          </a:p>
          <a:p>
            <a:pPr algn="l">
              <a:lnSpc>
                <a:spcPts val="3080"/>
              </a:lnSpc>
            </a:pPr>
            <a:r>
              <a:rPr lang="cs-CZ" sz="2200" dirty="0" err="1"/>
              <a:t>Extracellular</a:t>
            </a:r>
            <a:r>
              <a:rPr lang="cs-CZ" sz="2200" dirty="0"/>
              <a:t> matrix </a:t>
            </a:r>
            <a:r>
              <a:rPr lang="cs-CZ" sz="2200" dirty="0" err="1"/>
              <a:t>may</a:t>
            </a:r>
            <a:r>
              <a:rPr lang="cs-CZ" sz="2200" dirty="0"/>
              <a:t> </a:t>
            </a:r>
            <a:r>
              <a:rPr lang="cs-CZ" sz="2200" dirty="0" err="1"/>
              <a:t>have</a:t>
            </a:r>
            <a:r>
              <a:rPr lang="cs-CZ" sz="2200" dirty="0"/>
              <a:t> a </a:t>
            </a:r>
            <a:r>
              <a:rPr lang="cs-CZ" sz="2200" dirty="0" err="1">
                <a:solidFill>
                  <a:srgbClr val="0070C0"/>
                </a:solidFill>
              </a:rPr>
              <a:t>thin</a:t>
            </a:r>
            <a:r>
              <a:rPr lang="cs-CZ" sz="2200" dirty="0">
                <a:solidFill>
                  <a:srgbClr val="0070C0"/>
                </a:solidFill>
              </a:rPr>
              <a:t>, </a:t>
            </a:r>
            <a:r>
              <a:rPr lang="cs-CZ" sz="2200" dirty="0" err="1">
                <a:solidFill>
                  <a:srgbClr val="0070C0"/>
                </a:solidFill>
              </a:rPr>
              <a:t>semi</a:t>
            </a:r>
            <a:r>
              <a:rPr lang="cs-CZ" sz="2200" dirty="0">
                <a:solidFill>
                  <a:srgbClr val="0070C0"/>
                </a:solidFill>
              </a:rPr>
              <a:t>-solid </a:t>
            </a:r>
            <a:r>
              <a:rPr lang="cs-CZ" sz="2200" dirty="0" err="1">
                <a:solidFill>
                  <a:srgbClr val="0070C0"/>
                </a:solidFill>
              </a:rPr>
              <a:t>or</a:t>
            </a:r>
            <a:r>
              <a:rPr lang="cs-CZ" sz="2200" dirty="0">
                <a:solidFill>
                  <a:srgbClr val="0070C0"/>
                </a:solidFill>
              </a:rPr>
              <a:t> solid </a:t>
            </a:r>
            <a:r>
              <a:rPr lang="cs-CZ" sz="2200" dirty="0" err="1">
                <a:solidFill>
                  <a:srgbClr val="0070C0"/>
                </a:solidFill>
              </a:rPr>
              <a:t>consistency</a:t>
            </a:r>
            <a:r>
              <a:rPr lang="cs-CZ" sz="2200" dirty="0"/>
              <a:t>.</a:t>
            </a:r>
          </a:p>
          <a:p>
            <a:pPr algn="l">
              <a:lnSpc>
                <a:spcPts val="3080"/>
              </a:lnSpc>
            </a:pPr>
            <a:r>
              <a:rPr lang="cs-CZ" sz="2200" dirty="0" err="1"/>
              <a:t>Components</a:t>
            </a:r>
            <a:r>
              <a:rPr lang="cs-CZ" sz="2200" dirty="0"/>
              <a:t> and </a:t>
            </a:r>
            <a:r>
              <a:rPr lang="cs-CZ" sz="2200" dirty="0" err="1"/>
              <a:t>consistency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intercellular</a:t>
            </a:r>
            <a:r>
              <a:rPr lang="cs-CZ" sz="2200" dirty="0"/>
              <a:t> matrix, </a:t>
            </a:r>
            <a:r>
              <a:rPr lang="cs-CZ" sz="2200" dirty="0" err="1"/>
              <a:t>determine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properties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connective</a:t>
            </a:r>
            <a:r>
              <a:rPr lang="cs-CZ" sz="2200" dirty="0"/>
              <a:t> </a:t>
            </a:r>
            <a:r>
              <a:rPr lang="cs-CZ" sz="2200" dirty="0" err="1"/>
              <a:t>tissue</a:t>
            </a:r>
            <a:endParaRPr lang="cs-CZ" sz="2200" dirty="0"/>
          </a:p>
          <a:p>
            <a:pPr algn="l">
              <a:lnSpc>
                <a:spcPct val="120000"/>
              </a:lnSpc>
            </a:pPr>
            <a:endParaRPr lang="cs-CZ" sz="2200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0CECE0E0-9933-C94E-9298-A9FC96EF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44" y="368301"/>
            <a:ext cx="2463545" cy="16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5F3D6CB-3CFF-B64D-B444-E7E95ACE9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377" y="2549666"/>
            <a:ext cx="2398712" cy="16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118C29C5-FB8D-5544-BE95-39B225577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377" y="4677665"/>
            <a:ext cx="2447925" cy="165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FC54FD0-2D9F-4941-914F-6D894CC59D6B}"/>
              </a:ext>
            </a:extLst>
          </p:cNvPr>
          <p:cNvSpPr txBox="1"/>
          <p:nvPr/>
        </p:nvSpPr>
        <p:spPr>
          <a:xfrm>
            <a:off x="9894098" y="2011643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smear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A14F174-8E7C-0240-AA85-87B0C45B6E05}"/>
              </a:ext>
            </a:extLst>
          </p:cNvPr>
          <p:cNvSpPr txBox="1"/>
          <p:nvPr/>
        </p:nvSpPr>
        <p:spPr>
          <a:xfrm>
            <a:off x="10258425" y="4254966"/>
            <a:ext cx="87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Tendon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D59F366-4C46-0748-AD2E-2EEEE080C4D3}"/>
              </a:ext>
            </a:extLst>
          </p:cNvPr>
          <p:cNvSpPr txBox="1"/>
          <p:nvPr/>
        </p:nvSpPr>
        <p:spPr>
          <a:xfrm>
            <a:off x="10363581" y="638296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Bone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AA2581F-C327-A544-93CD-D9F1E51E8B62}"/>
              </a:ext>
            </a:extLst>
          </p:cNvPr>
          <p:cNvSpPr txBox="1"/>
          <p:nvPr/>
        </p:nvSpPr>
        <p:spPr>
          <a:xfrm>
            <a:off x="3071038" y="368301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 err="1">
                <a:latin typeface="+mj-lt"/>
              </a:rPr>
              <a:t>Connective</a:t>
            </a:r>
            <a:r>
              <a:rPr lang="cs-CZ" sz="3200" b="1" dirty="0">
                <a:latin typeface="+mj-lt"/>
              </a:rPr>
              <a:t> </a:t>
            </a:r>
            <a:r>
              <a:rPr lang="cs-CZ" sz="3200" b="1" dirty="0" err="1">
                <a:latin typeface="+mj-lt"/>
              </a:rPr>
              <a:t>tissue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3237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7058D4-3209-F243-86CA-2178B638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err="1"/>
              <a:t>Types</a:t>
            </a:r>
            <a:r>
              <a:rPr lang="cs-CZ" sz="3600" b="1" dirty="0"/>
              <a:t> </a:t>
            </a:r>
            <a:r>
              <a:rPr lang="cs-CZ" sz="3600" b="1" dirty="0" err="1"/>
              <a:t>of</a:t>
            </a:r>
            <a:r>
              <a:rPr lang="cs-CZ" sz="3600" b="1" dirty="0"/>
              <a:t> </a:t>
            </a:r>
            <a:r>
              <a:rPr lang="cs-CZ" sz="3600" b="1" dirty="0" err="1"/>
              <a:t>connective</a:t>
            </a:r>
            <a:r>
              <a:rPr lang="cs-CZ" sz="3600" b="1" dirty="0"/>
              <a:t> </a:t>
            </a:r>
            <a:r>
              <a:rPr lang="cs-CZ" sz="3600" b="1" dirty="0" err="1"/>
              <a:t>tissue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4FE0D3-D970-8A43-A3FF-4C205FF2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048375" cy="466725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2400" dirty="0" err="1"/>
              <a:t>Development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adipocytes</a:t>
            </a:r>
            <a:r>
              <a:rPr lang="cs-CZ" sz="2400" dirty="0"/>
              <a:t>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precursor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mesenchymal</a:t>
            </a:r>
            <a:r>
              <a:rPr lang="cs-CZ" sz="2200" dirty="0"/>
              <a:t> stem cell.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200" dirty="0" err="1"/>
              <a:t>First</a:t>
            </a:r>
            <a:r>
              <a:rPr lang="cs-CZ" sz="2200" dirty="0"/>
              <a:t> a </a:t>
            </a:r>
            <a:r>
              <a:rPr lang="cs-CZ" sz="2200" dirty="0" err="1"/>
              <a:t>preadipocyte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formed</a:t>
            </a:r>
            <a:r>
              <a:rPr lang="cs-CZ" sz="2200" dirty="0"/>
              <a:t>, </a:t>
            </a:r>
            <a:r>
              <a:rPr lang="cs-CZ" sz="2200" dirty="0" err="1"/>
              <a:t>from</a:t>
            </a:r>
            <a:r>
              <a:rPr lang="cs-CZ" sz="2200" dirty="0"/>
              <a:t> </a:t>
            </a:r>
            <a:r>
              <a:rPr lang="cs-CZ" sz="2200" dirty="0" err="1"/>
              <a:t>which</a:t>
            </a:r>
            <a:r>
              <a:rPr lang="cs-CZ" sz="2200" dirty="0"/>
              <a:t> </a:t>
            </a:r>
            <a:r>
              <a:rPr lang="cs-CZ" sz="2200" dirty="0" err="1"/>
              <a:t>white</a:t>
            </a:r>
            <a:r>
              <a:rPr lang="cs-CZ" sz="2200" dirty="0"/>
              <a:t> and </a:t>
            </a:r>
            <a:r>
              <a:rPr lang="cs-CZ" sz="2200" dirty="0" err="1"/>
              <a:t>beige</a:t>
            </a:r>
            <a:r>
              <a:rPr lang="cs-CZ" sz="2200" dirty="0"/>
              <a:t> and </a:t>
            </a:r>
            <a:r>
              <a:rPr lang="cs-CZ" sz="2200" dirty="0" err="1"/>
              <a:t>brown</a:t>
            </a:r>
            <a:r>
              <a:rPr lang="cs-CZ" sz="2200" dirty="0"/>
              <a:t> </a:t>
            </a:r>
            <a:r>
              <a:rPr lang="cs-CZ" sz="2200" dirty="0" err="1"/>
              <a:t>adipocytes</a:t>
            </a:r>
            <a:r>
              <a:rPr lang="cs-CZ" sz="2200" dirty="0"/>
              <a:t> </a:t>
            </a:r>
            <a:r>
              <a:rPr lang="cs-CZ" sz="2200" dirty="0" err="1"/>
              <a:t>develop</a:t>
            </a:r>
            <a:r>
              <a:rPr lang="cs-CZ" sz="2200" dirty="0"/>
              <a:t>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200" dirty="0" err="1"/>
              <a:t>Beige</a:t>
            </a:r>
            <a:r>
              <a:rPr lang="cs-CZ" sz="2200" dirty="0"/>
              <a:t> </a:t>
            </a:r>
            <a:r>
              <a:rPr lang="cs-CZ" sz="2200" dirty="0" err="1"/>
              <a:t>adipocytes</a:t>
            </a:r>
            <a:r>
              <a:rPr lang="cs-CZ" sz="2200" dirty="0"/>
              <a:t> </a:t>
            </a:r>
            <a:r>
              <a:rPr lang="cs-CZ" sz="2200" dirty="0" err="1"/>
              <a:t>have</a:t>
            </a:r>
            <a:r>
              <a:rPr lang="cs-CZ" sz="2200" dirty="0"/>
              <a:t> </a:t>
            </a:r>
            <a:r>
              <a:rPr lang="cs-CZ" sz="2200" dirty="0" err="1"/>
              <a:t>some</a:t>
            </a:r>
            <a:r>
              <a:rPr lang="cs-CZ" sz="2200" dirty="0"/>
              <a:t> </a:t>
            </a:r>
            <a:r>
              <a:rPr lang="cs-CZ" sz="2200" dirty="0" err="1"/>
              <a:t>characteristics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both</a:t>
            </a:r>
            <a:r>
              <a:rPr lang="cs-CZ" sz="2200" dirty="0"/>
              <a:t> </a:t>
            </a:r>
            <a:r>
              <a:rPr lang="cs-CZ" sz="2200" dirty="0" err="1"/>
              <a:t>white</a:t>
            </a:r>
            <a:r>
              <a:rPr lang="cs-CZ" sz="2200" dirty="0"/>
              <a:t> and </a:t>
            </a:r>
            <a:r>
              <a:rPr lang="cs-CZ" sz="2200" dirty="0" err="1"/>
              <a:t>brown</a:t>
            </a:r>
            <a:r>
              <a:rPr lang="cs-CZ" sz="2200" dirty="0"/>
              <a:t>. </a:t>
            </a:r>
            <a:r>
              <a:rPr lang="cs-CZ" sz="2200" dirty="0" err="1"/>
              <a:t>When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organism</a:t>
            </a:r>
            <a:r>
              <a:rPr lang="cs-CZ" sz="2200" dirty="0"/>
              <a:t> </a:t>
            </a:r>
            <a:r>
              <a:rPr lang="cs-CZ" sz="2200" dirty="0" err="1"/>
              <a:t>adapts</a:t>
            </a:r>
            <a:r>
              <a:rPr lang="cs-CZ" sz="2200" dirty="0"/>
              <a:t> to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cold</a:t>
            </a:r>
            <a:r>
              <a:rPr lang="cs-CZ" sz="2200" dirty="0"/>
              <a:t>, </a:t>
            </a:r>
            <a:r>
              <a:rPr lang="cs-CZ" sz="2200" dirty="0" err="1"/>
              <a:t>they</a:t>
            </a:r>
            <a:r>
              <a:rPr lang="cs-CZ" sz="2200" dirty="0"/>
              <a:t> </a:t>
            </a:r>
            <a:r>
              <a:rPr lang="cs-CZ" sz="2200" dirty="0" err="1"/>
              <a:t>can</a:t>
            </a:r>
            <a:r>
              <a:rPr lang="cs-CZ" sz="2200" dirty="0"/>
              <a:t> </a:t>
            </a:r>
            <a:r>
              <a:rPr lang="cs-CZ" sz="2200" dirty="0" err="1"/>
              <a:t>produce</a:t>
            </a:r>
            <a:r>
              <a:rPr lang="cs-CZ" sz="2200" dirty="0"/>
              <a:t> </a:t>
            </a:r>
            <a:r>
              <a:rPr lang="cs-CZ" sz="2200" dirty="0" err="1"/>
              <a:t>heat</a:t>
            </a:r>
            <a:r>
              <a:rPr lang="cs-CZ" sz="2200" dirty="0"/>
              <a:t>. </a:t>
            </a:r>
            <a:r>
              <a:rPr lang="cs-CZ" sz="2200" dirty="0" err="1"/>
              <a:t>They</a:t>
            </a:r>
            <a:r>
              <a:rPr lang="cs-CZ" sz="2200" dirty="0"/>
              <a:t> </a:t>
            </a:r>
            <a:r>
              <a:rPr lang="cs-CZ" sz="2200" dirty="0" err="1"/>
              <a:t>were</a:t>
            </a:r>
            <a:r>
              <a:rPr lang="cs-CZ" sz="2200" dirty="0"/>
              <a:t> </a:t>
            </a:r>
            <a:r>
              <a:rPr lang="cs-CZ" sz="2200" dirty="0" err="1"/>
              <a:t>discovered</a:t>
            </a:r>
            <a:r>
              <a:rPr lang="cs-CZ" sz="2200" dirty="0"/>
              <a:t> </a:t>
            </a:r>
            <a:r>
              <a:rPr lang="cs-CZ" sz="2200" dirty="0" err="1"/>
              <a:t>recently</a:t>
            </a:r>
            <a:r>
              <a:rPr lang="cs-CZ" sz="220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D9E485C-9D08-804F-BC2F-83241DFC7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0" t="19383" r="8547" b="15432"/>
          <a:stretch/>
        </p:blipFill>
        <p:spPr>
          <a:xfrm rot="5400000">
            <a:off x="7064310" y="2202591"/>
            <a:ext cx="5291136" cy="364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08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3434701-9F3D-9349-98C4-5404CF1EC485}"/>
              </a:ext>
            </a:extLst>
          </p:cNvPr>
          <p:cNvSpPr txBox="1"/>
          <p:nvPr/>
        </p:nvSpPr>
        <p:spPr>
          <a:xfrm>
            <a:off x="482803" y="1346200"/>
            <a:ext cx="10502698" cy="5203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intercellular</a:t>
            </a:r>
            <a:r>
              <a:rPr lang="cs-CZ" sz="2200" dirty="0"/>
              <a:t> </a:t>
            </a:r>
            <a:r>
              <a:rPr lang="cs-CZ" sz="2200" dirty="0" err="1"/>
              <a:t>mass</a:t>
            </a:r>
            <a:r>
              <a:rPr lang="cs-CZ" sz="2200" dirty="0"/>
              <a:t> has a solid </a:t>
            </a:r>
            <a:r>
              <a:rPr lang="cs-CZ" sz="2200" dirty="0" err="1"/>
              <a:t>consistency</a:t>
            </a:r>
            <a:r>
              <a:rPr lang="cs-CZ" sz="2200" dirty="0"/>
              <a:t>, </a:t>
            </a:r>
            <a:r>
              <a:rPr lang="cs-CZ" sz="2200" dirty="0" err="1"/>
              <a:t>flexible</a:t>
            </a:r>
            <a:r>
              <a:rPr lang="cs-CZ" sz="2200" dirty="0"/>
              <a:t>, </a:t>
            </a:r>
            <a:r>
              <a:rPr lang="cs-CZ" sz="2200" dirty="0" err="1"/>
              <a:t>smooth</a:t>
            </a:r>
            <a:r>
              <a:rPr lang="cs-CZ" sz="2200" dirty="0"/>
              <a:t> on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surface</a:t>
            </a:r>
            <a:r>
              <a:rPr lang="cs-CZ" sz="2200" dirty="0"/>
              <a:t>, </a:t>
            </a:r>
            <a:r>
              <a:rPr lang="cs-CZ" sz="2200" dirty="0" err="1"/>
              <a:t>does</a:t>
            </a:r>
            <a:r>
              <a:rPr lang="cs-CZ" sz="2200" dirty="0"/>
              <a:t> not </a:t>
            </a:r>
            <a:r>
              <a:rPr lang="cs-CZ" sz="2200" dirty="0" err="1"/>
              <a:t>deform</a:t>
            </a:r>
            <a:endParaRPr lang="cs-CZ" sz="2200" dirty="0"/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Important</a:t>
            </a:r>
            <a:r>
              <a:rPr lang="cs-CZ" sz="2200" dirty="0"/>
              <a:t> </a:t>
            </a:r>
            <a:r>
              <a:rPr lang="cs-CZ" sz="2200" dirty="0" err="1"/>
              <a:t>for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development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bones</a:t>
            </a:r>
            <a:r>
              <a:rPr lang="cs-CZ" sz="2200" dirty="0"/>
              <a:t> – </a:t>
            </a:r>
            <a:r>
              <a:rPr lang="cs-CZ" sz="2200" dirty="0" err="1">
                <a:solidFill>
                  <a:srgbClr val="00B0F0"/>
                </a:solidFill>
              </a:rPr>
              <a:t>ossification</a:t>
            </a:r>
            <a:endParaRPr lang="cs-CZ" sz="2200" dirty="0">
              <a:solidFill>
                <a:srgbClr val="00B0F0"/>
              </a:solidFill>
            </a:endParaRPr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/>
              <a:t>On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surface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dense</a:t>
            </a:r>
            <a:r>
              <a:rPr lang="cs-CZ" sz="2200" dirty="0"/>
              <a:t> </a:t>
            </a:r>
            <a:r>
              <a:rPr lang="cs-CZ" sz="2200" dirty="0" err="1"/>
              <a:t>connective</a:t>
            </a:r>
            <a:r>
              <a:rPr lang="cs-CZ" sz="2200" dirty="0"/>
              <a:t> </a:t>
            </a:r>
            <a:r>
              <a:rPr lang="cs-CZ" sz="2200" dirty="0" err="1"/>
              <a:t>tissue</a:t>
            </a:r>
            <a:r>
              <a:rPr lang="cs-CZ" sz="2200" dirty="0"/>
              <a:t> -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>
                <a:solidFill>
                  <a:srgbClr val="00B0F0"/>
                </a:solidFill>
              </a:rPr>
              <a:t>perichondrium </a:t>
            </a:r>
            <a:r>
              <a:rPr lang="cs-CZ" sz="2200" dirty="0"/>
              <a:t>(</a:t>
            </a:r>
            <a:r>
              <a:rPr lang="cs-CZ" sz="2200" dirty="0" err="1"/>
              <a:t>except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articular</a:t>
            </a:r>
            <a:r>
              <a:rPr lang="cs-CZ" sz="2200" dirty="0"/>
              <a:t> </a:t>
            </a:r>
            <a:r>
              <a:rPr lang="cs-CZ" sz="2200" dirty="0" err="1"/>
              <a:t>cartilage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joints</a:t>
            </a:r>
            <a:r>
              <a:rPr lang="cs-CZ" sz="2200" dirty="0"/>
              <a:t>). </a:t>
            </a:r>
            <a:r>
              <a:rPr lang="cs-CZ" sz="2200" dirty="0" err="1"/>
              <a:t>There</a:t>
            </a:r>
            <a:r>
              <a:rPr lang="cs-CZ" sz="2200" dirty="0"/>
              <a:t> are </a:t>
            </a:r>
            <a:r>
              <a:rPr lang="cs-CZ" sz="2200" dirty="0" err="1"/>
              <a:t>blood</a:t>
            </a:r>
            <a:r>
              <a:rPr lang="cs-CZ" sz="2200" dirty="0"/>
              <a:t> </a:t>
            </a:r>
            <a:r>
              <a:rPr lang="cs-CZ" sz="2200" dirty="0" err="1"/>
              <a:t>vessels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perichondrium </a:t>
            </a:r>
            <a:r>
              <a:rPr lang="cs-CZ" sz="2200" dirty="0" err="1"/>
              <a:t>that</a:t>
            </a:r>
            <a:r>
              <a:rPr lang="cs-CZ" sz="2200" dirty="0"/>
              <a:t> do not </a:t>
            </a:r>
            <a:r>
              <a:rPr lang="cs-CZ" sz="2200" dirty="0" err="1"/>
              <a:t>penetrate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cartilage</a:t>
            </a:r>
            <a:r>
              <a:rPr lang="cs-CZ" sz="2200" dirty="0"/>
              <a:t>.</a:t>
            </a:r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>
                <a:solidFill>
                  <a:srgbClr val="00B0F0"/>
                </a:solidFill>
              </a:rPr>
              <a:t>Nutrition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is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realized</a:t>
            </a:r>
            <a:r>
              <a:rPr lang="cs-CZ" sz="2200" dirty="0">
                <a:solidFill>
                  <a:srgbClr val="00B0F0"/>
                </a:solidFill>
              </a:rPr>
              <a:t> by </a:t>
            </a:r>
            <a:r>
              <a:rPr lang="cs-CZ" sz="2200" dirty="0" err="1">
                <a:solidFill>
                  <a:srgbClr val="00B0F0"/>
                </a:solidFill>
              </a:rPr>
              <a:t>diffusion</a:t>
            </a:r>
            <a:r>
              <a:rPr lang="cs-CZ" sz="2200" dirty="0"/>
              <a:t>. </a:t>
            </a:r>
            <a:r>
              <a:rPr lang="cs-CZ" sz="2200" dirty="0" err="1"/>
              <a:t>For</a:t>
            </a:r>
            <a:r>
              <a:rPr lang="cs-CZ" sz="2200" dirty="0"/>
              <a:t> </a:t>
            </a:r>
            <a:r>
              <a:rPr lang="cs-CZ" sz="2200" dirty="0" err="1"/>
              <a:t>this</a:t>
            </a:r>
            <a:r>
              <a:rPr lang="cs-CZ" sz="2200" dirty="0"/>
              <a:t> </a:t>
            </a:r>
            <a:r>
              <a:rPr lang="cs-CZ" sz="2200" dirty="0" err="1"/>
              <a:t>reason</a:t>
            </a:r>
            <a:r>
              <a:rPr lang="cs-CZ" sz="2200" dirty="0"/>
              <a:t> </a:t>
            </a:r>
            <a:r>
              <a:rPr lang="cs-CZ" sz="2200" dirty="0" err="1"/>
              <a:t>cartilage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usually</a:t>
            </a:r>
            <a:r>
              <a:rPr lang="cs-CZ" sz="2200" dirty="0"/>
              <a:t> in </a:t>
            </a:r>
            <a:r>
              <a:rPr lang="cs-CZ" sz="2200" dirty="0" err="1"/>
              <a:t>thin</a:t>
            </a:r>
            <a:r>
              <a:rPr lang="cs-CZ" sz="2200" dirty="0"/>
              <a:t> </a:t>
            </a:r>
            <a:r>
              <a:rPr lang="cs-CZ" sz="2200" dirty="0" err="1"/>
              <a:t>layers</a:t>
            </a:r>
            <a:r>
              <a:rPr lang="cs-CZ" sz="2200" dirty="0"/>
              <a:t> so </a:t>
            </a:r>
            <a:r>
              <a:rPr lang="cs-CZ" sz="2200" dirty="0" err="1"/>
              <a:t>that</a:t>
            </a:r>
            <a:r>
              <a:rPr lang="cs-CZ" sz="2200" dirty="0"/>
              <a:t> </a:t>
            </a:r>
            <a:r>
              <a:rPr lang="cs-CZ" sz="2200" dirty="0" err="1"/>
              <a:t>diffusion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sufficient</a:t>
            </a:r>
            <a:r>
              <a:rPr lang="cs-CZ" sz="2200" dirty="0"/>
              <a:t>.  </a:t>
            </a:r>
            <a:r>
              <a:rPr lang="cs-CZ" sz="2200" dirty="0" err="1"/>
              <a:t>Cells</a:t>
            </a:r>
            <a:r>
              <a:rPr lang="cs-CZ" sz="2200" dirty="0"/>
              <a:t> </a:t>
            </a:r>
            <a:r>
              <a:rPr lang="cs-CZ" sz="2200" dirty="0" err="1"/>
              <a:t>have</a:t>
            </a:r>
            <a:r>
              <a:rPr lang="cs-CZ" sz="2200" dirty="0"/>
              <a:t> </a:t>
            </a:r>
            <a:r>
              <a:rPr lang="cs-CZ" sz="2200" dirty="0" err="1"/>
              <a:t>small</a:t>
            </a:r>
            <a:r>
              <a:rPr lang="cs-CZ" sz="2200" dirty="0"/>
              <a:t> </a:t>
            </a:r>
            <a:r>
              <a:rPr lang="cs-CZ" sz="2200" dirty="0" err="1"/>
              <a:t>protrusions</a:t>
            </a:r>
            <a:r>
              <a:rPr lang="cs-CZ" sz="2200" dirty="0"/>
              <a:t> </a:t>
            </a:r>
            <a:r>
              <a:rPr lang="cs-CZ" sz="2200" dirty="0" err="1"/>
              <a:t>that</a:t>
            </a:r>
            <a:r>
              <a:rPr lang="cs-CZ" sz="2200" dirty="0"/>
              <a:t> </a:t>
            </a:r>
            <a:r>
              <a:rPr lang="cs-CZ" sz="2200" dirty="0" err="1"/>
              <a:t>increase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surface</a:t>
            </a:r>
            <a:r>
              <a:rPr lang="cs-CZ" sz="2200" dirty="0"/>
              <a:t> area </a:t>
            </a:r>
            <a:r>
              <a:rPr lang="cs-CZ" sz="2200" dirty="0" err="1"/>
              <a:t>for</a:t>
            </a:r>
            <a:r>
              <a:rPr lang="cs-CZ" sz="2200" dirty="0"/>
              <a:t> substance </a:t>
            </a:r>
            <a:r>
              <a:rPr lang="cs-CZ" sz="2200" dirty="0" err="1"/>
              <a:t>exchange</a:t>
            </a:r>
            <a:r>
              <a:rPr lang="cs-CZ" sz="2200" dirty="0"/>
              <a:t>. </a:t>
            </a:r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Cartilage</a:t>
            </a:r>
            <a:r>
              <a:rPr lang="cs-CZ" sz="2200" dirty="0"/>
              <a:t> </a:t>
            </a:r>
            <a:r>
              <a:rPr lang="cs-CZ" sz="2200" dirty="0" err="1"/>
              <a:t>contains</a:t>
            </a:r>
            <a:r>
              <a:rPr lang="cs-CZ" sz="2200" dirty="0"/>
              <a:t> a </a:t>
            </a:r>
            <a:r>
              <a:rPr lang="cs-CZ" sz="2200" dirty="0" err="1"/>
              <a:t>relatively</a:t>
            </a:r>
            <a:r>
              <a:rPr lang="cs-CZ" sz="2200" dirty="0"/>
              <a:t> </a:t>
            </a:r>
            <a:r>
              <a:rPr lang="cs-CZ" sz="2200" dirty="0" err="1"/>
              <a:t>large</a:t>
            </a:r>
            <a:r>
              <a:rPr lang="cs-CZ" sz="2200" dirty="0"/>
              <a:t> </a:t>
            </a:r>
            <a:r>
              <a:rPr lang="cs-CZ" sz="2200" dirty="0" err="1"/>
              <a:t>amount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bound</a:t>
            </a:r>
            <a:r>
              <a:rPr lang="cs-CZ" sz="2200" dirty="0"/>
              <a:t> </a:t>
            </a:r>
            <a:r>
              <a:rPr lang="cs-CZ" sz="2200" dirty="0" err="1"/>
              <a:t>water</a:t>
            </a:r>
            <a:r>
              <a:rPr lang="cs-CZ" sz="2200" dirty="0"/>
              <a:t>. </a:t>
            </a:r>
            <a:r>
              <a:rPr lang="cs-CZ" sz="2200" dirty="0" err="1"/>
              <a:t>Glycosaminoglycans</a:t>
            </a:r>
            <a:r>
              <a:rPr lang="cs-CZ" sz="2200" dirty="0"/>
              <a:t> </a:t>
            </a:r>
            <a:r>
              <a:rPr lang="cs-CZ" sz="2200" dirty="0" err="1"/>
              <a:t>that</a:t>
            </a:r>
            <a:r>
              <a:rPr lang="cs-CZ" sz="2200" dirty="0"/>
              <a:t> </a:t>
            </a:r>
            <a:r>
              <a:rPr lang="cs-CZ" sz="2200" dirty="0" err="1"/>
              <a:t>bind</a:t>
            </a:r>
            <a:r>
              <a:rPr lang="cs-CZ" sz="2200" dirty="0"/>
              <a:t> to </a:t>
            </a:r>
            <a:r>
              <a:rPr lang="cs-CZ" sz="2200" dirty="0" err="1"/>
              <a:t>core</a:t>
            </a:r>
            <a:r>
              <a:rPr lang="cs-CZ" sz="2200" dirty="0"/>
              <a:t> </a:t>
            </a:r>
            <a:r>
              <a:rPr lang="cs-CZ" sz="2200" dirty="0" err="1"/>
              <a:t>proteoglycans</a:t>
            </a:r>
            <a:r>
              <a:rPr lang="cs-CZ" sz="2200" dirty="0"/>
              <a:t> </a:t>
            </a:r>
            <a:r>
              <a:rPr lang="cs-CZ" sz="2200" dirty="0" err="1"/>
              <a:t>have</a:t>
            </a:r>
            <a:r>
              <a:rPr lang="cs-CZ" sz="2200" dirty="0"/>
              <a:t> many </a:t>
            </a:r>
            <a:r>
              <a:rPr lang="cs-CZ" sz="2200" dirty="0" err="1"/>
              <a:t>negatively</a:t>
            </a:r>
            <a:r>
              <a:rPr lang="cs-CZ" sz="2200" dirty="0"/>
              <a:t> </a:t>
            </a:r>
            <a:r>
              <a:rPr lang="cs-CZ" sz="2200" dirty="0" err="1"/>
              <a:t>charged</a:t>
            </a:r>
            <a:r>
              <a:rPr lang="cs-CZ" sz="2200" dirty="0"/>
              <a:t> </a:t>
            </a:r>
            <a:r>
              <a:rPr lang="cs-CZ" sz="2200" dirty="0" err="1"/>
              <a:t>groups</a:t>
            </a:r>
            <a:r>
              <a:rPr lang="cs-CZ" sz="2200" dirty="0"/>
              <a:t>. Na</a:t>
            </a:r>
            <a:r>
              <a:rPr lang="cs-CZ" sz="2200" baseline="30000" dirty="0"/>
              <a:t>+</a:t>
            </a:r>
            <a:r>
              <a:rPr lang="cs-CZ" sz="2200" dirty="0"/>
              <a:t> </a:t>
            </a:r>
            <a:r>
              <a:rPr lang="cs-CZ" sz="2200" dirty="0" err="1"/>
              <a:t>ions</a:t>
            </a:r>
            <a:r>
              <a:rPr lang="cs-CZ" sz="2200" dirty="0"/>
              <a:t>, </a:t>
            </a:r>
            <a:r>
              <a:rPr lang="cs-CZ" sz="2200" dirty="0" err="1"/>
              <a:t>which</a:t>
            </a:r>
            <a:r>
              <a:rPr lang="cs-CZ" sz="2200" dirty="0"/>
              <a:t> are </a:t>
            </a:r>
            <a:r>
              <a:rPr lang="cs-CZ" sz="2200" dirty="0" err="1"/>
              <a:t>abundant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tissues</a:t>
            </a:r>
            <a:r>
              <a:rPr lang="cs-CZ" sz="2200" dirty="0"/>
              <a:t>, </a:t>
            </a:r>
            <a:r>
              <a:rPr lang="cs-CZ" sz="2200" dirty="0" err="1"/>
              <a:t>bind</a:t>
            </a:r>
            <a:r>
              <a:rPr lang="cs-CZ" sz="2200" dirty="0"/>
              <a:t> to these negative </a:t>
            </a:r>
            <a:r>
              <a:rPr lang="cs-CZ" sz="2200" dirty="0" err="1"/>
              <a:t>charges</a:t>
            </a:r>
            <a:r>
              <a:rPr lang="cs-CZ" sz="2200" dirty="0"/>
              <a:t>. </a:t>
            </a:r>
            <a:r>
              <a:rPr lang="cs-CZ" sz="2200" dirty="0" err="1"/>
              <a:t>Water</a:t>
            </a:r>
            <a:r>
              <a:rPr lang="cs-CZ" sz="2200" dirty="0"/>
              <a:t> </a:t>
            </a:r>
            <a:r>
              <a:rPr lang="cs-CZ" sz="2200" dirty="0" err="1"/>
              <a:t>molecules</a:t>
            </a:r>
            <a:r>
              <a:rPr lang="cs-CZ" sz="2200" dirty="0"/>
              <a:t> </a:t>
            </a:r>
            <a:r>
              <a:rPr lang="cs-CZ" sz="2200" dirty="0" err="1"/>
              <a:t>than</a:t>
            </a:r>
            <a:r>
              <a:rPr lang="cs-CZ" sz="2200" dirty="0"/>
              <a:t> </a:t>
            </a:r>
            <a:r>
              <a:rPr lang="cs-CZ" sz="2200" dirty="0" err="1"/>
              <a:t>bind</a:t>
            </a:r>
            <a:r>
              <a:rPr lang="cs-CZ" sz="2200" dirty="0"/>
              <a:t> to </a:t>
            </a:r>
            <a:r>
              <a:rPr lang="cs-CZ" sz="2200" dirty="0" err="1"/>
              <a:t>sodium</a:t>
            </a:r>
            <a:r>
              <a:rPr lang="cs-CZ" sz="2200" dirty="0"/>
              <a:t> </a:t>
            </a:r>
            <a:r>
              <a:rPr lang="cs-CZ" sz="2200" dirty="0" err="1"/>
              <a:t>cations</a:t>
            </a:r>
            <a:r>
              <a:rPr lang="cs-CZ" sz="2200" dirty="0"/>
              <a:t> </a:t>
            </a:r>
            <a:r>
              <a:rPr lang="cs-CZ" sz="2200" dirty="0" err="1"/>
              <a:t>thanks</a:t>
            </a:r>
            <a:r>
              <a:rPr lang="cs-CZ" sz="2200" dirty="0"/>
              <a:t> to </a:t>
            </a:r>
            <a:r>
              <a:rPr lang="cs-CZ" sz="2200" dirty="0" err="1"/>
              <a:t>their</a:t>
            </a:r>
            <a:r>
              <a:rPr lang="cs-CZ" sz="2200" dirty="0"/>
              <a:t> free </a:t>
            </a:r>
            <a:r>
              <a:rPr lang="cs-CZ" sz="2200" dirty="0" err="1"/>
              <a:t>electron</a:t>
            </a:r>
            <a:r>
              <a:rPr lang="cs-CZ" sz="2200" dirty="0"/>
              <a:t> </a:t>
            </a:r>
            <a:r>
              <a:rPr lang="cs-CZ" sz="2200" dirty="0" err="1"/>
              <a:t>pairs</a:t>
            </a:r>
            <a:r>
              <a:rPr lang="cs-CZ" sz="2200" dirty="0"/>
              <a:t>.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4BF65D-ED23-5044-8196-185332DCF7F1}"/>
              </a:ext>
            </a:extLst>
          </p:cNvPr>
          <p:cNvSpPr txBox="1"/>
          <p:nvPr/>
        </p:nvSpPr>
        <p:spPr>
          <a:xfrm>
            <a:off x="2844800" y="5773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Cartilage</a:t>
            </a:r>
            <a:endParaRPr lang="cs-CZ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2831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2DC447F-49C3-D04F-AE09-740BF901C26D}"/>
              </a:ext>
            </a:extLst>
          </p:cNvPr>
          <p:cNvSpPr txBox="1"/>
          <p:nvPr/>
        </p:nvSpPr>
        <p:spPr>
          <a:xfrm>
            <a:off x="241300" y="1365069"/>
            <a:ext cx="9613900" cy="494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Cells</a:t>
            </a:r>
            <a:r>
              <a:rPr lang="cs-CZ" sz="2200" dirty="0"/>
              <a:t> – </a:t>
            </a:r>
            <a:r>
              <a:rPr lang="cs-CZ" sz="2200" dirty="0" err="1">
                <a:solidFill>
                  <a:srgbClr val="00B0F0"/>
                </a:solidFill>
              </a:rPr>
              <a:t>chondroblasts</a:t>
            </a:r>
            <a:r>
              <a:rPr lang="cs-CZ" sz="2200" dirty="0"/>
              <a:t> - </a:t>
            </a:r>
            <a:r>
              <a:rPr lang="cs-CZ" sz="2200" dirty="0" err="1"/>
              <a:t>near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perichondrium, </a:t>
            </a:r>
            <a:r>
              <a:rPr lang="cs-CZ" sz="2200" dirty="0" err="1"/>
              <a:t>they</a:t>
            </a:r>
            <a:r>
              <a:rPr lang="cs-CZ" sz="2200" dirty="0"/>
              <a:t> </a:t>
            </a:r>
            <a:r>
              <a:rPr lang="cs-CZ" sz="2200" dirty="0" err="1"/>
              <a:t>divide</a:t>
            </a:r>
            <a:r>
              <a:rPr lang="cs-CZ" sz="2200" dirty="0"/>
              <a:t> and </a:t>
            </a:r>
            <a:r>
              <a:rPr lang="cs-CZ" sz="2200" dirty="0" err="1"/>
              <a:t>differentiate</a:t>
            </a:r>
            <a:r>
              <a:rPr lang="cs-CZ" sz="2200" dirty="0"/>
              <a:t> </a:t>
            </a:r>
            <a:r>
              <a:rPr lang="cs-CZ" sz="2200" dirty="0" err="1"/>
              <a:t>into</a:t>
            </a:r>
            <a:r>
              <a:rPr lang="cs-CZ" sz="2200" dirty="0"/>
              <a:t> </a:t>
            </a:r>
            <a:r>
              <a:rPr lang="cs-CZ" sz="2200" dirty="0" err="1">
                <a:solidFill>
                  <a:srgbClr val="00B0F0"/>
                </a:solidFill>
              </a:rPr>
              <a:t>chondrocytes</a:t>
            </a:r>
            <a:r>
              <a:rPr lang="cs-CZ" sz="2200" dirty="0"/>
              <a:t> – </a:t>
            </a:r>
            <a:r>
              <a:rPr lang="cs-CZ" sz="2200" dirty="0" err="1"/>
              <a:t>produce</a:t>
            </a:r>
            <a:r>
              <a:rPr lang="cs-CZ" sz="2200" dirty="0"/>
              <a:t> matrix </a:t>
            </a:r>
            <a:r>
              <a:rPr lang="cs-CZ" sz="2200" dirty="0" err="1"/>
              <a:t>components</a:t>
            </a:r>
            <a:r>
              <a:rPr lang="cs-CZ" sz="2200" dirty="0"/>
              <a:t>, </a:t>
            </a:r>
            <a:r>
              <a:rPr lang="cs-CZ" sz="2200" dirty="0" err="1"/>
              <a:t>located</a:t>
            </a:r>
            <a:r>
              <a:rPr lang="cs-CZ" sz="2200" dirty="0"/>
              <a:t> in matrix </a:t>
            </a:r>
            <a:r>
              <a:rPr lang="cs-CZ" sz="2200" dirty="0" err="1"/>
              <a:t>cavities</a:t>
            </a:r>
            <a:r>
              <a:rPr lang="cs-CZ" sz="2200" dirty="0"/>
              <a:t> </a:t>
            </a:r>
            <a:r>
              <a:rPr lang="cs-CZ" sz="2200" dirty="0" err="1"/>
              <a:t>called</a:t>
            </a:r>
            <a:r>
              <a:rPr lang="cs-CZ" sz="2200" dirty="0"/>
              <a:t> </a:t>
            </a:r>
            <a:r>
              <a:rPr lang="cs-CZ" sz="2200" dirty="0" err="1">
                <a:solidFill>
                  <a:srgbClr val="00B0F0"/>
                </a:solidFill>
              </a:rPr>
              <a:t>lacune</a:t>
            </a:r>
            <a:r>
              <a:rPr lang="cs-CZ" sz="2200" dirty="0">
                <a:solidFill>
                  <a:srgbClr val="00B0F0"/>
                </a:solidFill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Cells</a:t>
            </a:r>
            <a:r>
              <a:rPr lang="cs-CZ" sz="2200" dirty="0"/>
              <a:t> </a:t>
            </a:r>
            <a:r>
              <a:rPr lang="cs-CZ" sz="2200" dirty="0" err="1"/>
              <a:t>originate</a:t>
            </a:r>
            <a:r>
              <a:rPr lang="cs-CZ" sz="2200" dirty="0"/>
              <a:t> </a:t>
            </a:r>
            <a:r>
              <a:rPr lang="cs-CZ" sz="2200" dirty="0" err="1"/>
              <a:t>from</a:t>
            </a:r>
            <a:r>
              <a:rPr lang="cs-CZ" sz="2200" dirty="0"/>
              <a:t> </a:t>
            </a:r>
            <a:r>
              <a:rPr lang="cs-CZ" sz="2200" dirty="0" err="1"/>
              <a:t>divisions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a single chondroblast - </a:t>
            </a:r>
            <a:r>
              <a:rPr lang="cs-CZ" sz="2200" dirty="0" err="1">
                <a:solidFill>
                  <a:srgbClr val="00B0F0"/>
                </a:solidFill>
              </a:rPr>
              <a:t>isogenous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groups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.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200" dirty="0"/>
              <a:t>Matrix </a:t>
            </a:r>
            <a:r>
              <a:rPr lang="cs-CZ" sz="2200" dirty="0" err="1"/>
              <a:t>contains</a:t>
            </a:r>
            <a:r>
              <a:rPr lang="cs-CZ" sz="2200" dirty="0"/>
              <a:t> type</a:t>
            </a:r>
            <a:r>
              <a:rPr lang="cs-CZ" sz="2200" dirty="0">
                <a:solidFill>
                  <a:srgbClr val="00B0F0"/>
                </a:solidFill>
              </a:rPr>
              <a:t> II </a:t>
            </a:r>
            <a:r>
              <a:rPr lang="cs-CZ" sz="2200" dirty="0" err="1">
                <a:solidFill>
                  <a:srgbClr val="00B0F0"/>
                </a:solidFill>
              </a:rPr>
              <a:t>collagen</a:t>
            </a:r>
            <a:r>
              <a:rPr lang="cs-CZ" sz="2200" dirty="0"/>
              <a:t>, </a:t>
            </a:r>
            <a:r>
              <a:rPr lang="cs-CZ" sz="2200" dirty="0" err="1"/>
              <a:t>hyaluronan</a:t>
            </a:r>
            <a:r>
              <a:rPr lang="cs-CZ" sz="2200" dirty="0"/>
              <a:t> and </a:t>
            </a:r>
            <a:r>
              <a:rPr lang="cs-CZ" sz="2200" dirty="0" err="1"/>
              <a:t>proteoglycans</a:t>
            </a:r>
            <a:r>
              <a:rPr lang="cs-CZ" sz="2200" dirty="0"/>
              <a:t>, </a:t>
            </a:r>
            <a:r>
              <a:rPr lang="cs-CZ" sz="2200" dirty="0" err="1"/>
              <a:t>glycoproteins</a:t>
            </a:r>
            <a:r>
              <a:rPr lang="cs-CZ" sz="2200" dirty="0"/>
              <a:t>,  </a:t>
            </a:r>
            <a:r>
              <a:rPr lang="cs-CZ" sz="2200" dirty="0" err="1"/>
              <a:t>around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chondrocytes</a:t>
            </a:r>
            <a:r>
              <a:rPr lang="cs-CZ" sz="2200" dirty="0"/>
              <a:t> </a:t>
            </a:r>
            <a:r>
              <a:rPr lang="cs-CZ" sz="2200" dirty="0" err="1"/>
              <a:t>contains</a:t>
            </a:r>
            <a:r>
              <a:rPr lang="cs-CZ" sz="2200" dirty="0"/>
              <a:t> </a:t>
            </a:r>
            <a:r>
              <a:rPr lang="cs-CZ" sz="2200" dirty="0" err="1"/>
              <a:t>less</a:t>
            </a:r>
            <a:r>
              <a:rPr lang="cs-CZ" sz="2200" dirty="0"/>
              <a:t> </a:t>
            </a:r>
            <a:r>
              <a:rPr lang="cs-CZ" sz="2200" dirty="0" err="1"/>
              <a:t>collagen</a:t>
            </a:r>
            <a:r>
              <a:rPr lang="cs-CZ" sz="2200" dirty="0"/>
              <a:t> - </a:t>
            </a:r>
            <a:r>
              <a:rPr lang="cs-CZ" sz="2200" dirty="0" err="1"/>
              <a:t>territorial</a:t>
            </a:r>
            <a:r>
              <a:rPr lang="cs-CZ" sz="2200" dirty="0"/>
              <a:t> matrix.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Cartilage</a:t>
            </a:r>
            <a:r>
              <a:rPr lang="cs-CZ" sz="2200" dirty="0"/>
              <a:t> </a:t>
            </a:r>
            <a:r>
              <a:rPr lang="cs-CZ" sz="2200" dirty="0" err="1"/>
              <a:t>growth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possible</a:t>
            </a:r>
            <a:r>
              <a:rPr lang="cs-CZ" sz="2200" dirty="0"/>
              <a:t> in </a:t>
            </a:r>
            <a:r>
              <a:rPr lang="cs-CZ" sz="2200" dirty="0" err="1"/>
              <a:t>two</a:t>
            </a:r>
            <a:r>
              <a:rPr lang="cs-CZ" sz="2200" dirty="0"/>
              <a:t> </a:t>
            </a:r>
            <a:r>
              <a:rPr lang="cs-CZ" sz="2200" dirty="0" err="1"/>
              <a:t>ways</a:t>
            </a:r>
            <a:r>
              <a:rPr lang="cs-CZ" sz="2200" dirty="0"/>
              <a:t>: </a:t>
            </a:r>
          </a:p>
          <a:p>
            <a:pPr marL="360000">
              <a:lnSpc>
                <a:spcPct val="120000"/>
              </a:lnSpc>
            </a:pPr>
            <a:r>
              <a:rPr lang="cs-CZ" sz="2200" dirty="0" err="1">
                <a:solidFill>
                  <a:srgbClr val="00B0F0"/>
                </a:solidFill>
              </a:rPr>
              <a:t>interstitial</a:t>
            </a:r>
            <a:r>
              <a:rPr lang="cs-CZ" sz="2200" dirty="0"/>
              <a:t> (by </a:t>
            </a:r>
            <a:r>
              <a:rPr lang="cs-CZ" sz="2200" dirty="0" err="1"/>
              <a:t>mitotic</a:t>
            </a:r>
            <a:r>
              <a:rPr lang="cs-CZ" sz="2200" dirty="0"/>
              <a:t> </a:t>
            </a:r>
            <a:r>
              <a:rPr lang="cs-CZ" sz="2200" dirty="0" err="1"/>
              <a:t>division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chondrocytes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inner</a:t>
            </a:r>
            <a:r>
              <a:rPr lang="cs-CZ" sz="2200" dirty="0"/>
              <a:t> part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cartilag</a:t>
            </a:r>
            <a:r>
              <a:rPr lang="cs-CZ" sz="2200" dirty="0"/>
              <a:t> and             </a:t>
            </a:r>
            <a:r>
              <a:rPr lang="cs-CZ" sz="2200" dirty="0" err="1">
                <a:solidFill>
                  <a:srgbClr val="00B0F0"/>
                </a:solidFill>
              </a:rPr>
              <a:t>appositional</a:t>
            </a:r>
            <a:r>
              <a:rPr lang="cs-CZ" sz="2200" dirty="0"/>
              <a:t> (by chondroblast </a:t>
            </a:r>
            <a:r>
              <a:rPr lang="cs-CZ" sz="2200" dirty="0" err="1"/>
              <a:t>differentiation</a:t>
            </a:r>
            <a:r>
              <a:rPr lang="cs-CZ" sz="2200" dirty="0"/>
              <a:t> </a:t>
            </a:r>
            <a:r>
              <a:rPr lang="cs-CZ" sz="2200" dirty="0" err="1"/>
              <a:t>from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perichondrium)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200" dirty="0" err="1"/>
              <a:t>Cartilage</a:t>
            </a:r>
            <a:r>
              <a:rPr lang="cs-CZ" sz="2200" dirty="0"/>
              <a:t> </a:t>
            </a:r>
            <a:r>
              <a:rPr lang="cs-CZ" sz="2200" dirty="0" err="1"/>
              <a:t>repair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possible</a:t>
            </a:r>
            <a:r>
              <a:rPr lang="cs-CZ" sz="2200" dirty="0"/>
              <a:t> </a:t>
            </a:r>
            <a:r>
              <a:rPr lang="cs-CZ" sz="2200" dirty="0" err="1"/>
              <a:t>only</a:t>
            </a:r>
            <a:r>
              <a:rPr lang="cs-CZ" sz="2200" dirty="0"/>
              <a:t> in </a:t>
            </a:r>
            <a:r>
              <a:rPr lang="cs-CZ" sz="2200" dirty="0" err="1"/>
              <a:t>children</a:t>
            </a:r>
            <a:r>
              <a:rPr lang="cs-CZ" sz="2200" dirty="0"/>
              <a:t>, in </a:t>
            </a:r>
            <a:r>
              <a:rPr lang="cs-CZ" sz="2200" dirty="0" err="1"/>
              <a:t>adults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very limited, </a:t>
            </a:r>
            <a:r>
              <a:rPr lang="cs-CZ" sz="2200" dirty="0" err="1"/>
              <a:t>due</a:t>
            </a:r>
            <a:r>
              <a:rPr lang="cs-CZ" sz="2200" dirty="0"/>
              <a:t> to </a:t>
            </a:r>
            <a:r>
              <a:rPr lang="cs-CZ" sz="2200" dirty="0" err="1"/>
              <a:t>avascularity</a:t>
            </a:r>
            <a:r>
              <a:rPr lang="cs-CZ" sz="2200" dirty="0"/>
              <a:t> and </a:t>
            </a:r>
            <a:r>
              <a:rPr lang="cs-CZ" sz="2200" dirty="0" err="1"/>
              <a:t>low</a:t>
            </a:r>
            <a:r>
              <a:rPr lang="cs-CZ" sz="2200" dirty="0"/>
              <a:t> </a:t>
            </a:r>
            <a:r>
              <a:rPr lang="cs-CZ" sz="2200" dirty="0" err="1"/>
              <a:t>metabolism</a:t>
            </a:r>
            <a:r>
              <a:rPr lang="cs-CZ" sz="2200" dirty="0"/>
              <a:t>.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5E7DCAF-E1E5-D244-AC12-88C6E0E56A22}"/>
              </a:ext>
            </a:extLst>
          </p:cNvPr>
          <p:cNvSpPr txBox="1"/>
          <p:nvPr/>
        </p:nvSpPr>
        <p:spPr>
          <a:xfrm>
            <a:off x="3048000" y="6110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Cartilage</a:t>
            </a:r>
            <a:endParaRPr lang="cs-CZ" sz="3600" dirty="0">
              <a:latin typeface="+mj-lt"/>
            </a:endParaRPr>
          </a:p>
        </p:txBody>
      </p:sp>
      <p:pic>
        <p:nvPicPr>
          <p:cNvPr id="7" name="Picture 4" descr="F07_02">
            <a:extLst>
              <a:ext uri="{FF2B5EF4-FFF2-40B4-BE49-F238E27FC236}">
                <a16:creationId xmlns:a16="http://schemas.microsoft.com/office/drawing/2014/main" id="{BB05C3F9-E156-0842-B925-1CBE2D6A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400" y="934200"/>
            <a:ext cx="173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F07_07">
            <a:extLst>
              <a:ext uri="{FF2B5EF4-FFF2-40B4-BE49-F238E27FC236}">
                <a16:creationId xmlns:a16="http://schemas.microsoft.com/office/drawing/2014/main" id="{46165BEF-3A29-5442-A7EC-1F7ECB4D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000" y="4871199"/>
            <a:ext cx="173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F07_08">
            <a:extLst>
              <a:ext uri="{FF2B5EF4-FFF2-40B4-BE49-F238E27FC236}">
                <a16:creationId xmlns:a16="http://schemas.microsoft.com/office/drawing/2014/main" id="{609B5970-B56E-E644-A2B9-206A4232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400" y="2839200"/>
            <a:ext cx="1737400" cy="15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2196D83-C581-A64C-BA22-22DEF40F6A94}"/>
              </a:ext>
            </a:extLst>
          </p:cNvPr>
          <p:cNvSpPr txBox="1"/>
          <p:nvPr/>
        </p:nvSpPr>
        <p:spPr>
          <a:xfrm>
            <a:off x="10432040" y="2400534"/>
            <a:ext cx="88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Hyaline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04287A1-FC22-8044-B973-A383B7CB72A9}"/>
              </a:ext>
            </a:extLst>
          </p:cNvPr>
          <p:cNvSpPr txBox="1"/>
          <p:nvPr/>
        </p:nvSpPr>
        <p:spPr>
          <a:xfrm>
            <a:off x="10133143" y="4363199"/>
            <a:ext cx="14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Fibrocartilage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6C4D24C-2CB3-BA41-B7FC-08ABD70DA4BF}"/>
              </a:ext>
            </a:extLst>
          </p:cNvPr>
          <p:cNvSpPr txBox="1"/>
          <p:nvPr/>
        </p:nvSpPr>
        <p:spPr>
          <a:xfrm>
            <a:off x="10478494" y="6305460"/>
            <a:ext cx="775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Elastic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6765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07_04">
            <a:extLst>
              <a:ext uri="{FF2B5EF4-FFF2-40B4-BE49-F238E27FC236}">
                <a16:creationId xmlns:a16="http://schemas.microsoft.com/office/drawing/2014/main" id="{CF1B2FEB-7967-DC4D-A67E-A045E4A88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/>
          <a:stretch/>
        </p:blipFill>
        <p:spPr bwMode="auto">
          <a:xfrm>
            <a:off x="5846571" y="3429000"/>
            <a:ext cx="5932679" cy="315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C81E665-C0EE-7F40-A780-7DC0DF240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011767"/>
            <a:ext cx="4667250" cy="5319183"/>
          </a:xfrm>
          <a:prstGeom prst="rect">
            <a:avLst/>
          </a:prstGeom>
        </p:spPr>
      </p:pic>
      <p:pic>
        <p:nvPicPr>
          <p:cNvPr id="4" name="Picture 9" descr="F07_06">
            <a:extLst>
              <a:ext uri="{FF2B5EF4-FFF2-40B4-BE49-F238E27FC236}">
                <a16:creationId xmlns:a16="http://schemas.microsoft.com/office/drawing/2014/main" id="{7482BE7D-AC6B-3043-B4BD-535E90A1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71" y="749300"/>
            <a:ext cx="44577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A233A64-51BA-144D-9CEF-A49ACDF3174B}"/>
              </a:ext>
            </a:extLst>
          </p:cNvPr>
          <p:cNvSpPr txBox="1"/>
          <p:nvPr/>
        </p:nvSpPr>
        <p:spPr>
          <a:xfrm>
            <a:off x="10354919" y="1575355"/>
            <a:ext cx="168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Chondrogenesis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2081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39B71A-B8DE-154E-9A72-25545075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err="1"/>
              <a:t>Cartilage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B395E2-A8B3-CE42-A918-E550607F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075" y="1360487"/>
            <a:ext cx="7994650" cy="48021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400" b="1" dirty="0" err="1"/>
              <a:t>Types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cartilage</a:t>
            </a:r>
            <a:r>
              <a:rPr lang="cs-CZ" sz="2400" b="1" dirty="0"/>
              <a:t>: </a:t>
            </a:r>
          </a:p>
          <a:p>
            <a:pPr algn="just">
              <a:lnSpc>
                <a:spcPct val="120000"/>
              </a:lnSpc>
            </a:pPr>
            <a:r>
              <a:rPr lang="cs-CZ" sz="2400" dirty="0" err="1">
                <a:solidFill>
                  <a:srgbClr val="00B0F0"/>
                </a:solidFill>
              </a:rPr>
              <a:t>Hyaline</a:t>
            </a:r>
            <a:r>
              <a:rPr lang="cs-CZ" sz="2400" dirty="0">
                <a:solidFill>
                  <a:srgbClr val="00B0F0"/>
                </a:solidFill>
              </a:rPr>
              <a:t>: </a:t>
            </a:r>
            <a:r>
              <a:rPr lang="cs-CZ" sz="2400" dirty="0"/>
              <a:t>most </a:t>
            </a:r>
            <a:r>
              <a:rPr lang="cs-CZ" sz="2400" dirty="0" err="1"/>
              <a:t>common</a:t>
            </a:r>
            <a:r>
              <a:rPr lang="cs-CZ" sz="2400" dirty="0"/>
              <a:t>, </a:t>
            </a:r>
            <a:r>
              <a:rPr lang="cs-CZ" sz="2400" dirty="0" err="1"/>
              <a:t>located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articular</a:t>
            </a:r>
            <a:r>
              <a:rPr lang="cs-CZ" sz="2400" dirty="0"/>
              <a:t> </a:t>
            </a:r>
            <a:r>
              <a:rPr lang="cs-CZ" sz="2400" dirty="0" err="1"/>
              <a:t>surface</a:t>
            </a:r>
            <a:r>
              <a:rPr lang="cs-CZ" sz="2400" dirty="0"/>
              <a:t>, in </a:t>
            </a:r>
            <a:r>
              <a:rPr lang="cs-CZ" sz="2400" dirty="0" err="1"/>
              <a:t>certain</a:t>
            </a:r>
            <a:r>
              <a:rPr lang="cs-CZ" sz="2400" dirty="0"/>
              <a:t> </a:t>
            </a:r>
            <a:r>
              <a:rPr lang="cs-CZ" sz="2400" dirty="0" err="1"/>
              <a:t>parts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respiratory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, </a:t>
            </a:r>
            <a:r>
              <a:rPr lang="cs-CZ" sz="2400" dirty="0" err="1"/>
              <a:t>junction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ribs</a:t>
            </a:r>
            <a:r>
              <a:rPr lang="cs-CZ" sz="2400" dirty="0"/>
              <a:t> and sternum, and </a:t>
            </a:r>
            <a:r>
              <a:rPr lang="cs-CZ" sz="2400" dirty="0" err="1"/>
              <a:t>epiphyseal</a:t>
            </a:r>
            <a:r>
              <a:rPr lang="cs-CZ" sz="2400" dirty="0"/>
              <a:t> </a:t>
            </a:r>
            <a:r>
              <a:rPr lang="cs-CZ" sz="2400" dirty="0" err="1"/>
              <a:t>plates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long </a:t>
            </a:r>
            <a:r>
              <a:rPr lang="cs-CZ" sz="2400" dirty="0" err="1"/>
              <a:t>bones</a:t>
            </a:r>
            <a:r>
              <a:rPr lang="cs-CZ" sz="2400" dirty="0"/>
              <a:t> (make </a:t>
            </a:r>
            <a:r>
              <a:rPr lang="cs-CZ" sz="2400" dirty="0" err="1"/>
              <a:t>possible</a:t>
            </a:r>
            <a:r>
              <a:rPr lang="cs-CZ" sz="2400" dirty="0"/>
              <a:t> bone </a:t>
            </a:r>
            <a:r>
              <a:rPr lang="cs-CZ" sz="2400" dirty="0" err="1"/>
              <a:t>growth</a:t>
            </a:r>
            <a:r>
              <a:rPr lang="cs-CZ" sz="2400" dirty="0"/>
              <a:t>). </a:t>
            </a:r>
            <a:endParaRPr lang="cs-CZ" sz="2400" dirty="0">
              <a:solidFill>
                <a:srgbClr val="00B0F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cs-CZ" sz="2400" dirty="0" err="1">
                <a:solidFill>
                  <a:srgbClr val="00B0F0"/>
                </a:solidFill>
              </a:rPr>
              <a:t>Fibrocartilage</a:t>
            </a:r>
            <a:r>
              <a:rPr lang="cs-CZ" sz="2400" dirty="0">
                <a:solidFill>
                  <a:srgbClr val="00B0F0"/>
                </a:solidFill>
              </a:rPr>
              <a:t>:  </a:t>
            </a:r>
            <a:r>
              <a:rPr lang="cs-CZ" sz="2400" dirty="0" err="1"/>
              <a:t>transitional</a:t>
            </a:r>
            <a:r>
              <a:rPr lang="cs-CZ" sz="2400" dirty="0"/>
              <a:t> type </a:t>
            </a:r>
            <a:r>
              <a:rPr lang="cs-CZ" sz="2400" dirty="0" err="1"/>
              <a:t>between</a:t>
            </a:r>
            <a:r>
              <a:rPr lang="cs-CZ" sz="2400" dirty="0"/>
              <a:t> </a:t>
            </a:r>
            <a:r>
              <a:rPr lang="cs-CZ" sz="2400" dirty="0" err="1"/>
              <a:t>dense</a:t>
            </a:r>
            <a:r>
              <a:rPr lang="cs-CZ" sz="2400" dirty="0"/>
              <a:t> </a:t>
            </a:r>
            <a:r>
              <a:rPr lang="cs-CZ" sz="2400" dirty="0" err="1"/>
              <a:t>connetive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and </a:t>
            </a:r>
            <a:r>
              <a:rPr lang="cs-CZ" sz="2400" dirty="0" err="1"/>
              <a:t>cartilage</a:t>
            </a:r>
            <a:r>
              <a:rPr lang="cs-CZ" sz="2400" dirty="0"/>
              <a:t>, </a:t>
            </a:r>
            <a:r>
              <a:rPr lang="cs-CZ" sz="2400" dirty="0" err="1"/>
              <a:t>typically</a:t>
            </a:r>
            <a:r>
              <a:rPr lang="cs-CZ" sz="2400" dirty="0"/>
              <a:t> </a:t>
            </a:r>
            <a:r>
              <a:rPr lang="cs-CZ" sz="2400" dirty="0" err="1"/>
              <a:t>found</a:t>
            </a:r>
            <a:r>
              <a:rPr lang="cs-CZ" sz="2400" dirty="0"/>
              <a:t> in </a:t>
            </a:r>
            <a:r>
              <a:rPr lang="cs-CZ" sz="2400" dirty="0" err="1"/>
              <a:t>intervertebral</a:t>
            </a:r>
            <a:r>
              <a:rPr lang="cs-CZ" sz="2400" dirty="0"/>
              <a:t> </a:t>
            </a:r>
            <a:r>
              <a:rPr lang="cs-CZ" sz="2400" dirty="0" err="1"/>
              <a:t>discs</a:t>
            </a:r>
            <a:r>
              <a:rPr lang="cs-CZ" sz="2400" dirty="0"/>
              <a:t>, </a:t>
            </a:r>
            <a:r>
              <a:rPr lang="cs-CZ" sz="2400" dirty="0" err="1"/>
              <a:t>also</a:t>
            </a:r>
            <a:r>
              <a:rPr lang="cs-CZ" sz="2400" dirty="0"/>
              <a:t> </a:t>
            </a:r>
            <a:r>
              <a:rPr lang="cs-CZ" sz="2400" dirty="0" err="1"/>
              <a:t>contains</a:t>
            </a:r>
            <a:r>
              <a:rPr lang="cs-CZ" sz="2400" dirty="0"/>
              <a:t> </a:t>
            </a:r>
            <a:r>
              <a:rPr lang="cs-CZ" sz="2400" dirty="0" err="1"/>
              <a:t>fibroblasts</a:t>
            </a:r>
            <a:r>
              <a:rPr lang="cs-CZ" sz="2400" dirty="0"/>
              <a:t>, </a:t>
            </a:r>
            <a:r>
              <a:rPr lang="cs-CZ" sz="2400" dirty="0" err="1"/>
              <a:t>cells</a:t>
            </a:r>
            <a:r>
              <a:rPr lang="cs-CZ" sz="2400" dirty="0"/>
              <a:t> are </a:t>
            </a:r>
            <a:r>
              <a:rPr lang="cs-CZ" sz="2400" dirty="0" err="1"/>
              <a:t>axially</a:t>
            </a:r>
            <a:r>
              <a:rPr lang="cs-CZ" sz="2400" dirty="0"/>
              <a:t> </a:t>
            </a:r>
            <a:r>
              <a:rPr lang="cs-CZ" sz="2400" dirty="0" err="1"/>
              <a:t>arranged</a:t>
            </a:r>
            <a:endParaRPr lang="cs-CZ" sz="2400" dirty="0"/>
          </a:p>
          <a:p>
            <a:pPr algn="just">
              <a:lnSpc>
                <a:spcPct val="120000"/>
              </a:lnSpc>
            </a:pPr>
            <a:r>
              <a:rPr lang="cs-CZ" sz="2400" dirty="0" err="1">
                <a:solidFill>
                  <a:srgbClr val="00B0F0"/>
                </a:solidFill>
              </a:rPr>
              <a:t>Elastic</a:t>
            </a:r>
            <a:r>
              <a:rPr lang="cs-CZ" sz="2400" dirty="0">
                <a:solidFill>
                  <a:srgbClr val="00B0F0"/>
                </a:solidFill>
              </a:rPr>
              <a:t>: </a:t>
            </a:r>
            <a:r>
              <a:rPr lang="cs-CZ" sz="2400" dirty="0" err="1"/>
              <a:t>similar</a:t>
            </a:r>
            <a:r>
              <a:rPr lang="cs-CZ" sz="2400" dirty="0"/>
              <a:t> to </a:t>
            </a:r>
            <a:r>
              <a:rPr lang="cs-CZ" sz="2400" dirty="0" err="1"/>
              <a:t>hyaline</a:t>
            </a:r>
            <a:r>
              <a:rPr lang="cs-CZ" sz="2400" dirty="0"/>
              <a:t>, but more </a:t>
            </a:r>
            <a:r>
              <a:rPr lang="cs-CZ" sz="2400" dirty="0" err="1"/>
              <a:t>flexible</a:t>
            </a:r>
            <a:r>
              <a:rPr lang="cs-CZ" sz="2400" dirty="0"/>
              <a:t>, </a:t>
            </a:r>
            <a:r>
              <a:rPr lang="cs-CZ" sz="2400" dirty="0" err="1"/>
              <a:t>contain</a:t>
            </a:r>
            <a:r>
              <a:rPr lang="cs-CZ" sz="2400" dirty="0"/>
              <a:t> </a:t>
            </a:r>
            <a:r>
              <a:rPr lang="cs-CZ" sz="2400" dirty="0" err="1"/>
              <a:t>an</a:t>
            </a:r>
            <a:r>
              <a:rPr lang="cs-CZ" sz="2400" dirty="0"/>
              <a:t> </a:t>
            </a:r>
            <a:r>
              <a:rPr lang="cs-CZ" sz="2400" dirty="0" err="1"/>
              <a:t>abundant</a:t>
            </a:r>
            <a:r>
              <a:rPr lang="cs-CZ" sz="2400" dirty="0"/>
              <a:t> network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elastic</a:t>
            </a:r>
            <a:r>
              <a:rPr lang="cs-CZ" sz="2400" dirty="0"/>
              <a:t> </a:t>
            </a:r>
            <a:r>
              <a:rPr lang="cs-CZ" sz="2400" dirty="0" err="1"/>
              <a:t>fibers</a:t>
            </a:r>
            <a:r>
              <a:rPr lang="cs-CZ" sz="2400" dirty="0"/>
              <a:t>, more </a:t>
            </a:r>
            <a:r>
              <a:rPr lang="cs-CZ" sz="2400" dirty="0" err="1"/>
              <a:t>resistant</a:t>
            </a:r>
            <a:r>
              <a:rPr lang="cs-CZ" sz="2400" dirty="0"/>
              <a:t> to </a:t>
            </a:r>
            <a:r>
              <a:rPr lang="cs-CZ" sz="2400" dirty="0" err="1"/>
              <a:t>degenerative</a:t>
            </a:r>
            <a:r>
              <a:rPr lang="cs-CZ" sz="2400" dirty="0"/>
              <a:t> </a:t>
            </a:r>
            <a:r>
              <a:rPr lang="cs-CZ" sz="2400" dirty="0" err="1"/>
              <a:t>processes</a:t>
            </a:r>
            <a:r>
              <a:rPr lang="cs-CZ" sz="2400" dirty="0"/>
              <a:t>, in </a:t>
            </a:r>
            <a:r>
              <a:rPr lang="cs-CZ" sz="2400" dirty="0" err="1"/>
              <a:t>auricule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ear</a:t>
            </a:r>
            <a:r>
              <a:rPr lang="cs-CZ" sz="2400" dirty="0"/>
              <a:t>, </a:t>
            </a:r>
            <a:r>
              <a:rPr lang="cs-CZ" sz="2400" dirty="0" err="1"/>
              <a:t>external</a:t>
            </a:r>
            <a:r>
              <a:rPr lang="cs-CZ" sz="2400" dirty="0"/>
              <a:t> auditory </a:t>
            </a:r>
            <a:r>
              <a:rPr lang="cs-CZ" sz="2400" dirty="0" err="1"/>
              <a:t>canal</a:t>
            </a:r>
            <a:r>
              <a:rPr lang="cs-CZ" sz="2400" dirty="0"/>
              <a:t>, epiglottis, </a:t>
            </a:r>
            <a:r>
              <a:rPr lang="cs-CZ" sz="2400" dirty="0" err="1"/>
              <a:t>Eustachian</a:t>
            </a:r>
            <a:r>
              <a:rPr lang="cs-CZ" sz="2400" dirty="0"/>
              <a:t> tube. </a:t>
            </a:r>
          </a:p>
          <a:p>
            <a:pPr marL="0" indent="0">
              <a:lnSpc>
                <a:spcPct val="120000"/>
              </a:lnSpc>
              <a:buNone/>
            </a:pPr>
            <a:endParaRPr lang="cs-CZ" sz="2400" dirty="0">
              <a:solidFill>
                <a:srgbClr val="00B0F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6E3A04-03D1-DE46-871C-B11F9EF13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850" y="1117600"/>
            <a:ext cx="3206750" cy="50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49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6983DEF-5555-3A40-BDF7-F62F929EC408}"/>
              </a:ext>
            </a:extLst>
          </p:cNvPr>
          <p:cNvSpPr txBox="1"/>
          <p:nvPr/>
        </p:nvSpPr>
        <p:spPr>
          <a:xfrm>
            <a:off x="469900" y="1459131"/>
            <a:ext cx="11468100" cy="5275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940"/>
              </a:lnSpc>
              <a:buNone/>
            </a:pP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intercellular</a:t>
            </a:r>
            <a:r>
              <a:rPr lang="cs-CZ" sz="2000" dirty="0"/>
              <a:t> </a:t>
            </a:r>
            <a:r>
              <a:rPr lang="cs-CZ" sz="2000" dirty="0" err="1"/>
              <a:t>mass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calcified</a:t>
            </a:r>
            <a:r>
              <a:rPr lang="cs-CZ" sz="2000" dirty="0"/>
              <a:t> by </a:t>
            </a:r>
            <a:r>
              <a:rPr lang="cs-CZ" sz="2000" dirty="0" err="1"/>
              <a:t>an</a:t>
            </a:r>
            <a:r>
              <a:rPr lang="cs-CZ" sz="2000" dirty="0"/>
              <a:t> </a:t>
            </a:r>
            <a:r>
              <a:rPr lang="cs-CZ" sz="2000" dirty="0" err="1"/>
              <a:t>inorganic</a:t>
            </a:r>
            <a:r>
              <a:rPr lang="cs-CZ" sz="2000" dirty="0"/>
              <a:t> </a:t>
            </a:r>
            <a:r>
              <a:rPr lang="cs-CZ" sz="2000" dirty="0" err="1"/>
              <a:t>compound</a:t>
            </a:r>
            <a:r>
              <a:rPr lang="cs-CZ" sz="2000" dirty="0"/>
              <a:t> – </a:t>
            </a:r>
            <a:r>
              <a:rPr lang="cs-CZ" sz="2000" dirty="0" err="1">
                <a:solidFill>
                  <a:srgbClr val="00B0F0"/>
                </a:solidFill>
              </a:rPr>
              <a:t>calcium</a:t>
            </a:r>
            <a:r>
              <a:rPr lang="cs-CZ" sz="2000" dirty="0">
                <a:solidFill>
                  <a:srgbClr val="00B0F0"/>
                </a:solidFill>
              </a:rPr>
              <a:t> </a:t>
            </a:r>
            <a:r>
              <a:rPr lang="cs-CZ" sz="2000" dirty="0" err="1">
                <a:solidFill>
                  <a:srgbClr val="00B0F0"/>
                </a:solidFill>
              </a:rPr>
              <a:t>hyproxyapatit</a:t>
            </a:r>
            <a:r>
              <a:rPr lang="cs-CZ" sz="2000" dirty="0">
                <a:solidFill>
                  <a:srgbClr val="00B0F0"/>
                </a:solidFill>
              </a:rPr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most </a:t>
            </a:r>
            <a:r>
              <a:rPr lang="cs-CZ" sz="2000" dirty="0" err="1"/>
              <a:t>abundant</a:t>
            </a:r>
            <a:r>
              <a:rPr lang="cs-CZ" sz="2000" dirty="0"/>
              <a:t>. </a:t>
            </a:r>
          </a:p>
          <a:p>
            <a:pPr marL="0" indent="0">
              <a:lnSpc>
                <a:spcPts val="2940"/>
              </a:lnSpc>
              <a:buNone/>
            </a:pPr>
            <a:r>
              <a:rPr lang="cs-CZ" sz="2000" dirty="0" err="1">
                <a:solidFill>
                  <a:srgbClr val="00B0F0"/>
                </a:solidFill>
              </a:rPr>
              <a:t>Cells</a:t>
            </a:r>
            <a:endParaRPr lang="cs-CZ" sz="2000" dirty="0">
              <a:solidFill>
                <a:srgbClr val="00B0F0"/>
              </a:solidFill>
            </a:endParaRPr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Osteocytes</a:t>
            </a:r>
            <a:r>
              <a:rPr lang="cs-CZ" sz="2000" dirty="0"/>
              <a:t>:  in </a:t>
            </a:r>
            <a:r>
              <a:rPr lang="cs-CZ" sz="2000" dirty="0" err="1"/>
              <a:t>lacunae</a:t>
            </a:r>
            <a:r>
              <a:rPr lang="cs-CZ" sz="2000" dirty="0"/>
              <a:t>, </a:t>
            </a:r>
            <a:r>
              <a:rPr lang="cs-CZ" sz="2000" dirty="0" err="1"/>
              <a:t>between</a:t>
            </a:r>
            <a:r>
              <a:rPr lang="cs-CZ" sz="2000" dirty="0"/>
              <a:t> bone matrix </a:t>
            </a:r>
            <a:r>
              <a:rPr lang="cs-CZ" sz="2000" dirty="0" err="1"/>
              <a:t>layers</a:t>
            </a:r>
            <a:r>
              <a:rPr lang="cs-CZ" sz="2000" dirty="0"/>
              <a:t> (</a:t>
            </a:r>
            <a:r>
              <a:rPr lang="cs-CZ" sz="2000" dirty="0" err="1"/>
              <a:t>lamelle</a:t>
            </a:r>
            <a:r>
              <a:rPr lang="cs-CZ" sz="2000" dirty="0"/>
              <a:t>), </a:t>
            </a:r>
            <a:r>
              <a:rPr lang="cs-CZ" sz="2000" dirty="0" err="1"/>
              <a:t>have</a:t>
            </a:r>
            <a:r>
              <a:rPr lang="cs-CZ" sz="2000" dirty="0"/>
              <a:t> </a:t>
            </a:r>
            <a:r>
              <a:rPr lang="cs-CZ" sz="2000" dirty="0" err="1"/>
              <a:t>cytoplasmatic</a:t>
            </a:r>
            <a:r>
              <a:rPr lang="cs-CZ" sz="2000" dirty="0"/>
              <a:t> </a:t>
            </a:r>
            <a:r>
              <a:rPr lang="cs-CZ" sz="2000" dirty="0" err="1"/>
              <a:t>processes</a:t>
            </a:r>
            <a:endParaRPr lang="cs-CZ" sz="2000" dirty="0"/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Osteoblasts</a:t>
            </a:r>
            <a:r>
              <a:rPr lang="cs-CZ" sz="2000" dirty="0"/>
              <a:t>: 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produce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organic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component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intercellular</a:t>
            </a:r>
            <a:r>
              <a:rPr lang="cs-CZ" altLang="cs-CZ" sz="2000" dirty="0"/>
              <a:t> matrix and </a:t>
            </a:r>
            <a:r>
              <a:rPr lang="cs-CZ" altLang="cs-CZ" sz="2000" dirty="0" err="1"/>
              <a:t>control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process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mineralization</a:t>
            </a:r>
            <a:endParaRPr lang="cs-CZ" altLang="cs-CZ" sz="2000" dirty="0"/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altLang="cs-CZ" sz="2000" dirty="0" err="1"/>
              <a:t>Osteoclasts</a:t>
            </a:r>
            <a:r>
              <a:rPr lang="cs-CZ" altLang="cs-CZ" sz="2000" dirty="0"/>
              <a:t>: </a:t>
            </a:r>
            <a:r>
              <a:rPr lang="cs-CZ" sz="2000" dirty="0" err="1"/>
              <a:t>large</a:t>
            </a:r>
            <a:r>
              <a:rPr lang="cs-CZ" sz="2000" dirty="0"/>
              <a:t> </a:t>
            </a:r>
            <a:r>
              <a:rPr lang="cs-CZ" sz="2000" dirty="0" err="1"/>
              <a:t>multinucleated</a:t>
            </a:r>
            <a:r>
              <a:rPr lang="cs-CZ" sz="2000" dirty="0"/>
              <a:t> </a:t>
            </a:r>
            <a:r>
              <a:rPr lang="cs-CZ" sz="2000" dirty="0" err="1"/>
              <a:t>cells</a:t>
            </a:r>
            <a:r>
              <a:rPr lang="cs-CZ" sz="2000" dirty="0"/>
              <a:t> </a:t>
            </a:r>
            <a:r>
              <a:rPr lang="cs-CZ" sz="2000" dirty="0" err="1"/>
              <a:t>involved</a:t>
            </a:r>
            <a:r>
              <a:rPr lang="cs-CZ" sz="2000" dirty="0"/>
              <a:t> in </a:t>
            </a:r>
            <a:r>
              <a:rPr lang="cs-CZ" sz="2000" dirty="0" err="1"/>
              <a:t>removing</a:t>
            </a:r>
            <a:r>
              <a:rPr lang="cs-CZ" sz="2000" dirty="0"/>
              <a:t> bone matrix and </a:t>
            </a:r>
            <a:r>
              <a:rPr lang="cs-CZ" sz="2000" dirty="0" err="1"/>
              <a:t>remodelation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bone </a:t>
            </a:r>
            <a:r>
              <a:rPr lang="cs-CZ" sz="2000" dirty="0" err="1"/>
              <a:t>tissue</a:t>
            </a:r>
            <a:r>
              <a:rPr lang="cs-CZ" sz="2000" dirty="0"/>
              <a:t> </a:t>
            </a:r>
          </a:p>
          <a:p>
            <a:pPr marL="0" indent="0">
              <a:lnSpc>
                <a:spcPts val="2940"/>
              </a:lnSpc>
              <a:buNone/>
            </a:pPr>
            <a:r>
              <a:rPr lang="cs-CZ" altLang="cs-CZ" sz="2000" dirty="0" err="1">
                <a:solidFill>
                  <a:srgbClr val="00B0F0"/>
                </a:solidFill>
              </a:rPr>
              <a:t>Periosteum</a:t>
            </a:r>
            <a:r>
              <a:rPr lang="cs-CZ" altLang="cs-CZ" sz="2000" dirty="0">
                <a:solidFill>
                  <a:srgbClr val="00B0F0"/>
                </a:solidFill>
              </a:rPr>
              <a:t>: </a:t>
            </a:r>
          </a:p>
          <a:p>
            <a:pPr marL="0" indent="0">
              <a:lnSpc>
                <a:spcPts val="2940"/>
              </a:lnSpc>
              <a:buNone/>
            </a:pPr>
            <a:r>
              <a:rPr lang="cs-CZ" sz="2000" dirty="0"/>
              <a:t>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outside</a:t>
            </a:r>
            <a:r>
              <a:rPr lang="cs-CZ" sz="2000" dirty="0"/>
              <a:t>, </a:t>
            </a:r>
            <a:r>
              <a:rPr lang="cs-CZ" sz="2000" dirty="0" err="1"/>
              <a:t>dense</a:t>
            </a:r>
            <a:r>
              <a:rPr lang="cs-CZ" sz="2000" dirty="0"/>
              <a:t> </a:t>
            </a:r>
            <a:r>
              <a:rPr lang="cs-CZ" sz="2000" dirty="0" err="1"/>
              <a:t>connective</a:t>
            </a:r>
            <a:r>
              <a:rPr lang="cs-CZ" sz="2000" dirty="0"/>
              <a:t> </a:t>
            </a:r>
            <a:r>
              <a:rPr lang="cs-CZ" sz="2000" dirty="0" err="1"/>
              <a:t>tissue</a:t>
            </a:r>
            <a:r>
              <a:rPr lang="cs-CZ" sz="2000" dirty="0"/>
              <a:t>. </a:t>
            </a:r>
            <a:r>
              <a:rPr lang="cs-CZ" sz="2000" dirty="0" err="1"/>
              <a:t>Bundles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collagen</a:t>
            </a:r>
            <a:r>
              <a:rPr lang="cs-CZ" sz="2000" dirty="0"/>
              <a:t> </a:t>
            </a:r>
            <a:r>
              <a:rPr lang="cs-CZ" sz="2000" dirty="0" err="1"/>
              <a:t>fibers</a:t>
            </a:r>
            <a:r>
              <a:rPr lang="cs-CZ" sz="2000" dirty="0"/>
              <a:t> </a:t>
            </a:r>
            <a:r>
              <a:rPr lang="cs-CZ" sz="2000" dirty="0" err="1"/>
              <a:t>called</a:t>
            </a:r>
            <a:r>
              <a:rPr lang="cs-CZ" sz="2000" dirty="0"/>
              <a:t> </a:t>
            </a:r>
            <a:r>
              <a:rPr lang="cs-CZ" sz="2000" dirty="0" err="1">
                <a:solidFill>
                  <a:srgbClr val="00B0F0"/>
                </a:solidFill>
              </a:rPr>
              <a:t>Sharpey</a:t>
            </a:r>
            <a:r>
              <a:rPr lang="cs-CZ" sz="2000" dirty="0">
                <a:solidFill>
                  <a:srgbClr val="00B0F0"/>
                </a:solidFill>
              </a:rPr>
              <a:t> </a:t>
            </a:r>
            <a:r>
              <a:rPr lang="cs-CZ" sz="2000" dirty="0" err="1">
                <a:solidFill>
                  <a:srgbClr val="00B0F0"/>
                </a:solidFill>
              </a:rPr>
              <a:t>fibers</a:t>
            </a:r>
            <a:r>
              <a:rPr lang="cs-CZ" sz="2000" dirty="0">
                <a:solidFill>
                  <a:srgbClr val="00B0F0"/>
                </a:solidFill>
              </a:rPr>
              <a:t> </a:t>
            </a:r>
            <a:r>
              <a:rPr lang="cs-CZ" sz="2000" dirty="0" err="1"/>
              <a:t>penetrate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bone and </a:t>
            </a:r>
            <a:r>
              <a:rPr lang="cs-CZ" sz="2000" dirty="0" err="1"/>
              <a:t>bind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periosteum</a:t>
            </a:r>
            <a:r>
              <a:rPr lang="cs-CZ" sz="2000" dirty="0"/>
              <a:t> </a:t>
            </a:r>
            <a:r>
              <a:rPr lang="cs-CZ" sz="2000" dirty="0" err="1"/>
              <a:t>tightly</a:t>
            </a:r>
            <a:r>
              <a:rPr lang="cs-CZ" sz="2000" dirty="0"/>
              <a:t> to </a:t>
            </a:r>
            <a:r>
              <a:rPr lang="cs-CZ" sz="2000" dirty="0" err="1"/>
              <a:t>the</a:t>
            </a:r>
            <a:r>
              <a:rPr lang="cs-CZ" sz="2000" dirty="0"/>
              <a:t> bone.</a:t>
            </a:r>
          </a:p>
          <a:p>
            <a:pPr marL="0" indent="0">
              <a:lnSpc>
                <a:spcPts val="2940"/>
              </a:lnSpc>
              <a:buNone/>
            </a:pP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inner</a:t>
            </a:r>
            <a:r>
              <a:rPr lang="cs-CZ" sz="2000" dirty="0"/>
              <a:t> </a:t>
            </a:r>
            <a:r>
              <a:rPr lang="cs-CZ" sz="2000" dirty="0" err="1"/>
              <a:t>layer</a:t>
            </a:r>
            <a:r>
              <a:rPr lang="cs-CZ" sz="2000" dirty="0"/>
              <a:t> </a:t>
            </a:r>
            <a:r>
              <a:rPr lang="cs-CZ" sz="2000" dirty="0" err="1"/>
              <a:t>contains</a:t>
            </a:r>
            <a:r>
              <a:rPr lang="cs-CZ" sz="2000" dirty="0"/>
              <a:t> </a:t>
            </a:r>
            <a:r>
              <a:rPr lang="cs-CZ" sz="2000" dirty="0" err="1"/>
              <a:t>osteoprogenitor</a:t>
            </a:r>
            <a:r>
              <a:rPr lang="cs-CZ" sz="2000" dirty="0"/>
              <a:t> </a:t>
            </a:r>
            <a:r>
              <a:rPr lang="cs-CZ" sz="2000" dirty="0" err="1"/>
              <a:t>cells</a:t>
            </a:r>
            <a:r>
              <a:rPr lang="cs-CZ" sz="2000" dirty="0"/>
              <a:t>,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potential</a:t>
            </a:r>
            <a:r>
              <a:rPr lang="cs-CZ" sz="2000" dirty="0"/>
              <a:t> to </a:t>
            </a:r>
            <a:r>
              <a:rPr lang="cs-CZ" sz="2000" dirty="0" err="1"/>
              <a:t>divide</a:t>
            </a:r>
            <a:r>
              <a:rPr lang="cs-CZ" sz="2000" dirty="0"/>
              <a:t> and </a:t>
            </a:r>
            <a:r>
              <a:rPr lang="cs-CZ" sz="2000" dirty="0" err="1"/>
              <a:t>differentiate</a:t>
            </a:r>
            <a:r>
              <a:rPr lang="cs-CZ" sz="2000" dirty="0"/>
              <a:t> </a:t>
            </a:r>
            <a:r>
              <a:rPr lang="cs-CZ" sz="2000" dirty="0" err="1"/>
              <a:t>into</a:t>
            </a:r>
            <a:r>
              <a:rPr lang="cs-CZ" sz="2000" dirty="0"/>
              <a:t> </a:t>
            </a:r>
            <a:r>
              <a:rPr lang="cs-CZ" sz="2000" dirty="0" err="1"/>
              <a:t>osteoblasts</a:t>
            </a:r>
            <a:r>
              <a:rPr lang="cs-CZ" sz="2000" dirty="0"/>
              <a:t>. </a:t>
            </a:r>
            <a:r>
              <a:rPr lang="cs-CZ" sz="2000" dirty="0" err="1"/>
              <a:t>Important</a:t>
            </a:r>
            <a:r>
              <a:rPr lang="cs-CZ" sz="2000" dirty="0"/>
              <a:t> in </a:t>
            </a:r>
            <a:r>
              <a:rPr lang="cs-CZ" sz="2000" dirty="0" err="1"/>
              <a:t>fracture</a:t>
            </a:r>
            <a:r>
              <a:rPr lang="cs-CZ" sz="2000" dirty="0"/>
              <a:t> </a:t>
            </a:r>
            <a:r>
              <a:rPr lang="cs-CZ" sz="2000" dirty="0" err="1"/>
              <a:t>healing</a:t>
            </a:r>
            <a:r>
              <a:rPr lang="cs-CZ" sz="2000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dirty="0">
                <a:solidFill>
                  <a:srgbClr val="00B0F0"/>
                </a:solidFill>
              </a:rPr>
              <a:t>Endosteum: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dirty="0" err="1"/>
              <a:t>thin</a:t>
            </a:r>
            <a:r>
              <a:rPr lang="cs-CZ" sz="2000" dirty="0"/>
              <a:t> </a:t>
            </a:r>
            <a:r>
              <a:rPr lang="cs-CZ" sz="2000" dirty="0" err="1"/>
              <a:t>layer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>
                <a:solidFill>
                  <a:srgbClr val="00B0F0"/>
                </a:solidFill>
              </a:rPr>
              <a:t>osteoprogenitor</a:t>
            </a:r>
            <a:r>
              <a:rPr lang="cs-CZ" sz="2000" dirty="0"/>
              <a:t> and </a:t>
            </a:r>
            <a:r>
              <a:rPr lang="cs-CZ" sz="2000" dirty="0" err="1"/>
              <a:t>covering</a:t>
            </a:r>
            <a:r>
              <a:rPr lang="cs-CZ" sz="2000" dirty="0"/>
              <a:t> </a:t>
            </a:r>
            <a:r>
              <a:rPr lang="cs-CZ" sz="2000" dirty="0" err="1"/>
              <a:t>cells</a:t>
            </a:r>
            <a:r>
              <a:rPr lang="cs-CZ" sz="2000" dirty="0"/>
              <a:t> and a </a:t>
            </a:r>
            <a:r>
              <a:rPr lang="cs-CZ" sz="2000" dirty="0" err="1"/>
              <a:t>small</a:t>
            </a:r>
            <a:r>
              <a:rPr lang="cs-CZ" sz="2000" dirty="0"/>
              <a:t> </a:t>
            </a:r>
            <a:r>
              <a:rPr lang="cs-CZ" sz="2000" dirty="0" err="1"/>
              <a:t>amount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collagen</a:t>
            </a:r>
            <a:r>
              <a:rPr lang="cs-CZ" sz="2000" dirty="0"/>
              <a:t> </a:t>
            </a:r>
            <a:r>
              <a:rPr lang="cs-CZ" sz="2000" dirty="0" err="1"/>
              <a:t>fibers</a:t>
            </a:r>
            <a:endParaRPr lang="cs-CZ" sz="2000" dirty="0"/>
          </a:p>
          <a:p>
            <a:pPr marL="0" indent="0">
              <a:lnSpc>
                <a:spcPts val="2940"/>
              </a:lnSpc>
              <a:buNone/>
            </a:pPr>
            <a:endParaRPr lang="cs-CZ" altLang="cs-CZ" sz="2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B885B77-2144-8740-87A6-DFDC590CD028}"/>
              </a:ext>
            </a:extLst>
          </p:cNvPr>
          <p:cNvSpPr txBox="1"/>
          <p:nvPr/>
        </p:nvSpPr>
        <p:spPr>
          <a:xfrm>
            <a:off x="3048000" y="3302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latin typeface="+mj-lt"/>
              </a:rPr>
              <a:t>Bone</a:t>
            </a:r>
            <a:endParaRPr lang="cs-CZ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1431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530A908-A97D-0048-A37A-9090AE178541}"/>
              </a:ext>
            </a:extLst>
          </p:cNvPr>
          <p:cNvSpPr txBox="1"/>
          <p:nvPr/>
        </p:nvSpPr>
        <p:spPr>
          <a:xfrm>
            <a:off x="5520361" y="292100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+mj-lt"/>
              </a:rPr>
              <a:t>Bone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636F6B-8045-AF47-9794-B341442B55D4}"/>
              </a:ext>
            </a:extLst>
          </p:cNvPr>
          <p:cNvSpPr txBox="1"/>
          <p:nvPr/>
        </p:nvSpPr>
        <p:spPr>
          <a:xfrm>
            <a:off x="787400" y="1240135"/>
            <a:ext cx="11112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dirty="0"/>
              <a:t>Bone </a:t>
            </a:r>
            <a:r>
              <a:rPr lang="cs-CZ" sz="2200" dirty="0" err="1"/>
              <a:t>can</a:t>
            </a:r>
            <a:r>
              <a:rPr lang="cs-CZ" sz="2200" dirty="0"/>
              <a:t> </a:t>
            </a:r>
            <a:r>
              <a:rPr lang="cs-CZ" sz="2200" dirty="0" err="1"/>
              <a:t>be</a:t>
            </a:r>
            <a:r>
              <a:rPr lang="cs-CZ" sz="2200" dirty="0"/>
              <a:t> </a:t>
            </a:r>
            <a:r>
              <a:rPr lang="cs-CZ" sz="2200" dirty="0" err="1"/>
              <a:t>observed</a:t>
            </a:r>
            <a:r>
              <a:rPr lang="cs-CZ" sz="2200" dirty="0"/>
              <a:t> as </a:t>
            </a:r>
            <a:r>
              <a:rPr lang="cs-CZ" sz="2200" dirty="0" err="1"/>
              <a:t>groung</a:t>
            </a:r>
            <a:r>
              <a:rPr lang="cs-CZ" sz="2200" dirty="0"/>
              <a:t> bone (</a:t>
            </a:r>
            <a:r>
              <a:rPr lang="cs-CZ" sz="2200" dirty="0" err="1"/>
              <a:t>after</a:t>
            </a:r>
            <a:r>
              <a:rPr lang="cs-CZ" sz="2200" dirty="0"/>
              <a:t> </a:t>
            </a:r>
            <a:r>
              <a:rPr lang="cs-CZ" sz="2200" dirty="0" err="1"/>
              <a:t>grinding</a:t>
            </a:r>
            <a:r>
              <a:rPr lang="cs-CZ" sz="2200" dirty="0"/>
              <a:t>) </a:t>
            </a:r>
            <a:r>
              <a:rPr lang="cs-CZ" sz="2200" dirty="0" err="1"/>
              <a:t>or</a:t>
            </a:r>
            <a:r>
              <a:rPr lang="cs-CZ" sz="2200" dirty="0"/>
              <a:t> on </a:t>
            </a:r>
            <a:r>
              <a:rPr lang="cs-CZ" sz="2200" dirty="0" err="1"/>
              <a:t>decalcified</a:t>
            </a:r>
            <a:r>
              <a:rPr lang="cs-CZ" sz="2200" dirty="0"/>
              <a:t>, </a:t>
            </a:r>
            <a:r>
              <a:rPr lang="cs-CZ" sz="2200" dirty="0" err="1"/>
              <a:t>stained</a:t>
            </a:r>
            <a:r>
              <a:rPr lang="cs-CZ" sz="2200" dirty="0"/>
              <a:t> </a:t>
            </a:r>
            <a:r>
              <a:rPr lang="cs-CZ" sz="2200" dirty="0" err="1"/>
              <a:t>sections</a:t>
            </a:r>
            <a:r>
              <a:rPr lang="cs-CZ" sz="2200" dirty="0"/>
              <a:t>.</a:t>
            </a:r>
          </a:p>
          <a:p>
            <a:r>
              <a:rPr lang="cs-CZ" sz="2200" dirty="0"/>
              <a:t> </a:t>
            </a:r>
            <a:r>
              <a:rPr lang="cs-CZ" sz="2200" dirty="0" err="1"/>
              <a:t>Decalcification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realized</a:t>
            </a:r>
            <a:r>
              <a:rPr lang="cs-CZ" sz="2200" dirty="0"/>
              <a:t> by </a:t>
            </a:r>
            <a:r>
              <a:rPr lang="cs-CZ" sz="2200" dirty="0" err="1"/>
              <a:t>maceration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bone in acid.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A61B3A-E497-9D40-B6CF-3D2FDC15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0" y="2508250"/>
            <a:ext cx="2660650" cy="3288630"/>
          </a:xfrm>
          <a:prstGeom prst="rect">
            <a:avLst/>
          </a:prstGeom>
        </p:spPr>
      </p:pic>
      <p:pic>
        <p:nvPicPr>
          <p:cNvPr id="6" name="Picture 4" descr="F08_04">
            <a:extLst>
              <a:ext uri="{FF2B5EF4-FFF2-40B4-BE49-F238E27FC236}">
                <a16:creationId xmlns:a16="http://schemas.microsoft.com/office/drawing/2014/main" id="{84F4C162-511B-A64B-9916-952E426FF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624" y="2844799"/>
            <a:ext cx="5303626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B9951F8-E81B-934E-BA02-917780790C82}"/>
              </a:ext>
            </a:extLst>
          </p:cNvPr>
          <p:cNvSpPr txBox="1"/>
          <p:nvPr/>
        </p:nvSpPr>
        <p:spPr>
          <a:xfrm>
            <a:off x="7302500" y="5041900"/>
            <a:ext cx="273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Arrows</a:t>
            </a:r>
            <a:r>
              <a:rPr lang="cs-CZ" dirty="0"/>
              <a:t> </a:t>
            </a:r>
            <a:r>
              <a:rPr lang="cs-CZ" dirty="0" err="1"/>
              <a:t>indicate</a:t>
            </a:r>
            <a:r>
              <a:rPr lang="cs-CZ" dirty="0"/>
              <a:t> </a:t>
            </a:r>
            <a:r>
              <a:rPr lang="cs-CZ" dirty="0" err="1"/>
              <a:t>osteoclasts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296241D-563A-2743-A721-70CD65DF6EE8}"/>
              </a:ext>
            </a:extLst>
          </p:cNvPr>
          <p:cNvSpPr txBox="1"/>
          <p:nvPr/>
        </p:nvSpPr>
        <p:spPr>
          <a:xfrm>
            <a:off x="1549400" y="5905500"/>
            <a:ext cx="228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 - </a:t>
            </a:r>
            <a:r>
              <a:rPr lang="cs-CZ" dirty="0" err="1"/>
              <a:t>Volkmann</a:t>
            </a:r>
            <a:r>
              <a:rPr lang="cs-CZ" dirty="0"/>
              <a:t> </a:t>
            </a:r>
            <a:r>
              <a:rPr lang="cs-CZ" dirty="0" err="1"/>
              <a:t>canals</a:t>
            </a:r>
            <a:endParaRPr lang="cs-CZ" dirty="0"/>
          </a:p>
          <a:p>
            <a:r>
              <a:rPr lang="cs-CZ" dirty="0"/>
              <a:t>I – </a:t>
            </a:r>
            <a:r>
              <a:rPr lang="cs-CZ" dirty="0" err="1"/>
              <a:t>Intersticial</a:t>
            </a:r>
            <a:r>
              <a:rPr lang="cs-CZ" dirty="0"/>
              <a:t> </a:t>
            </a:r>
            <a:r>
              <a:rPr lang="cs-CZ" dirty="0" err="1"/>
              <a:t>lamellae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603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1ED690-80DD-2E43-9C85-7D82280CF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3" y="193675"/>
            <a:ext cx="10515600" cy="105092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/>
              <a:t>Types</a:t>
            </a:r>
            <a:r>
              <a:rPr lang="cs-CZ" sz="3600" b="1" dirty="0"/>
              <a:t> </a:t>
            </a:r>
            <a:r>
              <a:rPr lang="cs-CZ" sz="3600" b="1" dirty="0" err="1"/>
              <a:t>of</a:t>
            </a:r>
            <a:r>
              <a:rPr lang="cs-CZ" sz="3600" b="1" dirty="0"/>
              <a:t> bone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18D5E1-5B6F-D545-805C-37F28DED9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495425"/>
            <a:ext cx="7543800" cy="4351338"/>
          </a:xfrm>
        </p:spPr>
        <p:txBody>
          <a:bodyPr>
            <a:normAutofit/>
          </a:bodyPr>
          <a:lstStyle/>
          <a:p>
            <a:r>
              <a:rPr lang="cs-CZ" sz="2200" dirty="0" err="1">
                <a:solidFill>
                  <a:srgbClr val="00B0F0"/>
                </a:solidFill>
              </a:rPr>
              <a:t>Woven</a:t>
            </a:r>
            <a:r>
              <a:rPr lang="cs-CZ" sz="2200" dirty="0">
                <a:solidFill>
                  <a:srgbClr val="00B0F0"/>
                </a:solidFill>
              </a:rPr>
              <a:t> (</a:t>
            </a:r>
            <a:r>
              <a:rPr lang="cs-CZ" sz="2200" dirty="0" err="1">
                <a:solidFill>
                  <a:srgbClr val="00B0F0"/>
                </a:solidFill>
              </a:rPr>
              <a:t>Fibrous</a:t>
            </a:r>
            <a:r>
              <a:rPr lang="cs-CZ" sz="2200" dirty="0">
                <a:solidFill>
                  <a:srgbClr val="00B0F0"/>
                </a:solidFill>
              </a:rPr>
              <a:t>) bone:</a:t>
            </a:r>
          </a:p>
          <a:p>
            <a:pPr marL="0" indent="0">
              <a:buNone/>
            </a:pPr>
            <a:r>
              <a:rPr lang="cs-CZ" sz="2200" dirty="0" err="1"/>
              <a:t>random</a:t>
            </a:r>
            <a:r>
              <a:rPr lang="cs-CZ" sz="2200" dirty="0"/>
              <a:t> </a:t>
            </a:r>
            <a:r>
              <a:rPr lang="cs-CZ" sz="2200" dirty="0" err="1"/>
              <a:t>disposition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colagen</a:t>
            </a:r>
            <a:r>
              <a:rPr lang="cs-CZ" sz="2200" dirty="0"/>
              <a:t> I </a:t>
            </a:r>
            <a:r>
              <a:rPr lang="cs-CZ" sz="2200" dirty="0" err="1"/>
              <a:t>fibers</a:t>
            </a:r>
            <a:r>
              <a:rPr lang="cs-CZ" sz="2200" dirty="0"/>
              <a:t> and </a:t>
            </a:r>
            <a:r>
              <a:rPr lang="cs-CZ" sz="2200" dirty="0" err="1"/>
              <a:t>lover</a:t>
            </a:r>
            <a:r>
              <a:rPr lang="cs-CZ" sz="2200" dirty="0"/>
              <a:t> </a:t>
            </a:r>
            <a:r>
              <a:rPr lang="cs-CZ" sz="2200" dirty="0" err="1"/>
              <a:t>mineral</a:t>
            </a:r>
            <a:r>
              <a:rPr lang="cs-CZ" sz="2200" dirty="0"/>
              <a:t> </a:t>
            </a:r>
            <a:r>
              <a:rPr lang="cs-CZ" sz="2200" dirty="0" err="1"/>
              <a:t>content</a:t>
            </a:r>
            <a:r>
              <a:rPr lang="cs-CZ" sz="2200" dirty="0"/>
              <a:t> </a:t>
            </a:r>
          </a:p>
          <a:p>
            <a:pPr marL="0" indent="0">
              <a:buNone/>
            </a:pPr>
            <a:r>
              <a:rPr lang="cs-CZ" sz="2200" dirty="0" err="1"/>
              <a:t>it</a:t>
            </a:r>
            <a:r>
              <a:rPr lang="cs-CZ" sz="2200" dirty="0"/>
              <a:t> </a:t>
            </a:r>
            <a:r>
              <a:rPr lang="cs-CZ" sz="2200" dirty="0" err="1"/>
              <a:t>appears</a:t>
            </a:r>
            <a:r>
              <a:rPr lang="cs-CZ" sz="2200" dirty="0"/>
              <a:t> </a:t>
            </a:r>
            <a:r>
              <a:rPr lang="cs-CZ" sz="2200" dirty="0" err="1"/>
              <a:t>first</a:t>
            </a:r>
            <a:r>
              <a:rPr lang="cs-CZ" sz="2200" dirty="0"/>
              <a:t> </a:t>
            </a:r>
            <a:r>
              <a:rPr lang="cs-CZ" sz="2200" dirty="0" err="1"/>
              <a:t>during</a:t>
            </a:r>
            <a:r>
              <a:rPr lang="cs-CZ" sz="2200" dirty="0"/>
              <a:t> </a:t>
            </a:r>
            <a:r>
              <a:rPr lang="cs-CZ" sz="2200" dirty="0" err="1"/>
              <a:t>embryonic</a:t>
            </a:r>
            <a:r>
              <a:rPr lang="cs-CZ" sz="2200" dirty="0"/>
              <a:t> </a:t>
            </a:r>
            <a:r>
              <a:rPr lang="cs-CZ" sz="2200" dirty="0" err="1"/>
              <a:t>development</a:t>
            </a:r>
            <a:r>
              <a:rPr lang="cs-CZ" sz="2200" dirty="0"/>
              <a:t> and </a:t>
            </a:r>
            <a:r>
              <a:rPr lang="cs-CZ" sz="2200" dirty="0" err="1"/>
              <a:t>during</a:t>
            </a:r>
            <a:r>
              <a:rPr lang="cs-CZ" sz="2200" dirty="0"/>
              <a:t> </a:t>
            </a:r>
            <a:r>
              <a:rPr lang="cs-CZ" sz="2200" dirty="0" err="1"/>
              <a:t>reparative</a:t>
            </a:r>
            <a:r>
              <a:rPr lang="cs-CZ" sz="2200" dirty="0"/>
              <a:t> </a:t>
            </a:r>
            <a:r>
              <a:rPr lang="cs-CZ" sz="2200" dirty="0" err="1"/>
              <a:t>processes</a:t>
            </a:r>
            <a:r>
              <a:rPr lang="cs-CZ" sz="2200" dirty="0"/>
              <a:t>, and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then</a:t>
            </a:r>
            <a:r>
              <a:rPr lang="cs-CZ" sz="2200" dirty="0"/>
              <a:t> </a:t>
            </a:r>
            <a:r>
              <a:rPr lang="cs-CZ" sz="2200" dirty="0" err="1"/>
              <a:t>replaced</a:t>
            </a:r>
            <a:r>
              <a:rPr lang="cs-CZ" sz="2200" dirty="0"/>
              <a:t> by </a:t>
            </a:r>
            <a:r>
              <a:rPr lang="cs-CZ" sz="2200" dirty="0" err="1"/>
              <a:t>lamellar</a:t>
            </a:r>
            <a:r>
              <a:rPr lang="cs-CZ" sz="2200" dirty="0"/>
              <a:t> bone</a:t>
            </a:r>
          </a:p>
          <a:p>
            <a:r>
              <a:rPr lang="cs-CZ" sz="2200" dirty="0" err="1">
                <a:solidFill>
                  <a:srgbClr val="00B0F0"/>
                </a:solidFill>
              </a:rPr>
              <a:t>Lamellar</a:t>
            </a:r>
            <a:r>
              <a:rPr lang="cs-CZ" sz="2200" dirty="0">
                <a:solidFill>
                  <a:srgbClr val="00B0F0"/>
                </a:solidFill>
              </a:rPr>
              <a:t> bone: </a:t>
            </a:r>
          </a:p>
          <a:p>
            <a:pPr marL="0" indent="0">
              <a:buNone/>
            </a:pPr>
            <a:r>
              <a:rPr lang="cs-CZ" sz="2200" dirty="0" err="1"/>
              <a:t>consists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lamellae</a:t>
            </a:r>
            <a:r>
              <a:rPr lang="cs-CZ" sz="2200" dirty="0"/>
              <a:t> 3-7 µm in </a:t>
            </a:r>
            <a:r>
              <a:rPr lang="cs-CZ" sz="2200" dirty="0" err="1"/>
              <a:t>size</a:t>
            </a:r>
            <a:r>
              <a:rPr lang="cs-CZ" sz="2200" dirty="0"/>
              <a:t>, </a:t>
            </a:r>
            <a:r>
              <a:rPr lang="cs-CZ" sz="2200" dirty="0" err="1"/>
              <a:t>organized</a:t>
            </a:r>
            <a:r>
              <a:rPr lang="cs-CZ" sz="2200" dirty="0"/>
              <a:t> as:</a:t>
            </a:r>
          </a:p>
          <a:p>
            <a:pPr marL="0" indent="0">
              <a:buNone/>
            </a:pPr>
            <a:r>
              <a:rPr lang="cs-CZ" sz="2200" dirty="0" err="1"/>
              <a:t>parallel</a:t>
            </a:r>
            <a:r>
              <a:rPr lang="cs-CZ" sz="2200" dirty="0"/>
              <a:t> </a:t>
            </a:r>
            <a:r>
              <a:rPr lang="cs-CZ" sz="2200" dirty="0" err="1"/>
              <a:t>sheets</a:t>
            </a:r>
            <a:r>
              <a:rPr lang="cs-CZ" sz="2200" dirty="0"/>
              <a:t> - </a:t>
            </a:r>
            <a:r>
              <a:rPr lang="cs-CZ" sz="2200" dirty="0" err="1">
                <a:solidFill>
                  <a:srgbClr val="00B0F0"/>
                </a:solidFill>
              </a:rPr>
              <a:t>cancellous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or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spongy</a:t>
            </a:r>
            <a:r>
              <a:rPr lang="cs-CZ" sz="2200" dirty="0">
                <a:solidFill>
                  <a:srgbClr val="00B0F0"/>
                </a:solidFill>
              </a:rPr>
              <a:t> bone </a:t>
            </a:r>
          </a:p>
          <a:p>
            <a:pPr marL="0" indent="0">
              <a:buNone/>
            </a:pPr>
            <a:r>
              <a:rPr lang="cs-CZ" sz="2200" dirty="0" err="1"/>
              <a:t>concentrically</a:t>
            </a:r>
            <a:r>
              <a:rPr lang="cs-CZ" sz="2200" dirty="0"/>
              <a:t> </a:t>
            </a:r>
            <a:r>
              <a:rPr lang="cs-CZ" sz="2200" dirty="0" err="1"/>
              <a:t>around</a:t>
            </a:r>
            <a:r>
              <a:rPr lang="cs-CZ" sz="2200" dirty="0"/>
              <a:t> a </a:t>
            </a:r>
            <a:r>
              <a:rPr lang="cs-CZ" sz="2200" dirty="0" err="1"/>
              <a:t>central</a:t>
            </a:r>
            <a:r>
              <a:rPr lang="cs-CZ" sz="2200" dirty="0"/>
              <a:t> </a:t>
            </a:r>
            <a:r>
              <a:rPr lang="cs-CZ" sz="2200" dirty="0" err="1"/>
              <a:t>canal</a:t>
            </a:r>
            <a:r>
              <a:rPr lang="cs-CZ" sz="2200" dirty="0"/>
              <a:t> – </a:t>
            </a:r>
            <a:r>
              <a:rPr lang="cs-CZ" sz="2200" dirty="0" err="1">
                <a:solidFill>
                  <a:srgbClr val="00B0F0"/>
                </a:solidFill>
              </a:rPr>
              <a:t>compact</a:t>
            </a:r>
            <a:r>
              <a:rPr lang="cs-CZ" sz="2200" dirty="0">
                <a:solidFill>
                  <a:srgbClr val="00B0F0"/>
                </a:solidFill>
              </a:rPr>
              <a:t> bone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C7D0D0-1122-C242-9131-5E4A5E430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830" y="3336925"/>
            <a:ext cx="850582" cy="2760663"/>
          </a:xfrm>
          <a:prstGeom prst="rect">
            <a:avLst/>
          </a:prstGeom>
        </p:spPr>
      </p:pic>
      <p:pic>
        <p:nvPicPr>
          <p:cNvPr id="6" name="Picture 5" descr="F08_08">
            <a:extLst>
              <a:ext uri="{FF2B5EF4-FFF2-40B4-BE49-F238E27FC236}">
                <a16:creationId xmlns:a16="http://schemas.microsoft.com/office/drawing/2014/main" id="{ECEACB74-72E1-184D-A4EC-F9B82E525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8"/>
          <a:stretch/>
        </p:blipFill>
        <p:spPr bwMode="auto">
          <a:xfrm>
            <a:off x="4925354" y="4800088"/>
            <a:ext cx="1450558" cy="1564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ongiozní kost">
            <a:extLst>
              <a:ext uri="{FF2B5EF4-FFF2-40B4-BE49-F238E27FC236}">
                <a16:creationId xmlns:a16="http://schemas.microsoft.com/office/drawing/2014/main" id="{1FC16C55-43BD-C846-B0D8-5FA7D3E10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41" y="3429000"/>
            <a:ext cx="3052744" cy="181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F98E733-1CE2-4E41-9471-E706E118CDE1}"/>
              </a:ext>
            </a:extLst>
          </p:cNvPr>
          <p:cNvSpPr txBox="1"/>
          <p:nvPr/>
        </p:nvSpPr>
        <p:spPr>
          <a:xfrm>
            <a:off x="10227184" y="5378454"/>
            <a:ext cx="141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Spongy</a:t>
            </a:r>
            <a:r>
              <a:rPr lang="cs-CZ" dirty="0"/>
              <a:t> bone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B5CCE2B-7DF8-9543-A47E-CFD1BD695CFE}"/>
              </a:ext>
            </a:extLst>
          </p:cNvPr>
          <p:cNvSpPr txBox="1"/>
          <p:nvPr/>
        </p:nvSpPr>
        <p:spPr>
          <a:xfrm>
            <a:off x="8169280" y="539750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Compact</a:t>
            </a:r>
            <a:r>
              <a:rPr lang="cs-CZ" dirty="0"/>
              <a:t> bone </a:t>
            </a:r>
          </a:p>
        </p:txBody>
      </p:sp>
      <p:pic>
        <p:nvPicPr>
          <p:cNvPr id="5122" name="Picture 2" descr="Bone Fracture Repair Anatomy | Biogennix">
            <a:extLst>
              <a:ext uri="{FF2B5EF4-FFF2-40B4-BE49-F238E27FC236}">
                <a16:creationId xmlns:a16="http://schemas.microsoft.com/office/drawing/2014/main" id="{AB1A0B83-C065-4E40-B9AB-D6EAB42F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021" y="596849"/>
            <a:ext cx="2766192" cy="203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ovací šipka 10">
            <a:extLst>
              <a:ext uri="{FF2B5EF4-FFF2-40B4-BE49-F238E27FC236}">
                <a16:creationId xmlns:a16="http://schemas.microsoft.com/office/drawing/2014/main" id="{611E15F3-BCF7-7543-A9D0-65C5F24EAD49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8973346" y="5243614"/>
            <a:ext cx="1" cy="153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19ABEE64-CCEB-C948-8572-C64095FF8770}"/>
              </a:ext>
            </a:extLst>
          </p:cNvPr>
          <p:cNvCxnSpPr/>
          <p:nvPr/>
        </p:nvCxnSpPr>
        <p:spPr>
          <a:xfrm flipV="1">
            <a:off x="10693400" y="5243614"/>
            <a:ext cx="0" cy="134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5E757E2F-B440-7442-B9A8-8991BE9E41A4}"/>
              </a:ext>
            </a:extLst>
          </p:cNvPr>
          <p:cNvCxnSpPr/>
          <p:nvPr/>
        </p:nvCxnSpPr>
        <p:spPr>
          <a:xfrm flipV="1">
            <a:off x="5321300" y="3671094"/>
            <a:ext cx="1841500" cy="456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954295EC-25AD-4240-9FCA-1AE9D2C0778B}"/>
              </a:ext>
            </a:extLst>
          </p:cNvPr>
          <p:cNvCxnSpPr/>
          <p:nvPr/>
        </p:nvCxnSpPr>
        <p:spPr>
          <a:xfrm>
            <a:off x="6417809" y="4549263"/>
            <a:ext cx="827952" cy="167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040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08_06">
            <a:extLst>
              <a:ext uri="{FF2B5EF4-FFF2-40B4-BE49-F238E27FC236}">
                <a16:creationId xmlns:a16="http://schemas.microsoft.com/office/drawing/2014/main" id="{85013BAB-0F87-FE40-BF04-24419178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5999" y="1133486"/>
            <a:ext cx="7407275" cy="5153014"/>
          </a:xfrm>
          <a:prstGeom prst="rect">
            <a:avLst/>
          </a:prstGeom>
          <a:solidFill>
            <a:schemeClr val="folHlink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AA39151-DD35-F24C-B1C3-56FB1290447F}"/>
              </a:ext>
            </a:extLst>
          </p:cNvPr>
          <p:cNvSpPr txBox="1"/>
          <p:nvPr/>
        </p:nvSpPr>
        <p:spPr>
          <a:xfrm>
            <a:off x="3048000" y="1778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Compact</a:t>
            </a:r>
            <a:r>
              <a:rPr lang="cs-CZ" sz="3600" b="1" dirty="0">
                <a:latin typeface="+mj-lt"/>
              </a:rPr>
              <a:t> bone </a:t>
            </a:r>
            <a:r>
              <a:rPr lang="cs-CZ" sz="3600" b="1" dirty="0" err="1">
                <a:latin typeface="+mj-lt"/>
              </a:rPr>
              <a:t>structure</a:t>
            </a:r>
            <a:endParaRPr lang="cs-CZ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37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4A86E4E-C3C5-3943-BC34-87B70247E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358900"/>
            <a:ext cx="8648700" cy="48641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ABAAA9-1992-064B-A61A-9E898EF979BA}"/>
              </a:ext>
            </a:extLst>
          </p:cNvPr>
          <p:cNvSpPr txBox="1"/>
          <p:nvPr/>
        </p:nvSpPr>
        <p:spPr>
          <a:xfrm>
            <a:off x="3725479" y="381000"/>
            <a:ext cx="474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Summary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of</a:t>
            </a:r>
            <a:r>
              <a:rPr lang="cs-CZ" sz="3600" b="1" dirty="0">
                <a:latin typeface="+mj-lt"/>
              </a:rPr>
              <a:t> bone </a:t>
            </a:r>
            <a:r>
              <a:rPr lang="cs-CZ" sz="3600" b="1" dirty="0" err="1">
                <a:latin typeface="+mj-lt"/>
              </a:rPr>
              <a:t>types</a:t>
            </a:r>
            <a:r>
              <a:rPr lang="cs-CZ" sz="36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6769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DA5C67CD-767B-7B4A-86D5-FD22D888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err="1"/>
              <a:t>Embryonic</a:t>
            </a:r>
            <a:r>
              <a:rPr lang="cs-CZ" sz="3600" b="1" dirty="0"/>
              <a:t> </a:t>
            </a:r>
            <a:r>
              <a:rPr lang="cs-CZ" sz="3600" b="1" dirty="0" err="1"/>
              <a:t>origin</a:t>
            </a:r>
            <a:r>
              <a:rPr lang="cs-CZ" sz="3600" b="1" dirty="0"/>
              <a:t> </a:t>
            </a:r>
            <a:r>
              <a:rPr lang="cs-CZ" sz="3600" b="1" dirty="0" err="1"/>
              <a:t>of</a:t>
            </a:r>
            <a:r>
              <a:rPr lang="cs-CZ" sz="3600" b="1" dirty="0"/>
              <a:t> </a:t>
            </a:r>
            <a:r>
              <a:rPr lang="cs-CZ" sz="3600" b="1" dirty="0" err="1"/>
              <a:t>connective</a:t>
            </a:r>
            <a:r>
              <a:rPr lang="cs-CZ" sz="3600" b="1" dirty="0"/>
              <a:t> </a:t>
            </a:r>
            <a:r>
              <a:rPr lang="cs-CZ" sz="3600" b="1" dirty="0" err="1"/>
              <a:t>tissues</a:t>
            </a:r>
            <a:r>
              <a:rPr lang="cs-CZ" sz="3600" b="1" dirty="0"/>
              <a:t>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53A8B3A-D746-0F49-9047-F449982A7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 err="1"/>
              <a:t>All</a:t>
            </a:r>
            <a:r>
              <a:rPr lang="cs-CZ" sz="2400" dirty="0"/>
              <a:t> </a:t>
            </a:r>
            <a:r>
              <a:rPr lang="cs-CZ" sz="2400" dirty="0" err="1"/>
              <a:t>connective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</a:t>
            </a:r>
            <a:r>
              <a:rPr lang="cs-CZ" sz="2400" dirty="0" err="1"/>
              <a:t>originate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>
                <a:solidFill>
                  <a:srgbClr val="0070C0"/>
                </a:solidFill>
              </a:rPr>
              <a:t>embryonic</a:t>
            </a:r>
            <a:r>
              <a:rPr lang="cs-CZ" sz="2400" dirty="0">
                <a:solidFill>
                  <a:srgbClr val="0070C0"/>
                </a:solidFill>
              </a:rPr>
              <a:t> mesenchym</a:t>
            </a:r>
            <a:r>
              <a:rPr lang="cs-CZ" sz="2400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(</a:t>
            </a:r>
            <a:r>
              <a:rPr lang="cs-CZ" sz="2400" dirty="0" err="1"/>
              <a:t>develop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middle</a:t>
            </a:r>
            <a:r>
              <a:rPr lang="cs-CZ" sz="2400" dirty="0"/>
              <a:t> </a:t>
            </a:r>
            <a:r>
              <a:rPr lang="cs-CZ" sz="2400" dirty="0" err="1"/>
              <a:t>layer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embryo, </a:t>
            </a:r>
            <a:r>
              <a:rPr lang="cs-CZ" sz="2400" dirty="0" err="1"/>
              <a:t>the</a:t>
            </a:r>
            <a:r>
              <a:rPr lang="cs-CZ" sz="2400" dirty="0"/>
              <a:t> mesoderm)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err="1"/>
              <a:t>Tissues</a:t>
            </a:r>
            <a:r>
              <a:rPr lang="cs-CZ" sz="2400" dirty="0"/>
              <a:t> </a:t>
            </a:r>
            <a:r>
              <a:rPr lang="cs-CZ" sz="2400" dirty="0" err="1"/>
              <a:t>developing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mesenchyme: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err="1"/>
              <a:t>connective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proper, </a:t>
            </a:r>
            <a:r>
              <a:rPr lang="cs-CZ" sz="2400" dirty="0" err="1"/>
              <a:t>cartilage</a:t>
            </a:r>
            <a:r>
              <a:rPr lang="cs-CZ" sz="2400" dirty="0"/>
              <a:t>, bone, </a:t>
            </a:r>
            <a:r>
              <a:rPr lang="cs-CZ" sz="2400" dirty="0" err="1"/>
              <a:t>blood</a:t>
            </a:r>
            <a:r>
              <a:rPr lang="cs-CZ" sz="2400" dirty="0"/>
              <a:t>, </a:t>
            </a:r>
            <a:r>
              <a:rPr lang="cs-CZ" sz="2400" dirty="0" err="1"/>
              <a:t>vascular</a:t>
            </a:r>
            <a:r>
              <a:rPr lang="cs-CZ" sz="2400" dirty="0"/>
              <a:t> </a:t>
            </a:r>
            <a:r>
              <a:rPr lang="cs-CZ" sz="2400" dirty="0" err="1"/>
              <a:t>endothelium</a:t>
            </a:r>
            <a:r>
              <a:rPr lang="cs-CZ" sz="2400" dirty="0"/>
              <a:t>, </a:t>
            </a:r>
            <a:r>
              <a:rPr lang="cs-CZ" sz="2400" dirty="0" err="1"/>
              <a:t>muscle</a:t>
            </a:r>
            <a:endParaRPr lang="cs-CZ" sz="2400" dirty="0"/>
          </a:p>
          <a:p>
            <a:pPr marL="0" indent="0">
              <a:buNone/>
            </a:pPr>
            <a:r>
              <a:rPr lang="cs-CZ" sz="2400" dirty="0" err="1"/>
              <a:t>Mesenchymal</a:t>
            </a:r>
            <a:r>
              <a:rPr lang="cs-CZ" sz="2400" dirty="0"/>
              <a:t> </a:t>
            </a:r>
            <a:r>
              <a:rPr lang="cs-CZ" sz="2400" dirty="0" err="1"/>
              <a:t>cells</a:t>
            </a:r>
            <a:r>
              <a:rPr lang="cs-CZ" sz="2400" dirty="0"/>
              <a:t>: </a:t>
            </a:r>
          </a:p>
          <a:p>
            <a:r>
              <a:rPr lang="cs-CZ" sz="2400" dirty="0" err="1"/>
              <a:t>undifferentiated</a:t>
            </a:r>
            <a:r>
              <a:rPr lang="cs-CZ" sz="2400" dirty="0"/>
              <a:t> </a:t>
            </a:r>
          </a:p>
          <a:p>
            <a:r>
              <a:rPr lang="cs-CZ" sz="2400" dirty="0" err="1"/>
              <a:t>large</a:t>
            </a:r>
            <a:r>
              <a:rPr lang="cs-CZ" sz="2400" dirty="0"/>
              <a:t> </a:t>
            </a:r>
            <a:r>
              <a:rPr lang="cs-CZ" sz="2400" dirty="0" err="1"/>
              <a:t>euchromatic</a:t>
            </a:r>
            <a:r>
              <a:rPr lang="cs-CZ" sz="2400" dirty="0"/>
              <a:t> </a:t>
            </a:r>
            <a:r>
              <a:rPr lang="cs-CZ" sz="2400" dirty="0" err="1"/>
              <a:t>nuclei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prominent </a:t>
            </a:r>
            <a:r>
              <a:rPr lang="cs-CZ" sz="2400" dirty="0" err="1"/>
              <a:t>nucleoli</a:t>
            </a:r>
            <a:r>
              <a:rPr lang="cs-CZ" sz="2400" dirty="0"/>
              <a:t>, fine chromatin</a:t>
            </a:r>
          </a:p>
          <a:p>
            <a:r>
              <a:rPr lang="cs-CZ" sz="2400" dirty="0" err="1"/>
              <a:t>high</a:t>
            </a:r>
            <a:r>
              <a:rPr lang="cs-CZ" sz="2400" dirty="0"/>
              <a:t> </a:t>
            </a:r>
            <a:r>
              <a:rPr lang="cs-CZ" sz="2400" dirty="0" err="1"/>
              <a:t>level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syntetic</a:t>
            </a:r>
            <a:r>
              <a:rPr lang="cs-CZ" sz="2400" dirty="0"/>
              <a:t> </a:t>
            </a:r>
            <a:r>
              <a:rPr lang="cs-CZ" sz="2400" dirty="0" err="1"/>
              <a:t>activity</a:t>
            </a:r>
            <a:endParaRPr lang="cs-CZ" sz="2400" dirty="0"/>
          </a:p>
          <a:p>
            <a:r>
              <a:rPr lang="cs-CZ" sz="2400" dirty="0" err="1"/>
              <a:t>spindle</a:t>
            </a:r>
            <a:r>
              <a:rPr lang="cs-CZ" sz="2400" dirty="0"/>
              <a:t>- </a:t>
            </a:r>
            <a:r>
              <a:rPr lang="cs-CZ" sz="2400" dirty="0" err="1"/>
              <a:t>shaped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cytoplasmic</a:t>
            </a:r>
            <a:r>
              <a:rPr lang="cs-CZ" sz="2400" dirty="0"/>
              <a:t> </a:t>
            </a:r>
            <a:r>
              <a:rPr lang="cs-CZ" sz="2400" dirty="0" err="1"/>
              <a:t>processes</a:t>
            </a:r>
            <a:r>
              <a:rPr lang="cs-CZ" sz="2400" dirty="0"/>
              <a:t> (</a:t>
            </a:r>
            <a:r>
              <a:rPr lang="cs-CZ" sz="2400" dirty="0" err="1"/>
              <a:t>protrusions</a:t>
            </a:r>
            <a:r>
              <a:rPr lang="cs-CZ" sz="2400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8D339EBA-6A8B-9541-8F17-0F037BA2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284" y="1333500"/>
            <a:ext cx="2973941" cy="18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6" descr="schéma mezenchymu">
            <a:extLst>
              <a:ext uri="{FF2B5EF4-FFF2-40B4-BE49-F238E27FC236}">
                <a16:creationId xmlns:a16="http://schemas.microsoft.com/office/drawing/2014/main" id="{2B4A8E69-596C-1346-9D3E-14552DB11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0" y="4154488"/>
            <a:ext cx="24923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730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17811-0E6C-2744-A4F2-04C586AD0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Bone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EE145B-05BB-BF43-AF75-2E6CABEAF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851"/>
            <a:ext cx="10515600" cy="5657850"/>
          </a:xfrm>
        </p:spPr>
        <p:txBody>
          <a:bodyPr>
            <a:normAutofit/>
          </a:bodyPr>
          <a:lstStyle/>
          <a:p>
            <a:pPr marL="0" indent="0">
              <a:lnSpc>
                <a:spcPts val="2940"/>
              </a:lnSpc>
              <a:buNone/>
            </a:pPr>
            <a:r>
              <a:rPr lang="cs-CZ" sz="2200" dirty="0" err="1">
                <a:solidFill>
                  <a:srgbClr val="00B0F0"/>
                </a:solidFill>
              </a:rPr>
              <a:t>Fracture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healing</a:t>
            </a:r>
            <a:r>
              <a:rPr lang="cs-CZ" sz="2200" dirty="0"/>
              <a:t>: </a:t>
            </a:r>
            <a:r>
              <a:rPr lang="cs-CZ" sz="2200" dirty="0" err="1"/>
              <a:t>osteoprogenitor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periosteum</a:t>
            </a:r>
            <a:r>
              <a:rPr lang="cs-CZ" sz="2200" dirty="0"/>
              <a:t> and endosteum are </a:t>
            </a:r>
            <a:r>
              <a:rPr lang="cs-CZ" sz="2200" dirty="0" err="1"/>
              <a:t>important</a:t>
            </a:r>
            <a:r>
              <a:rPr lang="cs-CZ" sz="2200" dirty="0"/>
              <a:t> in </a:t>
            </a:r>
            <a:r>
              <a:rPr lang="cs-CZ" sz="2200" dirty="0" err="1"/>
              <a:t>fracture</a:t>
            </a:r>
            <a:r>
              <a:rPr lang="cs-CZ" sz="2200" dirty="0"/>
              <a:t> </a:t>
            </a:r>
            <a:r>
              <a:rPr lang="cs-CZ" sz="2200" dirty="0" err="1"/>
              <a:t>healing</a:t>
            </a:r>
            <a:r>
              <a:rPr lang="cs-CZ" sz="2200" dirty="0"/>
              <a:t>. </a:t>
            </a:r>
            <a:r>
              <a:rPr lang="cs-CZ" sz="2200" dirty="0" err="1"/>
              <a:t>First</a:t>
            </a:r>
            <a:r>
              <a:rPr lang="cs-CZ" sz="2200" dirty="0"/>
              <a:t>, </a:t>
            </a:r>
            <a:r>
              <a:rPr lang="cs-CZ" sz="2200" dirty="0" err="1"/>
              <a:t>an</a:t>
            </a:r>
            <a:r>
              <a:rPr lang="cs-CZ" sz="2200" dirty="0"/>
              <a:t> </a:t>
            </a:r>
            <a:r>
              <a:rPr lang="cs-CZ" sz="2200" dirty="0" err="1"/>
              <a:t>undifferentiated</a:t>
            </a:r>
            <a:r>
              <a:rPr lang="cs-CZ" sz="2200" dirty="0"/>
              <a:t> </a:t>
            </a:r>
            <a:r>
              <a:rPr lang="cs-CZ" sz="2200" dirty="0" err="1"/>
              <a:t>highly</a:t>
            </a:r>
            <a:r>
              <a:rPr lang="cs-CZ" sz="2200" dirty="0"/>
              <a:t> </a:t>
            </a:r>
            <a:r>
              <a:rPr lang="cs-CZ" sz="2200" dirty="0" err="1"/>
              <a:t>cellular</a:t>
            </a:r>
            <a:r>
              <a:rPr lang="cs-CZ" sz="2200" dirty="0"/>
              <a:t> </a:t>
            </a:r>
            <a:r>
              <a:rPr lang="cs-CZ" sz="2200" dirty="0" err="1"/>
              <a:t>mass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formed</a:t>
            </a:r>
            <a:r>
              <a:rPr lang="cs-CZ" sz="2200" dirty="0"/>
              <a:t> (</a:t>
            </a:r>
            <a:r>
              <a:rPr lang="cs-CZ" sz="2200" dirty="0" err="1"/>
              <a:t>callus</a:t>
            </a:r>
            <a:r>
              <a:rPr lang="cs-CZ" sz="2200" dirty="0"/>
              <a:t>). </a:t>
            </a:r>
            <a:r>
              <a:rPr lang="cs-CZ" sz="2200" dirty="0" err="1"/>
              <a:t>Callus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similar</a:t>
            </a:r>
            <a:r>
              <a:rPr lang="cs-CZ" sz="2200" dirty="0"/>
              <a:t> to </a:t>
            </a:r>
            <a:r>
              <a:rPr lang="cs-CZ" sz="2200" dirty="0" err="1"/>
              <a:t>fibrocartilage</a:t>
            </a:r>
            <a:r>
              <a:rPr lang="cs-CZ" sz="2200" dirty="0"/>
              <a:t>. </a:t>
            </a:r>
            <a:r>
              <a:rPr lang="cs-CZ" sz="2200" dirty="0" err="1"/>
              <a:t>Blood</a:t>
            </a:r>
            <a:r>
              <a:rPr lang="cs-CZ" sz="2200" dirty="0"/>
              <a:t> </a:t>
            </a:r>
            <a:r>
              <a:rPr lang="cs-CZ" sz="2200" dirty="0" err="1"/>
              <a:t>vessels</a:t>
            </a:r>
            <a:r>
              <a:rPr lang="cs-CZ" sz="2200" dirty="0"/>
              <a:t> </a:t>
            </a:r>
            <a:r>
              <a:rPr lang="cs-CZ" sz="2200" dirty="0" err="1"/>
              <a:t>grow</a:t>
            </a:r>
            <a:r>
              <a:rPr lang="cs-CZ" sz="2200" dirty="0"/>
              <a:t> </a:t>
            </a:r>
            <a:r>
              <a:rPr lang="cs-CZ" sz="2200" dirty="0" err="1"/>
              <a:t>into</a:t>
            </a:r>
            <a:r>
              <a:rPr lang="cs-CZ" sz="2200" dirty="0"/>
              <a:t> </a:t>
            </a:r>
            <a:r>
              <a:rPr lang="cs-CZ" sz="2200" dirty="0" err="1"/>
              <a:t>this</a:t>
            </a:r>
            <a:r>
              <a:rPr lang="cs-CZ" sz="2200" dirty="0"/>
              <a:t> </a:t>
            </a:r>
            <a:r>
              <a:rPr lang="cs-CZ" sz="2200" dirty="0" err="1"/>
              <a:t>tissue</a:t>
            </a:r>
            <a:r>
              <a:rPr lang="cs-CZ" sz="2200" dirty="0"/>
              <a:t> and </a:t>
            </a:r>
            <a:r>
              <a:rPr lang="cs-CZ" sz="2200" dirty="0" err="1"/>
              <a:t>osteoblasts</a:t>
            </a:r>
            <a:r>
              <a:rPr lang="cs-CZ" sz="2200" dirty="0"/>
              <a:t> </a:t>
            </a:r>
            <a:r>
              <a:rPr lang="cs-CZ" sz="2200" dirty="0" err="1"/>
              <a:t>differentiate</a:t>
            </a:r>
            <a:r>
              <a:rPr lang="cs-CZ" sz="2200" dirty="0"/>
              <a:t>. </a:t>
            </a:r>
            <a:r>
              <a:rPr lang="cs-CZ" sz="2200" dirty="0" err="1"/>
              <a:t>Then</a:t>
            </a:r>
            <a:r>
              <a:rPr lang="cs-CZ" sz="2200" dirty="0"/>
              <a:t> </a:t>
            </a:r>
            <a:r>
              <a:rPr lang="cs-CZ" sz="2200" dirty="0" err="1"/>
              <a:t>woven</a:t>
            </a:r>
            <a:r>
              <a:rPr lang="cs-CZ" sz="2200" dirty="0"/>
              <a:t> bone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formed</a:t>
            </a:r>
            <a:r>
              <a:rPr lang="cs-CZ" sz="2200" dirty="0"/>
              <a:t>, </a:t>
            </a:r>
            <a:r>
              <a:rPr lang="cs-CZ" sz="2200" dirty="0" err="1"/>
              <a:t>which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then</a:t>
            </a:r>
            <a:r>
              <a:rPr lang="cs-CZ" sz="2200" dirty="0"/>
              <a:t> </a:t>
            </a:r>
            <a:r>
              <a:rPr lang="cs-CZ" sz="2200" dirty="0" err="1"/>
              <a:t>remodeled</a:t>
            </a:r>
            <a:r>
              <a:rPr lang="cs-CZ" sz="2200" dirty="0"/>
              <a:t> </a:t>
            </a:r>
            <a:r>
              <a:rPr lang="cs-CZ" sz="2200" dirty="0" err="1"/>
              <a:t>into</a:t>
            </a:r>
            <a:r>
              <a:rPr lang="cs-CZ" sz="2200" dirty="0"/>
              <a:t> </a:t>
            </a:r>
            <a:r>
              <a:rPr lang="cs-CZ" sz="2200" dirty="0" err="1"/>
              <a:t>lamellar</a:t>
            </a:r>
            <a:r>
              <a:rPr lang="cs-CZ" sz="2200" dirty="0"/>
              <a:t> type bone. </a:t>
            </a:r>
            <a:endParaRPr lang="cs-CZ" altLang="cs-CZ" sz="22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7B5383-17C9-354C-9F42-AE10E291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955"/>
          <a:stretch/>
        </p:blipFill>
        <p:spPr>
          <a:xfrm>
            <a:off x="1891520" y="2990849"/>
            <a:ext cx="840896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1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A58196C-09BC-6340-907E-AF4B809B773C}"/>
              </a:ext>
            </a:extLst>
          </p:cNvPr>
          <p:cNvSpPr txBox="1"/>
          <p:nvPr/>
        </p:nvSpPr>
        <p:spPr>
          <a:xfrm>
            <a:off x="342900" y="2519886"/>
            <a:ext cx="6007100" cy="4151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ts val="2940"/>
              </a:lnSpc>
              <a:buNone/>
            </a:pP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has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steps</a:t>
            </a:r>
            <a:r>
              <a:rPr lang="cs-CZ" dirty="0"/>
              <a:t>:</a:t>
            </a:r>
          </a:p>
          <a:p>
            <a:pPr marL="0" indent="0" algn="just">
              <a:lnSpc>
                <a:spcPts val="2940"/>
              </a:lnSpc>
              <a:buNone/>
            </a:pPr>
            <a:r>
              <a:rPr lang="cs-CZ" dirty="0" err="1"/>
              <a:t>First</a:t>
            </a:r>
            <a:r>
              <a:rPr lang="cs-CZ" dirty="0"/>
              <a:t> a bone model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created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cartilage</a:t>
            </a:r>
            <a:r>
              <a:rPr lang="cs-CZ" dirty="0"/>
              <a:t>. </a:t>
            </a:r>
            <a:r>
              <a:rPr lang="cs-CZ" dirty="0" err="1"/>
              <a:t>Further</a:t>
            </a:r>
            <a:r>
              <a:rPr lang="cs-CZ" dirty="0"/>
              <a:t>, a bone </a:t>
            </a:r>
            <a:r>
              <a:rPr lang="cs-CZ" dirty="0" err="1"/>
              <a:t>collar</a:t>
            </a:r>
            <a:r>
              <a:rPr lang="cs-CZ" dirty="0"/>
              <a:t> and a </a:t>
            </a:r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ossification</a:t>
            </a:r>
            <a:r>
              <a:rPr lang="cs-CZ" dirty="0"/>
              <a:t> center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diaphysis</a:t>
            </a:r>
            <a:r>
              <a:rPr lang="cs-CZ" dirty="0"/>
              <a:t> are </a:t>
            </a:r>
            <a:r>
              <a:rPr lang="cs-CZ" dirty="0" err="1"/>
              <a:t>formed</a:t>
            </a:r>
            <a:r>
              <a:rPr lang="cs-CZ" dirty="0"/>
              <a:t>. </a:t>
            </a:r>
            <a:r>
              <a:rPr lang="cs-CZ" dirty="0" err="1"/>
              <a:t>Cartilage</a:t>
            </a:r>
            <a:r>
              <a:rPr lang="cs-CZ" dirty="0"/>
              <a:t> in </a:t>
            </a:r>
            <a:r>
              <a:rPr lang="cs-CZ" dirty="0" err="1"/>
              <a:t>this</a:t>
            </a:r>
            <a:r>
              <a:rPr lang="cs-CZ" dirty="0"/>
              <a:t> place </a:t>
            </a:r>
            <a:r>
              <a:rPr lang="cs-CZ" dirty="0" err="1"/>
              <a:t>begins</a:t>
            </a:r>
            <a:r>
              <a:rPr lang="cs-CZ" dirty="0"/>
              <a:t> to </a:t>
            </a:r>
            <a:r>
              <a:rPr lang="cs-CZ" dirty="0" err="1"/>
              <a:t>degenerate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lack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oxygen and </a:t>
            </a:r>
            <a:r>
              <a:rPr lang="cs-CZ" dirty="0" err="1"/>
              <a:t>nutrients</a:t>
            </a:r>
            <a:r>
              <a:rPr lang="cs-CZ" dirty="0"/>
              <a:t>. </a:t>
            </a:r>
            <a:r>
              <a:rPr lang="cs-CZ" dirty="0" err="1"/>
              <a:t>Cavities</a:t>
            </a:r>
            <a:r>
              <a:rPr lang="cs-CZ" dirty="0"/>
              <a:t> are </a:t>
            </a:r>
            <a:r>
              <a:rPr lang="cs-CZ" dirty="0" err="1"/>
              <a:t>created</a:t>
            </a:r>
            <a:r>
              <a:rPr lang="cs-CZ" dirty="0"/>
              <a:t> in </a:t>
            </a:r>
            <a:r>
              <a:rPr lang="cs-CZ" dirty="0" err="1"/>
              <a:t>it</a:t>
            </a:r>
            <a:r>
              <a:rPr lang="cs-CZ" dirty="0"/>
              <a:t>,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vessels</a:t>
            </a:r>
            <a:r>
              <a:rPr lang="cs-CZ" dirty="0"/>
              <a:t> and </a:t>
            </a:r>
            <a:r>
              <a:rPr lang="cs-CZ" dirty="0" err="1"/>
              <a:t>osteoprogenitor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periosteum</a:t>
            </a:r>
            <a:r>
              <a:rPr lang="cs-CZ" dirty="0"/>
              <a:t> </a:t>
            </a:r>
            <a:r>
              <a:rPr lang="cs-CZ" dirty="0" err="1"/>
              <a:t>penetrate</a:t>
            </a:r>
            <a:r>
              <a:rPr lang="cs-CZ" dirty="0"/>
              <a:t>. These </a:t>
            </a:r>
            <a:r>
              <a:rPr lang="cs-CZ" dirty="0" err="1"/>
              <a:t>differentiate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osteoblasts</a:t>
            </a:r>
            <a:r>
              <a:rPr lang="cs-CZ" dirty="0"/>
              <a:t> and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intercellular</a:t>
            </a:r>
            <a:r>
              <a:rPr lang="cs-CZ" dirty="0"/>
              <a:t> bone </a:t>
            </a:r>
            <a:r>
              <a:rPr lang="cs-CZ" dirty="0" err="1"/>
              <a:t>mass</a:t>
            </a:r>
            <a:r>
              <a:rPr lang="cs-CZ" dirty="0"/>
              <a:t>.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bone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formed</a:t>
            </a:r>
            <a:r>
              <a:rPr lang="cs-CZ" dirty="0"/>
              <a:t> in </a:t>
            </a:r>
            <a:r>
              <a:rPr lang="cs-CZ" dirty="0" err="1"/>
              <a:t>secondary</a:t>
            </a:r>
            <a:r>
              <a:rPr lang="cs-CZ" dirty="0"/>
              <a:t> </a:t>
            </a:r>
            <a:r>
              <a:rPr lang="cs-CZ" dirty="0" err="1"/>
              <a:t>ossification</a:t>
            </a:r>
            <a:r>
              <a:rPr lang="cs-CZ" dirty="0"/>
              <a:t> </a:t>
            </a:r>
            <a:r>
              <a:rPr lang="cs-CZ" dirty="0" err="1"/>
              <a:t>centers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epiphyses</a:t>
            </a:r>
            <a:r>
              <a:rPr lang="cs-CZ" dirty="0"/>
              <a:t>. In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, </a:t>
            </a:r>
            <a:r>
              <a:rPr lang="cs-CZ" dirty="0" err="1"/>
              <a:t>primary</a:t>
            </a:r>
            <a:r>
              <a:rPr lang="cs-CZ" dirty="0"/>
              <a:t> bone (</a:t>
            </a:r>
            <a:r>
              <a:rPr lang="cs-CZ" dirty="0" err="1"/>
              <a:t>woven</a:t>
            </a:r>
            <a:r>
              <a:rPr lang="cs-CZ" dirty="0"/>
              <a:t>)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created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later</a:t>
            </a:r>
            <a:r>
              <a:rPr lang="cs-CZ" dirty="0"/>
              <a:t> </a:t>
            </a:r>
            <a:r>
              <a:rPr lang="cs-CZ" dirty="0" err="1"/>
              <a:t>remodeled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a </a:t>
            </a:r>
            <a:r>
              <a:rPr lang="cs-CZ" dirty="0" err="1"/>
              <a:t>secondary</a:t>
            </a:r>
            <a:r>
              <a:rPr lang="cs-CZ" dirty="0"/>
              <a:t> type.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F173D8F-32C0-0F4C-9BB8-ACC6D559ED03}"/>
              </a:ext>
            </a:extLst>
          </p:cNvPr>
          <p:cNvSpPr txBox="1"/>
          <p:nvPr/>
        </p:nvSpPr>
        <p:spPr>
          <a:xfrm>
            <a:off x="342900" y="1262622"/>
            <a:ext cx="12573000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940"/>
              </a:lnSpc>
              <a:buNone/>
            </a:pPr>
            <a:r>
              <a:rPr lang="cs-CZ" sz="2200" dirty="0"/>
              <a:t>Bone </a:t>
            </a:r>
            <a:r>
              <a:rPr lang="cs-CZ" sz="2200" dirty="0" err="1"/>
              <a:t>development</a:t>
            </a:r>
            <a:r>
              <a:rPr lang="cs-CZ" sz="2200" dirty="0"/>
              <a:t> </a:t>
            </a:r>
            <a:r>
              <a:rPr lang="cs-CZ" sz="2200" dirty="0" err="1"/>
              <a:t>occurs</a:t>
            </a:r>
            <a:r>
              <a:rPr lang="cs-CZ" sz="2200" dirty="0"/>
              <a:t> by </a:t>
            </a:r>
            <a:r>
              <a:rPr lang="cs-CZ" sz="2200" dirty="0" err="1"/>
              <a:t>one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two</a:t>
            </a:r>
            <a:r>
              <a:rPr lang="cs-CZ" sz="2200" dirty="0"/>
              <a:t> </a:t>
            </a:r>
            <a:r>
              <a:rPr lang="cs-CZ" sz="2200" dirty="0" err="1"/>
              <a:t>processes</a:t>
            </a:r>
            <a:r>
              <a:rPr lang="cs-CZ" sz="2200" dirty="0"/>
              <a:t>: </a:t>
            </a:r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>
                <a:solidFill>
                  <a:srgbClr val="00B0F0"/>
                </a:solidFill>
              </a:rPr>
              <a:t>Intramembranous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ossification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</a:t>
            </a:r>
            <a:r>
              <a:rPr lang="cs-CZ" sz="2200" dirty="0" err="1"/>
              <a:t>osteoblasts</a:t>
            </a:r>
            <a:r>
              <a:rPr lang="cs-CZ" sz="2200" dirty="0"/>
              <a:t> </a:t>
            </a:r>
            <a:r>
              <a:rPr lang="cs-CZ" sz="2200" dirty="0" err="1"/>
              <a:t>differentiate</a:t>
            </a:r>
            <a:r>
              <a:rPr lang="cs-CZ" sz="2200" dirty="0"/>
              <a:t> </a:t>
            </a:r>
            <a:r>
              <a:rPr lang="cs-CZ" sz="2200" dirty="0" err="1"/>
              <a:t>directly</a:t>
            </a:r>
            <a:r>
              <a:rPr lang="cs-CZ" sz="2200" dirty="0"/>
              <a:t> </a:t>
            </a:r>
            <a:r>
              <a:rPr lang="cs-CZ" sz="2200" dirty="0" err="1"/>
              <a:t>from</a:t>
            </a:r>
            <a:r>
              <a:rPr lang="cs-CZ" sz="2200" dirty="0"/>
              <a:t> mesenchyme </a:t>
            </a:r>
          </a:p>
          <a:p>
            <a:pPr marL="342900" indent="-342900">
              <a:lnSpc>
                <a:spcPts val="2940"/>
              </a:lnSpc>
              <a:buFont typeface="Arial" panose="020B0604020202020204" pitchFamily="34" charset="0"/>
              <a:buChar char="•"/>
            </a:pPr>
            <a:r>
              <a:rPr lang="cs-CZ" sz="2200" dirty="0" err="1">
                <a:solidFill>
                  <a:srgbClr val="00B0F0"/>
                </a:solidFill>
              </a:rPr>
              <a:t>Enchondral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bone </a:t>
            </a:r>
            <a:r>
              <a:rPr lang="cs-CZ" sz="2200" dirty="0" err="1"/>
              <a:t>develops</a:t>
            </a:r>
            <a:r>
              <a:rPr lang="cs-CZ" sz="2200" dirty="0"/>
              <a:t> </a:t>
            </a:r>
            <a:r>
              <a:rPr lang="cs-CZ" sz="2200" dirty="0" err="1"/>
              <a:t>from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hyaline</a:t>
            </a:r>
            <a:r>
              <a:rPr lang="cs-CZ" sz="2200" dirty="0"/>
              <a:t> </a:t>
            </a:r>
            <a:r>
              <a:rPr lang="cs-CZ" sz="2200" dirty="0" err="1"/>
              <a:t>cartilage</a:t>
            </a:r>
            <a:r>
              <a:rPr lang="cs-CZ" sz="2200" dirty="0"/>
              <a:t> </a:t>
            </a:r>
            <a:r>
              <a:rPr lang="cs-CZ" sz="2200" dirty="0" err="1"/>
              <a:t>that</a:t>
            </a:r>
            <a:r>
              <a:rPr lang="cs-CZ" sz="2200" dirty="0"/>
              <a:t> </a:t>
            </a:r>
            <a:r>
              <a:rPr lang="cs-CZ" sz="2200" dirty="0" err="1"/>
              <a:t>forms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base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bone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C11A0CF-2075-EE42-A545-D6F8AC48D468}"/>
              </a:ext>
            </a:extLst>
          </p:cNvPr>
          <p:cNvSpPr txBox="1"/>
          <p:nvPr/>
        </p:nvSpPr>
        <p:spPr>
          <a:xfrm>
            <a:off x="3400425" y="616291"/>
            <a:ext cx="6457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Ossification</a:t>
            </a:r>
            <a:endParaRPr lang="cs-CZ" sz="3600" dirty="0">
              <a:latin typeface="+mj-lt"/>
            </a:endParaRPr>
          </a:p>
        </p:txBody>
      </p:sp>
      <p:pic>
        <p:nvPicPr>
          <p:cNvPr id="8" name="Picture 7" descr="F08_13">
            <a:extLst>
              <a:ext uri="{FF2B5EF4-FFF2-40B4-BE49-F238E27FC236}">
                <a16:creationId xmlns:a16="http://schemas.microsoft.com/office/drawing/2014/main" id="{E3897195-2E52-7A41-B010-9A78A91D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2832813"/>
            <a:ext cx="4438829" cy="36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898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69356D9-ABAE-5A4B-B166-57EE7474F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18"/>
          <a:stretch/>
        </p:blipFill>
        <p:spPr>
          <a:xfrm>
            <a:off x="6363580" y="1587500"/>
            <a:ext cx="5561720" cy="32893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6A615F7-AA79-144C-B123-5729E2A422DD}"/>
              </a:ext>
            </a:extLst>
          </p:cNvPr>
          <p:cNvSpPr txBox="1"/>
          <p:nvPr/>
        </p:nvSpPr>
        <p:spPr>
          <a:xfrm>
            <a:off x="267580" y="1969270"/>
            <a:ext cx="6096000" cy="4543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940"/>
              </a:lnSpc>
              <a:buNone/>
            </a:pPr>
            <a:r>
              <a:rPr lang="cs-CZ" sz="2200" dirty="0" err="1"/>
              <a:t>The</a:t>
            </a:r>
            <a:r>
              <a:rPr lang="cs-CZ" sz="2200" dirty="0"/>
              <a:t> area </a:t>
            </a:r>
            <a:r>
              <a:rPr lang="cs-CZ" sz="2200" dirty="0" err="1"/>
              <a:t>between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diaphysis</a:t>
            </a:r>
            <a:r>
              <a:rPr lang="cs-CZ" sz="2200" dirty="0"/>
              <a:t> and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epiphysis</a:t>
            </a:r>
            <a:r>
              <a:rPr lang="cs-CZ" sz="2200" dirty="0"/>
              <a:t>, </a:t>
            </a:r>
            <a:r>
              <a:rPr lang="cs-CZ" sz="2200" dirty="0" err="1"/>
              <a:t>where</a:t>
            </a:r>
            <a:r>
              <a:rPr lang="cs-CZ" sz="2200" dirty="0"/>
              <a:t> </a:t>
            </a:r>
            <a:r>
              <a:rPr lang="cs-CZ" sz="2200" dirty="0" err="1"/>
              <a:t>even</a:t>
            </a:r>
            <a:r>
              <a:rPr lang="cs-CZ" sz="2200" dirty="0"/>
              <a:t> </a:t>
            </a:r>
            <a:r>
              <a:rPr lang="cs-CZ" sz="2200" dirty="0" err="1"/>
              <a:t>after</a:t>
            </a:r>
            <a:r>
              <a:rPr lang="cs-CZ" sz="2200" dirty="0"/>
              <a:t> </a:t>
            </a:r>
            <a:r>
              <a:rPr lang="cs-CZ" sz="2200" dirty="0" err="1"/>
              <a:t>birth</a:t>
            </a:r>
            <a:r>
              <a:rPr lang="cs-CZ" sz="2200" dirty="0"/>
              <a:t> </a:t>
            </a:r>
            <a:r>
              <a:rPr lang="cs-CZ" sz="2200" dirty="0" err="1"/>
              <a:t>there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cartilage</a:t>
            </a:r>
            <a:r>
              <a:rPr lang="cs-CZ" sz="2200" dirty="0"/>
              <a:t> and bone </a:t>
            </a:r>
            <a:r>
              <a:rPr lang="cs-CZ" sz="2200" dirty="0" err="1"/>
              <a:t>growth</a:t>
            </a:r>
            <a:r>
              <a:rPr lang="cs-CZ" sz="2200" dirty="0"/>
              <a:t> </a:t>
            </a:r>
            <a:r>
              <a:rPr lang="cs-CZ" sz="2200" dirty="0" err="1"/>
              <a:t>takes</a:t>
            </a:r>
            <a:r>
              <a:rPr lang="cs-CZ" sz="2200" dirty="0"/>
              <a:t> place </a:t>
            </a:r>
            <a:r>
              <a:rPr lang="cs-CZ" sz="2200" dirty="0" err="1"/>
              <a:t>here</a:t>
            </a:r>
            <a:r>
              <a:rPr lang="cs-CZ" sz="2200" dirty="0"/>
              <a:t>.</a:t>
            </a:r>
          </a:p>
          <a:p>
            <a:pPr marL="0" indent="0">
              <a:lnSpc>
                <a:spcPts val="2940"/>
              </a:lnSpc>
              <a:buNone/>
            </a:pPr>
            <a:r>
              <a:rPr lang="cs-CZ" sz="2200" dirty="0"/>
              <a:t>At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same</a:t>
            </a:r>
            <a:r>
              <a:rPr lang="cs-CZ" sz="2200" dirty="0"/>
              <a:t> </a:t>
            </a:r>
            <a:r>
              <a:rPr lang="cs-CZ" sz="2200" dirty="0" err="1"/>
              <a:t>time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cartilage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transformed</a:t>
            </a:r>
            <a:r>
              <a:rPr lang="cs-CZ" sz="2200" dirty="0"/>
              <a:t> </a:t>
            </a:r>
            <a:r>
              <a:rPr lang="cs-CZ" sz="2200" dirty="0" err="1"/>
              <a:t>into</a:t>
            </a:r>
            <a:r>
              <a:rPr lang="cs-CZ" sz="2200" dirty="0"/>
              <a:t> bone. </a:t>
            </a:r>
          </a:p>
          <a:p>
            <a:pPr marL="0" indent="0">
              <a:lnSpc>
                <a:spcPts val="2940"/>
              </a:lnSpc>
              <a:buNone/>
            </a:pPr>
            <a:r>
              <a:rPr lang="cs-CZ" sz="2200" dirty="0" err="1"/>
              <a:t>Cartilage</a:t>
            </a:r>
            <a:r>
              <a:rPr lang="cs-CZ" sz="2200" dirty="0"/>
              <a:t> </a:t>
            </a:r>
            <a:r>
              <a:rPr lang="cs-CZ" sz="2200" dirty="0" err="1"/>
              <a:t>remains</a:t>
            </a:r>
            <a:r>
              <a:rPr lang="cs-CZ" sz="2200" dirty="0"/>
              <a:t> </a:t>
            </a:r>
            <a:r>
              <a:rPr lang="cs-CZ" sz="2200" dirty="0" err="1"/>
              <a:t>here</a:t>
            </a:r>
            <a:r>
              <a:rPr lang="cs-CZ" sz="2200" dirty="0"/>
              <a:t>, </a:t>
            </a:r>
            <a:r>
              <a:rPr lang="cs-CZ" sz="2200" dirty="0" err="1"/>
              <a:t>until</a:t>
            </a:r>
            <a:r>
              <a:rPr lang="cs-CZ" sz="2200" dirty="0"/>
              <a:t> </a:t>
            </a:r>
            <a:r>
              <a:rPr lang="cs-CZ" sz="2200" dirty="0" err="1"/>
              <a:t>human</a:t>
            </a:r>
            <a:r>
              <a:rPr lang="cs-CZ" sz="2200" dirty="0"/>
              <a:t> </a:t>
            </a:r>
            <a:r>
              <a:rPr lang="cs-CZ" sz="2200" dirty="0" err="1"/>
              <a:t>growth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completed</a:t>
            </a:r>
            <a:r>
              <a:rPr lang="cs-CZ" sz="2200" dirty="0"/>
              <a:t>. </a:t>
            </a:r>
            <a:r>
              <a:rPr lang="cs-CZ" sz="2200" dirty="0" err="1"/>
              <a:t>This</a:t>
            </a:r>
            <a:r>
              <a:rPr lang="cs-CZ" sz="2200" dirty="0"/>
              <a:t> </a:t>
            </a:r>
            <a:r>
              <a:rPr lang="cs-CZ" sz="2200" dirty="0" err="1"/>
              <a:t>cartilage</a:t>
            </a:r>
            <a:r>
              <a:rPr lang="cs-CZ" sz="2200" dirty="0"/>
              <a:t> </a:t>
            </a:r>
            <a:r>
              <a:rPr lang="cs-CZ" sz="2200" dirty="0" err="1"/>
              <a:t>gradually</a:t>
            </a:r>
            <a:r>
              <a:rPr lang="cs-CZ" sz="2200" dirty="0"/>
              <a:t> </a:t>
            </a:r>
            <a:r>
              <a:rPr lang="cs-CZ" sz="2200" dirty="0" err="1"/>
              <a:t>ossificated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same</a:t>
            </a:r>
            <a:r>
              <a:rPr lang="cs-CZ" sz="2200" dirty="0"/>
              <a:t> </a:t>
            </a:r>
            <a:r>
              <a:rPr lang="cs-CZ" sz="2200" dirty="0" err="1"/>
              <a:t>way</a:t>
            </a:r>
            <a:r>
              <a:rPr lang="cs-CZ" sz="2200" dirty="0"/>
              <a:t> as </a:t>
            </a:r>
            <a:r>
              <a:rPr lang="cs-CZ" sz="2200" dirty="0" err="1"/>
              <a:t>ossification</a:t>
            </a:r>
            <a:r>
              <a:rPr lang="cs-CZ" sz="2200" dirty="0"/>
              <a:t> </a:t>
            </a:r>
            <a:r>
              <a:rPr lang="cs-CZ" sz="2200" dirty="0" err="1"/>
              <a:t>occurs</a:t>
            </a:r>
            <a:r>
              <a:rPr lang="cs-CZ" sz="2200" dirty="0"/>
              <a:t> in </a:t>
            </a:r>
            <a:r>
              <a:rPr lang="cs-CZ" sz="2200" dirty="0" err="1"/>
              <a:t>embryonic</a:t>
            </a:r>
            <a:r>
              <a:rPr lang="cs-CZ" sz="2200" dirty="0"/>
              <a:t> </a:t>
            </a:r>
            <a:r>
              <a:rPr lang="cs-CZ" sz="2200" dirty="0" err="1"/>
              <a:t>development</a:t>
            </a:r>
            <a:r>
              <a:rPr lang="cs-CZ" sz="2200" dirty="0"/>
              <a:t>. At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same</a:t>
            </a:r>
            <a:r>
              <a:rPr lang="cs-CZ" sz="2200" dirty="0"/>
              <a:t> </a:t>
            </a:r>
            <a:r>
              <a:rPr lang="cs-CZ" sz="2200" dirty="0" err="1"/>
              <a:t>time</a:t>
            </a:r>
            <a:r>
              <a:rPr lang="cs-CZ" sz="2200" dirty="0"/>
              <a:t>, bone </a:t>
            </a:r>
            <a:r>
              <a:rPr lang="cs-CZ" sz="2200" dirty="0" err="1"/>
              <a:t>growth</a:t>
            </a:r>
            <a:r>
              <a:rPr lang="cs-CZ" sz="2200" dirty="0"/>
              <a:t> </a:t>
            </a:r>
            <a:r>
              <a:rPr lang="cs-CZ" sz="2200" dirty="0" err="1"/>
              <a:t>takes</a:t>
            </a:r>
            <a:r>
              <a:rPr lang="cs-CZ" sz="2200" dirty="0"/>
              <a:t> place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longitudinal</a:t>
            </a:r>
            <a:r>
              <a:rPr lang="cs-CZ" sz="2200" dirty="0"/>
              <a:t> </a:t>
            </a:r>
            <a:r>
              <a:rPr lang="cs-CZ" sz="2200" dirty="0" err="1"/>
              <a:t>direction</a:t>
            </a:r>
            <a:r>
              <a:rPr lang="cs-CZ" sz="2200" dirty="0"/>
              <a:t> by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division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chondrocytes</a:t>
            </a:r>
            <a:r>
              <a:rPr lang="cs-CZ" sz="2200" dirty="0"/>
              <a:t>. </a:t>
            </a:r>
            <a:r>
              <a:rPr lang="cs-CZ" sz="2200" dirty="0" err="1"/>
              <a:t>We</a:t>
            </a:r>
            <a:r>
              <a:rPr lang="cs-CZ" sz="2200" dirty="0"/>
              <a:t> </a:t>
            </a:r>
            <a:r>
              <a:rPr lang="cs-CZ" sz="2200" dirty="0" err="1"/>
              <a:t>can</a:t>
            </a:r>
            <a:r>
              <a:rPr lang="cs-CZ" sz="2200" dirty="0"/>
              <a:t> </a:t>
            </a:r>
            <a:r>
              <a:rPr lang="cs-CZ" sz="2200" dirty="0" err="1"/>
              <a:t>therefore</a:t>
            </a:r>
            <a:r>
              <a:rPr lang="cs-CZ" sz="2200" dirty="0"/>
              <a:t> study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ossification</a:t>
            </a:r>
            <a:r>
              <a:rPr lang="cs-CZ" sz="2200" dirty="0"/>
              <a:t> </a:t>
            </a:r>
            <a:r>
              <a:rPr lang="cs-CZ" sz="2200" dirty="0" err="1"/>
              <a:t>process</a:t>
            </a:r>
            <a:r>
              <a:rPr lang="cs-CZ" sz="2200" dirty="0"/>
              <a:t> on </a:t>
            </a:r>
            <a:r>
              <a:rPr lang="cs-CZ" sz="2200" dirty="0" err="1"/>
              <a:t>this</a:t>
            </a:r>
            <a:r>
              <a:rPr lang="cs-CZ" sz="2200" dirty="0"/>
              <a:t> plate </a:t>
            </a:r>
            <a:r>
              <a:rPr lang="cs-CZ" sz="2200" dirty="0" err="1"/>
              <a:t>even</a:t>
            </a:r>
            <a:r>
              <a:rPr lang="cs-CZ" sz="2200" dirty="0"/>
              <a:t> </a:t>
            </a:r>
            <a:r>
              <a:rPr lang="cs-CZ" sz="2200" dirty="0" err="1"/>
              <a:t>after</a:t>
            </a:r>
            <a:r>
              <a:rPr lang="cs-CZ" sz="2200" dirty="0"/>
              <a:t> </a:t>
            </a:r>
            <a:r>
              <a:rPr lang="cs-CZ" sz="2200" dirty="0" err="1"/>
              <a:t>birth</a:t>
            </a:r>
            <a:r>
              <a:rPr lang="cs-CZ" sz="2400" dirty="0"/>
              <a:t>.</a:t>
            </a:r>
            <a:endParaRPr lang="cs-CZ" sz="2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4210E1C-F436-B444-9A99-D4C5E370E16D}"/>
              </a:ext>
            </a:extLst>
          </p:cNvPr>
          <p:cNvSpPr txBox="1"/>
          <p:nvPr/>
        </p:nvSpPr>
        <p:spPr>
          <a:xfrm>
            <a:off x="3201280" y="55472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Epiphyseal</a:t>
            </a:r>
            <a:r>
              <a:rPr lang="cs-CZ" sz="3600" b="1" dirty="0">
                <a:latin typeface="+mj-lt"/>
              </a:rPr>
              <a:t> plate </a:t>
            </a:r>
            <a:endParaRPr lang="cs-CZ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0587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27AD1E6-BE00-B146-9652-B396F59B49CE}"/>
              </a:ext>
            </a:extLst>
          </p:cNvPr>
          <p:cNvSpPr/>
          <p:nvPr/>
        </p:nvSpPr>
        <p:spPr>
          <a:xfrm>
            <a:off x="490538" y="1028887"/>
            <a:ext cx="10210800" cy="3980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cs-CZ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cs-CZ" dirty="0" err="1"/>
              <a:t>Mescher</a:t>
            </a:r>
            <a:r>
              <a:rPr lang="cs-CZ" dirty="0"/>
              <a:t> A.L.: </a:t>
            </a:r>
            <a:r>
              <a:rPr lang="cs-CZ" dirty="0" err="1"/>
              <a:t>Junqueira‘s</a:t>
            </a:r>
            <a:r>
              <a:rPr lang="cs-CZ" dirty="0"/>
              <a:t> Basic Histology, Text and Atlas, 14th </a:t>
            </a:r>
            <a:r>
              <a:rPr lang="cs-CZ" dirty="0" err="1"/>
              <a:t>Edition</a:t>
            </a:r>
            <a:r>
              <a:rPr lang="cs-CZ" dirty="0"/>
              <a:t>, </a:t>
            </a:r>
          </a:p>
          <a:p>
            <a:pPr eaLnBrk="1" hangingPunct="1">
              <a:lnSpc>
                <a:spcPts val="1900"/>
              </a:lnSpc>
            </a:pPr>
            <a:r>
              <a:rPr lang="cs-CZ" altLang="cs-CZ" sz="1800" dirty="0" err="1"/>
              <a:t>Junqueira</a:t>
            </a:r>
            <a:r>
              <a:rPr lang="cs-CZ" altLang="cs-CZ" sz="1800" dirty="0"/>
              <a:t> L. C., </a:t>
            </a:r>
            <a:r>
              <a:rPr lang="cs-CZ" altLang="cs-CZ" sz="1800" dirty="0" err="1"/>
              <a:t>Carneiro</a:t>
            </a:r>
            <a:r>
              <a:rPr lang="cs-CZ" altLang="cs-CZ" sz="1800" dirty="0"/>
              <a:t> J.: Základy histologie, H+H, 1997</a:t>
            </a:r>
          </a:p>
          <a:p>
            <a:pPr>
              <a:lnSpc>
                <a:spcPts val="1900"/>
              </a:lnSpc>
            </a:pPr>
            <a:r>
              <a:rPr lang="cs-CZ" altLang="cs-CZ" sz="1800" dirty="0" err="1"/>
              <a:t>Kerr</a:t>
            </a:r>
            <a:r>
              <a:rPr lang="cs-CZ" altLang="cs-CZ" sz="1800" dirty="0"/>
              <a:t> J. B.: Atlas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Functional</a:t>
            </a:r>
            <a:r>
              <a:rPr lang="cs-CZ" altLang="cs-CZ" sz="1800" dirty="0"/>
              <a:t> Histology, </a:t>
            </a:r>
            <a:r>
              <a:rPr lang="cs-CZ" altLang="cs-CZ" sz="1800" dirty="0" err="1"/>
              <a:t>Elsevier</a:t>
            </a:r>
            <a:r>
              <a:rPr lang="cs-CZ" altLang="cs-CZ" sz="1800" dirty="0"/>
              <a:t>, 1999 </a:t>
            </a:r>
          </a:p>
          <a:p>
            <a:pPr>
              <a:lnSpc>
                <a:spcPts val="1900"/>
              </a:lnSpc>
            </a:pPr>
            <a:r>
              <a:rPr lang="cs-CZ" altLang="cs-CZ" dirty="0" err="1">
                <a:solidFill>
                  <a:schemeClr val="tx2"/>
                </a:solidFill>
                <a:cs typeface="Arial" panose="020B0604020202020204" pitchFamily="34" charset="0"/>
              </a:rPr>
              <a:t>Knoz</a:t>
            </a:r>
            <a:r>
              <a:rPr lang="cs-CZ" altLang="cs-CZ" dirty="0">
                <a:solidFill>
                  <a:schemeClr val="tx2"/>
                </a:solidFill>
                <a:cs typeface="Arial" panose="020B0604020202020204" pitchFamily="34" charset="0"/>
              </a:rPr>
              <a:t> J.: Obecná zoologie I a II, SPN, 1984 </a:t>
            </a:r>
            <a:endParaRPr lang="en-US" altLang="cs-CZ" dirty="0">
              <a:cs typeface="Arial" panose="020B0604020202020204" pitchFamily="34" charset="0"/>
            </a:endParaRPr>
          </a:p>
          <a:p>
            <a:pPr eaLnBrk="1" hangingPunct="1">
              <a:lnSpc>
                <a:spcPts val="1900"/>
              </a:lnSpc>
            </a:pPr>
            <a:endParaRPr lang="cs-CZ" altLang="cs-CZ" sz="1800" dirty="0"/>
          </a:p>
          <a:p>
            <a:pPr eaLnBrk="1" hangingPunct="1">
              <a:lnSpc>
                <a:spcPts val="1900"/>
              </a:lnSpc>
            </a:pPr>
            <a:r>
              <a:rPr lang="cs-CZ" altLang="cs-CZ" sz="1800" dirty="0">
                <a:hlinkClick r:id="rId3"/>
              </a:rPr>
              <a:t>http://www.emc.maricopa.edu/faculty/farabee/BIOBK/BioBookcircSYS.html</a:t>
            </a:r>
            <a:r>
              <a:rPr lang="cs-CZ" altLang="cs-CZ" sz="1800" dirty="0"/>
              <a:t> </a:t>
            </a:r>
          </a:p>
          <a:p>
            <a:pPr eaLnBrk="1" hangingPunct="1">
              <a:lnSpc>
                <a:spcPts val="1900"/>
              </a:lnSpc>
            </a:pPr>
            <a:r>
              <a:rPr lang="cs-CZ" altLang="cs-CZ" sz="1800" dirty="0">
                <a:hlinkClick r:id="rId4"/>
              </a:rPr>
              <a:t>http://rocek.gli.cas.cz/Courses/courses.htm</a:t>
            </a:r>
            <a:endParaRPr lang="cs-CZ" altLang="cs-CZ" sz="1800" dirty="0"/>
          </a:p>
          <a:p>
            <a:pPr eaLnBrk="1" hangingPunct="1">
              <a:lnSpc>
                <a:spcPts val="1900"/>
              </a:lnSpc>
            </a:pPr>
            <a:r>
              <a:rPr lang="cs-CZ" altLang="cs-CZ" sz="1800" dirty="0">
                <a:hlinkClick r:id="rId5"/>
              </a:rPr>
              <a:t>http://www.sci.muni.cz/ptacek/</a:t>
            </a:r>
            <a:endParaRPr lang="cs-CZ" altLang="cs-CZ" sz="1800" dirty="0"/>
          </a:p>
          <a:p>
            <a:r>
              <a:rPr lang="cs-CZ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https://www.sciencedirect.com/topics/veterinary-science-and-veterinary-medicine/epiphyseal-plate</a:t>
            </a:r>
            <a:endParaRPr lang="cs-CZ" dirty="0"/>
          </a:p>
          <a:p>
            <a:r>
              <a:rPr lang="cs-CZ" dirty="0">
                <a:hlinkClick r:id="rId6"/>
              </a:rPr>
              <a:t>https://microbeonline.com/immunoglobulin-e-ige-antibodies/</a:t>
            </a:r>
            <a:endParaRPr lang="cs-CZ" dirty="0"/>
          </a:p>
          <a:p>
            <a:r>
              <a:rPr lang="cs-CZ" dirty="0">
                <a:hlinkClick r:id="rId7"/>
              </a:rPr>
              <a:t>https://biogennix.com/bone-healing/bone-anatomy-bone-fracture-repair-3-ways-to-categorize-bone/</a:t>
            </a:r>
            <a:endParaRPr lang="cs-CZ" dirty="0"/>
          </a:p>
          <a:p>
            <a:pPr eaLnBrk="1" hangingPunct="1">
              <a:lnSpc>
                <a:spcPts val="1900"/>
              </a:lnSpc>
            </a:pPr>
            <a:endParaRPr lang="cs-CZ" altLang="cs-CZ" sz="1800" dirty="0"/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5228B4C-5593-9C45-99F2-C38662FE440B}"/>
              </a:ext>
            </a:extLst>
          </p:cNvPr>
          <p:cNvSpPr txBox="1"/>
          <p:nvPr/>
        </p:nvSpPr>
        <p:spPr>
          <a:xfrm>
            <a:off x="3718870" y="736500"/>
            <a:ext cx="4393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Literature</a:t>
            </a:r>
            <a:r>
              <a:rPr lang="cs-CZ" sz="2800" dirty="0"/>
              <a:t> and image </a:t>
            </a:r>
            <a:r>
              <a:rPr lang="cs-CZ" sz="2800" dirty="0" err="1"/>
              <a:t>sources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43436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31306D6-E604-3C42-8E9F-F9939E08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err="1"/>
              <a:t>Cells</a:t>
            </a:r>
            <a:r>
              <a:rPr lang="cs-CZ" sz="3600" b="1" dirty="0"/>
              <a:t> </a:t>
            </a:r>
            <a:r>
              <a:rPr lang="cs-CZ" sz="3600" b="1" dirty="0" err="1"/>
              <a:t>of</a:t>
            </a:r>
            <a:r>
              <a:rPr lang="cs-CZ" sz="3600" b="1" dirty="0"/>
              <a:t> </a:t>
            </a:r>
            <a:r>
              <a:rPr lang="cs-CZ" sz="3600" b="1" dirty="0" err="1"/>
              <a:t>connective</a:t>
            </a:r>
            <a:r>
              <a:rPr lang="cs-CZ" sz="3600" b="1" dirty="0"/>
              <a:t> </a:t>
            </a:r>
            <a:r>
              <a:rPr lang="cs-CZ" sz="3600" b="1" dirty="0" err="1"/>
              <a:t>tissue</a:t>
            </a:r>
            <a:endParaRPr lang="cs-CZ" sz="36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DA8D09F-8AD6-F547-9BEC-88B661345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1690688"/>
            <a:ext cx="10972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 err="1"/>
              <a:t>Two</a:t>
            </a:r>
            <a:r>
              <a:rPr lang="cs-CZ" sz="2400" b="1" dirty="0"/>
              <a:t> </a:t>
            </a:r>
            <a:r>
              <a:rPr lang="cs-CZ" sz="2400" b="1" dirty="0" err="1"/>
              <a:t>types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cells</a:t>
            </a:r>
            <a:r>
              <a:rPr lang="cs-CZ" sz="2400" b="1" dirty="0"/>
              <a:t> </a:t>
            </a:r>
            <a:r>
              <a:rPr lang="cs-CZ" sz="2400" dirty="0"/>
              <a:t>are </a:t>
            </a:r>
            <a:r>
              <a:rPr lang="cs-CZ" sz="2400" dirty="0" err="1"/>
              <a:t>generally</a:t>
            </a:r>
            <a:r>
              <a:rPr lang="cs-CZ" sz="2400" dirty="0"/>
              <a:t> </a:t>
            </a:r>
            <a:r>
              <a:rPr lang="cs-CZ" sz="2400" dirty="0" err="1"/>
              <a:t>found</a:t>
            </a:r>
            <a:r>
              <a:rPr lang="cs-CZ" sz="2400" dirty="0"/>
              <a:t> in </a:t>
            </a:r>
            <a:r>
              <a:rPr lang="cs-CZ" sz="2400" dirty="0" err="1"/>
              <a:t>connective</a:t>
            </a:r>
            <a:r>
              <a:rPr lang="cs-CZ" sz="2400" dirty="0"/>
              <a:t> </a:t>
            </a:r>
            <a:r>
              <a:rPr lang="cs-CZ" sz="2400" dirty="0" err="1"/>
              <a:t>tissues</a:t>
            </a:r>
            <a:r>
              <a:rPr lang="cs-CZ" sz="2400" dirty="0"/>
              <a:t>: 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rgbClr val="0070C0"/>
                </a:solidFill>
              </a:rPr>
              <a:t>permanent </a:t>
            </a:r>
            <a:r>
              <a:rPr lang="cs-CZ" sz="2400" dirty="0" err="1">
                <a:solidFill>
                  <a:srgbClr val="0070C0"/>
                </a:solidFill>
              </a:rPr>
              <a:t>or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fixed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or</a:t>
            </a:r>
            <a:r>
              <a:rPr lang="cs-CZ" sz="2400" dirty="0">
                <a:solidFill>
                  <a:srgbClr val="0070C0"/>
                </a:solidFill>
              </a:rPr>
              <a:t> resident </a:t>
            </a:r>
            <a:r>
              <a:rPr lang="cs-CZ" sz="2400" dirty="0" err="1">
                <a:solidFill>
                  <a:srgbClr val="0070C0"/>
                </a:solidFill>
              </a:rPr>
              <a:t>cells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/>
              <a:t>(</a:t>
            </a:r>
            <a:r>
              <a:rPr lang="cs-CZ" sz="2400" dirty="0" err="1"/>
              <a:t>still</a:t>
            </a:r>
            <a:r>
              <a:rPr lang="cs-CZ" sz="2400" dirty="0"/>
              <a:t> </a:t>
            </a:r>
            <a:r>
              <a:rPr lang="cs-CZ" sz="2400" dirty="0" err="1"/>
              <a:t>present</a:t>
            </a:r>
            <a:r>
              <a:rPr lang="cs-CZ" sz="2400" dirty="0"/>
              <a:t> in </a:t>
            </a:r>
            <a:r>
              <a:rPr lang="cs-CZ" sz="2400" dirty="0" err="1"/>
              <a:t>tissue</a:t>
            </a:r>
            <a:r>
              <a:rPr lang="cs-CZ" sz="2400" dirty="0"/>
              <a:t>). These </a:t>
            </a:r>
            <a:r>
              <a:rPr lang="cs-CZ" sz="2400" dirty="0" err="1"/>
              <a:t>cells</a:t>
            </a:r>
            <a:r>
              <a:rPr lang="cs-CZ" sz="2400" dirty="0"/>
              <a:t> </a:t>
            </a:r>
            <a:r>
              <a:rPr lang="cs-CZ" sz="2400" dirty="0" err="1"/>
              <a:t>produce</a:t>
            </a:r>
            <a:r>
              <a:rPr lang="cs-CZ" sz="2400" dirty="0"/>
              <a:t> and </a:t>
            </a:r>
            <a:r>
              <a:rPr lang="cs-CZ" sz="2400" dirty="0" err="1"/>
              <a:t>maintain</a:t>
            </a:r>
            <a:r>
              <a:rPr lang="cs-CZ" sz="2400" dirty="0"/>
              <a:t> </a:t>
            </a:r>
            <a:r>
              <a:rPr lang="cs-CZ" sz="2400" dirty="0" err="1"/>
              <a:t>extracellular</a:t>
            </a:r>
            <a:r>
              <a:rPr lang="cs-CZ" sz="2400" dirty="0"/>
              <a:t> matrix (</a:t>
            </a:r>
            <a:r>
              <a:rPr lang="cs-CZ" sz="2400" dirty="0" err="1"/>
              <a:t>groung</a:t>
            </a:r>
            <a:r>
              <a:rPr lang="cs-CZ" sz="2400" dirty="0"/>
              <a:t> substance and </a:t>
            </a:r>
            <a:r>
              <a:rPr lang="cs-CZ" sz="2400" dirty="0" err="1"/>
              <a:t>fibers</a:t>
            </a:r>
            <a:r>
              <a:rPr lang="cs-CZ" sz="2400" dirty="0"/>
              <a:t>).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example</a:t>
            </a:r>
            <a:r>
              <a:rPr lang="cs-CZ" sz="2400" dirty="0"/>
              <a:t>, 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belongs</a:t>
            </a:r>
            <a:r>
              <a:rPr lang="cs-CZ" sz="2400" dirty="0"/>
              <a:t> </a:t>
            </a:r>
            <a:r>
              <a:rPr lang="cs-CZ" sz="2400" dirty="0" err="1"/>
              <a:t>here</a:t>
            </a:r>
            <a:r>
              <a:rPr lang="cs-CZ" sz="2400" dirty="0"/>
              <a:t> fibroblast, chondrocyt, </a:t>
            </a:r>
            <a:r>
              <a:rPr lang="cs-CZ" sz="2400" dirty="0" err="1"/>
              <a:t>osteocyt</a:t>
            </a:r>
            <a:r>
              <a:rPr lang="cs-CZ" sz="2400" dirty="0"/>
              <a:t>. 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transient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or</a:t>
            </a:r>
            <a:r>
              <a:rPr lang="cs-CZ" sz="2400" dirty="0">
                <a:solidFill>
                  <a:srgbClr val="0070C0"/>
                </a:solidFill>
              </a:rPr>
              <a:t> (</a:t>
            </a:r>
            <a:r>
              <a:rPr lang="cs-CZ" sz="2400" dirty="0" err="1">
                <a:solidFill>
                  <a:srgbClr val="0070C0"/>
                </a:solidFill>
              </a:rPr>
              <a:t>wandering</a:t>
            </a:r>
            <a:r>
              <a:rPr lang="cs-CZ" sz="2400" dirty="0">
                <a:solidFill>
                  <a:srgbClr val="0070C0"/>
                </a:solidFill>
              </a:rPr>
              <a:t>)</a:t>
            </a:r>
            <a:r>
              <a:rPr lang="cs-CZ" sz="2400" dirty="0"/>
              <a:t> </a:t>
            </a:r>
            <a:r>
              <a:rPr lang="cs-CZ" sz="2400" dirty="0" err="1">
                <a:solidFill>
                  <a:srgbClr val="0070C0"/>
                </a:solidFill>
              </a:rPr>
              <a:t>cells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/>
              <a:t>(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leucocytes</a:t>
            </a:r>
            <a:r>
              <a:rPr lang="cs-CZ" sz="2400" dirty="0"/>
              <a:t>, </a:t>
            </a:r>
            <a:r>
              <a:rPr lang="cs-CZ" sz="2400" dirty="0" err="1"/>
              <a:t>macrophages</a:t>
            </a:r>
            <a:r>
              <a:rPr lang="cs-CZ" sz="2400" dirty="0"/>
              <a:t>, mast </a:t>
            </a:r>
            <a:r>
              <a:rPr lang="cs-CZ" sz="2400" dirty="0" err="1"/>
              <a:t>cells</a:t>
            </a:r>
            <a:r>
              <a:rPr lang="cs-CZ" sz="2400" dirty="0"/>
              <a:t>). These type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cells</a:t>
            </a:r>
            <a:r>
              <a:rPr lang="cs-CZ" sz="2400" dirty="0"/>
              <a:t> </a:t>
            </a:r>
            <a:r>
              <a:rPr lang="cs-CZ" sz="2400" dirty="0" err="1"/>
              <a:t>perform</a:t>
            </a:r>
            <a:r>
              <a:rPr lang="cs-CZ" sz="2400" dirty="0"/>
              <a:t> </a:t>
            </a:r>
            <a:r>
              <a:rPr lang="cs-CZ" sz="2400" dirty="0" err="1"/>
              <a:t>various</a:t>
            </a:r>
            <a:r>
              <a:rPr lang="cs-CZ" sz="2400" dirty="0"/>
              <a:t> </a:t>
            </a:r>
            <a:r>
              <a:rPr lang="cs-CZ" sz="2400" dirty="0" err="1"/>
              <a:t>function</a:t>
            </a:r>
            <a:r>
              <a:rPr lang="cs-CZ" sz="2400" dirty="0"/>
              <a:t> </a:t>
            </a:r>
            <a:r>
              <a:rPr lang="cs-CZ" sz="2400" dirty="0" err="1"/>
              <a:t>here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a period as </a:t>
            </a:r>
            <a:r>
              <a:rPr lang="cs-CZ" sz="2400" dirty="0" err="1"/>
              <a:t>needed</a:t>
            </a:r>
            <a:r>
              <a:rPr lang="cs-CZ" sz="2400" dirty="0"/>
              <a:t> and </a:t>
            </a:r>
            <a:r>
              <a:rPr lang="cs-CZ" sz="2400" dirty="0" err="1"/>
              <a:t>then</a:t>
            </a:r>
            <a:r>
              <a:rPr lang="cs-CZ" sz="2400" dirty="0"/>
              <a:t> </a:t>
            </a:r>
            <a:r>
              <a:rPr lang="cs-CZ" sz="2400" dirty="0" err="1"/>
              <a:t>usuually</a:t>
            </a:r>
            <a:r>
              <a:rPr lang="cs-CZ" sz="2400" dirty="0"/>
              <a:t> </a:t>
            </a:r>
            <a:r>
              <a:rPr lang="cs-CZ" sz="2400" dirty="0" err="1"/>
              <a:t>die</a:t>
            </a:r>
            <a:r>
              <a:rPr lang="cs-CZ" sz="2400" dirty="0"/>
              <a:t> by </a:t>
            </a:r>
            <a:r>
              <a:rPr lang="cs-CZ" sz="2400" dirty="0" err="1"/>
              <a:t>apoptosis</a:t>
            </a:r>
            <a:r>
              <a:rPr lang="cs-CZ" sz="2400" dirty="0"/>
              <a:t>.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main</a:t>
            </a:r>
            <a:r>
              <a:rPr lang="cs-CZ" sz="2400" dirty="0"/>
              <a:t> </a:t>
            </a:r>
            <a:r>
              <a:rPr lang="cs-CZ" sz="2400" dirty="0" err="1"/>
              <a:t>function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these </a:t>
            </a:r>
            <a:r>
              <a:rPr lang="cs-CZ" sz="2400" dirty="0" err="1"/>
              <a:t>cells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immune</a:t>
            </a:r>
            <a:r>
              <a:rPr lang="cs-CZ" sz="2400" dirty="0"/>
              <a:t> </a:t>
            </a:r>
            <a:r>
              <a:rPr lang="cs-CZ" sz="2400" dirty="0" err="1"/>
              <a:t>protection</a:t>
            </a:r>
            <a:r>
              <a:rPr lang="cs-CZ" sz="2400" dirty="0"/>
              <a:t>. These </a:t>
            </a:r>
            <a:r>
              <a:rPr lang="cs-CZ" sz="2400" dirty="0" err="1"/>
              <a:t>cells</a:t>
            </a:r>
            <a:r>
              <a:rPr lang="cs-CZ" sz="2400" dirty="0"/>
              <a:t> </a:t>
            </a:r>
            <a:r>
              <a:rPr lang="cs-CZ" sz="2400" dirty="0" err="1"/>
              <a:t>belong</a:t>
            </a:r>
            <a:r>
              <a:rPr lang="cs-CZ" sz="2400" dirty="0"/>
              <a:t> to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mononuclear</a:t>
            </a:r>
            <a:r>
              <a:rPr lang="cs-CZ" sz="2400" dirty="0"/>
              <a:t> </a:t>
            </a:r>
            <a:r>
              <a:rPr lang="cs-CZ" sz="2400" dirty="0" err="1"/>
              <a:t>phagocytic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720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A020977-BEEC-4C4A-B94F-43B662620A6F}"/>
              </a:ext>
            </a:extLst>
          </p:cNvPr>
          <p:cNvSpPr txBox="1"/>
          <p:nvPr/>
        </p:nvSpPr>
        <p:spPr>
          <a:xfrm>
            <a:off x="215900" y="1382554"/>
            <a:ext cx="11366500" cy="5883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900"/>
              </a:lnSpc>
              <a:buNone/>
            </a:pPr>
            <a:r>
              <a:rPr lang="cs-CZ" sz="2000" b="1" dirty="0" err="1"/>
              <a:t>Fibroblasts</a:t>
            </a:r>
            <a:r>
              <a:rPr lang="cs-CZ" sz="2000" b="1" dirty="0"/>
              <a:t>, </a:t>
            </a:r>
            <a:r>
              <a:rPr lang="cs-CZ" sz="2000" b="1" dirty="0" err="1"/>
              <a:t>Fibrocytes</a:t>
            </a:r>
            <a:endParaRPr lang="cs-CZ" sz="2000" b="1" dirty="0"/>
          </a:p>
          <a:p>
            <a:pPr>
              <a:lnSpc>
                <a:spcPts val="2900"/>
              </a:lnSpc>
            </a:pPr>
            <a:r>
              <a:rPr lang="cs-CZ" sz="2000" dirty="0"/>
              <a:t>most </a:t>
            </a:r>
            <a:r>
              <a:rPr lang="cs-CZ" sz="2000" dirty="0" err="1"/>
              <a:t>common</a:t>
            </a:r>
            <a:r>
              <a:rPr lang="cs-CZ" sz="2000" dirty="0"/>
              <a:t> </a:t>
            </a:r>
            <a:r>
              <a:rPr lang="cs-CZ" sz="2000" dirty="0" err="1"/>
              <a:t>cells</a:t>
            </a:r>
            <a:r>
              <a:rPr lang="cs-CZ" sz="2000" dirty="0"/>
              <a:t> in </a:t>
            </a:r>
            <a:r>
              <a:rPr lang="cs-CZ" sz="2000" dirty="0" err="1"/>
              <a:t>connective</a:t>
            </a:r>
            <a:r>
              <a:rPr lang="cs-CZ" sz="2000" dirty="0"/>
              <a:t> </a:t>
            </a:r>
            <a:r>
              <a:rPr lang="cs-CZ" sz="2000" dirty="0" err="1"/>
              <a:t>tissue</a:t>
            </a:r>
            <a:r>
              <a:rPr lang="cs-CZ" sz="2000" dirty="0"/>
              <a:t> proper</a:t>
            </a:r>
          </a:p>
          <a:p>
            <a:pPr>
              <a:lnSpc>
                <a:spcPts val="2900"/>
              </a:lnSpc>
            </a:pPr>
            <a:r>
              <a:rPr lang="cs-CZ" sz="2000" dirty="0" err="1"/>
              <a:t>produce</a:t>
            </a:r>
            <a:r>
              <a:rPr lang="cs-CZ" sz="2000" dirty="0"/>
              <a:t> and </a:t>
            </a:r>
            <a:r>
              <a:rPr lang="cs-CZ" sz="2000" dirty="0" err="1"/>
              <a:t>maintain</a:t>
            </a:r>
            <a:r>
              <a:rPr lang="cs-CZ" sz="2000" dirty="0"/>
              <a:t> </a:t>
            </a:r>
            <a:r>
              <a:rPr lang="cs-CZ" sz="2000" dirty="0" err="1"/>
              <a:t>all</a:t>
            </a:r>
            <a:r>
              <a:rPr lang="cs-CZ" sz="2000" dirty="0"/>
              <a:t> </a:t>
            </a:r>
            <a:r>
              <a:rPr lang="cs-CZ" sz="2000" dirty="0" err="1"/>
              <a:t>compounds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extracellular</a:t>
            </a:r>
            <a:r>
              <a:rPr lang="cs-CZ" sz="2000" dirty="0"/>
              <a:t> </a:t>
            </a:r>
            <a:r>
              <a:rPr lang="cs-CZ" sz="2000" dirty="0" err="1"/>
              <a:t>components</a:t>
            </a:r>
            <a:r>
              <a:rPr lang="cs-CZ" sz="2000" dirty="0"/>
              <a:t>  </a:t>
            </a:r>
          </a:p>
          <a:p>
            <a:pPr marL="0" indent="0">
              <a:lnSpc>
                <a:spcPts val="2900"/>
              </a:lnSpc>
              <a:buNone/>
            </a:pPr>
            <a:r>
              <a:rPr lang="cs-CZ" sz="2000" dirty="0">
                <a:solidFill>
                  <a:srgbClr val="00B0F0"/>
                </a:solidFill>
              </a:rPr>
              <a:t>Fibroblast</a:t>
            </a:r>
            <a:r>
              <a:rPr lang="cs-CZ" sz="2000" dirty="0"/>
              <a:t> - </a:t>
            </a:r>
            <a:r>
              <a:rPr lang="cs-CZ" sz="2000" dirty="0" err="1"/>
              <a:t>metabolically</a:t>
            </a:r>
            <a:r>
              <a:rPr lang="cs-CZ" sz="2000" dirty="0"/>
              <a:t> more </a:t>
            </a:r>
            <a:r>
              <a:rPr lang="cs-CZ" sz="2000" dirty="0" err="1"/>
              <a:t>active</a:t>
            </a:r>
            <a:r>
              <a:rPr lang="cs-CZ" sz="2000" dirty="0"/>
              <a:t> </a:t>
            </a:r>
            <a:r>
              <a:rPr lang="cs-CZ" sz="2000" dirty="0" err="1"/>
              <a:t>form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this</a:t>
            </a:r>
            <a:r>
              <a:rPr lang="cs-CZ" sz="2000" dirty="0"/>
              <a:t> cell</a:t>
            </a:r>
          </a:p>
          <a:p>
            <a:pPr marL="0" indent="0">
              <a:lnSpc>
                <a:spcPts val="2900"/>
              </a:lnSpc>
              <a:buNone/>
            </a:pPr>
            <a:r>
              <a:rPr lang="cs-CZ" sz="2000" i="1" dirty="0"/>
              <a:t>more </a:t>
            </a:r>
            <a:r>
              <a:rPr lang="cs-CZ" sz="2000" i="1" dirty="0" err="1"/>
              <a:t>abundant</a:t>
            </a:r>
            <a:r>
              <a:rPr lang="cs-CZ" sz="2000" i="1" dirty="0"/>
              <a:t> </a:t>
            </a:r>
            <a:r>
              <a:rPr lang="cs-CZ" sz="2000" i="1" dirty="0" err="1"/>
              <a:t>cytoplasm</a:t>
            </a:r>
            <a:r>
              <a:rPr lang="cs-CZ" sz="2000" i="1" dirty="0"/>
              <a:t>, </a:t>
            </a:r>
            <a:r>
              <a:rPr lang="cs-CZ" sz="2000" i="1" dirty="0" err="1"/>
              <a:t>rough</a:t>
            </a:r>
            <a:r>
              <a:rPr lang="cs-CZ" sz="2000" i="1" dirty="0"/>
              <a:t> </a:t>
            </a:r>
            <a:r>
              <a:rPr lang="cs-CZ" sz="2000" i="1" dirty="0" err="1"/>
              <a:t>endoplasmatic</a:t>
            </a:r>
            <a:r>
              <a:rPr lang="cs-CZ" sz="2000" i="1" dirty="0"/>
              <a:t> </a:t>
            </a:r>
            <a:r>
              <a:rPr lang="cs-CZ" sz="2000" i="1" dirty="0" err="1"/>
              <a:t>reticulum</a:t>
            </a:r>
            <a:r>
              <a:rPr lang="cs-CZ" sz="2000" i="1" dirty="0"/>
              <a:t>, </a:t>
            </a:r>
          </a:p>
          <a:p>
            <a:pPr marL="0" indent="0">
              <a:lnSpc>
                <a:spcPts val="2900"/>
              </a:lnSpc>
              <a:buNone/>
            </a:pPr>
            <a:r>
              <a:rPr lang="cs-CZ" sz="2000" i="1" dirty="0" err="1"/>
              <a:t>well</a:t>
            </a:r>
            <a:r>
              <a:rPr lang="cs-CZ" sz="2000" i="1" dirty="0"/>
              <a:t> </a:t>
            </a:r>
            <a:r>
              <a:rPr lang="cs-CZ" sz="2000" i="1" dirty="0" err="1"/>
              <a:t>develop</a:t>
            </a:r>
            <a:r>
              <a:rPr lang="cs-CZ" sz="2000" i="1" dirty="0"/>
              <a:t> Golgi </a:t>
            </a:r>
            <a:r>
              <a:rPr lang="cs-CZ" sz="2000" i="1" dirty="0" err="1"/>
              <a:t>apparatus</a:t>
            </a:r>
            <a:r>
              <a:rPr lang="cs-CZ" sz="2000" i="1" dirty="0"/>
              <a:t>, </a:t>
            </a:r>
          </a:p>
          <a:p>
            <a:pPr marL="0" indent="0">
              <a:lnSpc>
                <a:spcPts val="2900"/>
              </a:lnSpc>
              <a:buNone/>
            </a:pPr>
            <a:r>
              <a:rPr lang="cs-CZ" sz="2000" i="1" dirty="0" err="1"/>
              <a:t>large</a:t>
            </a:r>
            <a:r>
              <a:rPr lang="cs-CZ" sz="2000" i="1" dirty="0"/>
              <a:t> </a:t>
            </a:r>
            <a:r>
              <a:rPr lang="cs-CZ" sz="2000" i="1" dirty="0" err="1"/>
              <a:t>euchromatic</a:t>
            </a:r>
            <a:r>
              <a:rPr lang="cs-CZ" sz="2000" i="1" dirty="0"/>
              <a:t> nukleus and prominent </a:t>
            </a:r>
            <a:r>
              <a:rPr lang="cs-CZ" sz="2000" i="1" dirty="0" err="1"/>
              <a:t>nucleolus</a:t>
            </a:r>
            <a:endParaRPr lang="cs-CZ" sz="2000" i="1" dirty="0"/>
          </a:p>
          <a:p>
            <a:pPr marL="0" indent="0">
              <a:lnSpc>
                <a:spcPts val="2900"/>
              </a:lnSpc>
              <a:buNone/>
            </a:pPr>
            <a:r>
              <a:rPr lang="cs-CZ" sz="2000" dirty="0" err="1">
                <a:solidFill>
                  <a:srgbClr val="00B0F0"/>
                </a:solidFill>
              </a:rPr>
              <a:t>Fibrocytes</a:t>
            </a:r>
            <a:r>
              <a:rPr lang="cs-CZ" sz="2000" dirty="0">
                <a:solidFill>
                  <a:srgbClr val="00B0F0"/>
                </a:solidFill>
              </a:rPr>
              <a:t>  - </a:t>
            </a:r>
            <a:r>
              <a:rPr lang="cs-CZ" sz="2000" dirty="0"/>
              <a:t>a </a:t>
            </a:r>
            <a:r>
              <a:rPr lang="cs-CZ" sz="2000" dirty="0" err="1"/>
              <a:t>highly</a:t>
            </a:r>
            <a:r>
              <a:rPr lang="cs-CZ" sz="2000" dirty="0"/>
              <a:t> </a:t>
            </a:r>
            <a:r>
              <a:rPr lang="cs-CZ" sz="2000" dirty="0" err="1"/>
              <a:t>differentiated</a:t>
            </a:r>
            <a:r>
              <a:rPr lang="cs-CZ" sz="2000" dirty="0"/>
              <a:t>, </a:t>
            </a:r>
            <a:r>
              <a:rPr lang="cs-CZ" sz="2000" dirty="0" err="1"/>
              <a:t>less</a:t>
            </a:r>
            <a:r>
              <a:rPr lang="cs-CZ" sz="2000" dirty="0"/>
              <a:t> </a:t>
            </a:r>
            <a:r>
              <a:rPr lang="cs-CZ" sz="2000" dirty="0" err="1"/>
              <a:t>metabolically</a:t>
            </a:r>
            <a:r>
              <a:rPr lang="cs-CZ" sz="2000" dirty="0"/>
              <a:t> </a:t>
            </a:r>
            <a:r>
              <a:rPr lang="cs-CZ" sz="2000" dirty="0" err="1"/>
              <a:t>active</a:t>
            </a:r>
            <a:r>
              <a:rPr lang="cs-CZ" sz="2000" dirty="0"/>
              <a:t> cell</a:t>
            </a:r>
          </a:p>
          <a:p>
            <a:pPr marL="0" indent="0">
              <a:lnSpc>
                <a:spcPts val="2900"/>
              </a:lnSpc>
              <a:buNone/>
            </a:pPr>
            <a:r>
              <a:rPr lang="cs-CZ" sz="2000" i="1" dirty="0" err="1"/>
              <a:t>smaller</a:t>
            </a:r>
            <a:r>
              <a:rPr lang="cs-CZ" sz="2000" i="1" dirty="0"/>
              <a:t> </a:t>
            </a:r>
            <a:r>
              <a:rPr lang="cs-CZ" sz="2000" i="1" dirty="0" err="1"/>
              <a:t>than</a:t>
            </a:r>
            <a:r>
              <a:rPr lang="cs-CZ" sz="2000" i="1" dirty="0"/>
              <a:t> </a:t>
            </a:r>
            <a:r>
              <a:rPr lang="cs-CZ" sz="2000" i="1" dirty="0" err="1"/>
              <a:t>an</a:t>
            </a:r>
            <a:r>
              <a:rPr lang="cs-CZ" sz="2000" i="1" dirty="0"/>
              <a:t> </a:t>
            </a:r>
            <a:r>
              <a:rPr lang="cs-CZ" sz="2000" i="1" dirty="0" err="1"/>
              <a:t>active</a:t>
            </a:r>
            <a:r>
              <a:rPr lang="cs-CZ" sz="2000" i="1" dirty="0"/>
              <a:t> fibroblast, </a:t>
            </a:r>
            <a:r>
              <a:rPr lang="cs-CZ" sz="2000" i="1" dirty="0" err="1"/>
              <a:t>ussually</a:t>
            </a:r>
            <a:r>
              <a:rPr lang="cs-CZ" sz="2000" i="1" dirty="0"/>
              <a:t> </a:t>
            </a:r>
            <a:r>
              <a:rPr lang="cs-CZ" sz="2000" i="1" dirty="0" err="1"/>
              <a:t>spindle</a:t>
            </a:r>
            <a:r>
              <a:rPr lang="cs-CZ" sz="2000" i="1" dirty="0"/>
              <a:t> </a:t>
            </a:r>
            <a:r>
              <a:rPr lang="cs-CZ" sz="2000" i="1" dirty="0" err="1"/>
              <a:t>shaped</a:t>
            </a:r>
            <a:r>
              <a:rPr lang="cs-CZ" sz="2000" i="1" dirty="0"/>
              <a:t>, much </a:t>
            </a:r>
            <a:r>
              <a:rPr lang="cs-CZ" sz="2000" i="1" dirty="0" err="1"/>
              <a:t>less</a:t>
            </a:r>
            <a:r>
              <a:rPr lang="cs-CZ" sz="2000" i="1" dirty="0"/>
              <a:t> </a:t>
            </a:r>
            <a:r>
              <a:rPr lang="cs-CZ" sz="2000" i="1" dirty="0" err="1"/>
              <a:t>rough</a:t>
            </a:r>
            <a:r>
              <a:rPr lang="cs-CZ" sz="2000" i="1" dirty="0"/>
              <a:t> ER, </a:t>
            </a:r>
            <a:r>
              <a:rPr lang="cs-CZ" sz="2000" i="1" dirty="0" err="1"/>
              <a:t>dark</a:t>
            </a:r>
            <a:r>
              <a:rPr lang="cs-CZ" sz="2000" i="1" dirty="0"/>
              <a:t>, </a:t>
            </a:r>
            <a:r>
              <a:rPr lang="cs-CZ" sz="2000" i="1" dirty="0" err="1"/>
              <a:t>heterochomatic</a:t>
            </a:r>
            <a:r>
              <a:rPr lang="cs-CZ" sz="2000" i="1" dirty="0"/>
              <a:t> </a:t>
            </a:r>
            <a:r>
              <a:rPr lang="cs-CZ" sz="2000" i="1" dirty="0" err="1"/>
              <a:t>nucleus</a:t>
            </a:r>
            <a:endParaRPr lang="cs-CZ" sz="2000" i="1" dirty="0"/>
          </a:p>
          <a:p>
            <a:pPr marL="0" indent="0">
              <a:lnSpc>
                <a:spcPts val="2900"/>
              </a:lnSpc>
              <a:buNone/>
            </a:pPr>
            <a:r>
              <a:rPr lang="cs-CZ" sz="2000" dirty="0"/>
              <a:t>In </a:t>
            </a:r>
            <a:r>
              <a:rPr lang="cs-CZ" sz="2000" dirty="0" err="1"/>
              <a:t>adults</a:t>
            </a:r>
            <a:r>
              <a:rPr lang="cs-CZ" sz="2000" dirty="0"/>
              <a:t>, </a:t>
            </a:r>
            <a:r>
              <a:rPr lang="cs-CZ" sz="2000" dirty="0" err="1"/>
              <a:t>rarely</a:t>
            </a:r>
            <a:r>
              <a:rPr lang="cs-CZ" sz="2000" dirty="0"/>
              <a:t> </a:t>
            </a:r>
            <a:r>
              <a:rPr lang="cs-CZ" sz="2000" dirty="0" err="1"/>
              <a:t>undergo</a:t>
            </a:r>
            <a:r>
              <a:rPr lang="cs-CZ" sz="2000" dirty="0"/>
              <a:t> </a:t>
            </a:r>
            <a:r>
              <a:rPr lang="cs-CZ" sz="2000" dirty="0" err="1"/>
              <a:t>division</a:t>
            </a:r>
            <a:r>
              <a:rPr lang="cs-CZ" sz="2000" dirty="0"/>
              <a:t>.</a:t>
            </a:r>
          </a:p>
          <a:p>
            <a:pPr marL="0" indent="0">
              <a:lnSpc>
                <a:spcPts val="2900"/>
              </a:lnSpc>
              <a:buNone/>
            </a:pPr>
            <a:r>
              <a:rPr lang="cs-CZ" sz="2000" dirty="0" err="1"/>
              <a:t>Some</a:t>
            </a:r>
            <a:r>
              <a:rPr lang="cs-CZ" sz="2000" dirty="0"/>
              <a:t> </a:t>
            </a:r>
            <a:r>
              <a:rPr lang="cs-CZ" sz="2000" dirty="0" err="1"/>
              <a:t>growth</a:t>
            </a:r>
            <a:r>
              <a:rPr lang="cs-CZ" sz="2000" dirty="0"/>
              <a:t> </a:t>
            </a:r>
            <a:r>
              <a:rPr lang="cs-CZ" sz="2000" dirty="0" err="1"/>
              <a:t>factors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act</a:t>
            </a:r>
            <a:r>
              <a:rPr lang="cs-CZ" sz="2000" dirty="0"/>
              <a:t> on </a:t>
            </a:r>
            <a:r>
              <a:rPr lang="cs-CZ" sz="2000" dirty="0" err="1"/>
              <a:t>fibroblasts</a:t>
            </a:r>
            <a:r>
              <a:rPr lang="cs-CZ" sz="2000" dirty="0"/>
              <a:t> and influence </a:t>
            </a:r>
            <a:r>
              <a:rPr lang="cs-CZ" sz="2000" dirty="0" err="1"/>
              <a:t>their</a:t>
            </a:r>
            <a:r>
              <a:rPr lang="cs-CZ" sz="2000" dirty="0"/>
              <a:t> </a:t>
            </a:r>
            <a:r>
              <a:rPr lang="cs-CZ" sz="2000" dirty="0" err="1"/>
              <a:t>metabolism</a:t>
            </a:r>
            <a:r>
              <a:rPr lang="cs-CZ" sz="2000" dirty="0"/>
              <a:t>.</a:t>
            </a:r>
          </a:p>
          <a:p>
            <a:pPr marL="0" indent="0">
              <a:lnSpc>
                <a:spcPts val="2900"/>
              </a:lnSpc>
              <a:buNone/>
            </a:pPr>
            <a:r>
              <a:rPr lang="cs-CZ" sz="2000" dirty="0" err="1"/>
              <a:t>Stimulated</a:t>
            </a:r>
            <a:r>
              <a:rPr lang="cs-CZ" sz="2000" dirty="0"/>
              <a:t> by </a:t>
            </a:r>
            <a:r>
              <a:rPr lang="cs-CZ" sz="2000" dirty="0" err="1"/>
              <a:t>growth</a:t>
            </a:r>
            <a:r>
              <a:rPr lang="cs-CZ" sz="2000" dirty="0"/>
              <a:t> </a:t>
            </a:r>
            <a:r>
              <a:rPr lang="cs-CZ" sz="2000" dirty="0" err="1"/>
              <a:t>factors</a:t>
            </a:r>
            <a:r>
              <a:rPr lang="cs-CZ" sz="2000" dirty="0"/>
              <a:t>, </a:t>
            </a:r>
            <a:r>
              <a:rPr lang="cs-CZ" sz="2000" dirty="0" err="1"/>
              <a:t>they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divide</a:t>
            </a:r>
            <a:r>
              <a:rPr lang="cs-CZ" sz="2000" dirty="0"/>
              <a:t> - </a:t>
            </a:r>
            <a:r>
              <a:rPr lang="cs-CZ" sz="2000" dirty="0" err="1"/>
              <a:t>tissue</a:t>
            </a:r>
            <a:r>
              <a:rPr lang="cs-CZ" sz="2000" dirty="0"/>
              <a:t> </a:t>
            </a:r>
            <a:r>
              <a:rPr lang="cs-CZ" sz="2000" dirty="0" err="1"/>
              <a:t>reparation</a:t>
            </a:r>
            <a:r>
              <a:rPr lang="cs-CZ" sz="2000" dirty="0"/>
              <a:t>, </a:t>
            </a:r>
            <a:r>
              <a:rPr lang="cs-CZ" sz="2000" dirty="0" err="1"/>
              <a:t>wound</a:t>
            </a:r>
            <a:r>
              <a:rPr lang="cs-CZ" sz="2000" dirty="0"/>
              <a:t> </a:t>
            </a:r>
            <a:r>
              <a:rPr lang="cs-CZ" sz="2000" dirty="0" err="1"/>
              <a:t>healing</a:t>
            </a:r>
            <a:endParaRPr lang="cs-CZ" sz="2000" dirty="0"/>
          </a:p>
          <a:p>
            <a:pPr marL="0" indent="0">
              <a:lnSpc>
                <a:spcPts val="2900"/>
              </a:lnSpc>
              <a:buNone/>
            </a:pPr>
            <a:r>
              <a:rPr lang="cs-CZ" sz="2000" b="1" dirty="0" err="1"/>
              <a:t>Myofibroblast</a:t>
            </a:r>
            <a:r>
              <a:rPr lang="cs-CZ" sz="2000" dirty="0"/>
              <a:t> – fibroblast </a:t>
            </a:r>
            <a:r>
              <a:rPr lang="cs-CZ" sz="2000" dirty="0" err="1"/>
              <a:t>involved</a:t>
            </a:r>
            <a:r>
              <a:rPr lang="cs-CZ" sz="2000" dirty="0"/>
              <a:t> in </a:t>
            </a:r>
            <a:r>
              <a:rPr lang="cs-CZ" sz="2000" dirty="0" err="1"/>
              <a:t>wound</a:t>
            </a:r>
            <a:r>
              <a:rPr lang="cs-CZ" sz="2000" dirty="0"/>
              <a:t> </a:t>
            </a:r>
            <a:r>
              <a:rPr lang="cs-CZ" sz="2000" dirty="0" err="1"/>
              <a:t>healing</a:t>
            </a:r>
            <a:r>
              <a:rPr lang="cs-CZ" sz="2000" dirty="0"/>
              <a:t>, </a:t>
            </a:r>
            <a:r>
              <a:rPr lang="cs-CZ" sz="2000" dirty="0" err="1"/>
              <a:t>have</a:t>
            </a:r>
            <a:r>
              <a:rPr lang="cs-CZ" sz="2000" dirty="0"/>
              <a:t> </a:t>
            </a:r>
            <a:r>
              <a:rPr lang="cs-CZ" sz="2000" dirty="0" err="1"/>
              <a:t>contractile</a:t>
            </a:r>
            <a:r>
              <a:rPr lang="cs-CZ" sz="2000" dirty="0"/>
              <a:t> </a:t>
            </a:r>
            <a:r>
              <a:rPr lang="cs-CZ" sz="2000" dirty="0" err="1"/>
              <a:t>function</a:t>
            </a:r>
            <a:r>
              <a:rPr lang="cs-CZ" sz="2000" dirty="0"/>
              <a:t> and </a:t>
            </a:r>
          </a:p>
          <a:p>
            <a:pPr marL="0" indent="0">
              <a:lnSpc>
                <a:spcPts val="2900"/>
              </a:lnSpc>
              <a:buNone/>
            </a:pPr>
            <a:r>
              <a:rPr lang="cs-CZ" sz="2000" dirty="0"/>
              <a:t>are </a:t>
            </a:r>
            <a:r>
              <a:rPr lang="cs-CZ" sz="2000" dirty="0" err="1"/>
              <a:t>enriched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actin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i="1" dirty="0"/>
              <a:t> 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B432F59-471A-844B-A569-1CB6C9ABA937}"/>
              </a:ext>
            </a:extLst>
          </p:cNvPr>
          <p:cNvSpPr txBox="1"/>
          <p:nvPr/>
        </p:nvSpPr>
        <p:spPr>
          <a:xfrm>
            <a:off x="3048000" y="6692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Cells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of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connective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tissue</a:t>
            </a:r>
            <a:endParaRPr lang="cs-CZ" sz="3600" dirty="0">
              <a:latin typeface="+mj-lt"/>
            </a:endParaRPr>
          </a:p>
        </p:txBody>
      </p:sp>
      <p:pic>
        <p:nvPicPr>
          <p:cNvPr id="7" name="Picture 5" descr="F05_04">
            <a:extLst>
              <a:ext uri="{FF2B5EF4-FFF2-40B4-BE49-F238E27FC236}">
                <a16:creationId xmlns:a16="http://schemas.microsoft.com/office/drawing/2014/main" id="{AD99CC6C-8928-5643-8984-06F0826F6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315576"/>
            <a:ext cx="3702050" cy="29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62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424B152-DA03-EB43-925D-3ADA2411B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57300"/>
            <a:ext cx="10515600" cy="4343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9F4198F-1E7B-BD4E-8F8C-FE1D3E3FA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09700"/>
            <a:ext cx="10515600" cy="43434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A741001-0692-3344-BC22-A884FE83D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62100"/>
            <a:ext cx="10515600" cy="43434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7770E40-77BC-7C42-B4CB-19D0DBA25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1854200"/>
            <a:ext cx="8966200" cy="469332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ACD408C-5C03-F94D-9A06-980DC4B402A3}"/>
              </a:ext>
            </a:extLst>
          </p:cNvPr>
          <p:cNvSpPr txBox="1"/>
          <p:nvPr/>
        </p:nvSpPr>
        <p:spPr>
          <a:xfrm>
            <a:off x="3048000" y="2459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Cells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of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connective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tissue</a:t>
            </a:r>
            <a:r>
              <a:rPr lang="cs-CZ" sz="3600" b="1" dirty="0">
                <a:latin typeface="+mj-lt"/>
              </a:rPr>
              <a:t> (fibroblast, </a:t>
            </a:r>
            <a:r>
              <a:rPr lang="cs-CZ" sz="3600" b="1" dirty="0" err="1">
                <a:latin typeface="+mj-lt"/>
              </a:rPr>
              <a:t>fibrocyte</a:t>
            </a:r>
            <a:r>
              <a:rPr lang="cs-CZ" sz="3600" b="1" dirty="0">
                <a:latin typeface="+mj-lt"/>
              </a:rPr>
              <a:t>)</a:t>
            </a:r>
            <a:endParaRPr lang="cs-CZ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764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8725E96-1F02-4747-AFFF-2257419D5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23" y="1733550"/>
            <a:ext cx="8566150" cy="40925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A493A29-C46C-9E49-B79E-A9538610B4C8}"/>
              </a:ext>
            </a:extLst>
          </p:cNvPr>
          <p:cNvSpPr txBox="1"/>
          <p:nvPr/>
        </p:nvSpPr>
        <p:spPr>
          <a:xfrm>
            <a:off x="1894175" y="846138"/>
            <a:ext cx="8403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>
                <a:latin typeface="+mj-lt"/>
              </a:rPr>
              <a:t>Cells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of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the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mononuclear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phagocytic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system</a:t>
            </a:r>
            <a:endParaRPr lang="cs-CZ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4329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BA0547-81CF-2B4A-8DC7-BF370D0A7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55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/>
              <a:t>Cells</a:t>
            </a:r>
            <a:r>
              <a:rPr lang="cs-CZ" sz="3600" b="1" dirty="0"/>
              <a:t> </a:t>
            </a:r>
            <a:r>
              <a:rPr lang="cs-CZ" sz="3600" b="1" dirty="0" err="1"/>
              <a:t>of</a:t>
            </a:r>
            <a:r>
              <a:rPr lang="cs-CZ" sz="3600" b="1" dirty="0"/>
              <a:t> </a:t>
            </a:r>
            <a:r>
              <a:rPr lang="cs-CZ" sz="3600" b="1" dirty="0" err="1"/>
              <a:t>connective</a:t>
            </a:r>
            <a:r>
              <a:rPr lang="cs-CZ" sz="3600" b="1" dirty="0"/>
              <a:t> </a:t>
            </a:r>
            <a:r>
              <a:rPr lang="cs-CZ" sz="3600" b="1" dirty="0" err="1"/>
              <a:t>tissue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03E5F3-659C-0B4D-8535-321F34F68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60" y="1397000"/>
            <a:ext cx="5854700" cy="53213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200" b="1" dirty="0" err="1"/>
              <a:t>Macrophages</a:t>
            </a:r>
            <a:endParaRPr lang="cs-CZ" sz="2200" b="1" dirty="0"/>
          </a:p>
          <a:p>
            <a:pPr indent="0">
              <a:lnSpc>
                <a:spcPts val="2940"/>
              </a:lnSpc>
              <a:buNone/>
            </a:pPr>
            <a:r>
              <a:rPr lang="cs-CZ" sz="2200" dirty="0" err="1"/>
              <a:t>Highly</a:t>
            </a:r>
            <a:r>
              <a:rPr lang="cs-CZ" sz="2200" dirty="0"/>
              <a:t> </a:t>
            </a:r>
            <a:r>
              <a:rPr lang="cs-CZ" sz="2200" dirty="0" err="1"/>
              <a:t>developed</a:t>
            </a:r>
            <a:r>
              <a:rPr lang="cs-CZ" sz="2200" dirty="0"/>
              <a:t> </a:t>
            </a:r>
            <a:r>
              <a:rPr lang="cs-CZ" sz="2200" dirty="0" err="1"/>
              <a:t>phagocytic</a:t>
            </a:r>
            <a:r>
              <a:rPr lang="cs-CZ" sz="2200" dirty="0"/>
              <a:t> </a:t>
            </a:r>
            <a:r>
              <a:rPr lang="cs-CZ" sz="2200" dirty="0" err="1"/>
              <a:t>activity</a:t>
            </a:r>
            <a:r>
              <a:rPr lang="cs-CZ" sz="2200" dirty="0"/>
              <a:t>, </a:t>
            </a:r>
            <a:r>
              <a:rPr lang="cs-CZ" sz="2200" dirty="0" err="1"/>
              <a:t>active</a:t>
            </a:r>
            <a:r>
              <a:rPr lang="cs-CZ" sz="2200" dirty="0"/>
              <a:t> in </a:t>
            </a:r>
            <a:r>
              <a:rPr lang="cs-CZ" sz="2200" dirty="0" err="1"/>
              <a:t>removal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dead</a:t>
            </a:r>
            <a:r>
              <a:rPr lang="cs-CZ" sz="2200" dirty="0"/>
              <a:t> </a:t>
            </a:r>
            <a:r>
              <a:rPr lang="cs-CZ" sz="2200" dirty="0" err="1"/>
              <a:t>cells</a:t>
            </a:r>
            <a:r>
              <a:rPr lang="cs-CZ" sz="2200" dirty="0"/>
              <a:t>, </a:t>
            </a:r>
            <a:r>
              <a:rPr lang="cs-CZ" sz="2200" dirty="0" err="1"/>
              <a:t>tissue</a:t>
            </a:r>
            <a:r>
              <a:rPr lang="cs-CZ" sz="2200" dirty="0"/>
              <a:t> </a:t>
            </a:r>
            <a:r>
              <a:rPr lang="cs-CZ" sz="2200" dirty="0" err="1"/>
              <a:t>debris</a:t>
            </a:r>
            <a:r>
              <a:rPr lang="cs-CZ" sz="2200" dirty="0"/>
              <a:t> </a:t>
            </a:r>
            <a:r>
              <a:rPr lang="cs-CZ" sz="2200" dirty="0" err="1"/>
              <a:t>or</a:t>
            </a:r>
            <a:r>
              <a:rPr lang="cs-CZ" sz="2200" dirty="0"/>
              <a:t> </a:t>
            </a:r>
            <a:r>
              <a:rPr lang="cs-CZ" sz="2200" dirty="0" err="1"/>
              <a:t>patogens</a:t>
            </a:r>
            <a:r>
              <a:rPr lang="cs-CZ" sz="2200" dirty="0"/>
              <a:t>, are </a:t>
            </a:r>
            <a:r>
              <a:rPr lang="cs-CZ" sz="2200" dirty="0" err="1"/>
              <a:t>especially</a:t>
            </a:r>
            <a:r>
              <a:rPr lang="cs-CZ" sz="2200" dirty="0"/>
              <a:t> </a:t>
            </a:r>
            <a:r>
              <a:rPr lang="cs-CZ" sz="2200" dirty="0" err="1"/>
              <a:t>abundant</a:t>
            </a:r>
            <a:r>
              <a:rPr lang="cs-CZ" sz="2200" dirty="0"/>
              <a:t> </a:t>
            </a:r>
            <a:r>
              <a:rPr lang="cs-CZ" sz="2200" dirty="0" err="1"/>
              <a:t>at</a:t>
            </a:r>
            <a:r>
              <a:rPr lang="cs-CZ" sz="2200" dirty="0"/>
              <a:t> </a:t>
            </a:r>
            <a:r>
              <a:rPr lang="cs-CZ" sz="2200" dirty="0" err="1"/>
              <a:t>sites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inflammation</a:t>
            </a:r>
            <a:endParaRPr lang="cs-CZ" sz="2200" dirty="0"/>
          </a:p>
          <a:p>
            <a:pPr indent="0">
              <a:lnSpc>
                <a:spcPts val="2940"/>
              </a:lnSpc>
              <a:buNone/>
            </a:pPr>
            <a:r>
              <a:rPr lang="cs-CZ" sz="2200" dirty="0" err="1"/>
              <a:t>Size</a:t>
            </a:r>
            <a:r>
              <a:rPr lang="cs-CZ" sz="2200" dirty="0"/>
              <a:t> 10-30 𝜇m, </a:t>
            </a:r>
            <a:r>
              <a:rPr lang="cs-CZ" sz="2200" dirty="0" err="1"/>
              <a:t>excentically</a:t>
            </a:r>
            <a:r>
              <a:rPr lang="cs-CZ" sz="2200" dirty="0"/>
              <a:t> </a:t>
            </a:r>
            <a:r>
              <a:rPr lang="cs-CZ" sz="2200" dirty="0" err="1"/>
              <a:t>localed</a:t>
            </a:r>
            <a:r>
              <a:rPr lang="cs-CZ" sz="2200" dirty="0"/>
              <a:t> oval </a:t>
            </a:r>
            <a:r>
              <a:rPr lang="cs-CZ" sz="2200" dirty="0" err="1"/>
              <a:t>or</a:t>
            </a:r>
            <a:r>
              <a:rPr lang="cs-CZ" sz="2200" dirty="0"/>
              <a:t> </a:t>
            </a:r>
            <a:r>
              <a:rPr lang="cs-CZ" sz="2200" dirty="0" err="1"/>
              <a:t>kidney-shaped</a:t>
            </a:r>
            <a:r>
              <a:rPr lang="cs-CZ" sz="2200" dirty="0"/>
              <a:t> nukleus</a:t>
            </a:r>
          </a:p>
          <a:p>
            <a:pPr indent="0">
              <a:lnSpc>
                <a:spcPts val="2940"/>
              </a:lnSpc>
              <a:buNone/>
            </a:pPr>
            <a:r>
              <a:rPr lang="cs-CZ" sz="2200" dirty="0" err="1"/>
              <a:t>Sometimes</a:t>
            </a:r>
            <a:r>
              <a:rPr lang="cs-CZ" sz="2200" dirty="0"/>
              <a:t> </a:t>
            </a:r>
            <a:r>
              <a:rPr lang="cs-CZ" sz="2200" dirty="0" err="1"/>
              <a:t>referred</a:t>
            </a:r>
            <a:r>
              <a:rPr lang="cs-CZ" sz="2200" dirty="0"/>
              <a:t> as </a:t>
            </a:r>
            <a:r>
              <a:rPr lang="cs-CZ" sz="2200" dirty="0" err="1"/>
              <a:t>histiocytes</a:t>
            </a:r>
            <a:r>
              <a:rPr lang="cs-CZ" sz="2200" dirty="0"/>
              <a:t> </a:t>
            </a:r>
          </a:p>
          <a:p>
            <a:pPr indent="0">
              <a:lnSpc>
                <a:spcPts val="2940"/>
              </a:lnSpc>
              <a:buNone/>
            </a:pPr>
            <a:r>
              <a:rPr lang="cs-CZ" sz="2200" dirty="0" err="1"/>
              <a:t>They</a:t>
            </a:r>
            <a:r>
              <a:rPr lang="cs-CZ" sz="2200" dirty="0"/>
              <a:t> </a:t>
            </a:r>
            <a:r>
              <a:rPr lang="cs-CZ" sz="2200" dirty="0" err="1"/>
              <a:t>differentiate</a:t>
            </a:r>
            <a:r>
              <a:rPr lang="cs-CZ" sz="2200" dirty="0"/>
              <a:t> </a:t>
            </a:r>
            <a:r>
              <a:rPr lang="cs-CZ" sz="2200" dirty="0" err="1"/>
              <a:t>from</a:t>
            </a:r>
            <a:r>
              <a:rPr lang="cs-CZ" sz="2200" dirty="0"/>
              <a:t> </a:t>
            </a:r>
            <a:r>
              <a:rPr lang="cs-CZ" sz="2200" dirty="0" err="1"/>
              <a:t>monocytes</a:t>
            </a:r>
            <a:r>
              <a:rPr lang="cs-CZ" sz="2200" dirty="0"/>
              <a:t> </a:t>
            </a:r>
            <a:r>
              <a:rPr lang="cs-CZ" sz="2200" dirty="0" err="1"/>
              <a:t>that</a:t>
            </a:r>
            <a:r>
              <a:rPr lang="cs-CZ" sz="2200" dirty="0"/>
              <a:t> are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blood</a:t>
            </a:r>
            <a:r>
              <a:rPr lang="cs-CZ" sz="2200" dirty="0"/>
              <a:t> and </a:t>
            </a:r>
            <a:r>
              <a:rPr lang="cs-CZ" sz="2200" dirty="0" err="1"/>
              <a:t>can</a:t>
            </a:r>
            <a:r>
              <a:rPr lang="cs-CZ" sz="2200" dirty="0"/>
              <a:t> </a:t>
            </a:r>
            <a:r>
              <a:rPr lang="cs-CZ" sz="2200" dirty="0" err="1"/>
              <a:t>pass</a:t>
            </a:r>
            <a:r>
              <a:rPr lang="cs-CZ" sz="2200" dirty="0"/>
              <a:t> </a:t>
            </a:r>
            <a:r>
              <a:rPr lang="cs-CZ" sz="2200" dirty="0" err="1"/>
              <a:t>through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walls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small</a:t>
            </a:r>
            <a:r>
              <a:rPr lang="cs-CZ" sz="2200" dirty="0"/>
              <a:t> </a:t>
            </a:r>
            <a:r>
              <a:rPr lang="cs-CZ" sz="2200" dirty="0" err="1"/>
              <a:t>venules</a:t>
            </a:r>
            <a:r>
              <a:rPr lang="cs-CZ" sz="2200" dirty="0"/>
              <a:t> </a:t>
            </a:r>
            <a:r>
              <a:rPr lang="cs-CZ" sz="2200" dirty="0" err="1"/>
              <a:t>into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tissues</a:t>
            </a:r>
            <a:r>
              <a:rPr lang="cs-CZ" sz="2200" dirty="0"/>
              <a:t>.</a:t>
            </a:r>
          </a:p>
        </p:txBody>
      </p:sp>
      <p:pic>
        <p:nvPicPr>
          <p:cNvPr id="1026" name="Picture 2" descr="Antigen-Presenting Cells | Biology for Majors II">
            <a:extLst>
              <a:ext uri="{FF2B5EF4-FFF2-40B4-BE49-F238E27FC236}">
                <a16:creationId xmlns:a16="http://schemas.microsoft.com/office/drawing/2014/main" id="{A859DCAD-DA09-B54A-AD98-8EB7DA499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09" y="2046030"/>
            <a:ext cx="3253391" cy="283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agocytóza">
            <a:extLst>
              <a:ext uri="{FF2B5EF4-FFF2-40B4-BE49-F238E27FC236}">
                <a16:creationId xmlns:a16="http://schemas.microsoft.com/office/drawing/2014/main" id="{916D84ED-3654-6F46-B078-D608E978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901" y="1038937"/>
            <a:ext cx="2318538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6A8683A-A261-F243-98FD-CA5C6324F4C0}"/>
              </a:ext>
            </a:extLst>
          </p:cNvPr>
          <p:cNvSpPr txBox="1"/>
          <p:nvPr/>
        </p:nvSpPr>
        <p:spPr>
          <a:xfrm>
            <a:off x="10908716" y="1706938"/>
            <a:ext cx="1121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opsonisation</a:t>
            </a:r>
            <a:endParaRPr lang="cs-CZ" sz="1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3C3DC4-5462-8C4A-AD46-83BE1318F648}"/>
              </a:ext>
            </a:extLst>
          </p:cNvPr>
          <p:cNvSpPr txBox="1"/>
          <p:nvPr/>
        </p:nvSpPr>
        <p:spPr>
          <a:xfrm>
            <a:off x="10974119" y="2601477"/>
            <a:ext cx="1056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recognition</a:t>
            </a:r>
            <a:endParaRPr lang="cs-CZ" sz="1400" dirty="0"/>
          </a:p>
          <a:p>
            <a:r>
              <a:rPr lang="cs-CZ" sz="1400" dirty="0"/>
              <a:t> </a:t>
            </a:r>
            <a:r>
              <a:rPr lang="cs-CZ" sz="1400" dirty="0" err="1"/>
              <a:t>binding</a:t>
            </a:r>
            <a:endParaRPr lang="cs-CZ" sz="1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A98DAE8-662C-2F42-BF4F-86ED5E8A788E}"/>
              </a:ext>
            </a:extLst>
          </p:cNvPr>
          <p:cNvSpPr txBox="1"/>
          <p:nvPr/>
        </p:nvSpPr>
        <p:spPr>
          <a:xfrm>
            <a:off x="11080076" y="3374510"/>
            <a:ext cx="978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absorption</a:t>
            </a:r>
            <a:endParaRPr lang="cs-CZ" sz="1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E371BE3-ED19-D74F-9416-6D3B04CB07FF}"/>
              </a:ext>
            </a:extLst>
          </p:cNvPr>
          <p:cNvSpPr txBox="1"/>
          <p:nvPr/>
        </p:nvSpPr>
        <p:spPr>
          <a:xfrm>
            <a:off x="11064721" y="3945679"/>
            <a:ext cx="1154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fusion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</a:p>
          <a:p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lysosome</a:t>
            </a:r>
            <a:endParaRPr lang="cs-CZ" sz="1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70F876C-E5FF-FF4E-8C4D-71F58F2E3C2E}"/>
              </a:ext>
            </a:extLst>
          </p:cNvPr>
          <p:cNvSpPr txBox="1"/>
          <p:nvPr/>
        </p:nvSpPr>
        <p:spPr>
          <a:xfrm>
            <a:off x="11244805" y="4830759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killing</a:t>
            </a: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21F36EC-B2F5-954E-84A2-F239FA2616F6}"/>
              </a:ext>
            </a:extLst>
          </p:cNvPr>
          <p:cNvSpPr txBox="1"/>
          <p:nvPr/>
        </p:nvSpPr>
        <p:spPr>
          <a:xfrm>
            <a:off x="11064721" y="5451162"/>
            <a:ext cx="10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degradation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80688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F049838-D7BA-E74B-887D-996350CC7EFC}"/>
              </a:ext>
            </a:extLst>
          </p:cNvPr>
          <p:cNvSpPr txBox="1"/>
          <p:nvPr/>
        </p:nvSpPr>
        <p:spPr>
          <a:xfrm>
            <a:off x="660400" y="1548998"/>
            <a:ext cx="10871200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900"/>
              </a:lnSpc>
              <a:buNone/>
            </a:pPr>
            <a:r>
              <a:rPr lang="cs-CZ" sz="2200" b="1" dirty="0"/>
              <a:t>Mast </a:t>
            </a:r>
            <a:r>
              <a:rPr lang="cs-CZ" sz="2200" b="1" dirty="0" err="1"/>
              <a:t>cells</a:t>
            </a:r>
            <a:r>
              <a:rPr lang="cs-CZ" sz="2200" b="1" dirty="0"/>
              <a:t> </a:t>
            </a:r>
          </a:p>
          <a:p>
            <a:pPr>
              <a:lnSpc>
                <a:spcPts val="2900"/>
              </a:lnSpc>
            </a:pPr>
            <a:r>
              <a:rPr lang="cs-CZ" sz="2200" dirty="0"/>
              <a:t>oval </a:t>
            </a:r>
            <a:r>
              <a:rPr lang="cs-CZ" sz="2200" dirty="0" err="1"/>
              <a:t>or</a:t>
            </a:r>
            <a:r>
              <a:rPr lang="cs-CZ" sz="2200" dirty="0"/>
              <a:t> </a:t>
            </a:r>
            <a:r>
              <a:rPr lang="cs-CZ" sz="2200" dirty="0" err="1"/>
              <a:t>irregular</a:t>
            </a:r>
            <a:r>
              <a:rPr lang="cs-CZ" sz="2200" dirty="0"/>
              <a:t> </a:t>
            </a:r>
            <a:r>
              <a:rPr lang="cs-CZ" sz="2200" dirty="0" err="1"/>
              <a:t>shaped</a:t>
            </a:r>
            <a:r>
              <a:rPr lang="cs-CZ" sz="2200" dirty="0"/>
              <a:t>, </a:t>
            </a:r>
            <a:r>
              <a:rPr lang="cs-CZ" sz="2200" dirty="0" err="1"/>
              <a:t>filled</a:t>
            </a:r>
            <a:r>
              <a:rPr lang="cs-CZ" sz="2200" dirty="0"/>
              <a:t> </a:t>
            </a:r>
            <a:r>
              <a:rPr lang="cs-CZ" sz="2200" dirty="0" err="1"/>
              <a:t>with</a:t>
            </a:r>
            <a:r>
              <a:rPr lang="cs-CZ" sz="2200" dirty="0"/>
              <a:t> </a:t>
            </a:r>
            <a:r>
              <a:rPr lang="cs-CZ" sz="2200" dirty="0" err="1"/>
              <a:t>basophillic</a:t>
            </a:r>
            <a:r>
              <a:rPr lang="cs-CZ" sz="2200" dirty="0"/>
              <a:t> </a:t>
            </a:r>
            <a:r>
              <a:rPr lang="cs-CZ" sz="2200" dirty="0" err="1"/>
              <a:t>secretory</a:t>
            </a:r>
            <a:r>
              <a:rPr lang="cs-CZ" sz="2200" dirty="0"/>
              <a:t> </a:t>
            </a:r>
            <a:r>
              <a:rPr lang="cs-CZ" sz="2200" dirty="0" err="1"/>
              <a:t>granules</a:t>
            </a:r>
            <a:r>
              <a:rPr lang="cs-CZ" sz="2200" dirty="0"/>
              <a:t>, </a:t>
            </a:r>
            <a:r>
              <a:rPr lang="cs-CZ" sz="2200" dirty="0" err="1"/>
              <a:t>which</a:t>
            </a:r>
            <a:r>
              <a:rPr lang="cs-CZ" sz="2200" dirty="0"/>
              <a:t> </a:t>
            </a:r>
            <a:r>
              <a:rPr lang="cs-CZ" sz="2200" dirty="0" err="1"/>
              <a:t>can</a:t>
            </a:r>
            <a:r>
              <a:rPr lang="cs-CZ" sz="2200" dirty="0"/>
              <a:t> </a:t>
            </a:r>
            <a:r>
              <a:rPr lang="cs-CZ" sz="2200" dirty="0" err="1"/>
              <a:t>obscure</a:t>
            </a:r>
            <a:r>
              <a:rPr lang="cs-CZ" sz="2200" dirty="0"/>
              <a:t> nukleus  </a:t>
            </a:r>
          </a:p>
          <a:p>
            <a:pPr>
              <a:lnSpc>
                <a:spcPts val="2900"/>
              </a:lnSpc>
            </a:pPr>
            <a:r>
              <a:rPr lang="cs-CZ" sz="2200" dirty="0" err="1"/>
              <a:t>secretory</a:t>
            </a:r>
            <a:r>
              <a:rPr lang="cs-CZ" sz="2200" dirty="0"/>
              <a:t> </a:t>
            </a:r>
            <a:r>
              <a:rPr lang="cs-CZ" sz="2200" dirty="0" err="1"/>
              <a:t>granules</a:t>
            </a:r>
            <a:r>
              <a:rPr lang="cs-CZ" sz="2200" dirty="0"/>
              <a:t> </a:t>
            </a:r>
            <a:r>
              <a:rPr lang="cs-CZ" sz="2200" dirty="0" err="1"/>
              <a:t>contain</a:t>
            </a:r>
            <a:r>
              <a:rPr lang="cs-CZ" sz="2200" dirty="0"/>
              <a:t> these </a:t>
            </a:r>
            <a:r>
              <a:rPr lang="cs-CZ" sz="2200" dirty="0" err="1"/>
              <a:t>substances</a:t>
            </a:r>
            <a:r>
              <a:rPr lang="cs-CZ" sz="2200" dirty="0"/>
              <a:t>: </a:t>
            </a:r>
            <a:r>
              <a:rPr lang="cs-CZ" sz="2200" dirty="0">
                <a:solidFill>
                  <a:srgbClr val="0070C0"/>
                </a:solidFill>
              </a:rPr>
              <a:t>heparin</a:t>
            </a:r>
            <a:r>
              <a:rPr lang="cs-CZ" sz="2200" dirty="0"/>
              <a:t> (</a:t>
            </a:r>
            <a:r>
              <a:rPr lang="cs-CZ" sz="2200" dirty="0" err="1"/>
              <a:t>anticogulant</a:t>
            </a:r>
            <a:r>
              <a:rPr lang="cs-CZ" sz="2200" dirty="0"/>
              <a:t>), </a:t>
            </a:r>
            <a:r>
              <a:rPr lang="cs-CZ" sz="2200" dirty="0">
                <a:solidFill>
                  <a:srgbClr val="0070C0"/>
                </a:solidFill>
              </a:rPr>
              <a:t>histamine </a:t>
            </a:r>
            <a:r>
              <a:rPr lang="cs-CZ" sz="2200" dirty="0"/>
              <a:t>(</a:t>
            </a:r>
            <a:r>
              <a:rPr lang="cs-CZ" sz="2200" dirty="0" err="1"/>
              <a:t>increase</a:t>
            </a:r>
            <a:r>
              <a:rPr lang="cs-CZ" sz="2200" dirty="0"/>
              <a:t> </a:t>
            </a:r>
            <a:r>
              <a:rPr lang="cs-CZ" sz="2200" dirty="0" err="1"/>
              <a:t>vascular</a:t>
            </a:r>
            <a:r>
              <a:rPr lang="cs-CZ" sz="2200" dirty="0"/>
              <a:t> permeability), </a:t>
            </a:r>
            <a:r>
              <a:rPr lang="cs-CZ" sz="2200" dirty="0">
                <a:solidFill>
                  <a:srgbClr val="0070C0"/>
                </a:solidFill>
              </a:rPr>
              <a:t>serine </a:t>
            </a:r>
            <a:r>
              <a:rPr lang="cs-CZ" sz="2200" dirty="0" err="1">
                <a:solidFill>
                  <a:srgbClr val="0070C0"/>
                </a:solidFill>
              </a:rPr>
              <a:t>proteases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/>
              <a:t>(</a:t>
            </a:r>
            <a:r>
              <a:rPr lang="cs-CZ" sz="2200" dirty="0" err="1"/>
              <a:t>activate</a:t>
            </a:r>
            <a:r>
              <a:rPr lang="cs-CZ" sz="2200" dirty="0"/>
              <a:t> </a:t>
            </a:r>
            <a:r>
              <a:rPr lang="cs-CZ" sz="2200" dirty="0" err="1"/>
              <a:t>mediators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inflammation</a:t>
            </a:r>
            <a:r>
              <a:rPr lang="cs-CZ" sz="2200" dirty="0"/>
              <a:t>), </a:t>
            </a:r>
            <a:r>
              <a:rPr lang="cs-CZ" sz="2200" dirty="0" err="1">
                <a:solidFill>
                  <a:srgbClr val="0070C0"/>
                </a:solidFill>
              </a:rPr>
              <a:t>cytokines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/>
              <a:t>(</a:t>
            </a:r>
            <a:r>
              <a:rPr lang="cs-CZ" sz="2200" dirty="0" err="1"/>
              <a:t>affect</a:t>
            </a:r>
            <a:r>
              <a:rPr lang="cs-CZ" sz="2200" dirty="0"/>
              <a:t> leukocyte), </a:t>
            </a:r>
            <a:r>
              <a:rPr lang="cs-CZ" sz="2200" dirty="0" err="1">
                <a:solidFill>
                  <a:srgbClr val="0070C0"/>
                </a:solidFill>
              </a:rPr>
              <a:t>chemotactic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  <a:r>
              <a:rPr lang="cs-CZ" sz="2200" dirty="0" err="1">
                <a:solidFill>
                  <a:srgbClr val="0070C0"/>
                </a:solidFill>
              </a:rPr>
              <a:t>factors</a:t>
            </a:r>
            <a:r>
              <a:rPr lang="cs-CZ" sz="2200" dirty="0"/>
              <a:t> (</a:t>
            </a:r>
            <a:r>
              <a:rPr lang="cs-CZ" sz="2200" dirty="0" err="1"/>
              <a:t>attract</a:t>
            </a:r>
            <a:r>
              <a:rPr lang="cs-CZ" sz="2200" dirty="0"/>
              <a:t> </a:t>
            </a:r>
            <a:r>
              <a:rPr lang="cs-CZ" sz="2200" dirty="0" err="1"/>
              <a:t>leukocytes</a:t>
            </a:r>
            <a:r>
              <a:rPr lang="cs-CZ" sz="2200" dirty="0"/>
              <a:t>) 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04CDF8B-573C-2C47-BA03-F4C72CE9554C}"/>
              </a:ext>
            </a:extLst>
          </p:cNvPr>
          <p:cNvSpPr txBox="1"/>
          <p:nvPr/>
        </p:nvSpPr>
        <p:spPr>
          <a:xfrm flipH="1">
            <a:off x="457200" y="3902685"/>
            <a:ext cx="580644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960"/>
              </a:lnSpc>
              <a:buNone/>
            </a:pPr>
            <a:r>
              <a:rPr lang="cs-CZ" sz="2200" dirty="0"/>
              <a:t>Mast </a:t>
            </a:r>
            <a:r>
              <a:rPr lang="cs-CZ" sz="2200" dirty="0" err="1"/>
              <a:t>cells</a:t>
            </a:r>
            <a:r>
              <a:rPr lang="cs-CZ" sz="2200" dirty="0"/>
              <a:t>  are </a:t>
            </a:r>
            <a:r>
              <a:rPr lang="cs-CZ" sz="2200" dirty="0" err="1"/>
              <a:t>abundant</a:t>
            </a:r>
            <a:r>
              <a:rPr lang="cs-CZ" sz="2200" dirty="0"/>
              <a:t> </a:t>
            </a:r>
            <a:r>
              <a:rPr lang="cs-CZ" sz="2200" dirty="0" err="1"/>
              <a:t>around</a:t>
            </a:r>
            <a:r>
              <a:rPr lang="cs-CZ" sz="2200" dirty="0"/>
              <a:t> </a:t>
            </a:r>
            <a:r>
              <a:rPr lang="cs-CZ" sz="2200" dirty="0" err="1"/>
              <a:t>blood</a:t>
            </a:r>
            <a:r>
              <a:rPr lang="cs-CZ" sz="2200" dirty="0"/>
              <a:t> </a:t>
            </a:r>
            <a:r>
              <a:rPr lang="cs-CZ" sz="2200" dirty="0" err="1"/>
              <a:t>vessels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skin and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tissues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digestive and </a:t>
            </a:r>
            <a:r>
              <a:rPr lang="cs-CZ" sz="2200" dirty="0" err="1"/>
              <a:t>respiratory</a:t>
            </a:r>
            <a:r>
              <a:rPr lang="cs-CZ" sz="2200" dirty="0"/>
              <a:t> </a:t>
            </a:r>
            <a:r>
              <a:rPr lang="cs-CZ" sz="2200" dirty="0" err="1"/>
              <a:t>tracts</a:t>
            </a:r>
            <a:r>
              <a:rPr lang="cs-CZ" sz="2200" dirty="0"/>
              <a:t> - in </a:t>
            </a:r>
            <a:r>
              <a:rPr lang="cs-CZ" sz="2200" dirty="0" err="1"/>
              <a:t>places</a:t>
            </a:r>
            <a:r>
              <a:rPr lang="cs-CZ" sz="2200" dirty="0"/>
              <a:t> </a:t>
            </a:r>
            <a:r>
              <a:rPr lang="cs-CZ" sz="2200" dirty="0" err="1"/>
              <a:t>with</a:t>
            </a:r>
            <a:r>
              <a:rPr lang="cs-CZ" sz="2200" dirty="0"/>
              <a:t> a </a:t>
            </a:r>
            <a:r>
              <a:rPr lang="cs-CZ" sz="2200" dirty="0" err="1"/>
              <a:t>higher</a:t>
            </a:r>
            <a:r>
              <a:rPr lang="cs-CZ" sz="2200" dirty="0"/>
              <a:t> risk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pathogen</a:t>
            </a:r>
            <a:r>
              <a:rPr lang="cs-CZ" sz="2200" dirty="0"/>
              <a:t> </a:t>
            </a:r>
            <a:r>
              <a:rPr lang="cs-CZ" sz="2200" dirty="0" err="1"/>
              <a:t>occurrence</a:t>
            </a:r>
            <a:r>
              <a:rPr lang="cs-CZ" sz="2200" dirty="0"/>
              <a:t>. </a:t>
            </a:r>
          </a:p>
          <a:p>
            <a:pPr marL="0" indent="0">
              <a:lnSpc>
                <a:spcPts val="2960"/>
              </a:lnSpc>
              <a:buNone/>
            </a:pPr>
            <a:r>
              <a:rPr lang="cs-CZ" sz="2200" dirty="0"/>
              <a:t>Mast </a:t>
            </a:r>
            <a:r>
              <a:rPr lang="cs-CZ" sz="2200" dirty="0" err="1"/>
              <a:t>cells</a:t>
            </a:r>
            <a:r>
              <a:rPr lang="cs-CZ" sz="2200" dirty="0"/>
              <a:t> </a:t>
            </a:r>
            <a:r>
              <a:rPr lang="cs-CZ" sz="2200" dirty="0" err="1"/>
              <a:t>bind</a:t>
            </a:r>
            <a:r>
              <a:rPr lang="cs-CZ" sz="2200" dirty="0"/>
              <a:t> </a:t>
            </a:r>
            <a:r>
              <a:rPr lang="cs-CZ" sz="2200" dirty="0" err="1"/>
              <a:t>IgE</a:t>
            </a:r>
            <a:r>
              <a:rPr lang="cs-CZ" sz="2200" dirty="0"/>
              <a:t> </a:t>
            </a:r>
            <a:r>
              <a:rPr lang="cs-CZ" sz="2200" dirty="0" err="1"/>
              <a:t>antibodies</a:t>
            </a:r>
            <a:r>
              <a:rPr lang="cs-CZ" sz="2200" dirty="0"/>
              <a:t> on </a:t>
            </a:r>
            <a:r>
              <a:rPr lang="cs-CZ" sz="2200" dirty="0" err="1"/>
              <a:t>their</a:t>
            </a:r>
            <a:r>
              <a:rPr lang="cs-CZ" sz="2200" dirty="0"/>
              <a:t> </a:t>
            </a:r>
            <a:r>
              <a:rPr lang="cs-CZ" sz="2200" dirty="0" err="1"/>
              <a:t>surface</a:t>
            </a:r>
            <a:r>
              <a:rPr lang="cs-CZ" sz="2200" dirty="0"/>
              <a:t> and in </a:t>
            </a:r>
            <a:r>
              <a:rPr lang="cs-CZ" sz="2200" dirty="0" err="1"/>
              <a:t>pathological</a:t>
            </a:r>
            <a:r>
              <a:rPr lang="cs-CZ" sz="2200" dirty="0"/>
              <a:t> </a:t>
            </a:r>
            <a:r>
              <a:rPr lang="cs-CZ" sz="2200" dirty="0" err="1"/>
              <a:t>conditions</a:t>
            </a:r>
            <a:r>
              <a:rPr lang="cs-CZ" sz="2200" dirty="0"/>
              <a:t> </a:t>
            </a:r>
            <a:r>
              <a:rPr lang="cs-CZ" sz="2200" dirty="0" err="1"/>
              <a:t>can</a:t>
            </a:r>
            <a:r>
              <a:rPr lang="cs-CZ" sz="2200" dirty="0"/>
              <a:t> </a:t>
            </a:r>
            <a:r>
              <a:rPr lang="cs-CZ" sz="2200" dirty="0" err="1"/>
              <a:t>participate</a:t>
            </a:r>
            <a:r>
              <a:rPr lang="cs-CZ" sz="2200" dirty="0"/>
              <a:t> in type I </a:t>
            </a:r>
            <a:r>
              <a:rPr lang="cs-CZ" sz="2200" dirty="0" err="1"/>
              <a:t>hypersensitive</a:t>
            </a:r>
            <a:r>
              <a:rPr lang="cs-CZ" sz="2200" dirty="0"/>
              <a:t> </a:t>
            </a:r>
            <a:r>
              <a:rPr lang="cs-CZ" sz="2200" dirty="0" err="1"/>
              <a:t>reactions</a:t>
            </a:r>
            <a:r>
              <a:rPr lang="cs-CZ" sz="2200" dirty="0"/>
              <a:t> 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AC2B51D-8B72-6640-B877-BA1C77BBE09B}"/>
              </a:ext>
            </a:extLst>
          </p:cNvPr>
          <p:cNvSpPr txBox="1"/>
          <p:nvPr/>
        </p:nvSpPr>
        <p:spPr>
          <a:xfrm>
            <a:off x="3523608" y="77779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latin typeface="+mj-lt"/>
              </a:rPr>
              <a:t>Cells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of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connective</a:t>
            </a:r>
            <a:r>
              <a:rPr lang="cs-CZ" sz="3600" b="1" dirty="0">
                <a:latin typeface="+mj-lt"/>
              </a:rPr>
              <a:t> </a:t>
            </a:r>
            <a:r>
              <a:rPr lang="cs-CZ" sz="3600" b="1" dirty="0" err="1">
                <a:latin typeface="+mj-lt"/>
              </a:rPr>
              <a:t>tissue</a:t>
            </a:r>
            <a:endParaRPr lang="cs-CZ" sz="3600" dirty="0">
              <a:latin typeface="+mj-lt"/>
            </a:endParaRPr>
          </a:p>
        </p:txBody>
      </p:sp>
      <p:pic>
        <p:nvPicPr>
          <p:cNvPr id="6" name="Picture 2" descr="IgE Antibodies: Structure, Properties, and Functions – Microbe Online">
            <a:extLst>
              <a:ext uri="{FF2B5EF4-FFF2-40B4-BE49-F238E27FC236}">
                <a16:creationId xmlns:a16="http://schemas.microsoft.com/office/drawing/2014/main" id="{AE035C75-3886-6F44-8F17-29EFEA39C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"/>
          <a:stretch/>
        </p:blipFill>
        <p:spPr bwMode="auto">
          <a:xfrm>
            <a:off x="6571608" y="3429000"/>
            <a:ext cx="4633601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109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2727</TotalTime>
  <Words>2547</Words>
  <Application>Microsoft Macintosh PowerPoint</Application>
  <PresentationFormat>Širokoúhlá obrazovka</PresentationFormat>
  <Paragraphs>228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inherit</vt:lpstr>
      <vt:lpstr>Motiv Office</vt:lpstr>
      <vt:lpstr>Connective tissue</vt:lpstr>
      <vt:lpstr>Prezentace aplikace PowerPoint</vt:lpstr>
      <vt:lpstr>Embryonic origin of connective tissues </vt:lpstr>
      <vt:lpstr>Cells of connective tissue</vt:lpstr>
      <vt:lpstr>Prezentace aplikace PowerPoint</vt:lpstr>
      <vt:lpstr>Prezentace aplikace PowerPoint</vt:lpstr>
      <vt:lpstr>Prezentace aplikace PowerPoint</vt:lpstr>
      <vt:lpstr>Cells of connective tissue</vt:lpstr>
      <vt:lpstr>Prezentace aplikace PowerPoint</vt:lpstr>
      <vt:lpstr>Prezentace aplikace PowerPoint</vt:lpstr>
      <vt:lpstr>Prezentace aplikace PowerPoint</vt:lpstr>
      <vt:lpstr>Fibers, Collagen synthesis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Types of connective tissue</vt:lpstr>
      <vt:lpstr>Prezentace aplikace PowerPoint</vt:lpstr>
      <vt:lpstr>Prezentace aplikace PowerPoint</vt:lpstr>
      <vt:lpstr>Prezentace aplikace PowerPoint</vt:lpstr>
      <vt:lpstr>Cartilage</vt:lpstr>
      <vt:lpstr>Prezentace aplikace PowerPoint</vt:lpstr>
      <vt:lpstr>Prezentace aplikace PowerPoint</vt:lpstr>
      <vt:lpstr>Types of bone </vt:lpstr>
      <vt:lpstr>Prezentace aplikace PowerPoint</vt:lpstr>
      <vt:lpstr>Prezentace aplikace PowerPoint</vt:lpstr>
      <vt:lpstr>Bone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Connective Tissue</dc:title>
  <dc:creator>Monika Dušková</dc:creator>
  <cp:lastModifiedBy>Monika Dušková</cp:lastModifiedBy>
  <cp:revision>34</cp:revision>
  <dcterms:created xsi:type="dcterms:W3CDTF">2022-12-27T19:27:56Z</dcterms:created>
  <dcterms:modified xsi:type="dcterms:W3CDTF">2023-01-24T23:13:59Z</dcterms:modified>
</cp:coreProperties>
</file>