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76" r:id="rId11"/>
    <p:sldId id="268" r:id="rId12"/>
    <p:sldId id="281" r:id="rId13"/>
    <p:sldId id="270" r:id="rId14"/>
    <p:sldId id="272" r:id="rId15"/>
    <p:sldId id="277" r:id="rId16"/>
    <p:sldId id="273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ška Macková" initials="EM" lastIdx="6" clrIdx="0">
    <p:extLst>
      <p:ext uri="{19B8F6BF-5375-455C-9EA6-DF929625EA0E}">
        <p15:presenceInfo xmlns:p15="http://schemas.microsoft.com/office/powerpoint/2012/main" userId="Eliška Mac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9T12:49:05.753" idx="1">
    <p:pos x="6543" y="1913"/>
    <p:text>4 děti zemřely</p:text>
    <p:extLst>
      <p:ext uri="{C676402C-5697-4E1C-873F-D02D1690AC5C}">
        <p15:threadingInfo xmlns:p15="http://schemas.microsoft.com/office/powerpoint/2012/main" timeZoneBias="-120"/>
      </p:ext>
    </p:extLst>
  </p:cm>
  <p:cm authorId="1" dt="2021-10-19T12:49:27.107" idx="2">
    <p:pos x="6543" y="2049"/>
    <p:text>vzácná dědičná metabolická choroba s autosomálně recesivním typem dědičnosti,[1] způsobená nedostatkem lyzozomálních hydroláz.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1" dt="2021-10-19T12:50:05.610" idx="3">
    <p:pos x="6543" y="2185"/>
    <p:text>Při poškození HEXA genu není štěpení gangliosidů možné. Pokud totiž tělu schází hexozaminidáza-A, nedokáže se samo zbavit gangliosidu GM2 a ten se začne hromadit v nervových buňkách mozku, které později zanikají. Zároveň se začnou projevovat také jednotlivé symptomy Tayovy-Sachsovy nemoci.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1" dt="2021-10-19T12:50:24.321" idx="4">
    <p:pos x="6543" y="2321"/>
    <p:text>v dětském věku smrtelná, když se projeví až v dospělosti, tak přínazky jako schizofrenie atd.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1" dt="2021-10-19T12:50:41.327" idx="5">
    <p:pos x="6543" y="2457"/>
    <p:text>hluchota, postupné oslepnutí, křeče,svalová slabost, retardace mentální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9T12:54:20.143" idx="6">
    <p:pos x="10" y="10"/>
    <p:text>Malý Karel měl od samého počátku nepřirozeně velkou hlavu, slabé tělo, ještě v šesti letech neuměl pořádně chodit, jeho tvář byla znetvořena pro Habsburky typickým převislým rtem a spodní část obličeje měl silně zdeformovanou, což mu způsobovalo značné potíže při mluvě i při kousání potravy. Omezené byly také jeho rozumové schopnosti. Naučil se číst a psát, ale nebyl schopen pochopit komplikovanější problémy. Byl také psychicky labilní a po celý život trpěl úzkostnými stavy, nerozhodností a záchvaty hluboké melancholie.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82EA-0C48-417E-9F8F-9BC49F2E97DD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83C20-1C2D-49FD-B7B9-790773EF37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26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96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38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3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14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19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69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8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0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1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6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77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69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6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3C20-1C2D-49FD-B7B9-790773EF378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27F78-71E5-4E24-BC1C-37475EC81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BC2CCD-7D10-44E0-AD45-1EF1DC396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60DF8-D010-440C-A666-1C9207E7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A7D8E6-33D2-4936-BFF9-76CAD20F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095C4B-3469-4760-A505-B75C2F11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5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8754B-4D33-43E6-9667-DCFACFD5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7501B8-0C74-49C4-A5EE-A42A0D761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E49380-C589-44DD-B0D5-9444CEF2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0D77DE-FF89-4F13-8468-12F4C7EB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05392D-5C09-4C16-950B-BAC71FFD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3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1272A1-6CA9-4A4E-AE56-5DBEF263A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BCA513-B9E6-494A-B6C1-A2C6252E0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021B86-E965-422D-B337-BE74D31C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355DF6-63E3-40C4-A252-CED669DC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03809E-9E31-4890-9849-520EA09A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D1CA6-71AC-4D74-9D1F-61024FFD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6742E-3C15-4D4B-AC5F-BC3A90AED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5BC59F-AF3C-42A1-A039-FA4C6C30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5305E2-634F-4F71-8480-F3CF5495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8E412-F5E1-4B34-A92B-2EB1F82F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93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7954E-EE5E-4843-B088-2593E46E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B893CC-2104-4B11-BBDA-15F54C91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3136E3-09FE-43BB-8FDD-A63F26F8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D084BA-CD83-4057-B945-F982476D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1AB8F-97A5-4630-8498-9815B90C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8837F-E285-4C4E-9D25-49057BEC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1D32F-5EC6-4743-8185-9C7CBDBB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A2935E-73FB-417E-B78F-A6C365016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56688C-B0D7-4771-9871-9D8F19A3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D1A99C-DA33-4065-A24C-2BEE7562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73B866-3081-442B-AE20-744E0CA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2164C-E6DD-40A1-AF48-77059AF3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074FC7-7B64-4C3D-AB8D-89B2786B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12EAE3-79CB-473A-A887-72FFD6D36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BA9D01-473B-4DC2-80F9-0CE6750A9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772F1F-E8B2-44C5-9299-5C0C7A69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CEE94D-587F-49EF-B502-15AF6DA3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78E7CE-D4A2-40DD-B7E8-048DDD95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712FCB-2DC3-4083-B9E8-A2249652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56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80767-E7D5-489F-80EB-8B9C5BAC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B6201F-206A-4C43-A036-C6FACD9C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3CE7FB-0DBE-4F65-B5A6-BCC1D997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E5BF6F-DAA3-4379-9BE8-3AA3E6AE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48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315BF3-9B8F-4B69-A5F4-E2C5FEE7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E308A8-EF99-42C1-B2B9-FFECAB52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E60E3-8556-4774-A493-DD705692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06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D930D-A685-4EF3-A820-44A37D39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B1AF9-BA08-4116-ACA5-EFA6C679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632794-60FF-4139-A465-ABF3996B8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D8BDE0-881A-445A-BB7C-3E3227D5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1B64C2-ED9B-4DEB-A35A-E789A93C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A69FF8-A4BB-4CAA-B21C-C64C8E9B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36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94429-7C06-462F-BB40-930701CD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8B6CD2-5EE1-46F3-9621-6B04A7141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A60C02-C896-4610-AFA3-5C9FE3A0D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C962FF-5818-4F1E-B5D0-79542373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214548-FC4F-495D-89D4-7EDB6D89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AE5555-D453-4247-A4D8-520A02E3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72A35F-FAED-4199-AFF6-E26CD534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0787EE-3D4D-4DA9-97E4-477D79CEC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676C08-096E-4C1B-85A0-6AC5DD347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E2FF-CB11-4614-83BB-F72CFC5DBBDF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2B3E75-A34F-4DB1-8777-1BF20BEDE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33DFE7-DE1E-4C4E-ACF6-9F63CC20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1EB3-A64A-4F8D-B281-45BCE14B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E88147-6DFA-404D-ACF1-3A581845229B}"/>
              </a:ext>
            </a:extLst>
          </p:cNvPr>
          <p:cNvSpPr txBox="1"/>
          <p:nvPr/>
        </p:nvSpPr>
        <p:spPr>
          <a:xfrm>
            <a:off x="1455174" y="2310581"/>
            <a:ext cx="102611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RODOKMENY</a:t>
            </a:r>
          </a:p>
        </p:txBody>
      </p:sp>
    </p:spTree>
    <p:extLst>
      <p:ext uri="{BB962C8B-B14F-4D97-AF65-F5344CB8AC3E}">
        <p14:creationId xmlns:p14="http://schemas.microsoft.com/office/powerpoint/2010/main" val="47501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vsuvka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cystická fibróza – </a:t>
            </a:r>
            <a:r>
              <a:rPr lang="pl-PL" sz="2800" dirty="0"/>
              <a:t>každý 22. až 25. člověk přenašeč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covery could improve cystic fibrosis treatment">
            <a:extLst>
              <a:ext uri="{FF2B5EF4-FFF2-40B4-BE49-F238E27FC236}">
                <a16:creationId xmlns:a16="http://schemas.microsoft.com/office/drawing/2014/main" id="{9002990C-1C17-45B4-9510-29D7391C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0" y="2835613"/>
            <a:ext cx="3609873" cy="23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F948B1F-B34B-49A8-9475-90015AA46461}"/>
              </a:ext>
            </a:extLst>
          </p:cNvPr>
          <p:cNvSpPr txBox="1"/>
          <p:nvPr/>
        </p:nvSpPr>
        <p:spPr>
          <a:xfrm>
            <a:off x="1677970" y="1857081"/>
            <a:ext cx="582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 = 1/22 x 1/22 x 1/4 = 0,05 % 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5A7333E-173C-467D-84B6-D92A6AAF4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097" y="2673627"/>
            <a:ext cx="6281934" cy="251975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A4CE5C-672B-419A-B535-0FE428737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057" y="361596"/>
            <a:ext cx="8420100" cy="6124575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70CB086C-0D76-4CEF-8C84-999D92005235}"/>
              </a:ext>
            </a:extLst>
          </p:cNvPr>
          <p:cNvSpPr/>
          <p:nvPr/>
        </p:nvSpPr>
        <p:spPr>
          <a:xfrm>
            <a:off x="1989056" y="3808429"/>
            <a:ext cx="1998482" cy="395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BB3D426-8367-419A-8DFB-2C03B168D46B}"/>
              </a:ext>
            </a:extLst>
          </p:cNvPr>
          <p:cNvSpPr/>
          <p:nvPr/>
        </p:nvSpPr>
        <p:spPr>
          <a:xfrm>
            <a:off x="4669654" y="3832961"/>
            <a:ext cx="852257" cy="395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487155" y="2566933"/>
            <a:ext cx="11808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židovská populace – Tay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Sachsova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choroba (Dor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Ješorim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Související obrázek">
            <a:extLst>
              <a:ext uri="{FF2B5EF4-FFF2-40B4-BE49-F238E27FC236}">
                <a16:creationId xmlns:a16="http://schemas.microsoft.com/office/drawing/2014/main" id="{78A484A2-D6AB-44E0-A616-66CEE0E5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71" y="3588815"/>
            <a:ext cx="3748086" cy="29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C4EE96-30A4-47F4-88D6-95773E88055D}"/>
              </a:ext>
            </a:extLst>
          </p:cNvPr>
          <p:cNvSpPr txBox="1"/>
          <p:nvPr/>
        </p:nvSpPr>
        <p:spPr>
          <a:xfrm>
            <a:off x="535860" y="899960"/>
            <a:ext cx="11808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Zajímavost</a:t>
            </a:r>
          </a:p>
          <a:p>
            <a:pPr marL="914400" lvl="1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albinismus u indiánského kmene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Hopi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(Arizona) - </a:t>
            </a:r>
            <a:r>
              <a:rPr lang="cs-CZ" sz="2800" dirty="0"/>
              <a:t>1/192</a:t>
            </a:r>
          </a:p>
          <a:p>
            <a:pPr lvl="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vs naše populace - </a:t>
            </a:r>
            <a:r>
              <a:rPr lang="pl-PL" sz="2800" dirty="0"/>
              <a:t>1/25 000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4A9A6F-0DB2-49F4-AD64-5E6EE203F214}"/>
              </a:ext>
            </a:extLst>
          </p:cNvPr>
          <p:cNvSpPr txBox="1"/>
          <p:nvPr/>
        </p:nvSpPr>
        <p:spPr>
          <a:xfrm>
            <a:off x="8309046" y="299297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rabi Joseph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Ekstein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43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28E576-9A31-4945-A1F2-94D56ADD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9" y="0"/>
            <a:ext cx="4514850" cy="66103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E8CDF8-C679-44A3-BAD2-65580460B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5" y="247650"/>
            <a:ext cx="6762750" cy="24003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761E25-288D-471E-A70F-A213B1DEA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2" y="4810125"/>
            <a:ext cx="7329374" cy="18002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B9137F-AFD1-434B-BB06-402B743EC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7" y="3180621"/>
            <a:ext cx="7401703" cy="10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191730" y="454121"/>
            <a:ext cx="11808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Příbuzenské sňatky tedy mohou vést k vyššímu riziku narození dětí s různými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dědičnými poruchami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defekty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nemocemi		→ </a:t>
            </a:r>
            <a:r>
              <a:rPr lang="cs-CZ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inbrední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deprese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4BC867-249D-481C-9CEE-A53AB3195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10" t="15140" r="34141" b="12916"/>
          <a:stretch/>
        </p:blipFill>
        <p:spPr>
          <a:xfrm>
            <a:off x="404048" y="1408228"/>
            <a:ext cx="3810001" cy="4933951"/>
          </a:xfrm>
          <a:prstGeom prst="rect">
            <a:avLst/>
          </a:prstGeom>
        </p:spPr>
      </p:pic>
      <p:pic>
        <p:nvPicPr>
          <p:cNvPr id="12290" name="Picture 2" descr="Výsledek obrázku pro kleopatra rodokmen">
            <a:extLst>
              <a:ext uri="{FF2B5EF4-FFF2-40B4-BE49-F238E27FC236}">
                <a16:creationId xmlns:a16="http://schemas.microsoft.com/office/drawing/2014/main" id="{DA65E842-8DF3-49C1-BAB0-F6504F44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14" y="1637535"/>
            <a:ext cx="4381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ouvisející obrázek">
            <a:extLst>
              <a:ext uri="{FF2B5EF4-FFF2-40B4-BE49-F238E27FC236}">
                <a16:creationId xmlns:a16="http://schemas.microsoft.com/office/drawing/2014/main" id="{9B9C77B2-B698-45A9-8077-FC3B885F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5" y="1408228"/>
            <a:ext cx="3902125" cy="5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46FDBC95-D9FF-485D-812D-A948384C3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52" y="1397938"/>
            <a:ext cx="6096000" cy="4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Výsledek obrázku pro alžběta bathoryová rodokmen">
            <a:extLst>
              <a:ext uri="{FF2B5EF4-FFF2-40B4-BE49-F238E27FC236}">
                <a16:creationId xmlns:a16="http://schemas.microsoft.com/office/drawing/2014/main" id="{7D87DB3F-2374-4166-8F48-48878C57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6" y="-31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A26EC67-AB93-48F1-BBEC-17D52504EFED}"/>
              </a:ext>
            </a:extLst>
          </p:cNvPr>
          <p:cNvSpPr txBox="1"/>
          <p:nvPr/>
        </p:nvSpPr>
        <p:spPr>
          <a:xfrm>
            <a:off x="6753076" y="4938230"/>
            <a:ext cx="1822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těžká epilepsie</a:t>
            </a:r>
          </a:p>
          <a:p>
            <a:r>
              <a:rPr lang="cs-CZ" dirty="0"/>
              <a:t>- sklony k násilí</a:t>
            </a:r>
          </a:p>
          <a:p>
            <a:r>
              <a:rPr lang="cs-CZ" dirty="0"/>
              <a:t>- sadismus </a:t>
            </a:r>
          </a:p>
          <a:p>
            <a:r>
              <a:rPr lang="cs-CZ" dirty="0"/>
              <a:t>- sexuální úchylky</a:t>
            </a:r>
          </a:p>
        </p:txBody>
      </p:sp>
    </p:spTree>
    <p:extLst>
      <p:ext uri="{BB962C8B-B14F-4D97-AF65-F5344CB8AC3E}">
        <p14:creationId xmlns:p14="http://schemas.microsoft.com/office/powerpoint/2010/main" val="16027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191730" y="454121"/>
            <a:ext cx="118085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Příbuzenské sňatky tedy mohou vést k vyššímu riziku narození dětí s různými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dědičnými poruchami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defekty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nemocemi</a:t>
            </a: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9E9DC6-CA56-4F39-89FC-616389D90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09" t="20556" r="21172" b="29039"/>
          <a:stretch/>
        </p:blipFill>
        <p:spPr>
          <a:xfrm>
            <a:off x="6581775" y="2182339"/>
            <a:ext cx="5200998" cy="249014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9B4BD22-E839-47D0-9B5B-43F45121268C}"/>
              </a:ext>
            </a:extLst>
          </p:cNvPr>
          <p:cNvSpPr/>
          <p:nvPr/>
        </p:nvSpPr>
        <p:spPr>
          <a:xfrm>
            <a:off x="171289" y="2472809"/>
            <a:ext cx="6430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Darwin + Emma </a:t>
            </a:r>
            <a:r>
              <a:rPr lang="cs-CZ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Wedgewood</a:t>
            </a: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0CDFE9-957B-4778-B84A-5AB1F4C2D4BE}"/>
              </a:ext>
            </a:extLst>
          </p:cNvPr>
          <p:cNvSpPr/>
          <p:nvPr/>
        </p:nvSpPr>
        <p:spPr>
          <a:xfrm>
            <a:off x="191730" y="4753107"/>
            <a:ext cx="9208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 Terezie + František Štěpán Lotrinský → 16 ? dětí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FE08F0-570A-4D2D-94C8-253916D2521E}"/>
              </a:ext>
            </a:extLst>
          </p:cNvPr>
          <p:cNvSpPr/>
          <p:nvPr/>
        </p:nvSpPr>
        <p:spPr>
          <a:xfrm>
            <a:off x="171289" y="5593465"/>
            <a:ext cx="11411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chov starokladrubských koní – podobnější než bratranec-sestřenice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FE8984E-8F05-46D2-8E5A-EF2710F3CCD8}"/>
              </a:ext>
            </a:extLst>
          </p:cNvPr>
          <p:cNvSpPr/>
          <p:nvPr/>
        </p:nvSpPr>
        <p:spPr>
          <a:xfrm>
            <a:off x="855027" y="1370503"/>
            <a:ext cx="5924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 vždy končí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inbrední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depresí!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149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191730" y="454121"/>
            <a:ext cx="1180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příbuzenské křížení 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inbreeding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praktické využití?</a:t>
            </a:r>
            <a:endParaRPr lang="cs-C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A6F9ED-B157-4860-8FBC-012B8B55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238"/>
            <a:ext cx="3942945" cy="29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00+ Funny Bulldogs Rule ideas in 2020 | puppies, cute bulldogs, bulldog  puppies">
            <a:extLst>
              <a:ext uri="{FF2B5EF4-FFF2-40B4-BE49-F238E27FC236}">
                <a16:creationId xmlns:a16="http://schemas.microsoft.com/office/drawing/2014/main" id="{8161DE13-35BB-4454-9016-E4AC37E7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18" y="1463304"/>
            <a:ext cx="22383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ghan hound | Dog breeds, Ancient dogs, Greenland dog">
            <a:extLst>
              <a:ext uri="{FF2B5EF4-FFF2-40B4-BE49-F238E27FC236}">
                <a16:creationId xmlns:a16="http://schemas.microsoft.com/office/drawing/2014/main" id="{53F425EE-AA9F-4EF0-B1E5-0463E73F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43" y="1001950"/>
            <a:ext cx="2568102" cy="32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58 Reasons Why Australian Shepherds Are The Best Dogs | Bored Panda">
            <a:extLst>
              <a:ext uri="{FF2B5EF4-FFF2-40B4-BE49-F238E27FC236}">
                <a16:creationId xmlns:a16="http://schemas.microsoft.com/office/drawing/2014/main" id="{349A59CE-7128-43F3-9AB8-D7EE5224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79" y="1186774"/>
            <a:ext cx="2293566" cy="40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sting plus Vitamin C an effective cancer treatment combo, concludes mice  study">
            <a:extLst>
              <a:ext uri="{FF2B5EF4-FFF2-40B4-BE49-F238E27FC236}">
                <a16:creationId xmlns:a16="http://schemas.microsoft.com/office/drawing/2014/main" id="{4911D67B-24D6-4AFF-8CC0-42240D7F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83" y="3369691"/>
            <a:ext cx="6466787" cy="36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69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77256" y="301517"/>
            <a:ext cx="1180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Čtení z rodokmenů	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E7EA9F-E23B-4FDD-B8F2-A76DFC916AAF}"/>
              </a:ext>
            </a:extLst>
          </p:cNvPr>
          <p:cNvSpPr txBox="1"/>
          <p:nvPr/>
        </p:nvSpPr>
        <p:spPr>
          <a:xfrm>
            <a:off x="1285875" y="1343025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RECESIVNÍ ZNAK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D2E441-FA39-4DD0-B1FB-BD108A93C77E}"/>
              </a:ext>
            </a:extLst>
          </p:cNvPr>
          <p:cNvSpPr txBox="1"/>
          <p:nvPr/>
        </p:nvSpPr>
        <p:spPr>
          <a:xfrm>
            <a:off x="1285875" y="3556663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DOMINANTNÍ ZNAK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B03D6109-34D0-4ADD-AC97-89C69C478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201" y="1576482"/>
            <a:ext cx="2010325" cy="2037864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51381561-FB49-4C4C-B6C4-BBF1D2C101ED}"/>
              </a:ext>
            </a:extLst>
          </p:cNvPr>
          <p:cNvSpPr txBox="1"/>
          <p:nvPr/>
        </p:nvSpPr>
        <p:spPr>
          <a:xfrm>
            <a:off x="4555007" y="2176941"/>
            <a:ext cx="20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</a:t>
            </a:r>
            <a:r>
              <a:rPr lang="cs-CZ" dirty="0" err="1">
                <a:solidFill>
                  <a:srgbClr val="EFE4B0"/>
                </a:solidFill>
              </a:rPr>
              <a:t>a</a:t>
            </a:r>
            <a:r>
              <a:rPr lang="cs-CZ" dirty="0"/>
              <a:t>                     </a:t>
            </a:r>
            <a:r>
              <a:rPr lang="cs-CZ" dirty="0" err="1"/>
              <a:t>A</a:t>
            </a:r>
            <a:r>
              <a:rPr lang="cs-CZ" dirty="0" err="1">
                <a:solidFill>
                  <a:srgbClr val="EFE4B0"/>
                </a:solidFill>
              </a:rPr>
              <a:t>a</a:t>
            </a:r>
            <a:endParaRPr lang="cs-CZ" dirty="0">
              <a:solidFill>
                <a:srgbClr val="EFE4B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51ED98C-4ECE-4B07-8D0E-F2DA093E7EA9}"/>
              </a:ext>
            </a:extLst>
          </p:cNvPr>
          <p:cNvSpPr txBox="1"/>
          <p:nvPr/>
        </p:nvSpPr>
        <p:spPr>
          <a:xfrm>
            <a:off x="5191693" y="313401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EFE4B0"/>
                </a:solidFill>
              </a:rPr>
              <a:t>aa</a:t>
            </a:r>
            <a:endParaRPr lang="cs-CZ" dirty="0">
              <a:solidFill>
                <a:srgbClr val="EFE4B0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993D051-AD5C-43D6-9F97-9F79C52E0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567" y="1575996"/>
            <a:ext cx="1952625" cy="207645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76C0ED4-6131-4368-9D43-F5393AC8A019}"/>
              </a:ext>
            </a:extLst>
          </p:cNvPr>
          <p:cNvSpPr txBox="1"/>
          <p:nvPr/>
        </p:nvSpPr>
        <p:spPr>
          <a:xfrm>
            <a:off x="7236917" y="2178070"/>
            <a:ext cx="177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EFE4B0"/>
                </a:solidFill>
              </a:rPr>
              <a:t>aa</a:t>
            </a:r>
            <a:r>
              <a:rPr lang="cs-CZ" dirty="0">
                <a:solidFill>
                  <a:srgbClr val="EFE4B0"/>
                </a:solidFill>
              </a:rPr>
              <a:t>                    </a:t>
            </a:r>
            <a:r>
              <a:rPr lang="cs-CZ" dirty="0" err="1">
                <a:solidFill>
                  <a:srgbClr val="EFE4B0"/>
                </a:solidFill>
              </a:rPr>
              <a:t>aa</a:t>
            </a:r>
            <a:endParaRPr lang="cs-CZ" dirty="0">
              <a:solidFill>
                <a:srgbClr val="EFE4B0"/>
              </a:solidFill>
            </a:endParaRPr>
          </a:p>
          <a:p>
            <a:endParaRPr lang="cs-CZ" dirty="0">
              <a:solidFill>
                <a:srgbClr val="EFE4B0"/>
              </a:solidFill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24288C66-798C-4EF9-B0AD-4AD1B3CE2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234" y="1575996"/>
            <a:ext cx="1971675" cy="203835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BA48FD6-3375-4A9D-AAB9-194F64596BB3}"/>
              </a:ext>
            </a:extLst>
          </p:cNvPr>
          <p:cNvSpPr txBox="1"/>
          <p:nvPr/>
        </p:nvSpPr>
        <p:spPr>
          <a:xfrm>
            <a:off x="9693343" y="2090409"/>
            <a:ext cx="20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</a:t>
            </a:r>
            <a:r>
              <a:rPr lang="cs-CZ" dirty="0" err="1">
                <a:solidFill>
                  <a:srgbClr val="EFE4B0"/>
                </a:solidFill>
              </a:rPr>
              <a:t>a</a:t>
            </a:r>
            <a:r>
              <a:rPr lang="cs-CZ" dirty="0"/>
              <a:t>                     </a:t>
            </a:r>
            <a:r>
              <a:rPr lang="cs-CZ" dirty="0" err="1"/>
              <a:t>A</a:t>
            </a:r>
            <a:r>
              <a:rPr lang="cs-CZ" dirty="0" err="1">
                <a:solidFill>
                  <a:srgbClr val="EFE4B0"/>
                </a:solidFill>
              </a:rPr>
              <a:t>a</a:t>
            </a:r>
            <a:endParaRPr lang="cs-CZ" dirty="0">
              <a:solidFill>
                <a:srgbClr val="EFE4B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1C9971E-8553-43A9-8C47-77DEC0EBE319}"/>
              </a:ext>
            </a:extLst>
          </p:cNvPr>
          <p:cNvSpPr txBox="1"/>
          <p:nvPr/>
        </p:nvSpPr>
        <p:spPr>
          <a:xfrm>
            <a:off x="10350347" y="308562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EFE4B0"/>
                </a:solidFill>
              </a:rPr>
              <a:t>aa</a:t>
            </a:r>
            <a:endParaRPr lang="cs-CZ" dirty="0">
              <a:solidFill>
                <a:srgbClr val="EFE4B0"/>
              </a:solidFill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01EC9798-1449-421A-AC13-3946EA6E1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201" y="4311728"/>
            <a:ext cx="2124075" cy="220980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60ACAEE9-6171-4C8D-B684-C4BBB7DCC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021" y="4331178"/>
            <a:ext cx="2057400" cy="2247900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825AE566-9865-46CD-B565-C9B92F14717A}"/>
              </a:ext>
            </a:extLst>
          </p:cNvPr>
          <p:cNvSpPr txBox="1"/>
          <p:nvPr/>
        </p:nvSpPr>
        <p:spPr>
          <a:xfrm>
            <a:off x="4712180" y="4882152"/>
            <a:ext cx="177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aa</a:t>
            </a:r>
            <a:r>
              <a:rPr lang="cs-CZ" dirty="0"/>
              <a:t>                    </a:t>
            </a:r>
            <a:r>
              <a:rPr lang="cs-CZ" dirty="0" err="1"/>
              <a:t>aa</a:t>
            </a:r>
            <a:endParaRPr lang="cs-CZ" dirty="0"/>
          </a:p>
          <a:p>
            <a:endParaRPr lang="cs-CZ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0A11812-040D-4D01-9485-AF28067EDBA4}"/>
              </a:ext>
            </a:extLst>
          </p:cNvPr>
          <p:cNvSpPr txBox="1"/>
          <p:nvPr/>
        </p:nvSpPr>
        <p:spPr>
          <a:xfrm>
            <a:off x="5088275" y="591424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FE4B0"/>
                </a:solidFill>
              </a:rPr>
              <a:t>AA/</a:t>
            </a:r>
            <a:r>
              <a:rPr lang="cs-CZ" dirty="0" err="1">
                <a:solidFill>
                  <a:srgbClr val="EFE4B0"/>
                </a:solidFill>
              </a:rPr>
              <a:t>Aa</a:t>
            </a:r>
            <a:endParaRPr lang="cs-CZ" dirty="0">
              <a:solidFill>
                <a:srgbClr val="EFE4B0"/>
              </a:solidFill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88B0754-D48F-4325-963E-E4B075982759}"/>
              </a:ext>
            </a:extLst>
          </p:cNvPr>
          <p:cNvSpPr txBox="1"/>
          <p:nvPr/>
        </p:nvSpPr>
        <p:spPr>
          <a:xfrm>
            <a:off x="7290300" y="4958897"/>
            <a:ext cx="20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EFE4B0"/>
                </a:solidFill>
              </a:rPr>
              <a:t>A</a:t>
            </a:r>
            <a:r>
              <a:rPr lang="cs-CZ" dirty="0" err="1"/>
              <a:t>a</a:t>
            </a:r>
            <a:r>
              <a:rPr lang="cs-CZ" dirty="0"/>
              <a:t>                     </a:t>
            </a:r>
            <a:r>
              <a:rPr lang="cs-CZ" dirty="0" err="1">
                <a:solidFill>
                  <a:srgbClr val="EFE4B0"/>
                </a:solidFill>
              </a:rPr>
              <a:t>A</a:t>
            </a:r>
            <a:r>
              <a:rPr lang="cs-CZ" dirty="0" err="1"/>
              <a:t>a</a:t>
            </a:r>
            <a:endParaRPr lang="cs-CZ" dirty="0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0F947618-DEFE-4E86-846F-1ED654E38AC6}"/>
              </a:ext>
            </a:extLst>
          </p:cNvPr>
          <p:cNvSpPr/>
          <p:nvPr/>
        </p:nvSpPr>
        <p:spPr>
          <a:xfrm>
            <a:off x="7959331" y="5955948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aa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6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4" grpId="0"/>
      <p:bldP spid="26" grpId="0"/>
      <p:bldP spid="29" grpId="0"/>
      <p:bldP spid="31" grpId="0"/>
      <p:bldP spid="32" grpId="0"/>
      <p:bldP spid="35" grpId="0"/>
      <p:bldP spid="36" grpId="0"/>
      <p:bldP spid="38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191730" y="454121"/>
            <a:ext cx="1180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ACBC7B-2FB5-4EDC-B97A-0FCC03402065}"/>
              </a:ext>
            </a:extLst>
          </p:cNvPr>
          <p:cNvSpPr txBox="1"/>
          <p:nvPr/>
        </p:nvSpPr>
        <p:spPr>
          <a:xfrm>
            <a:off x="635677" y="592620"/>
            <a:ext cx="3321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Domácí práce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CFD23E-A4CB-43D5-A9CC-8BE5EFBB7235}"/>
              </a:ext>
            </a:extLst>
          </p:cNvPr>
          <p:cNvSpPr txBox="1"/>
          <p:nvPr/>
        </p:nvSpPr>
        <p:spPr>
          <a:xfrm>
            <a:off x="1036948" y="1781666"/>
            <a:ext cx="61486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600" dirty="0"/>
              <a:t>Řešení příkladů – Rodokmeny</a:t>
            </a:r>
          </a:p>
          <a:p>
            <a:pPr marL="285750" indent="-285750">
              <a:buFontTx/>
              <a:buChar char="-"/>
            </a:pPr>
            <a:endParaRPr lang="cs-CZ" sz="3600" dirty="0"/>
          </a:p>
          <a:p>
            <a:pPr marL="285750" indent="-285750">
              <a:buFontTx/>
              <a:buChar char="-"/>
            </a:pPr>
            <a:endParaRPr lang="cs-CZ" sz="3600" dirty="0"/>
          </a:p>
          <a:p>
            <a:pPr marL="285750" indent="-285750">
              <a:buFontTx/>
              <a:buChar char="-"/>
            </a:pPr>
            <a:r>
              <a:rPr lang="cs-CZ" sz="3600" dirty="0"/>
              <a:t>Tvorba protokolu</a:t>
            </a:r>
          </a:p>
        </p:txBody>
      </p:sp>
    </p:spTree>
    <p:extLst>
      <p:ext uri="{BB962C8B-B14F-4D97-AF65-F5344CB8AC3E}">
        <p14:creationId xmlns:p14="http://schemas.microsoft.com/office/powerpoint/2010/main" val="78010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191730" y="454121"/>
            <a:ext cx="1180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BAD87D-E392-430A-B649-821307D33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11" y="0"/>
            <a:ext cx="10409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191730" y="454121"/>
            <a:ext cx="1180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93548B-290F-4B6D-A648-54BB30482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33337"/>
            <a:ext cx="89344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genealogie – lat. </a:t>
            </a: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řec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rod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 v historii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 v </a:t>
            </a:r>
            <a:r>
              <a:rPr lang="cs-CZ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E85414-04F8-4C42-B764-F1C2E39D1387}"/>
              </a:ext>
            </a:extLst>
          </p:cNvPr>
          <p:cNvSpPr txBox="1"/>
          <p:nvPr/>
        </p:nvSpPr>
        <p:spPr>
          <a:xfrm>
            <a:off x="1101216" y="757085"/>
            <a:ext cx="118085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● studium dědičnosti znaku - dominantní / recesivní</a:t>
            </a:r>
          </a:p>
          <a:p>
            <a:pPr lvl="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- vázaný na pohlaví</a:t>
            </a:r>
          </a:p>
          <a:p>
            <a:pPr lvl="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- …</a:t>
            </a:r>
          </a:p>
          <a:p>
            <a:pPr lvl="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identifikace genů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(viz dědičnost zbarvení vlasů a očí)</a:t>
            </a:r>
          </a:p>
          <a:p>
            <a:pPr lvl="8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4F305-9014-47A0-A62E-54CAF9DD0130}"/>
              </a:ext>
            </a:extLst>
          </p:cNvPr>
          <p:cNvSpPr txBox="1"/>
          <p:nvPr/>
        </p:nvSpPr>
        <p:spPr>
          <a:xfrm>
            <a:off x="1101216" y="3524619"/>
            <a:ext cx="118085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genetické poradenství - rodinná anamnéza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(věk, zdravotní stav, příčiny smrti)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- sestavení rodokmenu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- cytogenetické (karyotyp)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molekulárně-genetické vyšetření, …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4C08AF-F99B-4270-B78E-5FEAAC1445A4}"/>
              </a:ext>
            </a:extLst>
          </p:cNvPr>
          <p:cNvSpPr txBox="1"/>
          <p:nvPr/>
        </p:nvSpPr>
        <p:spPr>
          <a:xfrm>
            <a:off x="1253616" y="3677019"/>
            <a:ext cx="118085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stanovení rizika pro další potomky, diagnóza, prognóza</a:t>
            </a: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7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rodokmeny využívají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značky</a:t>
            </a: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Výsledek obrázku pro rodokmen značky">
            <a:extLst>
              <a:ext uri="{FF2B5EF4-FFF2-40B4-BE49-F238E27FC236}">
                <a16:creationId xmlns:a16="http://schemas.microsoft.com/office/drawing/2014/main" id="{E1B2A5B6-2E72-48D9-AE1F-4A4E84E4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7" y="0"/>
            <a:ext cx="548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enealogie | Genetika - Biologie">
            <a:extLst>
              <a:ext uri="{FF2B5EF4-FFF2-40B4-BE49-F238E27FC236}">
                <a16:creationId xmlns:a16="http://schemas.microsoft.com/office/drawing/2014/main" id="{84AB99C5-7BAC-4FBC-9C48-1C8F711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84" y="1918716"/>
            <a:ext cx="3721339" cy="36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alogie | Genetika - Biologie">
            <a:extLst>
              <a:ext uri="{FF2B5EF4-FFF2-40B4-BE49-F238E27FC236}">
                <a16:creationId xmlns:a16="http://schemas.microsoft.com/office/drawing/2014/main" id="{A51DE38D-529B-4FA9-9436-5D70E7991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43808" b="29623"/>
          <a:stretch/>
        </p:blipFill>
        <p:spPr bwMode="auto">
          <a:xfrm>
            <a:off x="6696226" y="6067863"/>
            <a:ext cx="2710422" cy="7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rodokmenech se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mohou číslovat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ŘÍMSKÉ ČÍSLICE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5D342B-55A0-4C67-BD66-3D0343C1C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8" t="19426" r="35121" b="13262"/>
          <a:stretch/>
        </p:blipFill>
        <p:spPr>
          <a:xfrm>
            <a:off x="8080102" y="1301623"/>
            <a:ext cx="2939418" cy="22773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774EAA6-296B-4432-BCB5-06C985CE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100" y="4334440"/>
            <a:ext cx="2939419" cy="219182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640F590-E798-41AA-BC3F-E446620A8EE8}"/>
              </a:ext>
            </a:extLst>
          </p:cNvPr>
          <p:cNvSpPr/>
          <p:nvPr/>
        </p:nvSpPr>
        <p:spPr>
          <a:xfrm>
            <a:off x="380039" y="3758505"/>
            <a:ext cx="11895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jedinci 						</a:t>
            </a:r>
            <a:r>
              <a:rPr 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-	ARABSKÉ ČÍSLICE</a:t>
            </a:r>
          </a:p>
          <a:p>
            <a:pPr marL="457200" indent="-457200">
              <a:buFontTx/>
              <a:buChar char="-"/>
            </a:pPr>
            <a:endParaRPr 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E82E83D-72CF-466D-84A6-EDD3295FF1C1}"/>
              </a:ext>
            </a:extLst>
          </p:cNvPr>
          <p:cNvSpPr/>
          <p:nvPr/>
        </p:nvSpPr>
        <p:spPr>
          <a:xfrm>
            <a:off x="1172481" y="6100915"/>
            <a:ext cx="610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praktiku a na přednáškách číslování neřešíme</a:t>
            </a:r>
          </a:p>
        </p:txBody>
      </p:sp>
    </p:spTree>
    <p:extLst>
      <p:ext uri="{BB962C8B-B14F-4D97-AF65-F5344CB8AC3E}">
        <p14:creationId xmlns:p14="http://schemas.microsoft.com/office/powerpoint/2010/main" val="7284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1402" y="758672"/>
            <a:ext cx="11808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příbuzenský sňatek =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konsangvinita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0AAEEC-88CD-41F4-BD7B-78C646DB8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5" t="26883" r="61814" b="27956"/>
          <a:stretch/>
        </p:blipFill>
        <p:spPr>
          <a:xfrm>
            <a:off x="1180664" y="1496090"/>
            <a:ext cx="2605548" cy="309716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E6A2329-CF7F-45C3-8765-8449E59A325B}"/>
              </a:ext>
            </a:extLst>
          </p:cNvPr>
          <p:cNvSpPr txBox="1"/>
          <p:nvPr/>
        </p:nvSpPr>
        <p:spPr>
          <a:xfrm>
            <a:off x="7516159" y="4886346"/>
            <a:ext cx="31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bratranec-sestřenice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LEGÁLNÍ (u nás)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416E82-7A68-4985-B366-199C2C1DD7A9}"/>
              </a:ext>
            </a:extLst>
          </p:cNvPr>
          <p:cNvSpPr txBox="1"/>
          <p:nvPr/>
        </p:nvSpPr>
        <p:spPr>
          <a:xfrm>
            <a:off x="1180664" y="4684339"/>
            <a:ext cx="317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incest - bratr-sestra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rodič-potomek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ILEGÁLNÍ (u nás, včetně adoptivních a nevlastních)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7F5815A-8619-4059-95F1-3FF408808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72" t="40833" r="28125" b="10972"/>
          <a:stretch/>
        </p:blipFill>
        <p:spPr>
          <a:xfrm>
            <a:off x="7335044" y="1496090"/>
            <a:ext cx="2524125" cy="330517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C753C83-C03A-4746-A5DB-15A65E703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952" y="4706084"/>
            <a:ext cx="5594939" cy="222219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146C23D4-956C-40EA-8582-FE2267F8E045}"/>
              </a:ext>
            </a:extLst>
          </p:cNvPr>
          <p:cNvSpPr/>
          <p:nvPr/>
        </p:nvSpPr>
        <p:spPr>
          <a:xfrm>
            <a:off x="1781968" y="2464723"/>
            <a:ext cx="104767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Vyšší riziko narození postiženého potomka</a:t>
            </a:r>
          </a:p>
          <a:p>
            <a:r>
              <a:rPr lang="cs-CZ" sz="4400" b="1" dirty="0">
                <a:solidFill>
                  <a:srgbClr val="FF0000"/>
                </a:solidFill>
              </a:rPr>
              <a:t>				PROČ?</a:t>
            </a:r>
          </a:p>
        </p:txBody>
      </p:sp>
      <p:pic>
        <p:nvPicPr>
          <p:cNvPr id="3" name="Picture 4" descr="Výsledek obrázku pro rodokmen značky">
            <a:extLst>
              <a:ext uri="{FF2B5EF4-FFF2-40B4-BE49-F238E27FC236}">
                <a16:creationId xmlns:a16="http://schemas.microsoft.com/office/drawing/2014/main" id="{C162969B-54D3-4D81-B9DC-0321817CA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25816" r="5912" b="61702"/>
          <a:stretch/>
        </p:blipFill>
        <p:spPr bwMode="auto">
          <a:xfrm>
            <a:off x="6764434" y="521583"/>
            <a:ext cx="1731524" cy="8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příbuzenský sňatek =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konsangvinita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17FC9CA-BBEE-411B-A3CB-409062F5C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38" t="38333" r="55915" b="5833"/>
          <a:stretch/>
        </p:blipFill>
        <p:spPr>
          <a:xfrm>
            <a:off x="2236123" y="2525175"/>
            <a:ext cx="3431738" cy="38290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E8D73BC-1E0E-46BE-8ACD-180B97557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81" t="38333" r="21172" b="5833"/>
          <a:stretch/>
        </p:blipFill>
        <p:spPr>
          <a:xfrm>
            <a:off x="7214458" y="2525175"/>
            <a:ext cx="3431738" cy="382905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0F9E7D11-C4F9-4298-8AA8-C0E1C62580D2}"/>
              </a:ext>
            </a:extLst>
          </p:cNvPr>
          <p:cNvSpPr txBox="1"/>
          <p:nvPr/>
        </p:nvSpPr>
        <p:spPr>
          <a:xfrm>
            <a:off x="264858" y="1012954"/>
            <a:ext cx="118085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dědičné nemoci – dědí se – výskyt v rodinách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vyšší riziko, že se sejdou dva nemocní/přenašeči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0" lvl="6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FB9447-293A-42DF-ACB6-13F111AABA60}"/>
              </a:ext>
            </a:extLst>
          </p:cNvPr>
          <p:cNvSpPr txBox="1"/>
          <p:nvPr/>
        </p:nvSpPr>
        <p:spPr>
          <a:xfrm>
            <a:off x="7214458" y="5845046"/>
            <a:ext cx="343173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Alela</a:t>
            </a:r>
            <a:r>
              <a:rPr lang="cs-CZ" sz="3200" b="1" dirty="0">
                <a:solidFill>
                  <a:srgbClr val="FF0000"/>
                </a:solidFill>
              </a:rPr>
              <a:t> a </a:t>
            </a:r>
            <a:r>
              <a:rPr lang="cs-CZ" sz="3200" b="1" dirty="0"/>
              <a:t>– identická </a:t>
            </a:r>
          </a:p>
          <a:p>
            <a:r>
              <a:rPr lang="cs-CZ" sz="3200" b="1"/>
              <a:t>původem </a:t>
            </a:r>
            <a:endParaRPr lang="cs-CZ" sz="3200" b="1" dirty="0"/>
          </a:p>
        </p:txBody>
      </p:sp>
      <p:pic>
        <p:nvPicPr>
          <p:cNvPr id="8" name="Picture 4" descr="Výsledek obrázku pro rodokmen značky">
            <a:extLst>
              <a:ext uri="{FF2B5EF4-FFF2-40B4-BE49-F238E27FC236}">
                <a16:creationId xmlns:a16="http://schemas.microsoft.com/office/drawing/2014/main" id="{670AEAF0-2D35-4391-862D-7C0AD87C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25816" r="5912" b="61702"/>
          <a:stretch/>
        </p:blipFill>
        <p:spPr bwMode="auto">
          <a:xfrm>
            <a:off x="7490298" y="710119"/>
            <a:ext cx="1731524" cy="8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příbuzenský sňatek =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konsangvinita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albinismus - </a:t>
            </a:r>
            <a:r>
              <a:rPr lang="pl-PL" sz="2800" dirty="0"/>
              <a:t>četnost v naší populaci je 1/25 000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Výsledek obrázku pro albín">
            <a:extLst>
              <a:ext uri="{FF2B5EF4-FFF2-40B4-BE49-F238E27FC236}">
                <a16:creationId xmlns:a16="http://schemas.microsoft.com/office/drawing/2014/main" id="{34684C66-6AB7-42C6-B71E-D70CF894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85013"/>
            <a:ext cx="3304778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FD0A8AC-A051-4A73-8DA4-1DB8386B2B6B}"/>
              </a:ext>
            </a:extLst>
          </p:cNvPr>
          <p:cNvSpPr txBox="1"/>
          <p:nvPr/>
        </p:nvSpPr>
        <p:spPr>
          <a:xfrm>
            <a:off x="3924300" y="2066925"/>
            <a:ext cx="7915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každý 80. přenašeč – riziko narození postiženého potomka u dvou nepříbuzných</a:t>
            </a:r>
          </a:p>
          <a:p>
            <a:r>
              <a:rPr lang="cs-CZ" dirty="0"/>
              <a:t>     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5E57AC6-5A62-4431-9F51-6167AA711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40" t="75694" r="40157" b="17917"/>
          <a:stretch/>
        </p:blipFill>
        <p:spPr>
          <a:xfrm>
            <a:off x="8320649" y="4000012"/>
            <a:ext cx="3457474" cy="6001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C7E72E-2CB1-4EB9-97F0-3A318AEE4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462" y="2790337"/>
            <a:ext cx="20859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příbuzenský sňatek =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konsangvinita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albinismus - </a:t>
            </a:r>
            <a:r>
              <a:rPr lang="pl-PL" sz="2800" dirty="0"/>
              <a:t>četnost v naší populaci je 1/25 000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Výsledek obrázku pro albín">
            <a:extLst>
              <a:ext uri="{FF2B5EF4-FFF2-40B4-BE49-F238E27FC236}">
                <a16:creationId xmlns:a16="http://schemas.microsoft.com/office/drawing/2014/main" id="{34684C66-6AB7-42C6-B71E-D70CF894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85013"/>
            <a:ext cx="3304778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289054D-194F-43AB-851A-2EE8BA7B5B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155" b="5988"/>
          <a:stretch/>
        </p:blipFill>
        <p:spPr>
          <a:xfrm>
            <a:off x="3600451" y="2821249"/>
            <a:ext cx="3460196" cy="2989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C00D03-5CCC-4898-9E2E-B62349301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62" t="91993"/>
          <a:stretch/>
        </p:blipFill>
        <p:spPr>
          <a:xfrm>
            <a:off x="7235548" y="5300814"/>
            <a:ext cx="4781550" cy="50943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745CBA1-24F3-4649-9ABF-C389FFE20F57}"/>
              </a:ext>
            </a:extLst>
          </p:cNvPr>
          <p:cNvSpPr txBox="1"/>
          <p:nvPr/>
        </p:nvSpPr>
        <p:spPr>
          <a:xfrm>
            <a:off x="3924300" y="2066925"/>
            <a:ext cx="642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postižený dědeček v příbuzenském sňatku bratranec-sestřenice 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71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5BDDB7-476E-4931-87FC-678B43C7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D07A-E75B-47B8-B6BE-858251247E3F}"/>
              </a:ext>
            </a:extLst>
          </p:cNvPr>
          <p:cNvSpPr txBox="1"/>
          <p:nvPr/>
        </p:nvSpPr>
        <p:spPr>
          <a:xfrm>
            <a:off x="550608" y="757085"/>
            <a:ext cx="11808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příbuzenský sňatek =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konsangvinita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albinismus - </a:t>
            </a:r>
            <a:r>
              <a:rPr lang="pl-PL" sz="2800" dirty="0"/>
              <a:t>četnost v naší populaci je 1/25 000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Výsledek obrázku pro albín">
            <a:extLst>
              <a:ext uri="{FF2B5EF4-FFF2-40B4-BE49-F238E27FC236}">
                <a16:creationId xmlns:a16="http://schemas.microsoft.com/office/drawing/2014/main" id="{34684C66-6AB7-42C6-B71E-D70CF894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85013"/>
            <a:ext cx="3304778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745CBA1-24F3-4649-9ABF-C389FFE20F57}"/>
              </a:ext>
            </a:extLst>
          </p:cNvPr>
          <p:cNvSpPr txBox="1"/>
          <p:nvPr/>
        </p:nvSpPr>
        <p:spPr>
          <a:xfrm>
            <a:off x="3924300" y="2066925"/>
            <a:ext cx="586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příbuzenský sňatek postiženého bratra se zdravou sestrou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D8F62F-C972-497A-800B-C31ED9658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2541479"/>
            <a:ext cx="3384331" cy="32065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8D90EE-A6C1-4614-8AB1-54ABDE97F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872" y="5072987"/>
            <a:ext cx="39433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65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488</Words>
  <Application>Microsoft Office PowerPoint</Application>
  <PresentationFormat>Širokoúhlá obrazovka</PresentationFormat>
  <Paragraphs>141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mackova.e.94@gmail.com</dc:creator>
  <cp:lastModifiedBy>ucitel</cp:lastModifiedBy>
  <cp:revision>46</cp:revision>
  <dcterms:created xsi:type="dcterms:W3CDTF">2019-10-17T21:08:18Z</dcterms:created>
  <dcterms:modified xsi:type="dcterms:W3CDTF">2022-11-16T12:25:17Z</dcterms:modified>
</cp:coreProperties>
</file>