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1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7" r:id="rId4"/>
    <p:sldId id="288" r:id="rId5"/>
    <p:sldId id="314" r:id="rId6"/>
    <p:sldId id="289" r:id="rId7"/>
    <p:sldId id="290" r:id="rId8"/>
    <p:sldId id="312" r:id="rId9"/>
    <p:sldId id="313" r:id="rId10"/>
    <p:sldId id="315" r:id="rId11"/>
    <p:sldId id="258" r:id="rId12"/>
    <p:sldId id="259" r:id="rId13"/>
    <p:sldId id="261" r:id="rId14"/>
    <p:sldId id="311" r:id="rId15"/>
    <p:sldId id="262" r:id="rId16"/>
    <p:sldId id="291" r:id="rId17"/>
    <p:sldId id="275" r:id="rId18"/>
    <p:sldId id="277" r:id="rId19"/>
    <p:sldId id="283" r:id="rId20"/>
    <p:sldId id="284" r:id="rId21"/>
    <p:sldId id="285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A8BE9F-5A10-417B-BE56-B584D728A578}" v="43" dt="2022-11-17T16:06:34.8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37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81360" y="6048752"/>
            <a:ext cx="153094" cy="2394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1426" y="6048752"/>
            <a:ext cx="121432" cy="2423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81393" y="6048752"/>
            <a:ext cx="127208" cy="23945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635803" y="6048755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89" y="0"/>
                </a:moveTo>
                <a:lnTo>
                  <a:pt x="0" y="0"/>
                </a:lnTo>
                <a:lnTo>
                  <a:pt x="0" y="11417"/>
                </a:lnTo>
                <a:lnTo>
                  <a:pt x="31800" y="11417"/>
                </a:lnTo>
                <a:lnTo>
                  <a:pt x="31800" y="225031"/>
                </a:lnTo>
                <a:lnTo>
                  <a:pt x="0" y="225031"/>
                </a:lnTo>
                <a:lnTo>
                  <a:pt x="0" y="239458"/>
                </a:lnTo>
                <a:lnTo>
                  <a:pt x="104089" y="239458"/>
                </a:lnTo>
                <a:lnTo>
                  <a:pt x="104089" y="225031"/>
                </a:lnTo>
                <a:lnTo>
                  <a:pt x="69392" y="225031"/>
                </a:lnTo>
                <a:lnTo>
                  <a:pt x="69392" y="11417"/>
                </a:lnTo>
                <a:lnTo>
                  <a:pt x="104089" y="11417"/>
                </a:lnTo>
                <a:lnTo>
                  <a:pt x="10408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84120" y="6392133"/>
            <a:ext cx="147447" cy="24248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147209" y="6392367"/>
            <a:ext cx="118745" cy="242570"/>
          </a:xfrm>
          <a:custGeom>
            <a:avLst/>
            <a:gdLst/>
            <a:ahLst/>
            <a:cxnLst/>
            <a:rect l="l" t="t" r="r" b="b"/>
            <a:pathLst>
              <a:path w="118745" h="242570">
                <a:moveTo>
                  <a:pt x="118529" y="0"/>
                </a:moveTo>
                <a:lnTo>
                  <a:pt x="0" y="0"/>
                </a:lnTo>
                <a:lnTo>
                  <a:pt x="0" y="16497"/>
                </a:lnTo>
                <a:lnTo>
                  <a:pt x="0" y="106591"/>
                </a:lnTo>
                <a:lnTo>
                  <a:pt x="0" y="124358"/>
                </a:lnTo>
                <a:lnTo>
                  <a:pt x="0" y="224612"/>
                </a:lnTo>
                <a:lnTo>
                  <a:pt x="0" y="242379"/>
                </a:lnTo>
                <a:lnTo>
                  <a:pt x="118529" y="242379"/>
                </a:lnTo>
                <a:lnTo>
                  <a:pt x="118529" y="224612"/>
                </a:lnTo>
                <a:lnTo>
                  <a:pt x="20231" y="224612"/>
                </a:lnTo>
                <a:lnTo>
                  <a:pt x="20231" y="124358"/>
                </a:lnTo>
                <a:lnTo>
                  <a:pt x="112750" y="124358"/>
                </a:lnTo>
                <a:lnTo>
                  <a:pt x="112750" y="106591"/>
                </a:lnTo>
                <a:lnTo>
                  <a:pt x="20231" y="106591"/>
                </a:lnTo>
                <a:lnTo>
                  <a:pt x="20231" y="16497"/>
                </a:lnTo>
                <a:lnTo>
                  <a:pt x="118529" y="16497"/>
                </a:lnTo>
                <a:lnTo>
                  <a:pt x="11852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387170" y="6392133"/>
            <a:ext cx="118544" cy="2424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9462" y="713612"/>
            <a:ext cx="840549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1862" y="1725548"/>
            <a:ext cx="10313035" cy="331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5818" y="6261109"/>
            <a:ext cx="2368550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QaVkZ7BP-i8" TargetMode="External"/><Relationship Id="rId4" Type="http://schemas.openxmlformats.org/officeDocument/2006/relationships/hyperlink" Target="https://www.youtube.com/watch?v=46Ap-lWXxW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onlinelibrary.wiley.com/doi/10.1111/gbb.12158/abstract?systemMessage=Wiley%2BOnline%2BLibrary%2Bwill%2Bbe%2Bunavailable%2Bon%2BSaturday%2B7th%2BOct%2Bfrom%2B03.00%2BEDT%2B/%2B08%3A00%2BBST%2B/%2B12%3A30%2BIST%2B/%2B15.00%2BSGT%2Bto%2B08.00%2BEDT%2B/%2B13.00%2BBST%2B/%2B17%3A30%2BIST%2B/%2B20.00%2BSGT%2Band%2BSunday%2B8th%2BOct%2Bfrom%2B03.00%2BEDT%2B/%2B08%3A00%2BBST%2B/%2B12%3A30%2BIST%2B/%2B15.00%2BSGT%2Bto%2B06.00%2BEDT%2B/%2B11.00%2BBST%2B/%2B15%3A30%2BIST%2B/%2B18.00%2BSGT%2Bfor%2Bessential%2Bmaintenance.%2BApologies%2Bfor%2Bthe%2Binconvenience%2Bcaused%2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www.wikiskripta.eu/w/S%C3%ADtnice" TargetMode="External"/><Relationship Id="rId7" Type="http://schemas.openxmlformats.org/officeDocument/2006/relationships/hyperlink" Target="https://www.wikiskripta.eu/w/Vitamin_A" TargetMode="External"/><Relationship Id="rId2" Type="http://schemas.openxmlformats.org/officeDocument/2006/relationships/hyperlink" Target="https://www.wikiskripta.eu/w/Viditeln%C3%A9_sv%C4%9Btl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skripta.eu/w/ATP" TargetMode="External"/><Relationship Id="rId5" Type="http://schemas.openxmlformats.org/officeDocument/2006/relationships/hyperlink" Target="https://www.wikiskripta.eu/w/Rohovka" TargetMode="External"/><Relationship Id="rId4" Type="http://schemas.openxmlformats.org/officeDocument/2006/relationships/hyperlink" Target="https://www.wikiskripta.eu/w/Oko_(histologie)" TargetMode="External"/><Relationship Id="rId9" Type="http://schemas.openxmlformats.org/officeDocument/2006/relationships/hyperlink" Target="https://www.wikiskripta.eu/w/Oko_(biofyzika)/Princip_vid%C4%9Bn%C3%A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Synapse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hyperlink" Target="https://www.wikiskripta.eu/w/Zrakov%C3%A1_dr%C3%A1h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sciencedirect.com/science/article/pii/S004724841400153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uberteam.cz/test-ctenarske-rychlosti-chapavosti/" TargetMode="External"/><Relationship Id="rId2" Type="http://schemas.openxmlformats.org/officeDocument/2006/relationships/hyperlink" Target="https://www.rozectise.cz/cz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societypublishing.org/doi/epdf/10.1098/rspb.2018.290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414485"/>
            <a:ext cx="273685" cy="427990"/>
          </a:xfrm>
          <a:custGeom>
            <a:avLst/>
            <a:gdLst/>
            <a:ahLst/>
            <a:cxnLst/>
            <a:rect l="l" t="t" r="r" b="b"/>
            <a:pathLst>
              <a:path w="273684" h="427990">
                <a:moveTo>
                  <a:pt x="66811" y="0"/>
                </a:moveTo>
                <a:lnTo>
                  <a:pt x="0" y="0"/>
                </a:lnTo>
                <a:lnTo>
                  <a:pt x="0" y="427613"/>
                </a:lnTo>
                <a:lnTo>
                  <a:pt x="66811" y="427613"/>
                </a:lnTo>
                <a:lnTo>
                  <a:pt x="66811" y="0"/>
                </a:lnTo>
                <a:close/>
              </a:path>
              <a:path w="273684" h="427990">
                <a:moveTo>
                  <a:pt x="93179" y="0"/>
                </a:moveTo>
                <a:lnTo>
                  <a:pt x="72484" y="0"/>
                </a:lnTo>
                <a:lnTo>
                  <a:pt x="113228" y="427613"/>
                </a:lnTo>
                <a:lnTo>
                  <a:pt x="139016" y="427613"/>
                </a:lnTo>
                <a:lnTo>
                  <a:pt x="93179" y="0"/>
                </a:lnTo>
                <a:close/>
              </a:path>
              <a:path w="273684" h="427990">
                <a:moveTo>
                  <a:pt x="205474" y="0"/>
                </a:moveTo>
                <a:lnTo>
                  <a:pt x="179760" y="0"/>
                </a:lnTo>
                <a:lnTo>
                  <a:pt x="139016" y="427613"/>
                </a:lnTo>
                <a:lnTo>
                  <a:pt x="159645" y="427613"/>
                </a:lnTo>
                <a:lnTo>
                  <a:pt x="205474" y="0"/>
                </a:lnTo>
                <a:close/>
              </a:path>
              <a:path w="273684" h="427990">
                <a:moveTo>
                  <a:pt x="273102" y="0"/>
                </a:moveTo>
                <a:lnTo>
                  <a:pt x="206054" y="0"/>
                </a:lnTo>
                <a:lnTo>
                  <a:pt x="206054" y="427613"/>
                </a:lnTo>
                <a:lnTo>
                  <a:pt x="273102" y="427613"/>
                </a:lnTo>
                <a:lnTo>
                  <a:pt x="273102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78454" y="414485"/>
            <a:ext cx="217170" cy="433070"/>
          </a:xfrm>
          <a:custGeom>
            <a:avLst/>
            <a:gdLst/>
            <a:ahLst/>
            <a:cxnLst/>
            <a:rect l="l" t="t" r="r" b="b"/>
            <a:pathLst>
              <a:path w="217169" h="433069">
                <a:moveTo>
                  <a:pt x="67048" y="0"/>
                </a:moveTo>
                <a:lnTo>
                  <a:pt x="0" y="0"/>
                </a:lnTo>
                <a:lnTo>
                  <a:pt x="0" y="329679"/>
                </a:lnTo>
                <a:lnTo>
                  <a:pt x="8944" y="369709"/>
                </a:lnTo>
                <a:lnTo>
                  <a:pt x="32878" y="402492"/>
                </a:lnTo>
                <a:lnTo>
                  <a:pt x="67447" y="424644"/>
                </a:lnTo>
                <a:lnTo>
                  <a:pt x="108301" y="432781"/>
                </a:lnTo>
                <a:lnTo>
                  <a:pt x="149164" y="424644"/>
                </a:lnTo>
                <a:lnTo>
                  <a:pt x="183739" y="402492"/>
                </a:lnTo>
                <a:lnTo>
                  <a:pt x="207674" y="369709"/>
                </a:lnTo>
                <a:lnTo>
                  <a:pt x="208556" y="365763"/>
                </a:lnTo>
                <a:lnTo>
                  <a:pt x="108301" y="365763"/>
                </a:lnTo>
                <a:lnTo>
                  <a:pt x="93153" y="362943"/>
                </a:lnTo>
                <a:lnTo>
                  <a:pt x="79940" y="354806"/>
                </a:lnTo>
                <a:lnTo>
                  <a:pt x="70593" y="341835"/>
                </a:lnTo>
                <a:lnTo>
                  <a:pt x="67048" y="324511"/>
                </a:lnTo>
                <a:lnTo>
                  <a:pt x="67048" y="0"/>
                </a:lnTo>
                <a:close/>
              </a:path>
              <a:path w="217169" h="433069">
                <a:moveTo>
                  <a:pt x="216619" y="0"/>
                </a:moveTo>
                <a:lnTo>
                  <a:pt x="149571" y="0"/>
                </a:lnTo>
                <a:lnTo>
                  <a:pt x="149571" y="324511"/>
                </a:lnTo>
                <a:lnTo>
                  <a:pt x="146025" y="341835"/>
                </a:lnTo>
                <a:lnTo>
                  <a:pt x="136677" y="354806"/>
                </a:lnTo>
                <a:lnTo>
                  <a:pt x="123458" y="362943"/>
                </a:lnTo>
                <a:lnTo>
                  <a:pt x="108301" y="365763"/>
                </a:lnTo>
                <a:lnTo>
                  <a:pt x="208556" y="365763"/>
                </a:lnTo>
                <a:lnTo>
                  <a:pt x="216619" y="329679"/>
                </a:lnTo>
                <a:lnTo>
                  <a:pt x="21661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306524" y="414485"/>
            <a:ext cx="227329" cy="427990"/>
          </a:xfrm>
          <a:custGeom>
            <a:avLst/>
            <a:gdLst/>
            <a:ahLst/>
            <a:cxnLst/>
            <a:rect l="l" t="t" r="r" b="b"/>
            <a:pathLst>
              <a:path w="227330" h="427990">
                <a:moveTo>
                  <a:pt x="67048" y="0"/>
                </a:moveTo>
                <a:lnTo>
                  <a:pt x="0" y="0"/>
                </a:lnTo>
                <a:lnTo>
                  <a:pt x="0" y="427613"/>
                </a:lnTo>
                <a:lnTo>
                  <a:pt x="67048" y="427613"/>
                </a:lnTo>
                <a:lnTo>
                  <a:pt x="67048" y="0"/>
                </a:lnTo>
                <a:close/>
              </a:path>
              <a:path w="227330" h="427990">
                <a:moveTo>
                  <a:pt x="93600" y="0"/>
                </a:moveTo>
                <a:lnTo>
                  <a:pt x="67886" y="0"/>
                </a:lnTo>
                <a:lnTo>
                  <a:pt x="134097" y="427613"/>
                </a:lnTo>
                <a:lnTo>
                  <a:pt x="154723" y="427613"/>
                </a:lnTo>
                <a:lnTo>
                  <a:pt x="93600" y="0"/>
                </a:lnTo>
                <a:close/>
              </a:path>
              <a:path w="227330" h="427990">
                <a:moveTo>
                  <a:pt x="226924" y="0"/>
                </a:moveTo>
                <a:lnTo>
                  <a:pt x="159875" y="0"/>
                </a:lnTo>
                <a:lnTo>
                  <a:pt x="159875" y="427613"/>
                </a:lnTo>
                <a:lnTo>
                  <a:pt x="226924" y="427613"/>
                </a:lnTo>
                <a:lnTo>
                  <a:pt x="22692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760372" y="414489"/>
            <a:ext cx="186055" cy="427990"/>
          </a:xfrm>
          <a:custGeom>
            <a:avLst/>
            <a:gdLst/>
            <a:ahLst/>
            <a:cxnLst/>
            <a:rect l="l" t="t" r="r" b="b"/>
            <a:pathLst>
              <a:path w="186055" h="427990">
                <a:moveTo>
                  <a:pt x="185661" y="0"/>
                </a:moveTo>
                <a:lnTo>
                  <a:pt x="0" y="0"/>
                </a:lnTo>
                <a:lnTo>
                  <a:pt x="0" y="20370"/>
                </a:lnTo>
                <a:lnTo>
                  <a:pt x="56718" y="20370"/>
                </a:lnTo>
                <a:lnTo>
                  <a:pt x="56718" y="401853"/>
                </a:lnTo>
                <a:lnTo>
                  <a:pt x="0" y="401853"/>
                </a:lnTo>
                <a:lnTo>
                  <a:pt x="0" y="427621"/>
                </a:lnTo>
                <a:lnTo>
                  <a:pt x="185661" y="427621"/>
                </a:lnTo>
                <a:lnTo>
                  <a:pt x="185661" y="401853"/>
                </a:lnTo>
                <a:lnTo>
                  <a:pt x="123774" y="401853"/>
                </a:lnTo>
                <a:lnTo>
                  <a:pt x="123774" y="20370"/>
                </a:lnTo>
                <a:lnTo>
                  <a:pt x="185661" y="20370"/>
                </a:lnTo>
                <a:lnTo>
                  <a:pt x="18566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19451" y="1027686"/>
            <a:ext cx="263525" cy="433070"/>
          </a:xfrm>
          <a:custGeom>
            <a:avLst/>
            <a:gdLst/>
            <a:ahLst/>
            <a:cxnLst/>
            <a:rect l="l" t="t" r="r" b="b"/>
            <a:pathLst>
              <a:path w="263525" h="433069">
                <a:moveTo>
                  <a:pt x="36100" y="0"/>
                </a:moveTo>
                <a:lnTo>
                  <a:pt x="0" y="0"/>
                </a:lnTo>
                <a:lnTo>
                  <a:pt x="0" y="433020"/>
                </a:lnTo>
                <a:lnTo>
                  <a:pt x="36100" y="433020"/>
                </a:lnTo>
                <a:lnTo>
                  <a:pt x="36100" y="0"/>
                </a:lnTo>
                <a:close/>
              </a:path>
              <a:path w="263525" h="433069">
                <a:moveTo>
                  <a:pt x="56730" y="0"/>
                </a:moveTo>
                <a:lnTo>
                  <a:pt x="36100" y="0"/>
                </a:lnTo>
                <a:lnTo>
                  <a:pt x="108305" y="433020"/>
                </a:lnTo>
                <a:lnTo>
                  <a:pt x="134092" y="433020"/>
                </a:lnTo>
                <a:lnTo>
                  <a:pt x="56730" y="0"/>
                </a:lnTo>
                <a:close/>
              </a:path>
              <a:path w="263525" h="433069">
                <a:moveTo>
                  <a:pt x="226926" y="0"/>
                </a:moveTo>
                <a:lnTo>
                  <a:pt x="206300" y="0"/>
                </a:lnTo>
                <a:lnTo>
                  <a:pt x="134092" y="433020"/>
                </a:lnTo>
                <a:lnTo>
                  <a:pt x="154722" y="433020"/>
                </a:lnTo>
                <a:lnTo>
                  <a:pt x="226926" y="0"/>
                </a:lnTo>
                <a:close/>
              </a:path>
              <a:path w="263525" h="433069">
                <a:moveTo>
                  <a:pt x="263026" y="0"/>
                </a:moveTo>
                <a:lnTo>
                  <a:pt x="232078" y="0"/>
                </a:lnTo>
                <a:lnTo>
                  <a:pt x="232078" y="433020"/>
                </a:lnTo>
                <a:lnTo>
                  <a:pt x="263026" y="433020"/>
                </a:lnTo>
                <a:lnTo>
                  <a:pt x="263026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88771" y="1028051"/>
            <a:ext cx="211454" cy="433070"/>
          </a:xfrm>
          <a:custGeom>
            <a:avLst/>
            <a:gdLst/>
            <a:ahLst/>
            <a:cxnLst/>
            <a:rect l="l" t="t" r="r" b="b"/>
            <a:pathLst>
              <a:path w="211455" h="433069">
                <a:moveTo>
                  <a:pt x="211455" y="0"/>
                </a:moveTo>
                <a:lnTo>
                  <a:pt x="0" y="0"/>
                </a:lnTo>
                <a:lnTo>
                  <a:pt x="0" y="30467"/>
                </a:lnTo>
                <a:lnTo>
                  <a:pt x="0" y="190449"/>
                </a:lnTo>
                <a:lnTo>
                  <a:pt x="0" y="220929"/>
                </a:lnTo>
                <a:lnTo>
                  <a:pt x="0" y="401218"/>
                </a:lnTo>
                <a:lnTo>
                  <a:pt x="0" y="432968"/>
                </a:lnTo>
                <a:lnTo>
                  <a:pt x="211455" y="432968"/>
                </a:lnTo>
                <a:lnTo>
                  <a:pt x="211455" y="401218"/>
                </a:lnTo>
                <a:lnTo>
                  <a:pt x="36093" y="401218"/>
                </a:lnTo>
                <a:lnTo>
                  <a:pt x="36093" y="220929"/>
                </a:lnTo>
                <a:lnTo>
                  <a:pt x="201129" y="220929"/>
                </a:lnTo>
                <a:lnTo>
                  <a:pt x="201129" y="190449"/>
                </a:lnTo>
                <a:lnTo>
                  <a:pt x="36093" y="190449"/>
                </a:lnTo>
                <a:lnTo>
                  <a:pt x="36093" y="30467"/>
                </a:lnTo>
                <a:lnTo>
                  <a:pt x="211455" y="30467"/>
                </a:lnTo>
                <a:lnTo>
                  <a:pt x="21145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6829" y="1027686"/>
            <a:ext cx="212090" cy="433070"/>
          </a:xfrm>
          <a:custGeom>
            <a:avLst/>
            <a:gdLst/>
            <a:ahLst/>
            <a:cxnLst/>
            <a:rect l="l" t="t" r="r" b="b"/>
            <a:pathLst>
              <a:path w="212090" h="433069">
                <a:moveTo>
                  <a:pt x="108318" y="0"/>
                </a:moveTo>
                <a:lnTo>
                  <a:pt x="0" y="0"/>
                </a:lnTo>
                <a:lnTo>
                  <a:pt x="0" y="433020"/>
                </a:lnTo>
                <a:lnTo>
                  <a:pt x="108318" y="433020"/>
                </a:lnTo>
                <a:lnTo>
                  <a:pt x="148367" y="424885"/>
                </a:lnTo>
                <a:lnTo>
                  <a:pt x="181165" y="402735"/>
                </a:lnTo>
                <a:lnTo>
                  <a:pt x="181601" y="402090"/>
                </a:lnTo>
                <a:lnTo>
                  <a:pt x="30948" y="402090"/>
                </a:lnTo>
                <a:lnTo>
                  <a:pt x="30948" y="30934"/>
                </a:lnTo>
                <a:lnTo>
                  <a:pt x="181602" y="30934"/>
                </a:lnTo>
                <a:lnTo>
                  <a:pt x="181165" y="30288"/>
                </a:lnTo>
                <a:lnTo>
                  <a:pt x="148367" y="8136"/>
                </a:lnTo>
                <a:lnTo>
                  <a:pt x="108318" y="0"/>
                </a:lnTo>
                <a:close/>
              </a:path>
              <a:path w="212090" h="433069">
                <a:moveTo>
                  <a:pt x="181602" y="30934"/>
                </a:moveTo>
                <a:lnTo>
                  <a:pt x="108318" y="30934"/>
                </a:lnTo>
                <a:lnTo>
                  <a:pt x="134829" y="36409"/>
                </a:lnTo>
                <a:lnTo>
                  <a:pt x="157956" y="51548"/>
                </a:lnTo>
                <a:lnTo>
                  <a:pt x="174314" y="74422"/>
                </a:lnTo>
                <a:lnTo>
                  <a:pt x="180519" y="103101"/>
                </a:lnTo>
                <a:lnTo>
                  <a:pt x="180519" y="329920"/>
                </a:lnTo>
                <a:lnTo>
                  <a:pt x="174314" y="358595"/>
                </a:lnTo>
                <a:lnTo>
                  <a:pt x="157956" y="381470"/>
                </a:lnTo>
                <a:lnTo>
                  <a:pt x="134829" y="396613"/>
                </a:lnTo>
                <a:lnTo>
                  <a:pt x="108318" y="402090"/>
                </a:lnTo>
                <a:lnTo>
                  <a:pt x="181601" y="402090"/>
                </a:lnTo>
                <a:lnTo>
                  <a:pt x="203327" y="369953"/>
                </a:lnTo>
                <a:lnTo>
                  <a:pt x="211467" y="329920"/>
                </a:lnTo>
                <a:lnTo>
                  <a:pt x="211467" y="103101"/>
                </a:lnTo>
                <a:lnTo>
                  <a:pt x="203327" y="63071"/>
                </a:lnTo>
                <a:lnTo>
                  <a:pt x="181602" y="30934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7898" y="3066364"/>
            <a:ext cx="80441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Vyšší</a:t>
            </a:r>
            <a:r>
              <a:rPr sz="4400" spc="-20" dirty="0"/>
              <a:t> </a:t>
            </a:r>
            <a:r>
              <a:rPr sz="4400" dirty="0"/>
              <a:t>kognitivní</a:t>
            </a:r>
            <a:r>
              <a:rPr sz="4400" spc="-20" dirty="0"/>
              <a:t> </a:t>
            </a:r>
            <a:r>
              <a:rPr sz="4400" dirty="0"/>
              <a:t>funkce</a:t>
            </a:r>
            <a:r>
              <a:rPr sz="4400" spc="-25" dirty="0"/>
              <a:t> </a:t>
            </a:r>
            <a:r>
              <a:rPr sz="4400" dirty="0"/>
              <a:t>-</a:t>
            </a:r>
            <a:r>
              <a:rPr sz="4400" spc="-15" dirty="0"/>
              <a:t> </a:t>
            </a:r>
            <a:r>
              <a:rPr sz="4400" spc="-10" dirty="0"/>
              <a:t>čtení</a:t>
            </a:r>
            <a:endParaRPr sz="440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707542" y="6261109"/>
            <a:ext cx="20364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Vyšší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kognitivní</a:t>
            </a:r>
            <a:r>
              <a:rPr sz="1200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funkce</a:t>
            </a:r>
            <a:r>
              <a:rPr sz="12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čtení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ragon-goat stand off">
            <a:extLst>
              <a:ext uri="{FF2B5EF4-FFF2-40B4-BE49-F238E27FC236}">
                <a16:creationId xmlns:a16="http://schemas.microsoft.com/office/drawing/2014/main" id="{2FF75674-88B5-5D68-B733-E48DA68A8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36871"/>
            <a:ext cx="5619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1546914-E57D-8B2B-C619-D9B1AAB15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871" y="228600"/>
            <a:ext cx="5149606" cy="32004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B6FCE94-D107-01C3-D30E-EEA1FC7AAB69}"/>
              </a:ext>
            </a:extLst>
          </p:cNvPr>
          <p:cNvSpPr txBox="1"/>
          <p:nvPr/>
        </p:nvSpPr>
        <p:spPr>
          <a:xfrm>
            <a:off x="457200" y="40386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https://www.youtube.com/watch?v=46Ap-lWXxW0</a:t>
            </a:r>
            <a:endParaRPr lang="cs-CZ" dirty="0"/>
          </a:p>
          <a:p>
            <a:endParaRPr lang="cs-CZ" dirty="0"/>
          </a:p>
          <a:p>
            <a:r>
              <a:rPr lang="cs-CZ">
                <a:hlinkClick r:id="rId5"/>
              </a:rPr>
              <a:t>https://www.youtube.com/watch?v=QaVkZ7BP-i8</a:t>
            </a: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3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Genetická</a:t>
            </a:r>
            <a:r>
              <a:rPr spc="-185" dirty="0"/>
              <a:t> </a:t>
            </a:r>
            <a:r>
              <a:rPr dirty="0"/>
              <a:t>podstata</a:t>
            </a:r>
            <a:r>
              <a:rPr spc="-170" dirty="0"/>
              <a:t> </a:t>
            </a:r>
            <a:r>
              <a:rPr spc="-10" dirty="0"/>
              <a:t>čtení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707542" y="6261109"/>
            <a:ext cx="20364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Vyšší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kognitivní</a:t>
            </a:r>
            <a:r>
              <a:rPr sz="1200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funkce</a:t>
            </a:r>
            <a:r>
              <a:rPr sz="12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čtení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1862" y="1725548"/>
            <a:ext cx="1007999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50000"/>
              </a:lnSpc>
              <a:spcBef>
                <a:spcPts val="10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Byť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lingvistický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vliv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formování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řeči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schopnosti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čtení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nepochybný,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bylo </a:t>
            </a:r>
            <a:r>
              <a:rPr sz="2400" dirty="0">
                <a:latin typeface="Times New Roman"/>
                <a:cs typeface="Times New Roman"/>
              </a:rPr>
              <a:t>velmi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přesvědčivě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dokázáno,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že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naučení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jazyku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(jak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psanému,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</a:t>
            </a:r>
            <a:endParaRPr sz="2400" dirty="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mluvenému)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podléhá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významným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genetickým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vlivům</a:t>
            </a:r>
            <a:endParaRPr sz="2400" dirty="0">
              <a:latin typeface="Times New Roman"/>
              <a:cs typeface="Times New Roman"/>
            </a:endParaRPr>
          </a:p>
          <a:p>
            <a:pPr marL="469265" marR="202565" indent="-457200">
              <a:lnSpc>
                <a:spcPct val="150000"/>
              </a:lnSpc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Například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vývojová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dyslexie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měla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malou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korelaci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domácím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gramotnostním </a:t>
            </a:r>
            <a:r>
              <a:rPr sz="2400" dirty="0">
                <a:latin typeface="Times New Roman"/>
                <a:cs typeface="Times New Roman"/>
              </a:rPr>
              <a:t>prostředím,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místo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toho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výrazně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odrazil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přenos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genů,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které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zvyšují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její </a:t>
            </a:r>
            <a:r>
              <a:rPr sz="2400" spc="-10" dirty="0">
                <a:latin typeface="Times New Roman"/>
                <a:cs typeface="Times New Roman"/>
              </a:rPr>
              <a:t>náchylnost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Genetická</a:t>
            </a:r>
            <a:r>
              <a:rPr spc="-185" dirty="0"/>
              <a:t> </a:t>
            </a:r>
            <a:r>
              <a:rPr dirty="0"/>
              <a:t>podstata</a:t>
            </a:r>
            <a:r>
              <a:rPr spc="-170" dirty="0"/>
              <a:t> </a:t>
            </a:r>
            <a:r>
              <a:rPr spc="-10" dirty="0"/>
              <a:t>čtení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1862" y="1725548"/>
            <a:ext cx="9879330" cy="271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50000"/>
              </a:lnSpc>
              <a:spcBef>
                <a:spcPts val="10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Díky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projektu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GWAS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(genome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wide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association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scan)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bylo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nalezeno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několik jednonukleotidových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polymorfismů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(SNP)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genech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ovlivňujících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čtení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</a:t>
            </a:r>
            <a:endParaRPr sz="2400" dirty="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jazykové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schopnosti</a:t>
            </a:r>
            <a:endParaRPr sz="2400" dirty="0">
              <a:latin typeface="Times New Roman"/>
              <a:cs typeface="Times New Roman"/>
            </a:endParaRPr>
          </a:p>
          <a:p>
            <a:pPr marL="469265" marR="724535" indent="-457200">
              <a:lnSpc>
                <a:spcPct val="150000"/>
              </a:lnSpc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Jmenovitě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spojení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mezi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CCDC136,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FLNC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(flamin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C)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7q32.1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RBFOX2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na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22q12.3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218" y="6246672"/>
            <a:ext cx="2343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770" algn="l"/>
              </a:tabLst>
            </a:pPr>
            <a:r>
              <a:rPr sz="1200" spc="-50" dirty="0">
                <a:solidFill>
                  <a:srgbClr val="0000DC"/>
                </a:solidFill>
                <a:latin typeface="Arial"/>
                <a:cs typeface="Arial"/>
              </a:rPr>
              <a:t>4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	Vyšší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kognitivní</a:t>
            </a:r>
            <a:r>
              <a:rPr sz="1200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funkce</a:t>
            </a:r>
            <a:r>
              <a:rPr sz="12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čtení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0047" y="6214973"/>
            <a:ext cx="7090409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Genome-wide</a:t>
            </a:r>
            <a:r>
              <a:rPr sz="1300" u="sng" spc="6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3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screening</a:t>
            </a:r>
            <a:r>
              <a:rPr sz="1300" u="sng" spc="7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3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for</a:t>
            </a:r>
            <a:r>
              <a:rPr sz="1300" u="sng" spc="9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3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DNA</a:t>
            </a:r>
            <a:r>
              <a:rPr sz="1300" u="sng" spc="-1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3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variants</a:t>
            </a:r>
            <a:r>
              <a:rPr sz="1300" u="sng" spc="9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3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associated</a:t>
            </a:r>
            <a:r>
              <a:rPr sz="1300" u="sng" spc="8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3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with</a:t>
            </a:r>
            <a:r>
              <a:rPr sz="1300" u="sng" spc="8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3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reading</a:t>
            </a:r>
            <a:r>
              <a:rPr sz="1300" u="sng" spc="6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3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and</a:t>
            </a:r>
            <a:r>
              <a:rPr sz="1300" u="sng" spc="7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3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language</a:t>
            </a:r>
            <a:r>
              <a:rPr sz="1300" u="sng" spc="3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3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traits;</a:t>
            </a:r>
            <a:r>
              <a:rPr sz="1300" u="sng" spc="2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3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A.</a:t>
            </a:r>
            <a:r>
              <a:rPr sz="1300" u="sng" spc="9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3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Gialluisi</a:t>
            </a:r>
            <a:r>
              <a:rPr sz="1300" u="sng" spc="9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3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et</a:t>
            </a:r>
            <a:r>
              <a:rPr sz="1300" u="sng" spc="8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300" u="sng" spc="-2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al.</a:t>
            </a:r>
            <a:endParaRPr sz="1300" dirty="0">
              <a:latin typeface="Times New Roman"/>
              <a:cs typeface="Times New Roman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106A0C89-110C-8CE0-D193-06B0F4BD32F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038600"/>
            <a:ext cx="5815584" cy="1860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Zrak</a:t>
            </a:r>
            <a:r>
              <a:rPr spc="-5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čtení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1862" y="1725548"/>
            <a:ext cx="1017143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675640" indent="-457200">
              <a:lnSpc>
                <a:spcPct val="150000"/>
              </a:lnSpc>
              <a:spcBef>
                <a:spcPts val="10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Aparát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oka,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oční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dráha,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primární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sekundární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zraková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centra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další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vyšší </a:t>
            </a:r>
            <a:r>
              <a:rPr sz="2400" dirty="0">
                <a:latin typeface="Times New Roman"/>
                <a:cs typeface="Times New Roman"/>
              </a:rPr>
              <a:t>asociační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oblasti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jsou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bezpochyby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nezbytnými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schopnost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čtení</a:t>
            </a:r>
            <a:endParaRPr sz="24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4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variací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Braillovo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písmo,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kdy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mozkovou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kůrou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přijímám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taktilní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podnět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1627" y="3589553"/>
            <a:ext cx="3856812" cy="27004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07542" y="6261109"/>
            <a:ext cx="20364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Vyšší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kognitivní</a:t>
            </a:r>
            <a:r>
              <a:rPr sz="1200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funkce</a:t>
            </a:r>
            <a:r>
              <a:rPr sz="12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čtení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>
          <a:xfrm>
            <a:off x="6661151" y="6092826"/>
            <a:ext cx="2098675" cy="288925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en-US" sz="900"/>
              <a:t>http://www.modernfamilyideas.com</a:t>
            </a:r>
          </a:p>
        </p:txBody>
      </p:sp>
      <p:pic>
        <p:nvPicPr>
          <p:cNvPr id="52227" name="Obrázek 3" descr="brain-and-spinal-cord-work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351" y="1241425"/>
            <a:ext cx="856932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ovéPole 4"/>
          <p:cNvSpPr txBox="1">
            <a:spLocks noChangeArrowheads="1"/>
          </p:cNvSpPr>
          <p:nvPr/>
        </p:nvSpPr>
        <p:spPr bwMode="auto">
          <a:xfrm>
            <a:off x="1524000" y="1016001"/>
            <a:ext cx="3132138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latin typeface="Calibri" pitchFamily="34" charset="0"/>
              </a:rPr>
              <a:t>Frontální lalok (FL)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Chování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Pohyb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Řeč</a:t>
            </a:r>
          </a:p>
          <a:p>
            <a:endParaRPr lang="cs-CZ" sz="800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Parietální lalok (PL)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Senzitivní </a:t>
            </a:r>
            <a:r>
              <a:rPr lang="cs-CZ" dirty="0" err="1">
                <a:latin typeface="Calibri" pitchFamily="34" charset="0"/>
              </a:rPr>
              <a:t>aferentace</a:t>
            </a:r>
            <a:endParaRPr lang="cs-CZ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Uvědomění si celkového   </a:t>
            </a:r>
          </a:p>
          <a:p>
            <a:r>
              <a:rPr lang="cs-CZ" dirty="0">
                <a:latin typeface="Calibri" pitchFamily="34" charset="0"/>
              </a:rPr>
              <a:t>       tělesného schématu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 Vizuálně prostorové vztahy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Pozornost</a:t>
            </a:r>
          </a:p>
          <a:p>
            <a:endParaRPr lang="cs-CZ" sz="800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Okcipitální lalok (OL)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Zrakové vnímání</a:t>
            </a:r>
          </a:p>
          <a:p>
            <a:endParaRPr lang="cs-CZ" sz="800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Temporální lalok (TL)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Řeč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Sluch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Paměť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Limbický systém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Afektivita</a:t>
            </a:r>
            <a:endParaRPr lang="cs-CZ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Calibri" pitchFamily="34" charset="0"/>
              </a:rPr>
              <a:t> Sexualita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r>
              <a:rPr lang="cs-CZ" sz="2600" b="1" dirty="0"/>
              <a:t>Funkce mozkové kůry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43989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7313"/>
            <a:ext cx="9535795" cy="62645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 algn="ctr">
              <a:lnSpc>
                <a:spcPts val="4010"/>
              </a:lnSpc>
              <a:spcBef>
                <a:spcPts val="885"/>
              </a:spcBef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7F54D4-E2C6-E3A8-B31D-40A39DE4D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2" y="0"/>
            <a:ext cx="12192000" cy="5262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cs-CZ" altLang="cs-CZ" sz="1400" b="1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2" tooltip="Viditelné svět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Viditelné světlo</a:t>
            </a:r>
            <a:r>
              <a:rPr kumimoji="0" lang="cs-CZ" altLang="cs-CZ" sz="1400" b="1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</a:t>
            </a:r>
            <a:r>
              <a:rPr kumimoji="0" lang="cs-CZ" altLang="cs-CZ" sz="1400" b="0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je elektromagnetické záření (400–750 </a:t>
            </a:r>
            <a:r>
              <a:rPr kumimoji="0" lang="cs-CZ" altLang="cs-CZ" sz="1400" b="0" i="0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nm</a:t>
            </a:r>
            <a:r>
              <a:rPr kumimoji="0" lang="cs-CZ" altLang="cs-CZ" sz="1400" b="0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). Šíří se prostředím, láme se a absorbuje v různých spektrech. Proniká na </a:t>
            </a:r>
            <a:r>
              <a:rPr kumimoji="0" lang="cs-CZ" altLang="cs-CZ" sz="1400" b="0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3" tooltip="Rohov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sítnici</a:t>
            </a:r>
            <a:r>
              <a:rPr kumimoji="0" lang="cs-CZ" altLang="cs-CZ" sz="1400" b="0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optickým prostředím </a:t>
            </a:r>
            <a:r>
              <a:rPr kumimoji="0" lang="cs-CZ" altLang="cs-CZ" sz="1400" b="0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oka</a:t>
            </a:r>
            <a:r>
              <a:rPr kumimoji="0" lang="cs-CZ" altLang="cs-CZ" sz="1400" b="0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(</a:t>
            </a:r>
            <a:r>
              <a:rPr kumimoji="0" lang="cs-CZ" altLang="cs-CZ" sz="1400" b="0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rohovka</a:t>
            </a:r>
            <a:r>
              <a:rPr kumimoji="0" lang="cs-CZ" altLang="cs-CZ" sz="1400" b="0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– komorová voda – čočka – sklivec). Fotoreceptory sítnice převádějí světelnou energii na pohyb atomů, chemická změna přechází v nervový vzruch šířící se do mozku. </a:t>
            </a:r>
          </a:p>
          <a:p>
            <a:pPr algn="l"/>
            <a:endParaRPr lang="cs-CZ" sz="1400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algn="l"/>
            <a:r>
              <a:rPr lang="cs-CZ" sz="1400" b="1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Světločivné buňky sítnice</a:t>
            </a:r>
          </a:p>
          <a:p>
            <a:pPr algn="l"/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Retina se skládá ze vzájemně propojených nervových buněk, jejichž uspořádání umožňuje histologicky rozlišit 10 vrstev, světlo prochází přes horní vrstvy k vrstvě dvou typů světločivných buněk – </a:t>
            </a:r>
            <a:r>
              <a:rPr lang="cs-CZ" sz="1400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tyčinek a čípků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. Jejich rozložení v sítnici není rovnoměrné. </a:t>
            </a:r>
          </a:p>
          <a:p>
            <a:pPr algn="l"/>
            <a:endParaRPr lang="cs-CZ" sz="1400" b="0" i="0" dirty="0">
              <a:solidFill>
                <a:srgbClr val="212529"/>
              </a:solidFill>
              <a:effectLst/>
              <a:cs typeface="Arial" panose="020B0604020202020204" pitchFamily="34" charset="0"/>
            </a:endParaRPr>
          </a:p>
          <a:p>
            <a:pPr algn="l"/>
            <a:r>
              <a:rPr lang="cs-CZ" sz="1400" b="1" i="0" u="sng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Tyčinky</a:t>
            </a:r>
          </a:p>
          <a:p>
            <a:pPr algn="l"/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Zajišťují vidění i za slabé intenzity světla – </a:t>
            </a:r>
            <a:r>
              <a:rPr lang="cs-CZ" sz="1400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skotopické vidění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. Nerozlišují ale barvy. Co do počtu světločivných buněk tvoří převážnou většinu – 130 mil. Jsou soustředěny více v okrajových částech sítnice. Skládají se z vnitřního a zevního segmentu. </a:t>
            </a:r>
            <a:r>
              <a:rPr lang="cs-CZ" sz="1400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Vnitřní segment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je vysoce metabolicky aktivní, produkuje hojně </a:t>
            </a:r>
            <a:r>
              <a:rPr lang="cs-CZ" sz="1400" b="0" i="0" u="none" strike="noStrike" dirty="0">
                <a:solidFill>
                  <a:srgbClr val="007BFF"/>
                </a:solidFill>
                <a:effectLst/>
                <a:cs typeface="Arial" panose="020B0604020202020204" pitchFamily="34" charset="0"/>
                <a:hlinkClick r:id="rId6" tooltip="ATP"/>
              </a:rPr>
              <a:t>ATP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a bílkovin. </a:t>
            </a:r>
            <a:r>
              <a:rPr lang="cs-CZ" sz="1400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Zevní segment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tvoří hustě na sebe naskládané disky. V jejich </a:t>
            </a:r>
            <a:r>
              <a:rPr lang="cs-CZ" sz="1400" b="0" i="0" dirty="0" err="1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mebráně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 se nachází chromofor – </a:t>
            </a:r>
            <a:r>
              <a:rPr lang="cs-CZ" sz="1400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RHODOPSIN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(zrakový purpur) – spektrálně závislý pigment.</a:t>
            </a:r>
          </a:p>
          <a:p>
            <a:pPr algn="l"/>
            <a:r>
              <a:rPr lang="cs-CZ" sz="1400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Rhodopsin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– kovalentně vázaný komplex bílkoviny </a:t>
            </a:r>
            <a:r>
              <a:rPr lang="cs-CZ" sz="1400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OPSINU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a </a:t>
            </a:r>
            <a:r>
              <a:rPr lang="cs-CZ" sz="1400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11-cis-RETINALU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(derivát </a:t>
            </a:r>
            <a:r>
              <a:rPr lang="cs-CZ" sz="1400" b="0" i="0" u="none" strike="noStrike" dirty="0">
                <a:solidFill>
                  <a:srgbClr val="007BFF"/>
                </a:solidFill>
                <a:effectLst/>
                <a:cs typeface="Arial" panose="020B0604020202020204" pitchFamily="34" charset="0"/>
                <a:hlinkClick r:id="rId7" tooltip="Vitamin A"/>
              </a:rPr>
              <a:t>vitaminu A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). Komplex vzniká reakcí aldehydové skupiny </a:t>
            </a:r>
            <a:r>
              <a:rPr lang="cs-CZ" sz="1400" b="0" i="0" dirty="0" err="1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retinalu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 s NH</a:t>
            </a:r>
            <a:r>
              <a:rPr lang="cs-CZ" sz="1400" b="0" i="0" baseline="-2500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2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skupinou </a:t>
            </a:r>
            <a:r>
              <a:rPr lang="cs-CZ" sz="1400" b="0" i="0" dirty="0" err="1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lysinového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 zbytku molekuly opsinu (= </a:t>
            </a:r>
            <a:r>
              <a:rPr lang="cs-CZ" sz="1400" b="0" i="0" dirty="0" err="1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Schiffova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cs-CZ" sz="1400" b="0" i="0" dirty="0" err="1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baze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cs-CZ" sz="1400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Opsin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– protein v membráně disku zevního segmentu tyčinky, složený ze 7 šroubovic = 7× prochází membránou, vyčnívá na obě její strany</a:t>
            </a:r>
            <a:endParaRPr lang="cs-CZ" sz="1400" dirty="0">
              <a:solidFill>
                <a:srgbClr val="212529"/>
              </a:solidFill>
              <a:cs typeface="Arial" panose="020B0604020202020204" pitchFamily="34" charset="0"/>
            </a:endParaRPr>
          </a:p>
          <a:p>
            <a:r>
              <a:rPr lang="cs-CZ" sz="1400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11-cis-retinal</a:t>
            </a:r>
            <a:r>
              <a:rPr lang="cs-CZ" sz="14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– nízkomolekulární barvivo, váže se zhruba uprostřed membrány mezi helixy opsinu.</a:t>
            </a:r>
          </a:p>
          <a:p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Ve tmě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do zevního segmentu skrze specifické membránové kanály mohutně pronikají 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ionty Na</a:t>
            </a:r>
            <a:r>
              <a:rPr kumimoji="0" lang="cs-CZ" altLang="cs-CZ" sz="1400" b="1" i="0" u="none" strike="noStrike" cap="none" normalizeH="0" baseline="3000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+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, sodíková pumpa vnitřního segmentu (Na</a:t>
            </a:r>
            <a:r>
              <a:rPr kumimoji="0" lang="cs-CZ" altLang="cs-CZ" sz="1400" b="0" i="0" u="none" strike="noStrike" cap="none" normalizeH="0" baseline="3000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+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, K</a:t>
            </a:r>
            <a:r>
              <a:rPr kumimoji="0" lang="cs-CZ" altLang="cs-CZ" sz="1400" b="0" i="0" u="none" strike="noStrike" cap="none" normalizeH="0" baseline="3000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+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ATPasa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) udržuje vysoký koncentrační gradient (výsledný potenciál je asi -40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mV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). Na</a:t>
            </a:r>
            <a:r>
              <a:rPr kumimoji="0" lang="cs-CZ" altLang="cs-CZ" sz="1400" b="0" i="0" u="none" strike="noStrike" cap="none" normalizeH="0" baseline="3000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+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kanál je udržován otevřený pomocí 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cyklického </a:t>
            </a:r>
            <a:r>
              <a:rPr kumimoji="0" lang="cs-CZ" altLang="cs-CZ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guanosinmonofosfátu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cs-CZ" altLang="cs-CZ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cGMP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)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.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endParaRPr lang="cs-CZ" sz="1400" b="0" i="0" dirty="0">
              <a:solidFill>
                <a:srgbClr val="212529"/>
              </a:solidFill>
              <a:effectLst/>
              <a:cs typeface="Arial" panose="020B0604020202020204" pitchFamily="34" charset="0"/>
            </a:endParaRPr>
          </a:p>
          <a:p>
            <a:pPr algn="l"/>
            <a:endParaRPr lang="cs-CZ" sz="1400" b="0" i="0" dirty="0">
              <a:solidFill>
                <a:srgbClr val="212529"/>
              </a:solidFill>
              <a:effectLst/>
              <a:cs typeface="Arial" panose="020B0604020202020204" pitchFamily="34" charset="0"/>
            </a:endParaRPr>
          </a:p>
          <a:p>
            <a:pPr algn="l"/>
            <a:endParaRPr lang="cs-CZ" sz="1400" b="0" i="0" dirty="0">
              <a:solidFill>
                <a:srgbClr val="212529"/>
              </a:solidFill>
              <a:effectLst/>
              <a:cs typeface="Arial" panose="020B0604020202020204" pitchFamily="34" charset="0"/>
            </a:endParaRPr>
          </a:p>
          <a:p>
            <a:pPr lvl="0"/>
            <a:endParaRPr lang="cs-CZ" altLang="cs-CZ" sz="1400" dirty="0">
              <a:cs typeface="Arial" panose="020B0604020202020204" pitchFamily="34" charset="0"/>
            </a:endParaRPr>
          </a:p>
        </p:txBody>
      </p:sp>
      <p:pic>
        <p:nvPicPr>
          <p:cNvPr id="6153" name="Picture 9">
            <a:extLst>
              <a:ext uri="{FF2B5EF4-FFF2-40B4-BE49-F238E27FC236}">
                <a16:creationId xmlns:a16="http://schemas.microsoft.com/office/drawing/2014/main" id="{79D183C1-8382-D571-9FD1-4F211C721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4298543"/>
            <a:ext cx="1798637" cy="248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83EE10B-7A3B-0715-8625-979AFEC7C643}"/>
              </a:ext>
            </a:extLst>
          </p:cNvPr>
          <p:cNvSpPr txBox="1"/>
          <p:nvPr/>
        </p:nvSpPr>
        <p:spPr>
          <a:xfrm>
            <a:off x="152400" y="4678203"/>
            <a:ext cx="86868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400" b="1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Čípky</a:t>
            </a:r>
          </a:p>
          <a:p>
            <a:pPr algn="l"/>
            <a:r>
              <a:rPr lang="cs-CZ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Zajišťují vidění za dobrých světelných podmínek – </a:t>
            </a:r>
            <a:r>
              <a:rPr lang="cs-CZ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fotopické vidění</a:t>
            </a:r>
            <a:r>
              <a:rPr lang="cs-CZ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Vnímají barvy. Je jich téměř 20 krát méně než tyčinek – 7 milionů. Jejich největší koncentrace je v oblasti </a:t>
            </a:r>
            <a:r>
              <a:rPr lang="cs-CZ" sz="1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 tooltip="Oko (biofyzika)/Princip vidě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žluté skvrny</a:t>
            </a:r>
            <a:r>
              <a:rPr lang="cs-CZ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Existuje více teorií vysvětlujících jejich barevnou citlivost. V současnosti je snad nejvíce uznáváno rozlišení čípků na </a:t>
            </a:r>
            <a:r>
              <a:rPr lang="cs-CZ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druhy</a:t>
            </a:r>
            <a:r>
              <a:rPr lang="cs-CZ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podle jejich citlivosti k vlnové délce. Obsahují </a:t>
            </a:r>
            <a:r>
              <a:rPr lang="cs-CZ" sz="1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fotopigmenty</a:t>
            </a:r>
            <a:r>
              <a:rPr lang="cs-CZ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různými absorpčními maximy.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434AA03-5446-C48A-359F-B1D11DC10281}"/>
              </a:ext>
            </a:extLst>
          </p:cNvPr>
          <p:cNvSpPr txBox="1"/>
          <p:nvPr/>
        </p:nvSpPr>
        <p:spPr>
          <a:xfrm flipH="1">
            <a:off x="3124200" y="152400"/>
            <a:ext cx="483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Biochemie vidění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836FE92-14F2-2B1C-2D63-531DBDCB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89" y="521732"/>
            <a:ext cx="6763811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Proces vidění se skládá z kaskády chemických reakcí od dopadu fotonu až po vznik a přenos vzruchu.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Po dopadu světla na sítnici dochází k jeho 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absorpci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. Tyčinky jsou neuvěřitelně citlivé, reagují na dopad jediného fotonu. Absorpce vede k 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excitaci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membrány, která se projeví 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izomerací 11-cis-retinalu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na 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ALL-TRANS-RETINAL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. Dochází tak ke změně jeho geometrie (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Schiffova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 báze s opsinem se posune o 0,5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nm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). Energie fotonu se tedy transformovala na pohyb atomů.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Světelná aktivace je velice rychlá a přitom složitá. Během milisekund proběhne řada fotochemických reakcí, jejichž meziprodukty (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bathorodopsin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lumirodopsin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metapodopsin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 I,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metarodopsin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 II) vykazují různá maxima od 500 do 380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nm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39BD6891-8915-88CC-CD02-7834C239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6369"/>
            <a:ext cx="472682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5B6B209-C233-8E54-3ACC-1E7128EDD7B0}"/>
              </a:ext>
            </a:extLst>
          </p:cNvPr>
          <p:cNvSpPr txBox="1"/>
          <p:nvPr/>
        </p:nvSpPr>
        <p:spPr>
          <a:xfrm>
            <a:off x="914400" y="7162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4758254-298B-83A4-EC70-CB0E5DE1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95600"/>
            <a:ext cx="6553200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Následujícím důsledkem dopadu fotonu je 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odpoutání barviva od bílkoviny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. Trans-izomer už nezapadá do vazebného místa. Rhodopsin se tak rozpadá na opsin a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all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-trans-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retinal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. Takto aktivovaný rhodopsin dále 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aktivuje G-protein TRANSDUCIN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. Kaskáda pokračuje aktivací 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FOSFODIESTERÁZY (PDE)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která 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hydrolyzuje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cGMP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na 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NECYKLICKÝ 5´-GMP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. Původně otevřený 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kanál pro Na</a:t>
            </a:r>
            <a:r>
              <a:rPr kumimoji="0" lang="cs-CZ" altLang="cs-CZ" sz="1400" b="1" i="0" u="none" strike="noStrike" cap="none" normalizeH="0" baseline="30000" dirty="0">
                <a:ln>
                  <a:noFill/>
                </a:ln>
                <a:effectLst/>
                <a:cs typeface="Arial" panose="020B0604020202020204" pitchFamily="34" charset="0"/>
              </a:rPr>
              <a:t>+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ionty se uzavírá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tok iontů se zastaví. Následkem je 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HYPERPOLARIZACE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membrány, stává se negativnější (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hyperpolarizace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je zde pouze -35mV, protože klidový membránový potenciál je zde -30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mV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).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Hyperpolarizace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se šíří k 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3" tooltip="Synap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synapsi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čímž umožňuje přenos vzruchu dál po 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4" tooltip="Zraková dráh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zrakové dráze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. Od gangliových buněk signál pokračuje jako depolarizace. Hodnota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hyperpolarizace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závisí na intenzitě osvětlení. Signál vyslaný z jednoho fotonu se navíc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hyperpolarizací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značně zesílí – amplifikuje. </a:t>
            </a:r>
            <a:endParaRPr lang="cs-CZ" altLang="cs-CZ" sz="1400" dirty="0"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404D346-5063-4435-5E08-20DA15351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753" y="2136688"/>
            <a:ext cx="5029200" cy="331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72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Teorie</a:t>
            </a:r>
            <a:r>
              <a:rPr spc="-135" dirty="0"/>
              <a:t> </a:t>
            </a:r>
            <a:r>
              <a:rPr spc="-10" dirty="0"/>
              <a:t>čtení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17</a:t>
            </a:fld>
            <a:r>
              <a:rPr dirty="0"/>
              <a:t>	Vyšší</a:t>
            </a:r>
            <a:r>
              <a:rPr spc="-10" dirty="0"/>
              <a:t> </a:t>
            </a:r>
            <a:r>
              <a:rPr dirty="0"/>
              <a:t>kognitivní</a:t>
            </a:r>
            <a:r>
              <a:rPr spc="-30" dirty="0"/>
              <a:t> </a:t>
            </a:r>
            <a:r>
              <a:rPr dirty="0"/>
              <a:t>funkce</a:t>
            </a:r>
            <a:r>
              <a:rPr spc="-40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spc="-20" dirty="0"/>
              <a:t>čtení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132715" indent="-457200">
              <a:lnSpc>
                <a:spcPct val="150000"/>
              </a:lnSpc>
              <a:spcBef>
                <a:spcPts val="10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dirty="0"/>
              <a:t>Existují</a:t>
            </a:r>
            <a:r>
              <a:rPr spc="-85" dirty="0"/>
              <a:t> </a:t>
            </a:r>
            <a:r>
              <a:rPr dirty="0"/>
              <a:t>dvě</a:t>
            </a:r>
            <a:r>
              <a:rPr spc="-65" dirty="0"/>
              <a:t> </a:t>
            </a:r>
            <a:r>
              <a:rPr dirty="0"/>
              <a:t>základní</a:t>
            </a:r>
            <a:r>
              <a:rPr spc="-85" dirty="0"/>
              <a:t> </a:t>
            </a:r>
            <a:r>
              <a:rPr dirty="0"/>
              <a:t>teorie,</a:t>
            </a:r>
            <a:r>
              <a:rPr spc="-75" dirty="0"/>
              <a:t> </a:t>
            </a:r>
            <a:r>
              <a:rPr dirty="0"/>
              <a:t>jak</a:t>
            </a:r>
            <a:r>
              <a:rPr spc="-75" dirty="0"/>
              <a:t> </a:t>
            </a:r>
            <a:r>
              <a:rPr dirty="0"/>
              <a:t>dochází</a:t>
            </a:r>
            <a:r>
              <a:rPr spc="-70" dirty="0"/>
              <a:t> </a:t>
            </a:r>
            <a:r>
              <a:rPr dirty="0"/>
              <a:t>k</a:t>
            </a:r>
            <a:r>
              <a:rPr spc="-55" dirty="0"/>
              <a:t> </a:t>
            </a:r>
            <a:r>
              <a:rPr dirty="0"/>
              <a:t>učení</a:t>
            </a:r>
            <a:r>
              <a:rPr spc="-75" dirty="0"/>
              <a:t> </a:t>
            </a:r>
            <a:r>
              <a:rPr dirty="0"/>
              <a:t>čtení</a:t>
            </a:r>
            <a:r>
              <a:rPr spc="-75" dirty="0"/>
              <a:t> </a:t>
            </a:r>
            <a:r>
              <a:rPr dirty="0"/>
              <a:t>v</a:t>
            </a:r>
            <a:r>
              <a:rPr spc="-55" dirty="0"/>
              <a:t> </a:t>
            </a:r>
            <a:r>
              <a:rPr dirty="0"/>
              <a:t>mozku,</a:t>
            </a:r>
            <a:r>
              <a:rPr spc="-45" dirty="0"/>
              <a:t> </a:t>
            </a:r>
            <a:r>
              <a:rPr dirty="0"/>
              <a:t>v</a:t>
            </a:r>
            <a:r>
              <a:rPr spc="-60" dirty="0"/>
              <a:t> </a:t>
            </a:r>
            <a:r>
              <a:rPr dirty="0"/>
              <a:t>poslední</a:t>
            </a:r>
            <a:r>
              <a:rPr spc="-75" dirty="0"/>
              <a:t> </a:t>
            </a:r>
            <a:r>
              <a:rPr spc="-20" dirty="0"/>
              <a:t>době </a:t>
            </a:r>
            <a:r>
              <a:rPr dirty="0"/>
              <a:t>byla</a:t>
            </a:r>
            <a:r>
              <a:rPr spc="-70" dirty="0"/>
              <a:t> </a:t>
            </a:r>
            <a:r>
              <a:rPr dirty="0"/>
              <a:t>mezi</a:t>
            </a:r>
            <a:r>
              <a:rPr spc="-70" dirty="0"/>
              <a:t> </a:t>
            </a:r>
            <a:r>
              <a:rPr dirty="0"/>
              <a:t>nimi</a:t>
            </a:r>
            <a:r>
              <a:rPr spc="-65" dirty="0"/>
              <a:t> </a:t>
            </a:r>
            <a:r>
              <a:rPr dirty="0"/>
              <a:t>udělána</a:t>
            </a:r>
            <a:r>
              <a:rPr spc="-80" dirty="0"/>
              <a:t> </a:t>
            </a:r>
            <a:r>
              <a:rPr dirty="0"/>
              <a:t>určitá</a:t>
            </a:r>
            <a:r>
              <a:rPr spc="-100" dirty="0"/>
              <a:t> </a:t>
            </a:r>
            <a:r>
              <a:rPr spc="-10" dirty="0"/>
              <a:t>syntéza</a:t>
            </a:r>
          </a:p>
          <a:p>
            <a:pPr marL="469265" indent="-457200">
              <a:lnSpc>
                <a:spcPct val="100000"/>
              </a:lnSpc>
              <a:spcBef>
                <a:spcPts val="144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dirty="0"/>
              <a:t>První</a:t>
            </a:r>
            <a:r>
              <a:rPr spc="-15" dirty="0"/>
              <a:t> </a:t>
            </a:r>
            <a:r>
              <a:rPr dirty="0"/>
              <a:t>je</a:t>
            </a:r>
            <a:r>
              <a:rPr spc="-5" dirty="0"/>
              <a:t> </a:t>
            </a:r>
            <a:r>
              <a:rPr dirty="0"/>
              <a:t>tzv.</a:t>
            </a:r>
            <a:r>
              <a:rPr spc="-25" dirty="0"/>
              <a:t> </a:t>
            </a:r>
            <a:r>
              <a:rPr dirty="0"/>
              <a:t>lexikální</a:t>
            </a:r>
            <a:r>
              <a:rPr spc="-50" dirty="0"/>
              <a:t> </a:t>
            </a:r>
            <a:r>
              <a:rPr dirty="0"/>
              <a:t>cesta,</a:t>
            </a:r>
            <a:r>
              <a:rPr spc="-25" dirty="0"/>
              <a:t> </a:t>
            </a:r>
            <a:r>
              <a:rPr dirty="0"/>
              <a:t>kdy</a:t>
            </a:r>
            <a:r>
              <a:rPr spc="-5" dirty="0"/>
              <a:t> </a:t>
            </a:r>
            <a:r>
              <a:rPr dirty="0"/>
              <a:t>si</a:t>
            </a:r>
            <a:r>
              <a:rPr spc="-20" dirty="0"/>
              <a:t> </a:t>
            </a:r>
            <a:r>
              <a:rPr dirty="0"/>
              <a:t>čtenář</a:t>
            </a:r>
            <a:r>
              <a:rPr spc="-20" dirty="0"/>
              <a:t> </a:t>
            </a:r>
            <a:r>
              <a:rPr dirty="0"/>
              <a:t>vyhledá</a:t>
            </a:r>
            <a:r>
              <a:rPr spc="-25" dirty="0"/>
              <a:t> </a:t>
            </a:r>
            <a:r>
              <a:rPr dirty="0"/>
              <a:t>slovo,</a:t>
            </a:r>
            <a:r>
              <a:rPr spc="-20" dirty="0"/>
              <a:t> </a:t>
            </a:r>
            <a:r>
              <a:rPr dirty="0"/>
              <a:t>které</a:t>
            </a:r>
            <a:r>
              <a:rPr spc="-30" dirty="0"/>
              <a:t> </a:t>
            </a:r>
            <a:r>
              <a:rPr dirty="0"/>
              <a:t>vidí</a:t>
            </a:r>
            <a:r>
              <a:rPr spc="-5" dirty="0"/>
              <a:t> </a:t>
            </a:r>
            <a:r>
              <a:rPr dirty="0"/>
              <a:t>ve</a:t>
            </a:r>
            <a:r>
              <a:rPr spc="-15" dirty="0"/>
              <a:t> </a:t>
            </a:r>
            <a:r>
              <a:rPr spc="-20" dirty="0"/>
              <a:t>svém</a:t>
            </a:r>
          </a:p>
          <a:p>
            <a:pPr marL="469265">
              <a:lnSpc>
                <a:spcPct val="100000"/>
              </a:lnSpc>
              <a:spcBef>
                <a:spcPts val="1440"/>
              </a:spcBef>
            </a:pPr>
            <a:r>
              <a:rPr dirty="0"/>
              <a:t>mentálním</a:t>
            </a:r>
            <a:r>
              <a:rPr spc="-45" dirty="0"/>
              <a:t> </a:t>
            </a:r>
            <a:r>
              <a:rPr dirty="0"/>
              <a:t>slovíku</a:t>
            </a:r>
            <a:r>
              <a:rPr spc="-2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přiřadí</a:t>
            </a:r>
            <a:r>
              <a:rPr spc="-30" dirty="0"/>
              <a:t> </a:t>
            </a:r>
            <a:r>
              <a:rPr dirty="0"/>
              <a:t>k</a:t>
            </a:r>
            <a:r>
              <a:rPr spc="-5" dirty="0"/>
              <a:t> </a:t>
            </a:r>
            <a:r>
              <a:rPr dirty="0"/>
              <a:t>němu</a:t>
            </a:r>
            <a:r>
              <a:rPr spc="-5" dirty="0"/>
              <a:t> </a:t>
            </a:r>
            <a:r>
              <a:rPr spc="-20" dirty="0"/>
              <a:t>zvuk</a:t>
            </a:r>
          </a:p>
          <a:p>
            <a:pPr marL="469265" marR="5080" indent="-457200">
              <a:lnSpc>
                <a:spcPct val="150000"/>
              </a:lnSpc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dirty="0"/>
              <a:t>Druhá</a:t>
            </a:r>
            <a:r>
              <a:rPr spc="-65" dirty="0"/>
              <a:t> </a:t>
            </a:r>
            <a:r>
              <a:rPr dirty="0"/>
              <a:t>tzv.</a:t>
            </a:r>
            <a:r>
              <a:rPr spc="-75" dirty="0"/>
              <a:t> </a:t>
            </a:r>
            <a:r>
              <a:rPr spc="-10" dirty="0"/>
              <a:t>sublexikální</a:t>
            </a:r>
            <a:r>
              <a:rPr spc="-95" dirty="0"/>
              <a:t> </a:t>
            </a:r>
            <a:r>
              <a:rPr dirty="0"/>
              <a:t>cesta,</a:t>
            </a:r>
            <a:r>
              <a:rPr spc="-80" dirty="0"/>
              <a:t> </a:t>
            </a:r>
            <a:r>
              <a:rPr dirty="0"/>
              <a:t>říká,</a:t>
            </a:r>
            <a:r>
              <a:rPr spc="-80" dirty="0"/>
              <a:t> </a:t>
            </a:r>
            <a:r>
              <a:rPr dirty="0"/>
              <a:t>že</a:t>
            </a:r>
            <a:r>
              <a:rPr spc="-70" dirty="0"/>
              <a:t> </a:t>
            </a:r>
            <a:r>
              <a:rPr dirty="0"/>
              <a:t>čtenář</a:t>
            </a:r>
            <a:r>
              <a:rPr spc="-75" dirty="0"/>
              <a:t> </a:t>
            </a:r>
            <a:r>
              <a:rPr dirty="0"/>
              <a:t>si</a:t>
            </a:r>
            <a:r>
              <a:rPr spc="-65" dirty="0"/>
              <a:t> </a:t>
            </a:r>
            <a:r>
              <a:rPr dirty="0"/>
              <a:t>zanalyzuje</a:t>
            </a:r>
            <a:r>
              <a:rPr spc="-100" dirty="0"/>
              <a:t> </a:t>
            </a:r>
            <a:r>
              <a:rPr dirty="0"/>
              <a:t>slovo</a:t>
            </a:r>
            <a:r>
              <a:rPr spc="-60" dirty="0"/>
              <a:t> </a:t>
            </a:r>
            <a:r>
              <a:rPr dirty="0"/>
              <a:t>po</a:t>
            </a:r>
            <a:r>
              <a:rPr spc="-60" dirty="0"/>
              <a:t> </a:t>
            </a:r>
            <a:r>
              <a:rPr dirty="0"/>
              <a:t>písmenech,</a:t>
            </a:r>
            <a:r>
              <a:rPr spc="-60" dirty="0"/>
              <a:t> </a:t>
            </a:r>
            <a:r>
              <a:rPr spc="-50" dirty="0"/>
              <a:t>k </a:t>
            </a:r>
            <a:r>
              <a:rPr dirty="0"/>
              <a:t>nim</a:t>
            </a:r>
            <a:r>
              <a:rPr spc="-25" dirty="0"/>
              <a:t> </a:t>
            </a:r>
            <a:r>
              <a:rPr dirty="0"/>
              <a:t>přiřadí</a:t>
            </a:r>
            <a:r>
              <a:rPr spc="-25" dirty="0"/>
              <a:t> </a:t>
            </a:r>
            <a:r>
              <a:rPr dirty="0"/>
              <a:t>hlásky</a:t>
            </a:r>
            <a:r>
              <a:rPr spc="-1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slovo</a:t>
            </a:r>
            <a:r>
              <a:rPr spc="-10" dirty="0"/>
              <a:t> přečte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Vyšší</a:t>
            </a:r>
            <a:r>
              <a:rPr spc="-150" dirty="0"/>
              <a:t> </a:t>
            </a:r>
            <a:r>
              <a:rPr dirty="0"/>
              <a:t>kognitivní</a:t>
            </a:r>
            <a:r>
              <a:rPr spc="-150" dirty="0"/>
              <a:t> </a:t>
            </a:r>
            <a:r>
              <a:rPr spc="-10" dirty="0"/>
              <a:t>funkce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18</a:t>
            </a:fld>
            <a:r>
              <a:rPr dirty="0"/>
              <a:t>	Vyšší</a:t>
            </a:r>
            <a:r>
              <a:rPr spc="-10" dirty="0"/>
              <a:t> </a:t>
            </a:r>
            <a:r>
              <a:rPr dirty="0"/>
              <a:t>kognitivní</a:t>
            </a:r>
            <a:r>
              <a:rPr spc="-30" dirty="0"/>
              <a:t> </a:t>
            </a:r>
            <a:r>
              <a:rPr dirty="0"/>
              <a:t>funkce</a:t>
            </a:r>
            <a:r>
              <a:rPr spc="-40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spc="-20" dirty="0"/>
              <a:t>čtení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13080" indent="-457200">
              <a:lnSpc>
                <a:spcPct val="150000"/>
              </a:lnSpc>
              <a:spcBef>
                <a:spcPts val="10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dirty="0"/>
              <a:t>Vyšší</a:t>
            </a:r>
            <a:r>
              <a:rPr spc="-85" dirty="0"/>
              <a:t> </a:t>
            </a:r>
            <a:r>
              <a:rPr dirty="0"/>
              <a:t>kognitivní</a:t>
            </a:r>
            <a:r>
              <a:rPr spc="-105" dirty="0"/>
              <a:t> </a:t>
            </a:r>
            <a:r>
              <a:rPr dirty="0"/>
              <a:t>funkce</a:t>
            </a:r>
            <a:r>
              <a:rPr spc="-75" dirty="0"/>
              <a:t> </a:t>
            </a:r>
            <a:r>
              <a:rPr dirty="0"/>
              <a:t>jsou</a:t>
            </a:r>
            <a:r>
              <a:rPr spc="-85" dirty="0"/>
              <a:t> </a:t>
            </a:r>
            <a:r>
              <a:rPr dirty="0"/>
              <a:t>nejvyšším</a:t>
            </a:r>
            <a:r>
              <a:rPr spc="-90" dirty="0"/>
              <a:t> </a:t>
            </a:r>
            <a:r>
              <a:rPr dirty="0"/>
              <a:t>stupněm</a:t>
            </a:r>
            <a:r>
              <a:rPr spc="-90" dirty="0"/>
              <a:t> </a:t>
            </a:r>
            <a:r>
              <a:rPr spc="-10" dirty="0"/>
              <a:t>kognitivních</a:t>
            </a:r>
            <a:r>
              <a:rPr spc="-114" dirty="0"/>
              <a:t> </a:t>
            </a:r>
            <a:r>
              <a:rPr spc="-10" dirty="0"/>
              <a:t>(poznávacích, </a:t>
            </a:r>
            <a:r>
              <a:rPr dirty="0"/>
              <a:t>vědomých)</a:t>
            </a:r>
            <a:r>
              <a:rPr spc="-75" dirty="0"/>
              <a:t> </a:t>
            </a:r>
            <a:r>
              <a:rPr dirty="0"/>
              <a:t>procesů,</a:t>
            </a:r>
            <a:r>
              <a:rPr spc="-80" dirty="0"/>
              <a:t> </a:t>
            </a:r>
            <a:r>
              <a:rPr dirty="0"/>
              <a:t>které</a:t>
            </a:r>
            <a:r>
              <a:rPr spc="-95" dirty="0"/>
              <a:t> </a:t>
            </a:r>
            <a:r>
              <a:rPr dirty="0"/>
              <a:t>jsou</a:t>
            </a:r>
            <a:r>
              <a:rPr spc="-70" dirty="0"/>
              <a:t> </a:t>
            </a:r>
            <a:r>
              <a:rPr dirty="0"/>
              <a:t>nezbytné</a:t>
            </a:r>
            <a:r>
              <a:rPr spc="-90" dirty="0"/>
              <a:t> </a:t>
            </a:r>
            <a:r>
              <a:rPr dirty="0"/>
              <a:t>pro</a:t>
            </a:r>
            <a:r>
              <a:rPr spc="-75" dirty="0"/>
              <a:t> </a:t>
            </a:r>
            <a:r>
              <a:rPr dirty="0"/>
              <a:t>kontrolu</a:t>
            </a:r>
            <a:r>
              <a:rPr spc="-90" dirty="0"/>
              <a:t> </a:t>
            </a:r>
            <a:r>
              <a:rPr dirty="0"/>
              <a:t>myšlení</a:t>
            </a:r>
            <a:r>
              <a:rPr spc="-85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10" dirty="0"/>
              <a:t>chování</a:t>
            </a:r>
          </a:p>
          <a:p>
            <a:pPr marL="469265" indent="-457200">
              <a:lnSpc>
                <a:spcPct val="100000"/>
              </a:lnSpc>
              <a:spcBef>
                <a:spcPts val="144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dirty="0"/>
              <a:t>Zahrnují</a:t>
            </a:r>
            <a:r>
              <a:rPr spc="-40" dirty="0"/>
              <a:t> </a:t>
            </a:r>
            <a:r>
              <a:rPr dirty="0"/>
              <a:t>například:</a:t>
            </a:r>
            <a:r>
              <a:rPr spc="-35" dirty="0"/>
              <a:t> </a:t>
            </a:r>
            <a:r>
              <a:rPr dirty="0"/>
              <a:t>myšlení,</a:t>
            </a:r>
            <a:r>
              <a:rPr spc="-25" dirty="0"/>
              <a:t> </a:t>
            </a:r>
            <a:r>
              <a:rPr dirty="0"/>
              <a:t>pozornost,</a:t>
            </a:r>
            <a:r>
              <a:rPr spc="-15" dirty="0"/>
              <a:t> </a:t>
            </a:r>
            <a:r>
              <a:rPr dirty="0"/>
              <a:t>opatrnost,</a:t>
            </a:r>
            <a:r>
              <a:rPr spc="-45" dirty="0"/>
              <a:t> </a:t>
            </a:r>
            <a:r>
              <a:rPr dirty="0"/>
              <a:t>paměť,</a:t>
            </a:r>
            <a:r>
              <a:rPr spc="-10" dirty="0"/>
              <a:t> </a:t>
            </a:r>
            <a:r>
              <a:rPr dirty="0"/>
              <a:t>schopnost</a:t>
            </a:r>
            <a:r>
              <a:rPr spc="-20" dirty="0"/>
              <a:t> </a:t>
            </a:r>
            <a:r>
              <a:rPr dirty="0"/>
              <a:t>mluvit,</a:t>
            </a:r>
            <a:r>
              <a:rPr spc="-20" dirty="0"/>
              <a:t> učit</a:t>
            </a:r>
          </a:p>
          <a:p>
            <a:pPr marL="469265">
              <a:lnSpc>
                <a:spcPct val="100000"/>
              </a:lnSpc>
              <a:spcBef>
                <a:spcPts val="1440"/>
              </a:spcBef>
            </a:pPr>
            <a:r>
              <a:rPr dirty="0"/>
              <a:t>se,</a:t>
            </a:r>
            <a:r>
              <a:rPr spc="-15" dirty="0"/>
              <a:t> </a:t>
            </a:r>
            <a:r>
              <a:rPr dirty="0"/>
              <a:t>číst,</a:t>
            </a:r>
            <a:r>
              <a:rPr spc="-20" dirty="0"/>
              <a:t> </a:t>
            </a:r>
            <a:r>
              <a:rPr dirty="0"/>
              <a:t>plánovat,</a:t>
            </a:r>
            <a:r>
              <a:rPr spc="-35" dirty="0"/>
              <a:t> </a:t>
            </a:r>
            <a:r>
              <a:rPr dirty="0"/>
              <a:t>řešit</a:t>
            </a:r>
            <a:r>
              <a:rPr spc="-20" dirty="0"/>
              <a:t> </a:t>
            </a:r>
            <a:r>
              <a:rPr spc="-10" dirty="0"/>
              <a:t>problémy</a:t>
            </a:r>
          </a:p>
          <a:p>
            <a:pPr marL="469265" marR="881380" indent="-457200">
              <a:lnSpc>
                <a:spcPct val="150000"/>
              </a:lnSpc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spc="-10" dirty="0"/>
              <a:t>Kognitivní</a:t>
            </a:r>
            <a:r>
              <a:rPr spc="-95" dirty="0"/>
              <a:t> </a:t>
            </a:r>
            <a:r>
              <a:rPr dirty="0"/>
              <a:t>kontrola</a:t>
            </a:r>
            <a:r>
              <a:rPr spc="-100" dirty="0"/>
              <a:t> </a:t>
            </a:r>
            <a:r>
              <a:rPr dirty="0"/>
              <a:t>je</a:t>
            </a:r>
            <a:r>
              <a:rPr spc="-75" dirty="0"/>
              <a:t> </a:t>
            </a:r>
            <a:r>
              <a:rPr dirty="0"/>
              <a:t>snížená</a:t>
            </a:r>
            <a:r>
              <a:rPr spc="-90" dirty="0"/>
              <a:t> </a:t>
            </a:r>
            <a:r>
              <a:rPr dirty="0"/>
              <a:t>při</a:t>
            </a:r>
            <a:r>
              <a:rPr spc="-80" dirty="0"/>
              <a:t> </a:t>
            </a:r>
            <a:r>
              <a:rPr dirty="0"/>
              <a:t>závislosti,</a:t>
            </a:r>
            <a:r>
              <a:rPr spc="-110" dirty="0"/>
              <a:t> </a:t>
            </a:r>
            <a:r>
              <a:rPr dirty="0"/>
              <a:t>ADHD</a:t>
            </a:r>
            <a:r>
              <a:rPr spc="-55" dirty="0"/>
              <a:t> </a:t>
            </a:r>
            <a:r>
              <a:rPr dirty="0"/>
              <a:t>(attention</a:t>
            </a:r>
            <a:r>
              <a:rPr spc="-110" dirty="0"/>
              <a:t> </a:t>
            </a:r>
            <a:r>
              <a:rPr spc="-10" dirty="0"/>
              <a:t>deficiency </a:t>
            </a:r>
            <a:r>
              <a:rPr dirty="0"/>
              <a:t>hyperactivity</a:t>
            </a:r>
            <a:r>
              <a:rPr spc="-45" dirty="0"/>
              <a:t> </a:t>
            </a:r>
            <a:r>
              <a:rPr dirty="0"/>
              <a:t>disorder)</a:t>
            </a:r>
            <a:r>
              <a:rPr spc="-20" dirty="0"/>
              <a:t> </a:t>
            </a:r>
            <a:r>
              <a:rPr dirty="0"/>
              <a:t>a řadě</a:t>
            </a:r>
            <a:r>
              <a:rPr spc="-20" dirty="0"/>
              <a:t> </a:t>
            </a:r>
            <a:r>
              <a:rPr dirty="0"/>
              <a:t>dalších</a:t>
            </a:r>
            <a:r>
              <a:rPr spc="-25" dirty="0"/>
              <a:t> </a:t>
            </a:r>
            <a:r>
              <a:rPr dirty="0"/>
              <a:t>poruch</a:t>
            </a:r>
            <a:r>
              <a:rPr spc="-15" dirty="0"/>
              <a:t> </a:t>
            </a:r>
            <a:r>
              <a:rPr spc="-25" dirty="0"/>
              <a:t>CNS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Poruchy</a:t>
            </a:r>
            <a:r>
              <a:rPr spc="-180" dirty="0"/>
              <a:t> </a:t>
            </a:r>
            <a:r>
              <a:rPr spc="-10" dirty="0"/>
              <a:t>čtení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19</a:t>
            </a:fld>
            <a:r>
              <a:rPr dirty="0"/>
              <a:t>	Vyšší</a:t>
            </a:r>
            <a:r>
              <a:rPr spc="-10" dirty="0"/>
              <a:t> </a:t>
            </a:r>
            <a:r>
              <a:rPr dirty="0"/>
              <a:t>kognitivní</a:t>
            </a:r>
            <a:r>
              <a:rPr spc="-30" dirty="0"/>
              <a:t> </a:t>
            </a:r>
            <a:r>
              <a:rPr dirty="0"/>
              <a:t>funkce</a:t>
            </a:r>
            <a:r>
              <a:rPr spc="-40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spc="-20" dirty="0"/>
              <a:t>čtení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1862" y="1725548"/>
            <a:ext cx="1035558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1325245" indent="-457200">
              <a:lnSpc>
                <a:spcPct val="150000"/>
              </a:lnSpc>
              <a:spcBef>
                <a:spcPts val="10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Vývojová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dyslexie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vrozená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porucha,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která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projevuje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obtížemi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při </a:t>
            </a:r>
            <a:r>
              <a:rPr sz="2400" dirty="0">
                <a:latin typeface="Times New Roman"/>
                <a:cs typeface="Times New Roman"/>
              </a:rPr>
              <a:t>dekódování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psaného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textu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a/nebo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plynulostí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čtení</a:t>
            </a:r>
            <a:endParaRPr sz="24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4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Alexie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získaná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porucha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čtení,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která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má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velmi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podobné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příznaky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jako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vývojová</a:t>
            </a:r>
            <a:endParaRPr sz="2400" dirty="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1440"/>
              </a:spcBef>
            </a:pPr>
            <a:r>
              <a:rPr sz="2400" spc="-10" dirty="0">
                <a:latin typeface="Times New Roman"/>
                <a:cs typeface="Times New Roman"/>
              </a:rPr>
              <a:t>dyslexie</a:t>
            </a:r>
            <a:endParaRPr sz="2400" dirty="0">
              <a:latin typeface="Times New Roman"/>
              <a:cs typeface="Times New Roman"/>
            </a:endParaRPr>
          </a:p>
          <a:p>
            <a:pPr marL="469265" marR="534670" indent="-457200">
              <a:lnSpc>
                <a:spcPct val="150000"/>
              </a:lnSpc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Hyperlexie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schopnost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číst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hodně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lépe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nasvědčovalo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IQ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nebo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věk, </a:t>
            </a:r>
            <a:r>
              <a:rPr sz="2400" dirty="0">
                <a:latin typeface="Times New Roman"/>
                <a:cs typeface="Times New Roman"/>
              </a:rPr>
              <a:t>nachází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spektrum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autismu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3252" y="172267"/>
            <a:ext cx="840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Čtení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697710" y="5946171"/>
            <a:ext cx="203644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cs-CZ" sz="1200" dirty="0">
                <a:latin typeface="Arial"/>
                <a:cs typeface="Arial"/>
                <a:hlinkClick r:id="rId2"/>
              </a:rPr>
              <a:t>https://www.sciencedirect.com/science/article/pii/S0047248414001535</a:t>
            </a:r>
            <a:endParaRPr lang="cs-CZ" sz="1200" dirty="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697" y="684869"/>
            <a:ext cx="10001885" cy="2357056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54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dirty="0">
                <a:latin typeface="Times New Roman"/>
                <a:cs typeface="Times New Roman"/>
              </a:rPr>
              <a:t>Čtení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zpracovávání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psaného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jazyka</a:t>
            </a:r>
            <a:endParaRPr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50000"/>
              </a:lnSpc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dirty="0">
                <a:latin typeface="Times New Roman"/>
                <a:cs typeface="Times New Roman"/>
              </a:rPr>
              <a:t>Je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komplexní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kognitivní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(poznávací)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proces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dekódující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symboly,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za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účelem </a:t>
            </a:r>
            <a:r>
              <a:rPr dirty="0">
                <a:latin typeface="Times New Roman"/>
                <a:cs typeface="Times New Roman"/>
              </a:rPr>
              <a:t>vytvoření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významu</a:t>
            </a:r>
            <a:endParaRPr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4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dirty="0">
                <a:latin typeface="Times New Roman"/>
                <a:cs typeface="Times New Roman"/>
              </a:rPr>
              <a:t>Je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prostředkem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jazyka,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komunikace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předávání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informací</a:t>
            </a:r>
            <a:endParaRPr lang="cs-CZ" spc="-1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4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lang="cs-CZ" spc="-10" dirty="0">
                <a:latin typeface="Times New Roman"/>
                <a:cs typeface="Times New Roman"/>
              </a:rPr>
              <a:t>Sídlo této vyšší kognitivní funkce je </a:t>
            </a:r>
            <a:r>
              <a:rPr lang="cs-CZ" spc="-10" dirty="0" err="1">
                <a:latin typeface="Times New Roman"/>
                <a:cs typeface="Times New Roman"/>
              </a:rPr>
              <a:t>Broccovo</a:t>
            </a:r>
            <a:r>
              <a:rPr lang="cs-CZ" spc="-10" dirty="0">
                <a:latin typeface="Times New Roman"/>
                <a:cs typeface="Times New Roman"/>
              </a:rPr>
              <a:t> centrum, které je již přítomno od prvních zástupců podčeledi </a:t>
            </a:r>
            <a:r>
              <a:rPr lang="cs-CZ" i="1" spc="-10" dirty="0" err="1">
                <a:latin typeface="Times New Roman"/>
                <a:cs typeface="Times New Roman"/>
              </a:rPr>
              <a:t>Homininae</a:t>
            </a:r>
            <a:r>
              <a:rPr lang="cs-CZ" i="1" spc="-10" dirty="0">
                <a:latin typeface="Times New Roman"/>
                <a:cs typeface="Times New Roman"/>
              </a:rPr>
              <a:t> </a:t>
            </a:r>
            <a:r>
              <a:rPr lang="cs-CZ" spc="-10" dirty="0">
                <a:latin typeface="Times New Roman"/>
                <a:cs typeface="Times New Roman"/>
              </a:rPr>
              <a:t>jako je </a:t>
            </a:r>
            <a:r>
              <a:rPr lang="cs-CZ" i="1" spc="-10" dirty="0">
                <a:latin typeface="Times New Roman"/>
                <a:cs typeface="Times New Roman"/>
              </a:rPr>
              <a:t>Homo </a:t>
            </a:r>
            <a:r>
              <a:rPr lang="cs-CZ" i="1" spc="-10" dirty="0" err="1">
                <a:latin typeface="Times New Roman"/>
                <a:cs typeface="Times New Roman"/>
              </a:rPr>
              <a:t>habilis</a:t>
            </a:r>
            <a:r>
              <a:rPr lang="cs-CZ" i="1" spc="-10" dirty="0">
                <a:latin typeface="Times New Roman"/>
                <a:cs typeface="Times New Roman"/>
              </a:rPr>
              <a:t> </a:t>
            </a:r>
            <a:r>
              <a:rPr lang="cs-CZ" spc="-10" dirty="0">
                <a:latin typeface="Times New Roman"/>
                <a:cs typeface="Times New Roman"/>
              </a:rPr>
              <a:t> a u </a:t>
            </a:r>
            <a:r>
              <a:rPr lang="cs-CZ" i="1" spc="-10" dirty="0">
                <a:latin typeface="Times New Roman"/>
                <a:cs typeface="Times New Roman"/>
              </a:rPr>
              <a:t>Homo </a:t>
            </a:r>
            <a:r>
              <a:rPr lang="cs-CZ" i="1" spc="-10" dirty="0" err="1">
                <a:latin typeface="Times New Roman"/>
                <a:cs typeface="Times New Roman"/>
              </a:rPr>
              <a:t>ergaster</a:t>
            </a:r>
            <a:r>
              <a:rPr lang="cs-CZ" i="1" spc="-10" dirty="0">
                <a:latin typeface="Times New Roman"/>
                <a:cs typeface="Times New Roman"/>
              </a:rPr>
              <a:t> </a:t>
            </a:r>
            <a:r>
              <a:rPr lang="cs-CZ" spc="-10" dirty="0">
                <a:latin typeface="Times New Roman"/>
                <a:cs typeface="Times New Roman"/>
              </a:rPr>
              <a:t> je již plně vyvinuté jako u moderního člověka</a:t>
            </a:r>
            <a:endParaRPr i="1" dirty="0">
              <a:latin typeface="Times New Roman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749D64-BC81-A20F-7DED-168FA2F44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18" y="3429000"/>
            <a:ext cx="2476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7143344-31AE-11FA-A9DD-21244CF3768F}"/>
              </a:ext>
            </a:extLst>
          </p:cNvPr>
          <p:cNvSpPr txBox="1"/>
          <p:nvPr/>
        </p:nvSpPr>
        <p:spPr>
          <a:xfrm flipH="1">
            <a:off x="10298747" y="4511989"/>
            <a:ext cx="173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Homo </a:t>
            </a:r>
            <a:r>
              <a:rPr lang="cs-CZ" i="1" dirty="0" err="1"/>
              <a:t>ergaster</a:t>
            </a:r>
            <a:endParaRPr lang="cs-CZ" i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9EDE25B-93FC-A570-0304-C967415C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747" y="381000"/>
            <a:ext cx="1620203" cy="39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6224428-CFA5-7D81-4FED-05939C39EFA9}"/>
              </a:ext>
            </a:extLst>
          </p:cNvPr>
          <p:cNvSpPr txBox="1"/>
          <p:nvPr/>
        </p:nvSpPr>
        <p:spPr>
          <a:xfrm>
            <a:off x="8153400" y="3003027"/>
            <a:ext cx="271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Homo </a:t>
            </a:r>
            <a:r>
              <a:rPr lang="cs-CZ" i="1" dirty="0" err="1"/>
              <a:t>ergaster</a:t>
            </a:r>
            <a:endParaRPr lang="cs-CZ" i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941DB50-AB10-D879-4F3E-244500502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92" y="3372359"/>
            <a:ext cx="2262995" cy="2121217"/>
          </a:xfrm>
          <a:prstGeom prst="rect">
            <a:avLst/>
          </a:prstGeom>
        </p:spPr>
      </p:pic>
      <p:pic>
        <p:nvPicPr>
          <p:cNvPr id="1030" name="Picture 6" descr="Člověk zručný">
            <a:extLst>
              <a:ext uri="{FF2B5EF4-FFF2-40B4-BE49-F238E27FC236}">
                <a16:creationId xmlns:a16="http://schemas.microsoft.com/office/drawing/2014/main" id="{FAE3F463-D7C1-56DC-1C25-693C6C68C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22" y="3995994"/>
            <a:ext cx="2619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362DE5C-E9CC-F865-CD5D-599A41957814}"/>
              </a:ext>
            </a:extLst>
          </p:cNvPr>
          <p:cNvSpPr txBox="1"/>
          <p:nvPr/>
        </p:nvSpPr>
        <p:spPr>
          <a:xfrm>
            <a:off x="3276600" y="611544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Homo </a:t>
            </a:r>
            <a:r>
              <a:rPr lang="cs-CZ" i="1" dirty="0" err="1"/>
              <a:t>habilis</a:t>
            </a:r>
            <a:endParaRPr lang="cs-CZ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9296400" cy="4800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20</a:t>
            </a:fld>
            <a:r>
              <a:rPr dirty="0"/>
              <a:t>	Vyšší</a:t>
            </a:r>
            <a:r>
              <a:rPr spc="-10" dirty="0"/>
              <a:t> </a:t>
            </a:r>
            <a:r>
              <a:rPr dirty="0"/>
              <a:t>kognitivní</a:t>
            </a:r>
            <a:r>
              <a:rPr spc="-30" dirty="0"/>
              <a:t> </a:t>
            </a:r>
            <a:r>
              <a:rPr dirty="0"/>
              <a:t>funkce</a:t>
            </a:r>
            <a:r>
              <a:rPr spc="-40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spc="-20" dirty="0"/>
              <a:t>čtení</a:t>
            </a:r>
          </a:p>
        </p:txBody>
      </p:sp>
      <p:pic>
        <p:nvPicPr>
          <p:cNvPr id="6" name="Obrázek 5" descr="Obsah obrázku text, měřicí tyč&#10;&#10;Popis byl vytvořen automaticky">
            <a:extLst>
              <a:ext uri="{FF2B5EF4-FFF2-40B4-BE49-F238E27FC236}">
                <a16:creationId xmlns:a16="http://schemas.microsoft.com/office/drawing/2014/main" id="{ED5AA669-AC2B-BC4F-A1F4-05BFB17FD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0162"/>
            <a:ext cx="5073446" cy="338229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B4FB9B7-A854-46E2-AC19-157C61D80AFF}"/>
              </a:ext>
            </a:extLst>
          </p:cNvPr>
          <p:cNvSpPr txBox="1"/>
          <p:nvPr/>
        </p:nvSpPr>
        <p:spPr>
          <a:xfrm>
            <a:off x="228600" y="5105400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Takto vidí čtený text dyslektik – obtíže při dekódování </a:t>
            </a:r>
          </a:p>
          <a:p>
            <a:r>
              <a:rPr lang="cs-CZ" dirty="0"/>
              <a:t>(ve žluté tabulce vidíte jeho špatné kódování u jednotlivých písmen abecedy)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9462" y="713612"/>
            <a:ext cx="9838055" cy="114363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>
              <a:lnSpc>
                <a:spcPts val="4010"/>
              </a:lnSpc>
              <a:spcBef>
                <a:spcPts val="885"/>
              </a:spcBef>
            </a:pPr>
            <a:r>
              <a:rPr dirty="0"/>
              <a:t>Možnosti</a:t>
            </a:r>
            <a:r>
              <a:rPr spc="-170" dirty="0"/>
              <a:t> </a:t>
            </a:r>
            <a:r>
              <a:rPr spc="-10" dirty="0"/>
              <a:t>individuálního</a:t>
            </a:r>
            <a:r>
              <a:rPr spc="-190" dirty="0"/>
              <a:t> </a:t>
            </a:r>
            <a:r>
              <a:rPr dirty="0"/>
              <a:t>zlepšení</a:t>
            </a:r>
            <a:r>
              <a:rPr spc="-155" dirty="0"/>
              <a:t> </a:t>
            </a:r>
            <a:r>
              <a:rPr spc="-10" dirty="0"/>
              <a:t>čtecích schopností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21</a:t>
            </a:fld>
            <a:r>
              <a:rPr dirty="0"/>
              <a:t>	Vyšší</a:t>
            </a:r>
            <a:r>
              <a:rPr spc="-10" dirty="0"/>
              <a:t> </a:t>
            </a:r>
            <a:r>
              <a:rPr dirty="0"/>
              <a:t>kognitivní</a:t>
            </a:r>
            <a:r>
              <a:rPr spc="-30" dirty="0"/>
              <a:t> </a:t>
            </a:r>
            <a:r>
              <a:rPr dirty="0"/>
              <a:t>funkce</a:t>
            </a:r>
            <a:r>
              <a:rPr spc="-40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spc="-20" dirty="0"/>
              <a:t>čtení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1862" y="1725548"/>
            <a:ext cx="10281285" cy="38665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54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Porozumění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textu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zlepšeno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většením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čtecího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rozsahu</a:t>
            </a:r>
            <a:endParaRPr sz="2400" dirty="0">
              <a:latin typeface="Times New Roman"/>
              <a:cs typeface="Times New Roman"/>
            </a:endParaRPr>
          </a:p>
          <a:p>
            <a:pPr marL="469265" marR="521970" indent="-457200">
              <a:lnSpc>
                <a:spcPct val="150000"/>
              </a:lnSpc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Čtení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příjemném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prostředí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někoho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knihovna,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jiného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kavárna,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pro </a:t>
            </a:r>
            <a:r>
              <a:rPr sz="2400" dirty="0">
                <a:latin typeface="Times New Roman"/>
                <a:cs typeface="Times New Roman"/>
              </a:rPr>
              <a:t>dalšího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nádraží</a:t>
            </a:r>
            <a:endParaRPr sz="24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4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Zlepšení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rychlosti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čtení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například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pomocí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serveru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2"/>
              </a:rPr>
              <a:t>rozectise.cz</a:t>
            </a:r>
            <a:endParaRPr sz="24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4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Kurzy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rychločtení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Davida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Grubera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u="sng" spc="-2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  <a:hlinkClick r:id="rId3"/>
              </a:rPr>
              <a:t>web</a:t>
            </a:r>
            <a:endParaRPr sz="24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1440"/>
              </a:spcBef>
              <a:buClr>
                <a:srgbClr val="0000DC"/>
              </a:buClr>
              <a:buChar char="-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Rychločtení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pomáhá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nejenom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díky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zvýšení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čtení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rychlosti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daného textu,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ale</a:t>
            </a:r>
            <a:r>
              <a:rPr sz="2400" spc="-20" dirty="0">
                <a:latin typeface="Times New Roman"/>
                <a:cs typeface="Times New Roman"/>
              </a:rPr>
              <a:t> také</a:t>
            </a:r>
            <a:endParaRPr sz="2400" dirty="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latin typeface="Times New Roman"/>
                <a:cs typeface="Times New Roman"/>
              </a:rPr>
              <a:t>zvyšuje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úhel textu,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který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dané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oko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schopné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přijmout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49DE36A-D0E8-1F89-B3D5-889D30324B2F}"/>
              </a:ext>
            </a:extLst>
          </p:cNvPr>
          <p:cNvSpPr txBox="1"/>
          <p:nvPr/>
        </p:nvSpPr>
        <p:spPr>
          <a:xfrm flipH="1">
            <a:off x="3184667" y="152400"/>
            <a:ext cx="4907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70C0"/>
                </a:solidFill>
              </a:rPr>
              <a:t>Preadaptace řeči u lidoopů</a:t>
            </a:r>
          </a:p>
        </p:txBody>
      </p:sp>
      <p:pic>
        <p:nvPicPr>
          <p:cNvPr id="2050" name="Picture 2" descr="primates - chimp">
            <a:extLst>
              <a:ext uri="{FF2B5EF4-FFF2-40B4-BE49-F238E27FC236}">
                <a16:creationId xmlns:a16="http://schemas.microsoft.com/office/drawing/2014/main" id="{B4E887E0-843A-9372-A254-B7F838512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4065"/>
            <a:ext cx="3886200" cy="338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41240BE-9DEA-51CE-433C-73355EBF34CD}"/>
              </a:ext>
            </a:extLst>
          </p:cNvPr>
          <p:cNvSpPr txBox="1"/>
          <p:nvPr/>
        </p:nvSpPr>
        <p:spPr>
          <a:xfrm>
            <a:off x="4572002" y="614065"/>
            <a:ext cx="685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 lidoopů je zřetelná lateralita mozku, jako prvního předpokladu vyšších kognitivních funkcí.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Broccovo</a:t>
            </a:r>
            <a:r>
              <a:rPr lang="cs-CZ" dirty="0"/>
              <a:t> centrum řeči není ještě tak výrazně vyznačena jako u </a:t>
            </a:r>
            <a:r>
              <a:rPr lang="cs-CZ" dirty="0" err="1"/>
              <a:t>homininů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 lidoopů nechybí </a:t>
            </a:r>
            <a:r>
              <a:rPr lang="cs-CZ" dirty="0" err="1"/>
              <a:t>osvalení</a:t>
            </a:r>
            <a:r>
              <a:rPr lang="cs-CZ" dirty="0"/>
              <a:t> umožňující vokalizaci jazyka, ale chybí inervace těchto svalů s příslušnými nervovými centry v mozku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Nicméně jejich mentální věk je 4-6 let u lidí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Jsou schopni komunikovat pomocí lidské znakové řeči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Bylo zjištěno, že znakovou řeč používají nejen ke komunikaci s lidmi, ale ke komunikaci mezi sebou ve skupině, učí ji nově příchozí členy a bylo prokázáno, že i matky tuto řeč učí svá mláďata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4A04CF9-B815-8055-6BD8-3791E04BB4EC}"/>
              </a:ext>
            </a:extLst>
          </p:cNvPr>
          <p:cNvSpPr txBox="1"/>
          <p:nvPr/>
        </p:nvSpPr>
        <p:spPr>
          <a:xfrm>
            <a:off x="317090" y="634215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hlinkClick r:id="rId3"/>
              </a:rPr>
              <a:t>https://royalsocietypublishing.org/doi/epdf/10.1098/rspb.2018.2900</a:t>
            </a:r>
            <a:endParaRPr lang="cs-CZ" sz="1000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1E4B853-E066-E116-646D-E7E62EF969A7}"/>
              </a:ext>
            </a:extLst>
          </p:cNvPr>
          <p:cNvSpPr txBox="1"/>
          <p:nvPr/>
        </p:nvSpPr>
        <p:spPr>
          <a:xfrm>
            <a:off x="152400" y="4220828"/>
            <a:ext cx="11493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roce 2018 vyšel článek týkající se používání šimpanzí znakové řeči u divoce žijících šimpanzů v ugandské rezervaci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Budongo</a:t>
            </a:r>
            <a:endParaRPr lang="cs-CZ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Jejich znaková řeč nemá syntaxi jako lidský jazyk, nicméně byly prokázáno využívání dvou lingvistických zákonů a to </a:t>
            </a:r>
            <a:r>
              <a:rPr lang="cs-CZ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Zipfuova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zákona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Menzerathova-Altmannova</a:t>
            </a:r>
            <a:r>
              <a:rPr lang="cs-CZ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zákona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(první říká</a:t>
            </a:r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že čím jsou slova v jazyce častější, tím jsou kratší. To je typické například pro osobní zájmena nebo spojky a druhý říká, že</a:t>
            </a:r>
            <a:r>
              <a:rPr lang="cs-CZ" b="0" i="0" dirty="0">
                <a:solidFill>
                  <a:srgbClr val="4044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delší výrazy skládají z kratších – čím je delší složený výraz, tím jsou kratší výrazy, z nichž je složený)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Rovněž byla popsána podobnost mezi posuňky šimpanzů a lidských kojenců</a:t>
            </a:r>
          </a:p>
        </p:txBody>
      </p:sp>
    </p:spTree>
    <p:extLst>
      <p:ext uri="{BB962C8B-B14F-4D97-AF65-F5344CB8AC3E}">
        <p14:creationId xmlns:p14="http://schemas.microsoft.com/office/powerpoint/2010/main" val="182743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jbližší příbuzní bazar | Databáze knih">
            <a:extLst>
              <a:ext uri="{FF2B5EF4-FFF2-40B4-BE49-F238E27FC236}">
                <a16:creationId xmlns:a16="http://schemas.microsoft.com/office/drawing/2014/main" id="{2328F221-0891-E98E-8132-38F1D5C8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56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1A1319A-AF05-B034-B42E-17CA4DD4FC4A}"/>
              </a:ext>
            </a:extLst>
          </p:cNvPr>
          <p:cNvSpPr txBox="1"/>
          <p:nvPr/>
        </p:nvSpPr>
        <p:spPr>
          <a:xfrm flipH="1">
            <a:off x="5185727" y="35560"/>
            <a:ext cx="68945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Dr. Roger </a:t>
            </a:r>
            <a:r>
              <a:rPr lang="cs-CZ" dirty="0" err="1"/>
              <a:t>Fouts</a:t>
            </a:r>
            <a:r>
              <a:rPr lang="cs-CZ" dirty="0"/>
              <a:t> prokázal vědomé používání lidské znakové řeči u šimpanzů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nechal šimpanze o samotě v místnosti a natáčel jejich chování skrytou kamerou. Nejenže se šimpanzi domlouvali v nepřítomnosti výzkumníka, posuňkovali dokonce ještě intenzivněji, než v jeho přítomnosti! Tím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Fouts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jasně ukázal neplatnost tvrzení kritiků. Jeho závěry podporují i zjištění, že šimpanzi si "povídají" (posuňkují) sami pro sebe, když nemají žádný kontakt s jinými šimpanzi či člověkem, navíc se mláďata učí znaky od svých rodičů, aniž by je k tomu rodiče museli nějak nutit,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ze šimpanzům vyprávět pohádky, strašit je (nepřítomným) ČERNÝM PSEM, lze u nich pozorovat, jak se vždycky na podzim začnou těšit na Vánoce (= BONBON STROM) a bylo zaznamenáno, jak jim je líto, když jejich ošetřovatelce zemře dítě (čili chápou neodvratnost smrti a těžko se s ní smiřují)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64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E1603A1-8079-FF64-2C1E-F68A53637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9" y="609600"/>
            <a:ext cx="4010836" cy="536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B15EC46-4A3A-A8D1-55B0-797064491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893" y="381000"/>
            <a:ext cx="3847803" cy="5287297"/>
          </a:xfrm>
          <a:prstGeom prst="rect">
            <a:avLst/>
          </a:prstGeom>
        </p:spPr>
      </p:pic>
      <p:pic>
        <p:nvPicPr>
          <p:cNvPr id="3076" name="Picture 4" descr="Otevřít fotku">
            <a:extLst>
              <a:ext uri="{FF2B5EF4-FFF2-40B4-BE49-F238E27FC236}">
                <a16:creationId xmlns:a16="http://schemas.microsoft.com/office/drawing/2014/main" id="{B24B4A3A-4105-3B72-7E5B-F1DD2D40F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43288"/>
            <a:ext cx="2816575" cy="19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pis není dostupný.">
            <a:extLst>
              <a:ext uri="{FF2B5EF4-FFF2-40B4-BE49-F238E27FC236}">
                <a16:creationId xmlns:a16="http://schemas.microsoft.com/office/drawing/2014/main" id="{17CF77C2-C942-FC04-E309-60B9C8D51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6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7401BC3-3BB4-A680-9D86-9907DEF881D8}"/>
              </a:ext>
            </a:extLst>
          </p:cNvPr>
          <p:cNvSpPr txBox="1"/>
          <p:nvPr/>
        </p:nvSpPr>
        <p:spPr>
          <a:xfrm>
            <a:off x="152400" y="381000"/>
            <a:ext cx="1143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Schopnost mluvené řeči, která je typická pro člověka a jeho předky je zřejmě kódována genem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FOXP2 (</a:t>
            </a:r>
            <a:r>
              <a:rPr lang="cs-CZ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forkhead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box protein 2), čili tzv. „jazykovým genem“. Nachází se v chromozomu 7 a je exprimován v určitých buňkách, včetně mozku. Mutace tohoto genu způsobuje u lidí poruchy řeči a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schopnost mluvené 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řeči.</a:t>
            </a:r>
          </a:p>
          <a:p>
            <a:endParaRPr lang="cs-CZ" dirty="0"/>
          </a:p>
        </p:txBody>
      </p:sp>
      <p:pic>
        <p:nvPicPr>
          <p:cNvPr id="4098" name="Picture 2" descr="Svante Pääbo - Max Planck Institute for Evolutionary Anthropology">
            <a:extLst>
              <a:ext uri="{FF2B5EF4-FFF2-40B4-BE49-F238E27FC236}">
                <a16:creationId xmlns:a16="http://schemas.microsoft.com/office/drawing/2014/main" id="{CCAC54C6-149E-111F-ADA5-45051953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57400"/>
            <a:ext cx="4248150" cy="30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5FB4E65-CE7D-E88C-A5E0-6EC870E56535}"/>
              </a:ext>
            </a:extLst>
          </p:cNvPr>
          <p:cNvSpPr txBox="1"/>
          <p:nvPr/>
        </p:nvSpPr>
        <p:spPr>
          <a:xfrm>
            <a:off x="7218680" y="5094986"/>
            <a:ext cx="4363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Svante</a:t>
            </a:r>
            <a:r>
              <a:rPr lang="cs-CZ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Pääbo</a:t>
            </a:r>
            <a:r>
              <a:rPr lang="cs-CZ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-nositel Nobelovy ceny za medicínu a fyziologii</a:t>
            </a:r>
            <a:endParaRPr lang="cs-C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760103E-D1E2-65DB-22A1-87BF1CBA2206}"/>
              </a:ext>
            </a:extLst>
          </p:cNvPr>
          <p:cNvSpPr txBox="1"/>
          <p:nvPr/>
        </p:nvSpPr>
        <p:spPr>
          <a:xfrm>
            <a:off x="533400" y="3038298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Svante</a:t>
            </a:r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Pääbo</a:t>
            </a:r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jako první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sekvenoval</a:t>
            </a:r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neandertálskou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aDNA</a:t>
            </a:r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prokázal přítomnost genu FOXP2 u neandertálského člověka. V současné době jej hledá u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denisovanů</a:t>
            </a:r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Celý genom není ještě rozluštěn.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7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35369B-FDDE-9D99-E606-26CAACADC673}"/>
              </a:ext>
            </a:extLst>
          </p:cNvPr>
          <p:cNvSpPr txBox="1"/>
          <p:nvPr/>
        </p:nvSpPr>
        <p:spPr>
          <a:xfrm>
            <a:off x="381000" y="3810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Šimpanzí tlupa zbila, zabila a pojedla svého bývalého tyranského vůdce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838AC4-9043-49C8-AF95-5B94034D7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4953714" cy="330041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754E7EE-BDDD-28F1-40AE-C5278CACF91D}"/>
              </a:ext>
            </a:extLst>
          </p:cNvPr>
          <p:cNvSpPr txBox="1"/>
          <p:nvPr/>
        </p:nvSpPr>
        <p:spPr>
          <a:xfrm>
            <a:off x="5943600" y="3810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i="0" dirty="0">
                <a:solidFill>
                  <a:srgbClr val="2B2B2B"/>
                </a:solidFill>
                <a:effectLst/>
                <a:latin typeface="Merriweather" panose="020B0604020202020204" pitchFamily="2" charset="-18"/>
              </a:rPr>
              <a:t>V 17. století Holanďané zabili a snědli zrádného premiéra </a:t>
            </a:r>
          </a:p>
        </p:txBody>
      </p:sp>
      <p:pic>
        <p:nvPicPr>
          <p:cNvPr id="5122" name="Picture 2" descr="Jak běsnící dav snědl nenáviděného premiéra">
            <a:extLst>
              <a:ext uri="{FF2B5EF4-FFF2-40B4-BE49-F238E27FC236}">
                <a16:creationId xmlns:a16="http://schemas.microsoft.com/office/drawing/2014/main" id="{F0D52F8B-F790-22BD-58F1-38342DEB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313140"/>
            <a:ext cx="6278386" cy="353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rutý osud Johana de Witta: Nizozemského premiéra snědl rozzuřený dav -  Lifee.cz">
            <a:extLst>
              <a:ext uri="{FF2B5EF4-FFF2-40B4-BE49-F238E27FC236}">
                <a16:creationId xmlns:a16="http://schemas.microsoft.com/office/drawing/2014/main" id="{6A78213C-60A1-AA45-15A5-68A8F02D1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40" y="4814252"/>
            <a:ext cx="3343275" cy="18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5C0DFE9-2257-69D0-D045-7ABE7EF793E3}"/>
              </a:ext>
            </a:extLst>
          </p:cNvPr>
          <p:cNvSpPr txBox="1"/>
          <p:nvPr/>
        </p:nvSpPr>
        <p:spPr>
          <a:xfrm>
            <a:off x="9062641" y="5110221"/>
            <a:ext cx="271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Johann de </a:t>
            </a:r>
            <a:r>
              <a:rPr lang="cs-CZ" dirty="0" err="1"/>
              <a:t>Witte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48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879E8BEF-052B-EE75-8A44-40C638292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43B3A4B-42A2-53C8-58C9-748C8F8714B7}"/>
              </a:ext>
            </a:extLst>
          </p:cNvPr>
          <p:cNvSpPr txBox="1"/>
          <p:nvPr/>
        </p:nvSpPr>
        <p:spPr>
          <a:xfrm>
            <a:off x="304800" y="762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Komunikace velryb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017C26-DF86-FE27-354B-FB81099087AE}"/>
              </a:ext>
            </a:extLst>
          </p:cNvPr>
          <p:cNvSpPr txBox="1"/>
          <p:nvPr/>
        </p:nvSpPr>
        <p:spPr>
          <a:xfrm>
            <a:off x="86032" y="685800"/>
            <a:ext cx="1211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40444A"/>
                </a:solidFill>
                <a:effectLst/>
                <a:latin typeface="Source Sans Pro" panose="020B0503030403020204" pitchFamily="34" charset="0"/>
              </a:rPr>
              <a:t>Díky nově digitalizovaným lodním deníkům, které obsahují podrobnosti o lovu vorvaňů obrovských v severním Tichém oceánu, autoři výzkumu zjistili, že během několika málo let úspěšnost zásahů při použití velrybářských harpun klesla o 58 procent. Toto prosté konstatování vede k ohromujícímu závěru – velryby mezi sebou kolektivně sdílely informaci o tom, co se děje, a klíčovým způsobem změnily své chování. Jakmile se osudně střetly s naší kulturou, rychle se poučily z chyb.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65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D8B7E95-A967-822D-7245-B97603891EBB}"/>
              </a:ext>
            </a:extLst>
          </p:cNvPr>
          <p:cNvSpPr txBox="1"/>
          <p:nvPr/>
        </p:nvSpPr>
        <p:spPr>
          <a:xfrm>
            <a:off x="4381500" y="314325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Komunikace velryb</a:t>
            </a:r>
          </a:p>
        </p:txBody>
      </p:sp>
      <p:pic>
        <p:nvPicPr>
          <p:cNvPr id="2050" name="Picture 2" descr="Vorvaň | Naturfoto.cz">
            <a:extLst>
              <a:ext uri="{FF2B5EF4-FFF2-40B4-BE49-F238E27FC236}">
                <a16:creationId xmlns:a16="http://schemas.microsoft.com/office/drawing/2014/main" id="{D3989352-2F51-F374-57F6-E430A587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7418"/>
            <a:ext cx="57150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26E0C3B-F257-E70A-E0C0-B37018359C4C}"/>
              </a:ext>
            </a:extLst>
          </p:cNvPr>
          <p:cNvSpPr txBox="1"/>
          <p:nvPr/>
        </p:nvSpPr>
        <p:spPr>
          <a:xfrm>
            <a:off x="304800" y="838200"/>
            <a:ext cx="1028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40444A"/>
                </a:solidFill>
                <a:effectLst/>
                <a:latin typeface="Source Sans Pro" panose="020B0503030403020204" pitchFamily="34" charset="0"/>
              </a:rPr>
              <a:t>Vorvani obrovští jsou velmi společenská zvířata, která jsou schopna komunikovat na obrovské vzdálenosti. Sdružují se do klanů, které jsou definované na základě dorozumívacích charakteristik, v podobě kódu klapavých zvuků, které tito kytovci vydávají.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DBE12C3-43C5-06BF-866B-CA6F64410551}"/>
              </a:ext>
            </a:extLst>
          </p:cNvPr>
          <p:cNvSpPr txBox="1"/>
          <p:nvPr/>
        </p:nvSpPr>
        <p:spPr>
          <a:xfrm flipH="1">
            <a:off x="304800" y="1885295"/>
            <a:ext cx="548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0" i="0" dirty="0">
                <a:solidFill>
                  <a:srgbClr val="40444A"/>
                </a:solidFill>
                <a:effectLst/>
                <a:latin typeface="Source Sans Pro" panose="020B0503030403020204" pitchFamily="34" charset="0"/>
              </a:rPr>
              <a:t>Vorvaní společenství jsou matrilineární a upozornění na nové nebezpečí je předáváno podobnou cestou, kterou vedoucí velrybí samice používají pro sdílení informací o místech s potravou. Vorvani obrovští mají zároveň největší mozek ze všech živočichů na planetě. Není tak těžké představit si, že rozumí tomu, co se jim děje.</a:t>
            </a:r>
          </a:p>
          <a:p>
            <a:pPr algn="l"/>
            <a:r>
              <a:rPr lang="cs-CZ" b="0" i="0" dirty="0">
                <a:solidFill>
                  <a:srgbClr val="40444A"/>
                </a:solidFill>
                <a:effectLst/>
                <a:latin typeface="Source Sans Pro" panose="020B0503030403020204" pitchFamily="34" charset="0"/>
              </a:rPr>
              <a:t>Samotným lovcům připadalo, že zvířata v napadané skupině o hrozbě komunikují. Vorvani upustili od svých obvyklých obranných formací a místo toho plavali proti směru větru, aby se dostali dál od loveckých lodí, které byly na větru závislé. „Šlo o kulturní evoluci, na genetickou evoluci byla změna v chování příliš rychlá,“ –</a:t>
            </a:r>
            <a:r>
              <a:rPr lang="cs-CZ" b="0" i="0" dirty="0" err="1">
                <a:solidFill>
                  <a:srgbClr val="40444A"/>
                </a:solidFill>
                <a:effectLst/>
                <a:latin typeface="Source Sans Pro" panose="020B0503030403020204" pitchFamily="34" charset="0"/>
              </a:rPr>
              <a:t>Whitehead</a:t>
            </a:r>
            <a:r>
              <a:rPr lang="cs-CZ" b="0" i="0" dirty="0">
                <a:solidFill>
                  <a:srgbClr val="40444A"/>
                </a:solidFill>
                <a:effectLst/>
                <a:latin typeface="Source Sans Pro" panose="020B0503030403020204" pitchFamily="34" charset="0"/>
              </a:rPr>
              <a:t> et al. (2021).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448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D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2038</Words>
  <Application>Microsoft Office PowerPoint</Application>
  <PresentationFormat>Širokoúhlá obrazovka</PresentationFormat>
  <Paragraphs>136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Merriweather</vt:lpstr>
      <vt:lpstr>Source Sans Pro</vt:lpstr>
      <vt:lpstr>Times New Roman</vt:lpstr>
      <vt:lpstr>Wingdings</vt:lpstr>
      <vt:lpstr>Office Theme</vt:lpstr>
      <vt:lpstr>Vyšší kognitivní funkce - čtení</vt:lpstr>
      <vt:lpstr>Čtení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Genetická podstata čtení</vt:lpstr>
      <vt:lpstr>Genetická podstata čtení</vt:lpstr>
      <vt:lpstr>Zrak a čtení</vt:lpstr>
      <vt:lpstr>Funkce mozkové kůry</vt:lpstr>
      <vt:lpstr>Prezentace aplikace PowerPoint</vt:lpstr>
      <vt:lpstr>Prezentace aplikace PowerPoint</vt:lpstr>
      <vt:lpstr>Teorie čtení</vt:lpstr>
      <vt:lpstr>Vyšší kognitivní funkce</vt:lpstr>
      <vt:lpstr>Poruchy čtení</vt:lpstr>
      <vt:lpstr>Prezentace aplikace PowerPoint</vt:lpstr>
      <vt:lpstr>Možnosti individuálního zlepšení čtecích schopností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MPG</dc:creator>
  <cp:lastModifiedBy>Zuzana Nováková</cp:lastModifiedBy>
  <cp:revision>12</cp:revision>
  <dcterms:created xsi:type="dcterms:W3CDTF">2022-09-09T09:03:08Z</dcterms:created>
  <dcterms:modified xsi:type="dcterms:W3CDTF">2022-11-21T10:48:24Z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2022-09-09T00:00:00Z</vt:filetime>
  </property>
  <property fmtid="{D5CDD505-2E9C-101B-9397-08002B2CF9AE}" pid="5" name="Producer">
    <vt:lpwstr>Microsoft® PowerPoint® 2016</vt:lpwstr>
  </property>
</Properties>
</file>