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2" r:id="rId4"/>
    <p:sldId id="259" r:id="rId5"/>
    <p:sldId id="260" r:id="rId6"/>
    <p:sldId id="261" r:id="rId7"/>
    <p:sldId id="262" r:id="rId8"/>
    <p:sldId id="265" r:id="rId9"/>
    <p:sldId id="263" r:id="rId10"/>
    <p:sldId id="266" r:id="rId11"/>
    <p:sldId id="267" r:id="rId12"/>
    <p:sldId id="287" r:id="rId13"/>
    <p:sldId id="283" r:id="rId14"/>
    <p:sldId id="303" r:id="rId15"/>
    <p:sldId id="294" r:id="rId16"/>
    <p:sldId id="264" r:id="rId17"/>
    <p:sldId id="270" r:id="rId18"/>
    <p:sldId id="285" r:id="rId19"/>
    <p:sldId id="28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73" r:id="rId29"/>
    <p:sldId id="286" r:id="rId30"/>
    <p:sldId id="291" r:id="rId31"/>
    <p:sldId id="292" r:id="rId32"/>
    <p:sldId id="293" r:id="rId33"/>
    <p:sldId id="276" r:id="rId34"/>
    <p:sldId id="277" r:id="rId35"/>
    <p:sldId id="307" r:id="rId36"/>
    <p:sldId id="278" r:id="rId37"/>
    <p:sldId id="305" r:id="rId38"/>
    <p:sldId id="304" r:id="rId39"/>
    <p:sldId id="279" r:id="rId40"/>
    <p:sldId id="306" r:id="rId41"/>
    <p:sldId id="280" r:id="rId42"/>
    <p:sldId id="281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7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7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57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83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13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01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72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71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40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10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1C5A-236F-4D78-871F-BC7DC991FE1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D333-F8D3-4BD0-91E1-369FAAC557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73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64773" y="233942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6000" b="1" kern="0" dirty="0" smtClean="0">
                <a:solidFill>
                  <a:srgbClr val="FF0000"/>
                </a:solidFill>
                <a:effectLst/>
              </a:rPr>
              <a:t>Ekosystémy</a:t>
            </a:r>
            <a:endParaRPr lang="cs-CZ" sz="6000" b="1" kern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3601158"/>
            <a:ext cx="2360582" cy="1573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" y="1874312"/>
            <a:ext cx="2491559" cy="16610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" y="3574549"/>
            <a:ext cx="2484277" cy="16561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/>
          <a:stretch/>
        </p:blipFill>
        <p:spPr>
          <a:xfrm>
            <a:off x="-22384" y="5207491"/>
            <a:ext cx="2490139" cy="15466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925893"/>
            <a:ext cx="2360582" cy="15737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53" y="5233195"/>
            <a:ext cx="2314738" cy="1543158"/>
          </a:xfrm>
          <a:prstGeom prst="rect">
            <a:avLst/>
          </a:prstGeom>
        </p:spPr>
      </p:pic>
      <p:pic>
        <p:nvPicPr>
          <p:cNvPr id="12" name="Picture 4" descr="Výsledek obrázk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76" y="1903688"/>
            <a:ext cx="2439557" cy="162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5024595" y="3561845"/>
            <a:ext cx="2469823" cy="1629575"/>
            <a:chOff x="4994329" y="3601158"/>
            <a:chExt cx="5822315" cy="3184079"/>
          </a:xfrm>
        </p:grpSpPr>
        <p:pic>
          <p:nvPicPr>
            <p:cNvPr id="13" name="Picture 2" descr="Výsledek obrázku pro coral reef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329" y="3601158"/>
              <a:ext cx="5822315" cy="318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bdélník 13"/>
            <p:cNvSpPr/>
            <p:nvPr/>
          </p:nvSpPr>
          <p:spPr>
            <a:xfrm>
              <a:off x="5133565" y="6243999"/>
              <a:ext cx="5543838" cy="541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>
                  <a:solidFill>
                    <a:srgbClr val="FFFF00"/>
                  </a:solidFill>
                </a:rPr>
                <a:t>http</a:t>
              </a:r>
              <a:r>
                <a:rPr lang="cs-CZ" sz="1200" dirty="0" smtClean="0">
                  <a:solidFill>
                    <a:srgbClr val="FFFF00"/>
                  </a:solidFill>
                </a:rPr>
                <a:t>://nationalgeogrpahic.com</a:t>
              </a:r>
              <a:endParaRPr lang="cs-CZ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073889" y="5230733"/>
            <a:ext cx="2462271" cy="1540909"/>
            <a:chOff x="2129533" y="2263140"/>
            <a:chExt cx="7720951" cy="4286250"/>
          </a:xfrm>
        </p:grpSpPr>
        <p:pic>
          <p:nvPicPr>
            <p:cNvPr id="16" name="Picture 2" descr="Výsledek obrázku pro fynbo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533" y="2263140"/>
              <a:ext cx="762000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bdélník 16"/>
            <p:cNvSpPr/>
            <p:nvPr/>
          </p:nvSpPr>
          <p:spPr>
            <a:xfrm>
              <a:off x="5108771" y="5640259"/>
              <a:ext cx="4741713" cy="770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>
                  <a:solidFill>
                    <a:srgbClr val="FFFF00"/>
                  </a:solidFill>
                </a:rPr>
                <a:t>http://cs.mg.co.za</a:t>
              </a:r>
              <a:r>
                <a:rPr lang="cs-CZ" sz="1200" dirty="0" smtClean="0">
                  <a:solidFill>
                    <a:srgbClr val="FFFF00"/>
                  </a:solidFill>
                </a:rPr>
                <a:t>/</a:t>
              </a:r>
              <a:endParaRPr lang="cs-CZ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1"/>
          <a:srcRect l="13931" r="14555"/>
          <a:stretch/>
        </p:blipFill>
        <p:spPr>
          <a:xfrm>
            <a:off x="7546188" y="1911053"/>
            <a:ext cx="4526476" cy="341795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2"/>
          <a:srcRect t="11488" b="6808"/>
          <a:stretch/>
        </p:blipFill>
        <p:spPr>
          <a:xfrm>
            <a:off x="7608168" y="5466828"/>
            <a:ext cx="2395529" cy="130481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8448" y="5454399"/>
            <a:ext cx="1908090" cy="13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5360" y="188640"/>
            <a:ext cx="6096000" cy="29084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Sekundární produktivita</a:t>
            </a:r>
          </a:p>
          <a:p>
            <a:pPr>
              <a:spcAft>
                <a:spcPts val="0"/>
              </a:spcAft>
            </a:pPr>
            <a:r>
              <a:rPr lang="cs-CZ" sz="900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 smtClean="0">
                <a:ea typeface="Times New Roman" panose="02020603050405020304" pitchFamily="18" charset="0"/>
              </a:rPr>
              <a:t>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e rychlost produkce biomasy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heterotrofními organismy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(konzumenti, rozkladači).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Čistá sekundární produkce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N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= konzumace – exkrementy – respirace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Sekundární produktivita závisí na primární a je vždy o jeden řád menší než primární (5000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kJ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– 500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kJ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– 50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kJ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3018208"/>
            <a:ext cx="5530577" cy="32525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408368" y="6463051"/>
            <a:ext cx="23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http://sciencebitz.com/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8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3352" y="116632"/>
            <a:ext cx="1166529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Stabilita ekosystémů</a:t>
            </a:r>
            <a:endParaRPr lang="cs-CZ" b="1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je schopnost autoregulace, tendence zůstat blízko rovnovážnému stavu nebo se tam vrátit po vychýlení.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2 typy stability: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Resistence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: schopnost nepodlehnout změně při stresu</a:t>
            </a:r>
          </a:p>
          <a:p>
            <a:pPr>
              <a:spcAft>
                <a:spcPts val="0"/>
              </a:spcAft>
            </a:pP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 err="1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Resilience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: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schopnost vrátit se k původnímu („normálnímu“) stavu; v současných pracích se ale někdy používá pro jakoukoliv resistenci, asi pod vlivem významu slova v jiných oborech (psychologie).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924944"/>
            <a:ext cx="57546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3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344" y="332656"/>
            <a:ext cx="113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002060"/>
                </a:solidFill>
              </a:rPr>
              <a:t>Disturbance / Perturbace: </a:t>
            </a:r>
            <a:r>
              <a:rPr lang="cs-CZ" dirty="0" smtClean="0"/>
              <a:t>krátkou dobu trvající narušování běžného fungování ekosystému (jeho produkce), které způsobuje změnu druhového složení nebo fungování (pastva, seč, požár, povodeň, narušení svrchní vrstvy půdy s kořeny, vývrat apod.)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3287688" y="1412776"/>
            <a:ext cx="1728192" cy="936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6168008" y="1412776"/>
            <a:ext cx="1728192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79376" y="2520479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Disturbance:</a:t>
            </a:r>
          </a:p>
          <a:p>
            <a:r>
              <a:rPr lang="cs-CZ" dirty="0" smtClean="0"/>
              <a:t>V ochraně přírody chápána jako opakovaná, pravidelná, </a:t>
            </a:r>
            <a:r>
              <a:rPr lang="cs-CZ" dirty="0" err="1" smtClean="0"/>
              <a:t>predikovatelná</a:t>
            </a:r>
            <a:r>
              <a:rPr lang="cs-CZ" dirty="0" smtClean="0"/>
              <a:t> s očekávatelným výsledkem….</a:t>
            </a:r>
          </a:p>
          <a:p>
            <a:endParaRPr lang="cs-CZ" dirty="0" smtClean="0"/>
          </a:p>
          <a:p>
            <a:r>
              <a:rPr lang="cs-CZ" b="1" dirty="0" smtClean="0"/>
              <a:t>                                               X</a:t>
            </a:r>
            <a:endParaRPr lang="cs-CZ" b="1" dirty="0"/>
          </a:p>
          <a:p>
            <a:endParaRPr lang="cs-CZ" dirty="0"/>
          </a:p>
          <a:p>
            <a:r>
              <a:rPr lang="cs-CZ" dirty="0" smtClean="0"/>
              <a:t>V modelování systémů (obecně) se tak ale označuje vnější zásah do systému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28048" y="2420215"/>
            <a:ext cx="5472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Perturbace:</a:t>
            </a:r>
          </a:p>
          <a:p>
            <a:r>
              <a:rPr lang="cs-CZ" dirty="0" smtClean="0"/>
              <a:t>V ochraně přírody chápána jako neočekávaná, jednorázová událost se zásadním, těžko </a:t>
            </a:r>
            <a:r>
              <a:rPr lang="cs-CZ" dirty="0" err="1" smtClean="0"/>
              <a:t>predikovatelným</a:t>
            </a:r>
            <a:r>
              <a:rPr lang="cs-CZ" dirty="0" smtClean="0"/>
              <a:t> vlivem na další vývoj ekosystému</a:t>
            </a:r>
          </a:p>
          <a:p>
            <a:endParaRPr lang="cs-CZ" dirty="0" smtClean="0"/>
          </a:p>
          <a:p>
            <a:r>
              <a:rPr lang="cs-CZ" dirty="0" smtClean="0"/>
              <a:t>                                                   </a:t>
            </a:r>
            <a:r>
              <a:rPr lang="cs-CZ" b="1" dirty="0" smtClean="0"/>
              <a:t>X</a:t>
            </a:r>
            <a:endParaRPr lang="cs-CZ" b="1" dirty="0"/>
          </a:p>
          <a:p>
            <a:endParaRPr lang="cs-CZ" dirty="0"/>
          </a:p>
          <a:p>
            <a:r>
              <a:rPr lang="cs-CZ" dirty="0" smtClean="0"/>
              <a:t>V modelování systémů (obecně) se tak ale označuje výkyv ve fungování systému vyvolaný vnitřními procesy.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35360" y="5493131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Hystereze: </a:t>
            </a:r>
            <a:r>
              <a:rPr lang="cs-CZ" dirty="0" smtClean="0"/>
              <a:t>závislost současného stavu ekosystému na minulé </a:t>
            </a:r>
            <a:r>
              <a:rPr lang="cs-CZ" dirty="0" err="1" smtClean="0"/>
              <a:t>perturbanci</a:t>
            </a:r>
            <a:r>
              <a:rPr lang="cs-CZ" dirty="0" smtClean="0"/>
              <a:t>, která „přepnula“ jeden stabilní ekosystém v jiný stabilní ekosystém (teorie „alternativních stabilních stavů“). Typicky nastává na hranici biomů: savana nebo step se může vyskytovat na místě, kde byl předtím les, aniž by se změnilo klima – mohlo dojít k velkému požáru, a po něm je bezlesí udržováno býložravci a pravidelnými požáry.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70" y="1156913"/>
            <a:ext cx="1944216" cy="12937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t="11488" b="6808"/>
          <a:stretch/>
        </p:blipFill>
        <p:spPr>
          <a:xfrm>
            <a:off x="685768" y="1346086"/>
            <a:ext cx="1963481" cy="10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344" y="40466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Stabilita a druhová bohatost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monokultura versus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polydominantní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lesní porost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019264"/>
            <a:ext cx="4800533" cy="36004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343472" y="5682932"/>
            <a:ext cx="1526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weissova.blog.sme.sk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040260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408" y="3395056"/>
            <a:ext cx="2255716" cy="337138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3299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Klíčové druhy a ekosystémoví inženýři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43430"/>
          <a:stretch/>
        </p:blipFill>
        <p:spPr>
          <a:xfrm>
            <a:off x="5461307" y="4313933"/>
            <a:ext cx="2098308" cy="24745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1130"/>
          <a:stretch/>
        </p:blipFill>
        <p:spPr>
          <a:xfrm>
            <a:off x="7635832" y="3905531"/>
            <a:ext cx="2088232" cy="28829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46" y="3701777"/>
            <a:ext cx="3143250" cy="31527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19623" t="5204" r="20843"/>
          <a:stretch/>
        </p:blipFill>
        <p:spPr>
          <a:xfrm>
            <a:off x="92861" y="2420888"/>
            <a:ext cx="2042700" cy="433811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51432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Druh, jehož význam pro fungování ekosystému a utváření vztahů v něm je větší než by odpovídalo jeho abundanci, se nazývá v ekologii </a:t>
            </a:r>
            <a:r>
              <a:rPr lang="cs-CZ" sz="2000" b="1" dirty="0" smtClean="0">
                <a:solidFill>
                  <a:srgbClr val="00B050"/>
                </a:solidFill>
              </a:rPr>
              <a:t>klíčový druh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keystone</a:t>
            </a:r>
            <a:r>
              <a:rPr lang="cs-CZ" sz="2000" i="1" dirty="0" smtClean="0"/>
              <a:t> species</a:t>
            </a:r>
            <a:r>
              <a:rPr lang="cs-CZ" sz="2000" dirty="0" smtClean="0"/>
              <a:t>): například vrcholový predátor. Klíčový druh může zároveň být </a:t>
            </a:r>
            <a:r>
              <a:rPr lang="cs-CZ" sz="2000" b="1" dirty="0" smtClean="0">
                <a:solidFill>
                  <a:srgbClr val="00B050"/>
                </a:solidFill>
              </a:rPr>
              <a:t>ekosystémový inženýr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ecosystem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engineer</a:t>
            </a:r>
            <a:r>
              <a:rPr lang="cs-CZ" sz="2000" dirty="0" smtClean="0"/>
              <a:t>; na obrázcích), pokud i vytváří strukturu ekosystému tím, že podmiňuje, přeměňuje, udržuje </a:t>
            </a:r>
            <a:r>
              <a:rPr lang="cs-CZ" sz="2000" dirty="0"/>
              <a:t>nebo ničí </a:t>
            </a:r>
            <a:r>
              <a:rPr lang="cs-CZ" sz="2000" dirty="0" smtClean="0"/>
              <a:t>prostředí jiných druhů nebo mění strukturu (dominanty) společenstva. Ekosystémoví inženýři se využívají při obnově ekosystémů (</a:t>
            </a:r>
            <a:r>
              <a:rPr lang="cs-CZ" sz="2000" i="1" dirty="0" err="1" smtClean="0"/>
              <a:t>restoration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ecology</a:t>
            </a:r>
            <a:r>
              <a:rPr lang="cs-CZ" sz="2000" dirty="0" smtClean="0"/>
              <a:t>).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42746" y="2369659"/>
            <a:ext cx="442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chaluha, korál: vytváří </a:t>
            </a:r>
            <a:r>
              <a:rPr lang="cs-CZ" dirty="0" err="1" smtClean="0"/>
              <a:t>kelpy</a:t>
            </a:r>
            <a:r>
              <a:rPr lang="cs-CZ" dirty="0" smtClean="0"/>
              <a:t> a korálové útesy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394517" y="3355633"/>
            <a:ext cx="298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bobr: vytváří vodní nádrže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03283" y="3332445"/>
            <a:ext cx="2156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rašeliník: </a:t>
            </a:r>
            <a:r>
              <a:rPr lang="cs-CZ" dirty="0" err="1" smtClean="0"/>
              <a:t>acidifikuje</a:t>
            </a:r>
            <a:r>
              <a:rPr lang="cs-CZ" dirty="0" smtClean="0"/>
              <a:t>, vyplňuje prostor (</a:t>
            </a:r>
            <a:r>
              <a:rPr lang="cs-CZ" dirty="0" err="1" smtClean="0"/>
              <a:t>kompetuje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559614" y="2396425"/>
            <a:ext cx="2232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leguminóza : díky symbióze s bakteriemi poutá vzdušný dusík, tím </a:t>
            </a:r>
            <a:r>
              <a:rPr lang="cs-CZ" dirty="0" err="1" smtClean="0"/>
              <a:t>facilituje</a:t>
            </a:r>
            <a:r>
              <a:rPr lang="cs-CZ" dirty="0" smtClean="0"/>
              <a:t> sukcesi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9751646" y="2461992"/>
            <a:ext cx="223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rostlinný poloparazit: potlačuje dominantní druhy, zejména trávy</a:t>
            </a:r>
            <a:endParaRPr lang="cs-CZ" dirty="0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2242746" y="2768335"/>
            <a:ext cx="97293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74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3352" y="260648"/>
            <a:ext cx="55446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Toky energie v potravních řetězcích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Trofické úrovně společenstva:</a:t>
            </a:r>
          </a:p>
          <a:p>
            <a:pPr>
              <a:spcAft>
                <a:spcPts val="0"/>
              </a:spcAft>
            </a:pP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primární producenti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konzumenti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predátoři 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 smtClean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pastevně-kořistnický potravní </a:t>
            </a:r>
            <a:r>
              <a:rPr lang="cs-CZ" sz="28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řetězec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začíná zelenou hmotou a pokračuje přes konzumenty 1. řádu k predátorům. 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 err="1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detritový</a:t>
            </a:r>
            <a:r>
              <a:rPr lang="cs-CZ" sz="28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potravní </a:t>
            </a:r>
            <a:r>
              <a:rPr lang="cs-CZ" sz="2800" b="1" dirty="0" err="1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řetezec</a:t>
            </a:r>
            <a:endParaRPr lang="cs-CZ" sz="2800" b="1" dirty="0" smtClean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Naopak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dekompozitoři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(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mikrokonzumenti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 patří do 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detritového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potravního řetězce, který začíná mrtvou biomasou.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509120"/>
            <a:ext cx="5851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48680"/>
            <a:ext cx="4242639" cy="24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3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55768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63352" y="4797152"/>
            <a:ext cx="531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Energie nemůže být opakovaně použita, živiny ano.</a:t>
            </a: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9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72064" y="764704"/>
            <a:ext cx="46085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Živou hmotu tvoří voda (5%) a organické sloučeniny uhlíku (95%). V organických sloučeninách uhlíku se ukládá a akumuluje energie. Při oxidaci uhlíkatých látek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se energie ztrácí. Velká část energie se ztrácí teplem – to může být využito jen na regulaci tělesné teploty, do ostatních procesů již nevstupuje a uniká z ekosystému. Naproti tomu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 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může být znovu využit pro fotosyntézu.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Energie se do ekosystému dodává neustálým slunečním svitem (sluneční konstanta).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Chemické látky se na rozdíl od energie mohou recyklovat. Kdyby se nerecyklovali, jejich zásoba by se brzy vyčerpala a život by zanikl. Recyklaci chemických látek zajišťují heterotrofní organismy.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352" y="260648"/>
            <a:ext cx="6912768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Bilance živin v terestrických ekosystémech</a:t>
            </a:r>
            <a:endParaRPr lang="cs-CZ" sz="1400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r>
              <a:rPr lang="cs-CZ" sz="1400" b="1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Vstupy:</a:t>
            </a:r>
            <a:endParaRPr lang="cs-CZ" sz="900" dirty="0" smtClean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zvětrávání matečné horniny – půda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vstup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z atmosféry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spad živin (mokrá a suchá depozice)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fixace dusíku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splachy vodou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Výstupy:</a:t>
            </a:r>
            <a:endParaRPr lang="cs-CZ" sz="900" dirty="0" smtClean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uvolňování do atmosféry (C – respirace, N – denitrifikace, rozklad, požár)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vyplavení do povrchových a podzemních vod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export živin pastvou, kosením, těžbou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35" y="3212976"/>
            <a:ext cx="4650329" cy="3096344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81402" y="6340079"/>
            <a:ext cx="519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Jeden ze způsobů exportu živin z ekosystému louky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335" y="5401370"/>
            <a:ext cx="73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Eutrofní ekosystémy</a:t>
            </a:r>
            <a:r>
              <a:rPr lang="cs-CZ" b="1" dirty="0" smtClean="0"/>
              <a:t>: </a:t>
            </a:r>
            <a:r>
              <a:rPr lang="cs-CZ" dirty="0" smtClean="0"/>
              <a:t>bohaté živinami (N, P, K); převládá několik C-stratégů</a:t>
            </a:r>
          </a:p>
          <a:p>
            <a:r>
              <a:rPr lang="cs-CZ" b="1" dirty="0" err="1" smtClean="0">
                <a:solidFill>
                  <a:srgbClr val="FF0000"/>
                </a:solidFill>
              </a:rPr>
              <a:t>Mezotrofní</a:t>
            </a:r>
            <a:r>
              <a:rPr lang="cs-CZ" b="1" dirty="0" smtClean="0">
                <a:solidFill>
                  <a:srgbClr val="FF0000"/>
                </a:solidFill>
              </a:rPr>
              <a:t> ekosystémy</a:t>
            </a:r>
            <a:r>
              <a:rPr lang="cs-CZ" b="1" dirty="0" smtClean="0"/>
              <a:t>: </a:t>
            </a:r>
            <a:r>
              <a:rPr lang="cs-CZ" dirty="0" smtClean="0"/>
              <a:t>středně bohaté živinami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Oligotrofní ekosystémy</a:t>
            </a:r>
            <a:r>
              <a:rPr lang="cs-CZ" b="1" dirty="0" smtClean="0"/>
              <a:t>:</a:t>
            </a:r>
            <a:r>
              <a:rPr lang="cs-CZ" dirty="0" smtClean="0"/>
              <a:t> chudé živinami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65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70" y="4472344"/>
            <a:ext cx="3575732" cy="2382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" y="2483679"/>
            <a:ext cx="3477052" cy="23226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3645024"/>
            <a:ext cx="2141984" cy="32129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523" y="155536"/>
            <a:ext cx="418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Eutrofizace terestrických ekosystémů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 rot="1214519">
            <a:off x="3615769" y="5126627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256240" y="551723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310496"/>
            <a:ext cx="2049016" cy="3073524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 rot="20481043">
            <a:off x="3782430" y="2094520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42" y="155536"/>
            <a:ext cx="2481064" cy="3721596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7968208" y="1772816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884057">
            <a:off x="7937265" y="3339783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1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6495" y="47667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Bilance živin ve vodních ekosystémech</a:t>
            </a:r>
            <a:endParaRPr lang="cs-CZ" sz="1400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Vstupy: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 smtClean="0">
                <a:effectLst/>
                <a:ea typeface="Times New Roman" panose="02020603050405020304" pitchFamily="18" charset="0"/>
              </a:rPr>
              <a:t>přitékající vodní toky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depozice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fixace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splachy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Výstupy: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 smtClean="0">
                <a:effectLst/>
                <a:ea typeface="Times New Roman" panose="02020603050405020304" pitchFamily="18" charset="0"/>
              </a:rPr>
              <a:t>odtékající vodní toky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 smtClean="0">
                <a:effectLst/>
                <a:ea typeface="Times New Roman" panose="02020603050405020304" pitchFamily="18" charset="0"/>
              </a:rPr>
              <a:t>sedimentace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živočichové opouštějící vodu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plynný únik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36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5" y="4250200"/>
            <a:ext cx="3793604" cy="25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0648"/>
            <a:ext cx="5429250" cy="37528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384032" y="-59600"/>
            <a:ext cx="162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wordpress.com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296684" y="6397293"/>
            <a:ext cx="202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energyeducation.ca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3" y="4398784"/>
            <a:ext cx="4176464" cy="238110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91344" y="260648"/>
            <a:ext cx="114492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Ekosystém</a:t>
            </a:r>
            <a:r>
              <a:rPr lang="cs-CZ" b="0" dirty="0" smtClean="0">
                <a:solidFill>
                  <a:srgbClr val="FF0000"/>
                </a:solidFill>
                <a:effectLst/>
              </a:rPr>
              <a:t> </a:t>
            </a:r>
            <a:r>
              <a:rPr lang="cs-CZ" b="0" dirty="0" smtClean="0">
                <a:effectLst/>
              </a:rPr>
              <a:t>je soubor organismů žijících na určitém území +</a:t>
            </a:r>
            <a:r>
              <a:rPr lang="cs-CZ" b="1" dirty="0" smtClean="0">
                <a:effectLst/>
              </a:rPr>
              <a:t> neživé prostředí</a:t>
            </a:r>
            <a:r>
              <a:rPr lang="cs-CZ" b="0" dirty="0" smtClean="0">
                <a:effectLst/>
              </a:rPr>
              <a:t> tohoto území. V hierarchii úrovní, které ekologie zkoumá, se nachází mezi společenstvem a krajinou. Je charakterizován především koloběhem prvků a tokem energie.</a:t>
            </a:r>
            <a:endParaRPr lang="cs-CZ" b="1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cs-CZ" sz="900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cs-CZ" sz="1600" b="1" dirty="0" smtClean="0">
                <a:effectLst/>
                <a:ea typeface="Times New Roman" panose="02020603050405020304" pitchFamily="18" charset="0"/>
              </a:rPr>
              <a:t>jedinci – populace – druhy – společenstva – ekosystém - krajina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900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</a:rPr>
              <a:t> </a:t>
            </a:r>
            <a:endParaRPr lang="cs-CZ" b="1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</a:rPr>
              <a:t>Přísnější definice:</a:t>
            </a:r>
            <a:endParaRPr lang="cs-CZ" b="1" dirty="0" smtClean="0"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Ekosystém je dynamický cirkulační systém producentů, konzumentů, rozkladačů a jejich abiotického prostředí, propojený energeticky s výraznými zpětnými vazbami, schopný samostatné existence a do značné míry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homeostatický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(homeostáze – vnitřní rovnováha).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6368622"/>
            <a:ext cx="150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sciencing.com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4439816" y="4842734"/>
            <a:ext cx="533400" cy="1411416"/>
          </a:xfrm>
          <a:custGeom>
            <a:avLst/>
            <a:gdLst>
              <a:gd name="connsiteX0" fmla="*/ 0 w 533400"/>
              <a:gd name="connsiteY0" fmla="*/ 819150 h 1411416"/>
              <a:gd name="connsiteX1" fmla="*/ 200025 w 533400"/>
              <a:gd name="connsiteY1" fmla="*/ 1381125 h 1411416"/>
              <a:gd name="connsiteX2" fmla="*/ 533400 w 533400"/>
              <a:gd name="connsiteY2" fmla="*/ 0 h 1411416"/>
              <a:gd name="connsiteX3" fmla="*/ 533400 w 533400"/>
              <a:gd name="connsiteY3" fmla="*/ 0 h 1411416"/>
              <a:gd name="connsiteX4" fmla="*/ 533400 w 533400"/>
              <a:gd name="connsiteY4" fmla="*/ 0 h 14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1411416">
                <a:moveTo>
                  <a:pt x="0" y="819150"/>
                </a:moveTo>
                <a:cubicBezTo>
                  <a:pt x="55562" y="1168400"/>
                  <a:pt x="111125" y="1517650"/>
                  <a:pt x="200025" y="1381125"/>
                </a:cubicBezTo>
                <a:cubicBezTo>
                  <a:pt x="288925" y="1244600"/>
                  <a:pt x="533400" y="0"/>
                  <a:pt x="533400" y="0"/>
                </a:cubicBezTo>
                <a:lnTo>
                  <a:pt x="533400" y="0"/>
                </a:lnTo>
                <a:lnTo>
                  <a:pt x="5334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59896" y="3724514"/>
            <a:ext cx="4176464" cy="2942452"/>
            <a:chOff x="5807968" y="3726908"/>
            <a:chExt cx="4176464" cy="2942452"/>
          </a:xfrm>
        </p:grpSpPr>
        <p:pic>
          <p:nvPicPr>
            <p:cNvPr id="13314" name="Picture 2" descr="VÃ½sledek obrÃ¡zku pro aquari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540" y="4178431"/>
              <a:ext cx="3096344" cy="237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Přímá spojnice 6"/>
            <p:cNvCxnSpPr/>
            <p:nvPr/>
          </p:nvCxnSpPr>
          <p:spPr>
            <a:xfrm flipH="1">
              <a:off x="6077000" y="3923982"/>
              <a:ext cx="3871428" cy="26293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5807968" y="4045714"/>
              <a:ext cx="4176464" cy="26236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7004602" y="3726908"/>
              <a:ext cx="233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d</a:t>
              </a:r>
              <a:r>
                <a:rPr lang="cs-CZ" b="1" dirty="0" smtClean="0">
                  <a:solidFill>
                    <a:srgbClr val="FF0000"/>
                  </a:solidFill>
                </a:rPr>
                <a:t>odatková energie!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9048328" y="3356992"/>
            <a:ext cx="3115122" cy="3309974"/>
            <a:chOff x="9048328" y="3356992"/>
            <a:chExt cx="3115122" cy="3309974"/>
          </a:xfrm>
        </p:grpSpPr>
        <p:sp>
          <p:nvSpPr>
            <p:cNvPr id="6" name="Obdélník 5"/>
            <p:cNvSpPr/>
            <p:nvPr/>
          </p:nvSpPr>
          <p:spPr>
            <a:xfrm>
              <a:off x="9186032" y="3724514"/>
              <a:ext cx="29774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/>
                <a:t>Ekosystem</a:t>
              </a:r>
              <a:r>
                <a:rPr lang="cs-CZ" dirty="0"/>
                <a:t> spol. s.r.o</a:t>
              </a:r>
              <a:r>
                <a:rPr lang="cs-CZ" dirty="0" smtClean="0"/>
                <a:t>.; </a:t>
              </a:r>
            </a:p>
            <a:p>
              <a:r>
                <a:rPr lang="cs-CZ" dirty="0" smtClean="0"/>
                <a:t>dodavatel </a:t>
              </a:r>
              <a:r>
                <a:rPr lang="cs-CZ" dirty="0" err="1" smtClean="0"/>
                <a:t>čístících</a:t>
              </a:r>
              <a:r>
                <a:rPr lang="cs-CZ" dirty="0" smtClean="0"/>
                <a:t> prostředků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210095" y="4543800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… ekosystém těla a duše …</a:t>
              </a:r>
              <a:endParaRPr lang="cs-CZ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9408368" y="5717084"/>
              <a:ext cx="2232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…. ekosystém pravicových médií v USA …“</a:t>
              </a:r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336360" y="5013176"/>
              <a:ext cx="2105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… ekosystém čističky odpadních vod …..</a:t>
              </a:r>
              <a:endParaRPr lang="cs-CZ" dirty="0"/>
            </a:p>
          </p:txBody>
        </p:sp>
        <p:cxnSp>
          <p:nvCxnSpPr>
            <p:cNvPr id="15" name="Přímá spojnice 14"/>
            <p:cNvCxnSpPr/>
            <p:nvPr/>
          </p:nvCxnSpPr>
          <p:spPr>
            <a:xfrm flipV="1">
              <a:off x="9186032" y="3356992"/>
              <a:ext cx="2256311" cy="33099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H="1" flipV="1">
              <a:off x="9048328" y="3717032"/>
              <a:ext cx="2861320" cy="283386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01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0384" y="42604"/>
            <a:ext cx="11951232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Globální 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biogeochemické 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cykly: uhlík (</a:t>
            </a:r>
            <a:r>
              <a:rPr kumimoji="0" lang="cs-CZ" altLang="cs-CZ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carboneum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</a:t>
            </a:r>
            <a:r>
              <a:rPr kumimoji="0" lang="cs-CZ" altLang="cs-CZ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C)</a:t>
            </a:r>
            <a:endParaRPr kumimoji="0" lang="cs-CZ" altLang="cs-CZ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cs-CZ" altLang="cs-CZ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cs-CZ" alt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7423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Horké současné téma věd o Zemi a ekosystémové ekologie kvůli bezprecedentnímu antropogennímu nárůstu koncentrace CO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 v atmosféře s důsledky v podobně klimatických změn: viz poslední přednáška tohoto kurzu (</a:t>
            </a:r>
            <a:r>
              <a:rPr lang="cs-CZ" sz="2000" i="1" dirty="0" smtClean="0"/>
              <a:t>Ekologie globální změny)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847528" y="1735373"/>
            <a:ext cx="83018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B050"/>
                </a:solidFill>
              </a:rPr>
              <a:t>Pomalý cyklus – geologická škála</a:t>
            </a:r>
          </a:p>
          <a:p>
            <a:pPr algn="ctr"/>
            <a:r>
              <a:rPr lang="cs-CZ" sz="2500" dirty="0" smtClean="0"/>
              <a:t>100-200 milionů let / 1 oběh atomu uhlíku; studuje jej geologie </a:t>
            </a:r>
            <a:endParaRPr lang="cs-CZ" sz="25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995" y="3105213"/>
            <a:ext cx="2734208" cy="18228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276" y="3105213"/>
            <a:ext cx="2768810" cy="18458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7" y="3105213"/>
            <a:ext cx="2768810" cy="18458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3117628"/>
            <a:ext cx="2428055" cy="18210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91344" y="5135752"/>
            <a:ext cx="23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uhlí, ropa, zemní plyn 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9416" y="26435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fosilní paliva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45337" y="5566031"/>
            <a:ext cx="2941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vznikly fotosyntézou: jde o zbytky rostlin; jejich uhlík byl kdysi v atmosféře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844269" y="5051498"/>
            <a:ext cx="2840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C00000"/>
                </a:solidFill>
              </a:rPr>
              <a:t>vápenec</a:t>
            </a:r>
            <a:r>
              <a:rPr lang="cs-CZ" dirty="0" smtClean="0"/>
              <a:t> ze zbytků schránek živočichů: vznikl při sekundární produkci, C se do schránek dostal z organických látek vzniklých fotosyntézou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087888" y="26276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zdroj cementu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35960" y="5059050"/>
            <a:ext cx="309634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C00000"/>
                </a:solidFill>
              </a:rPr>
              <a:t>vápenec</a:t>
            </a:r>
            <a:r>
              <a:rPr lang="cs-CZ" dirty="0" smtClean="0"/>
              <a:t> vzniklý reakcí vápníku s HCO</a:t>
            </a:r>
            <a:r>
              <a:rPr lang="cs-CZ" baseline="-25000" dirty="0" smtClean="0"/>
              <a:t>3</a:t>
            </a:r>
            <a:r>
              <a:rPr lang="cs-CZ" baseline="30000" dirty="0" smtClean="0"/>
              <a:t>-</a:t>
            </a:r>
            <a:r>
              <a:rPr lang="cs-CZ" dirty="0" smtClean="0"/>
              <a:t> v moři; </a:t>
            </a:r>
          </a:p>
          <a:p>
            <a:pPr algn="ctr"/>
            <a:r>
              <a:rPr lang="cs-CZ" sz="1500" dirty="0"/>
              <a:t> </a:t>
            </a:r>
            <a:r>
              <a:rPr lang="cs-CZ" sz="1500" dirty="0" smtClean="0"/>
              <a:t>do moře se Ca dostal řekami a je produkt zvětrávání hornin. C má různý původ: ze vzduchu (</a:t>
            </a:r>
            <a:r>
              <a:rPr lang="cs-CZ" sz="1500" dirty="0" err="1" smtClean="0"/>
              <a:t>disoluce</a:t>
            </a:r>
            <a:r>
              <a:rPr lang="cs-CZ" sz="1500" dirty="0" smtClean="0"/>
              <a:t>), z hornin zemské kůry  nebo i z půdního </a:t>
            </a:r>
            <a:r>
              <a:rPr lang="cs-CZ" sz="1500" dirty="0" err="1" smtClean="0"/>
              <a:t>org</a:t>
            </a:r>
            <a:r>
              <a:rPr lang="cs-CZ" sz="1500" dirty="0" smtClean="0"/>
              <a:t>. uhlíku (tedy taky z fotosyntézy)</a:t>
            </a:r>
            <a:endParaRPr lang="cs-CZ" sz="15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894203" y="5197846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 geologických vrstev se do atmosféry uhlík přirozeně vracel jen díky sopkám, v moři i rozpouštěním a vzestupným prouděním. 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 rot="5400000">
            <a:off x="10949446" y="3547548"/>
            <a:ext cx="2146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Foto: NASA, </a:t>
            </a:r>
            <a:r>
              <a:rPr lang="cs-CZ" sz="1600" i="1" dirty="0" err="1" smtClean="0"/>
              <a:t>Britannica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40722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063552" y="9736"/>
            <a:ext cx="799288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B050"/>
                </a:solidFill>
              </a:rPr>
              <a:t>Rychlý cyklus – tady a teď </a:t>
            </a:r>
          </a:p>
          <a:p>
            <a:pPr algn="ctr"/>
            <a:r>
              <a:rPr lang="cs-CZ" sz="2500" dirty="0" smtClean="0"/>
              <a:t>jednotky až tisíce let; předmět studia ekosystémové ekologie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3954" y="2276872"/>
            <a:ext cx="10444534" cy="4259066"/>
            <a:chOff x="927951" y="1412776"/>
            <a:chExt cx="11144713" cy="4957263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684" y="1412776"/>
              <a:ext cx="8276623" cy="367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927951" y="5184335"/>
              <a:ext cx="2769670" cy="107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FF0000"/>
                  </a:solidFill>
                </a:rPr>
                <a:t>odebírá CO2 z atmosféry fotosyntézou; vytváří organické látky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8544272" y="4005064"/>
              <a:ext cx="35283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FF0000"/>
                  </a:solidFill>
                </a:rPr>
                <a:t>rozklad trvá různě dlouho: pár týdnů nebo pár tisíc let, záleží na </a:t>
              </a:r>
              <a:r>
                <a:rPr lang="cs-CZ" b="1" dirty="0" smtClean="0">
                  <a:solidFill>
                    <a:srgbClr val="FF0000"/>
                  </a:solidFill>
                </a:rPr>
                <a:t>podmínkách prostředí a vlastnostech rozkládaného materiálu</a:t>
              </a:r>
              <a:r>
                <a:rPr lang="cs-CZ" dirty="0" smtClean="0">
                  <a:solidFill>
                    <a:srgbClr val="FF0000"/>
                  </a:solidFill>
                </a:rPr>
                <a:t>: tyto rozdíly jsou klíčové!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9" name="Šipka dolů 8"/>
            <p:cNvSpPr/>
            <p:nvPr/>
          </p:nvSpPr>
          <p:spPr>
            <a:xfrm rot="20816363">
              <a:off x="5952634" y="4550801"/>
              <a:ext cx="432048" cy="6413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 rot="20939768">
              <a:off x="4432165" y="5080407"/>
              <a:ext cx="4026726" cy="128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dirty="0" smtClean="0">
                  <a:solidFill>
                    <a:srgbClr val="0070C0"/>
                  </a:solidFill>
                </a:rPr>
                <a:t>když rozklad neproběhne nebo se nedokončí, uhlík vstupuje do </a:t>
              </a:r>
              <a:r>
                <a:rPr lang="cs-CZ" sz="2200" b="1" dirty="0" smtClean="0">
                  <a:solidFill>
                    <a:srgbClr val="0070C0"/>
                  </a:solidFill>
                </a:rPr>
                <a:t>dlouhého cyklu</a:t>
              </a:r>
              <a:endParaRPr lang="cs-CZ" sz="22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7608168" y="1045765"/>
            <a:ext cx="45838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solidFill>
                  <a:srgbClr val="7030A0"/>
                </a:solidFill>
              </a:rPr>
              <a:t>Když do rychlého cyklu přidáme uhlík spalováním fosilních paliv a výrobou cementu (tj. dlouhý cyklus urychlíme o miliony let), zásoba uhlíku v každé složce ekosystému, včetně vzduchu, se zvětší, i kdyby se s rychlým cyklem vůbec nic nedělo.</a:t>
            </a:r>
            <a:endParaRPr lang="cs-CZ" sz="2200" b="1" dirty="0">
              <a:solidFill>
                <a:srgbClr val="7030A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16080" y="712654"/>
            <a:ext cx="792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0" dirty="0" smtClean="0">
                <a:solidFill>
                  <a:srgbClr val="7030A0"/>
                </a:solidFill>
              </a:rPr>
              <a:t>!</a:t>
            </a:r>
            <a:endParaRPr lang="cs-CZ" sz="1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5360" y="56278"/>
            <a:ext cx="117373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 smtClean="0">
                <a:solidFill>
                  <a:srgbClr val="FF0000"/>
                </a:solidFill>
              </a:rPr>
              <a:t>Kolik je kde na Zemi uhlíku, který by mohl cyklit v rychlém nebo pomalém cyklu? </a:t>
            </a:r>
          </a:p>
          <a:p>
            <a:pPr algn="ctr"/>
            <a:r>
              <a:rPr lang="cs-CZ" sz="2600" dirty="0" smtClean="0">
                <a:solidFill>
                  <a:srgbClr val="FF0000"/>
                </a:solidFill>
              </a:rPr>
              <a:t>Kolik uhlíku jsme spalováním fosilních paliv a výrobou cementu do koloběhu přidali? </a:t>
            </a:r>
            <a:endParaRPr lang="cs-CZ" sz="26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230" y="1005694"/>
            <a:ext cx="121657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0070C0"/>
                </a:solidFill>
              </a:rPr>
              <a:t>Geologické vrstvy</a:t>
            </a:r>
          </a:p>
          <a:p>
            <a:r>
              <a:rPr lang="cs-CZ" sz="2200" dirty="0" smtClean="0"/>
              <a:t>Geologické vrstvy (bez fosilních paliv): 65 000 000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r>
              <a:rPr lang="cs-CZ" sz="2200" dirty="0" smtClean="0"/>
              <a:t>Oceánské sedimenty: 1 800 </a:t>
            </a:r>
            <a:r>
              <a:rPr lang="cs-CZ" sz="2200" dirty="0" err="1" smtClean="0"/>
              <a:t>GtC</a:t>
            </a:r>
            <a:r>
              <a:rPr lang="cs-CZ" sz="2200" dirty="0" smtClean="0"/>
              <a:t> (?časovaná bomba - metan) </a:t>
            </a:r>
          </a:p>
          <a:p>
            <a:r>
              <a:rPr lang="cs-CZ" sz="2200" dirty="0" smtClean="0"/>
              <a:t>Fosilní paliva (zásoby): 905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endParaRPr lang="cs-CZ" sz="2200" dirty="0" smtClean="0"/>
          </a:p>
          <a:p>
            <a:r>
              <a:rPr lang="cs-CZ" sz="2200" b="1" dirty="0" smtClean="0">
                <a:solidFill>
                  <a:srgbClr val="0070C0"/>
                </a:solidFill>
              </a:rPr>
              <a:t>Rozpuštěný anorganický uhlík ve vodě (zejména HCO</a:t>
            </a:r>
            <a:r>
              <a:rPr lang="cs-CZ" sz="2200" b="1" baseline="-25000" dirty="0" smtClean="0">
                <a:solidFill>
                  <a:srgbClr val="0070C0"/>
                </a:solidFill>
              </a:rPr>
              <a:t>3</a:t>
            </a:r>
            <a:r>
              <a:rPr lang="cs-CZ" sz="2200" b="1" baseline="30000" dirty="0" smtClean="0">
                <a:solidFill>
                  <a:srgbClr val="0070C0"/>
                </a:solidFill>
              </a:rPr>
              <a:t>-</a:t>
            </a:r>
            <a:r>
              <a:rPr lang="cs-CZ" sz="2200" b="1" dirty="0" smtClean="0">
                <a:solidFill>
                  <a:srgbClr val="0070C0"/>
                </a:solidFill>
              </a:rPr>
              <a:t>):</a:t>
            </a:r>
            <a:r>
              <a:rPr lang="cs-CZ" sz="2200" dirty="0" smtClean="0"/>
              <a:t>  37 000 </a:t>
            </a:r>
            <a:r>
              <a:rPr lang="cs-CZ" sz="2200" dirty="0" err="1" smtClean="0"/>
              <a:t>GtC</a:t>
            </a:r>
            <a:r>
              <a:rPr lang="cs-CZ" sz="2200" dirty="0" smtClean="0"/>
              <a:t> (? časovaná bomba-CO</a:t>
            </a:r>
            <a:r>
              <a:rPr lang="cs-CZ" sz="2200" baseline="-25000" dirty="0" smtClean="0"/>
              <a:t>2</a:t>
            </a:r>
            <a:r>
              <a:rPr lang="cs-CZ" sz="2200" dirty="0" smtClean="0"/>
              <a:t>) </a:t>
            </a:r>
            <a:endParaRPr lang="cs-CZ" sz="2200" dirty="0"/>
          </a:p>
          <a:p>
            <a:endParaRPr lang="cs-CZ" sz="2200" dirty="0" smtClean="0"/>
          </a:p>
          <a:p>
            <a:r>
              <a:rPr lang="cs-CZ" sz="2200" b="1" dirty="0" smtClean="0">
                <a:solidFill>
                  <a:srgbClr val="0070C0"/>
                </a:solidFill>
              </a:rPr>
              <a:t>Ekosystémy (celkem 4250 </a:t>
            </a:r>
            <a:r>
              <a:rPr lang="cs-CZ" sz="2200" b="1" dirty="0" err="1" smtClean="0">
                <a:solidFill>
                  <a:srgbClr val="0070C0"/>
                </a:solidFill>
              </a:rPr>
              <a:t>GtC</a:t>
            </a:r>
            <a:r>
              <a:rPr lang="cs-CZ" sz="22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cs-CZ" sz="2200" dirty="0" smtClean="0"/>
              <a:t>Uhlík v půdě (</a:t>
            </a:r>
            <a:r>
              <a:rPr lang="cs-CZ" sz="2200" b="1" dirty="0" smtClean="0"/>
              <a:t>SOC*</a:t>
            </a:r>
            <a:r>
              <a:rPr lang="cs-CZ" sz="2200" dirty="0" smtClean="0"/>
              <a:t>: humus, rašelina, uhlíky; </a:t>
            </a:r>
            <a:r>
              <a:rPr lang="cs-CZ" sz="2200" b="1" dirty="0" smtClean="0"/>
              <a:t>SIC**</a:t>
            </a:r>
            <a:r>
              <a:rPr lang="cs-CZ" sz="2200" dirty="0" smtClean="0"/>
              <a:t>): 1700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r>
              <a:rPr lang="cs-CZ" sz="2200" dirty="0" smtClean="0"/>
              <a:t>Permafrost (tajga, tundra): 1400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r>
              <a:rPr lang="cs-CZ" sz="2200" dirty="0" smtClean="0"/>
              <a:t>Vodní ekosystémy (hlavně </a:t>
            </a:r>
            <a:r>
              <a:rPr lang="cs-CZ" sz="2200" b="1" dirty="0" smtClean="0"/>
              <a:t>DOC</a:t>
            </a:r>
            <a:r>
              <a:rPr lang="cs-CZ" sz="2200" dirty="0" smtClean="0"/>
              <a:t>) : 700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r>
              <a:rPr lang="cs-CZ" sz="2200" dirty="0" smtClean="0"/>
              <a:t>Vegetace: 450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endParaRPr lang="cs-CZ" sz="2200" dirty="0" smtClean="0"/>
          </a:p>
          <a:p>
            <a:r>
              <a:rPr lang="cs-CZ" sz="2200" b="1" dirty="0" smtClean="0">
                <a:solidFill>
                  <a:srgbClr val="0070C0"/>
                </a:solidFill>
              </a:rPr>
              <a:t>Co je teď navíc v rychlém cyklu oproti předindustriální éře</a:t>
            </a:r>
          </a:p>
          <a:p>
            <a:r>
              <a:rPr lang="cs-CZ" sz="2200" dirty="0" smtClean="0"/>
              <a:t>Přidali jsme spalováním fosilních paliv: 465 </a:t>
            </a:r>
            <a:r>
              <a:rPr lang="cs-CZ" sz="2200" dirty="0" err="1" smtClean="0"/>
              <a:t>GtC</a:t>
            </a:r>
            <a:endParaRPr lang="cs-CZ" sz="2200" dirty="0" smtClean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115" y="6493145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** zejména uhličitany (uhličitan vápenatý); </a:t>
            </a:r>
            <a:r>
              <a:rPr lang="cs-CZ" dirty="0"/>
              <a:t>rozpouští se do vody, může putovat do jeskyní, </a:t>
            </a:r>
            <a:r>
              <a:rPr lang="cs-CZ" dirty="0" err="1"/>
              <a:t>pěnovců</a:t>
            </a:r>
            <a:r>
              <a:rPr lang="cs-CZ" dirty="0"/>
              <a:t> a travertinů, moří a </a:t>
            </a:r>
            <a:r>
              <a:rPr lang="cs-CZ" dirty="0" smtClean="0"/>
              <a:t>jezer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67121" y="6243531"/>
            <a:ext cx="120839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0" y="6210173"/>
            <a:ext cx="8751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dirty="0" smtClean="0"/>
              <a:t>* z </a:t>
            </a:r>
            <a:r>
              <a:rPr lang="cs-CZ" dirty="0"/>
              <a:t>toho 600 </a:t>
            </a:r>
            <a:r>
              <a:rPr lang="cs-CZ" dirty="0" err="1"/>
              <a:t>GtC</a:t>
            </a:r>
            <a:r>
              <a:rPr lang="cs-CZ" dirty="0"/>
              <a:t> v </a:t>
            </a:r>
            <a:r>
              <a:rPr lang="cs-CZ" dirty="0" smtClean="0"/>
              <a:t>rašelině; rychle se přesouvá do atmosféry destrukcí tohoto ekosystému.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7896200" y="3501008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B050"/>
                </a:solidFill>
              </a:rPr>
              <a:t>Klíčová role ekosystémových procesů: produkce, dekompozice</a:t>
            </a:r>
            <a:endParaRPr lang="cs-CZ" sz="2800" b="1" dirty="0">
              <a:solidFill>
                <a:srgbClr val="00B05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380820" y="3224009"/>
            <a:ext cx="792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 smtClean="0">
                <a:solidFill>
                  <a:srgbClr val="00B050"/>
                </a:solidFill>
              </a:rPr>
              <a:t>!</a:t>
            </a:r>
            <a:endParaRPr lang="cs-CZ" sz="12000" dirty="0">
              <a:solidFill>
                <a:srgbClr val="00B050"/>
              </a:solidFill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1568606"/>
            <a:ext cx="2547808" cy="11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0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53459"/>
            <a:ext cx="12191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solidFill>
                  <a:srgbClr val="FF0000"/>
                </a:solidFill>
              </a:rPr>
              <a:t>Ale uhlíku přidáváme do atmosféry nejen spalováním fosilních paliv, ale i destrukci ekosystémů a změnami využívání krajiny: oblasti, které by dřív uhlík v rychlém koloběhu na nějaký čas poutali, jej teď emitují.</a:t>
            </a:r>
            <a:endParaRPr lang="cs-CZ" sz="2100" b="1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5126" y="1021861"/>
            <a:ext cx="7649065" cy="23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odvodnění rašelinišť: uvolnění uhlíku vázaného v rašelině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kácení pralesů: uvolnění uhlíku vázaného v biomase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intenzívní zemědělství (méně humusu v půdě)</a:t>
            </a:r>
            <a:endParaRPr kumimoji="0" lang="cs-CZ" altLang="cs-CZ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spad dusíku, </a:t>
            </a: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eutrofizace</a:t>
            </a:r>
            <a:r>
              <a:rPr kumimoji="0" lang="cs-CZ" altLang="cs-CZ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 rychlejší dekompozice a mineralizace organické hmoty – uvolňování CO2 z půdního uhlíku v humusu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cs-CZ" altLang="cs-CZ" sz="22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3" y="3491122"/>
            <a:ext cx="6206883" cy="33199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69568" y="350499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Hořící tropické rašeliniště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88" y="1199924"/>
            <a:ext cx="4013679" cy="208193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689280" y="3004859"/>
            <a:ext cx="1502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www.carbonbrief.org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730" y="3513199"/>
            <a:ext cx="6031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Zpětné vazby mezi oteplováním, a dalším uvolňováním CO</a:t>
            </a:r>
            <a:r>
              <a:rPr lang="cs-CZ" sz="2200" b="1" baseline="-25000" dirty="0" smtClean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cs-CZ" sz="2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z ekosystémů:</a:t>
            </a:r>
          </a:p>
          <a:p>
            <a:endParaRPr lang="cs-CZ" sz="22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200" dirty="0" smtClean="0">
                <a:cs typeface="Arial" panose="020B0604020202020204" pitchFamily="34" charset="0"/>
              </a:rPr>
              <a:t>uvolňování metanu při tání permafrostu</a:t>
            </a:r>
          </a:p>
          <a:p>
            <a:pPr marL="285750" indent="-285750">
              <a:buFontTx/>
              <a:buChar char="-"/>
            </a:pPr>
            <a:endParaRPr lang="cs-CZ" sz="22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200" dirty="0" smtClean="0">
                <a:cs typeface="Arial" panose="020B0604020202020204" pitchFamily="34" charset="0"/>
              </a:rPr>
              <a:t>uvolňování metanu ze dna moří při změně stratifikace vody</a:t>
            </a:r>
          </a:p>
          <a:p>
            <a:pPr marL="285750" indent="-285750">
              <a:buFontTx/>
              <a:buChar char="-"/>
            </a:pPr>
            <a:endParaRPr lang="cs-CZ" sz="22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200" dirty="0" smtClean="0">
                <a:cs typeface="Arial" panose="020B0604020202020204" pitchFamily="34" charset="0"/>
              </a:rPr>
              <a:t>zvýšená dekompozice rašeliny a humusu</a:t>
            </a:r>
            <a:endParaRPr lang="cs-CZ" sz="2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268760"/>
            <a:ext cx="5040560" cy="549816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0"/>
            <a:ext cx="12074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dirty="0" smtClean="0">
                <a:solidFill>
                  <a:srgbClr val="FF0000"/>
                </a:solidFill>
              </a:rPr>
              <a:t>Kolik CO</a:t>
            </a:r>
            <a:r>
              <a:rPr lang="cs-CZ" sz="2500" baseline="-25000" dirty="0" smtClean="0">
                <a:solidFill>
                  <a:srgbClr val="FF0000"/>
                </a:solidFill>
              </a:rPr>
              <a:t>2</a:t>
            </a:r>
            <a:r>
              <a:rPr lang="cs-CZ" sz="2500" dirty="0" smtClean="0">
                <a:solidFill>
                  <a:srgbClr val="FF0000"/>
                </a:solidFill>
              </a:rPr>
              <a:t> jsme tedy emitovali do atmosféry a kolik kvůli nám emitovala krajina, tj. </a:t>
            </a:r>
          </a:p>
          <a:p>
            <a:pPr algn="ctr"/>
            <a:r>
              <a:rPr lang="cs-CZ" sz="2500" dirty="0" smtClean="0">
                <a:solidFill>
                  <a:srgbClr val="FF0000"/>
                </a:solidFill>
              </a:rPr>
              <a:t>ekosystémy a </a:t>
            </a:r>
            <a:r>
              <a:rPr lang="cs-CZ" sz="2500" dirty="0" err="1" smtClean="0">
                <a:solidFill>
                  <a:srgbClr val="FF0000"/>
                </a:solidFill>
              </a:rPr>
              <a:t>agro</a:t>
            </a:r>
            <a:r>
              <a:rPr lang="cs-CZ" sz="2500" dirty="0" smtClean="0">
                <a:solidFill>
                  <a:srgbClr val="FF0000"/>
                </a:solidFill>
              </a:rPr>
              <a:t>(</a:t>
            </a:r>
            <a:r>
              <a:rPr lang="cs-CZ" sz="2500" dirty="0" err="1" smtClean="0">
                <a:solidFill>
                  <a:srgbClr val="FF0000"/>
                </a:solidFill>
              </a:rPr>
              <a:t>eko</a:t>
            </a:r>
            <a:r>
              <a:rPr lang="cs-CZ" sz="2500" dirty="0" smtClean="0">
                <a:solidFill>
                  <a:srgbClr val="FF0000"/>
                </a:solidFill>
              </a:rPr>
              <a:t>)systémy?</a:t>
            </a:r>
          </a:p>
        </p:txBody>
      </p:sp>
      <p:sp>
        <p:nvSpPr>
          <p:cNvPr id="8" name="Obdélník 7"/>
          <p:cNvSpPr/>
          <p:nvPr/>
        </p:nvSpPr>
        <p:spPr>
          <a:xfrm>
            <a:off x="5951984" y="6120591"/>
            <a:ext cx="2792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Global </a:t>
            </a:r>
            <a:r>
              <a:rPr lang="cs-CZ" i="1" dirty="0" err="1"/>
              <a:t>Carbon</a:t>
            </a:r>
            <a:r>
              <a:rPr lang="cs-CZ" i="1" dirty="0"/>
              <a:t> Budget </a:t>
            </a:r>
            <a:r>
              <a:rPr lang="cs-CZ" i="1" dirty="0" smtClean="0"/>
              <a:t>2022</a:t>
            </a:r>
          </a:p>
          <a:p>
            <a:r>
              <a:rPr lang="cs-CZ" i="1" dirty="0" smtClean="0"/>
              <a:t>Earth </a:t>
            </a:r>
            <a:r>
              <a:rPr lang="cs-CZ" i="1" dirty="0" err="1" smtClean="0"/>
              <a:t>System</a:t>
            </a:r>
            <a:r>
              <a:rPr lang="cs-CZ" i="1" dirty="0" smtClean="0"/>
              <a:t> Science Data</a:t>
            </a:r>
            <a:endParaRPr lang="cs-CZ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84032" y="1495535"/>
            <a:ext cx="56639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K 465 </a:t>
            </a:r>
            <a:r>
              <a:rPr lang="cs-CZ" sz="2200" dirty="0" err="1" smtClean="0"/>
              <a:t>GtC</a:t>
            </a:r>
            <a:r>
              <a:rPr lang="cs-CZ" sz="2200" dirty="0" smtClean="0"/>
              <a:t> spalováním fosilních paliv jsme ještě přidali 205 </a:t>
            </a:r>
            <a:r>
              <a:rPr lang="cs-CZ" sz="2200" dirty="0" err="1" smtClean="0"/>
              <a:t>GtC</a:t>
            </a:r>
            <a:r>
              <a:rPr lang="cs-CZ" sz="2200" dirty="0" smtClean="0"/>
              <a:t> díky destrukci ekosystémů.</a:t>
            </a:r>
          </a:p>
          <a:p>
            <a:endParaRPr lang="cs-CZ" sz="2200" dirty="0"/>
          </a:p>
          <a:p>
            <a:r>
              <a:rPr lang="cs-CZ" sz="2200" dirty="0" smtClean="0"/>
              <a:t>V součtu tedy 670 </a:t>
            </a:r>
            <a:r>
              <a:rPr lang="cs-CZ" sz="2200" dirty="0" err="1" smtClean="0"/>
              <a:t>GtC</a:t>
            </a:r>
            <a:r>
              <a:rPr lang="cs-CZ" sz="2200" dirty="0" smtClean="0"/>
              <a:t>, z toho ekosystémy dokázaly absorbovat (fotosyntézou a uložením do SOC / DOC) jen 385 </a:t>
            </a:r>
            <a:r>
              <a:rPr lang="cs-CZ" sz="2200" dirty="0" err="1" smtClean="0"/>
              <a:t>GtC</a:t>
            </a:r>
            <a:r>
              <a:rPr lang="cs-CZ" sz="2200" dirty="0" smtClean="0"/>
              <a:t> (za cenu jejich acidifikace nebo zvýšení produktivity, které tuto jejich schopnost snižují); zbylých 275 </a:t>
            </a:r>
            <a:r>
              <a:rPr lang="cs-CZ" sz="2200" dirty="0" err="1" smtClean="0"/>
              <a:t>GtC</a:t>
            </a:r>
            <a:r>
              <a:rPr lang="cs-CZ" sz="2200" dirty="0" smtClean="0"/>
              <a:t> způsobilo navýšení CO</a:t>
            </a:r>
            <a:r>
              <a:rPr lang="cs-CZ" sz="2200" baseline="-25000" dirty="0" smtClean="0"/>
              <a:t>2</a:t>
            </a:r>
            <a:r>
              <a:rPr lang="cs-CZ" sz="2200" dirty="0" smtClean="0"/>
              <a:t> v atmosféře.</a:t>
            </a:r>
          </a:p>
          <a:p>
            <a:endParaRPr lang="cs-CZ" sz="2200" dirty="0"/>
          </a:p>
          <a:p>
            <a:r>
              <a:rPr lang="cs-CZ" sz="2200" dirty="0" smtClean="0"/>
              <a:t>Role spalování fosilních paliv ale v současnosti roste (pravý graf) a vysvětluje 87% nárůstu </a:t>
            </a:r>
            <a:r>
              <a:rPr lang="cs-CZ" sz="2200" dirty="0"/>
              <a:t>CO</a:t>
            </a:r>
            <a:r>
              <a:rPr lang="cs-CZ" sz="2200" baseline="-25000" dirty="0"/>
              <a:t>2</a:t>
            </a:r>
            <a:r>
              <a:rPr lang="cs-CZ" sz="2200" dirty="0"/>
              <a:t> v </a:t>
            </a:r>
            <a:r>
              <a:rPr lang="cs-CZ" sz="2200" dirty="0" smtClean="0"/>
              <a:t>atmosféře.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3619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789" y="188640"/>
            <a:ext cx="4929229" cy="31547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8" y="3157832"/>
            <a:ext cx="7041660" cy="352083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570" y="3309261"/>
            <a:ext cx="4239237" cy="327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9696400" y="2564904"/>
            <a:ext cx="20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celková koncentrace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417450" y="6488668"/>
            <a:ext cx="354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sezónní variabilita kvůli fotosyntéze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752184" y="121102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1.11.2023: 418.84 </a:t>
            </a:r>
            <a:r>
              <a:rPr lang="cs-CZ" b="1" dirty="0" err="1">
                <a:solidFill>
                  <a:srgbClr val="FF0000"/>
                </a:solidFill>
              </a:rPr>
              <a:t>ppm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57970" y="6404390"/>
            <a:ext cx="699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V geologické historii Země: </a:t>
            </a:r>
            <a:r>
              <a:rPr lang="cs-CZ" b="1" dirty="0" err="1" smtClean="0">
                <a:solidFill>
                  <a:srgbClr val="00B050"/>
                </a:solidFill>
              </a:rPr>
              <a:t>Foster</a:t>
            </a:r>
            <a:r>
              <a:rPr lang="cs-CZ" b="1" dirty="0" smtClean="0">
                <a:solidFill>
                  <a:srgbClr val="00B050"/>
                </a:solidFill>
              </a:rPr>
              <a:t> et al. 2017 </a:t>
            </a:r>
            <a:r>
              <a:rPr lang="cs-CZ" b="1" i="1" dirty="0" err="1" smtClean="0">
                <a:solidFill>
                  <a:srgbClr val="00B050"/>
                </a:solidFill>
              </a:rPr>
              <a:t>Nature</a:t>
            </a:r>
            <a:r>
              <a:rPr lang="cs-CZ" b="1" i="1" dirty="0" smtClean="0">
                <a:solidFill>
                  <a:srgbClr val="00B050"/>
                </a:solidFill>
              </a:rPr>
              <a:t> Communications</a:t>
            </a:r>
            <a:endParaRPr lang="cs-CZ" b="1" i="1" dirty="0">
              <a:solidFill>
                <a:srgbClr val="00B05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10928" y="2968576"/>
            <a:ext cx="130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prvohory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127448" y="2968576"/>
            <a:ext cx="130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druhohory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350727" y="2968576"/>
            <a:ext cx="109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třetihory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386863" y="2968576"/>
            <a:ext cx="119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čtvrtohory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4583832" y="4949158"/>
            <a:ext cx="0" cy="38296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038743" y="4025828"/>
            <a:ext cx="1196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poslední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glaciální maximum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6" name="Přímá spojnice se šipkou 25"/>
          <p:cNvCxnSpPr/>
          <p:nvPr/>
        </p:nvCxnSpPr>
        <p:spPr>
          <a:xfrm flipH="1" flipV="1">
            <a:off x="6430463" y="5007722"/>
            <a:ext cx="456326" cy="124160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6744072" y="6219724"/>
            <a:ext cx="74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dnes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252275" y="410920"/>
            <a:ext cx="60951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Současný nárůst CO2 v atmosféře: více než dvojnásobek oproti poslednímu glaciálnímu maximu, o ¼ víc než v roce 1960. Jsme na úrovni třetihorního období před ca 20 miliony lety. Podle scénářů vývoje emisí se můžeme dostat až na úroveň prvohor.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4500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9"/>
            <a:ext cx="11760234" cy="58772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43010" y="260648"/>
            <a:ext cx="1101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</a:rPr>
              <a:t>Antropogenní emise CO</a:t>
            </a:r>
            <a:r>
              <a:rPr lang="cs-CZ" sz="2400" baseline="-25000" dirty="0" smtClean="0">
                <a:solidFill>
                  <a:srgbClr val="C00000"/>
                </a:solidFill>
              </a:rPr>
              <a:t>2</a:t>
            </a:r>
            <a:r>
              <a:rPr lang="cs-CZ" sz="2400" dirty="0" smtClean="0">
                <a:solidFill>
                  <a:srgbClr val="C00000"/>
                </a:solidFill>
              </a:rPr>
              <a:t> od roku 1850 a jak je zvládaly pohlcovat ekosystémy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888088" y="5733256"/>
            <a:ext cx="2792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Global </a:t>
            </a:r>
            <a:r>
              <a:rPr lang="cs-CZ" i="1" dirty="0" err="1"/>
              <a:t>Carbon</a:t>
            </a:r>
            <a:r>
              <a:rPr lang="cs-CZ" i="1" dirty="0"/>
              <a:t> Budget </a:t>
            </a:r>
            <a:r>
              <a:rPr lang="cs-CZ" i="1" dirty="0" smtClean="0"/>
              <a:t>2022</a:t>
            </a:r>
          </a:p>
          <a:p>
            <a:r>
              <a:rPr lang="cs-CZ" i="1" dirty="0" smtClean="0"/>
              <a:t>Earth </a:t>
            </a:r>
            <a:r>
              <a:rPr lang="cs-CZ" i="1" dirty="0" err="1" smtClean="0"/>
              <a:t>System</a:t>
            </a:r>
            <a:r>
              <a:rPr lang="cs-CZ" i="1" dirty="0" smtClean="0"/>
              <a:t> Science Data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32104" y="21328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kumulativně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71664" y="21235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meziročně</a:t>
            </a:r>
            <a:endParaRPr lang="cs-CZ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9" y="1020951"/>
            <a:ext cx="6984776" cy="583923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832304" y="5949280"/>
            <a:ext cx="2792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Global </a:t>
            </a:r>
            <a:r>
              <a:rPr lang="cs-CZ" i="1" dirty="0" err="1"/>
              <a:t>Carbon</a:t>
            </a:r>
            <a:r>
              <a:rPr lang="cs-CZ" i="1" dirty="0"/>
              <a:t> Budget </a:t>
            </a:r>
            <a:r>
              <a:rPr lang="cs-CZ" i="1" dirty="0" smtClean="0"/>
              <a:t>2022</a:t>
            </a:r>
          </a:p>
          <a:p>
            <a:r>
              <a:rPr lang="cs-CZ" i="1" dirty="0" smtClean="0"/>
              <a:t>Earth </a:t>
            </a:r>
            <a:r>
              <a:rPr lang="cs-CZ" i="1" dirty="0" err="1" smtClean="0"/>
              <a:t>System</a:t>
            </a:r>
            <a:r>
              <a:rPr lang="cs-CZ" i="1" dirty="0" smtClean="0"/>
              <a:t> Science Data</a:t>
            </a:r>
            <a:endParaRPr lang="cs-CZ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19536" y="5486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uhlí a ropa na špici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24192" y="119675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celkové emise: Čína vede, Indie se dotahuje: ale oni vyrábí i pro nás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896200" y="41490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emise na jednoho obyvatele</a:t>
            </a:r>
          </a:p>
        </p:txBody>
      </p:sp>
    </p:spTree>
    <p:extLst>
      <p:ext uri="{BB962C8B-B14F-4D97-AF65-F5344CB8AC3E}">
        <p14:creationId xmlns:p14="http://schemas.microsoft.com/office/powerpoint/2010/main" val="5053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16632"/>
            <a:ext cx="1207266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Důsledky zvýšené koncentrace CO</a:t>
            </a:r>
            <a:r>
              <a:rPr lang="cs-CZ" sz="2400" b="1" baseline="-25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2:</a:t>
            </a: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aseline="-25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efekt – změny klimatu</a:t>
            </a:r>
            <a:endParaRPr lang="cs-CZ" sz="900" b="1" dirty="0" smtClean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zdroj pro primární produkci (zejména C4 rostliny za předpokladu dostatku jiných zdrojů); </a:t>
            </a:r>
            <a:r>
              <a:rPr lang="cs-CZ" sz="1700" dirty="0" smtClean="0">
                <a:effectLst/>
                <a:ea typeface="Times New Roman" panose="02020603050405020304" pitchFamily="18" charset="0"/>
              </a:rPr>
              <a:t>při převisu uhlíku nad jinými živinami se mění biochemické složení biomasy (např. jiné složení dřeva; více cukrů) a poté se produkce zastaví (</a:t>
            </a:r>
            <a:r>
              <a:rPr lang="cs-CZ" sz="1700" b="1" u="sng" dirty="0" err="1">
                <a:solidFill>
                  <a:schemeClr val="accent6">
                    <a:lumMod val="75000"/>
                  </a:schemeClr>
                </a:solidFill>
              </a:rPr>
              <a:t>Liebigův</a:t>
            </a:r>
            <a:r>
              <a:rPr lang="cs-CZ" sz="1700" b="1" u="sng" dirty="0">
                <a:solidFill>
                  <a:schemeClr val="accent6">
                    <a:lumMod val="75000"/>
                  </a:schemeClr>
                </a:solidFill>
              </a:rPr>
              <a:t> zákon minima</a:t>
            </a:r>
            <a:r>
              <a:rPr lang="cs-CZ" sz="1700" dirty="0" smtClean="0">
                <a:effectLst/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menší vysoušení půdy transpirací kvůli méně otevřeným průduchům (opět zejména C4 rostliny)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a typeface="Times New Roman" panose="02020603050405020304" pitchFamily="18" charset="0"/>
              </a:rPr>
              <a:t>tzv. „zelenání planety“ – více </a:t>
            </a:r>
            <a:r>
              <a:rPr lang="cs-CZ" dirty="0" err="1" smtClean="0">
                <a:ea typeface="Times New Roman" panose="02020603050405020304" pitchFamily="18" charset="0"/>
              </a:rPr>
              <a:t>autotrofů</a:t>
            </a:r>
            <a:r>
              <a:rPr lang="cs-CZ" dirty="0" smtClean="0">
                <a:ea typeface="Times New Roman" panose="02020603050405020304" pitchFamily="18" charset="0"/>
              </a:rPr>
              <a:t> v mořích, zarůstání některých aridních oblastí</a:t>
            </a: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Důsledky zvýšené koncentrace CH</a:t>
            </a:r>
            <a:r>
              <a:rPr lang="cs-CZ" sz="2400" b="1" baseline="-25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4:</a:t>
            </a: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baseline="-25000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</a:t>
            </a:r>
            <a:r>
              <a:rPr lang="cs-CZ" b="1" dirty="0">
                <a:solidFill>
                  <a:srgbClr val="0070C0"/>
                </a:solidFill>
                <a:ea typeface="Times New Roman" panose="02020603050405020304" pitchFamily="18" charset="0"/>
              </a:rPr>
              <a:t>efekt – změny klimatu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cs-CZ" sz="9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80928"/>
            <a:ext cx="5398740" cy="360445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600056" y="6107718"/>
            <a:ext cx="1204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rgbClr val="FFFF00"/>
                </a:solidFill>
              </a:rPr>
              <a:t>www.abc.net.au</a:t>
            </a:r>
            <a:endParaRPr lang="cs-CZ" sz="1200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3356992"/>
            <a:ext cx="5492636" cy="275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26188" y="278092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Tato australská poušť se zelená, jinde ale pouště vznikají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044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847" y="2204864"/>
            <a:ext cx="7320136" cy="411757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7368" y="332656"/>
            <a:ext cx="11665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Acidifikace oceánů</a:t>
            </a:r>
          </a:p>
          <a:p>
            <a:endParaRPr lang="cs-CZ" dirty="0"/>
          </a:p>
          <a:p>
            <a:r>
              <a:rPr lang="cs-CZ" dirty="0" smtClean="0"/>
              <a:t>Vliv CO</a:t>
            </a:r>
            <a:r>
              <a:rPr lang="cs-CZ" baseline="-25000" dirty="0" smtClean="0"/>
              <a:t>2</a:t>
            </a:r>
            <a:r>
              <a:rPr lang="cs-CZ" dirty="0" smtClean="0"/>
              <a:t> rozpouštěného ve vodě: oceány pohlcují velké množství nadbytečného CO</a:t>
            </a:r>
            <a:r>
              <a:rPr lang="cs-CZ" baseline="-25000" dirty="0" smtClean="0"/>
              <a:t>2</a:t>
            </a:r>
            <a:r>
              <a:rPr lang="cs-CZ" dirty="0" smtClean="0"/>
              <a:t>, to je ale okyseluje (vzniká kyselina uhličitá H</a:t>
            </a:r>
            <a:r>
              <a:rPr lang="cs-CZ" baseline="-25000" dirty="0" smtClean="0"/>
              <a:t>2</a:t>
            </a:r>
            <a:r>
              <a:rPr lang="cs-CZ" dirty="0" smtClean="0"/>
              <a:t>CO</a:t>
            </a:r>
            <a:r>
              <a:rPr lang="cs-CZ" baseline="-25000" dirty="0" smtClean="0"/>
              <a:t>3</a:t>
            </a:r>
            <a:r>
              <a:rPr lang="cs-CZ" dirty="0" smtClean="0"/>
              <a:t> : viz </a:t>
            </a:r>
            <a:r>
              <a:rPr lang="cs-CZ" i="1" dirty="0" err="1" smtClean="0"/>
              <a:t>dissolved</a:t>
            </a:r>
            <a:r>
              <a:rPr lang="cs-CZ" i="1" dirty="0" smtClean="0"/>
              <a:t> </a:t>
            </a:r>
            <a:r>
              <a:rPr lang="cs-CZ" i="1" dirty="0" err="1" smtClean="0"/>
              <a:t>inorganic</a:t>
            </a:r>
            <a:r>
              <a:rPr lang="cs-CZ" i="1" dirty="0" smtClean="0"/>
              <a:t> </a:t>
            </a:r>
            <a:r>
              <a:rPr lang="cs-CZ" i="1" dirty="0" err="1" smtClean="0"/>
              <a:t>carbon</a:t>
            </a:r>
            <a:r>
              <a:rPr lang="cs-CZ" dirty="0" smtClean="0"/>
              <a:t>). Jde zčásti o abiotický proces (</a:t>
            </a:r>
            <a:r>
              <a:rPr lang="cs-CZ" dirty="0" err="1" smtClean="0"/>
              <a:t>disoluce</a:t>
            </a:r>
            <a:r>
              <a:rPr lang="cs-CZ" dirty="0" smtClean="0"/>
              <a:t> do vody), zčásti o biotický (fotosyntéza řas a pak rozklad jejich těl).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056440" y="6381328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miami.edu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6198" y="2341328"/>
            <a:ext cx="317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Spolu </a:t>
            </a:r>
            <a:r>
              <a:rPr lang="cs-CZ" dirty="0"/>
              <a:t>se znečištěním a oteplováním </a:t>
            </a:r>
            <a:r>
              <a:rPr lang="cs-CZ" dirty="0" smtClean="0"/>
              <a:t>vody je příčinou zániku mořských ekosystémů, například korálových ostrovů.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3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tomato greenhouse in the Netherland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12644"/>
          <a:stretch/>
        </p:blipFill>
        <p:spPr bwMode="auto">
          <a:xfrm>
            <a:off x="119336" y="2358543"/>
            <a:ext cx="626469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1344" y="505109"/>
            <a:ext cx="972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Mesocosm</a:t>
            </a:r>
            <a:r>
              <a:rPr lang="cs-CZ" dirty="0" smtClean="0"/>
              <a:t> = experimentální ekosystém?</a:t>
            </a:r>
          </a:p>
          <a:p>
            <a:endParaRPr lang="cs-CZ" dirty="0"/>
          </a:p>
          <a:p>
            <a:r>
              <a:rPr lang="cs-CZ" dirty="0" smtClean="0"/>
              <a:t>Ekosystémové experimenty ale někdy probíhají v systémech s dodatkovou energií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736626" y="135777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wikipedia.org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26" y="2348880"/>
            <a:ext cx="5701985" cy="37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2348880"/>
            <a:ext cx="7607898" cy="423161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41755"/>
            <a:ext cx="11017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Globální ozeleňování kvůli zvyšující se koncentraci CO</a:t>
            </a:r>
            <a:r>
              <a:rPr lang="cs-CZ" sz="2400" b="1" baseline="-25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? 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026" y="664530"/>
            <a:ext cx="1211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Oxid uhličitý zvyšuje produktivitu za předpoklady přístupnosti jiných zdrojů, hlavně </a:t>
            </a:r>
            <a:r>
              <a:rPr lang="cs-CZ" b="1" u="sng" dirty="0" smtClean="0">
                <a:solidFill>
                  <a:srgbClr val="00B050"/>
                </a:solidFill>
              </a:rPr>
              <a:t>vody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Jeho zvyšující se koncentrace ale sama může zlepšit hospodaření s vodou (regulace průduchů). V chladných oblastech (tundra) je vzrůst produktivity způsoben růstem teploty, a všude na Zemi i rostoucím množstvím dusíku v globálním cyklu.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2348880"/>
            <a:ext cx="48787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Mezi </a:t>
            </a:r>
            <a:r>
              <a:rPr lang="cs-CZ" dirty="0"/>
              <a:t>lety 2000–2018 vzrostla celková listová plocha na Zemi o 5,4 milionu km</a:t>
            </a:r>
            <a:r>
              <a:rPr lang="cs-CZ" baseline="30000" dirty="0"/>
              <a:t>2</a:t>
            </a:r>
            <a:r>
              <a:rPr lang="cs-CZ" dirty="0"/>
              <a:t>, což zhruba odpovídá současné ploše Amazonského </a:t>
            </a:r>
            <a:r>
              <a:rPr lang="cs-CZ" dirty="0" smtClean="0"/>
              <a:t>pralesa. </a:t>
            </a:r>
            <a:r>
              <a:rPr lang="cs-CZ" dirty="0"/>
              <a:t>Čtyřiatřicet procent povrchu souše se prokazatelně </a:t>
            </a:r>
            <a:r>
              <a:rPr lang="cs-CZ" dirty="0" smtClean="0"/>
              <a:t>ozelenilo.</a:t>
            </a:r>
          </a:p>
          <a:p>
            <a:endParaRPr lang="cs-CZ" dirty="0"/>
          </a:p>
          <a:p>
            <a:r>
              <a:rPr lang="cs-CZ" dirty="0" smtClean="0"/>
              <a:t>Tento proces je do značné míry odpovědný za to, že ekosystémy do značné míry (ale ne úplně) dokázaly nadbytečné CO</a:t>
            </a:r>
            <a:r>
              <a:rPr lang="cs-CZ" baseline="-25000" dirty="0" smtClean="0"/>
              <a:t>2</a:t>
            </a:r>
            <a:r>
              <a:rPr lang="cs-CZ" dirty="0" smtClean="0"/>
              <a:t> pohlcovat – tato jejich schopnost se ale může vyčerpat. Navíc se to děje za cenu úbytku biodiverzity: acidifikace oceánů, zvýšení </a:t>
            </a:r>
            <a:r>
              <a:rPr lang="cs-CZ" dirty="0" err="1" smtClean="0"/>
              <a:t>kompetice</a:t>
            </a:r>
            <a:r>
              <a:rPr lang="cs-CZ" dirty="0" smtClean="0"/>
              <a:t> a s tím související expanze některých K-stratégů v terestrických ekosystémech.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056440" y="6517391"/>
            <a:ext cx="231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Pokorný 2020, Vesmír</a:t>
            </a:r>
            <a:endParaRPr lang="cs-CZ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41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48122" y="141958"/>
            <a:ext cx="6135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Úbytek biodiversity kvůli klimatickým změnám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716" y="793134"/>
            <a:ext cx="4536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Ústup druhů neadaptovaných na nové teplotní a vlhkostní poměry, pomalý příchod adaptovaných druhů (limitace v šíření). Nově příchozí druhy se ale mohou chovat invazně a potlačovat původní druhy.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Změny prostředí, které podporují málo početné zásobníky druhů (</a:t>
            </a:r>
            <a:r>
              <a:rPr lang="cs-CZ" dirty="0" err="1" smtClean="0"/>
              <a:t>acidifikované</a:t>
            </a:r>
            <a:r>
              <a:rPr lang="cs-CZ" dirty="0" smtClean="0"/>
              <a:t> oceány, acidifikace na severní polokouli, desertifikace).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Rostoucí produktivita, která podporuje dominantní druhy, které pak </a:t>
            </a:r>
            <a:r>
              <a:rPr lang="cs-CZ" dirty="0" err="1" smtClean="0"/>
              <a:t>kompetičně</a:t>
            </a:r>
            <a:r>
              <a:rPr lang="cs-CZ" dirty="0" smtClean="0"/>
              <a:t> vytlačují slabší druhy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3352" y="5536343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Oxid uhličitý a s ním spojená klimatická změna ale </a:t>
            </a:r>
            <a:r>
              <a:rPr lang="cs-CZ" b="1" dirty="0" smtClean="0">
                <a:solidFill>
                  <a:srgbClr val="FF0000"/>
                </a:solidFill>
              </a:rPr>
              <a:t>nejsou</a:t>
            </a:r>
            <a:r>
              <a:rPr lang="cs-CZ" b="1" dirty="0" smtClean="0"/>
              <a:t> hlavní příčinou úbytku diverzity na Zemi! Změny v </a:t>
            </a:r>
            <a:r>
              <a:rPr lang="cs-CZ" b="1" dirty="0" err="1" smtClean="0"/>
              <a:t>land</a:t>
            </a:r>
            <a:r>
              <a:rPr lang="cs-CZ" b="1" dirty="0" smtClean="0"/>
              <a:t>-use (přímá destrukce ekosystémů) jsou zásadnější!</a:t>
            </a:r>
            <a:endParaRPr lang="cs-CZ" b="1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5040965" y="191195"/>
            <a:ext cx="6984775" cy="5799496"/>
            <a:chOff x="5015881" y="198512"/>
            <a:chExt cx="6984775" cy="579949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928" y="825952"/>
              <a:ext cx="5376113" cy="5172056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9768408" y="19851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/>
                <a:t>Newbold</a:t>
              </a:r>
              <a:r>
                <a:rPr lang="cs-CZ" dirty="0" smtClean="0"/>
                <a:t> et al. 2020 </a:t>
              </a:r>
              <a:r>
                <a:rPr lang="cs-CZ" dirty="0" err="1" smtClean="0"/>
                <a:t>Nature</a:t>
              </a:r>
              <a:r>
                <a:rPr lang="cs-CZ" dirty="0" smtClean="0"/>
                <a:t> </a:t>
              </a:r>
              <a:r>
                <a:rPr lang="cs-CZ" dirty="0" err="1" smtClean="0"/>
                <a:t>Ecol</a:t>
              </a:r>
              <a:r>
                <a:rPr lang="cs-CZ" dirty="0" smtClean="0"/>
                <a:t>. </a:t>
              </a:r>
              <a:r>
                <a:rPr lang="cs-CZ" dirty="0" err="1" smtClean="0"/>
                <a:t>Evol</a:t>
              </a:r>
              <a:r>
                <a:rPr lang="cs-CZ" dirty="0" smtClean="0"/>
                <a:t>.</a:t>
              </a:r>
              <a:endParaRPr lang="cs-CZ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7680176" y="4077072"/>
              <a:ext cx="345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úbytek diversity kvůli oteplování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 rot="16200000">
              <a:off x="3220326" y="2488251"/>
              <a:ext cx="3960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úbytek diversity kvůli změně </a:t>
              </a:r>
              <a:r>
                <a:rPr lang="cs-CZ" dirty="0" err="1" smtClean="0"/>
                <a:t>land</a:t>
              </a:r>
              <a:r>
                <a:rPr lang="cs-CZ" dirty="0" smtClean="0"/>
                <a:t>-use</a:t>
              </a:r>
              <a:endParaRPr lang="cs-CZ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564052" y="1722294"/>
              <a:ext cx="18722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i="1" dirty="0" smtClean="0">
                  <a:solidFill>
                    <a:srgbClr val="FF0000"/>
                  </a:solidFill>
                </a:rPr>
                <a:t>Tropické a mediteránní ekosystémy mají největší úbytek diverzity</a:t>
              </a:r>
              <a:endParaRPr lang="cs-CZ" i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H="1">
              <a:off x="6384032" y="2738244"/>
              <a:ext cx="360040" cy="61874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914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77" y="12129"/>
            <a:ext cx="1015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Příklady konfliktů mezi ochranou biodiversity a ochranou klimatu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77" y="829598"/>
            <a:ext cx="1205255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dirty="0" smtClean="0"/>
              <a:t>biopaliva (plantáže palmy olejné versus tropická rašeliniště a tropické lesy; eutrofizace řek, jezer a moří z nadměrného hnojení polí s biopalivy </a:t>
            </a:r>
            <a:r>
              <a:rPr lang="cs-CZ" sz="1600" dirty="0" smtClean="0"/>
              <a:t>– biopaliva mají mírnější regulace chemizace než potraviny</a:t>
            </a:r>
            <a:r>
              <a:rPr lang="cs-CZ" sz="2000" dirty="0" smtClean="0"/>
              <a:t>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dirty="0" smtClean="0"/>
              <a:t>zalesňování stepí (plantáž dřevin i </a:t>
            </a:r>
            <a:r>
              <a:rPr lang="cs-CZ" sz="2000" dirty="0" err="1" smtClean="0"/>
              <a:t>temperátní</a:t>
            </a:r>
            <a:r>
              <a:rPr lang="cs-CZ" sz="2000" dirty="0" smtClean="0"/>
              <a:t> les mají méně druhů než step)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dirty="0" smtClean="0"/>
              <a:t>přísevy druhů, které poutají uhlík, do původních </a:t>
            </a:r>
            <a:r>
              <a:rPr lang="cs-CZ" sz="2000" dirty="0" err="1" smtClean="0"/>
              <a:t>travinobylinných</a:t>
            </a:r>
            <a:r>
              <a:rPr lang="cs-CZ" sz="2000" dirty="0" smtClean="0"/>
              <a:t> společenstev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dirty="0" smtClean="0"/>
              <a:t>výstavba infrastruktury v </a:t>
            </a:r>
            <a:r>
              <a:rPr lang="cs-CZ" sz="2000" dirty="0" err="1" smtClean="0"/>
              <a:t>diverzitně</a:t>
            </a:r>
            <a:r>
              <a:rPr lang="cs-CZ" sz="2000" dirty="0" smtClean="0"/>
              <a:t> cenných místech (větrníky, solární kolektory, skleníky apod.)</a:t>
            </a:r>
            <a:endParaRPr lang="cs-CZ" sz="20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dirty="0" smtClean="0"/>
              <a:t>prioritní ochrana a obnova ekosystémů, které poutají víc uhlíku, ale jsou druhově chudší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dirty="0" smtClean="0"/>
              <a:t>veganství versus údržba </a:t>
            </a:r>
            <a:r>
              <a:rPr lang="cs-CZ" sz="2000" dirty="0" err="1" smtClean="0"/>
              <a:t>biodiverzitně</a:t>
            </a:r>
            <a:r>
              <a:rPr lang="cs-CZ" sz="2000" dirty="0" smtClean="0"/>
              <a:t> cenných luk a pastvin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52" y="3573016"/>
            <a:ext cx="4202832" cy="315212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428184" y="3816892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Malajsie, plantáž na místě rašeliniště</a:t>
            </a:r>
          </a:p>
          <a:p>
            <a:r>
              <a:rPr lang="cs-CZ" sz="1200" dirty="0" err="1" smtClean="0"/>
              <a:t>Author</a:t>
            </a:r>
            <a:r>
              <a:rPr lang="cs-CZ" sz="1200" dirty="0" smtClean="0"/>
              <a:t>: </a:t>
            </a:r>
            <a:r>
              <a:rPr lang="en-US" sz="1200" dirty="0" smtClean="0"/>
              <a:t>Stephanie Evers</a:t>
            </a:r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3629249"/>
            <a:ext cx="4614674" cy="307644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943872" y="6023901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Mrtvá zóna v </a:t>
            </a:r>
            <a:r>
              <a:rPr lang="cs-CZ" dirty="0"/>
              <a:t>Mexickém zálivu; serc.carleton.edu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998865" y="393733"/>
            <a:ext cx="405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vrátíme se k tomu v poslední přednášce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47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80728"/>
            <a:ext cx="8064896" cy="555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5520" y="0"/>
            <a:ext cx="93153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Globální biogeochemické cykly: dusík (N</a:t>
            </a:r>
            <a:r>
              <a:rPr kumimoji="0" lang="cs-CZ" altLang="cs-CZ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cs-CZ" altLang="cs-CZ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4842"/>
            <a:ext cx="12025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dusíku činností člověka:</a:t>
            </a:r>
          </a:p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sz="2200" dirty="0" smtClean="0">
                <a:effectLst/>
                <a:ea typeface="Times New Roman" panose="02020603050405020304" pitchFamily="18" charset="0"/>
              </a:rPr>
              <a:t>těžba a spalování fosilních paliv: zvýšení přísunu dusíku do atmosféry (automobilismus, průmysl)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sz="2200" dirty="0" smtClean="0">
                <a:effectLst/>
                <a:ea typeface="Times New Roman" panose="02020603050405020304" pitchFamily="18" charset="0"/>
              </a:rPr>
              <a:t>umělá hnojiva získaná těžbou (</a:t>
            </a:r>
            <a:r>
              <a:rPr lang="cs-CZ" sz="2200" dirty="0" smtClean="0">
                <a:ea typeface="Times New Roman" panose="02020603050405020304" pitchFamily="18" charset="0"/>
              </a:rPr>
              <a:t>např. dusičnan sodný – ledek; </a:t>
            </a:r>
            <a:r>
              <a:rPr lang="cs-CZ" sz="2200" dirty="0" smtClean="0">
                <a:effectLst/>
                <a:ea typeface="Times New Roman" panose="02020603050405020304" pitchFamily="18" charset="0"/>
              </a:rPr>
              <a:t>síran amonný)</a:t>
            </a:r>
          </a:p>
          <a:p>
            <a:pPr marL="342900" indent="-342900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sz="2200" b="1" u="sng" dirty="0" err="1">
                <a:solidFill>
                  <a:srgbClr val="00B050"/>
                </a:solidFill>
                <a:ea typeface="Times New Roman" panose="02020603050405020304" pitchFamily="18" charset="0"/>
              </a:rPr>
              <a:t>Haber-Boschův</a:t>
            </a:r>
            <a:r>
              <a:rPr lang="cs-CZ" sz="2200" b="1" u="sng" dirty="0">
                <a:solidFill>
                  <a:srgbClr val="00B050"/>
                </a:solidFill>
                <a:ea typeface="Times New Roman" panose="02020603050405020304" pitchFamily="18" charset="0"/>
              </a:rPr>
              <a:t> proces </a:t>
            </a:r>
            <a:r>
              <a:rPr lang="cs-CZ" sz="2200" dirty="0">
                <a:ea typeface="Times New Roman" panose="02020603050405020304" pitchFamily="18" charset="0"/>
              </a:rPr>
              <a:t>přeměny atmosférického N</a:t>
            </a:r>
            <a:r>
              <a:rPr lang="cs-CZ" sz="2200" baseline="-25000" dirty="0">
                <a:ea typeface="Times New Roman" panose="02020603050405020304" pitchFamily="18" charset="0"/>
              </a:rPr>
              <a:t>2</a:t>
            </a:r>
            <a:r>
              <a:rPr lang="cs-CZ" sz="2200" dirty="0">
                <a:ea typeface="Times New Roman" panose="02020603050405020304" pitchFamily="18" charset="0"/>
              </a:rPr>
              <a:t> na amoniak do </a:t>
            </a:r>
            <a:r>
              <a:rPr lang="cs-CZ" sz="2200" dirty="0" smtClean="0">
                <a:ea typeface="Times New Roman" panose="02020603050405020304" pitchFamily="18" charset="0"/>
              </a:rPr>
              <a:t>hnojiv</a:t>
            </a:r>
            <a:endParaRPr lang="cs-CZ" sz="22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sz="2200" dirty="0" smtClean="0">
                <a:effectLst/>
                <a:ea typeface="Times New Roman" panose="02020603050405020304" pitchFamily="18" charset="0"/>
              </a:rPr>
              <a:t>pěstování bobovitých rostlin (přírodní analogie </a:t>
            </a:r>
            <a:r>
              <a:rPr lang="cs-CZ" sz="2200" dirty="0" err="1" smtClean="0">
                <a:ea typeface="Times New Roman" panose="02020603050405020304" pitchFamily="18" charset="0"/>
              </a:rPr>
              <a:t>Haber-Boschova</a:t>
            </a:r>
            <a:r>
              <a:rPr lang="cs-CZ" sz="2200" dirty="0" smtClean="0">
                <a:ea typeface="Times New Roman" panose="02020603050405020304" pitchFamily="18" charset="0"/>
              </a:rPr>
              <a:t> procesu)</a:t>
            </a:r>
            <a:endParaRPr lang="cs-CZ" sz="2200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sz="2200" dirty="0" smtClean="0">
                <a:effectLst/>
                <a:ea typeface="Times New Roman" panose="02020603050405020304" pitchFamily="18" charset="0"/>
              </a:rPr>
              <a:t>zvýšená denitrifikace na orné půdě a emise čpavku ve velkochovech</a:t>
            </a:r>
          </a:p>
          <a:p>
            <a:pPr>
              <a:spcAft>
                <a:spcPts val="0"/>
              </a:spcAft>
            </a:pPr>
            <a:endParaRPr lang="cs-CZ" sz="2200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3278711"/>
            <a:ext cx="5710436" cy="320995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80176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NASA: koncentrace NO</a:t>
            </a:r>
            <a:r>
              <a:rPr lang="cs-CZ" baseline="-25000" dirty="0" smtClean="0"/>
              <a:t>2</a:t>
            </a:r>
            <a:r>
              <a:rPr lang="cs-CZ" dirty="0" smtClean="0"/>
              <a:t>  v troposféře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35360" y="3278711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Množství dusíku, který se dostává do ekosystémů z atmosféry se označuje jako </a:t>
            </a:r>
            <a:r>
              <a:rPr lang="cs-CZ" sz="2200" b="1" u="sng" dirty="0" smtClean="0">
                <a:solidFill>
                  <a:srgbClr val="0070C0"/>
                </a:solidFill>
              </a:rPr>
              <a:t>atmosférická depozice dusíku</a:t>
            </a:r>
            <a:r>
              <a:rPr lang="cs-CZ" sz="2200" dirty="0" smtClean="0"/>
              <a:t>. Suchá depozice s prachem, </a:t>
            </a:r>
            <a:r>
              <a:rPr lang="cs-CZ" sz="2200" b="1" dirty="0" smtClean="0">
                <a:solidFill>
                  <a:srgbClr val="0070C0"/>
                </a:solidFill>
              </a:rPr>
              <a:t>mokrá atmosférická depozice </a:t>
            </a:r>
            <a:r>
              <a:rPr lang="cs-CZ" sz="2200" dirty="0" smtClean="0"/>
              <a:t>se srážkami (prší dusík).</a:t>
            </a:r>
            <a:r>
              <a:rPr lang="cs-CZ" sz="2200" b="1" dirty="0" smtClean="0">
                <a:solidFill>
                  <a:srgbClr val="0070C0"/>
                </a:solidFill>
              </a:rPr>
              <a:t>  </a:t>
            </a:r>
            <a:endParaRPr lang="cs-CZ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772816"/>
            <a:ext cx="6829425" cy="44862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60"/>
          <a:stretch/>
        </p:blipFill>
        <p:spPr>
          <a:xfrm>
            <a:off x="7752184" y="1124744"/>
            <a:ext cx="4059460" cy="52768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83432" y="4028618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/>
              <a:t>1983</a:t>
            </a:r>
            <a:endParaRPr lang="cs-CZ" sz="3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9050622" y="1403484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/>
              <a:t>2021</a:t>
            </a:r>
            <a:endParaRPr lang="cs-CZ" sz="3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826486" y="642623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Leip</a:t>
            </a:r>
            <a:r>
              <a:rPr lang="cs-CZ" dirty="0" smtClean="0"/>
              <a:t> et al. 2011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9376" y="630449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Galloway</a:t>
            </a:r>
            <a:r>
              <a:rPr lang="cs-CZ" dirty="0" smtClean="0"/>
              <a:t> et al. 2002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91344" y="109953"/>
            <a:ext cx="11587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Atmosferickou</a:t>
            </a:r>
            <a:r>
              <a:rPr lang="cs-CZ" sz="2200" dirty="0" smtClean="0"/>
              <a:t> depozicí se dusík dostává na velké vzdálenosti, i do moří, i do „bezzásahových oblastí“ málo obydlených hor (Sudety, Alpy, Karpaty). Na globální škále je její vliv ale nerovnoměrný, na rozdíl od oxidu uhličitého.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56679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52736"/>
            <a:ext cx="5948808" cy="471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l_fi" descr="36-17-PhosphorusCycle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693241"/>
            <a:ext cx="54292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99456" y="40098"/>
            <a:ext cx="93923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Globální 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biogeochemické 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cykly: fosfor (P</a:t>
            </a:r>
            <a:r>
              <a:rPr kumimoji="0" lang="cs-CZ" altLang="cs-CZ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cs-CZ" altLang="cs-CZ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27348" y="285958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vulkanické horniny </a:t>
            </a:r>
            <a:r>
              <a:rPr lang="cs-CZ" sz="2200" b="1" dirty="0" smtClean="0"/>
              <a:t>(zvětrávání)</a:t>
            </a:r>
            <a:endParaRPr lang="cs-CZ" sz="2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059996" y="140273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biogenní sedimenty </a:t>
            </a:r>
            <a:r>
              <a:rPr lang="cs-CZ" sz="2200" b="1" dirty="0" smtClean="0"/>
              <a:t>(kosti, zuby, schránky, trus ptáků – guáno, popel): obsahují fosfority </a:t>
            </a:r>
            <a:endParaRPr lang="cs-CZ" sz="2200" b="1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279576" y="960558"/>
            <a:ext cx="576064" cy="6498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6816080" y="1072584"/>
            <a:ext cx="864096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19336" y="1699625"/>
            <a:ext cx="11881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získávání apatitu: výroba hnojiv (reakce s 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SO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 – vznik superfosfátu); v minulosti </a:t>
            </a:r>
            <a:r>
              <a:rPr lang="cs-CZ" sz="2000" b="1" dirty="0" smtClean="0">
                <a:solidFill>
                  <a:srgbClr val="00B050"/>
                </a:solidFill>
              </a:rPr>
              <a:t>recyklace</a:t>
            </a:r>
            <a:r>
              <a:rPr lang="cs-CZ" sz="2000" dirty="0" smtClean="0"/>
              <a:t> biogenních zbytků (kostí, popela, zbytků ryb), dnes hlavně </a:t>
            </a:r>
            <a:r>
              <a:rPr lang="cs-CZ" sz="2000" b="1" dirty="0" smtClean="0">
                <a:solidFill>
                  <a:srgbClr val="00B050"/>
                </a:solidFill>
              </a:rPr>
              <a:t>těžba</a:t>
            </a:r>
            <a:r>
              <a:rPr lang="cs-CZ" sz="2000" dirty="0" smtClean="0"/>
              <a:t> v rozsáhlých ložiscích (Maroko, Nauru, USA): řada z nich je ale kontaminována těžkými kovy: kontaminace půdy při používání levných „průmyslových“ hnojiv, v rozvojových zemích i otravy z rostlinné produkce při hnojení kontaminovanými fosfáty.</a:t>
            </a:r>
          </a:p>
          <a:p>
            <a:endParaRPr lang="cs-CZ" sz="2000" dirty="0" smtClean="0"/>
          </a:p>
          <a:p>
            <a:r>
              <a:rPr lang="cs-CZ" sz="2000" dirty="0" smtClean="0"/>
              <a:t>Fosfor je vyčerpatelný zdroj pro lidstvo! (vzhledem k velikosti lidské populace už recyklace nestačí).</a:t>
            </a:r>
          </a:p>
          <a:p>
            <a:r>
              <a:rPr lang="cs-CZ" sz="2000" dirty="0" smtClean="0"/>
              <a:t>Ale má dlouhé přetrvávání v půdě: trvá stovky až tisíce let, než se odčerpá nadbytečný fosfor (problém při obnově </a:t>
            </a:r>
            <a:r>
              <a:rPr lang="cs-CZ" sz="2000" dirty="0" err="1" smtClean="0"/>
              <a:t>eutrofizovaných</a:t>
            </a:r>
            <a:r>
              <a:rPr lang="cs-CZ" sz="2000" dirty="0" smtClean="0"/>
              <a:t> ekosystémů)</a:t>
            </a:r>
            <a:endParaRPr lang="cs-CZ" sz="2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19336" y="4437112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7030A0"/>
                </a:solidFill>
              </a:rPr>
              <a:t>V přírodě je většina ekosystémů limitována fosforem z důvodu jeho silných vazeb na železo, hliník (tropické půdy, kyselé půdy), případně na uhličitany (vápnité půdy pod velkým alespoň sezónním vlivem podzemní vody); navíc se pomalu uvolňuje z popela kvůli pomalé dekompozici spálených organických látek. Z těchto vazeb dokáží fosforečnany získat houby:  rostliny jsou proto většinou odkázány na </a:t>
            </a:r>
            <a:r>
              <a:rPr lang="cs-CZ" sz="2000" b="1" u="sng" dirty="0" smtClean="0">
                <a:solidFill>
                  <a:schemeClr val="accent2">
                    <a:lumMod val="75000"/>
                  </a:schemeClr>
                </a:solidFill>
              </a:rPr>
              <a:t>mykorhizu</a:t>
            </a:r>
            <a:r>
              <a:rPr lang="cs-CZ" sz="2000" b="1" dirty="0" smtClean="0">
                <a:solidFill>
                  <a:srgbClr val="7030A0"/>
                </a:solidFill>
              </a:rPr>
              <a:t>, silnější </a:t>
            </a:r>
            <a:r>
              <a:rPr lang="cs-CZ" sz="2000" b="1" dirty="0" err="1" smtClean="0">
                <a:solidFill>
                  <a:srgbClr val="7030A0"/>
                </a:solidFill>
              </a:rPr>
              <a:t>mykorhizní</a:t>
            </a:r>
            <a:r>
              <a:rPr lang="cs-CZ" sz="2000" b="1" dirty="0" smtClean="0">
                <a:solidFill>
                  <a:srgbClr val="7030A0"/>
                </a:solidFill>
              </a:rPr>
              <a:t> vztahy jsou pro ně kompetiční výhodou ve fosforem limitovaném prostředí.</a:t>
            </a:r>
            <a:endParaRPr lang="cs-CZ" sz="2000" b="1" dirty="0">
              <a:solidFill>
                <a:srgbClr val="7030A0"/>
              </a:solidFill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819" y="4159217"/>
            <a:ext cx="2365686" cy="2376046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 rot="16200000">
            <a:off x="10704512" y="5162117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Obrázek: </a:t>
            </a:r>
            <a:r>
              <a:rPr lang="cs-CZ" sz="1000" dirty="0" err="1" smtClean="0"/>
              <a:t>Riaz</a:t>
            </a:r>
            <a:r>
              <a:rPr lang="cs-CZ" sz="1000" dirty="0" smtClean="0"/>
              <a:t> et al. 2022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11896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8390" t="25135" r="22235"/>
          <a:stretch/>
        </p:blipFill>
        <p:spPr>
          <a:xfrm>
            <a:off x="8703703" y="751371"/>
            <a:ext cx="2880320" cy="27881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9624" y="174911"/>
            <a:ext cx="1196244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1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Eolický (větrem) transport fosforu a jeho redistribuce na velké vzdálenosti (suchá atmosférická depozice)</a:t>
            </a:r>
            <a:endParaRPr lang="cs-CZ" sz="21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51" y="783975"/>
            <a:ext cx="4895189" cy="275354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 rot="16200000">
            <a:off x="10857965" y="2007966"/>
            <a:ext cx="1790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ourenvironment.ac.nz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0274" y="951482"/>
            <a:ext cx="3474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Eolický přísun fosforu ze Sahary (sedimenty vyschlých jezer) do Amazonie: z důvodu přirozené limitace fosforem jde o důležitý proces, který udržuje vysokou produkci ekosystému, obnovu lesa po vykácení apod.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52268" y="3214354"/>
            <a:ext cx="1296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 smtClean="0"/>
              <a:t>Yu</a:t>
            </a:r>
            <a:r>
              <a:rPr lang="cs-CZ" sz="1500" dirty="0" smtClean="0"/>
              <a:t> et al. 2015</a:t>
            </a:r>
            <a:endParaRPr lang="cs-CZ" sz="15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99" y="4816134"/>
            <a:ext cx="3384376" cy="20144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56269" y="4800708"/>
            <a:ext cx="11996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Ložek</a:t>
            </a:r>
            <a:r>
              <a:rPr lang="cs-CZ" sz="1300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3A0C5C-D5BD-ED19-9011-72ABBDE83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22" y="4866727"/>
            <a:ext cx="2907273" cy="19381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677" y="4916418"/>
            <a:ext cx="2212575" cy="182739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3700" y="3859795"/>
            <a:ext cx="12028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Doba ledová: odnášení fosforu ze suchých (až pouštních) stepí a otevřené </a:t>
            </a:r>
            <a:r>
              <a:rPr lang="cs-CZ" dirty="0" err="1" smtClean="0"/>
              <a:t>stepotundry</a:t>
            </a:r>
            <a:r>
              <a:rPr lang="cs-CZ" dirty="0" smtClean="0"/>
              <a:t> a jejich ukládání do mocných sprašových vrstev v nížinách, spolu s uhličitanem vápenatým: na spraši pak vznikají úrodné půdy; osídlení v době prvních zemědělců (neolit; střední holocén) u nás kopíruje rozšíření spraší.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472264" y="4797152"/>
            <a:ext cx="11996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sprašová step</a:t>
            </a:r>
            <a:endParaRPr lang="cs-CZ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639616" y="4869160"/>
            <a:ext cx="11996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ziva.cz</a:t>
            </a:r>
            <a:endParaRPr lang="cs-CZ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9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" y="65087"/>
            <a:ext cx="72384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fosforu činností člověka:</a:t>
            </a: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000" b="1" dirty="0" smtClean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eutrofizace</a:t>
            </a:r>
            <a:r>
              <a:rPr lang="cs-CZ" sz="2000" b="1" dirty="0" smtClean="0">
                <a:effectLst/>
                <a:ea typeface="Times New Roman" panose="02020603050405020304" pitchFamily="18" charset="0"/>
              </a:rPr>
              <a:t>:</a:t>
            </a:r>
            <a:r>
              <a:rPr lang="cs-CZ" sz="2000" b="0" dirty="0" smtClean="0">
                <a:effectLst/>
                <a:ea typeface="Times New Roman" panose="02020603050405020304" pitchFamily="18" charset="0"/>
              </a:rPr>
              <a:t> Zvýšení vstupu fosforu do terestrických a sladkovodních ekosystémů; nadbytečný fosfor z „pomalého geologického cyklu“ (těžba fosforitů a apatitu): nejen </a:t>
            </a:r>
            <a:r>
              <a:rPr lang="cs-CZ" sz="2000" b="1" dirty="0" smtClean="0">
                <a:effectLst/>
                <a:ea typeface="Times New Roman" panose="02020603050405020304" pitchFamily="18" charset="0"/>
              </a:rPr>
              <a:t>výroba hnojiv</a:t>
            </a:r>
            <a:r>
              <a:rPr lang="cs-CZ" sz="2000" b="0" dirty="0" smtClean="0">
                <a:effectLst/>
                <a:ea typeface="Times New Roman" panose="02020603050405020304" pitchFamily="18" charset="0"/>
              </a:rPr>
              <a:t>, ale i </a:t>
            </a:r>
            <a:r>
              <a:rPr lang="cs-CZ" sz="2000" b="1" dirty="0" smtClean="0">
                <a:effectLst/>
                <a:ea typeface="Times New Roman" panose="02020603050405020304" pitchFamily="18" charset="0"/>
              </a:rPr>
              <a:t>čistících prostředků (fosfáty, </a:t>
            </a:r>
            <a:r>
              <a:rPr lang="cs-CZ" sz="2000" b="1" dirty="0" err="1" smtClean="0">
                <a:effectLst/>
                <a:ea typeface="Times New Roman" panose="02020603050405020304" pitchFamily="18" charset="0"/>
              </a:rPr>
              <a:t>fosfonáty</a:t>
            </a:r>
            <a:r>
              <a:rPr lang="cs-CZ" sz="2000" b="1" dirty="0" smtClean="0">
                <a:effectLst/>
                <a:ea typeface="Times New Roman" panose="02020603050405020304" pitchFamily="18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cs-CZ" sz="2000" b="1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000" dirty="0" smtClean="0">
                <a:effectLst/>
                <a:ea typeface="Times New Roman" panose="02020603050405020304" pitchFamily="18" charset="0"/>
              </a:rPr>
              <a:t>Fosforem hnojíme ve velkých dávkách, protože se ho část naváže na kovy a stane nepřístupným: polní plodiny jsou bez mykorhiz, houby v intenzívně </a:t>
            </a:r>
            <a:r>
              <a:rPr lang="cs-CZ" sz="2000" dirty="0" err="1" smtClean="0">
                <a:effectLst/>
                <a:ea typeface="Times New Roman" panose="02020603050405020304" pitchFamily="18" charset="0"/>
              </a:rPr>
              <a:t>chemizované</a:t>
            </a:r>
            <a:r>
              <a:rPr lang="cs-CZ" sz="2000" dirty="0" smtClean="0">
                <a:effectLst/>
                <a:ea typeface="Times New Roman" panose="02020603050405020304" pitchFamily="18" charset="0"/>
              </a:rPr>
              <a:t> a obdělávané půdě nejsou, proto se aplikují velké dávky; z nich velká část kontaminuje přirozené ekosystémy, buď </a:t>
            </a:r>
            <a:r>
              <a:rPr lang="cs-CZ" sz="2000" dirty="0" smtClean="0">
                <a:ea typeface="Times New Roman" panose="02020603050405020304" pitchFamily="18" charset="0"/>
              </a:rPr>
              <a:t>splachem (vodou) nebo eolickým odnosem (větrem: prach, tekutá hnojiva): čím větší lány, tím spíš.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2000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 smtClean="0">
                <a:ea typeface="Times New Roman" panose="02020603050405020304" pitchFamily="18" charset="0"/>
              </a:rPr>
              <a:t>Fosforem bohatými hnojivy hnojíme i vodní kultury: rybníky; do vod se P dostává z pracích a čistících prostředků.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 smtClean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3" y="3472382"/>
            <a:ext cx="4653047" cy="32545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392143" y="6237312"/>
            <a:ext cx="1980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www.eniscuola.net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6931" b="50883"/>
          <a:stretch/>
        </p:blipFill>
        <p:spPr>
          <a:xfrm>
            <a:off x="4282307" y="5099677"/>
            <a:ext cx="3086666" cy="15985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7517" t="33201" r="38778" b="12200"/>
          <a:stretch/>
        </p:blipFill>
        <p:spPr>
          <a:xfrm>
            <a:off x="7392143" y="0"/>
            <a:ext cx="4347783" cy="305519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6524" y="5506152"/>
            <a:ext cx="3998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ea typeface="Times New Roman" panose="02020603050405020304" pitchFamily="18" charset="0"/>
              </a:rPr>
              <a:t>Důsledkem je eutrofizace </a:t>
            </a:r>
            <a:r>
              <a:rPr lang="cs-CZ" dirty="0" smtClean="0">
                <a:ea typeface="Times New Roman" panose="02020603050405020304" pitchFamily="18" charset="0"/>
              </a:rPr>
              <a:t>jak vodních, tak terestrických ekosystémů (zvýšení </a:t>
            </a:r>
            <a:r>
              <a:rPr lang="cs-CZ" dirty="0">
                <a:ea typeface="Times New Roman" panose="02020603050405020304" pitchFamily="18" charset="0"/>
              </a:rPr>
              <a:t>produktivity, snížení druhové </a:t>
            </a:r>
            <a:r>
              <a:rPr lang="cs-CZ" dirty="0" smtClean="0">
                <a:ea typeface="Times New Roman" panose="02020603050405020304" pitchFamily="18" charset="0"/>
              </a:rPr>
              <a:t>bohatosti). </a:t>
            </a:r>
            <a:endParaRPr lang="cs-CZ" sz="9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931" r="14555"/>
          <a:stretch/>
        </p:blipFill>
        <p:spPr>
          <a:xfrm>
            <a:off x="6168008" y="2348880"/>
            <a:ext cx="5544616" cy="41867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0688"/>
            <a:ext cx="5380037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472264" y="6488668"/>
            <a:ext cx="340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http://www.studyenglishtoday.org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26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-29882"/>
            <a:ext cx="5445335" cy="26692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28" y="2939805"/>
            <a:ext cx="6048672" cy="39181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59" y="2899383"/>
            <a:ext cx="3096344" cy="39586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948280" y="22179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vesmir.cz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879976" y="6488668"/>
            <a:ext cx="1595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sundayartist.ca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328" y="116632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Ve vodách vzniká tzv. </a:t>
            </a:r>
            <a:r>
              <a:rPr lang="cs-CZ" sz="2400" b="1" dirty="0" smtClean="0">
                <a:solidFill>
                  <a:srgbClr val="FF0000"/>
                </a:solidFill>
              </a:rPr>
              <a:t>vodní květ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7328" y="711257"/>
            <a:ext cx="62646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200" dirty="0" smtClean="0">
                <a:ea typeface="Times New Roman" panose="02020603050405020304" pitchFamily="18" charset="0"/>
              </a:rPr>
              <a:t>Ve vodách vzniká tzv. vodní květ: zvýšená produkce, přemnožení sinic, které produkují toxiny (</a:t>
            </a:r>
            <a:r>
              <a:rPr lang="cs-CZ" sz="2200" dirty="0" err="1" smtClean="0">
                <a:ea typeface="Times New Roman" panose="02020603050405020304" pitchFamily="18" charset="0"/>
              </a:rPr>
              <a:t>amensalismus</a:t>
            </a:r>
            <a:r>
              <a:rPr lang="cs-CZ" sz="2200" dirty="0" smtClean="0">
                <a:ea typeface="Times New Roman" panose="02020603050405020304" pitchFamily="18" charset="0"/>
              </a:rPr>
              <a:t>: alelopatie): propad druhové bohatosti, úhyny ryb, toxické maso ryb), kontaminace pitné vody, znemožněná rekreace</a:t>
            </a:r>
            <a:endParaRPr lang="cs-CZ" sz="2200" dirty="0">
              <a:ea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2939805"/>
            <a:ext cx="2587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00" b="1" dirty="0" smtClean="0">
                <a:solidFill>
                  <a:srgbClr val="0070C0"/>
                </a:solidFill>
              </a:rPr>
              <a:t>Experimentální důkaz vlivu fosforu na eutrofizaci vod a vznik vodního květu.</a:t>
            </a:r>
            <a:endParaRPr lang="cs-CZ" sz="2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72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836712"/>
            <a:ext cx="8134471" cy="583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2302" y="4719"/>
            <a:ext cx="89050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Globální 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biogeochemické </a:t>
            </a:r>
            <a:r>
              <a:rPr kumimoji="0" lang="cs-CZ" altLang="cs-CZ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cykly: síra (S</a:t>
            </a:r>
            <a:r>
              <a:rPr kumimoji="0" lang="cs-CZ" altLang="cs-CZ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cs-CZ" altLang="cs-CZ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120"/>
            <a:ext cx="70567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Ovlivnění cyklu síry činností člověka</a:t>
            </a:r>
            <a:r>
              <a:rPr lang="cs-CZ" sz="2400" b="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sz="2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b="0" dirty="0" smtClean="0">
                <a:effectLst/>
                <a:ea typeface="Times New Roman" panose="02020603050405020304" pitchFamily="18" charset="0"/>
              </a:rPr>
              <a:t>spočívá zejména v obrovském přísunu oxidů síry do ovzduší. Vstup síry do globálního ekosystému se činností člověka celkově zdvojnásobil. Zvýšení je nerovnoměrné – hlavně průmyslové oblasti. V atmosféře vznikají kyseliny, pH klesá. O kyselém dešti hovoříme, když je pH srážkové vody pod 5,6. Zaznamenáno i pH 2,1. Kyselé deště způsobují i oxidy dusíku a CO</a:t>
            </a:r>
            <a:r>
              <a:rPr lang="cs-CZ" sz="2000" b="0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sz="2000" b="0" dirty="0" smtClean="0">
                <a:effectLst/>
                <a:ea typeface="Times New Roman" panose="02020603050405020304" pitchFamily="18" charset="0"/>
              </a:rPr>
              <a:t>.</a:t>
            </a:r>
            <a:endParaRPr lang="cs-CZ" sz="2000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 smtClean="0">
                <a:effectLst/>
                <a:ea typeface="Times New Roman" panose="02020603050405020304" pitchFamily="18" charset="0"/>
              </a:rPr>
              <a:t> </a:t>
            </a:r>
            <a:endParaRPr lang="cs-CZ" b="1" dirty="0" smtClean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2000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Důsledky</a:t>
            </a:r>
            <a:r>
              <a:rPr lang="cs-CZ" sz="2000" b="0" dirty="0" smtClean="0">
                <a:effectLst/>
                <a:ea typeface="Times New Roman" panose="02020603050405020304" pitchFamily="18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b="0" dirty="0" smtClean="0">
                <a:effectLst/>
                <a:ea typeface="Times New Roman" panose="02020603050405020304" pitchFamily="18" charset="0"/>
              </a:rPr>
              <a:t>přímé poškození organismů (např. vymizení lišejníků, úhyn stromů, dýchací obtíže),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2000" b="0" dirty="0" smtClean="0">
                <a:effectLst/>
                <a:ea typeface="Times New Roman" panose="02020603050405020304" pitchFamily="18" charset="0"/>
              </a:rPr>
              <a:t>acidifikace půdy (vyplavení živin se sorpčního komplexu) i vod (úhyn ryb, ústup vod a mokřadů s neutrálním pH apod.)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06" y="908720"/>
            <a:ext cx="4881518" cy="30387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80" y="4692854"/>
            <a:ext cx="2808312" cy="21097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628559"/>
            <a:ext cx="3182144" cy="21545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098017" y="6506137"/>
            <a:ext cx="1594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http://lichenportal.org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5231904" y="5517232"/>
            <a:ext cx="1440160" cy="432048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0344472" y="1124744"/>
            <a:ext cx="144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imisní </a:t>
            </a:r>
            <a:r>
              <a:rPr lang="cs-CZ" b="1" dirty="0" smtClean="0">
                <a:ea typeface="Times New Roman" panose="02020603050405020304" pitchFamily="18" charset="0"/>
              </a:rPr>
              <a:t>holiny</a:t>
            </a:r>
            <a:endParaRPr lang="cs-CZ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6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404664"/>
            <a:ext cx="51845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Biomasa</a:t>
            </a:r>
            <a:endParaRPr lang="cs-CZ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endParaRPr lang="cs-CZ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Organická hmota vytvořená organismy. Počítá se v sušině (váha za suchého stavu). Vyjadřuje se v g (kg) na jednotku plochy. V rostlinném společenstvu rozlišujeme biomasu nadzemní a podzemní, živou biomasu a opad (</a:t>
            </a:r>
            <a:r>
              <a:rPr lang="cs-CZ" dirty="0" err="1" smtClean="0">
                <a:effectLst/>
                <a:ea typeface="Times New Roman" panose="02020603050405020304" pitchFamily="18" charset="0"/>
              </a:rPr>
              <a:t>litter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latin typeface="Times New Roman" panose="02020603050405020304" pitchFamily="18" charset="0"/>
              </a:rPr>
              <a:t> </a:t>
            </a:r>
            <a:endParaRPr lang="cs-CZ" b="1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052736"/>
            <a:ext cx="5835065" cy="55885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49" y="2663028"/>
            <a:ext cx="261541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192864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</a:rPr>
              <a:t>Primární produktivita a její ovlivnění faktory prostředí</a:t>
            </a:r>
            <a:endParaRPr lang="cs-CZ" b="1" dirty="0" smtClean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r>
              <a:rPr lang="cs-CZ" b="1" dirty="0" smtClean="0">
                <a:effectLst/>
                <a:ea typeface="Times New Roman" panose="02020603050405020304" pitchFamily="18" charset="0"/>
              </a:rPr>
              <a:t> </a:t>
            </a:r>
            <a:endParaRPr lang="cs-CZ" sz="900" dirty="0" smtClean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Je množství organického materiálu (biomasy) vytvořené rostlinami za určitý čas (např. g/m</a:t>
            </a:r>
            <a:r>
              <a:rPr lang="cs-CZ" baseline="30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/rok). Rostliny poutají CO</a:t>
            </a:r>
            <a:r>
              <a:rPr lang="cs-CZ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a fotosyntézou produkují organické látky, které pak kolují ekosystémem – proto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primární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producenti. Primární producenti jsou vždy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autotrofní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 organismy.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Primární produkce: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hrubá (brutto, BPP): veškerá asimilovaná energie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čistá (netto, NPP): BPP minus ztráta respirací (dýcháním)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marL="228600" indent="2209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„Příroda směřuje k vysoké BPP, zemědělec k vysoké NPP“. Hodně vyvinuté „klimaxové“ ekosystémy mají NPP blízkou nule.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567222"/>
            <a:ext cx="5143097" cy="329077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47262" y="3564900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wikipedia.org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992742" y="6309955"/>
            <a:ext cx="40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abundance </a:t>
            </a:r>
            <a:r>
              <a:rPr lang="cs-CZ" i="1" dirty="0" err="1" smtClean="0"/>
              <a:t>autotrofů</a:t>
            </a:r>
            <a:r>
              <a:rPr lang="cs-CZ" i="1" dirty="0" smtClean="0"/>
              <a:t> na Zemi</a:t>
            </a:r>
            <a:endParaRPr lang="cs-CZ" i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6096000" y="6237312"/>
            <a:ext cx="288032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4229510"/>
            <a:ext cx="3791744" cy="252782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24680" y="12680"/>
            <a:ext cx="122166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Primární produktivita závisí na:</a:t>
            </a:r>
          </a:p>
          <a:p>
            <a:pPr indent="449580">
              <a:spcAft>
                <a:spcPts val="0"/>
              </a:spcAft>
            </a:pPr>
            <a:endParaRPr lang="cs-CZ" sz="24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množství zdrojů: sluneční světlo, </a:t>
            </a:r>
            <a:r>
              <a:rPr lang="cs-CZ" b="1" dirty="0" smtClean="0">
                <a:effectLst/>
                <a:ea typeface="Times New Roman" panose="02020603050405020304" pitchFamily="18" charset="0"/>
              </a:rPr>
              <a:t>CO</a:t>
            </a:r>
            <a:r>
              <a:rPr lang="cs-CZ" b="1" baseline="-25000" dirty="0" smtClean="0">
                <a:effectLst/>
                <a:ea typeface="Times New Roman" panose="02020603050405020304" pitchFamily="18" charset="0"/>
              </a:rPr>
              <a:t>2</a:t>
            </a:r>
            <a:r>
              <a:rPr lang="cs-CZ" dirty="0" smtClean="0">
                <a:effectLst/>
                <a:ea typeface="Times New Roman" panose="02020603050405020304" pitchFamily="18" charset="0"/>
              </a:rPr>
              <a:t>, voda, půdní živiny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-  rychlosti a účinnosti fotosyntézy: ovlivněno teplem a fotosyntetickou strategií rostliny (C4 rostliny).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Kritické faktory omezující PP:</a:t>
            </a:r>
          </a:p>
          <a:p>
            <a:pPr indent="449580">
              <a:spcAft>
                <a:spcPts val="0"/>
              </a:spcAft>
            </a:pPr>
            <a:endParaRPr lang="cs-CZ" dirty="0" smtClean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nedostatek FAR (pod zápojem lesa, jeskyně)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nedostatek vody (potenciální evapotranspirace vyšší než srážky – aridní klima)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krátká délka fotosyntetického období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nedostatek minerálních zdrojů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Za nedostatku některého zdroje (voda, živiny) se vyvíjí menší fotosyntetický aparát (menší listová plocha) a PP je menší.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4293096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solidFill>
                  <a:srgbClr val="FF0000"/>
                </a:solidFill>
                <a:effectLst/>
              </a:rPr>
              <a:t>Primární produktivita vodních společenstev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effectLst/>
                <a:ea typeface="Times New Roman" panose="02020603050405020304" pitchFamily="18" charset="0"/>
              </a:rPr>
              <a:t>	je limitována množstvím živin (dusičnany, fosforečnany), nedostatkem světla a intenzitou „pastvy“ býložravci. Mění se s hloubkou a se sezónou.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43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186969"/>
            <a:ext cx="1087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Vztah biomasa-produktivita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45" y="2060848"/>
            <a:ext cx="5020617" cy="34971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917705" y="6244662"/>
            <a:ext cx="2234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http://www.geo.hunter.cuny.edu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060848"/>
            <a:ext cx="4277664" cy="320824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575720" y="6237312"/>
            <a:ext cx="13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http://treekb.com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285274" y="1196752"/>
            <a:ext cx="584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Tundra, poušť:</a:t>
            </a:r>
            <a:r>
              <a:rPr lang="cs-CZ" dirty="0">
                <a:ea typeface="Times New Roman" panose="02020603050405020304" pitchFamily="18" charset="0"/>
              </a:rPr>
              <a:t> malá produktivita na středně velkou biomasu</a:t>
            </a:r>
            <a:endParaRPr lang="cs-CZ" sz="900" dirty="0">
              <a:ea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456040" y="10582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Mořské ekosystémy: </a:t>
            </a:r>
            <a:r>
              <a:rPr lang="cs-CZ" dirty="0">
                <a:ea typeface="Times New Roman" panose="02020603050405020304" pitchFamily="18" charset="0"/>
              </a:rPr>
              <a:t>středně velká produktivita na málo okamžité biomasy (0-0,02 kg/m</a:t>
            </a:r>
            <a:r>
              <a:rPr lang="cs-CZ" baseline="30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)</a:t>
            </a:r>
            <a:endParaRPr lang="cs-CZ" sz="9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233"/>
            <a:ext cx="33455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Produktivita</a:t>
            </a: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diverzita</a:t>
            </a: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764704"/>
            <a:ext cx="5076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210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67" y="1628800"/>
            <a:ext cx="6239233" cy="372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55440" y="6093296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Chase &amp;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Leibold</a:t>
            </a:r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2002,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Nature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7896200" y="6021288"/>
            <a:ext cx="2154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Palpurina</a:t>
            </a:r>
            <a:r>
              <a:rPr kumimoji="0" lang="cs-CZ" alt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et al. 2018 J </a:t>
            </a:r>
            <a:r>
              <a:rPr kumimoji="0" lang="cs-CZ" altLang="cs-CZ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Ecol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606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2467</Words>
  <Application>Microsoft Office PowerPoint</Application>
  <PresentationFormat>Širokoúhlá obrazovka</PresentationFormat>
  <Paragraphs>357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</dc:creator>
  <cp:lastModifiedBy>reviewer</cp:lastModifiedBy>
  <cp:revision>64</cp:revision>
  <dcterms:created xsi:type="dcterms:W3CDTF">2018-10-29T16:37:18Z</dcterms:created>
  <dcterms:modified xsi:type="dcterms:W3CDTF">2023-12-01T10:15:19Z</dcterms:modified>
</cp:coreProperties>
</file>