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58" r:id="rId3"/>
    <p:sldId id="459" r:id="rId4"/>
    <p:sldId id="467" r:id="rId5"/>
    <p:sldId id="468" r:id="rId6"/>
    <p:sldId id="469" r:id="rId7"/>
    <p:sldId id="473" r:id="rId8"/>
    <p:sldId id="471" r:id="rId9"/>
    <p:sldId id="470" r:id="rId10"/>
    <p:sldId id="258" r:id="rId11"/>
    <p:sldId id="514" r:id="rId12"/>
    <p:sldId id="515" r:id="rId13"/>
    <p:sldId id="499" r:id="rId14"/>
    <p:sldId id="496" r:id="rId15"/>
    <p:sldId id="500" r:id="rId16"/>
    <p:sldId id="474" r:id="rId17"/>
    <p:sldId id="475" r:id="rId18"/>
    <p:sldId id="457" r:id="rId19"/>
    <p:sldId id="521" r:id="rId20"/>
    <p:sldId id="517" r:id="rId21"/>
    <p:sldId id="479" r:id="rId22"/>
    <p:sldId id="516" r:id="rId23"/>
    <p:sldId id="480" r:id="rId24"/>
    <p:sldId id="490" r:id="rId25"/>
    <p:sldId id="491" r:id="rId26"/>
    <p:sldId id="488" r:id="rId27"/>
    <p:sldId id="493" r:id="rId28"/>
    <p:sldId id="489" r:id="rId29"/>
    <p:sldId id="518" r:id="rId30"/>
    <p:sldId id="492" r:id="rId31"/>
    <p:sldId id="481" r:id="rId32"/>
    <p:sldId id="455" r:id="rId33"/>
    <p:sldId id="501" r:id="rId34"/>
    <p:sldId id="502" r:id="rId35"/>
    <p:sldId id="519" r:id="rId36"/>
    <p:sldId id="503" r:id="rId37"/>
    <p:sldId id="520" r:id="rId38"/>
    <p:sldId id="522" r:id="rId39"/>
    <p:sldId id="378" r:id="rId40"/>
    <p:sldId id="376" r:id="rId41"/>
    <p:sldId id="385" r:id="rId42"/>
    <p:sldId id="383" r:id="rId43"/>
    <p:sldId id="510" r:id="rId44"/>
    <p:sldId id="512" r:id="rId45"/>
    <p:sldId id="513" r:id="rId46"/>
    <p:sldId id="504" r:id="rId47"/>
    <p:sldId id="506" r:id="rId48"/>
    <p:sldId id="505" r:id="rId49"/>
    <p:sldId id="507" r:id="rId50"/>
    <p:sldId id="427" r:id="rId51"/>
    <p:sldId id="508" r:id="rId52"/>
    <p:sldId id="509" r:id="rId53"/>
    <p:sldId id="511" r:id="rId54"/>
  </p:sldIdLst>
  <p:sldSz cx="9144000" cy="6858000" type="screen4x3"/>
  <p:notesSz cx="6797675" cy="987425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B732-397B-4CB7-87B3-49EEEB75B6EB}" type="datetimeFigureOut">
              <a:rPr lang="cs-CZ" smtClean="0"/>
              <a:t>06.11.2023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9842-5EF3-4074-8507-BA4DEF4F0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070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B732-397B-4CB7-87B3-49EEEB75B6EB}" type="datetimeFigureOut">
              <a:rPr lang="cs-CZ" smtClean="0"/>
              <a:t>06.11.2023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9842-5EF3-4074-8507-BA4DEF4F0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8295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B732-397B-4CB7-87B3-49EEEB75B6EB}" type="datetimeFigureOut">
              <a:rPr lang="cs-CZ" smtClean="0"/>
              <a:t>06.11.2023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9842-5EF3-4074-8507-BA4DEF4F0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5130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B732-397B-4CB7-87B3-49EEEB75B6EB}" type="datetimeFigureOut">
              <a:rPr lang="cs-CZ" smtClean="0"/>
              <a:t>06.11.2023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9842-5EF3-4074-8507-BA4DEF4F0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696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B732-397B-4CB7-87B3-49EEEB75B6EB}" type="datetimeFigureOut">
              <a:rPr lang="cs-CZ" smtClean="0"/>
              <a:t>06.11.2023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9842-5EF3-4074-8507-BA4DEF4F0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32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B732-397B-4CB7-87B3-49EEEB75B6EB}" type="datetimeFigureOut">
              <a:rPr lang="cs-CZ" smtClean="0"/>
              <a:t>06.11.2023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9842-5EF3-4074-8507-BA4DEF4F0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2643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B732-397B-4CB7-87B3-49EEEB75B6EB}" type="datetimeFigureOut">
              <a:rPr lang="cs-CZ" smtClean="0"/>
              <a:t>06.11.2023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9842-5EF3-4074-8507-BA4DEF4F0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6865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B732-397B-4CB7-87B3-49EEEB75B6EB}" type="datetimeFigureOut">
              <a:rPr lang="cs-CZ" smtClean="0"/>
              <a:t>06.11.2023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9842-5EF3-4074-8507-BA4DEF4F0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8286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B732-397B-4CB7-87B3-49EEEB75B6EB}" type="datetimeFigureOut">
              <a:rPr lang="cs-CZ" smtClean="0"/>
              <a:t>06.11.2023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9842-5EF3-4074-8507-BA4DEF4F0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07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B732-397B-4CB7-87B3-49EEEB75B6EB}" type="datetimeFigureOut">
              <a:rPr lang="cs-CZ" smtClean="0"/>
              <a:t>06.11.2023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9842-5EF3-4074-8507-BA4DEF4F0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963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0B732-397B-4CB7-87B3-49EEEB75B6EB}" type="datetimeFigureOut">
              <a:rPr lang="cs-CZ" smtClean="0"/>
              <a:t>06.11.2023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39842-5EF3-4074-8507-BA4DEF4F0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5889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0B732-397B-4CB7-87B3-49EEEB75B6EB}" type="datetimeFigureOut">
              <a:rPr lang="cs-CZ" smtClean="0"/>
              <a:t>06.11.2023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39842-5EF3-4074-8507-BA4DEF4F0C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426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Ekologie populací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372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40583" y="260648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A není to jedno jestli je jedinec </a:t>
            </a:r>
            <a:r>
              <a:rPr lang="cs-CZ" b="1" dirty="0" err="1" smtClean="0">
                <a:solidFill>
                  <a:srgbClr val="0070C0"/>
                </a:solidFill>
              </a:rPr>
              <a:t>genetou</a:t>
            </a:r>
            <a:r>
              <a:rPr lang="cs-CZ" b="1" dirty="0" smtClean="0">
                <a:solidFill>
                  <a:srgbClr val="0070C0"/>
                </a:solidFill>
              </a:rPr>
              <a:t> nebo </a:t>
            </a:r>
            <a:r>
              <a:rPr lang="cs-CZ" b="1" dirty="0" err="1" smtClean="0">
                <a:solidFill>
                  <a:srgbClr val="0070C0"/>
                </a:solidFill>
              </a:rPr>
              <a:t>rametou</a:t>
            </a:r>
            <a:r>
              <a:rPr lang="cs-CZ" b="1" dirty="0" smtClean="0">
                <a:solidFill>
                  <a:srgbClr val="0070C0"/>
                </a:solidFill>
              </a:rPr>
              <a:t>? Není.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66" y="886361"/>
            <a:ext cx="913593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Populace tvořená </a:t>
            </a:r>
            <a:r>
              <a:rPr lang="cs-CZ" dirty="0" err="1" smtClean="0"/>
              <a:t>genetami</a:t>
            </a:r>
            <a:r>
              <a:rPr lang="cs-CZ" dirty="0" smtClean="0"/>
              <a:t> má větší </a:t>
            </a:r>
            <a:r>
              <a:rPr lang="cs-CZ" b="1" dirty="0" smtClean="0"/>
              <a:t>genetickou diverzitu </a:t>
            </a:r>
            <a:r>
              <a:rPr lang="cs-CZ" dirty="0" smtClean="0"/>
              <a:t>a tedy i větší pestrost vlastností a znaků, velkou </a:t>
            </a:r>
            <a:r>
              <a:rPr lang="cs-CZ" dirty="0"/>
              <a:t>roli v ní hrají </a:t>
            </a:r>
            <a:r>
              <a:rPr lang="cs-CZ" b="1" dirty="0" err="1"/>
              <a:t>kompetice</a:t>
            </a:r>
            <a:r>
              <a:rPr lang="cs-CZ" dirty="0"/>
              <a:t> a přírodní </a:t>
            </a:r>
            <a:r>
              <a:rPr lang="cs-CZ" dirty="0" smtClean="0"/>
              <a:t>výběr (selekce).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Líp se dlouhodobě přizpůsobí měnícím se podmínkám (pokud neztratí schopnost generativního množení): postupně se měnícím (klimatická změna) nebo i cyklicky se měnícím (suché a vlhké roky). Ale za cenu rizika vyhynutí některých genotypů: prostředí se nesmí měnit rychleji než vytváření genetické diverzity v populaci. </a:t>
            </a:r>
          </a:p>
          <a:p>
            <a:endParaRPr lang="cs-CZ" dirty="0" smtClean="0"/>
          </a:p>
          <a:p>
            <a:r>
              <a:rPr lang="cs-CZ" dirty="0" smtClean="0"/>
              <a:t>Geneticky pestrá populace se líp přizpůsobí patogenu (parazitu); stejně tak geneticky pestrý patogen se líp přizpůsobí imunitnímu systému hostitele nebo léčivu (rezistence patogenů). </a:t>
            </a:r>
          </a:p>
        </p:txBody>
      </p:sp>
      <p:sp>
        <p:nvSpPr>
          <p:cNvPr id="4" name="Ovál 3"/>
          <p:cNvSpPr/>
          <p:nvPr/>
        </p:nvSpPr>
        <p:spPr>
          <a:xfrm>
            <a:off x="683568" y="486916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1331640" y="486916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1484040" y="551723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899592" y="544522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1259632" y="602128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755576" y="617368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5652120" y="632608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6156176" y="616530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6660232" y="594928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7236296" y="616530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7388696" y="544522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6300192" y="559762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6804248" y="544522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5796136" y="573325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2123728" y="5085184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323528" y="5301208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475928" y="5733256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1835696" y="594928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/>
          <p:cNvSpPr/>
          <p:nvPr/>
        </p:nvSpPr>
        <p:spPr>
          <a:xfrm>
            <a:off x="2051720" y="5517232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1763688" y="4653136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1115616" y="4437112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/>
          <p:cNvSpPr/>
          <p:nvPr/>
        </p:nvSpPr>
        <p:spPr>
          <a:xfrm>
            <a:off x="251520" y="4805536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1187624" y="5229200"/>
            <a:ext cx="288032" cy="28803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1691680" y="5157192"/>
            <a:ext cx="288032" cy="28803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vál 31"/>
          <p:cNvSpPr/>
          <p:nvPr/>
        </p:nvSpPr>
        <p:spPr>
          <a:xfrm>
            <a:off x="251520" y="6165304"/>
            <a:ext cx="288032" cy="288032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vál 32"/>
          <p:cNvSpPr/>
          <p:nvPr/>
        </p:nvSpPr>
        <p:spPr>
          <a:xfrm>
            <a:off x="5948536" y="522920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6444208" y="5085184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7092280" y="486916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6156176" y="465313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5508104" y="501317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 doprava 4"/>
          <p:cNvSpPr/>
          <p:nvPr/>
        </p:nvSpPr>
        <p:spPr>
          <a:xfrm>
            <a:off x="3239852" y="5005358"/>
            <a:ext cx="1656184" cy="144016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ovéPole 37"/>
          <p:cNvSpPr txBox="1"/>
          <p:nvPr/>
        </p:nvSpPr>
        <p:spPr>
          <a:xfrm>
            <a:off x="3091644" y="5389163"/>
            <a:ext cx="21200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červený a žlutý nezvládne sucho; co kdyby modrý vůbec v populaci nebyl?</a:t>
            </a:r>
          </a:p>
        </p:txBody>
      </p:sp>
      <p:sp>
        <p:nvSpPr>
          <p:cNvPr id="39" name="TextovéPole 38"/>
          <p:cNvSpPr txBox="1"/>
          <p:nvPr/>
        </p:nvSpPr>
        <p:spPr>
          <a:xfrm>
            <a:off x="3599892" y="4681692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sucho</a:t>
            </a:r>
            <a:endParaRPr lang="cs-CZ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1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40583" y="260648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A není to jedno jestli je jedinec </a:t>
            </a:r>
            <a:r>
              <a:rPr lang="cs-CZ" b="1" dirty="0" err="1" smtClean="0">
                <a:solidFill>
                  <a:srgbClr val="0070C0"/>
                </a:solidFill>
              </a:rPr>
              <a:t>genetou</a:t>
            </a:r>
            <a:r>
              <a:rPr lang="cs-CZ" b="1" dirty="0" smtClean="0">
                <a:solidFill>
                  <a:srgbClr val="0070C0"/>
                </a:solidFill>
              </a:rPr>
              <a:t> nebo </a:t>
            </a:r>
            <a:r>
              <a:rPr lang="cs-CZ" b="1" dirty="0" err="1" smtClean="0">
                <a:solidFill>
                  <a:srgbClr val="0070C0"/>
                </a:solidFill>
              </a:rPr>
              <a:t>rametou</a:t>
            </a:r>
            <a:r>
              <a:rPr lang="cs-CZ" b="1" dirty="0" smtClean="0">
                <a:solidFill>
                  <a:srgbClr val="0070C0"/>
                </a:solidFill>
              </a:rPr>
              <a:t>? Není.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66" y="886361"/>
            <a:ext cx="9135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Ale když má rostlina třeba podzemní orgán, z něhož mohou vyrůstat dceřiné výhonky bez nutnosti překonat juvenilní stádium, nebo se živočich rozmnoží partenogeneticky nebo pučením, může přežívat i v </a:t>
            </a:r>
            <a:r>
              <a:rPr lang="cs-CZ" dirty="0" err="1" smtClean="0"/>
              <a:t>suboptimálních</a:t>
            </a:r>
            <a:r>
              <a:rPr lang="cs-CZ" dirty="0" smtClean="0"/>
              <a:t> (ne zcela ideálních) podmínkách. </a:t>
            </a:r>
          </a:p>
          <a:p>
            <a:endParaRPr lang="cs-CZ" dirty="0" smtClean="0"/>
          </a:p>
          <a:p>
            <a:r>
              <a:rPr lang="cs-CZ" dirty="0" smtClean="0"/>
              <a:t>Populace tvořená </a:t>
            </a:r>
            <a:r>
              <a:rPr lang="cs-CZ" dirty="0" err="1" smtClean="0"/>
              <a:t>rametami</a:t>
            </a:r>
            <a:r>
              <a:rPr lang="cs-CZ" dirty="0" smtClean="0"/>
              <a:t> se tedy </a:t>
            </a:r>
            <a:r>
              <a:rPr lang="cs-CZ" b="1" dirty="0" smtClean="0"/>
              <a:t>dobře aklimatizuje, </a:t>
            </a:r>
            <a:r>
              <a:rPr lang="cs-CZ" dirty="0" smtClean="0"/>
              <a:t>zejména u rostlin: klony jsou dlouhověké, díky podzemním klonálním orgánům přežívají stres, přežijí i období nevhodná pro reprodukci, převládá </a:t>
            </a:r>
            <a:r>
              <a:rPr lang="cs-CZ" b="1" dirty="0" smtClean="0"/>
              <a:t>facilitace</a:t>
            </a:r>
            <a:r>
              <a:rPr lang="cs-CZ" dirty="0" smtClean="0"/>
              <a:t> nad </a:t>
            </a:r>
            <a:r>
              <a:rPr lang="cs-CZ" dirty="0" err="1" smtClean="0"/>
              <a:t>kompeticí</a:t>
            </a:r>
            <a:r>
              <a:rPr lang="cs-CZ" dirty="0" smtClean="0"/>
              <a:t>. </a:t>
            </a:r>
            <a:r>
              <a:rPr lang="cs-CZ" dirty="0" smtClean="0">
                <a:solidFill>
                  <a:srgbClr val="FF0000"/>
                </a:solidFill>
              </a:rPr>
              <a:t>Špatně ale osídluje nová stanoviště a nová místa, pokud se nemnoží generativně.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066" y="3353926"/>
            <a:ext cx="4635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Extinkční dluh (</a:t>
            </a:r>
            <a:r>
              <a:rPr lang="cs-CZ" b="1" dirty="0" err="1" smtClean="0">
                <a:solidFill>
                  <a:srgbClr val="7030A0"/>
                </a:solidFill>
              </a:rPr>
              <a:t>extinction</a:t>
            </a:r>
            <a:r>
              <a:rPr lang="cs-CZ" b="1" dirty="0" smtClean="0">
                <a:solidFill>
                  <a:srgbClr val="7030A0"/>
                </a:solidFill>
              </a:rPr>
              <a:t> </a:t>
            </a:r>
            <a:r>
              <a:rPr lang="cs-CZ" b="1" dirty="0" err="1" smtClean="0">
                <a:solidFill>
                  <a:srgbClr val="7030A0"/>
                </a:solidFill>
              </a:rPr>
              <a:t>debt</a:t>
            </a:r>
            <a:r>
              <a:rPr lang="cs-CZ" b="1" dirty="0" smtClean="0">
                <a:solidFill>
                  <a:srgbClr val="7030A0"/>
                </a:solidFill>
              </a:rPr>
              <a:t>; dluh vyhynutí)</a:t>
            </a:r>
            <a:endParaRPr lang="cs-CZ" b="1" dirty="0">
              <a:solidFill>
                <a:srgbClr val="7030A0"/>
              </a:solidFill>
            </a:endParaRPr>
          </a:p>
        </p:txBody>
      </p:sp>
      <p:cxnSp>
        <p:nvCxnSpPr>
          <p:cNvPr id="8" name="Přímá spojnice 7"/>
          <p:cNvCxnSpPr/>
          <p:nvPr/>
        </p:nvCxnSpPr>
        <p:spPr>
          <a:xfrm>
            <a:off x="1691680" y="4127594"/>
            <a:ext cx="0" cy="21817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>
            <a:off x="1691680" y="6309320"/>
            <a:ext cx="360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2016224" y="6381328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 dirty="0" smtClean="0"/>
              <a:t>trvání </a:t>
            </a:r>
            <a:r>
              <a:rPr lang="cs-CZ" sz="1600" b="1" i="1" dirty="0" err="1" smtClean="0"/>
              <a:t>suboptimálních</a:t>
            </a:r>
            <a:r>
              <a:rPr lang="cs-CZ" sz="1600" b="1" i="1" dirty="0" smtClean="0"/>
              <a:t> podmínek</a:t>
            </a:r>
            <a:endParaRPr lang="cs-CZ" sz="1600" b="1" i="1" dirty="0"/>
          </a:p>
        </p:txBody>
      </p:sp>
      <p:sp>
        <p:nvSpPr>
          <p:cNvPr id="13" name="TextovéPole 12"/>
          <p:cNvSpPr txBox="1"/>
          <p:nvPr/>
        </p:nvSpPr>
        <p:spPr>
          <a:xfrm rot="16200000">
            <a:off x="56984" y="4987915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 dirty="0" smtClean="0"/>
              <a:t>pravděpodobnost vyhynutí</a:t>
            </a:r>
            <a:endParaRPr lang="cs-CZ" sz="1600" b="1" i="1" dirty="0"/>
          </a:p>
        </p:txBody>
      </p:sp>
      <p:cxnSp>
        <p:nvCxnSpPr>
          <p:cNvPr id="16" name="Přímá spojnice 15"/>
          <p:cNvCxnSpPr/>
          <p:nvPr/>
        </p:nvCxnSpPr>
        <p:spPr>
          <a:xfrm flipV="1">
            <a:off x="1763688" y="4365104"/>
            <a:ext cx="3096344" cy="194421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Volný tvar 16"/>
          <p:cNvSpPr/>
          <p:nvPr/>
        </p:nvSpPr>
        <p:spPr>
          <a:xfrm>
            <a:off x="1874982" y="3943927"/>
            <a:ext cx="2918691" cy="2366799"/>
          </a:xfrm>
          <a:custGeom>
            <a:avLst/>
            <a:gdLst>
              <a:gd name="connsiteX0" fmla="*/ 0 w 2918691"/>
              <a:gd name="connsiteY0" fmla="*/ 2355273 h 2366799"/>
              <a:gd name="connsiteX1" fmla="*/ 1403927 w 2918691"/>
              <a:gd name="connsiteY1" fmla="*/ 2087418 h 2366799"/>
              <a:gd name="connsiteX2" fmla="*/ 1865745 w 2918691"/>
              <a:gd name="connsiteY2" fmla="*/ 480291 h 2366799"/>
              <a:gd name="connsiteX3" fmla="*/ 2918691 w 2918691"/>
              <a:gd name="connsiteY3" fmla="*/ 9237 h 2366799"/>
              <a:gd name="connsiteX4" fmla="*/ 2918691 w 2918691"/>
              <a:gd name="connsiteY4" fmla="*/ 9237 h 2366799"/>
              <a:gd name="connsiteX5" fmla="*/ 2918691 w 2918691"/>
              <a:gd name="connsiteY5" fmla="*/ 0 h 2366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8691" h="2366799">
                <a:moveTo>
                  <a:pt x="0" y="2355273"/>
                </a:moveTo>
                <a:cubicBezTo>
                  <a:pt x="546485" y="2377594"/>
                  <a:pt x="1092970" y="2399915"/>
                  <a:pt x="1403927" y="2087418"/>
                </a:cubicBezTo>
                <a:cubicBezTo>
                  <a:pt x="1714884" y="1774921"/>
                  <a:pt x="1613284" y="826654"/>
                  <a:pt x="1865745" y="480291"/>
                </a:cubicBezTo>
                <a:cubicBezTo>
                  <a:pt x="2118206" y="133928"/>
                  <a:pt x="2918691" y="9237"/>
                  <a:pt x="2918691" y="9237"/>
                </a:cubicBezTo>
                <a:lnTo>
                  <a:pt x="2918691" y="9237"/>
                </a:lnTo>
                <a:lnTo>
                  <a:pt x="2918691" y="0"/>
                </a:lnTo>
              </a:path>
            </a:pathLst>
          </a:custGeom>
          <a:noFill/>
          <a:ln w="666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/>
          <p:cNvSpPr txBox="1"/>
          <p:nvPr/>
        </p:nvSpPr>
        <p:spPr>
          <a:xfrm>
            <a:off x="5023831" y="4274949"/>
            <a:ext cx="39163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FF0000"/>
                </a:solidFill>
              </a:rPr>
              <a:t>teoretická situace postupného zániku populace: takto by to mohlo vypadat třeba u unitárních organizmů s malou genetickou strukturou bez příchodu nových jedinců z jiných populací</a:t>
            </a:r>
            <a:endParaRPr lang="cs-CZ" sz="1400" dirty="0">
              <a:solidFill>
                <a:srgbClr val="FF0000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976974" y="3723258"/>
            <a:ext cx="3916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/>
              <a:t>realita u dlouhověkých klonálních organizmů </a:t>
            </a:r>
            <a:endParaRPr lang="cs-CZ" sz="1400" b="1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727684" y="5399856"/>
            <a:ext cx="1584176" cy="738664"/>
          </a:xfrm>
          <a:prstGeom prst="rect">
            <a:avLst/>
          </a:prstGeom>
          <a:solidFill>
            <a:schemeClr val="bg1">
              <a:alpha val="7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smtClean="0">
                <a:solidFill>
                  <a:srgbClr val="00B050"/>
                </a:solidFill>
              </a:rPr>
              <a:t>ochránce přírody je v klidu – neměl by ale být</a:t>
            </a:r>
            <a:endParaRPr lang="cs-CZ" sz="1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4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14640" y="231209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A není to jedno jestli je jedinec </a:t>
            </a:r>
            <a:r>
              <a:rPr lang="cs-CZ" b="1" dirty="0" err="1" smtClean="0">
                <a:solidFill>
                  <a:srgbClr val="0070C0"/>
                </a:solidFill>
              </a:rPr>
              <a:t>genetou</a:t>
            </a:r>
            <a:r>
              <a:rPr lang="cs-CZ" b="1" dirty="0" smtClean="0">
                <a:solidFill>
                  <a:srgbClr val="0070C0"/>
                </a:solidFill>
              </a:rPr>
              <a:t> nebo </a:t>
            </a:r>
            <a:r>
              <a:rPr lang="cs-CZ" b="1" dirty="0" err="1" smtClean="0">
                <a:solidFill>
                  <a:srgbClr val="0070C0"/>
                </a:solidFill>
              </a:rPr>
              <a:t>rametou</a:t>
            </a:r>
            <a:r>
              <a:rPr lang="cs-CZ" b="1" dirty="0" smtClean="0">
                <a:solidFill>
                  <a:srgbClr val="0070C0"/>
                </a:solidFill>
              </a:rPr>
              <a:t>? Není.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066" y="886361"/>
            <a:ext cx="9135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Co z toho plyne?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/>
              <a:t>Populace tvořená směsí </a:t>
            </a:r>
            <a:r>
              <a:rPr lang="cs-CZ" dirty="0" err="1"/>
              <a:t>genet</a:t>
            </a:r>
            <a:r>
              <a:rPr lang="cs-CZ" dirty="0"/>
              <a:t> a </a:t>
            </a:r>
            <a:r>
              <a:rPr lang="cs-CZ" dirty="0" err="1"/>
              <a:t>ramet</a:t>
            </a:r>
            <a:r>
              <a:rPr lang="cs-CZ" dirty="0"/>
              <a:t> </a:t>
            </a:r>
            <a:r>
              <a:rPr lang="cs-CZ" dirty="0" smtClean="0"/>
              <a:t>(například porost trav nebo klonálních stromů) může být velmi životaschopná: </a:t>
            </a:r>
            <a:r>
              <a:rPr lang="cs-CZ" i="1" dirty="0" err="1" smtClean="0"/>
              <a:t>trade</a:t>
            </a:r>
            <a:r>
              <a:rPr lang="cs-CZ" i="1" dirty="0" smtClean="0"/>
              <a:t> </a:t>
            </a:r>
            <a:r>
              <a:rPr lang="cs-CZ" i="1" dirty="0" err="1" smtClean="0"/>
              <a:t>off</a:t>
            </a:r>
            <a:r>
              <a:rPr lang="cs-CZ" dirty="0" smtClean="0"/>
              <a:t> mezi geneticky fixovanou adaptací, šířením na nové stanoviště a přežíváním nepříznivých období. </a:t>
            </a:r>
          </a:p>
          <a:p>
            <a:endParaRPr lang="cs-CZ" dirty="0"/>
          </a:p>
          <a:p>
            <a:r>
              <a:rPr lang="cs-CZ" dirty="0" smtClean="0"/>
              <a:t>Podporujme v ochraně přírody jak generativní, tak vegetativní množení!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40" y="3501008"/>
            <a:ext cx="6738487" cy="335699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853127" y="6453336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Radosavljevič</a:t>
            </a:r>
            <a:r>
              <a:rPr lang="cs-CZ" sz="1400" dirty="0" smtClean="0"/>
              <a:t> et al. 2020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0236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1764" y="188640"/>
            <a:ext cx="82266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 smtClean="0"/>
              <a:t>A jak jsou tito </a:t>
            </a:r>
            <a:r>
              <a:rPr lang="cs-CZ" sz="2600" b="1" dirty="0" smtClean="0">
                <a:solidFill>
                  <a:srgbClr val="0070C0"/>
                </a:solidFill>
              </a:rPr>
              <a:t>jedinci</a:t>
            </a:r>
            <a:r>
              <a:rPr lang="cs-CZ" sz="2600" b="1" dirty="0"/>
              <a:t> </a:t>
            </a:r>
            <a:r>
              <a:rPr lang="cs-CZ" sz="2600" b="1" dirty="0" smtClean="0"/>
              <a:t>v populaci rozmístěni?</a:t>
            </a:r>
            <a:endParaRPr lang="cs-CZ" sz="26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80928"/>
            <a:ext cx="8229600" cy="378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37928" y="2265776"/>
            <a:ext cx="82444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Nahodilá                               Rovnoměrná                  Nahloučená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051720" y="878503"/>
            <a:ext cx="5256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rozmístění jedinců v populaci = disperze (</a:t>
            </a:r>
            <a:r>
              <a:rPr lang="cs-CZ" i="1" dirty="0" err="1" smtClean="0"/>
              <a:t>dispersion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b="1" dirty="0" smtClean="0">
                <a:solidFill>
                  <a:srgbClr val="FF0000"/>
                </a:solidFill>
              </a:rPr>
              <a:t>! pozor, neplést:</a:t>
            </a:r>
            <a:r>
              <a:rPr lang="cs-CZ" dirty="0" smtClean="0"/>
              <a:t> šíření jedinců nebo druhu = </a:t>
            </a:r>
            <a:r>
              <a:rPr lang="cs-CZ" i="1" dirty="0" err="1" smtClean="0"/>
              <a:t>dispersal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40789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07504" y="5356668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(a) výsledek </a:t>
            </a:r>
            <a:r>
              <a:rPr lang="cs-CZ" dirty="0" err="1" smtClean="0"/>
              <a:t>kompetice</a:t>
            </a:r>
            <a:r>
              <a:rPr lang="cs-CZ" dirty="0" smtClean="0"/>
              <a:t> v extrémních podmínkách (například o vodu): na fotografii je </a:t>
            </a:r>
            <a:r>
              <a:rPr lang="cs-CZ" i="1" dirty="0" err="1" smtClean="0"/>
              <a:t>Larrea</a:t>
            </a:r>
            <a:r>
              <a:rPr lang="cs-CZ" i="1" dirty="0" smtClean="0"/>
              <a:t> </a:t>
            </a:r>
            <a:r>
              <a:rPr lang="cs-CZ" i="1" dirty="0" err="1" smtClean="0"/>
              <a:t>tridentata</a:t>
            </a:r>
            <a:r>
              <a:rPr lang="cs-CZ" dirty="0" smtClean="0"/>
              <a:t> v </a:t>
            </a:r>
            <a:r>
              <a:rPr lang="cs-CZ" dirty="0" err="1" smtClean="0"/>
              <a:t>Mojavské</a:t>
            </a:r>
            <a:r>
              <a:rPr lang="cs-CZ" dirty="0" smtClean="0"/>
              <a:t> poušti. </a:t>
            </a:r>
          </a:p>
          <a:p>
            <a:r>
              <a:rPr lang="cs-CZ" dirty="0" smtClean="0"/>
              <a:t>(b) výsledek velkého tlaku parazitů, predátorů nebo </a:t>
            </a:r>
            <a:r>
              <a:rPr lang="cs-CZ" dirty="0" err="1" smtClean="0"/>
              <a:t>herbivorů</a:t>
            </a:r>
            <a:r>
              <a:rPr lang="cs-CZ" dirty="0" smtClean="0"/>
              <a:t>, obzvlášť když působí na juvenilní stádia (stromy v tropickém pralese).</a:t>
            </a:r>
            <a:endParaRPr lang="cs-CZ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10"/>
          <a:stretch/>
        </p:blipFill>
        <p:spPr bwMode="auto">
          <a:xfrm>
            <a:off x="1" y="116632"/>
            <a:ext cx="7020271" cy="461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860032" y="116632"/>
            <a:ext cx="2952328" cy="129614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6793801" y="2036747"/>
            <a:ext cx="2350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a) výsledek facilitace v extrémních podmínkách (například na klimatické hranici výskytu stromů)</a:t>
            </a:r>
          </a:p>
          <a:p>
            <a:pPr marL="342900" indent="-342900">
              <a:buAutoNum type="alphaLcParenR"/>
            </a:pPr>
            <a:endParaRPr lang="cs-CZ" dirty="0" smtClean="0"/>
          </a:p>
          <a:p>
            <a:r>
              <a:rPr lang="cs-CZ" dirty="0" smtClean="0"/>
              <a:t>b) důsledek klonálního růstu</a:t>
            </a:r>
          </a:p>
        </p:txBody>
      </p:sp>
      <p:cxnSp>
        <p:nvCxnSpPr>
          <p:cNvPr id="3" name="Přímá spojnice se šipkou 2"/>
          <p:cNvCxnSpPr/>
          <p:nvPr/>
        </p:nvCxnSpPr>
        <p:spPr>
          <a:xfrm flipV="1">
            <a:off x="1187624" y="4668238"/>
            <a:ext cx="0" cy="688430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 flipV="1">
            <a:off x="6876256" y="1925833"/>
            <a:ext cx="936104" cy="284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22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9219" y="1196752"/>
            <a:ext cx="9009285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U živočichů je to známé</a:t>
            </a:r>
          </a:p>
          <a:p>
            <a:endParaRPr lang="cs-CZ" dirty="0" smtClean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 smtClean="0"/>
              <a:t>kolektivní obrana </a:t>
            </a:r>
            <a:r>
              <a:rPr lang="cs-CZ" dirty="0"/>
              <a:t>před </a:t>
            </a:r>
            <a:r>
              <a:rPr lang="cs-CZ" dirty="0" smtClean="0"/>
              <a:t>predátory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 smtClean="0"/>
              <a:t>sociální predace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 smtClean="0"/>
              <a:t>lokální navýšení živin (produktivity) pro juvenilní stadia (vody)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 smtClean="0"/>
              <a:t>zvýšená </a:t>
            </a:r>
            <a:r>
              <a:rPr lang="cs-CZ" dirty="0"/>
              <a:t>šance najít </a:t>
            </a:r>
            <a:r>
              <a:rPr lang="cs-CZ" dirty="0" smtClean="0"/>
              <a:t>sexuálního partnera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r>
              <a:rPr lang="cs-CZ" b="1" dirty="0" smtClean="0">
                <a:solidFill>
                  <a:srgbClr val="0070C0"/>
                </a:solidFill>
              </a:rPr>
              <a:t>U rostlin je to vlastně dost podobné</a:t>
            </a:r>
          </a:p>
          <a:p>
            <a:endParaRPr lang="cs-CZ" dirty="0">
              <a:solidFill>
                <a:srgbClr val="0070C0"/>
              </a:solidFill>
            </a:endParaRPr>
          </a:p>
          <a:p>
            <a:endParaRPr lang="cs-CZ" dirty="0" smtClean="0"/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 smtClean="0"/>
              <a:t>kolektivní obrana před </a:t>
            </a:r>
            <a:r>
              <a:rPr lang="cs-CZ" dirty="0" err="1" smtClean="0"/>
              <a:t>herbivory</a:t>
            </a:r>
            <a:r>
              <a:rPr lang="cs-CZ" dirty="0" smtClean="0"/>
              <a:t> </a:t>
            </a:r>
            <a:r>
              <a:rPr lang="cs-CZ" dirty="0" err="1" smtClean="0"/>
              <a:t>kompetitory</a:t>
            </a:r>
            <a:r>
              <a:rPr lang="cs-CZ" dirty="0" smtClean="0"/>
              <a:t>: signalizace přes těkavé látky (</a:t>
            </a:r>
            <a:r>
              <a:rPr lang="cs-CZ" i="1" dirty="0" err="1" smtClean="0"/>
              <a:t>volatile</a:t>
            </a:r>
            <a:r>
              <a:rPr lang="cs-CZ" i="1" dirty="0" smtClean="0"/>
              <a:t> </a:t>
            </a:r>
            <a:r>
              <a:rPr lang="cs-CZ" i="1" dirty="0" err="1" smtClean="0"/>
              <a:t>organic</a:t>
            </a:r>
            <a:r>
              <a:rPr lang="cs-CZ" i="1" dirty="0" smtClean="0"/>
              <a:t> </a:t>
            </a:r>
            <a:r>
              <a:rPr lang="cs-CZ" i="1" dirty="0" err="1" smtClean="0"/>
              <a:t>compounds</a:t>
            </a:r>
            <a:r>
              <a:rPr lang="cs-CZ" i="1" dirty="0" smtClean="0"/>
              <a:t> – </a:t>
            </a:r>
            <a:r>
              <a:rPr lang="cs-CZ" b="1" i="1" dirty="0" smtClean="0"/>
              <a:t>VOC</a:t>
            </a:r>
            <a:r>
              <a:rPr lang="cs-CZ" dirty="0" smtClean="0"/>
              <a:t>): včasná nebo synchronizovaná odpověď; ale viz tropické stromy!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 smtClean="0"/>
              <a:t>facilitace v nepříznivých podmínkách (polštáře zadržující vodu, bránící mrazu a </a:t>
            </a:r>
            <a:r>
              <a:rPr lang="cs-CZ" dirty="0" err="1" smtClean="0"/>
              <a:t>herbivorům</a:t>
            </a:r>
            <a:r>
              <a:rPr lang="cs-CZ" dirty="0" smtClean="0"/>
              <a:t> apod.: často jde o jednu </a:t>
            </a:r>
            <a:r>
              <a:rPr lang="cs-CZ" dirty="0" err="1" smtClean="0"/>
              <a:t>genetu</a:t>
            </a:r>
            <a:r>
              <a:rPr lang="cs-CZ" dirty="0" smtClean="0"/>
              <a:t>)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 smtClean="0"/>
              <a:t>lokální navýšení živin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cs-CZ" dirty="0" smtClean="0"/>
              <a:t>zvýšená </a:t>
            </a:r>
            <a:r>
              <a:rPr lang="cs-CZ" dirty="0"/>
              <a:t>šance najít sexuálního </a:t>
            </a:r>
            <a:r>
              <a:rPr lang="cs-CZ" dirty="0" smtClean="0"/>
              <a:t>partnera (opylení)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99219" y="116632"/>
            <a:ext cx="86409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Nahloučená (agregovaná) disperze jedinců v populaci je i přes vnitrodruhovou </a:t>
            </a:r>
            <a:r>
              <a:rPr lang="cs-CZ" dirty="0" err="1" smtClean="0"/>
              <a:t>kompetici</a:t>
            </a:r>
            <a:r>
              <a:rPr lang="cs-CZ" dirty="0" smtClean="0"/>
              <a:t> (pojednáme za chvíli) velmi často výhodná a zvyšuje fitness populace: </a:t>
            </a:r>
            <a:r>
              <a:rPr lang="cs-CZ" sz="2400" b="1" dirty="0" err="1">
                <a:solidFill>
                  <a:srgbClr val="FF0000"/>
                </a:solidFill>
              </a:rPr>
              <a:t>Alleeho</a:t>
            </a:r>
            <a:r>
              <a:rPr lang="cs-CZ" sz="2400" b="1" dirty="0">
                <a:solidFill>
                  <a:srgbClr val="FF0000"/>
                </a:solidFill>
              </a:rPr>
              <a:t> efekt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3212976"/>
            <a:ext cx="3025665" cy="129536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243744" y="307447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phys.org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33483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1764" y="25617"/>
            <a:ext cx="89822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 smtClean="0"/>
              <a:t>Má druh jednu populaci nebo víc? A když víc, kde jedna končí a druhá začíná?</a:t>
            </a:r>
            <a:endParaRPr lang="cs-CZ" sz="26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06" y="2675664"/>
            <a:ext cx="5825337" cy="3880267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228184" y="6581001"/>
            <a:ext cx="161345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www.gettyimages.com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61764" y="1196752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Pokud mezi oblastmi výskytu druhu probíhá výměna jedinců a genů, jde o jednu populaci; pokud zkoumáme jen nějak definovanou část populace, hovoříme o </a:t>
            </a:r>
            <a:r>
              <a:rPr lang="cs-CZ" b="1" dirty="0" smtClean="0"/>
              <a:t>subpopulaci</a:t>
            </a:r>
            <a:r>
              <a:rPr lang="cs-CZ" dirty="0" smtClean="0"/>
              <a:t>.</a:t>
            </a:r>
          </a:p>
          <a:p>
            <a:r>
              <a:rPr lang="cs-CZ" dirty="0" smtClean="0"/>
              <a:t>Pokud by výměna genů přestala, izolované subpopulace by se geneticky vzdalovaly, až do okamžiku, kdy by ztratily schopnost výměny genů – vznikl by nový druh (proces </a:t>
            </a:r>
            <a:r>
              <a:rPr lang="cs-CZ" b="1" dirty="0" err="1" smtClean="0">
                <a:solidFill>
                  <a:srgbClr val="FF0000"/>
                </a:solidFill>
              </a:rPr>
              <a:t>speciace</a:t>
            </a:r>
            <a:r>
              <a:rPr lang="cs-CZ" dirty="0" smtClean="0"/>
              <a:t>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336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36712"/>
            <a:ext cx="5322308" cy="585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9512" y="116632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(Sub)populace můžeme zkoumat i hierarchicky – od lokálních populací po kontinentální a globální populace téhož druhu.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9407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392963" y="-31328"/>
            <a:ext cx="2376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err="1" smtClean="0">
                <a:solidFill>
                  <a:srgbClr val="FF0000"/>
                </a:solidFill>
              </a:rPr>
              <a:t>metapopulace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53373"/>
            <a:ext cx="7272808" cy="3402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512216"/>
            <a:ext cx="912580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 smtClean="0"/>
              <a:t>Většina populací je fragmentována – zejména populace tak zvaných </a:t>
            </a:r>
            <a:r>
              <a:rPr lang="cs-CZ" b="1" dirty="0" smtClean="0"/>
              <a:t>ostrovních biotopů</a:t>
            </a:r>
            <a:r>
              <a:rPr lang="cs-CZ" dirty="0" smtClean="0"/>
              <a:t>, ale i subpopulace relativně vzácných druhů souvislejších biotopů</a:t>
            </a:r>
            <a:r>
              <a:rPr lang="cs-CZ" b="1" dirty="0" smtClean="0"/>
              <a:t>. </a:t>
            </a:r>
            <a:r>
              <a:rPr lang="cs-CZ" dirty="0" smtClean="0"/>
              <a:t>Ty jsou propojeny </a:t>
            </a:r>
            <a:r>
              <a:rPr lang="cs-CZ" b="1" dirty="0" smtClean="0">
                <a:solidFill>
                  <a:srgbClr val="0070C0"/>
                </a:solidFill>
              </a:rPr>
              <a:t>omezenou migrací jedinců </a:t>
            </a:r>
            <a:r>
              <a:rPr lang="cs-CZ" dirty="0" smtClean="0"/>
              <a:t>– buď mezi ostrovy migrují přímo jedinci, nebo diaspory, z nichž se reprodukčně schopní dospělí jedinci vyvinou (semena, spory, vajíčka, </a:t>
            </a:r>
            <a:r>
              <a:rPr lang="cs-CZ" dirty="0" err="1" smtClean="0"/>
              <a:t>encystovaná</a:t>
            </a:r>
            <a:r>
              <a:rPr lang="cs-CZ" dirty="0" smtClean="0"/>
              <a:t> stadia). U rostlin může probíhat jen výměna genů bez migrace jedinců (pylová zrna). Díky této výměně:</a:t>
            </a:r>
          </a:p>
          <a:p>
            <a:pPr marL="342900" indent="-342900">
              <a:spcAft>
                <a:spcPts val="600"/>
              </a:spcAft>
              <a:buAutoNum type="arabicParenBoth"/>
            </a:pPr>
            <a:r>
              <a:rPr lang="cs-CZ" dirty="0" smtClean="0"/>
              <a:t>nevznikají samostatné, geneticky odlišené druhy (ale může se vyvíjet lokálně adaptovaná subpopulace, která se geneticky liší od ostatních subpopulací).</a:t>
            </a:r>
          </a:p>
          <a:p>
            <a:pPr marL="342900" indent="-342900">
              <a:spcAft>
                <a:spcPts val="600"/>
              </a:spcAft>
              <a:buAutoNum type="arabicParenBoth"/>
            </a:pPr>
            <a:r>
              <a:rPr lang="cs-CZ" dirty="0" err="1" smtClean="0"/>
              <a:t>nedocházi</a:t>
            </a:r>
            <a:r>
              <a:rPr lang="cs-CZ" dirty="0" smtClean="0"/>
              <a:t> ke genetické erozi (</a:t>
            </a:r>
            <a:r>
              <a:rPr lang="cs-CZ" i="1" dirty="0" err="1" smtClean="0"/>
              <a:t>inbreeding</a:t>
            </a:r>
            <a:r>
              <a:rPr lang="cs-CZ" dirty="0" smtClean="0"/>
              <a:t> s rizikem vyhynutí)</a:t>
            </a:r>
          </a:p>
          <a:p>
            <a:pPr marL="342900" indent="-342900">
              <a:spcAft>
                <a:spcPts val="600"/>
              </a:spcAft>
              <a:buAutoNum type="arabicParenBoth"/>
            </a:pPr>
            <a:r>
              <a:rPr lang="cs-CZ" dirty="0" smtClean="0"/>
              <a:t>druh může po lokálním vyhynutí znovu lokalitu obsadit migrací z jiné subpopulace</a:t>
            </a:r>
          </a:p>
          <a:p>
            <a:pPr marL="342900" indent="-342900">
              <a:buAutoNum type="arabicParenBoth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8280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733588E3-4DA5-64DB-795F-BFD5ED74856F}"/>
              </a:ext>
            </a:extLst>
          </p:cNvPr>
          <p:cNvGrpSpPr/>
          <p:nvPr/>
        </p:nvGrpSpPr>
        <p:grpSpPr>
          <a:xfrm>
            <a:off x="1691680" y="1552246"/>
            <a:ext cx="5328592" cy="4687440"/>
            <a:chOff x="1919536" y="692697"/>
            <a:chExt cx="8352928" cy="59204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C8BE994-9940-A671-7EA1-4A9762941D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816" y="3247895"/>
              <a:ext cx="1079376" cy="102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70F7911-1ED9-CB53-4E0C-AA33F1B287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8650" y="2616676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9E94417-6B51-5F79-FBBC-5238646D09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6370" y="3717033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EF4FBB6-F11E-7C62-160A-907FCB24E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6120" y="2616676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A0A1E61-0A61-088E-3798-9BF23BE5A0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8900" y="1592739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43F3F78-6C30-2C3F-1F43-CCE4FA1B40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088" y="1344243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D222A06-9DF1-BB73-57EA-97291E4FD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788" y="4665664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D1986C-E009-8535-4B9A-151CCA4CE6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176" y="4725145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59FD98-A555-4E43-9144-322C257886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40216" y="3088371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DEC3E73-FA37-9B6B-F0D3-80C8A3214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8588" y="4883608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6462FEB-E429-3C4A-3888-9EB7814D6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3979" y="3326174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798F188-7157-38B4-A325-9EBA9752A4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712" y="1904267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8050F1A-9E3B-6B70-BF89-5AEAD55DF5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4976" y="1564705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C7E696E-B378-0746-6FB8-E7F933A1A6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4229" y="1224365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59DA954-A31F-8D07-99CC-BDCA3D3973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9716" y="2292802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8AAAD99-F582-0F58-C6D7-3EDD74CFBA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9966" y="3997152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10335B2-AB98-BFFB-E5C7-3F22989887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3632" y="5021089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Veselý obličej 19">
              <a:extLst>
                <a:ext uri="{FF2B5EF4-FFF2-40B4-BE49-F238E27FC236}">
                  <a16:creationId xmlns:a16="http://schemas.microsoft.com/office/drawing/2014/main" id="{66AE50A2-6A4F-7298-3BDC-E8C0DC2902BE}"/>
                </a:ext>
              </a:extLst>
            </p:cNvPr>
            <p:cNvSpPr/>
            <p:nvPr/>
          </p:nvSpPr>
          <p:spPr>
            <a:xfrm>
              <a:off x="2567608" y="1605064"/>
              <a:ext cx="97644" cy="95745"/>
            </a:xfrm>
            <a:prstGeom prst="smileyFac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rgbClr val="FF0000"/>
                </a:solidFill>
              </a:endParaRPr>
            </a:p>
          </p:txBody>
        </p:sp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D02E5567-854B-7B56-65F2-07330DB7E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8060" y="2132857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055FC333-5114-0B5C-C3FB-DCEBABC48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5732" y="198884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5">
              <a:extLst>
                <a:ext uri="{FF2B5EF4-FFF2-40B4-BE49-F238E27FC236}">
                  <a16:creationId xmlns:a16="http://schemas.microsoft.com/office/drawing/2014/main" id="{39440324-0EAD-9F89-AA84-D00F76A959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145" y="1722588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6">
              <a:extLst>
                <a:ext uri="{FF2B5EF4-FFF2-40B4-BE49-F238E27FC236}">
                  <a16:creationId xmlns:a16="http://schemas.microsoft.com/office/drawing/2014/main" id="{CCDA1D5C-0ED2-E360-8968-A441748173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0068" y="1938612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7">
              <a:extLst>
                <a:ext uri="{FF2B5EF4-FFF2-40B4-BE49-F238E27FC236}">
                  <a16:creationId xmlns:a16="http://schemas.microsoft.com/office/drawing/2014/main" id="{9EC39ADB-D031-3EA8-FBEB-EB2E7AE7E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82076" y="2132857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8733B9CC-02EA-9F1A-B280-FE4A69801B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017" y="306896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9">
              <a:extLst>
                <a:ext uri="{FF2B5EF4-FFF2-40B4-BE49-F238E27FC236}">
                  <a16:creationId xmlns:a16="http://schemas.microsoft.com/office/drawing/2014/main" id="{508BA1C9-59BD-034E-1B55-2762084D98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0177" y="306896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0">
              <a:extLst>
                <a:ext uri="{FF2B5EF4-FFF2-40B4-BE49-F238E27FC236}">
                  <a16:creationId xmlns:a16="http://schemas.microsoft.com/office/drawing/2014/main" id="{9AD2BCAB-C30A-94D0-9445-58D62C3CA0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4273" y="3522788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11">
              <a:extLst>
                <a:ext uri="{FF2B5EF4-FFF2-40B4-BE49-F238E27FC236}">
                  <a16:creationId xmlns:a16="http://schemas.microsoft.com/office/drawing/2014/main" id="{28DA3C33-15A4-4C2E-A6B5-EB8F04E2CA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873" y="3810820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12">
              <a:extLst>
                <a:ext uri="{FF2B5EF4-FFF2-40B4-BE49-F238E27FC236}">
                  <a16:creationId xmlns:a16="http://schemas.microsoft.com/office/drawing/2014/main" id="{7A49C0DB-E8A0-AA42-CD06-05F154A7BA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3444" y="3810820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14">
              <a:extLst>
                <a:ext uri="{FF2B5EF4-FFF2-40B4-BE49-F238E27FC236}">
                  <a16:creationId xmlns:a16="http://schemas.microsoft.com/office/drawing/2014/main" id="{5EF97991-3D7A-16D1-7760-E70848EAF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7928" y="3861049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D6974170-2491-C45F-831D-2599B0CD4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5854" y="2348881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6">
              <a:extLst>
                <a:ext uri="{FF2B5EF4-FFF2-40B4-BE49-F238E27FC236}">
                  <a16:creationId xmlns:a16="http://schemas.microsoft.com/office/drawing/2014/main" id="{D47DBDFA-3FCC-8ADD-09DA-A9611C52E4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4606" y="692697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17">
              <a:extLst>
                <a:ext uri="{FF2B5EF4-FFF2-40B4-BE49-F238E27FC236}">
                  <a16:creationId xmlns:a16="http://schemas.microsoft.com/office/drawing/2014/main" id="{4E93BE47-590A-43C1-2C97-62811189A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2304" y="5213376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18">
              <a:extLst>
                <a:ext uri="{FF2B5EF4-FFF2-40B4-BE49-F238E27FC236}">
                  <a16:creationId xmlns:a16="http://schemas.microsoft.com/office/drawing/2014/main" id="{0E79ABC3-DEBC-5388-FA47-876E2B930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350" y="5501408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19">
              <a:extLst>
                <a:ext uri="{FF2B5EF4-FFF2-40B4-BE49-F238E27FC236}">
                  <a16:creationId xmlns:a16="http://schemas.microsoft.com/office/drawing/2014/main" id="{6C8C0752-9A5E-131A-3B88-985064B0A6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536" y="4205264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20">
              <a:extLst>
                <a:ext uri="{FF2B5EF4-FFF2-40B4-BE49-F238E27FC236}">
                  <a16:creationId xmlns:a16="http://schemas.microsoft.com/office/drawing/2014/main" id="{074CD10A-C10B-0536-3BE5-A4CFA4CC9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3966" y="4061248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21">
              <a:extLst>
                <a:ext uri="{FF2B5EF4-FFF2-40B4-BE49-F238E27FC236}">
                  <a16:creationId xmlns:a16="http://schemas.microsoft.com/office/drawing/2014/main" id="{BD702A8F-8C17-46BD-458F-020B4E016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1864" y="5429400"/>
              <a:ext cx="108585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22">
              <a:extLst>
                <a:ext uri="{FF2B5EF4-FFF2-40B4-BE49-F238E27FC236}">
                  <a16:creationId xmlns:a16="http://schemas.microsoft.com/office/drawing/2014/main" id="{F8C24DF7-8CCF-4189-E14D-C6102400C8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92964" y="3197152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23">
              <a:extLst>
                <a:ext uri="{FF2B5EF4-FFF2-40B4-BE49-F238E27FC236}">
                  <a16:creationId xmlns:a16="http://schemas.microsoft.com/office/drawing/2014/main" id="{E0AE3E13-B8BB-BABD-0179-42B6C0940F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840" y="2420889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24">
              <a:extLst>
                <a:ext uri="{FF2B5EF4-FFF2-40B4-BE49-F238E27FC236}">
                  <a16:creationId xmlns:a16="http://schemas.microsoft.com/office/drawing/2014/main" id="{3F90A564-6375-3BD9-70F8-C7E508F2D1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348" y="5589241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25">
              <a:extLst>
                <a:ext uri="{FF2B5EF4-FFF2-40B4-BE49-F238E27FC236}">
                  <a16:creationId xmlns:a16="http://schemas.microsoft.com/office/drawing/2014/main" id="{EFD87702-AEB9-64C1-DA57-9BC889DE3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536" y="5573416"/>
              <a:ext cx="1079500" cy="10239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26">
              <a:extLst>
                <a:ext uri="{FF2B5EF4-FFF2-40B4-BE49-F238E27FC236}">
                  <a16:creationId xmlns:a16="http://schemas.microsoft.com/office/drawing/2014/main" id="{DD32C006-1E4A-625C-DD90-6A0AFE8C5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025" y="539499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27">
              <a:extLst>
                <a:ext uri="{FF2B5EF4-FFF2-40B4-BE49-F238E27FC236}">
                  <a16:creationId xmlns:a16="http://schemas.microsoft.com/office/drawing/2014/main" id="{255361D7-040C-9FC3-AEDF-1C5C0AC91E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985" y="4386884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28">
              <a:extLst>
                <a:ext uri="{FF2B5EF4-FFF2-40B4-BE49-F238E27FC236}">
                  <a16:creationId xmlns:a16="http://schemas.microsoft.com/office/drawing/2014/main" id="{14978B94-B6B7-1341-5160-534136E854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108" y="4530900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29">
              <a:extLst>
                <a:ext uri="{FF2B5EF4-FFF2-40B4-BE49-F238E27FC236}">
                  <a16:creationId xmlns:a16="http://schemas.microsoft.com/office/drawing/2014/main" id="{14A26A36-B39F-C3B8-3078-0B0B3B997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8180" y="3645025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30">
              <a:extLst>
                <a:ext uri="{FF2B5EF4-FFF2-40B4-BE49-F238E27FC236}">
                  <a16:creationId xmlns:a16="http://schemas.microsoft.com/office/drawing/2014/main" id="{37E5A74E-6249-005B-B1D0-D0F1B6581B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1756" y="4221089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31">
              <a:extLst>
                <a:ext uri="{FF2B5EF4-FFF2-40B4-BE49-F238E27FC236}">
                  <a16:creationId xmlns:a16="http://schemas.microsoft.com/office/drawing/2014/main" id="{242F45A3-AB6E-72F1-0752-F62B769AC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24393" y="1124745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32">
              <a:extLst>
                <a:ext uri="{FF2B5EF4-FFF2-40B4-BE49-F238E27FC236}">
                  <a16:creationId xmlns:a16="http://schemas.microsoft.com/office/drawing/2014/main" id="{9415B2C7-C15D-DA81-5E16-C333C0C53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17" y="1772817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33">
              <a:extLst>
                <a:ext uri="{FF2B5EF4-FFF2-40B4-BE49-F238E27FC236}">
                  <a16:creationId xmlns:a16="http://schemas.microsoft.com/office/drawing/2014/main" id="{7F846677-CB98-AC64-E007-B8B532B03A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9668" y="2946724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34">
              <a:extLst>
                <a:ext uri="{FF2B5EF4-FFF2-40B4-BE49-F238E27FC236}">
                  <a16:creationId xmlns:a16="http://schemas.microsoft.com/office/drawing/2014/main" id="{A023A7BE-DD8D-C376-E2E0-888F9255E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921" y="594928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35">
              <a:extLst>
                <a:ext uri="{FF2B5EF4-FFF2-40B4-BE49-F238E27FC236}">
                  <a16:creationId xmlns:a16="http://schemas.microsoft.com/office/drawing/2014/main" id="{1AC9E065-54CB-013E-6983-6F61679EE1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9908" y="6043068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36">
              <a:extLst>
                <a:ext uri="{FF2B5EF4-FFF2-40B4-BE49-F238E27FC236}">
                  <a16:creationId xmlns:a16="http://schemas.microsoft.com/office/drawing/2014/main" id="{17EFF519-F1E1-1309-F9E2-3F524E6B54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8140" y="575503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4" name="Picture 38">
              <a:extLst>
                <a:ext uri="{FF2B5EF4-FFF2-40B4-BE49-F238E27FC236}">
                  <a16:creationId xmlns:a16="http://schemas.microsoft.com/office/drawing/2014/main" id="{933E2F3C-9D09-412B-0703-06C0940FF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3593" y="594928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39">
              <a:extLst>
                <a:ext uri="{FF2B5EF4-FFF2-40B4-BE49-F238E27FC236}">
                  <a16:creationId xmlns:a16="http://schemas.microsoft.com/office/drawing/2014/main" id="{C3C44CDD-2D49-6E34-6BA3-F7F8B8650F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849" y="5106964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40">
              <a:extLst>
                <a:ext uri="{FF2B5EF4-FFF2-40B4-BE49-F238E27FC236}">
                  <a16:creationId xmlns:a16="http://schemas.microsoft.com/office/drawing/2014/main" id="{FF7CB908-BEC4-6AF0-4442-4464891DB0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3524" y="4458892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1">
              <a:extLst>
                <a:ext uri="{FF2B5EF4-FFF2-40B4-BE49-F238E27FC236}">
                  <a16:creationId xmlns:a16="http://schemas.microsoft.com/office/drawing/2014/main" id="{B3AFF4AD-DEB3-846C-33AB-634348E92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3593" y="4581129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42">
              <a:extLst>
                <a:ext uri="{FF2B5EF4-FFF2-40B4-BE49-F238E27FC236}">
                  <a16:creationId xmlns:a16="http://schemas.microsoft.com/office/drawing/2014/main" id="{D30BA73D-6101-FC9C-5516-D159E8E098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3564" y="611507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9" name="Picture 43">
              <a:extLst>
                <a:ext uri="{FF2B5EF4-FFF2-40B4-BE49-F238E27FC236}">
                  <a16:creationId xmlns:a16="http://schemas.microsoft.com/office/drawing/2014/main" id="{ECDD3ECC-824C-E322-DBEF-804CE28436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3364" y="6093297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0" name="Picture 2">
              <a:extLst>
                <a:ext uri="{FF2B5EF4-FFF2-40B4-BE49-F238E27FC236}">
                  <a16:creationId xmlns:a16="http://schemas.microsoft.com/office/drawing/2014/main" id="{052C3FB1-C9EF-8522-409F-5A58E827F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009" y="287471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" name="Picture 3">
              <a:extLst>
                <a:ext uri="{FF2B5EF4-FFF2-40B4-BE49-F238E27FC236}">
                  <a16:creationId xmlns:a16="http://schemas.microsoft.com/office/drawing/2014/main" id="{8E360D62-3F0C-5890-C4D5-5A4E063DFC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9977" y="323475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2" name="Picture 4">
              <a:extLst>
                <a:ext uri="{FF2B5EF4-FFF2-40B4-BE49-F238E27FC236}">
                  <a16:creationId xmlns:a16="http://schemas.microsoft.com/office/drawing/2014/main" id="{329697F7-B778-EB87-1785-827AF01CB9E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025" y="2946724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3" name="Picture 5">
              <a:extLst>
                <a:ext uri="{FF2B5EF4-FFF2-40B4-BE49-F238E27FC236}">
                  <a16:creationId xmlns:a16="http://schemas.microsoft.com/office/drawing/2014/main" id="{B96326DE-D512-F706-F53D-8BED3B2D06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5772" y="3090740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4" name="Picture 6">
              <a:extLst>
                <a:ext uri="{FF2B5EF4-FFF2-40B4-BE49-F238E27FC236}">
                  <a16:creationId xmlns:a16="http://schemas.microsoft.com/office/drawing/2014/main" id="{02D50EE5-DAB1-1EF3-B10E-8A9D4E12EF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8049" y="3140969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Picture 7">
              <a:extLst>
                <a:ext uri="{FF2B5EF4-FFF2-40B4-BE49-F238E27FC236}">
                  <a16:creationId xmlns:a16="http://schemas.microsoft.com/office/drawing/2014/main" id="{97DB90CC-8533-3546-D4AF-C5B90175BA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3993" y="323475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6" name="Picture 8">
              <a:extLst>
                <a:ext uri="{FF2B5EF4-FFF2-40B4-BE49-F238E27FC236}">
                  <a16:creationId xmlns:a16="http://schemas.microsoft.com/office/drawing/2014/main" id="{45110003-6D92-F6E8-E7E3-4ADDD55C1D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009" y="3356993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7" name="Picture 9">
              <a:extLst>
                <a:ext uri="{FF2B5EF4-FFF2-40B4-BE49-F238E27FC236}">
                  <a16:creationId xmlns:a16="http://schemas.microsoft.com/office/drawing/2014/main" id="{0EE17C92-EF8D-2031-1B95-791C8CEB9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025" y="323475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10">
              <a:extLst>
                <a:ext uri="{FF2B5EF4-FFF2-40B4-BE49-F238E27FC236}">
                  <a16:creationId xmlns:a16="http://schemas.microsoft.com/office/drawing/2014/main" id="{7FD70AB1-4912-5C4B-6306-7BAF0677FA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985" y="2924945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13">
              <a:extLst>
                <a:ext uri="{FF2B5EF4-FFF2-40B4-BE49-F238E27FC236}">
                  <a16:creationId xmlns:a16="http://schemas.microsoft.com/office/drawing/2014/main" id="{341F134A-DE97-84F8-A7DC-2B82429DAC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0137" y="5827044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11">
              <a:extLst>
                <a:ext uri="{FF2B5EF4-FFF2-40B4-BE49-F238E27FC236}">
                  <a16:creationId xmlns:a16="http://schemas.microsoft.com/office/drawing/2014/main" id="{821BDB87-DA55-32EF-245E-0D98F728E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3804" y="5178972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12">
              <a:extLst>
                <a:ext uri="{FF2B5EF4-FFF2-40B4-BE49-F238E27FC236}">
                  <a16:creationId xmlns:a16="http://schemas.microsoft.com/office/drawing/2014/main" id="{A4E5B573-7BFA-E275-3634-6ACFA6CE13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1985" y="5517233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2" name="Picture 13">
              <a:extLst>
                <a:ext uri="{FF2B5EF4-FFF2-40B4-BE49-F238E27FC236}">
                  <a16:creationId xmlns:a16="http://schemas.microsoft.com/office/drawing/2014/main" id="{B81D8DAC-608D-F990-A6B6-ECB498F38A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3804" y="558924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3" name="Picture 14">
              <a:extLst>
                <a:ext uri="{FF2B5EF4-FFF2-40B4-BE49-F238E27FC236}">
                  <a16:creationId xmlns:a16="http://schemas.microsoft.com/office/drawing/2014/main" id="{7728B8C2-335A-3672-A01D-88CB18ADE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489" y="5250980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4" name="Picture 15">
              <a:extLst>
                <a:ext uri="{FF2B5EF4-FFF2-40B4-BE49-F238E27FC236}">
                  <a16:creationId xmlns:a16="http://schemas.microsoft.com/office/drawing/2014/main" id="{012951D1-BB10-4652-656E-2793C3034A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8009" y="5539012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5" name="Picture 16">
              <a:extLst>
                <a:ext uri="{FF2B5EF4-FFF2-40B4-BE49-F238E27FC236}">
                  <a16:creationId xmlns:a16="http://schemas.microsoft.com/office/drawing/2014/main" id="{01424B3D-9399-E27E-5C0A-94C9CF6ECC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9937" y="2204865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6" name="Picture 17">
              <a:extLst>
                <a:ext uri="{FF2B5EF4-FFF2-40B4-BE49-F238E27FC236}">
                  <a16:creationId xmlns:a16="http://schemas.microsoft.com/office/drawing/2014/main" id="{F39CCDBC-5E03-5894-085B-AAD84888F9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5961" y="215463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7" name="Picture 18">
              <a:extLst>
                <a:ext uri="{FF2B5EF4-FFF2-40B4-BE49-F238E27FC236}">
                  <a16:creationId xmlns:a16="http://schemas.microsoft.com/office/drawing/2014/main" id="{71B91DC5-3969-F361-BB28-E6D90B96E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0108" y="4365105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8" name="Picture 19">
              <a:extLst>
                <a:ext uri="{FF2B5EF4-FFF2-40B4-BE49-F238E27FC236}">
                  <a16:creationId xmlns:a16="http://schemas.microsoft.com/office/drawing/2014/main" id="{1E310DC8-15C3-FBFF-A9A5-46BF740A98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1785" y="594928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9" name="Picture 20">
              <a:extLst>
                <a:ext uri="{FF2B5EF4-FFF2-40B4-BE49-F238E27FC236}">
                  <a16:creationId xmlns:a16="http://schemas.microsoft.com/office/drawing/2014/main" id="{29F38F4E-F90B-626B-438D-1152BE623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7820" y="5301209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0" name="Picture 21">
              <a:extLst>
                <a:ext uri="{FF2B5EF4-FFF2-40B4-BE49-F238E27FC236}">
                  <a16:creationId xmlns:a16="http://schemas.microsoft.com/office/drawing/2014/main" id="{593CDEBD-7350-8A4E-B5EF-C51EBC5274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921" y="575503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" name="Picture 22">
              <a:extLst>
                <a:ext uri="{FF2B5EF4-FFF2-40B4-BE49-F238E27FC236}">
                  <a16:creationId xmlns:a16="http://schemas.microsoft.com/office/drawing/2014/main" id="{1C9419DA-3B77-9D9B-4F00-2AA0839338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1556" y="5755036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" name="Picture 23">
              <a:extLst>
                <a:ext uri="{FF2B5EF4-FFF2-40B4-BE49-F238E27FC236}">
                  <a16:creationId xmlns:a16="http://schemas.microsoft.com/office/drawing/2014/main" id="{5B50B10C-4FB6-01B9-9BE5-F9F75699F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01" y="6237313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3" name="Picture 24">
              <a:extLst>
                <a:ext uri="{FF2B5EF4-FFF2-40B4-BE49-F238E27FC236}">
                  <a16:creationId xmlns:a16="http://schemas.microsoft.com/office/drawing/2014/main" id="{F543B92C-14C5-356D-6435-FCE625DB80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1785" y="6309321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4" name="Picture 25">
              <a:extLst>
                <a:ext uri="{FF2B5EF4-FFF2-40B4-BE49-F238E27FC236}">
                  <a16:creationId xmlns:a16="http://schemas.microsoft.com/office/drawing/2014/main" id="{75F7E58A-CEC2-F60B-1032-16473139B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7769" y="6165305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5" name="Picture 26">
              <a:extLst>
                <a:ext uri="{FF2B5EF4-FFF2-40B4-BE49-F238E27FC236}">
                  <a16:creationId xmlns:a16="http://schemas.microsoft.com/office/drawing/2014/main" id="{074EFD6B-D758-1D16-F795-ABD165CB4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7769" y="5971060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6" name="Picture 27">
              <a:extLst>
                <a:ext uri="{FF2B5EF4-FFF2-40B4-BE49-F238E27FC236}">
                  <a16:creationId xmlns:a16="http://schemas.microsoft.com/office/drawing/2014/main" id="{6694DC28-B85B-94A5-B6B8-A18EAAAC45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3753" y="6237313"/>
              <a:ext cx="122237" cy="122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" name="TextovéPole 86">
            <a:extLst>
              <a:ext uri="{FF2B5EF4-FFF2-40B4-BE49-F238E27FC236}">
                <a16:creationId xmlns:a16="http://schemas.microsoft.com/office/drawing/2014/main" id="{56C14A27-1A85-8839-10CA-DEA462F6B389}"/>
              </a:ext>
            </a:extLst>
          </p:cNvPr>
          <p:cNvSpPr txBox="1"/>
          <p:nvPr/>
        </p:nvSpPr>
        <p:spPr>
          <a:xfrm>
            <a:off x="5975501" y="6120670"/>
            <a:ext cx="1907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obrázek: Milan Gelnar</a:t>
            </a:r>
            <a:endParaRPr lang="cs-CZ" sz="1400" dirty="0"/>
          </a:p>
        </p:txBody>
      </p:sp>
      <p:sp>
        <p:nvSpPr>
          <p:cNvPr id="88" name="TextovéPole 87"/>
          <p:cNvSpPr txBox="1"/>
          <p:nvPr/>
        </p:nvSpPr>
        <p:spPr>
          <a:xfrm>
            <a:off x="179511" y="116632"/>
            <a:ext cx="87849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err="1" smtClean="0">
                <a:solidFill>
                  <a:srgbClr val="0070C0"/>
                </a:solidFill>
              </a:rPr>
              <a:t>Metapopulace</a:t>
            </a:r>
            <a:r>
              <a:rPr lang="cs-CZ" sz="2200" b="1" dirty="0" smtClean="0">
                <a:solidFill>
                  <a:srgbClr val="0070C0"/>
                </a:solidFill>
              </a:rPr>
              <a:t> hostitelsky specifického parazita</a:t>
            </a:r>
          </a:p>
          <a:p>
            <a:endParaRPr lang="cs-CZ" sz="2200" b="1" dirty="0">
              <a:solidFill>
                <a:srgbClr val="0070C0"/>
              </a:solidFill>
            </a:endParaRPr>
          </a:p>
          <a:p>
            <a:r>
              <a:rPr lang="cs-CZ" sz="2200" dirty="0" smtClean="0">
                <a:solidFill>
                  <a:srgbClr val="0070C0"/>
                </a:solidFill>
              </a:rPr>
              <a:t>hostitelé jsou prostředím (viz minulá přednáška)</a:t>
            </a:r>
            <a:r>
              <a:rPr lang="cs-CZ" sz="2200" b="1" dirty="0" smtClean="0">
                <a:solidFill>
                  <a:srgbClr val="0070C0"/>
                </a:solidFill>
              </a:rPr>
              <a:t> </a:t>
            </a:r>
            <a:r>
              <a:rPr lang="cs-CZ" sz="2200" dirty="0" smtClean="0">
                <a:solidFill>
                  <a:srgbClr val="0070C0"/>
                </a:solidFill>
              </a:rPr>
              <a:t>= hostitelé jsou ostrovy</a:t>
            </a:r>
          </a:p>
        </p:txBody>
      </p:sp>
    </p:spTree>
    <p:extLst>
      <p:ext uri="{BB962C8B-B14F-4D97-AF65-F5344CB8AC3E}">
        <p14:creationId xmlns:p14="http://schemas.microsoft.com/office/powerpoint/2010/main" val="3665857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1789623"/>
            <a:ext cx="7560840" cy="504056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020272" y="638132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daily.jstor.org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61764" y="188640"/>
            <a:ext cx="903649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 smtClean="0">
                <a:solidFill>
                  <a:srgbClr val="FF0000"/>
                </a:solidFill>
              </a:rPr>
              <a:t>populace</a:t>
            </a:r>
            <a:r>
              <a:rPr lang="cs-CZ" sz="2600" dirty="0" smtClean="0"/>
              <a:t>: soubor </a:t>
            </a:r>
            <a:r>
              <a:rPr lang="cs-CZ" sz="2600" b="1" dirty="0" smtClean="0">
                <a:solidFill>
                  <a:srgbClr val="0070C0"/>
                </a:solidFill>
              </a:rPr>
              <a:t>jedinců</a:t>
            </a:r>
            <a:r>
              <a:rPr lang="cs-CZ" sz="2600" dirty="0" smtClean="0"/>
              <a:t> stejného </a:t>
            </a:r>
            <a:r>
              <a:rPr lang="cs-CZ" sz="2600" b="1" dirty="0" smtClean="0">
                <a:solidFill>
                  <a:srgbClr val="0070C0"/>
                </a:solidFill>
              </a:rPr>
              <a:t>druhu</a:t>
            </a:r>
            <a:r>
              <a:rPr lang="cs-CZ" sz="2600" dirty="0" smtClean="0"/>
              <a:t> na určitém místě v určitém čase: jedinci mohou spolu interagovat (bojovat o zdroje nebo se naopak </a:t>
            </a:r>
            <a:r>
              <a:rPr lang="cs-CZ" sz="2600" dirty="0" err="1" smtClean="0"/>
              <a:t>facilitovat</a:t>
            </a:r>
            <a:r>
              <a:rPr lang="cs-CZ" sz="2600" dirty="0" smtClean="0"/>
              <a:t>; vyměňovat si genetickou informaci).</a:t>
            </a: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171386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116632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FF0000"/>
                </a:solidFill>
              </a:rPr>
              <a:t>Metapopulační</a:t>
            </a:r>
            <a:r>
              <a:rPr lang="cs-CZ" b="1" dirty="0" smtClean="0">
                <a:solidFill>
                  <a:srgbClr val="FF0000"/>
                </a:solidFill>
              </a:rPr>
              <a:t> struktura je klíčová pro přežití populací!</a:t>
            </a:r>
          </a:p>
          <a:p>
            <a:endParaRPr lang="cs-CZ" dirty="0"/>
          </a:p>
          <a:p>
            <a:r>
              <a:rPr lang="cs-CZ" dirty="0" smtClean="0"/>
              <a:t>(1) Kdyby byla populace spojitá a spíše malá, a </a:t>
            </a:r>
            <a:r>
              <a:rPr lang="cs-CZ" b="1" dirty="0">
                <a:solidFill>
                  <a:srgbClr val="00B050"/>
                </a:solidFill>
              </a:rPr>
              <a:t>výměna jedinců mezi subpopulacemi byla extrémně </a:t>
            </a:r>
            <a:r>
              <a:rPr lang="cs-CZ" b="1" dirty="0" smtClean="0">
                <a:solidFill>
                  <a:srgbClr val="00B050"/>
                </a:solidFill>
              </a:rPr>
              <a:t>velká</a:t>
            </a:r>
            <a:r>
              <a:rPr lang="cs-CZ" dirty="0" smtClean="0"/>
              <a:t>, druh by vyhynul pod tlakem antagonistů (predátorů): </a:t>
            </a:r>
            <a:r>
              <a:rPr lang="cs-CZ" dirty="0" err="1" smtClean="0"/>
              <a:t>Huffakerův</a:t>
            </a:r>
            <a:r>
              <a:rPr lang="cs-CZ" dirty="0" smtClean="0"/>
              <a:t> experiment s pomeranči (ostrovní biotop), mšicemi a predátorskými roztoči; obě populace dlouhodobě přežívaly, jen když byl predátor limitován v šíření oproti mšici.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132856"/>
            <a:ext cx="3895417" cy="219117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38" y="2152831"/>
            <a:ext cx="3895417" cy="219117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139952" y="4348877"/>
            <a:ext cx="50840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/>
              <a:t>Ecomotion</a:t>
            </a:r>
            <a:r>
              <a:rPr lang="cs-CZ" sz="1200" dirty="0" smtClean="0"/>
              <a:t> Studio </a:t>
            </a:r>
            <a:r>
              <a:rPr lang="cs-CZ" sz="1200" dirty="0" err="1" smtClean="0"/>
              <a:t>You</a:t>
            </a:r>
            <a:r>
              <a:rPr lang="cs-CZ" sz="1200" dirty="0"/>
              <a:t> </a:t>
            </a:r>
            <a:r>
              <a:rPr lang="cs-CZ" sz="1200" dirty="0" smtClean="0"/>
              <a:t>Tube </a:t>
            </a:r>
            <a:r>
              <a:rPr lang="cs-CZ" sz="1200" dirty="0" err="1" smtClean="0"/>
              <a:t>channel</a:t>
            </a:r>
            <a:r>
              <a:rPr lang="cs-CZ" sz="1200" dirty="0" smtClean="0"/>
              <a:t>: </a:t>
            </a:r>
            <a:r>
              <a:rPr lang="en-US" sz="1200" dirty="0" err="1" smtClean="0"/>
              <a:t>Huffaker's</a:t>
            </a:r>
            <a:r>
              <a:rPr lang="en-US" sz="1200" dirty="0" smtClean="0"/>
              <a:t> </a:t>
            </a:r>
            <a:r>
              <a:rPr lang="en-US" sz="1200" dirty="0"/>
              <a:t>Balancing Act (</a:t>
            </a:r>
            <a:r>
              <a:rPr lang="en-US" sz="1200" dirty="0" err="1"/>
              <a:t>Huffaker</a:t>
            </a:r>
            <a:r>
              <a:rPr lang="en-US" sz="1200" dirty="0"/>
              <a:t> 1958)</a:t>
            </a:r>
            <a:endParaRPr lang="cs-CZ" sz="1200" dirty="0"/>
          </a:p>
        </p:txBody>
      </p:sp>
      <p:sp>
        <p:nvSpPr>
          <p:cNvPr id="6" name="Obdélník 5"/>
          <p:cNvSpPr/>
          <p:nvPr/>
        </p:nvSpPr>
        <p:spPr>
          <a:xfrm>
            <a:off x="0" y="5047621"/>
            <a:ext cx="9036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(2) </a:t>
            </a:r>
            <a:r>
              <a:rPr lang="cs-CZ" dirty="0"/>
              <a:t>Kdyby byla populace </a:t>
            </a:r>
            <a:r>
              <a:rPr lang="cs-CZ" dirty="0" smtClean="0"/>
              <a:t>fragmentovaná, ale </a:t>
            </a:r>
            <a:r>
              <a:rPr lang="cs-CZ" b="1" dirty="0" smtClean="0">
                <a:solidFill>
                  <a:srgbClr val="00B050"/>
                </a:solidFill>
              </a:rPr>
              <a:t>výměna jedinců mezi subpopulacemi byla extrémně malá až žádná</a:t>
            </a:r>
            <a:r>
              <a:rPr lang="cs-CZ" dirty="0" smtClean="0"/>
              <a:t> (zaniklá </a:t>
            </a:r>
            <a:r>
              <a:rPr lang="cs-CZ" dirty="0" err="1" smtClean="0"/>
              <a:t>metapopulační</a:t>
            </a:r>
            <a:r>
              <a:rPr lang="cs-CZ" dirty="0" smtClean="0"/>
              <a:t> struktura), populace by časem vyhynula, buď kvůli antagonistickým vztahům (divočák vyryje všechny jedince orchideje), nahromadění škodlivých mutací, nebo jen dílem náhodných nehod. Jedinou šanci by měla, kdyby byla natolik velká a geneticky pestrá, že by se mohla časem vyvinout v samostatný druh.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174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21207" r="19732"/>
          <a:stretch/>
        </p:blipFill>
        <p:spPr>
          <a:xfrm>
            <a:off x="-1" y="24278"/>
            <a:ext cx="6666093" cy="6833722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r="50282"/>
          <a:stretch/>
        </p:blipFill>
        <p:spPr>
          <a:xfrm>
            <a:off x="6636681" y="836712"/>
            <a:ext cx="2442599" cy="343284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700394" y="2427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smtClean="0">
                <a:solidFill>
                  <a:srgbClr val="00B050"/>
                </a:solidFill>
              </a:rPr>
              <a:t>regionální  spojitá populace</a:t>
            </a:r>
            <a:endParaRPr lang="cs-CZ" b="1" u="sng" dirty="0">
              <a:solidFill>
                <a:srgbClr val="00B05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131840" y="3441139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err="1" smtClean="0">
                <a:solidFill>
                  <a:srgbClr val="00B050"/>
                </a:solidFill>
              </a:rPr>
              <a:t>metapopulace</a:t>
            </a:r>
            <a:endParaRPr lang="cs-CZ" b="1" u="sng" dirty="0">
              <a:solidFill>
                <a:srgbClr val="00B05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-20098" y="5381032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u="sng" dirty="0" smtClean="0">
                <a:solidFill>
                  <a:srgbClr val="00B050"/>
                </a:solidFill>
              </a:rPr>
              <a:t>izolované populace: </a:t>
            </a:r>
            <a:r>
              <a:rPr lang="cs-CZ" b="1" u="sng" dirty="0" err="1" smtClean="0">
                <a:solidFill>
                  <a:srgbClr val="00B050"/>
                </a:solidFill>
              </a:rPr>
              <a:t>speciace</a:t>
            </a:r>
            <a:r>
              <a:rPr lang="cs-CZ" b="1" u="sng" dirty="0" smtClean="0">
                <a:solidFill>
                  <a:srgbClr val="00B050"/>
                </a:solidFill>
              </a:rPr>
              <a:t> nebo zánik</a:t>
            </a:r>
            <a:endParaRPr lang="cs-CZ" b="1" u="sng" dirty="0">
              <a:solidFill>
                <a:srgbClr val="00B05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-1" y="24278"/>
            <a:ext cx="31214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Jeden biotop může být někde spojitý, jinde ostrovní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6597515" y="4734701"/>
            <a:ext cx="25464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na řadě lokalit některé druhy chybí z důvodu šíření (nepřicestuje nebo nezaloží populaci, protože jedinci nedospějí) a ne z důvodu nepříznivých podmínek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5680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182494" y="-1893113"/>
            <a:ext cx="2592288" cy="874226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-3044" y="0"/>
            <a:ext cx="9147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Současná fragmentace krajiny: z  pevniny ostrovem, nebo z velkého ostrova souostrovím malých ostrovů za pár let nebo pár desítek let</a:t>
            </a: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58" y="4319754"/>
            <a:ext cx="3888432" cy="2487334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47017"/>
            <a:ext cx="2269498" cy="282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21905" y="3815441"/>
            <a:ext cx="423407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/>
              <a:t>louky (</a:t>
            </a:r>
            <a:r>
              <a:rPr lang="cs-CZ" sz="1500" dirty="0" err="1" smtClean="0"/>
              <a:t>Adriaens</a:t>
            </a:r>
            <a:r>
              <a:rPr lang="cs-CZ" sz="1500" dirty="0" smtClean="0"/>
              <a:t> et al. 2006): z pevniny ostrovem</a:t>
            </a:r>
            <a:endParaRPr lang="cs-CZ" sz="15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6948265" y="5775604"/>
            <a:ext cx="2195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dirty="0" smtClean="0"/>
              <a:t>rašeliniště: z velkých ostrovů malá souostroví; nebo malé velmi izolované ostrůvky 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143272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922" y="888522"/>
            <a:ext cx="9217024" cy="5969478"/>
          </a:xfrm>
          <a:prstGeom prst="rect">
            <a:avLst/>
          </a:prstGeom>
        </p:spPr>
      </p:pic>
      <p:pic>
        <p:nvPicPr>
          <p:cNvPr id="3" name="Picture 8" descr="MH068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924" y="1196753"/>
            <a:ext cx="480396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MH068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248" y="4085256"/>
            <a:ext cx="522976" cy="78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MH068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360" y="4927573"/>
            <a:ext cx="489466" cy="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MH068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96" y="5557791"/>
            <a:ext cx="693536" cy="103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MH068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630614"/>
            <a:ext cx="318289" cy="47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MH068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904" y="2780928"/>
            <a:ext cx="645496" cy="96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MH068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6065"/>
            <a:ext cx="1008112" cy="151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MH068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696" y="1628800"/>
            <a:ext cx="645496" cy="96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MH068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97751"/>
            <a:ext cx="693536" cy="103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MH068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936" y="6021288"/>
            <a:ext cx="261488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2267744" y="41494"/>
            <a:ext cx="532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Před 80 lety – </a:t>
            </a:r>
            <a:r>
              <a:rPr lang="cs-CZ" b="1" dirty="0" err="1" smtClean="0"/>
              <a:t>metapopulace</a:t>
            </a:r>
            <a:r>
              <a:rPr lang="cs-CZ" b="1" dirty="0" smtClean="0"/>
              <a:t> </a:t>
            </a:r>
            <a:r>
              <a:rPr lang="cs-CZ" b="1" dirty="0" err="1" smtClean="0"/>
              <a:t>hořečku</a:t>
            </a:r>
            <a:r>
              <a:rPr lang="cs-CZ" b="1" dirty="0" smtClean="0"/>
              <a:t>, jedinci migrují</a:t>
            </a:r>
            <a:endParaRPr lang="cs-CZ" b="1" dirty="0"/>
          </a:p>
        </p:txBody>
      </p:sp>
      <p:cxnSp>
        <p:nvCxnSpPr>
          <p:cNvPr id="16" name="Přímá spojnice se šipkou 15"/>
          <p:cNvCxnSpPr/>
          <p:nvPr/>
        </p:nvCxnSpPr>
        <p:spPr>
          <a:xfrm flipH="1" flipV="1">
            <a:off x="3383786" y="1984285"/>
            <a:ext cx="1106664" cy="1224135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 flipH="1">
            <a:off x="3383786" y="3778485"/>
            <a:ext cx="1202804" cy="1594731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H="1">
            <a:off x="906888" y="4630614"/>
            <a:ext cx="1027360" cy="742602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/>
          <p:cNvCxnSpPr/>
          <p:nvPr/>
        </p:nvCxnSpPr>
        <p:spPr>
          <a:xfrm flipV="1">
            <a:off x="1006161" y="4895605"/>
            <a:ext cx="1100445" cy="864096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/>
          <p:cNvCxnSpPr/>
          <p:nvPr/>
        </p:nvCxnSpPr>
        <p:spPr>
          <a:xfrm flipV="1">
            <a:off x="1092866" y="5668317"/>
            <a:ext cx="1747092" cy="273894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se šipkou 31"/>
          <p:cNvCxnSpPr/>
          <p:nvPr/>
        </p:nvCxnSpPr>
        <p:spPr>
          <a:xfrm flipH="1" flipV="1">
            <a:off x="2492317" y="4495429"/>
            <a:ext cx="3302021" cy="1204856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se šipkou 35"/>
          <p:cNvCxnSpPr/>
          <p:nvPr/>
        </p:nvCxnSpPr>
        <p:spPr>
          <a:xfrm flipV="1">
            <a:off x="6623601" y="5107706"/>
            <a:ext cx="195775" cy="686527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se šipkou 38"/>
          <p:cNvCxnSpPr/>
          <p:nvPr/>
        </p:nvCxnSpPr>
        <p:spPr>
          <a:xfrm flipV="1">
            <a:off x="6948264" y="3748481"/>
            <a:ext cx="890640" cy="832648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se šipkou 40"/>
          <p:cNvCxnSpPr/>
          <p:nvPr/>
        </p:nvCxnSpPr>
        <p:spPr>
          <a:xfrm>
            <a:off x="6660232" y="6453336"/>
            <a:ext cx="1434992" cy="13084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Přímá spojnice se šipkou 44"/>
          <p:cNvCxnSpPr/>
          <p:nvPr/>
        </p:nvCxnSpPr>
        <p:spPr>
          <a:xfrm>
            <a:off x="6677234" y="1979730"/>
            <a:ext cx="1161670" cy="801198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/>
          <p:cNvCxnSpPr/>
          <p:nvPr/>
        </p:nvCxnSpPr>
        <p:spPr>
          <a:xfrm flipH="1" flipV="1">
            <a:off x="6612192" y="2328714"/>
            <a:ext cx="1152696" cy="765668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 flipH="1">
            <a:off x="5508104" y="2596352"/>
            <a:ext cx="458592" cy="644766"/>
          </a:xfrm>
          <a:prstGeom prst="straightConnector1">
            <a:avLst/>
          </a:prstGeom>
          <a:ln w="730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ovéPole 52"/>
          <p:cNvSpPr txBox="1"/>
          <p:nvPr/>
        </p:nvSpPr>
        <p:spPr>
          <a:xfrm>
            <a:off x="1342868" y="460311"/>
            <a:ext cx="700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Dnes: jediná izolovaná subpopulace, její ochrana je velmi komplikovaná</a:t>
            </a:r>
            <a:endParaRPr lang="cs-CZ" b="1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112077" y="2656310"/>
            <a:ext cx="3379804" cy="1200329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Na fragmentaci nejrychleji reagují populace unitárních organizmů s velkou potřebou generativního rozmnožování. </a:t>
            </a:r>
            <a:endParaRPr lang="cs-CZ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41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4" y="51445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Soubor všech populací, subpopulací a </a:t>
            </a:r>
            <a:r>
              <a:rPr lang="cs-CZ" sz="2200" dirty="0" err="1" smtClean="0"/>
              <a:t>metapopulací</a:t>
            </a:r>
            <a:r>
              <a:rPr lang="cs-CZ" sz="2200" dirty="0" smtClean="0"/>
              <a:t> druhu na Zemi tvoří </a:t>
            </a:r>
          </a:p>
          <a:p>
            <a:r>
              <a:rPr lang="cs-CZ" sz="2200" b="1" dirty="0">
                <a:solidFill>
                  <a:srgbClr val="FF0000"/>
                </a:solidFill>
              </a:rPr>
              <a:t>	</a:t>
            </a:r>
            <a:r>
              <a:rPr lang="cs-CZ" sz="2200" b="1" dirty="0" smtClean="0">
                <a:solidFill>
                  <a:srgbClr val="FF0000"/>
                </a:solidFill>
              </a:rPr>
              <a:t>		</a:t>
            </a:r>
            <a:r>
              <a:rPr lang="cs-CZ" sz="3000" b="1" dirty="0" smtClean="0">
                <a:solidFill>
                  <a:srgbClr val="FF0000"/>
                </a:solidFill>
              </a:rPr>
              <a:t>areál druhu</a:t>
            </a:r>
            <a:endParaRPr lang="cs-CZ" sz="3000" b="1" dirty="0">
              <a:solidFill>
                <a:srgbClr val="FF000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68960"/>
            <a:ext cx="809761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860032" y="967080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7030A0"/>
                </a:solidFill>
              </a:rPr>
              <a:t>Rapoportovo</a:t>
            </a:r>
            <a:r>
              <a:rPr lang="cs-CZ" b="1" dirty="0" smtClean="0">
                <a:solidFill>
                  <a:srgbClr val="7030A0"/>
                </a:solidFill>
              </a:rPr>
              <a:t> pravidlo</a:t>
            </a:r>
            <a:r>
              <a:rPr lang="cs-CZ" dirty="0" smtClean="0"/>
              <a:t>: areály druhů jsou menší kolem rovníku než kolem pólů (adaptace na </a:t>
            </a:r>
            <a:r>
              <a:rPr lang="cs-CZ" dirty="0" err="1" smtClean="0"/>
              <a:t>sezonalitu</a:t>
            </a:r>
            <a:r>
              <a:rPr lang="cs-CZ" dirty="0" smtClean="0"/>
              <a:t>? Výhoda pro dobře se šířící druhy po odlesnění? Spojitější areál </a:t>
            </a:r>
            <a:r>
              <a:rPr lang="cs-CZ" dirty="0" err="1" smtClean="0"/>
              <a:t>cirkumboreálního</a:t>
            </a:r>
            <a:r>
              <a:rPr lang="cs-CZ" dirty="0" smtClean="0"/>
              <a:t> biomu tajgy?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11576" y="1628800"/>
            <a:ext cx="4648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Většina druhů </a:t>
            </a:r>
            <a:r>
              <a:rPr lang="cs-CZ" dirty="0" err="1" smtClean="0"/>
              <a:t>ma</a:t>
            </a:r>
            <a:r>
              <a:rPr lang="cs-CZ" dirty="0" smtClean="0"/>
              <a:t> spíše menší areály.</a:t>
            </a:r>
          </a:p>
          <a:p>
            <a:r>
              <a:rPr lang="cs-CZ" dirty="0" smtClean="0"/>
              <a:t>Areál přes více kontinentů: </a:t>
            </a:r>
            <a:r>
              <a:rPr lang="cs-CZ" b="1" dirty="0" smtClean="0"/>
              <a:t>kosmopolitní druh</a:t>
            </a:r>
          </a:p>
        </p:txBody>
      </p:sp>
    </p:spTree>
    <p:extLst>
      <p:ext uri="{BB962C8B-B14F-4D97-AF65-F5344CB8AC3E}">
        <p14:creationId xmlns:p14="http://schemas.microsoft.com/office/powerpoint/2010/main" val="57184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332656"/>
            <a:ext cx="2304256" cy="3456384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29534" y="160183"/>
            <a:ext cx="63681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/>
              <a:t>Ale pozor, i druh s velkým areálem může být vzácný a ohrožený</a:t>
            </a:r>
            <a:r>
              <a:rPr lang="cs-CZ" sz="2200" b="1" dirty="0" smtClean="0"/>
              <a:t>! </a:t>
            </a:r>
            <a:r>
              <a:rPr lang="cs-CZ" sz="2200" dirty="0" smtClean="0"/>
              <a:t>Buď regionálně (například rašeliništní druh ve střední a jižní Evropě), nebo i celosvětově (relikty; u nás například </a:t>
            </a:r>
            <a:r>
              <a:rPr lang="cs-CZ" sz="2200" dirty="0" smtClean="0">
                <a:solidFill>
                  <a:srgbClr val="00B0F0"/>
                </a:solidFill>
              </a:rPr>
              <a:t>glaciální relikty</a:t>
            </a:r>
            <a:r>
              <a:rPr lang="cs-CZ" sz="2200" dirty="0" smtClean="0"/>
              <a:t>).  </a:t>
            </a:r>
            <a:endParaRPr lang="cs-CZ" sz="2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2221" y="1392476"/>
            <a:ext cx="2016225" cy="277690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27" y="1887964"/>
            <a:ext cx="2850135" cy="190107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3257" y="4030360"/>
            <a:ext cx="56565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200" b="1" dirty="0" smtClean="0"/>
              <a:t>Druh s extrémně malým areálem: endemit </a:t>
            </a:r>
            <a:r>
              <a:rPr lang="cs-CZ" sz="2200" dirty="0" smtClean="0"/>
              <a:t>(může jít třeba jen o jedinou nepočetnou populaci, v extrémním případě jedinou </a:t>
            </a:r>
            <a:r>
              <a:rPr lang="cs-CZ" sz="2200" dirty="0" err="1" smtClean="0"/>
              <a:t>genetu</a:t>
            </a:r>
            <a:r>
              <a:rPr lang="cs-CZ" sz="2200" dirty="0" smtClean="0"/>
              <a:t> nebo několik málo </a:t>
            </a:r>
            <a:r>
              <a:rPr lang="cs-CZ" sz="2200" dirty="0" err="1" smtClean="0"/>
              <a:t>genet</a:t>
            </a:r>
            <a:r>
              <a:rPr lang="cs-CZ" sz="2200" dirty="0" smtClean="0"/>
              <a:t>).</a:t>
            </a:r>
            <a:endParaRPr lang="cs-CZ" sz="2200" dirty="0" smtClean="0"/>
          </a:p>
          <a:p>
            <a:endParaRPr lang="cs-CZ" sz="2200" dirty="0"/>
          </a:p>
          <a:p>
            <a:r>
              <a:rPr lang="cs-CZ" sz="2000" dirty="0" smtClean="0"/>
              <a:t>Pozor: slovo endemit se používá ve spojení s upřesněním místa: endemit Petrových kamenů (</a:t>
            </a:r>
            <a:r>
              <a:rPr lang="cs-CZ" sz="2000" i="1" dirty="0" err="1" smtClean="0"/>
              <a:t>Poa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riphaea</a:t>
            </a:r>
            <a:r>
              <a:rPr lang="cs-CZ" sz="2000" dirty="0" smtClean="0"/>
              <a:t>). </a:t>
            </a:r>
            <a:r>
              <a:rPr lang="cs-CZ" sz="2000" b="1" dirty="0" smtClean="0">
                <a:solidFill>
                  <a:srgbClr val="00B050"/>
                </a:solidFill>
              </a:rPr>
              <a:t>Endemit</a:t>
            </a:r>
            <a:r>
              <a:rPr lang="cs-CZ" sz="2000" dirty="0" smtClean="0"/>
              <a:t> může být zároveň </a:t>
            </a:r>
            <a:r>
              <a:rPr lang="cs-CZ" sz="2000" b="1" dirty="0" smtClean="0">
                <a:solidFill>
                  <a:srgbClr val="00B050"/>
                </a:solidFill>
              </a:rPr>
              <a:t>relikt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528" y="4526147"/>
            <a:ext cx="3494162" cy="232944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8013370" y="4554651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AOPK ČR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3482286" y="343194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solidFill>
                  <a:schemeClr val="bg1"/>
                </a:solidFill>
              </a:rPr>
              <a:t>Vertigo</a:t>
            </a:r>
            <a:r>
              <a:rPr lang="cs-CZ" i="1" dirty="0" smtClean="0">
                <a:solidFill>
                  <a:schemeClr val="bg1"/>
                </a:solidFill>
              </a:rPr>
              <a:t> </a:t>
            </a:r>
            <a:r>
              <a:rPr lang="cs-CZ" i="1" dirty="0" err="1" smtClean="0">
                <a:solidFill>
                  <a:schemeClr val="bg1"/>
                </a:solidFill>
              </a:rPr>
              <a:t>geyeri</a:t>
            </a:r>
            <a:endParaRPr lang="cs-CZ" i="1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516216" y="341970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solidFill>
                  <a:schemeClr val="bg1"/>
                </a:solidFill>
              </a:rPr>
              <a:t>Trichophorum</a:t>
            </a:r>
            <a:r>
              <a:rPr lang="cs-CZ" i="1" dirty="0" smtClean="0">
                <a:solidFill>
                  <a:schemeClr val="bg1"/>
                </a:solidFill>
              </a:rPr>
              <a:t> </a:t>
            </a:r>
            <a:r>
              <a:rPr lang="cs-CZ" i="1" dirty="0" err="1" smtClean="0">
                <a:solidFill>
                  <a:schemeClr val="bg1"/>
                </a:solidFill>
              </a:rPr>
              <a:t>pumilum</a:t>
            </a:r>
            <a:endParaRPr lang="cs-CZ" i="1" dirty="0"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39551" y="3429000"/>
            <a:ext cx="2704899" cy="369332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solidFill>
                  <a:schemeClr val="bg1"/>
                </a:solidFill>
              </a:rPr>
              <a:t>Pseudocalliergon</a:t>
            </a:r>
            <a:r>
              <a:rPr lang="cs-CZ" i="1" dirty="0" smtClean="0">
                <a:solidFill>
                  <a:schemeClr val="bg1"/>
                </a:solidFill>
              </a:rPr>
              <a:t> </a:t>
            </a:r>
            <a:r>
              <a:rPr lang="cs-CZ" i="1" dirty="0" err="1" smtClean="0">
                <a:solidFill>
                  <a:schemeClr val="bg1"/>
                </a:solidFill>
              </a:rPr>
              <a:t>trifarium</a:t>
            </a:r>
            <a:endParaRPr lang="cs-CZ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6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67450" y="-32455"/>
            <a:ext cx="35724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err="1" smtClean="0">
                <a:solidFill>
                  <a:srgbClr val="FF0000"/>
                </a:solidFill>
              </a:rPr>
              <a:t>Migralita</a:t>
            </a:r>
            <a:r>
              <a:rPr lang="cs-CZ" sz="3200" dirty="0" smtClean="0">
                <a:solidFill>
                  <a:srgbClr val="FF0000"/>
                </a:solidFill>
              </a:rPr>
              <a:t> / Migrace</a:t>
            </a:r>
            <a:r>
              <a:rPr lang="cs-CZ" sz="3200" dirty="0" smtClean="0">
                <a:solidFill>
                  <a:srgbClr val="00B050"/>
                </a:solidFill>
              </a:rPr>
              <a:t>*</a:t>
            </a:r>
            <a:endParaRPr lang="cs-CZ" sz="3200" dirty="0">
              <a:solidFill>
                <a:srgbClr val="00B05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60760" y="634107"/>
            <a:ext cx="918583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rgbClr val="FF0000"/>
                </a:solidFill>
              </a:rPr>
              <a:t>Stěhování jedinců</a:t>
            </a:r>
            <a:r>
              <a:rPr lang="cs-CZ" sz="2200" dirty="0" smtClean="0"/>
              <a:t> </a:t>
            </a:r>
            <a:r>
              <a:rPr lang="cs-CZ" dirty="0" smtClean="0"/>
              <a:t>mezi subpopulacemi / v rámci </a:t>
            </a:r>
            <a:r>
              <a:rPr lang="cs-CZ" dirty="0" err="1" smtClean="0"/>
              <a:t>metapopulace</a:t>
            </a:r>
            <a:r>
              <a:rPr lang="cs-CZ" dirty="0" smtClean="0"/>
              <a:t>: </a:t>
            </a:r>
            <a:r>
              <a:rPr lang="cs-CZ" i="1" dirty="0" smtClean="0"/>
              <a:t>imigrace</a:t>
            </a:r>
            <a:r>
              <a:rPr lang="cs-CZ" dirty="0" smtClean="0"/>
              <a:t> (do)</a:t>
            </a:r>
            <a:r>
              <a:rPr lang="cs-CZ" i="1" dirty="0" smtClean="0"/>
              <a:t>, emigrace </a:t>
            </a:r>
            <a:r>
              <a:rPr lang="cs-CZ" dirty="0" smtClean="0"/>
              <a:t>(z).</a:t>
            </a:r>
          </a:p>
          <a:p>
            <a:r>
              <a:rPr lang="cs-CZ" dirty="0" smtClean="0"/>
              <a:t>Podíl migrantů v lokálních subpopulací se liší mezi druhy: zajíc 1%; sýkora koňadra 36%. Brání </a:t>
            </a:r>
            <a:r>
              <a:rPr lang="cs-CZ" dirty="0" err="1" smtClean="0"/>
              <a:t>inbreedingu</a:t>
            </a:r>
            <a:r>
              <a:rPr lang="cs-CZ" dirty="0"/>
              <a:t> </a:t>
            </a:r>
            <a:r>
              <a:rPr lang="cs-CZ" dirty="0" smtClean="0"/>
              <a:t>(ale i lokálním adaptacím!), je součást </a:t>
            </a:r>
            <a:r>
              <a:rPr lang="cs-CZ" dirty="0" err="1" smtClean="0"/>
              <a:t>metapopulační</a:t>
            </a:r>
            <a:r>
              <a:rPr lang="cs-CZ" dirty="0" smtClean="0"/>
              <a:t> dynamiky. 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60760" y="1784289"/>
            <a:ext cx="33591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rgbClr val="FF0000"/>
                </a:solidFill>
              </a:rPr>
              <a:t>Migrace celých populací</a:t>
            </a:r>
            <a:endParaRPr lang="cs-CZ" sz="22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3681" y="601846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 dirty="0" smtClean="0">
                <a:solidFill>
                  <a:srgbClr val="00B050"/>
                </a:solidFill>
              </a:rPr>
              <a:t>* V některých učebnicích se tyto pojmy odlišují: </a:t>
            </a:r>
            <a:r>
              <a:rPr lang="cs-CZ" sz="1600" b="1" i="1" dirty="0" err="1" smtClean="0">
                <a:solidFill>
                  <a:srgbClr val="00B050"/>
                </a:solidFill>
              </a:rPr>
              <a:t>migralita</a:t>
            </a:r>
            <a:r>
              <a:rPr lang="cs-CZ" sz="1600" b="1" i="1" dirty="0" smtClean="0">
                <a:solidFill>
                  <a:srgbClr val="00B050"/>
                </a:solidFill>
              </a:rPr>
              <a:t> značí obecně stěhování a pohyblivost jedinců a populací, a pojem migrace je vyhrazen pro pohyb celých populací s návratem na původní lokaci (tam a zpět) – tedy jen pro živočichy</a:t>
            </a:r>
            <a:endParaRPr lang="cs-CZ" sz="1600" b="1" i="1" dirty="0">
              <a:solidFill>
                <a:srgbClr val="00B050"/>
              </a:solidFill>
            </a:endParaRPr>
          </a:p>
        </p:txBody>
      </p:sp>
      <p:cxnSp>
        <p:nvCxnSpPr>
          <p:cNvPr id="7" name="Přímá spojnice 6"/>
          <p:cNvCxnSpPr/>
          <p:nvPr/>
        </p:nvCxnSpPr>
        <p:spPr>
          <a:xfrm flipV="1">
            <a:off x="90871" y="5968910"/>
            <a:ext cx="8945625" cy="26793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29158" y="2439894"/>
            <a:ext cx="4686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b="1" dirty="0" smtClean="0"/>
              <a:t>pravidelné, s četnými návraty </a:t>
            </a:r>
            <a:r>
              <a:rPr lang="cs-CZ" dirty="0" smtClean="0"/>
              <a:t>(a) při sezónním klimatu za potravou nebo na zimoviště (motýli, ptáci); (b) s přílivem a odlivem; (c) za světlem (např. z hlubin oceánu)</a:t>
            </a:r>
          </a:p>
          <a:p>
            <a:pPr marL="285750" indent="-285750">
              <a:buFontTx/>
              <a:buChar char="-"/>
            </a:pPr>
            <a:endParaRPr lang="cs-CZ" dirty="0" smtClean="0"/>
          </a:p>
          <a:p>
            <a:pPr marL="285750" indent="-285750">
              <a:buFontTx/>
              <a:buChar char="-"/>
            </a:pPr>
            <a:r>
              <a:rPr lang="cs-CZ" b="1" dirty="0" smtClean="0"/>
              <a:t>jednosměrné s návratem potomků</a:t>
            </a:r>
            <a:r>
              <a:rPr lang="cs-CZ" dirty="0" smtClean="0"/>
              <a:t> (typicky rozmnožování: úhoř)</a:t>
            </a:r>
            <a:endParaRPr lang="cs-CZ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1"/>
          <a:stretch/>
        </p:blipFill>
        <p:spPr bwMode="auto">
          <a:xfrm>
            <a:off x="4648109" y="2108912"/>
            <a:ext cx="4495891" cy="3120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7343800" y="1801135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00B050"/>
                </a:solidFill>
              </a:rPr>
              <a:t>monarcha stěhovavý</a:t>
            </a:r>
            <a:endParaRPr lang="cs-CZ" sz="1400" dirty="0">
              <a:solidFill>
                <a:srgbClr val="00B050"/>
              </a:solidFill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915" y="4509120"/>
            <a:ext cx="2196244" cy="145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2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35596" y="4399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Migrace bez návratu = osídlování nových území a lokalit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0" y="711792"/>
            <a:ext cx="910850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2">
                    <a:lumMod val="50000"/>
                  </a:schemeClr>
                </a:solidFill>
              </a:rPr>
              <a:t>Sexuálně se množící živočichové:</a:t>
            </a:r>
            <a:r>
              <a:rPr lang="cs-CZ" sz="2000" dirty="0" smtClean="0"/>
              <a:t> migrující skupiny nebo páry (únik </a:t>
            </a:r>
            <a:r>
              <a:rPr lang="cs-CZ" sz="2000" dirty="0" err="1" smtClean="0"/>
              <a:t>kompetici</a:t>
            </a:r>
            <a:r>
              <a:rPr lang="cs-CZ" sz="2000" dirty="0" smtClean="0"/>
              <a:t> o zdroje nebo predaci), v případě vhodných podmínek založí novou (sub)populaci.</a:t>
            </a:r>
          </a:p>
          <a:p>
            <a:endParaRPr lang="cs-CZ" sz="2000" dirty="0"/>
          </a:p>
          <a:p>
            <a:r>
              <a:rPr lang="cs-CZ" sz="2000" b="1" dirty="0" smtClean="0">
                <a:solidFill>
                  <a:schemeClr val="bg2">
                    <a:lumMod val="50000"/>
                  </a:schemeClr>
                </a:solidFill>
              </a:rPr>
              <a:t>Partenogenetičtí živočichové, jedinci s oplodněnými vajíčky: </a:t>
            </a:r>
            <a:r>
              <a:rPr lang="cs-CZ" sz="2000" dirty="0" smtClean="0"/>
              <a:t>i jeden jedinec může založit novou populaci („stopující“ plži překonávající na ptácích oceány).</a:t>
            </a:r>
          </a:p>
          <a:p>
            <a:endParaRPr lang="cs-CZ" sz="2000" dirty="0"/>
          </a:p>
          <a:p>
            <a:r>
              <a:rPr lang="cs-CZ" sz="2000" b="1" dirty="0" smtClean="0">
                <a:solidFill>
                  <a:schemeClr val="bg2">
                    <a:lumMod val="50000"/>
                  </a:schemeClr>
                </a:solidFill>
              </a:rPr>
              <a:t>Rostliny</a:t>
            </a:r>
            <a:r>
              <a:rPr lang="cs-CZ" sz="2000" dirty="0" smtClean="0"/>
              <a:t>: šíří se pomocí </a:t>
            </a:r>
            <a:r>
              <a:rPr lang="cs-CZ" sz="2000" b="1" dirty="0" smtClean="0">
                <a:solidFill>
                  <a:srgbClr val="00B050"/>
                </a:solidFill>
              </a:rPr>
              <a:t>propagulí</a:t>
            </a:r>
            <a:r>
              <a:rPr lang="cs-CZ" sz="2000" dirty="0" smtClean="0"/>
              <a:t>: spory, semena, </a:t>
            </a:r>
            <a:r>
              <a:rPr lang="cs-CZ" sz="2000" dirty="0" err="1" smtClean="0"/>
              <a:t>turiony</a:t>
            </a:r>
            <a:r>
              <a:rPr lang="cs-CZ" sz="2000" dirty="0" smtClean="0"/>
              <a:t>, cibulky, pacibulky</a:t>
            </a:r>
            <a:endParaRPr lang="cs-CZ" sz="2000" dirty="0"/>
          </a:p>
          <a:p>
            <a:endParaRPr lang="cs-CZ" sz="2000" dirty="0" smtClean="0"/>
          </a:p>
          <a:p>
            <a:r>
              <a:rPr lang="cs-CZ" sz="2000" b="1" dirty="0" smtClean="0">
                <a:solidFill>
                  <a:schemeClr val="bg2">
                    <a:lumMod val="50000"/>
                  </a:schemeClr>
                </a:solidFill>
              </a:rPr>
              <a:t>Mikroskopické rostliny a bezobratlí</a:t>
            </a:r>
            <a:r>
              <a:rPr lang="cs-CZ" sz="2000" dirty="0" smtClean="0"/>
              <a:t>: </a:t>
            </a:r>
            <a:r>
              <a:rPr lang="cs-CZ" sz="2000" dirty="0" smtClean="0"/>
              <a:t>mají mikroskopické propagule, celé </a:t>
            </a:r>
            <a:r>
              <a:rPr lang="cs-CZ" sz="2000" dirty="0" smtClean="0"/>
              <a:t>tělo může být propagulí, častá </a:t>
            </a:r>
            <a:r>
              <a:rPr lang="cs-CZ" sz="2000" dirty="0" smtClean="0"/>
              <a:t>je </a:t>
            </a:r>
            <a:r>
              <a:rPr lang="cs-CZ" sz="2000" dirty="0" err="1" smtClean="0"/>
              <a:t>anemochorie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4153685"/>
            <a:ext cx="914400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 dirty="0" err="1" smtClean="0">
                <a:solidFill>
                  <a:srgbClr val="0070C0"/>
                </a:solidFill>
              </a:rPr>
              <a:t>anemochorie</a:t>
            </a:r>
            <a:r>
              <a:rPr lang="cs-CZ" sz="2000" b="1" dirty="0" smtClean="0">
                <a:solidFill>
                  <a:srgbClr val="0070C0"/>
                </a:solidFill>
              </a:rPr>
              <a:t>:</a:t>
            </a:r>
            <a:r>
              <a:rPr lang="cs-CZ" sz="2000" dirty="0" smtClean="0"/>
              <a:t> šíření větrem</a:t>
            </a:r>
          </a:p>
          <a:p>
            <a:pPr>
              <a:spcAft>
                <a:spcPts val="600"/>
              </a:spcAft>
            </a:pPr>
            <a:r>
              <a:rPr lang="cs-CZ" sz="2000" b="1" dirty="0" err="1" smtClean="0">
                <a:solidFill>
                  <a:srgbClr val="0070C0"/>
                </a:solidFill>
              </a:rPr>
              <a:t>hydrochorie</a:t>
            </a:r>
            <a:r>
              <a:rPr lang="cs-CZ" sz="2000" b="1" dirty="0" smtClean="0">
                <a:solidFill>
                  <a:srgbClr val="0070C0"/>
                </a:solidFill>
              </a:rPr>
              <a:t>:</a:t>
            </a:r>
            <a:r>
              <a:rPr lang="cs-CZ" sz="2000" dirty="0" smtClean="0"/>
              <a:t> šíření vodou</a:t>
            </a:r>
          </a:p>
          <a:p>
            <a:pPr>
              <a:spcAft>
                <a:spcPts val="600"/>
              </a:spcAft>
            </a:pPr>
            <a:r>
              <a:rPr lang="cs-CZ" sz="2000" b="1" dirty="0" err="1" smtClean="0">
                <a:solidFill>
                  <a:srgbClr val="0070C0"/>
                </a:solidFill>
              </a:rPr>
              <a:t>zoochorie</a:t>
            </a:r>
            <a:r>
              <a:rPr lang="cs-CZ" sz="2000" b="1" dirty="0" smtClean="0">
                <a:solidFill>
                  <a:srgbClr val="0070C0"/>
                </a:solidFill>
              </a:rPr>
              <a:t>:</a:t>
            </a:r>
            <a:r>
              <a:rPr lang="cs-CZ" sz="2000" dirty="0" smtClean="0"/>
              <a:t> šíření pomocí živočichů (</a:t>
            </a:r>
            <a:r>
              <a:rPr lang="cs-CZ" sz="2000" dirty="0" err="1" smtClean="0"/>
              <a:t>endozoochorie</a:t>
            </a:r>
            <a:r>
              <a:rPr lang="cs-CZ" sz="2000" dirty="0" smtClean="0"/>
              <a:t>, </a:t>
            </a:r>
            <a:r>
              <a:rPr lang="cs-CZ" sz="2000" dirty="0" err="1" smtClean="0"/>
              <a:t>exozoochorie</a:t>
            </a:r>
            <a:r>
              <a:rPr lang="cs-CZ" sz="2000" dirty="0" smtClean="0"/>
              <a:t>, </a:t>
            </a:r>
            <a:r>
              <a:rPr lang="cs-CZ" sz="2000" dirty="0" err="1" smtClean="0"/>
              <a:t>myrmekochorie</a:t>
            </a:r>
            <a:r>
              <a:rPr lang="cs-CZ" sz="2000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cs-CZ" sz="2000" b="1" dirty="0" err="1" smtClean="0">
                <a:solidFill>
                  <a:srgbClr val="0070C0"/>
                </a:solidFill>
              </a:rPr>
              <a:t>autochorie</a:t>
            </a:r>
            <a:r>
              <a:rPr lang="cs-CZ" sz="2000" b="1" dirty="0" smtClean="0">
                <a:solidFill>
                  <a:srgbClr val="0070C0"/>
                </a:solidFill>
              </a:rPr>
              <a:t>:</a:t>
            </a:r>
            <a:r>
              <a:rPr lang="cs-CZ" sz="2000" dirty="0" smtClean="0"/>
              <a:t> vlastní silou (vystřelování semen, padání semen)</a:t>
            </a:r>
          </a:p>
          <a:p>
            <a:pPr>
              <a:spcAft>
                <a:spcPts val="600"/>
              </a:spcAft>
            </a:pPr>
            <a:r>
              <a:rPr lang="cs-CZ" sz="2000" b="1" dirty="0" err="1" smtClean="0">
                <a:solidFill>
                  <a:srgbClr val="0070C0"/>
                </a:solidFill>
              </a:rPr>
              <a:t>antropochorie</a:t>
            </a:r>
            <a:r>
              <a:rPr lang="cs-CZ" sz="2000" b="1" dirty="0" smtClean="0">
                <a:solidFill>
                  <a:srgbClr val="0070C0"/>
                </a:solidFill>
              </a:rPr>
              <a:t>:</a:t>
            </a:r>
            <a:r>
              <a:rPr lang="cs-CZ" sz="2000" dirty="0" smtClean="0"/>
              <a:t> člověkem</a:t>
            </a:r>
          </a:p>
          <a:p>
            <a:pPr>
              <a:spcAft>
                <a:spcPts val="600"/>
              </a:spcAft>
            </a:pPr>
            <a:endParaRPr lang="cs-CZ" sz="2000" b="1" i="1" dirty="0">
              <a:solidFill>
                <a:srgbClr val="00B050"/>
              </a:solidFill>
            </a:endParaRPr>
          </a:p>
          <a:p>
            <a:pPr>
              <a:spcAft>
                <a:spcPts val="600"/>
              </a:spcAft>
            </a:pPr>
            <a:r>
              <a:rPr lang="cs-CZ" sz="2000" b="1" i="1" dirty="0" err="1" smtClean="0">
                <a:solidFill>
                  <a:srgbClr val="00B050"/>
                </a:solidFill>
              </a:rPr>
              <a:t>archeofyty</a:t>
            </a:r>
            <a:r>
              <a:rPr lang="cs-CZ" sz="2000" dirty="0" smtClean="0"/>
              <a:t>: od neolitu po začátek novověku - objevení Ameriky; </a:t>
            </a:r>
            <a:r>
              <a:rPr lang="cs-CZ" sz="2000" b="1" i="1" dirty="0" smtClean="0">
                <a:solidFill>
                  <a:srgbClr val="00B050"/>
                </a:solidFill>
              </a:rPr>
              <a:t>neofyty</a:t>
            </a:r>
            <a:r>
              <a:rPr lang="cs-CZ" sz="2000" dirty="0" smtClean="0"/>
              <a:t>: v novověku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4348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001" y="21906"/>
            <a:ext cx="3747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rgbClr val="FF0000"/>
                </a:solidFill>
              </a:rPr>
              <a:t>Biologické invaze a expanze</a:t>
            </a:r>
            <a:endParaRPr lang="cs-CZ" sz="22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8690" y="514870"/>
            <a:ext cx="90950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invazní druh (</a:t>
            </a:r>
            <a:r>
              <a:rPr lang="cs-CZ" b="1" i="1" dirty="0" err="1" smtClean="0">
                <a:solidFill>
                  <a:srgbClr val="0070C0"/>
                </a:solidFill>
              </a:rPr>
              <a:t>invader</a:t>
            </a:r>
            <a:r>
              <a:rPr lang="cs-CZ" b="1" dirty="0" smtClean="0">
                <a:solidFill>
                  <a:srgbClr val="0070C0"/>
                </a:solidFill>
              </a:rPr>
              <a:t>) =</a:t>
            </a:r>
            <a:r>
              <a:rPr lang="cs-CZ" dirty="0" smtClean="0">
                <a:solidFill>
                  <a:srgbClr val="0070C0"/>
                </a:solidFill>
              </a:rPr>
              <a:t> </a:t>
            </a:r>
            <a:r>
              <a:rPr lang="cs-CZ" dirty="0" smtClean="0"/>
              <a:t>šířící se druh z jiné oblasti, typicky z jiného kontinentu (</a:t>
            </a:r>
            <a:r>
              <a:rPr lang="cs-CZ" b="1" dirty="0" smtClean="0"/>
              <a:t>rozšiřování areálu</a:t>
            </a:r>
            <a:r>
              <a:rPr lang="cs-CZ" dirty="0" smtClean="0"/>
              <a:t>), jeho šíření je většinou kvůli člověku (dálková doprava, pěstování, chov). Jedinci </a:t>
            </a:r>
            <a:r>
              <a:rPr lang="cs-CZ" dirty="0"/>
              <a:t>nebo skupiny jedinců jednosměrně migrují a zůstávají v novém území, odkud často vytlačují původní druhy a mění fungování ekosystémů: </a:t>
            </a:r>
            <a:r>
              <a:rPr lang="cs-CZ" dirty="0" smtClean="0"/>
              <a:t>často buď proto, že přinášejí </a:t>
            </a:r>
            <a:r>
              <a:rPr lang="cs-CZ" dirty="0"/>
              <a:t>nové </a:t>
            </a:r>
            <a:r>
              <a:rPr lang="cs-CZ" dirty="0" smtClean="0"/>
              <a:t>antagonistické interakce vůči jiným druhům </a:t>
            </a:r>
            <a:r>
              <a:rPr lang="cs-CZ" dirty="0"/>
              <a:t>(</a:t>
            </a:r>
            <a:r>
              <a:rPr lang="cs-CZ" dirty="0" err="1"/>
              <a:t>kompetice</a:t>
            </a:r>
            <a:r>
              <a:rPr lang="cs-CZ" dirty="0"/>
              <a:t>, alelopatie, parazitismus</a:t>
            </a:r>
            <a:r>
              <a:rPr lang="cs-CZ" dirty="0" smtClean="0"/>
              <a:t>), nebo naopak proto, že antagonistické interakce vůči němu ještě nejsou vytvořeny.</a:t>
            </a:r>
            <a:endParaRPr lang="cs-CZ" dirty="0"/>
          </a:p>
          <a:p>
            <a:endParaRPr lang="cs-CZ" dirty="0"/>
          </a:p>
          <a:p>
            <a:r>
              <a:rPr lang="cs-CZ" b="1" dirty="0" smtClean="0">
                <a:solidFill>
                  <a:srgbClr val="0070C0"/>
                </a:solidFill>
              </a:rPr>
              <a:t>expanzní </a:t>
            </a:r>
            <a:r>
              <a:rPr lang="cs-CZ" b="1" dirty="0">
                <a:solidFill>
                  <a:srgbClr val="0070C0"/>
                </a:solidFill>
              </a:rPr>
              <a:t>druh </a:t>
            </a:r>
            <a:r>
              <a:rPr lang="cs-CZ" b="1" dirty="0" smtClean="0">
                <a:solidFill>
                  <a:srgbClr val="0070C0"/>
                </a:solidFill>
              </a:rPr>
              <a:t>(</a:t>
            </a:r>
            <a:r>
              <a:rPr lang="cs-CZ" b="1" i="1" dirty="0" err="1" smtClean="0">
                <a:solidFill>
                  <a:srgbClr val="0070C0"/>
                </a:solidFill>
              </a:rPr>
              <a:t>native</a:t>
            </a:r>
            <a:r>
              <a:rPr lang="cs-CZ" b="1" i="1" dirty="0" smtClean="0">
                <a:solidFill>
                  <a:srgbClr val="0070C0"/>
                </a:solidFill>
              </a:rPr>
              <a:t> </a:t>
            </a:r>
            <a:r>
              <a:rPr lang="cs-CZ" b="1" i="1" dirty="0" err="1" smtClean="0">
                <a:solidFill>
                  <a:srgbClr val="0070C0"/>
                </a:solidFill>
              </a:rPr>
              <a:t>invader</a:t>
            </a:r>
            <a:r>
              <a:rPr lang="cs-CZ" b="1" dirty="0">
                <a:solidFill>
                  <a:srgbClr val="0070C0"/>
                </a:solidFill>
              </a:rPr>
              <a:t>) </a:t>
            </a:r>
            <a:r>
              <a:rPr lang="cs-CZ" b="1" dirty="0" smtClean="0">
                <a:solidFill>
                  <a:srgbClr val="0070C0"/>
                </a:solidFill>
              </a:rPr>
              <a:t>= </a:t>
            </a:r>
            <a:r>
              <a:rPr lang="cs-CZ" dirty="0" smtClean="0"/>
              <a:t>domácí druh, který se vlivem měnících se podmínek (například eutrofizace) šíří, zvětšuje početnost populací, obsahuje nová stanoviště a </a:t>
            </a:r>
            <a:r>
              <a:rPr lang="cs-CZ" dirty="0" err="1" smtClean="0"/>
              <a:t>kompetičně</a:t>
            </a:r>
            <a:r>
              <a:rPr lang="cs-CZ" dirty="0" smtClean="0"/>
              <a:t> vytlačuje jiné druhy. Může ale jít i o tzv. kryptickou invazi (populace nebo tzv. kryptický druh) z jiného kontinentu</a:t>
            </a:r>
            <a:r>
              <a:rPr lang="cs-CZ" dirty="0"/>
              <a:t>.</a:t>
            </a:r>
            <a:endParaRPr lang="cs-CZ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26" y="3861048"/>
            <a:ext cx="3528392" cy="288580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40411" y="6381328"/>
            <a:ext cx="7920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blesk.cz</a:t>
            </a:r>
            <a:endParaRPr lang="cs-CZ" sz="14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3959522"/>
            <a:ext cx="2324695" cy="272958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 rot="5400000">
            <a:off x="7097479" y="5062703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bolševník velkolepý</a:t>
            </a:r>
          </a:p>
          <a:p>
            <a:pPr algn="ctr"/>
            <a:r>
              <a:rPr lang="cs-CZ" sz="1400" dirty="0" smtClean="0"/>
              <a:t>(pladias.cz)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27887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504" y="764704"/>
            <a:ext cx="468052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V přírodě se expanze a rozšiřování areálu odehrávaly odjakživa, ale spíše v rámci kontinentů nebo ze sousedních kontinentů (člověk; druhy osídlující odledněná území; buk v druhé půlce holocénu), vzácněji i mezi vzdálenými kontinenty (dálkové šíření: spory, mikroorganizmy</a:t>
            </a:r>
            <a:r>
              <a:rPr lang="cs-CZ" dirty="0" smtClean="0"/>
              <a:t>).</a:t>
            </a:r>
          </a:p>
          <a:p>
            <a:endParaRPr lang="cs-CZ" dirty="0"/>
          </a:p>
          <a:p>
            <a:r>
              <a:rPr lang="cs-CZ" dirty="0"/>
              <a:t>Fenomén invazí je ale do značné míry antropogenní a souvisí s intenzívní dopravou mezi kontinenty, změnami globálních biogeochemických cyklů (přednáška </a:t>
            </a:r>
            <a:r>
              <a:rPr lang="cs-CZ" i="1" dirty="0"/>
              <a:t>Ekosystémy</a:t>
            </a:r>
            <a:r>
              <a:rPr lang="cs-CZ" dirty="0"/>
              <a:t>) </a:t>
            </a:r>
            <a:r>
              <a:rPr lang="cs-CZ" dirty="0" smtClean="0"/>
              <a:t>a změnami </a:t>
            </a:r>
            <a:r>
              <a:rPr lang="cs-CZ" dirty="0"/>
              <a:t>využívání </a:t>
            </a:r>
            <a:r>
              <a:rPr lang="cs-CZ" dirty="0" smtClean="0"/>
              <a:t>krajiny.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  <a:p>
            <a:r>
              <a:rPr lang="cs-CZ" dirty="0" smtClean="0"/>
              <a:t>Invaze mívá dvě fáze, při jedné dojde k zavlečení druhu na kontinent, ve druhé pak už samovolné šíření kontinentem.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335031"/>
            <a:ext cx="4374106" cy="549193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2001" y="21906"/>
            <a:ext cx="3747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rgbClr val="FF0000"/>
                </a:solidFill>
              </a:rPr>
              <a:t>Biologické invaze a expanze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230697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1764" y="188640"/>
            <a:ext cx="31861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 smtClean="0"/>
              <a:t>Co je to ale </a:t>
            </a:r>
            <a:r>
              <a:rPr lang="cs-CZ" sz="2600" b="1" dirty="0" smtClean="0">
                <a:solidFill>
                  <a:srgbClr val="0070C0"/>
                </a:solidFill>
              </a:rPr>
              <a:t>jedinec</a:t>
            </a:r>
            <a:r>
              <a:rPr lang="cs-CZ" sz="2600" b="1" dirty="0" smtClean="0"/>
              <a:t>?</a:t>
            </a:r>
            <a:endParaRPr lang="cs-CZ" sz="26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448" y="1627282"/>
            <a:ext cx="2602632" cy="1132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65" y="1715300"/>
            <a:ext cx="1359965" cy="2113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633" y="2720799"/>
            <a:ext cx="2043360" cy="82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327" y="276281"/>
            <a:ext cx="3857750" cy="2555759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02822" y="4131512"/>
            <a:ext cx="399225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někdy je to jasné …. Každá ryba nebo každý strakapoud vznikl z jedné zygoty, jde o jednoho genetického jedince. Těmto organizmům, kde je to takto jednoduché, říkáme </a:t>
            </a:r>
            <a:r>
              <a:rPr lang="cs-CZ" b="1" dirty="0" smtClean="0">
                <a:solidFill>
                  <a:srgbClr val="7030A0"/>
                </a:solidFill>
              </a:rPr>
              <a:t>unitární</a:t>
            </a:r>
            <a:r>
              <a:rPr lang="cs-CZ" sz="1600" dirty="0" smtClean="0"/>
              <a:t>.</a:t>
            </a:r>
          </a:p>
          <a:p>
            <a:endParaRPr lang="cs-CZ" sz="1600" dirty="0"/>
          </a:p>
          <a:p>
            <a:r>
              <a:rPr lang="cs-CZ" sz="2000" dirty="0" smtClean="0">
                <a:solidFill>
                  <a:srgbClr val="FF0000"/>
                </a:solidFill>
              </a:rPr>
              <a:t>genetický jedinec = </a:t>
            </a:r>
            <a:r>
              <a:rPr lang="cs-CZ" sz="2000" b="1" dirty="0" err="1" smtClean="0">
                <a:solidFill>
                  <a:srgbClr val="FF0000"/>
                </a:solidFill>
              </a:rPr>
              <a:t>geneta</a:t>
            </a:r>
            <a:endParaRPr lang="cs-CZ" sz="2000" b="1" dirty="0">
              <a:solidFill>
                <a:srgbClr val="FF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699327" y="2833102"/>
            <a:ext cx="4444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někdy ale není! Tato osika (</a:t>
            </a:r>
            <a:r>
              <a:rPr lang="cs-CZ" sz="1600" i="1" dirty="0" err="1" smtClean="0"/>
              <a:t>Populus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tremuloides</a:t>
            </a:r>
            <a:r>
              <a:rPr lang="cs-CZ" sz="1600" dirty="0" smtClean="0"/>
              <a:t>) z Utahu  pokrývá 0,43 km2, tvoří 47.000 kmenů, které váží dohromady  6.000 tun. Geneticky jde ale o jednoho jedince; všechno vzniklo z jedné zygoty!</a:t>
            </a:r>
            <a:endParaRPr lang="cs-CZ" sz="1600" dirty="0"/>
          </a:p>
        </p:txBody>
      </p:sp>
      <p:pic>
        <p:nvPicPr>
          <p:cNvPr id="12" name="Picture 2" descr="ER_koreny2"/>
          <p:cNvPicPr>
            <a:picLocks noChangeAspect="1" noChangeArrowheads="1"/>
          </p:cNvPicPr>
          <p:nvPr/>
        </p:nvPicPr>
        <p:blipFill rotWithShape="1">
          <a:blip r:embed="rId6" cstate="print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t="29001" r="11497" b="47900"/>
          <a:stretch/>
        </p:blipFill>
        <p:spPr bwMode="auto">
          <a:xfrm>
            <a:off x="4467525" y="4038587"/>
            <a:ext cx="4392488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/>
          <p:cNvSpPr txBox="1"/>
          <p:nvPr/>
        </p:nvSpPr>
        <p:spPr>
          <a:xfrm>
            <a:off x="4379067" y="5719227"/>
            <a:ext cx="476493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I většina trav a ostřic mají lodyhy pod zemí propojené: vznikly z jedné zygoty, dosud jsou spojené, nebo se časem mohou úplně oddělit;</a:t>
            </a:r>
          </a:p>
          <a:p>
            <a:r>
              <a:rPr lang="cs-CZ" sz="2000" dirty="0" smtClean="0">
                <a:solidFill>
                  <a:srgbClr val="FF0000"/>
                </a:solidFill>
              </a:rPr>
              <a:t>vegetativně vzniklá část </a:t>
            </a:r>
            <a:r>
              <a:rPr lang="cs-CZ" sz="2000" dirty="0" err="1" smtClean="0">
                <a:solidFill>
                  <a:srgbClr val="FF0000"/>
                </a:solidFill>
              </a:rPr>
              <a:t>genety</a:t>
            </a:r>
            <a:r>
              <a:rPr lang="cs-CZ" sz="2000" dirty="0" smtClean="0">
                <a:solidFill>
                  <a:srgbClr val="FF0000"/>
                </a:solidFill>
              </a:rPr>
              <a:t> = </a:t>
            </a:r>
            <a:r>
              <a:rPr lang="cs-CZ" sz="2000" b="1" dirty="0" err="1" smtClean="0">
                <a:solidFill>
                  <a:srgbClr val="FF0000"/>
                </a:solidFill>
              </a:rPr>
              <a:t>rameta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0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001" y="21906"/>
            <a:ext cx="37479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rgbClr val="FF0000"/>
                </a:solidFill>
              </a:rPr>
              <a:t>Biologické invaze a expanze</a:t>
            </a:r>
            <a:endParaRPr lang="cs-CZ" sz="22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-28398" y="424400"/>
            <a:ext cx="91621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7030A0"/>
                </a:solidFill>
              </a:rPr>
              <a:t>Pozor, invazní fenotyp!</a:t>
            </a:r>
            <a:r>
              <a:rPr lang="cs-CZ" dirty="0" smtClean="0"/>
              <a:t> Častokrát nebývají invazní všechny populace druhu, ale jen určité populace s určitými genetickými vlastnostmi. V tom je potenciální nebezpečí genetických manipulací (vnášení genů pro rezistenci vůči </a:t>
            </a:r>
            <a:r>
              <a:rPr lang="cs-CZ" dirty="0" err="1" smtClean="0"/>
              <a:t>herbivorům</a:t>
            </a:r>
            <a:r>
              <a:rPr lang="cs-CZ" dirty="0" smtClean="0"/>
              <a:t>, predátorům nebo parazitům, které pak unikají do volné přírody) nebo hybridizace původních a introdukovaných populací (výsadby, osevní směsi).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144" y="1965666"/>
            <a:ext cx="2843808" cy="212788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011555" y="3555431"/>
            <a:ext cx="5132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/>
              <a:t>Trapa</a:t>
            </a:r>
            <a:r>
              <a:rPr lang="cs-CZ" i="1" dirty="0" smtClean="0"/>
              <a:t> </a:t>
            </a:r>
            <a:r>
              <a:rPr lang="cs-CZ" i="1" dirty="0" err="1" smtClean="0"/>
              <a:t>natans</a:t>
            </a:r>
            <a:r>
              <a:rPr lang="cs-CZ" dirty="0" smtClean="0"/>
              <a:t> – nedávno na pokraji vyhynutí, objevili se ale invazní fenotypy, druh se změnil v invazní</a:t>
            </a:r>
            <a:endParaRPr lang="cs-CZ" i="1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750631"/>
            <a:ext cx="3674983" cy="2076662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055768" y="6519446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Neinavaie</a:t>
            </a:r>
            <a:r>
              <a:rPr lang="cs-CZ" sz="1400" dirty="0" smtClean="0"/>
              <a:t> et al. 2021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05756" y="6088629"/>
            <a:ext cx="3600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Analogie mezi biologickou invazí invazním fenotypem a </a:t>
            </a:r>
            <a:r>
              <a:rPr lang="cs-CZ" sz="1400" i="1" dirty="0" err="1" smtClean="0"/>
              <a:t>metastázující</a:t>
            </a:r>
            <a:r>
              <a:rPr lang="cs-CZ" sz="1400" i="1" dirty="0" smtClean="0"/>
              <a:t> rakovinou: může pochopení invazí pomoct v boji s rakovinou?</a:t>
            </a:r>
            <a:endParaRPr lang="cs-CZ" sz="1400" i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202100" y="378397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 smtClean="0">
                <a:solidFill>
                  <a:schemeClr val="bg1"/>
                </a:solidFill>
              </a:rPr>
              <a:t>wikipedia</a:t>
            </a:r>
            <a:endParaRPr lang="cs-CZ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7504" y="1095249"/>
            <a:ext cx="9144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Praktické ochránce biodiverzity tedy trápí, když se populace některých druhů nekontrolovatelně zvětšují (invaze a expanze), stejně jako když se populace některých jiných druhů nezadržitelně zmenšují (ohrožené a chráněné druhy): první může souviset s druhým, ale rozhodně ne vždy.</a:t>
            </a:r>
          </a:p>
          <a:p>
            <a:endParaRPr lang="cs-CZ" dirty="0" smtClean="0"/>
          </a:p>
          <a:p>
            <a:r>
              <a:rPr lang="cs-CZ" dirty="0" smtClean="0"/>
              <a:t>Stejně tak si ekologie od jejích prvopočátků kladla otázku, jestli Země je schopna uživit tak velkou populaci – stejnou otázku si ostatně kladl už ekonom T. R. </a:t>
            </a:r>
            <a:r>
              <a:rPr lang="cs-CZ" dirty="0" err="1" smtClean="0"/>
              <a:t>Malthus</a:t>
            </a:r>
            <a:r>
              <a:rPr lang="cs-CZ" dirty="0" smtClean="0"/>
              <a:t> na přelomu 18. a 19. století.</a:t>
            </a:r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Proč jsou některé populace početné (mají velkou </a:t>
            </a:r>
            <a:r>
              <a:rPr lang="cs-CZ" b="1" i="1" dirty="0" smtClean="0">
                <a:solidFill>
                  <a:srgbClr val="FF0000"/>
                </a:solidFill>
              </a:rPr>
              <a:t>abundanci</a:t>
            </a:r>
            <a:r>
              <a:rPr lang="cs-CZ" dirty="0" smtClean="0"/>
              <a:t> jedinců) a jiné „slabé“?</a:t>
            </a:r>
          </a:p>
          <a:p>
            <a:endParaRPr lang="cs-CZ" dirty="0"/>
          </a:p>
          <a:p>
            <a:r>
              <a:rPr lang="cs-CZ" dirty="0" smtClean="0"/>
              <a:t>Proč některá populace roste a jiná klesá? Co tuto dynamiku růstu ovlivňuje? Které kritické body to ovlivňují?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982145" y="5355161"/>
            <a:ext cx="7478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 smtClean="0">
                <a:solidFill>
                  <a:srgbClr val="00B050"/>
                </a:solidFill>
              </a:rPr>
              <a:t>abundance ≠ růst populace</a:t>
            </a:r>
            <a:endParaRPr lang="cs-CZ" sz="4800" b="1" dirty="0">
              <a:solidFill>
                <a:srgbClr val="00B050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07504" y="116632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 smtClean="0">
                <a:solidFill>
                  <a:srgbClr val="FF0000"/>
                </a:solidFill>
              </a:rPr>
              <a:t>Invaze a vymírání: důsledky změn v dynamice růstu populací</a:t>
            </a:r>
            <a:endParaRPr lang="cs-CZ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5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843808" y="116632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abundance populace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0" y="805979"/>
            <a:ext cx="9144000" cy="154290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 smtClean="0"/>
              <a:t>V případě unitárních organizmů stanovujeme abundanci vždy buď jako součet všech jedinců v populaci, nebo počet jedinců na jednotu plochy nebo objemu (</a:t>
            </a:r>
            <a:r>
              <a:rPr lang="cs-CZ" sz="2400" b="1" dirty="0" smtClean="0">
                <a:solidFill>
                  <a:srgbClr val="0070C0"/>
                </a:solidFill>
              </a:rPr>
              <a:t>hustota populace</a:t>
            </a:r>
            <a:r>
              <a:rPr lang="cs-CZ" sz="2400" dirty="0" smtClean="0"/>
              <a:t>). Hustota populace klesá s hmotností těla.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901261"/>
            <a:ext cx="6912768" cy="313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6084168" y="580526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B050"/>
                </a:solidFill>
              </a:rPr>
              <a:t>jelen, sob, člověk v </a:t>
            </a:r>
            <a:r>
              <a:rPr lang="cs-CZ" b="1" dirty="0" err="1" smtClean="0">
                <a:solidFill>
                  <a:srgbClr val="00B050"/>
                </a:solidFill>
              </a:rPr>
              <a:t>arktidě</a:t>
            </a:r>
            <a:r>
              <a:rPr lang="cs-CZ" b="1" dirty="0" smtClean="0">
                <a:solidFill>
                  <a:srgbClr val="00B050"/>
                </a:solidFill>
              </a:rPr>
              <a:t>: jednotky / km</a:t>
            </a:r>
            <a:r>
              <a:rPr lang="cs-CZ" b="1" baseline="30000" dirty="0" smtClean="0">
                <a:solidFill>
                  <a:srgbClr val="00B050"/>
                </a:solidFill>
              </a:rPr>
              <a:t>2</a:t>
            </a:r>
            <a:endParaRPr lang="cs-CZ" b="1" baseline="30000" dirty="0">
              <a:solidFill>
                <a:srgbClr val="00B05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11560" y="2531929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B050"/>
                </a:solidFill>
              </a:rPr>
              <a:t>mikroorganismy, </a:t>
            </a:r>
            <a:r>
              <a:rPr lang="cs-CZ" b="1" dirty="0" err="1" smtClean="0">
                <a:solidFill>
                  <a:srgbClr val="00B050"/>
                </a:solidFill>
              </a:rPr>
              <a:t>edafon</a:t>
            </a:r>
            <a:r>
              <a:rPr lang="cs-CZ" b="1" dirty="0" smtClean="0">
                <a:solidFill>
                  <a:srgbClr val="00B050"/>
                </a:solidFill>
              </a:rPr>
              <a:t>: miliony na km</a:t>
            </a:r>
            <a:r>
              <a:rPr lang="cs-CZ" b="1" baseline="30000" dirty="0" smtClean="0">
                <a:solidFill>
                  <a:srgbClr val="00B050"/>
                </a:solidFill>
              </a:rPr>
              <a:t>3</a:t>
            </a:r>
            <a:endParaRPr lang="cs-CZ" b="1" baseline="30000" dirty="0">
              <a:solidFill>
                <a:srgbClr val="00B05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987824" y="3085927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rgbClr val="7030A0"/>
                </a:solidFill>
              </a:rPr>
              <a:t>jednotletky</a:t>
            </a:r>
            <a:endParaRPr lang="cs-CZ" b="1" dirty="0">
              <a:solidFill>
                <a:srgbClr val="7030A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741759" y="5301208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stromy</a:t>
            </a:r>
            <a:endParaRPr lang="cs-CZ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34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843808" y="116632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abundance populace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251520" y="805978"/>
            <a:ext cx="8784976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 smtClean="0"/>
              <a:t>V případě klonálních organizmů nebo v prostředích s velkým zastoupením klonálních organizmů (vegetace) někdy z praktických důvodů stanovujeme abundanci jako </a:t>
            </a:r>
            <a:r>
              <a:rPr lang="cs-CZ" sz="2400" dirty="0" err="1" smtClean="0"/>
              <a:t>procentickou</a:t>
            </a:r>
            <a:r>
              <a:rPr lang="cs-CZ" sz="2400" dirty="0" smtClean="0"/>
              <a:t> pokryvnost. </a:t>
            </a:r>
          </a:p>
          <a:p>
            <a:pPr marL="0" indent="0">
              <a:buNone/>
            </a:pPr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31" y="2564904"/>
            <a:ext cx="6578358" cy="36004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7784230" y="6165304"/>
            <a:ext cx="1252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uidaho.edu</a:t>
            </a:r>
          </a:p>
        </p:txBody>
      </p:sp>
    </p:spTree>
    <p:extLst>
      <p:ext uri="{BB962C8B-B14F-4D97-AF65-F5344CB8AC3E}">
        <p14:creationId xmlns:p14="http://schemas.microsoft.com/office/powerpoint/2010/main" val="302533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03848" y="176822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abundance populace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 txBox="1">
            <a:spLocks/>
          </p:cNvSpPr>
          <p:nvPr/>
        </p:nvSpPr>
        <p:spPr>
          <a:xfrm>
            <a:off x="251520" y="805978"/>
            <a:ext cx="8784976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 smtClean="0"/>
              <a:t>Je proměnlivá v prostoru i v čase (růst, pokles, fluktuace)</a:t>
            </a:r>
            <a:endParaRPr lang="cs-CZ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77" y="1916832"/>
            <a:ext cx="367342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9400" y="1510394"/>
            <a:ext cx="3032174" cy="21439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451" y="3704956"/>
            <a:ext cx="3057877" cy="3057877"/>
          </a:xfrm>
          <a:prstGeom prst="rect">
            <a:avLst/>
          </a:prstGeom>
        </p:spPr>
      </p:pic>
      <p:pic>
        <p:nvPicPr>
          <p:cNvPr id="7" name="Picture 2" descr="http://www.sci.muni.cz/botany/galerie/pictures/MH03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3" t="24398" r="24042" b="5385"/>
          <a:stretch/>
        </p:blipFill>
        <p:spPr bwMode="auto">
          <a:xfrm>
            <a:off x="7902304" y="1505611"/>
            <a:ext cx="1039321" cy="1981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Šipka doprava 7"/>
          <p:cNvSpPr/>
          <p:nvPr/>
        </p:nvSpPr>
        <p:spPr>
          <a:xfrm>
            <a:off x="7236296" y="2496154"/>
            <a:ext cx="576064" cy="284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 rot="10800000">
            <a:off x="7239978" y="1888016"/>
            <a:ext cx="576064" cy="284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Násobení 9"/>
          <p:cNvSpPr/>
          <p:nvPr/>
        </p:nvSpPr>
        <p:spPr>
          <a:xfrm>
            <a:off x="7396327" y="1505611"/>
            <a:ext cx="372754" cy="1011047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7470779" y="5313583"/>
            <a:ext cx="1619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predátor-kořist</a:t>
            </a:r>
          </a:p>
          <a:p>
            <a:endParaRPr lang="cs-CZ" dirty="0" smtClean="0"/>
          </a:p>
          <a:p>
            <a:r>
              <a:rPr lang="cs-CZ" dirty="0" smtClean="0"/>
              <a:t>rys zpožděn za zajícem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115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3020" y="1015962"/>
            <a:ext cx="4035613" cy="367240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07402" y="67474"/>
            <a:ext cx="79851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ale proč je někdy fluktuace dvou vzájemně </a:t>
            </a:r>
            <a:r>
              <a:rPr lang="cs-CZ" sz="2200" dirty="0" err="1" smtClean="0"/>
              <a:t>kompetujících</a:t>
            </a:r>
            <a:r>
              <a:rPr lang="cs-CZ" sz="2200" dirty="0"/>
              <a:t> </a:t>
            </a:r>
            <a:r>
              <a:rPr lang="cs-CZ" sz="2200" dirty="0" smtClean="0"/>
              <a:t>druhů synchronizovaná?</a:t>
            </a:r>
            <a:endParaRPr lang="cs-CZ" sz="2200" dirty="0"/>
          </a:p>
        </p:txBody>
      </p:sp>
      <p:sp>
        <p:nvSpPr>
          <p:cNvPr id="4" name="TextovéPole 3"/>
          <p:cNvSpPr txBox="1"/>
          <p:nvPr/>
        </p:nvSpPr>
        <p:spPr>
          <a:xfrm rot="16200000">
            <a:off x="7334436" y="2173389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Herben et al. 2017 </a:t>
            </a:r>
            <a:r>
              <a:rPr lang="cs-CZ" sz="1400" i="1" dirty="0" err="1" smtClean="0"/>
              <a:t>Funct</a:t>
            </a:r>
            <a:r>
              <a:rPr lang="cs-CZ" sz="1400" i="1" dirty="0" smtClean="0"/>
              <a:t> </a:t>
            </a:r>
            <a:r>
              <a:rPr lang="cs-CZ" sz="1400" i="1" dirty="0" err="1" smtClean="0"/>
              <a:t>Ecol</a:t>
            </a:r>
            <a:endParaRPr lang="cs-CZ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174814" y="3814397"/>
            <a:ext cx="4442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Může jít o interakce několika funkčních skupin v ekosystému; v tomto případě v dusíkem limitovaném ekosystému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9" y="1196753"/>
            <a:ext cx="1872208" cy="187220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1"/>
          <a:stretch/>
        </p:blipFill>
        <p:spPr>
          <a:xfrm>
            <a:off x="2329963" y="1206692"/>
            <a:ext cx="1698383" cy="186226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6" y="4891790"/>
            <a:ext cx="1489348" cy="182941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 rot="16200000">
            <a:off x="8108492" y="566799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/>
              <a:t>všechna fota: </a:t>
            </a:r>
            <a:r>
              <a:rPr lang="cs-CZ" sz="1200" dirty="0" err="1" smtClean="0"/>
              <a:t>wikipedia</a:t>
            </a:r>
            <a:endParaRPr lang="cs-CZ" sz="1200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892" y="4978406"/>
            <a:ext cx="2398406" cy="1798805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4" y="4922639"/>
            <a:ext cx="1395079" cy="1844119"/>
          </a:xfrm>
          <a:prstGeom prst="rect">
            <a:avLst/>
          </a:prstGeom>
        </p:spPr>
      </p:pic>
      <p:cxnSp>
        <p:nvCxnSpPr>
          <p:cNvPr id="13" name="Přímá spojnice se šipkou 12"/>
          <p:cNvCxnSpPr/>
          <p:nvPr/>
        </p:nvCxnSpPr>
        <p:spPr>
          <a:xfrm flipH="1">
            <a:off x="5344812" y="5569665"/>
            <a:ext cx="14460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5267364" y="5043588"/>
            <a:ext cx="1705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fixace N, </a:t>
            </a:r>
          </a:p>
          <a:p>
            <a:pPr algn="ctr"/>
            <a:r>
              <a:rPr lang="cs-CZ" sz="1400" dirty="0" smtClean="0"/>
              <a:t>obohacení půdy o N</a:t>
            </a:r>
            <a:endParaRPr lang="cs-CZ" sz="1400" dirty="0"/>
          </a:p>
        </p:txBody>
      </p:sp>
      <p:cxnSp>
        <p:nvCxnSpPr>
          <p:cNvPr id="18" name="Přímá spojnice se šipkou 17"/>
          <p:cNvCxnSpPr/>
          <p:nvPr/>
        </p:nvCxnSpPr>
        <p:spPr>
          <a:xfrm>
            <a:off x="5401101" y="6053804"/>
            <a:ext cx="1333436" cy="9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ovéPole 23"/>
          <p:cNvSpPr txBox="1"/>
          <p:nvPr/>
        </p:nvSpPr>
        <p:spPr>
          <a:xfrm>
            <a:off x="5232794" y="6134495"/>
            <a:ext cx="1705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bujný růst; následné vyčerpání půdy</a:t>
            </a:r>
            <a:endParaRPr lang="cs-CZ" sz="1400" dirty="0"/>
          </a:p>
        </p:txBody>
      </p:sp>
      <p:cxnSp>
        <p:nvCxnSpPr>
          <p:cNvPr id="25" name="Přímá spojnice se šipkou 24"/>
          <p:cNvCxnSpPr/>
          <p:nvPr/>
        </p:nvCxnSpPr>
        <p:spPr>
          <a:xfrm>
            <a:off x="1749566" y="5157192"/>
            <a:ext cx="1064875" cy="24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ovéPole 29"/>
          <p:cNvSpPr txBox="1"/>
          <p:nvPr/>
        </p:nvSpPr>
        <p:spPr>
          <a:xfrm>
            <a:off x="1384584" y="5650134"/>
            <a:ext cx="1705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/>
              <a:t>více parazitů:</a:t>
            </a:r>
          </a:p>
          <a:p>
            <a:pPr algn="ctr"/>
            <a:r>
              <a:rPr lang="cs-CZ" sz="1400" dirty="0" smtClean="0"/>
              <a:t> méně trav, </a:t>
            </a:r>
          </a:p>
          <a:p>
            <a:pPr algn="ctr"/>
            <a:r>
              <a:rPr lang="cs-CZ" sz="1400" dirty="0" smtClean="0"/>
              <a:t>víc bobovitých</a:t>
            </a:r>
          </a:p>
          <a:p>
            <a:pPr algn="ctr"/>
            <a:r>
              <a:rPr lang="cs-CZ" sz="1400" dirty="0" smtClean="0"/>
              <a:t>a naopak</a:t>
            </a:r>
            <a:endParaRPr lang="cs-CZ" sz="1400" dirty="0"/>
          </a:p>
        </p:txBody>
      </p:sp>
      <p:cxnSp>
        <p:nvCxnSpPr>
          <p:cNvPr id="31" name="Přímá spojnice se šipkou 30"/>
          <p:cNvCxnSpPr/>
          <p:nvPr/>
        </p:nvCxnSpPr>
        <p:spPr>
          <a:xfrm flipH="1">
            <a:off x="1783442" y="5403106"/>
            <a:ext cx="965524" cy="68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24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ál 2"/>
          <p:cNvSpPr/>
          <p:nvPr/>
        </p:nvSpPr>
        <p:spPr>
          <a:xfrm>
            <a:off x="2735796" y="1988839"/>
            <a:ext cx="3384376" cy="280831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3347864" y="2636912"/>
            <a:ext cx="2340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/>
              <a:t>velikost populace</a:t>
            </a:r>
            <a:endParaRPr lang="cs-CZ" sz="4000" dirty="0"/>
          </a:p>
        </p:txBody>
      </p:sp>
      <p:sp>
        <p:nvSpPr>
          <p:cNvPr id="6" name="Šipka dolů 5"/>
          <p:cNvSpPr/>
          <p:nvPr/>
        </p:nvSpPr>
        <p:spPr>
          <a:xfrm rot="18698335">
            <a:off x="2228154" y="1100584"/>
            <a:ext cx="456997" cy="16408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>
            <a:off x="71500" y="476672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natalita</a:t>
            </a:r>
          </a:p>
          <a:p>
            <a:r>
              <a:rPr lang="cs-CZ" sz="2800" b="1" dirty="0" smtClean="0"/>
              <a:t>(plodnost)</a:t>
            </a:r>
            <a:endParaRPr lang="cs-CZ" sz="2800" b="1" dirty="0"/>
          </a:p>
        </p:txBody>
      </p:sp>
      <p:sp>
        <p:nvSpPr>
          <p:cNvPr id="10" name="Šipka dolů 9"/>
          <p:cNvSpPr/>
          <p:nvPr/>
        </p:nvSpPr>
        <p:spPr>
          <a:xfrm rot="13647223">
            <a:off x="2495199" y="4128387"/>
            <a:ext cx="126879" cy="145515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611560" y="5394684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imigrace</a:t>
            </a:r>
            <a:endParaRPr lang="cs-CZ" sz="2200" dirty="0"/>
          </a:p>
        </p:txBody>
      </p:sp>
      <p:sp>
        <p:nvSpPr>
          <p:cNvPr id="13" name="Šipka dolů 12"/>
          <p:cNvSpPr/>
          <p:nvPr/>
        </p:nvSpPr>
        <p:spPr>
          <a:xfrm rot="14035076">
            <a:off x="6503742" y="1168405"/>
            <a:ext cx="456997" cy="16408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lů 15"/>
          <p:cNvSpPr/>
          <p:nvPr/>
        </p:nvSpPr>
        <p:spPr>
          <a:xfrm rot="18698335">
            <a:off x="6541469" y="4035908"/>
            <a:ext cx="147501" cy="160040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6804248" y="5445224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solidFill>
                  <a:srgbClr val="FF0000"/>
                </a:solidFill>
              </a:rPr>
              <a:t>emigrace</a:t>
            </a:r>
            <a:endParaRPr lang="cs-CZ" sz="2200" dirty="0">
              <a:solidFill>
                <a:srgbClr val="FF000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948264" y="458669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mortalita</a:t>
            </a:r>
          </a:p>
          <a:p>
            <a:r>
              <a:rPr lang="cs-CZ" sz="2800" b="1" dirty="0" smtClean="0"/>
              <a:t>(úmrtnost)</a:t>
            </a:r>
            <a:endParaRPr lang="cs-CZ" sz="28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915816" y="104996"/>
            <a:ext cx="36724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FF0000"/>
                </a:solidFill>
              </a:rPr>
              <a:t>změny abundance: </a:t>
            </a:r>
          </a:p>
          <a:p>
            <a:pPr algn="ctr"/>
            <a:r>
              <a:rPr lang="cs-CZ" sz="2800" b="1" dirty="0" smtClean="0">
                <a:solidFill>
                  <a:srgbClr val="FF0000"/>
                </a:solidFill>
              </a:rPr>
              <a:t>dynamika růstu populace</a:t>
            </a:r>
            <a:endParaRPr lang="cs-CZ" sz="2800" b="1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395538" y="5949280"/>
            <a:ext cx="1728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(u subpopulací)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660234" y="5877272"/>
            <a:ext cx="1728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(u subpopulací)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33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3752" y="95334"/>
            <a:ext cx="90902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Příčinou mortality je nejen stárnutí jedinců a nehody </a:t>
            </a:r>
            <a:r>
              <a:rPr lang="cs-CZ" dirty="0"/>
              <a:t>(</a:t>
            </a:r>
            <a:r>
              <a:rPr lang="cs-CZ" i="1" dirty="0"/>
              <a:t>ani kdybychom nestárli, nežili bychom věčně</a:t>
            </a:r>
            <a:r>
              <a:rPr lang="cs-CZ" dirty="0" smtClean="0"/>
              <a:t>), ale zejména antagonistické vztahy: predace, </a:t>
            </a:r>
            <a:r>
              <a:rPr lang="cs-CZ" dirty="0" err="1" smtClean="0"/>
              <a:t>herbivorie</a:t>
            </a:r>
            <a:r>
              <a:rPr lang="cs-CZ" dirty="0" smtClean="0"/>
              <a:t>, </a:t>
            </a:r>
            <a:r>
              <a:rPr lang="cs-CZ" dirty="0" err="1" smtClean="0"/>
              <a:t>kompetice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Nejen mezidruhové, ale i </a:t>
            </a:r>
            <a:r>
              <a:rPr lang="cs-CZ" b="1" dirty="0" smtClean="0"/>
              <a:t>vnitrodruhové</a:t>
            </a:r>
            <a:r>
              <a:rPr lang="cs-CZ" dirty="0" smtClean="0"/>
              <a:t>: </a:t>
            </a:r>
            <a:r>
              <a:rPr lang="cs-CZ" sz="2200" b="1" u="sng" dirty="0" err="1" smtClean="0">
                <a:solidFill>
                  <a:srgbClr val="FF0000"/>
                </a:solidFill>
              </a:rPr>
              <a:t>samozřeďování</a:t>
            </a:r>
            <a:r>
              <a:rPr lang="cs-CZ" sz="2200" b="1" u="sng" dirty="0" smtClean="0">
                <a:solidFill>
                  <a:srgbClr val="FF0000"/>
                </a:solidFill>
              </a:rPr>
              <a:t> populace</a:t>
            </a:r>
            <a:r>
              <a:rPr lang="cs-CZ" sz="2200" dirty="0" smtClean="0"/>
              <a:t>.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572662"/>
            <a:ext cx="4418856" cy="188537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572000" y="3181042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</a:rPr>
              <a:t>Stockholm </a:t>
            </a:r>
            <a:r>
              <a:rPr lang="cs-CZ" sz="1200" dirty="0" err="1" smtClean="0">
                <a:solidFill>
                  <a:schemeClr val="bg1"/>
                </a:solidFill>
              </a:rPr>
              <a:t>resilience</a:t>
            </a:r>
            <a:r>
              <a:rPr lang="cs-CZ" sz="1200" dirty="0" smtClean="0">
                <a:solidFill>
                  <a:schemeClr val="bg1"/>
                </a:solidFill>
              </a:rPr>
              <a:t> center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1743" y="1857603"/>
            <a:ext cx="43924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</a:t>
            </a:r>
            <a:r>
              <a:rPr lang="cs-CZ" b="1" dirty="0" smtClean="0">
                <a:solidFill>
                  <a:srgbClr val="7030A0"/>
                </a:solidFill>
              </a:rPr>
              <a:t>vnitrodruhová </a:t>
            </a:r>
            <a:r>
              <a:rPr lang="cs-CZ" b="1" dirty="0" err="1" smtClean="0">
                <a:solidFill>
                  <a:srgbClr val="7030A0"/>
                </a:solidFill>
              </a:rPr>
              <a:t>kompetice</a:t>
            </a:r>
            <a:r>
              <a:rPr lang="cs-CZ" b="1" dirty="0" smtClean="0">
                <a:solidFill>
                  <a:srgbClr val="7030A0"/>
                </a:solidFill>
              </a:rPr>
              <a:t> různých </a:t>
            </a:r>
            <a:r>
              <a:rPr lang="cs-CZ" b="1" dirty="0" err="1" smtClean="0">
                <a:solidFill>
                  <a:srgbClr val="7030A0"/>
                </a:solidFill>
              </a:rPr>
              <a:t>genet</a:t>
            </a:r>
            <a:r>
              <a:rPr lang="cs-CZ" b="1" dirty="0" smtClean="0">
                <a:solidFill>
                  <a:srgbClr val="7030A0"/>
                </a:solidFill>
              </a:rPr>
              <a:t>: </a:t>
            </a:r>
            <a:r>
              <a:rPr lang="cs-CZ" dirty="0" smtClean="0"/>
              <a:t>v rostlinném společenstvu jedinci pomaleji rostou v přítomnosti jiné </a:t>
            </a:r>
            <a:r>
              <a:rPr lang="cs-CZ" dirty="0" err="1" smtClean="0"/>
              <a:t>genety</a:t>
            </a:r>
            <a:r>
              <a:rPr lang="cs-CZ" dirty="0" smtClean="0"/>
              <a:t> stejného druhu, než v přítomnosti jiného druhu </a:t>
            </a:r>
            <a:r>
              <a:rPr lang="cs-CZ" sz="1400" dirty="0" smtClean="0"/>
              <a:t>(vůči němuž mají diverzifikovanou niku – vysvětlím v přednášce o společenstvech) </a:t>
            </a:r>
            <a:endParaRPr lang="cs-CZ" sz="1400" dirty="0"/>
          </a:p>
        </p:txBody>
      </p:sp>
      <p:sp>
        <p:nvSpPr>
          <p:cNvPr id="6" name="Obdélník 5"/>
          <p:cNvSpPr/>
          <p:nvPr/>
        </p:nvSpPr>
        <p:spPr>
          <a:xfrm>
            <a:off x="0" y="369681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b="1" dirty="0" smtClean="0">
                <a:solidFill>
                  <a:srgbClr val="7030A0"/>
                </a:solidFill>
              </a:rPr>
              <a:t>vnitrodruhová </a:t>
            </a:r>
            <a:r>
              <a:rPr lang="cs-CZ" b="1" dirty="0" err="1" smtClean="0">
                <a:solidFill>
                  <a:srgbClr val="7030A0"/>
                </a:solidFill>
              </a:rPr>
              <a:t>kompetice</a:t>
            </a:r>
            <a:r>
              <a:rPr lang="cs-CZ" b="1" dirty="0" smtClean="0">
                <a:solidFill>
                  <a:srgbClr val="7030A0"/>
                </a:solidFill>
              </a:rPr>
              <a:t> při exploataci zdrojů              </a:t>
            </a:r>
          </a:p>
          <a:p>
            <a:r>
              <a:rPr lang="cs-CZ" b="1" dirty="0">
                <a:solidFill>
                  <a:srgbClr val="7030A0"/>
                </a:solidFill>
              </a:rPr>
              <a:t> </a:t>
            </a:r>
            <a:r>
              <a:rPr lang="cs-CZ" b="1" dirty="0" smtClean="0">
                <a:solidFill>
                  <a:srgbClr val="7030A0"/>
                </a:solidFill>
              </a:rPr>
              <a:t>       </a:t>
            </a:r>
            <a:r>
              <a:rPr lang="cs-CZ" sz="1400" dirty="0" smtClean="0"/>
              <a:t>(co ale sourozenecká rivalita? Má větší vliv vnitrodruhová </a:t>
            </a:r>
            <a:r>
              <a:rPr lang="cs-CZ" sz="1400" dirty="0" err="1" smtClean="0"/>
              <a:t>kompetice</a:t>
            </a:r>
            <a:r>
              <a:rPr lang="cs-CZ" sz="1400" dirty="0" smtClean="0"/>
              <a:t> o zdroje, nebo „</a:t>
            </a:r>
            <a:r>
              <a:rPr lang="cs-CZ" sz="1400" dirty="0" err="1" smtClean="0"/>
              <a:t>Dawkinsův</a:t>
            </a:r>
            <a:r>
              <a:rPr lang="cs-CZ" sz="1400" dirty="0" smtClean="0"/>
              <a:t> </a:t>
            </a:r>
            <a:r>
              <a:rPr lang="cs-CZ" sz="1400" dirty="0" err="1" smtClean="0"/>
              <a:t>sobecný</a:t>
            </a:r>
            <a:r>
              <a:rPr lang="cs-CZ" sz="1400" dirty="0" smtClean="0"/>
              <a:t> gen“?)</a:t>
            </a:r>
          </a:p>
        </p:txBody>
      </p:sp>
      <p:sp>
        <p:nvSpPr>
          <p:cNvPr id="7" name="Obdélník 6"/>
          <p:cNvSpPr/>
          <p:nvPr/>
        </p:nvSpPr>
        <p:spPr>
          <a:xfrm>
            <a:off x="26876" y="474277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b="1" dirty="0" smtClean="0">
                <a:solidFill>
                  <a:srgbClr val="7030A0"/>
                </a:solidFill>
              </a:rPr>
              <a:t>kanibalismus</a:t>
            </a:r>
          </a:p>
        </p:txBody>
      </p:sp>
      <p:sp>
        <p:nvSpPr>
          <p:cNvPr id="8" name="Obdélník 7"/>
          <p:cNvSpPr/>
          <p:nvPr/>
        </p:nvSpPr>
        <p:spPr>
          <a:xfrm>
            <a:off x="0" y="433521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b="1" dirty="0" smtClean="0">
                <a:solidFill>
                  <a:srgbClr val="7030A0"/>
                </a:solidFill>
              </a:rPr>
              <a:t>samootravy </a:t>
            </a:r>
            <a:r>
              <a:rPr lang="cs-CZ" dirty="0" smtClean="0"/>
              <a:t>(zplodiny metabolismu, exsudáty, </a:t>
            </a:r>
            <a:r>
              <a:rPr lang="cs-CZ" dirty="0" smtClean="0"/>
              <a:t>alelopatie): </a:t>
            </a:r>
            <a:r>
              <a:rPr lang="cs-CZ" b="1" dirty="0" smtClean="0"/>
              <a:t>vnitrodruhový </a:t>
            </a:r>
            <a:r>
              <a:rPr lang="cs-CZ" b="1" dirty="0" err="1" smtClean="0"/>
              <a:t>amensalismus</a:t>
            </a:r>
            <a:endParaRPr lang="cs-CZ" b="1" dirty="0" smtClean="0"/>
          </a:p>
        </p:txBody>
      </p:sp>
      <p:sp>
        <p:nvSpPr>
          <p:cNvPr id="9" name="TextovéPole 8"/>
          <p:cNvSpPr txBox="1"/>
          <p:nvPr/>
        </p:nvSpPr>
        <p:spPr>
          <a:xfrm>
            <a:off x="26876" y="5157192"/>
            <a:ext cx="9161141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 smtClean="0"/>
              <a:t>Je typický (nejen) pro ryby, kde je intenzívnější v arktických oblastech s nižší produktivitou, naopak u tropických ryb je vzácný </a:t>
            </a:r>
            <a:r>
              <a:rPr lang="cs-CZ" sz="1400" dirty="0" smtClean="0"/>
              <a:t>(v přírodě – ne v akváriu)</a:t>
            </a:r>
            <a:r>
              <a:rPr lang="cs-CZ" dirty="0" smtClean="0"/>
              <a:t>. Evoluční pozadí není úplně vyjasněné:</a:t>
            </a:r>
          </a:p>
          <a:p>
            <a:pPr algn="r">
              <a:spcAft>
                <a:spcPts val="600"/>
              </a:spcAft>
            </a:pPr>
            <a:r>
              <a:rPr lang="cs-CZ" sz="1600" dirty="0" smtClean="0">
                <a:solidFill>
                  <a:srgbClr val="0070C0"/>
                </a:solidFill>
              </a:rPr>
              <a:t>Jde o strategii přežití populace druhu v prostředí limitovaném potravou?</a:t>
            </a:r>
          </a:p>
          <a:p>
            <a:pPr algn="r">
              <a:spcAft>
                <a:spcPts val="600"/>
              </a:spcAft>
            </a:pPr>
            <a:r>
              <a:rPr lang="cs-CZ" sz="1600" dirty="0" smtClean="0">
                <a:solidFill>
                  <a:srgbClr val="0070C0"/>
                </a:solidFill>
              </a:rPr>
              <a:t>Nebo podporuje fenotypy s lepším vyhýbání se predaci (tzv. směrová selekce), což je pro druh výhodné? </a:t>
            </a:r>
          </a:p>
          <a:p>
            <a:pPr algn="r">
              <a:spcAft>
                <a:spcPts val="600"/>
              </a:spcAft>
            </a:pPr>
            <a:r>
              <a:rPr lang="cs-CZ" sz="1600" dirty="0" smtClean="0">
                <a:solidFill>
                  <a:srgbClr val="0070C0"/>
                </a:solidFill>
              </a:rPr>
              <a:t>Nebo </a:t>
            </a:r>
            <a:r>
              <a:rPr lang="cs-CZ" sz="1600" dirty="0">
                <a:solidFill>
                  <a:srgbClr val="0070C0"/>
                </a:solidFill>
              </a:rPr>
              <a:t>jde jen o boj sobeckých </a:t>
            </a:r>
            <a:r>
              <a:rPr lang="cs-CZ" sz="1600" dirty="0" smtClean="0">
                <a:solidFill>
                  <a:srgbClr val="0070C0"/>
                </a:solidFill>
              </a:rPr>
              <a:t>genů? Samci častěji požírají potěr jiného otce.</a:t>
            </a:r>
            <a:endParaRPr lang="cs-CZ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9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rostlina, venku, tráva, Polokeř&#10;&#10;Popis byl vytvořen automaticky">
            <a:extLst>
              <a:ext uri="{FF2B5EF4-FFF2-40B4-BE49-F238E27FC236}">
                <a16:creationId xmlns:a16="http://schemas.microsoft.com/office/drawing/2014/main" id="{BB4BDD26-578F-E06A-0899-B5CEC9A86A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7" r="20588"/>
          <a:stretch/>
        </p:blipFill>
        <p:spPr>
          <a:xfrm>
            <a:off x="4621942" y="1700808"/>
            <a:ext cx="2112551" cy="1881706"/>
          </a:xfrm>
          <a:prstGeom prst="rect">
            <a:avLst/>
          </a:prstGeom>
        </p:spPr>
      </p:pic>
      <p:pic>
        <p:nvPicPr>
          <p:cNvPr id="5" name="Obrázek 4" descr="Obsah obrázku rostlina, tráva, venku, Polokeř&#10;&#10;Popis byl vytvořen automaticky">
            <a:extLst>
              <a:ext uri="{FF2B5EF4-FFF2-40B4-BE49-F238E27FC236}">
                <a16:creationId xmlns:a16="http://schemas.microsoft.com/office/drawing/2014/main" id="{4D1EAD93-E522-D8C4-2248-6A845640E8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6" t="11721" r="11361"/>
          <a:stretch/>
        </p:blipFill>
        <p:spPr>
          <a:xfrm>
            <a:off x="6829512" y="1700808"/>
            <a:ext cx="1926436" cy="1881706"/>
          </a:xfrm>
          <a:prstGeom prst="rect">
            <a:avLst/>
          </a:prstGeom>
        </p:spPr>
      </p:pic>
      <p:pic>
        <p:nvPicPr>
          <p:cNvPr id="7" name="Obrázek 6" descr="Obsah obrázku venku, rostlina, Půdokryvné dřeviny, bylinky&#10;&#10;Popis byl vytvořen automaticky">
            <a:extLst>
              <a:ext uri="{FF2B5EF4-FFF2-40B4-BE49-F238E27FC236}">
                <a16:creationId xmlns:a16="http://schemas.microsoft.com/office/drawing/2014/main" id="{D9E8C557-D8D8-DBF4-1775-1DE00F9F2C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7" r="25171"/>
          <a:stretch/>
        </p:blipFill>
        <p:spPr>
          <a:xfrm>
            <a:off x="2394779" y="1700808"/>
            <a:ext cx="2132144" cy="1881706"/>
          </a:xfrm>
          <a:prstGeom prst="rect">
            <a:avLst/>
          </a:prstGeom>
        </p:spPr>
      </p:pic>
      <p:pic>
        <p:nvPicPr>
          <p:cNvPr id="9" name="Obrázek 8" descr="Obsah obrázku venku, tráva, rostlina, Vousatka draslavá&#10;&#10;Popis byl vytvořen automaticky">
            <a:extLst>
              <a:ext uri="{FF2B5EF4-FFF2-40B4-BE49-F238E27FC236}">
                <a16:creationId xmlns:a16="http://schemas.microsoft.com/office/drawing/2014/main" id="{C273AB63-9470-9C18-FB51-50617AE05F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t="9164" r="11612"/>
          <a:stretch/>
        </p:blipFill>
        <p:spPr>
          <a:xfrm>
            <a:off x="283535" y="1700808"/>
            <a:ext cx="2016225" cy="1881706"/>
          </a:xfrm>
          <a:prstGeom prst="rect">
            <a:avLst/>
          </a:prstGeom>
        </p:spPr>
      </p:pic>
      <p:sp>
        <p:nvSpPr>
          <p:cNvPr id="14" name="Rectangle 14">
            <a:extLst>
              <a:ext uri="{FF2B5EF4-FFF2-40B4-BE49-F238E27FC236}">
                <a16:creationId xmlns:a16="http://schemas.microsoft.com/office/drawing/2014/main" id="{D641D417-0340-7983-8661-FF40A3004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3845526"/>
            <a:ext cx="91440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350" dirty="0" smtClean="0"/>
              <a:t>gradient stresu (intenzity seče) v předchozích 20 letech (foto rok po sjednocení seče); foto: Petra Hájková, experiment Kateřinice</a:t>
            </a:r>
            <a:endParaRPr lang="cs-CZ" altLang="cs-CZ" sz="1350" dirty="0"/>
          </a:p>
        </p:txBody>
      </p:sp>
      <p:sp>
        <p:nvSpPr>
          <p:cNvPr id="2" name="TextovéPole 1"/>
          <p:cNvSpPr txBox="1"/>
          <p:nvPr/>
        </p:nvSpPr>
        <p:spPr>
          <a:xfrm>
            <a:off x="0" y="13817"/>
            <a:ext cx="9143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7030A0"/>
                </a:solidFill>
              </a:rPr>
              <a:t>Vnitrodruhový </a:t>
            </a:r>
            <a:r>
              <a:rPr lang="cs-CZ" b="1" dirty="0" err="1">
                <a:solidFill>
                  <a:srgbClr val="7030A0"/>
                </a:solidFill>
              </a:rPr>
              <a:t>amensalismus</a:t>
            </a:r>
            <a:endParaRPr lang="cs-CZ" b="1" dirty="0" smtClean="0">
              <a:solidFill>
                <a:srgbClr val="7030A0"/>
              </a:solidFill>
            </a:endParaRPr>
          </a:p>
          <a:p>
            <a:r>
              <a:rPr lang="cs-CZ" dirty="0" err="1" smtClean="0"/>
              <a:t>Samozřeďování</a:t>
            </a:r>
            <a:r>
              <a:rPr lang="cs-CZ" dirty="0" smtClean="0"/>
              <a:t> populace dominantní trávy vlastním opadem na nekosené louce: </a:t>
            </a:r>
            <a:r>
              <a:rPr lang="cs-CZ" dirty="0" err="1" smtClean="0"/>
              <a:t>kompetice</a:t>
            </a:r>
            <a:r>
              <a:rPr lang="cs-CZ" dirty="0" smtClean="0"/>
              <a:t> postupně přešla v asymetrickou </a:t>
            </a:r>
            <a:r>
              <a:rPr lang="cs-CZ" dirty="0" err="1" smtClean="0"/>
              <a:t>kompetici</a:t>
            </a:r>
            <a:r>
              <a:rPr lang="cs-CZ" dirty="0" smtClean="0"/>
              <a:t> (</a:t>
            </a:r>
            <a:r>
              <a:rPr lang="cs-CZ" dirty="0" err="1" smtClean="0"/>
              <a:t>bezkolenec</a:t>
            </a:r>
            <a:r>
              <a:rPr lang="cs-CZ" dirty="0" smtClean="0"/>
              <a:t> </a:t>
            </a:r>
            <a:r>
              <a:rPr lang="cs-CZ" i="1" dirty="0" err="1" smtClean="0"/>
              <a:t>Molinia</a:t>
            </a:r>
            <a:r>
              <a:rPr lang="cs-CZ" i="1" dirty="0" smtClean="0"/>
              <a:t> </a:t>
            </a:r>
            <a:r>
              <a:rPr lang="cs-CZ" i="1" dirty="0" err="1" smtClean="0"/>
              <a:t>arundinacea</a:t>
            </a:r>
            <a:r>
              <a:rPr lang="cs-CZ" i="1" dirty="0" smtClean="0"/>
              <a:t> </a:t>
            </a:r>
            <a:r>
              <a:rPr lang="cs-CZ" dirty="0" smtClean="0"/>
              <a:t>na fotografii válcoval všechny druhy), pak kvůli nedostatku stresoru (seč) v mezidruhový </a:t>
            </a:r>
            <a:r>
              <a:rPr lang="cs-CZ" dirty="0" err="1" smtClean="0"/>
              <a:t>amensalismus</a:t>
            </a:r>
            <a:r>
              <a:rPr lang="cs-CZ" dirty="0" smtClean="0"/>
              <a:t> (zahubil i ty druhy, které jej neohrožovaly) a nakonec v </a:t>
            </a:r>
            <a:r>
              <a:rPr lang="cs-CZ" dirty="0" err="1" smtClean="0"/>
              <a:t>samozředění</a:t>
            </a:r>
            <a:r>
              <a:rPr lang="cs-CZ" dirty="0" smtClean="0"/>
              <a:t> populace.</a:t>
            </a:r>
            <a:endParaRPr lang="cs-CZ" dirty="0"/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179512" y="3789040"/>
            <a:ext cx="871296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Obrázek 23"/>
          <p:cNvPicPr>
            <a:picLocks noChangeAspect="1"/>
          </p:cNvPicPr>
          <p:nvPr/>
        </p:nvPicPr>
        <p:blipFill rotWithShape="1">
          <a:blip r:embed="rId6"/>
          <a:srcRect t="37187" b="20102"/>
          <a:stretch/>
        </p:blipFill>
        <p:spPr>
          <a:xfrm>
            <a:off x="-1609" y="5101309"/>
            <a:ext cx="9145608" cy="1772816"/>
          </a:xfrm>
          <a:prstGeom prst="rect">
            <a:avLst/>
          </a:prstGeom>
        </p:spPr>
      </p:pic>
      <p:sp>
        <p:nvSpPr>
          <p:cNvPr id="25" name="TextovéPole 24"/>
          <p:cNvSpPr txBox="1"/>
          <p:nvPr/>
        </p:nvSpPr>
        <p:spPr>
          <a:xfrm>
            <a:off x="7828922" y="6499989"/>
            <a:ext cx="1342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gigaplaces.com</a:t>
            </a:r>
            <a:endParaRPr lang="cs-CZ" sz="1400" dirty="0">
              <a:solidFill>
                <a:schemeClr val="bg1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-36003" y="4565695"/>
            <a:ext cx="9143998" cy="830997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FF0000"/>
                </a:solidFill>
              </a:rPr>
              <a:t>Horské hole Hrubého Jeseníku, dříve pasené a sečené, teď bezzásahové: nejdříve zůstalo pár dominant, teď travinná vegetace odumírá úplně. Sucho? Imise? Možná jen obyčejné </a:t>
            </a:r>
            <a:r>
              <a:rPr lang="cs-CZ" sz="1600" dirty="0" err="1" smtClean="0">
                <a:solidFill>
                  <a:srgbClr val="FF0000"/>
                </a:solidFill>
              </a:rPr>
              <a:t>samozřeďování</a:t>
            </a:r>
            <a:r>
              <a:rPr lang="cs-CZ" sz="1600" dirty="0" smtClean="0">
                <a:solidFill>
                  <a:srgbClr val="FF0000"/>
                </a:solidFill>
              </a:rPr>
              <a:t> dominant nahromaděným opadem. </a:t>
            </a:r>
            <a:endParaRPr lang="cs-CZ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0437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867328" cy="85010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Výsledkem poměru mezi natalitou a mortalitou jsou </a:t>
            </a:r>
            <a:r>
              <a:rPr lang="cs-CZ" sz="2400" b="1" dirty="0" smtClean="0">
                <a:solidFill>
                  <a:srgbClr val="FF0000"/>
                </a:solidFill>
              </a:rPr>
              <a:t>věkové pyramidy</a:t>
            </a:r>
            <a:endParaRPr lang="cs-CZ" sz="2400" b="1" dirty="0">
              <a:solidFill>
                <a:srgbClr val="FF0000"/>
              </a:solidFill>
            </a:endParaRPr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8229600" cy="317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403648" y="1988840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</a:t>
            </a:r>
            <a:r>
              <a:rPr lang="cs-CZ" sz="2000" dirty="0" smtClean="0"/>
              <a:t>opulace v rozvoji             stálá populace               vymírající populace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17536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8" y="217945"/>
            <a:ext cx="3859127" cy="385912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00863" y="3645024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Cornelissen</a:t>
            </a:r>
            <a:r>
              <a:rPr lang="cs-CZ" sz="1400" dirty="0" smtClean="0"/>
              <a:t> et al. 2014</a:t>
            </a:r>
            <a:endParaRPr lang="cs-CZ" sz="1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10227" y="4293096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Tyto </a:t>
            </a:r>
            <a:r>
              <a:rPr lang="cs-CZ" dirty="0" err="1" smtClean="0"/>
              <a:t>ramety</a:t>
            </a:r>
            <a:r>
              <a:rPr lang="cs-CZ" dirty="0" smtClean="0"/>
              <a:t> se mohou rozrůstat, mohou se i oddělit a fungovat fyziologicky samostatně (vznikají noví </a:t>
            </a:r>
            <a:r>
              <a:rPr lang="cs-CZ" b="1" dirty="0" smtClean="0"/>
              <a:t>jedinci</a:t>
            </a:r>
            <a:r>
              <a:rPr lang="cs-CZ" dirty="0" smtClean="0"/>
              <a:t>), nebo mohou být propojeny symbiotickou mykorhizou.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4" y="309793"/>
            <a:ext cx="2736304" cy="364300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782645" y="3645023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chemeClr val="bg1"/>
                </a:solidFill>
              </a:rPr>
              <a:t>Science </a:t>
            </a:r>
            <a:r>
              <a:rPr lang="cs-CZ" sz="1400" dirty="0" err="1" smtClean="0">
                <a:solidFill>
                  <a:schemeClr val="bg1"/>
                </a:solidFill>
              </a:rPr>
              <a:t>Photo</a:t>
            </a:r>
            <a:r>
              <a:rPr lang="cs-CZ" sz="1400" dirty="0" smtClean="0">
                <a:solidFill>
                  <a:schemeClr val="bg1"/>
                </a:solidFill>
              </a:rPr>
              <a:t> </a:t>
            </a:r>
            <a:r>
              <a:rPr lang="cs-CZ" sz="1400" dirty="0" err="1" smtClean="0">
                <a:solidFill>
                  <a:schemeClr val="bg1"/>
                </a:solidFill>
              </a:rPr>
              <a:t>Library</a:t>
            </a:r>
            <a:endParaRPr lang="cs-CZ" sz="1400" dirty="0">
              <a:solidFill>
                <a:schemeClr val="bg1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/>
          <a:srcRect l="5853" b="18421"/>
          <a:stretch/>
        </p:blipFill>
        <p:spPr>
          <a:xfrm>
            <a:off x="5860393" y="4077072"/>
            <a:ext cx="2744055" cy="237775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300192" y="6454825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Living</a:t>
            </a:r>
            <a:r>
              <a:rPr lang="cs-CZ" sz="1400" dirty="0" smtClean="0"/>
              <a:t> </a:t>
            </a:r>
            <a:r>
              <a:rPr lang="cs-CZ" sz="1400" dirty="0" err="1" smtClean="0"/>
              <a:t>Ocean</a:t>
            </a:r>
            <a:r>
              <a:rPr lang="cs-CZ" sz="1400" dirty="0" smtClean="0"/>
              <a:t> </a:t>
            </a:r>
            <a:r>
              <a:rPr lang="cs-CZ" sz="1400" dirty="0" err="1" smtClean="0"/>
              <a:t>Foundation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115616" y="6116271"/>
            <a:ext cx="4744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A netýká se to jen rostlin: viz pučení nezmarů, korálů …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4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29600" cy="903713"/>
          </a:xfrm>
        </p:spPr>
        <p:txBody>
          <a:bodyPr>
            <a:normAutofit/>
          </a:bodyPr>
          <a:lstStyle/>
          <a:p>
            <a:r>
              <a:rPr lang="cs-CZ" sz="2400" dirty="0" smtClean="0"/>
              <a:t>Které mohou ukazovat i nějakou strukturní vlastnost populace, třeba poměr pohlaví (části vpravo a vlevo od středu)</a:t>
            </a:r>
            <a:endParaRPr lang="cs-CZ" sz="24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5" y="1196752"/>
            <a:ext cx="8943275" cy="5010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899592" y="6384081"/>
            <a:ext cx="765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Věková struktura se liší podle podmínek prostředí a behaviorálních okolností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732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3156"/>
            <a:ext cx="8229600" cy="85010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Lze ji ukázat i pomocí histogramů</a:t>
            </a:r>
            <a:endParaRPr lang="cs-CZ" sz="24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91852" y="1535113"/>
            <a:ext cx="4040188" cy="639762"/>
          </a:xfrm>
        </p:spPr>
        <p:txBody>
          <a:bodyPr/>
          <a:lstStyle/>
          <a:p>
            <a:r>
              <a:rPr lang="cs-CZ" dirty="0" smtClean="0"/>
              <a:t>Rostoucí populace  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066729" y="1535113"/>
            <a:ext cx="4041775" cy="639762"/>
          </a:xfrm>
        </p:spPr>
        <p:txBody>
          <a:bodyPr/>
          <a:lstStyle/>
          <a:p>
            <a:r>
              <a:rPr lang="cs-CZ" dirty="0" smtClean="0"/>
              <a:t>Stabilní populace </a:t>
            </a:r>
            <a:endParaRPr lang="cs-CZ" dirty="0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14" y="2420888"/>
            <a:ext cx="4243786" cy="260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80928"/>
            <a:ext cx="4268956" cy="232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80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577014"/>
            <a:ext cx="3008313" cy="4691063"/>
          </a:xfrm>
        </p:spPr>
        <p:txBody>
          <a:bodyPr/>
          <a:lstStyle/>
          <a:p>
            <a:r>
              <a:rPr lang="cs-CZ" b="1" dirty="0" smtClean="0"/>
              <a:t>Tři typy:</a:t>
            </a:r>
          </a:p>
          <a:p>
            <a:endParaRPr lang="cs-CZ" b="1" dirty="0"/>
          </a:p>
          <a:p>
            <a:pPr marL="342900" indent="-342900">
              <a:buAutoNum type="arabicParenR"/>
            </a:pPr>
            <a:r>
              <a:rPr lang="cs-CZ" b="1" dirty="0" smtClean="0"/>
              <a:t>Typ I – nízká mortalita mladých jedinců, avšak vysoká mortalita u starších (např. velcí savci)</a:t>
            </a:r>
          </a:p>
          <a:p>
            <a:pPr marL="342900" indent="-342900">
              <a:buAutoNum type="arabicParenR"/>
            </a:pPr>
            <a:endParaRPr lang="cs-CZ" b="1" dirty="0"/>
          </a:p>
          <a:p>
            <a:pPr marL="342900" indent="-342900">
              <a:buAutoNum type="arabicParenR"/>
            </a:pPr>
            <a:r>
              <a:rPr lang="cs-CZ" b="1" dirty="0" smtClean="0"/>
              <a:t>Typ II – rovnoměrná mortalita během celého života (většina ptáků)</a:t>
            </a:r>
          </a:p>
          <a:p>
            <a:pPr marL="342900" indent="-342900">
              <a:buAutoNum type="arabicParenR"/>
            </a:pPr>
            <a:endParaRPr lang="cs-CZ" b="1" dirty="0"/>
          </a:p>
          <a:p>
            <a:pPr marL="342900" indent="-342900">
              <a:buAutoNum type="arabicParenR"/>
            </a:pPr>
            <a:r>
              <a:rPr lang="cs-CZ" b="1" dirty="0" smtClean="0"/>
              <a:t>Typ III – velmi vysoká mortalita mláďat, ale nízká mortalita ve stáří (např. ryby)</a:t>
            </a:r>
            <a:endParaRPr lang="cs-CZ" b="1" dirty="0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13474"/>
            <a:ext cx="5111750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457200" y="63156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dirty="0" smtClean="0">
                <a:solidFill>
                  <a:srgbClr val="FF0000"/>
                </a:solidFill>
              </a:rPr>
              <a:t>Další parametr popisující dynamiku populace: křivka přežívání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 rot="3118714">
            <a:off x="5198485" y="2447595"/>
            <a:ext cx="4345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 smtClean="0">
                <a:solidFill>
                  <a:srgbClr val="00B050"/>
                </a:solidFill>
              </a:rPr>
              <a:t>posun mortality do vysokého věku: moderní člověk, velcí savci; některé modulární organizmy (bez stádia semenáčů)!</a:t>
            </a:r>
            <a:endParaRPr lang="cs-CZ" b="1" i="1" dirty="0">
              <a:solidFill>
                <a:srgbClr val="00B05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 rot="3082160">
            <a:off x="3064697" y="4958188"/>
            <a:ext cx="3095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 smtClean="0">
                <a:solidFill>
                  <a:srgbClr val="00B050"/>
                </a:solidFill>
              </a:rPr>
              <a:t>velká mortalita v nízkém věku: jednoletky, člověk v pravěku, ryby, hmyz</a:t>
            </a:r>
            <a:endParaRPr lang="cs-CZ" b="1" i="1" dirty="0">
              <a:solidFill>
                <a:srgbClr val="00B05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 rot="2961965">
            <a:off x="4212778" y="3429000"/>
            <a:ext cx="3095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 smtClean="0">
                <a:solidFill>
                  <a:srgbClr val="00B050"/>
                </a:solidFill>
              </a:rPr>
              <a:t>např. ptáci</a:t>
            </a:r>
            <a:endParaRPr lang="cs-CZ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8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364" y="116632"/>
            <a:ext cx="90281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</a:rPr>
              <a:t>Přežívání mladých </a:t>
            </a:r>
            <a:r>
              <a:rPr lang="cs-CZ" sz="2400" dirty="0" err="1" smtClean="0">
                <a:solidFill>
                  <a:srgbClr val="FF0000"/>
                </a:solidFill>
              </a:rPr>
              <a:t>genet</a:t>
            </a:r>
            <a:r>
              <a:rPr lang="cs-CZ" sz="2400" dirty="0" smtClean="0">
                <a:solidFill>
                  <a:srgbClr val="FF0000"/>
                </a:solidFill>
              </a:rPr>
              <a:t> (mláďat, semenáčků): kritická fáze pro přežití druhu ve společenstvu a osídlování nových stanovišť</a:t>
            </a:r>
            <a:r>
              <a:rPr lang="cs-CZ" sz="2800" dirty="0" smtClean="0">
                <a:solidFill>
                  <a:srgbClr val="FF0000"/>
                </a:solidFill>
              </a:rPr>
              <a:t>.</a:t>
            </a: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66" y="1700808"/>
            <a:ext cx="7884328" cy="394216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0" y="1700808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2060"/>
                </a:solidFill>
              </a:rPr>
              <a:t>potřeba živin (mykorhiza)</a:t>
            </a:r>
          </a:p>
          <a:p>
            <a:r>
              <a:rPr lang="cs-CZ" b="1" dirty="0" err="1" smtClean="0">
                <a:solidFill>
                  <a:srgbClr val="002060"/>
                </a:solidFill>
              </a:rPr>
              <a:t>kompetice</a:t>
            </a:r>
            <a:r>
              <a:rPr lang="cs-CZ" b="1" dirty="0" smtClean="0">
                <a:solidFill>
                  <a:srgbClr val="002060"/>
                </a:solidFill>
              </a:rPr>
              <a:t> s dospělci, ale i s mechy</a:t>
            </a:r>
          </a:p>
          <a:p>
            <a:r>
              <a:rPr lang="cs-CZ" b="1" dirty="0" err="1" smtClean="0">
                <a:solidFill>
                  <a:srgbClr val="002060"/>
                </a:solidFill>
              </a:rPr>
              <a:t>herbivorie</a:t>
            </a:r>
            <a:r>
              <a:rPr lang="cs-CZ" b="1" dirty="0" smtClean="0">
                <a:solidFill>
                  <a:srgbClr val="002060"/>
                </a:solidFill>
              </a:rPr>
              <a:t> semenáčků</a:t>
            </a:r>
            <a:endParaRPr lang="cs-CZ" b="1" dirty="0">
              <a:solidFill>
                <a:srgbClr val="00206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15616" y="547376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2060"/>
                </a:solidFill>
              </a:rPr>
              <a:t>semenná </a:t>
            </a:r>
            <a:r>
              <a:rPr lang="cs-CZ" b="1" dirty="0" err="1" smtClean="0">
                <a:solidFill>
                  <a:srgbClr val="002060"/>
                </a:solidFill>
              </a:rPr>
              <a:t>herbivorie</a:t>
            </a:r>
            <a:r>
              <a:rPr lang="cs-CZ" b="1" dirty="0" smtClean="0">
                <a:solidFill>
                  <a:srgbClr val="002060"/>
                </a:solidFill>
              </a:rPr>
              <a:t>*</a:t>
            </a:r>
            <a:endParaRPr lang="cs-CZ" b="1" dirty="0">
              <a:solidFill>
                <a:srgbClr val="00206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40412" y="4404379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2060"/>
                </a:solidFill>
              </a:rPr>
              <a:t>limitace v šíření</a:t>
            </a:r>
            <a:endParaRPr lang="cs-CZ" b="1" dirty="0">
              <a:solidFill>
                <a:srgbClr val="00206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154075" y="2527476"/>
            <a:ext cx="2600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2060"/>
                </a:solidFill>
              </a:rPr>
              <a:t>fertilita – vytváření květů</a:t>
            </a:r>
            <a:endParaRPr lang="cs-CZ" b="1" dirty="0">
              <a:solidFill>
                <a:srgbClr val="00206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444208" y="3059668"/>
            <a:ext cx="2600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2060"/>
                </a:solidFill>
              </a:rPr>
              <a:t>květová </a:t>
            </a:r>
            <a:r>
              <a:rPr lang="cs-CZ" b="1" dirty="0" err="1" smtClean="0">
                <a:solidFill>
                  <a:srgbClr val="002060"/>
                </a:solidFill>
              </a:rPr>
              <a:t>herbivorie</a:t>
            </a:r>
            <a:endParaRPr lang="cs-CZ" b="1" dirty="0">
              <a:solidFill>
                <a:srgbClr val="00206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588224" y="4200560"/>
            <a:ext cx="2600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2060"/>
                </a:solidFill>
              </a:rPr>
              <a:t>dozrávání semen</a:t>
            </a:r>
            <a:endParaRPr lang="cs-CZ" b="1" dirty="0">
              <a:solidFill>
                <a:srgbClr val="002060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880438" y="1755916"/>
            <a:ext cx="1724010" cy="653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580112" y="1685350"/>
            <a:ext cx="2600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2060"/>
                </a:solidFill>
              </a:rPr>
              <a:t>opylení - cizosprašnost</a:t>
            </a:r>
            <a:endParaRPr lang="cs-CZ" b="1" dirty="0">
              <a:solidFill>
                <a:srgbClr val="00206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504986" y="6405608"/>
            <a:ext cx="4750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smtClean="0">
                <a:solidFill>
                  <a:srgbClr val="FF0000"/>
                </a:solidFill>
              </a:rPr>
              <a:t>*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sz="1400" dirty="0" smtClean="0">
                <a:solidFill>
                  <a:srgbClr val="FF0000"/>
                </a:solidFill>
              </a:rPr>
              <a:t>semenné roky u dřevin jsou únikem z herbivorního tlaku</a:t>
            </a:r>
            <a:endParaRPr lang="cs-CZ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4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469" y="64972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Regenerační mezery v porostu</a:t>
            </a:r>
            <a:endParaRPr lang="cs-CZ" sz="2400" b="1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3657180"/>
            <a:ext cx="5648325" cy="32004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452320" y="6456819"/>
            <a:ext cx="25044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Vlasta 2021 Živa</a:t>
            </a:r>
            <a:endParaRPr lang="cs-CZ" sz="1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034733" y="3933055"/>
            <a:ext cx="410926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7030A0"/>
                </a:solidFill>
              </a:rPr>
              <a:t>Počet vyklíčených semenáčků ohroženého druhu </a:t>
            </a:r>
            <a:r>
              <a:rPr lang="cs-CZ" i="1" dirty="0" smtClean="0">
                <a:solidFill>
                  <a:srgbClr val="7030A0"/>
                </a:solidFill>
              </a:rPr>
              <a:t>kohátka </a:t>
            </a:r>
            <a:r>
              <a:rPr lang="cs-CZ" i="1" dirty="0" err="1" smtClean="0">
                <a:solidFill>
                  <a:srgbClr val="7030A0"/>
                </a:solidFill>
              </a:rPr>
              <a:t>kalíškatá</a:t>
            </a:r>
            <a:r>
              <a:rPr lang="cs-CZ" i="1" dirty="0" smtClean="0">
                <a:solidFill>
                  <a:srgbClr val="7030A0"/>
                </a:solidFill>
              </a:rPr>
              <a:t> </a:t>
            </a:r>
            <a:r>
              <a:rPr lang="cs-CZ" dirty="0" smtClean="0">
                <a:solidFill>
                  <a:srgbClr val="7030A0"/>
                </a:solidFill>
              </a:rPr>
              <a:t>na </a:t>
            </a:r>
            <a:r>
              <a:rPr lang="cs-CZ" dirty="0" err="1" smtClean="0">
                <a:solidFill>
                  <a:srgbClr val="7030A0"/>
                </a:solidFill>
              </a:rPr>
              <a:t>Dokesku</a:t>
            </a:r>
            <a:endParaRPr lang="cs-CZ" dirty="0">
              <a:solidFill>
                <a:srgbClr val="7030A0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1" r="24010"/>
          <a:stretch/>
        </p:blipFill>
        <p:spPr>
          <a:xfrm>
            <a:off x="0" y="3933055"/>
            <a:ext cx="2180204" cy="29245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1973"/>
            <a:ext cx="3270448" cy="245283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994714"/>
            <a:ext cx="4436811" cy="246735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987" y="2134898"/>
            <a:ext cx="1904474" cy="1428356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83875" y="537925"/>
            <a:ext cx="842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rozchodník huňatý </a:t>
            </a:r>
            <a:r>
              <a:rPr lang="cs-CZ" dirty="0" smtClean="0"/>
              <a:t>– vymizel z důvodu nedostatku míst pro klíčení a přežití semenáčků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025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bnova mikrostruktury rašelinných a slatinných pramenišť je náročná nejen finančně, ale především klade vyšší nároky na odbornou kvalifikaci zhotovitele. Jedná se však o mimořádně efektivní nástroj aktivní ochrany těchto biotopů. Místo a rozsah provedení se neobejde bez velmi dobré znalosti konkrétních lokalit a nároků cílových druhů (PR Na Oklice). Foto Vojtěch Kod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201543"/>
            <a:ext cx="4858024" cy="364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72573" y="-7108"/>
            <a:ext cx="3849763" cy="379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299" y="3789040"/>
            <a:ext cx="4330701" cy="3081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269747" y="548680"/>
            <a:ext cx="48132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Vytvářených porostních mezer (</a:t>
            </a:r>
            <a:r>
              <a:rPr lang="cs-CZ" sz="2400" i="1" dirty="0" err="1" smtClean="0"/>
              <a:t>gaps</a:t>
            </a:r>
            <a:r>
              <a:rPr lang="cs-CZ" sz="2400" dirty="0" smtClean="0"/>
              <a:t>) pro klíčení a uchycování semenáčků </a:t>
            </a:r>
            <a:r>
              <a:rPr lang="cs-CZ" dirty="0" smtClean="0"/>
              <a:t>(nebo </a:t>
            </a:r>
            <a:r>
              <a:rPr lang="cs-CZ" dirty="0" err="1" smtClean="0"/>
              <a:t>prvoklíčků</a:t>
            </a:r>
            <a:r>
              <a:rPr lang="cs-CZ" dirty="0" smtClean="0"/>
              <a:t>)</a:t>
            </a:r>
            <a:r>
              <a:rPr lang="cs-CZ" sz="2400" dirty="0" smtClean="0"/>
              <a:t> vzácných druhů rostlin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4627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16632"/>
            <a:ext cx="885698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Když je tedy natalita (včetně přežívání </a:t>
            </a:r>
            <a:r>
              <a:rPr lang="cs-CZ" sz="2200" dirty="0" err="1" smtClean="0"/>
              <a:t>juvenilů</a:t>
            </a:r>
            <a:r>
              <a:rPr lang="cs-CZ" sz="2200" dirty="0" smtClean="0"/>
              <a:t>) jakkoli větší než mortalita, tak populace roste. Teoreticky by měla růst geometrickou řadou.</a:t>
            </a:r>
          </a:p>
          <a:p>
            <a:endParaRPr lang="cs-CZ" sz="2200" dirty="0"/>
          </a:p>
          <a:p>
            <a:r>
              <a:rPr lang="cs-CZ" sz="1500" dirty="0" smtClean="0"/>
              <a:t>například: 3 – 6 </a:t>
            </a:r>
            <a:r>
              <a:rPr lang="cs-CZ" sz="1500" dirty="0"/>
              <a:t>– 9 – </a:t>
            </a:r>
            <a:r>
              <a:rPr lang="cs-CZ" sz="1500" dirty="0" smtClean="0"/>
              <a:t>18 – 36 – 72 – 216 – 648 – 1944 – 5832 – 17496 – 52488 – 157 464 – 472369 – 1 417 176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4608512" cy="411921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327576" y="5157192"/>
            <a:ext cx="38164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Proč tedy nejsou všude miliony jedinců všech možných druhů?</a:t>
            </a:r>
            <a:endParaRPr lang="cs-CZ" sz="22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2596248" y="3861048"/>
            <a:ext cx="23175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 smtClean="0">
                <a:solidFill>
                  <a:srgbClr val="FF0000"/>
                </a:solidFill>
              </a:rPr>
              <a:t>r</a:t>
            </a:r>
            <a:r>
              <a:rPr lang="cs-CZ" sz="2600" dirty="0" smtClean="0">
                <a:solidFill>
                  <a:srgbClr val="FF0000"/>
                </a:solidFill>
              </a:rPr>
              <a:t> – vnitřní rychlost růstu</a:t>
            </a:r>
            <a:endParaRPr lang="cs-CZ" sz="2600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596336" y="143679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70C0"/>
                </a:solidFill>
              </a:rPr>
              <a:t>15 generací</a:t>
            </a: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66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332656"/>
            <a:ext cx="7416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Protože v realitě růst populace vypadá jinak!</a:t>
            </a:r>
            <a:endParaRPr lang="cs-CZ" sz="2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68760"/>
            <a:ext cx="5810909" cy="5472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211960" y="945594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Ani lidská populace v USA nerostla tak, jak  predikovala exponenciální křivka.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9590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565164"/>
            <a:ext cx="4008825" cy="359206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7504" y="286711"/>
            <a:ext cx="7416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V přírodě křivka růstu populace vypadá takto! </a:t>
            </a:r>
            <a:endParaRPr lang="cs-CZ" sz="22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04361" y="2116593"/>
            <a:ext cx="4320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 smtClean="0">
                <a:solidFill>
                  <a:srgbClr val="FF0000"/>
                </a:solidFill>
              </a:rPr>
              <a:t>K</a:t>
            </a:r>
            <a:r>
              <a:rPr lang="cs-CZ" sz="2600" dirty="0" smtClean="0">
                <a:solidFill>
                  <a:srgbClr val="FF0000"/>
                </a:solidFill>
              </a:rPr>
              <a:t> – nosná kapacita prostředí</a:t>
            </a:r>
            <a:endParaRPr lang="cs-CZ" sz="2600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493501" y="3685329"/>
            <a:ext cx="43564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Ukazuje, kolik jedinců dané prostředí uživí. Mění se v čase.</a:t>
            </a:r>
          </a:p>
          <a:p>
            <a:endParaRPr lang="cs-CZ" dirty="0"/>
          </a:p>
          <a:p>
            <a:r>
              <a:rPr lang="cs-CZ" dirty="0" smtClean="0"/>
              <a:t>Růst populace narazil na limitující faktor (viz </a:t>
            </a:r>
            <a:r>
              <a:rPr lang="cs-CZ" dirty="0" err="1" smtClean="0"/>
              <a:t>Liebigův</a:t>
            </a:r>
            <a:r>
              <a:rPr lang="cs-CZ" dirty="0" smtClean="0"/>
              <a:t> zákon minima).* </a:t>
            </a:r>
          </a:p>
          <a:p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-62271" y="6479744"/>
            <a:ext cx="9361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* </a:t>
            </a:r>
            <a:r>
              <a:rPr lang="cs-CZ" sz="1500" dirty="0" smtClean="0"/>
              <a:t>U klonálních </a:t>
            </a:r>
            <a:r>
              <a:rPr lang="cs-CZ" sz="1500" dirty="0"/>
              <a:t>organizmů nepracujeme ani tak s počtem jedinců, jako </a:t>
            </a:r>
            <a:r>
              <a:rPr lang="cs-CZ" sz="1500" dirty="0" smtClean="0"/>
              <a:t>spíš s </a:t>
            </a:r>
            <a:r>
              <a:rPr lang="cs-CZ" sz="1500" dirty="0"/>
              <a:t>produktivitou (viz přednáška </a:t>
            </a:r>
            <a:r>
              <a:rPr lang="cs-CZ" sz="1500" i="1" dirty="0"/>
              <a:t>Ekosystémy</a:t>
            </a:r>
            <a:r>
              <a:rPr lang="cs-CZ" sz="1500" dirty="0" smtClean="0"/>
              <a:t>). </a:t>
            </a:r>
            <a:endParaRPr lang="cs-CZ" sz="1500" dirty="0"/>
          </a:p>
        </p:txBody>
      </p:sp>
    </p:spTree>
    <p:extLst>
      <p:ext uri="{BB962C8B-B14F-4D97-AF65-F5344CB8AC3E}">
        <p14:creationId xmlns:p14="http://schemas.microsoft.com/office/powerpoint/2010/main" val="99946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548837" cy="6264696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79512" y="2276872"/>
            <a:ext cx="5184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„Každý</a:t>
            </a:r>
            <a:r>
              <a:rPr lang="cs-CZ" i="1" dirty="0"/>
              <a:t>, kdo věří v nekonečný růst v konečném světě, je buď blázen, nebo </a:t>
            </a:r>
            <a:r>
              <a:rPr lang="cs-CZ" i="1" dirty="0" smtClean="0"/>
              <a:t>ekonom</a:t>
            </a:r>
            <a:r>
              <a:rPr lang="cs-CZ" dirty="0" smtClean="0"/>
              <a:t>“</a:t>
            </a:r>
          </a:p>
          <a:p>
            <a:r>
              <a:rPr lang="cs-CZ" dirty="0"/>
              <a:t>	</a:t>
            </a:r>
            <a:r>
              <a:rPr lang="cs-CZ" dirty="0" smtClean="0"/>
              <a:t>	ekonom </a:t>
            </a:r>
            <a:r>
              <a:rPr lang="cs-CZ" dirty="0"/>
              <a:t>Kenneth E. </a:t>
            </a:r>
            <a:r>
              <a:rPr lang="cs-CZ" dirty="0" err="1"/>
              <a:t>Boulding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810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98" y="251661"/>
            <a:ext cx="5715326" cy="259228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139952" y="2492896"/>
            <a:ext cx="196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Deposit </a:t>
            </a:r>
            <a:r>
              <a:rPr lang="cs-CZ" sz="1400" dirty="0" err="1" smtClean="0"/>
              <a:t>Photos</a:t>
            </a:r>
            <a:endParaRPr lang="cs-CZ" sz="1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0006" y="251661"/>
            <a:ext cx="3058157" cy="260127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940152" y="2519683"/>
            <a:ext cx="9361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wikipedia</a:t>
            </a:r>
            <a:endParaRPr lang="cs-CZ" sz="1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07504" y="2870737"/>
            <a:ext cx="8843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Ale pozor, jedinci vzniklí z neoplozených vajíček (apomixie, partenogeneze) jsou vlastně taky oddělené </a:t>
            </a:r>
            <a:r>
              <a:rPr lang="cs-CZ" dirty="0" err="1" smtClean="0"/>
              <a:t>ramety</a:t>
            </a:r>
            <a:r>
              <a:rPr lang="cs-CZ" dirty="0" smtClean="0"/>
              <a:t>: jsou geneticky totožní a vznikly z jedné zygoty!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3918135"/>
            <a:ext cx="2713286" cy="293986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 rot="16200000">
            <a:off x="-738727" y="5048076"/>
            <a:ext cx="1961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zahradnkjakobrno.cz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396176" y="3945914"/>
            <a:ext cx="528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Rameta</a:t>
            </a:r>
            <a:r>
              <a:rPr lang="cs-CZ" dirty="0" smtClean="0"/>
              <a:t> je tedy jako větev stromu: porost trávy s propojenými </a:t>
            </a:r>
            <a:r>
              <a:rPr lang="cs-CZ" dirty="0" err="1" smtClean="0"/>
              <a:t>rametami</a:t>
            </a:r>
            <a:r>
              <a:rPr lang="cs-CZ" dirty="0" smtClean="0"/>
              <a:t> je vlastně „strom naležato“.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4382660" y="5859675"/>
            <a:ext cx="4761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Organizmům, které vytváří geneticky uniformní části (moduly), říkáme </a:t>
            </a:r>
            <a:r>
              <a:rPr lang="cs-CZ" b="1" dirty="0" smtClean="0">
                <a:solidFill>
                  <a:srgbClr val="7030A0"/>
                </a:solidFill>
              </a:rPr>
              <a:t>modulární.</a:t>
            </a:r>
          </a:p>
        </p:txBody>
      </p:sp>
    </p:spTree>
    <p:extLst>
      <p:ext uri="{BB962C8B-B14F-4D97-AF65-F5344CB8AC3E}">
        <p14:creationId xmlns:p14="http://schemas.microsoft.com/office/powerpoint/2010/main" val="264646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0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39552" y="3212976"/>
            <a:ext cx="4040188" cy="639762"/>
          </a:xfrm>
        </p:spPr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</a:rPr>
              <a:t>    r -stratégové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7504" y="4344094"/>
            <a:ext cx="4114800" cy="2304256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rychlý růst populace</a:t>
            </a:r>
          </a:p>
          <a:p>
            <a:r>
              <a:rPr lang="cs-CZ" dirty="0" smtClean="0"/>
              <a:t>časné rozmnožování</a:t>
            </a:r>
          </a:p>
          <a:p>
            <a:r>
              <a:rPr lang="cs-CZ" dirty="0" smtClean="0"/>
              <a:t>někdy jen 1x plodící</a:t>
            </a:r>
          </a:p>
          <a:p>
            <a:r>
              <a:rPr lang="cs-CZ" dirty="0" smtClean="0"/>
              <a:t>relativní krátkověkost</a:t>
            </a:r>
          </a:p>
          <a:p>
            <a:r>
              <a:rPr lang="cs-CZ" dirty="0" smtClean="0"/>
              <a:t>malá kompetiční schopnost</a:t>
            </a:r>
          </a:p>
          <a:p>
            <a:r>
              <a:rPr lang="cs-CZ" dirty="0" smtClean="0"/>
              <a:t>schopnost rychlého šíření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436096" y="3320988"/>
            <a:ext cx="2240186" cy="42373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     </a:t>
            </a:r>
            <a:r>
              <a:rPr lang="cs-CZ" dirty="0" smtClean="0">
                <a:solidFill>
                  <a:srgbClr val="FF0000"/>
                </a:solidFill>
              </a:rPr>
              <a:t>K - stratégové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860032" y="3878126"/>
            <a:ext cx="4041775" cy="2958702"/>
          </a:xfrm>
        </p:spPr>
        <p:txBody>
          <a:bodyPr>
            <a:normAutofit/>
          </a:bodyPr>
          <a:lstStyle/>
          <a:p>
            <a:r>
              <a:rPr lang="cs-CZ" sz="2200" dirty="0" smtClean="0"/>
              <a:t>pomalý růst populace</a:t>
            </a:r>
          </a:p>
          <a:p>
            <a:r>
              <a:rPr lang="cs-CZ" sz="2200" dirty="0" smtClean="0"/>
              <a:t>pozdní rozmnožování</a:t>
            </a:r>
          </a:p>
          <a:p>
            <a:r>
              <a:rPr lang="cs-CZ" sz="2200" dirty="0" smtClean="0"/>
              <a:t>relativní dlouhověkost</a:t>
            </a:r>
          </a:p>
          <a:p>
            <a:r>
              <a:rPr lang="cs-CZ" sz="2200" dirty="0" smtClean="0"/>
              <a:t>často plodící</a:t>
            </a:r>
          </a:p>
          <a:p>
            <a:r>
              <a:rPr lang="cs-CZ" sz="2200" dirty="0" smtClean="0"/>
              <a:t>silná kompetiční schopnost</a:t>
            </a:r>
          </a:p>
          <a:p>
            <a:r>
              <a:rPr lang="cs-CZ" sz="2200" dirty="0" smtClean="0"/>
              <a:t>slabší schopnost šíření</a:t>
            </a:r>
          </a:p>
          <a:p>
            <a:r>
              <a:rPr lang="cs-CZ" sz="2200" dirty="0" smtClean="0"/>
              <a:t>menší dynamika populace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00345"/>
            <a:ext cx="2808312" cy="251014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300345"/>
            <a:ext cx="2816250" cy="2523472"/>
          </a:xfrm>
          <a:prstGeom prst="rect">
            <a:avLst/>
          </a:prstGeom>
        </p:spPr>
      </p:pic>
      <p:sp>
        <p:nvSpPr>
          <p:cNvPr id="10" name="Šipka dolů 9"/>
          <p:cNvSpPr/>
          <p:nvPr/>
        </p:nvSpPr>
        <p:spPr>
          <a:xfrm rot="7175097">
            <a:off x="2079951" y="1745957"/>
            <a:ext cx="504056" cy="10208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lů 10"/>
          <p:cNvSpPr/>
          <p:nvPr/>
        </p:nvSpPr>
        <p:spPr>
          <a:xfrm rot="7175097">
            <a:off x="7589359" y="827019"/>
            <a:ext cx="504056" cy="9040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2563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204864"/>
            <a:ext cx="4595436" cy="396222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16990" y="332656"/>
            <a:ext cx="77768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solidFill>
                  <a:srgbClr val="FF0000"/>
                </a:solidFill>
              </a:rPr>
              <a:t>Co se stane, když r-stratég překročí nosnou kapacitu prostředí K?</a:t>
            </a:r>
            <a:endParaRPr lang="cs-CZ" sz="2200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263485" y="6448567"/>
            <a:ext cx="2821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přemnožení hlodavci, škůdci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313" y="4126377"/>
            <a:ext cx="2818192" cy="232219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83568" y="1628800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gradace a její kulminace;  gradační křivka</a:t>
            </a:r>
            <a:endParaRPr lang="cs-CZ" b="1" dirty="0"/>
          </a:p>
        </p:txBody>
      </p:sp>
      <p:cxnSp>
        <p:nvCxnSpPr>
          <p:cNvPr id="9" name="Přímá spojnice se šipkou 8"/>
          <p:cNvCxnSpPr>
            <a:stCxn id="11" idx="1"/>
          </p:cNvCxnSpPr>
          <p:nvPr/>
        </p:nvCxnSpPr>
        <p:spPr>
          <a:xfrm flipH="1">
            <a:off x="3923930" y="1966481"/>
            <a:ext cx="1296142" cy="2182599"/>
          </a:xfrm>
          <a:prstGeom prst="straightConnector1">
            <a:avLst/>
          </a:prstGeom>
          <a:ln w="53975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>
            <a:off x="5220072" y="1181651"/>
            <a:ext cx="3923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retrogradace</a:t>
            </a:r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kvůli vyčerpání zdrojů a překročení K, (velká mortalita, zejména mláďat´); pokračuje ale i tlak predace, případně </a:t>
            </a:r>
            <a:r>
              <a:rPr lang="cs-CZ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parazitace</a:t>
            </a:r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při stresu z nedostatku potravy a na začátku i </a:t>
            </a:r>
            <a:r>
              <a:rPr lang="cs-CZ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samozřeďovací</a:t>
            </a:r>
            <a:r>
              <a:rPr lang="cs-CZ" sz="1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procesy: takže velikost populace rychle padá</a:t>
            </a:r>
            <a:r>
              <a:rPr lang="cs-CZ" sz="1600" dirty="0" smtClean="0"/>
              <a:t>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794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23843"/>
            <a:ext cx="89644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Ale co třeba klonální rostliny, které nejsou </a:t>
            </a:r>
            <a:r>
              <a:rPr lang="cs-CZ" sz="2200" dirty="0" err="1" smtClean="0"/>
              <a:t>kompetičně</a:t>
            </a:r>
            <a:r>
              <a:rPr lang="cs-CZ" sz="2200" dirty="0" smtClean="0"/>
              <a:t> zdatné, ale dlouhověkost jim pomáhá k překonání nepříznivých podmínek kam se uchylují před konkurencí? </a:t>
            </a:r>
            <a:endParaRPr lang="cs-CZ" sz="2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2497984"/>
            <a:ext cx="5400600" cy="413567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67A1D45-A0E7-433A-8A79-FBFF132AA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7" y="1651685"/>
            <a:ext cx="2088233" cy="27843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883EA0A-998C-470E-893B-29B52E0B89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61" r="5081"/>
          <a:stretch/>
        </p:blipFill>
        <p:spPr>
          <a:xfrm>
            <a:off x="6804247" y="4565822"/>
            <a:ext cx="2088233" cy="210623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89344" y="1467019"/>
            <a:ext cx="61828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Potřebujeme ještě jednu strategii – </a:t>
            </a:r>
            <a:r>
              <a:rPr lang="cs-CZ" sz="2200" b="1" dirty="0" smtClean="0">
                <a:solidFill>
                  <a:srgbClr val="FF0000"/>
                </a:solidFill>
              </a:rPr>
              <a:t>S-stratégové!</a:t>
            </a:r>
            <a:endParaRPr lang="cs-CZ" sz="2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26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15" y="52374"/>
            <a:ext cx="4570285" cy="304685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" y="3440787"/>
            <a:ext cx="4527056" cy="301728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-8169"/>
            <a:ext cx="4139952" cy="31074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084168" y="311672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Anastasiu</a:t>
            </a:r>
            <a:r>
              <a:rPr lang="cs-CZ" dirty="0" smtClean="0"/>
              <a:t> et al. 2008, bahenní sopky, </a:t>
            </a:r>
            <a:r>
              <a:rPr lang="cs-CZ" i="1" dirty="0" err="1" smtClean="0"/>
              <a:t>Nitraria</a:t>
            </a:r>
            <a:r>
              <a:rPr lang="cs-CZ" i="1" dirty="0" smtClean="0"/>
              <a:t> </a:t>
            </a:r>
            <a:r>
              <a:rPr lang="cs-CZ" i="1" dirty="0" err="1" smtClean="0"/>
              <a:t>schroberi</a:t>
            </a:r>
            <a:endParaRPr lang="cs-CZ" i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199538" y="3070556"/>
            <a:ext cx="356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Bešeňová</a:t>
            </a:r>
            <a:r>
              <a:rPr lang="cs-CZ" dirty="0" smtClean="0"/>
              <a:t>, travertinové prameniště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584621" y="6488668"/>
            <a:ext cx="1980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Ovče</a:t>
            </a:r>
            <a:r>
              <a:rPr lang="cs-CZ" dirty="0" smtClean="0"/>
              <a:t> Pole, slanisko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777880" y="443711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Biotopy S-stratégů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201816" y="5249670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Mohou být krátkověcí (RS stratégové) nebo dlouhověcí (CS stratégové)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61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994361"/>
            <a:ext cx="4799203" cy="369756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679015" y="5726579"/>
            <a:ext cx="19442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/>
              <a:t>Oborny</a:t>
            </a:r>
            <a:r>
              <a:rPr lang="cs-CZ" sz="1600" dirty="0" smtClean="0"/>
              <a:t> 2019</a:t>
            </a:r>
            <a:endParaRPr lang="cs-CZ" sz="1600" dirty="0"/>
          </a:p>
        </p:txBody>
      </p:sp>
      <p:sp>
        <p:nvSpPr>
          <p:cNvPr id="5" name="Obdélník 4"/>
          <p:cNvSpPr/>
          <p:nvPr/>
        </p:nvSpPr>
        <p:spPr>
          <a:xfrm>
            <a:off x="0" y="3248978"/>
            <a:ext cx="3456384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Proto má smysl spíše organizmy rozlišovat na neklonální a </a:t>
            </a:r>
            <a:r>
              <a:rPr lang="cs-CZ" sz="2200" b="1" dirty="0" smtClean="0">
                <a:solidFill>
                  <a:srgbClr val="FF0000"/>
                </a:solidFill>
              </a:rPr>
              <a:t>klonální</a:t>
            </a:r>
            <a:r>
              <a:rPr lang="cs-CZ" dirty="0" smtClean="0"/>
              <a:t>.</a:t>
            </a:r>
          </a:p>
          <a:p>
            <a:endParaRPr lang="cs-CZ" dirty="0"/>
          </a:p>
          <a:p>
            <a:r>
              <a:rPr lang="cs-CZ" dirty="0" smtClean="0"/>
              <a:t>Klonální organizmy mají schopnost vegetativního množení; jednotlivé moduly (</a:t>
            </a:r>
            <a:r>
              <a:rPr lang="cs-CZ" dirty="0" err="1" smtClean="0"/>
              <a:t>ramety</a:t>
            </a:r>
            <a:r>
              <a:rPr lang="cs-CZ" dirty="0" smtClean="0"/>
              <a:t>) mohou dát vznik samostatnému jedinci. </a:t>
            </a:r>
          </a:p>
          <a:p>
            <a:endParaRPr lang="cs-CZ" dirty="0"/>
          </a:p>
          <a:p>
            <a:r>
              <a:rPr lang="cs-CZ" dirty="0" smtClean="0"/>
              <a:t>Většina rostlin je klonálních.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60648"/>
            <a:ext cx="2616925" cy="1733713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2843808" y="265375"/>
            <a:ext cx="61206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Úskalí pojmu modulární organismus</a:t>
            </a:r>
          </a:p>
          <a:p>
            <a:endParaRPr lang="cs-CZ" dirty="0" smtClean="0"/>
          </a:p>
          <a:p>
            <a:r>
              <a:rPr lang="cs-CZ" dirty="0" smtClean="0"/>
              <a:t>Tento porost stromů (každý z nich je modulární!) může představovat geneticky různé jedince vyrostlé ze semen (</a:t>
            </a:r>
            <a:r>
              <a:rPr lang="cs-CZ" dirty="0" err="1" smtClean="0"/>
              <a:t>genety</a:t>
            </a:r>
            <a:r>
              <a:rPr lang="cs-CZ" dirty="0" smtClean="0"/>
              <a:t>) nebo geneticky stejné odnože (</a:t>
            </a:r>
            <a:r>
              <a:rPr lang="cs-CZ" dirty="0" err="1" smtClean="0"/>
              <a:t>ramety</a:t>
            </a:r>
            <a:r>
              <a:rPr lang="cs-CZ" dirty="0" smtClean="0"/>
              <a:t>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3255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968244"/>
            <a:ext cx="4707464" cy="386104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51520" y="6453336"/>
            <a:ext cx="1800200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300" dirty="0" err="1" smtClean="0"/>
              <a:t>McNicle</a:t>
            </a:r>
            <a:r>
              <a:rPr lang="cs-CZ" sz="1300" dirty="0" smtClean="0"/>
              <a:t> et al. 2009</a:t>
            </a:r>
            <a:endParaRPr lang="cs-CZ" sz="13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2940743"/>
            <a:ext cx="3069908" cy="388854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 rot="16200000">
            <a:off x="3706328" y="4832554"/>
            <a:ext cx="3675561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300" dirty="0" smtClean="0"/>
              <a:t>Krahulec et al, Krkonoše (Březina et al. 2023: Louky)</a:t>
            </a:r>
            <a:endParaRPr lang="cs-CZ" sz="13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7504" y="521258"/>
            <a:ext cx="8892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 učebnicích se často píše, že unitární organismy jsou pohyblivé, zatímco klonální ne. Není to ale tak docela pravda: </a:t>
            </a:r>
            <a:r>
              <a:rPr lang="cs-CZ" dirty="0" err="1" smtClean="0"/>
              <a:t>apomikté</a:t>
            </a:r>
            <a:r>
              <a:rPr lang="cs-CZ" dirty="0" smtClean="0"/>
              <a:t> jsou stejně pohybliví jako sexuálně se množící organizmy, a i kořenící klonální rostliny se v půdě pohybují: kořeny vyhledávají zdroje (živiny) stejně jako velmi pohybliví živočichové, díky klonálnímu růstu se posunují se směrem ke zdroji (živiny, světlo), stěhují se v louce na různá místa, i cyklicky (</a:t>
            </a:r>
            <a:r>
              <a:rPr lang="cs-CZ" i="1" dirty="0" smtClean="0"/>
              <a:t>model kolotoče</a:t>
            </a:r>
            <a:r>
              <a:rPr lang="cs-CZ" dirty="0" smtClean="0"/>
              <a:t>); to platí jak pro klonální rostliny zakořeněné v půdě, tak pro ty žijící ve vodním sloupci.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8738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2204864"/>
            <a:ext cx="5256584" cy="457632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60648"/>
            <a:ext cx="2801888" cy="184924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707904" y="233347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err="1" smtClean="0"/>
              <a:t>photos</a:t>
            </a:r>
            <a:r>
              <a:rPr lang="cs-CZ" sz="1200" dirty="0" smtClean="0"/>
              <a:t>: </a:t>
            </a:r>
            <a:r>
              <a:rPr lang="cs-CZ" sz="1200" dirty="0" err="1" smtClean="0"/>
              <a:t>wikipedia</a:t>
            </a:r>
            <a:endParaRPr lang="cs-CZ" sz="12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389" y="116632"/>
            <a:ext cx="4490864" cy="1923587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164289" y="6521659"/>
            <a:ext cx="2009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/>
              <a:t>obrázek je z </a:t>
            </a:r>
            <a:r>
              <a:rPr lang="cs-CZ" sz="1200" dirty="0" err="1" smtClean="0"/>
              <a:t>Yu</a:t>
            </a:r>
            <a:r>
              <a:rPr lang="cs-CZ" sz="1200" dirty="0" smtClean="0"/>
              <a:t> et al. 2020</a:t>
            </a:r>
            <a:endParaRPr lang="cs-CZ" sz="12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179512" y="234888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Klonální rostliny se strategií </a:t>
            </a:r>
            <a:r>
              <a:rPr lang="cs-CZ" b="1" i="1" dirty="0" smtClean="0">
                <a:solidFill>
                  <a:srgbClr val="FF0000"/>
                </a:solidFill>
              </a:rPr>
              <a:t>guerilla</a:t>
            </a:r>
            <a:endParaRPr lang="cs-CZ" b="1" i="1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236296" y="234888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Klonální rostliny se strategií </a:t>
            </a:r>
            <a:r>
              <a:rPr lang="cs-CZ" b="1" i="1" dirty="0" smtClean="0">
                <a:solidFill>
                  <a:srgbClr val="FF0000"/>
                </a:solidFill>
              </a:rPr>
              <a:t>falanga</a:t>
            </a:r>
            <a:endParaRPr lang="cs-CZ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6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260648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rgbClr val="0070C0"/>
                </a:solidFill>
              </a:rPr>
              <a:t>A není to jedno jestli je jedinec </a:t>
            </a:r>
            <a:r>
              <a:rPr lang="cs-CZ" b="1" dirty="0" err="1" smtClean="0">
                <a:solidFill>
                  <a:srgbClr val="0070C0"/>
                </a:solidFill>
              </a:rPr>
              <a:t>genetou</a:t>
            </a:r>
            <a:r>
              <a:rPr lang="cs-CZ" b="1" dirty="0" smtClean="0">
                <a:solidFill>
                  <a:srgbClr val="0070C0"/>
                </a:solidFill>
              </a:rPr>
              <a:t> nebo </a:t>
            </a:r>
            <a:r>
              <a:rPr lang="cs-CZ" b="1" dirty="0" err="1" smtClean="0">
                <a:solidFill>
                  <a:srgbClr val="0070C0"/>
                </a:solidFill>
              </a:rPr>
              <a:t>rametou</a:t>
            </a:r>
            <a:r>
              <a:rPr lang="cs-CZ" b="1" dirty="0" smtClean="0">
                <a:solidFill>
                  <a:srgbClr val="0070C0"/>
                </a:solidFill>
              </a:rPr>
              <a:t>? Není.</a:t>
            </a:r>
            <a:endParaRPr lang="cs-CZ" b="1" dirty="0">
              <a:solidFill>
                <a:srgbClr val="0070C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07504" y="1052736"/>
            <a:ext cx="90364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smtClean="0"/>
              <a:t>V přírodním výběru během evoluce hraje hlavní roli </a:t>
            </a:r>
            <a:r>
              <a:rPr lang="cs-CZ" b="1" dirty="0" err="1" smtClean="0">
                <a:solidFill>
                  <a:srgbClr val="FF0000"/>
                </a:solidFill>
              </a:rPr>
              <a:t>kompetice</a:t>
            </a:r>
            <a:r>
              <a:rPr lang="cs-CZ" b="1" dirty="0" smtClean="0">
                <a:solidFill>
                  <a:srgbClr val="FF0000"/>
                </a:solidFill>
              </a:rPr>
              <a:t> mezi </a:t>
            </a:r>
            <a:r>
              <a:rPr lang="cs-CZ" b="1" dirty="0" err="1" smtClean="0">
                <a:solidFill>
                  <a:srgbClr val="FF0000"/>
                </a:solidFill>
              </a:rPr>
              <a:t>genetami</a:t>
            </a:r>
            <a:r>
              <a:rPr lang="cs-CZ" dirty="0" smtClean="0"/>
              <a:t>. S tím je spojen pojem </a:t>
            </a:r>
            <a:r>
              <a:rPr lang="cs-CZ" b="1" dirty="0" smtClean="0">
                <a:solidFill>
                  <a:srgbClr val="FF0000"/>
                </a:solidFill>
              </a:rPr>
              <a:t>fitness </a:t>
            </a:r>
            <a:r>
              <a:rPr lang="cs-CZ" dirty="0" smtClean="0"/>
              <a:t>(reprodukční úspěch nějaké vlastnosti / znaku v populaci). Pokud tedy například zkoumáme populace v rámci studia přizpůsobování se měnícím se podmínkám (evoluce), v geologickém čase nebo při současných rychlých klimatických změnách, zaměřujeme se na </a:t>
            </a:r>
            <a:r>
              <a:rPr lang="cs-CZ" b="1" dirty="0" err="1" smtClean="0"/>
              <a:t>genety</a:t>
            </a:r>
            <a:r>
              <a:rPr lang="cs-CZ" dirty="0" smtClean="0"/>
              <a:t>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2420888"/>
            <a:ext cx="3237257" cy="4316342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79511" y="2952820"/>
            <a:ext cx="569837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cs-CZ" dirty="0" err="1"/>
              <a:t>Genet</a:t>
            </a:r>
            <a:r>
              <a:rPr lang="cs-CZ" dirty="0"/>
              <a:t> je v populaci méně než </a:t>
            </a:r>
            <a:r>
              <a:rPr lang="cs-CZ" dirty="0" err="1"/>
              <a:t>ramet</a:t>
            </a:r>
            <a:r>
              <a:rPr lang="cs-CZ" dirty="0"/>
              <a:t>. Čistě unitární organizmy tedy častěji mají málo početné populace.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 err="1"/>
              <a:t>Genety</a:t>
            </a:r>
            <a:r>
              <a:rPr lang="cs-CZ" dirty="0"/>
              <a:t> </a:t>
            </a:r>
            <a:r>
              <a:rPr lang="cs-CZ" dirty="0" smtClean="0"/>
              <a:t>klonálních </a:t>
            </a:r>
            <a:r>
              <a:rPr lang="cs-CZ" dirty="0"/>
              <a:t>organizmů bývají velmi staré, i tisíce let, u některých druhů se spekuluje o milionech let starých </a:t>
            </a:r>
            <a:r>
              <a:rPr lang="cs-CZ" dirty="0" err="1" smtClean="0"/>
              <a:t>genetách</a:t>
            </a:r>
            <a:r>
              <a:rPr lang="cs-CZ" dirty="0" smtClean="0"/>
              <a:t>. Naopak mladých </a:t>
            </a:r>
            <a:r>
              <a:rPr lang="cs-CZ" dirty="0" err="1" smtClean="0"/>
              <a:t>genet</a:t>
            </a:r>
            <a:r>
              <a:rPr lang="cs-CZ" dirty="0" smtClean="0"/>
              <a:t> může být málo.</a:t>
            </a:r>
          </a:p>
          <a:p>
            <a:r>
              <a:rPr lang="cs-CZ" dirty="0" smtClean="0"/>
              <a:t>						</a:t>
            </a:r>
          </a:p>
          <a:p>
            <a:endParaRPr lang="cs-CZ" i="1" dirty="0"/>
          </a:p>
          <a:p>
            <a:r>
              <a:rPr lang="cs-CZ" i="1" dirty="0" err="1" smtClean="0"/>
              <a:t>Wollemia</a:t>
            </a:r>
            <a:r>
              <a:rPr lang="cs-CZ" i="1" dirty="0" smtClean="0"/>
              <a:t> </a:t>
            </a:r>
            <a:r>
              <a:rPr lang="cs-CZ" i="1" dirty="0" err="1" smtClean="0"/>
              <a:t>nobilis</a:t>
            </a:r>
            <a:r>
              <a:rPr lang="cs-CZ" dirty="0" smtClean="0"/>
              <a:t> – nejmladší známé/ fosilizované reprodukční orgány jsou staré 60 milionů let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629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2171</TotalTime>
  <Words>3747</Words>
  <Application>Microsoft Office PowerPoint</Application>
  <PresentationFormat>Předvádění na obrazovce (4:3)</PresentationFormat>
  <Paragraphs>329</Paragraphs>
  <Slides>53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6" baseType="lpstr">
      <vt:lpstr>Arial</vt:lpstr>
      <vt:lpstr>Calibri</vt:lpstr>
      <vt:lpstr>Motiv systému Office</vt:lpstr>
      <vt:lpstr>Ekologie populací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Výsledkem poměru mezi natalitou a mortalitou jsou věkové pyramidy</vt:lpstr>
      <vt:lpstr>Které mohou ukazovat i nějakou strukturní vlastnost populace, třeba poměr pohlaví (části vpravo a vlevo od středu)</vt:lpstr>
      <vt:lpstr>Lze ji ukázat i pomocí histogramů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Ekologie populací</dc:title>
  <dc:creator>para</dc:creator>
  <cp:lastModifiedBy>reviewer</cp:lastModifiedBy>
  <cp:revision>203</cp:revision>
  <cp:lastPrinted>2015-11-04T05:10:10Z</cp:lastPrinted>
  <dcterms:created xsi:type="dcterms:W3CDTF">2015-11-04T04:16:40Z</dcterms:created>
  <dcterms:modified xsi:type="dcterms:W3CDTF">2023-11-06T07:54:57Z</dcterms:modified>
</cp:coreProperties>
</file>