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682" r:id="rId10"/>
    <p:sldId id="298" r:id="rId11"/>
    <p:sldId id="683" r:id="rId12"/>
    <p:sldId id="299" r:id="rId13"/>
    <p:sldId id="300" r:id="rId14"/>
    <p:sldId id="304" r:id="rId15"/>
    <p:sldId id="695" r:id="rId16"/>
    <p:sldId id="696" r:id="rId17"/>
    <p:sldId id="697" r:id="rId18"/>
    <p:sldId id="698" r:id="rId19"/>
    <p:sldId id="301" r:id="rId20"/>
    <p:sldId id="699" r:id="rId21"/>
    <p:sldId id="700" r:id="rId22"/>
    <p:sldId id="701" r:id="rId23"/>
    <p:sldId id="702" r:id="rId24"/>
    <p:sldId id="703" r:id="rId25"/>
    <p:sldId id="704" r:id="rId26"/>
    <p:sldId id="302" r:id="rId27"/>
    <p:sldId id="687" r:id="rId28"/>
    <p:sldId id="676" r:id="rId29"/>
    <p:sldId id="309" r:id="rId30"/>
    <p:sldId id="680" r:id="rId31"/>
    <p:sldId id="679" r:id="rId32"/>
    <p:sldId id="275" r:id="rId33"/>
    <p:sldId id="257" r:id="rId34"/>
    <p:sldId id="688" r:id="rId35"/>
    <p:sldId id="705" r:id="rId36"/>
    <p:sldId id="689" r:id="rId37"/>
    <p:sldId id="706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91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259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53136-F743-4DC1-A521-CC6F829A3685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63780-E97F-42D6-9496-CE1BED4482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8992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8355759-483E-4B44-BCD8-3EA761F63CDB}" type="slidenum">
              <a:rPr lang="cs-CZ" altLang="cs-CZ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cs-CZ" altLang="cs-CZ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560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97ADC-0C97-9B41-3282-C6C808E92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2379F02-D1B1-B71B-CA4D-500C29147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DCAC07-71B6-8FAD-10C6-FC02FDB8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54E615-3719-E551-7F15-48CCDC41A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B30E5F-4B2A-BA2F-5625-9A31E8861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119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308D40-FA86-56F5-9196-9EA5DB9F0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6C46420-3536-A8CF-CB05-BCF773035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FA05E6-AF1C-4C1F-8EA5-FD81B1239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BDFB5E-472E-DE87-7D5C-3B8527BBA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0F1D6C-9BFF-03C1-60BC-BEAD2894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6772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D4D5689-7364-2024-E043-2CE59779D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45EE4F5-1DC0-A41C-D560-9DE73EBC2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548D8C-51F3-AF53-E969-8689307CD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BB5160-5591-2071-A256-F5756C155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D4FD0D-7E99-92FB-85EB-BAD67054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33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F9283-D494-4BD4-52D3-6B4CA3E23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854C13-CC55-864B-F968-18F880693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0BC267-3239-79D2-A5DB-A34F0B39E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27CE95-7FD0-A558-9DE2-9E071A0E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F6300C-723B-8F71-14CC-B8C03C41D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3016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4DE72E-A954-6047-63AC-DDCF657C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73E2DF4-71CF-290D-5F93-3C6980F59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6E5488-34BE-389B-0ABD-6AE0C7A18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426B0B-D47E-4AB9-66B8-FBA8DAA50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FF2B33-C495-51BD-C54B-E6AFFC2B0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30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859E5F-1D9A-4D4A-08DF-77E6ECC28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B75B2E-24ED-8597-0EE6-2FE99DE69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1DEDB32-C956-FB61-1DD4-AAB28B003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423F4ED-F5D0-1A9F-00BF-AEF2A5A44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2F832F8-D6AC-C45B-1E68-22FA9B916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125D6A-A11E-F055-878E-695274E2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1479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995F01-8B55-7183-5B06-D2ECC5C6B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A57B8A3-67C8-69FB-E56A-9C2143C2B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566DA1D-19B7-037A-671B-E630EA8A1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6B3BA97-96B2-EC39-76F0-0CE8D86AEA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0EEC1E4-2CFC-372D-7C39-7B92011953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406C654-66C5-0146-8E30-BBA5D4715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5BF3D5F-CD06-19A4-6B6A-CFD42A3C4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3C87F11-CF21-3DFC-D488-E1C87516F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678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7BCC1-6B42-701B-6175-C390CB633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491A76D-2698-AB30-E0E9-D788323C9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441E85F-F9D7-1AA9-B350-2FD3BCD6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7411242-0918-5FC9-38F5-E5912359A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425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1123607-6687-34DA-F501-DF4243AD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EC0D6B4-9B82-0CBC-B56B-B65B0137B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BD351AD-BBFC-3D34-4A1E-97198EE5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52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415D9C-BA29-102F-5C86-C83027013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CA1ECB-4643-F161-AB9B-B2B942ECC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1C1F5B5-8018-AFA2-29B2-31323624A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A6C9583-4C6D-6443-ED34-8774FE157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4C40AB-6DE7-86EC-3939-10276B24F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F7A989-4BBC-8CC3-BFD1-A17FCD56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2264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DB7E01-CCA4-0C67-5A1C-3CF9D7147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C20D4E8-591B-B1EB-2485-066C6BC3B7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E0BFDA6-1773-D712-3495-6BCAE89C1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D8CB965-5C82-08C7-DEC6-54F1B9B3B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4C40C-5ABE-4A93-8B0F-1805726AA439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E4727D-4CB1-5271-D847-46C9632AA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977719-F68F-C173-A8A7-66774952E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498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66FED25-E31C-A8EA-71B1-F1B4D86D4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97EFF5F-13B3-38D4-A800-E5AC8B398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DC47E5-9733-E8F8-AAF6-1BB849046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4C40C-5ABE-4A93-8B0F-1805726AA439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F34D5F-9346-F097-B781-D64385F0F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EF7F4B-D8C3-0B2D-9FC1-281477396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C632-FC5B-483D-889A-39F000D789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414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hyperlink" Target="https://www.google.cz/url?sa=i&amp;url=https://onlinelibrary.wiley.com/doi/full/10.1111/faf.12252&amp;psig=AOvVaw0posjueFfzCLflw00ztZ47&amp;ust=1605246817158000&amp;source=images&amp;cd=vfe&amp;ved=0CAIQjRxqFwoTCJiY1NWo_OwCFQAAAAAdAAAAABAJ" TargetMode="External"/><Relationship Id="rId4" Type="http://schemas.openxmlformats.org/officeDocument/2006/relationships/image" Target="../media/image7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2" Type="http://schemas.openxmlformats.org/officeDocument/2006/relationships/hyperlink" Target="https://en.wikipedia.org/wiki/File:Male_human_head_louse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hyperlink" Target="https://en.wikipedia.org/wiki/File:Clonorchis_sinensis_2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100DCDF-D309-1794-1F6C-6758368C2AED}"/>
              </a:ext>
            </a:extLst>
          </p:cNvPr>
          <p:cNvSpPr txBox="1"/>
          <p:nvPr/>
        </p:nvSpPr>
        <p:spPr>
          <a:xfrm>
            <a:off x="2836507" y="1838131"/>
            <a:ext cx="74924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/>
              <a:t>Biotické interakce</a:t>
            </a:r>
          </a:p>
          <a:p>
            <a:r>
              <a:rPr lang="cs-CZ" sz="6600" dirty="0"/>
              <a:t> (biotické faktory)</a:t>
            </a:r>
          </a:p>
        </p:txBody>
      </p:sp>
    </p:spTree>
    <p:extLst>
      <p:ext uri="{BB962C8B-B14F-4D97-AF65-F5344CB8AC3E}">
        <p14:creationId xmlns:p14="http://schemas.microsoft.com/office/powerpoint/2010/main" val="348959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D58C61B-D640-6BA7-E1BD-3DBEA36B4A1B}"/>
              </a:ext>
            </a:extLst>
          </p:cNvPr>
          <p:cNvSpPr txBox="1"/>
          <p:nvPr/>
        </p:nvSpPr>
        <p:spPr>
          <a:xfrm>
            <a:off x="66675" y="461665"/>
            <a:ext cx="119680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V půdě existují tak zvané </a:t>
            </a:r>
            <a:r>
              <a:rPr lang="cs-CZ" dirty="0" err="1" smtClean="0"/>
              <a:t>myceliální</a:t>
            </a:r>
            <a:r>
              <a:rPr lang="cs-CZ" dirty="0" smtClean="0"/>
              <a:t> </a:t>
            </a:r>
            <a:r>
              <a:rPr lang="cs-CZ" dirty="0"/>
              <a:t>sítě, kdy se podhoubí propojuje s kořeny jednotlivých rostlin stromů; dosud byly zkoumány zejména v </a:t>
            </a:r>
            <a:r>
              <a:rPr lang="cs-CZ" dirty="0" smtClean="0"/>
              <a:t>lesích, ale existují i důkazy z luk. </a:t>
            </a:r>
            <a:r>
              <a:rPr lang="cs-CZ" dirty="0"/>
              <a:t>Současné studie ukazují, že při vyšší mykorhize líp funguje komunikace mezi rostlinami, například při napadení škůdcem.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0D862A-04FE-F013-409A-4CB22F8E9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977" y="4514786"/>
            <a:ext cx="4534024" cy="226701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776534B-AE26-BB0A-AD81-B20EAAC5D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906" y="2012257"/>
            <a:ext cx="5882111" cy="484814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9C58648-1DF4-7EFC-9B0A-65F4F2742CDE}"/>
              </a:ext>
            </a:extLst>
          </p:cNvPr>
          <p:cNvSpPr txBox="1"/>
          <p:nvPr/>
        </p:nvSpPr>
        <p:spPr>
          <a:xfrm>
            <a:off x="6647552" y="6458633"/>
            <a:ext cx="121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wikipedia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1EE469F-DC5C-6C4A-FD95-B2F764EAEC90}"/>
              </a:ext>
            </a:extLst>
          </p:cNvPr>
          <p:cNvSpPr txBox="1"/>
          <p:nvPr/>
        </p:nvSpPr>
        <p:spPr>
          <a:xfrm>
            <a:off x="3181351" y="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mykorhiza: </a:t>
            </a:r>
            <a:r>
              <a:rPr lang="cs-CZ" sz="2400" b="1" dirty="0" err="1" smtClean="0">
                <a:solidFill>
                  <a:srgbClr val="FF0000"/>
                </a:solidFill>
              </a:rPr>
              <a:t>myceliální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>
                <a:solidFill>
                  <a:srgbClr val="FF0000"/>
                </a:solidFill>
              </a:rPr>
              <a:t>sítě (houbový internet)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3B9F7DA-EA87-777D-9724-7608A58B4DBD}"/>
              </a:ext>
            </a:extLst>
          </p:cNvPr>
          <p:cNvSpPr txBox="1"/>
          <p:nvPr/>
        </p:nvSpPr>
        <p:spPr>
          <a:xfrm>
            <a:off x="15722" y="1375465"/>
            <a:ext cx="613123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Podhoubí jednoho druhu houby se navíc propojuje s více druhy </a:t>
            </a:r>
            <a:r>
              <a:rPr lang="cs-CZ" dirty="0" smtClean="0"/>
              <a:t>rostlin. </a:t>
            </a:r>
            <a:r>
              <a:rPr lang="cs-CZ" dirty="0"/>
              <a:t>Současné </a:t>
            </a:r>
            <a:r>
              <a:rPr lang="cs-CZ" dirty="0" smtClean="0"/>
              <a:t>výzkumy v lesích dokonce </a:t>
            </a:r>
            <a:r>
              <a:rPr lang="cs-CZ" dirty="0"/>
              <a:t>ukázaly, že houby mohou směrovat tok organických látek od </a:t>
            </a:r>
            <a:r>
              <a:rPr lang="cs-CZ" dirty="0" err="1"/>
              <a:t>heliofilních</a:t>
            </a:r>
            <a:r>
              <a:rPr lang="cs-CZ" dirty="0"/>
              <a:t> druhů stromů (například břízy) k jiným druhům stromů, rostoucím ve stínu (například douglaska v severoamerických lesích). Je zde tedy vzájemně mutualistický vztah mezi houbou, břízou a douglaskou, přičemž ale bříza a douglaska jsou si vzájemně </a:t>
            </a:r>
            <a:r>
              <a:rPr lang="cs-CZ" dirty="0" err="1"/>
              <a:t>kompetitoři</a:t>
            </a:r>
            <a:r>
              <a:rPr lang="cs-CZ" dirty="0"/>
              <a:t>. </a:t>
            </a:r>
            <a:r>
              <a:rPr lang="cs-CZ" dirty="0" smtClean="0"/>
              <a:t>Podobný výzkum proběhl i na loukách (troskut a jitrocel). Jak tyto trojúhelníky </a:t>
            </a:r>
            <a:r>
              <a:rPr lang="cs-CZ" dirty="0"/>
              <a:t>vysvětlit? Řídí tyto sítě </a:t>
            </a:r>
            <a:r>
              <a:rPr lang="cs-CZ" dirty="0" smtClean="0"/>
              <a:t>houby? Pěstují </a:t>
            </a:r>
            <a:r>
              <a:rPr lang="cs-CZ" dirty="0"/>
              <a:t>si </a:t>
            </a:r>
            <a:r>
              <a:rPr lang="cs-CZ" dirty="0" smtClean="0"/>
              <a:t>houby </a:t>
            </a:r>
            <a:r>
              <a:rPr lang="cs-CZ" dirty="0"/>
              <a:t>stromy </a:t>
            </a:r>
            <a:r>
              <a:rPr lang="cs-CZ" dirty="0" smtClean="0"/>
              <a:t>a byliny jako </a:t>
            </a:r>
            <a:r>
              <a:rPr lang="cs-CZ" dirty="0"/>
              <a:t>si mravenci pěstují mšice a housenky nebo člověk krávy?</a:t>
            </a:r>
          </a:p>
        </p:txBody>
      </p:sp>
    </p:spTree>
    <p:extLst>
      <p:ext uri="{BB962C8B-B14F-4D97-AF65-F5344CB8AC3E}">
        <p14:creationId xmlns:p14="http://schemas.microsoft.com/office/powerpoint/2010/main" val="1428497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7839000-92D5-AEC5-6FEB-5EF8F0693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90" y="3243708"/>
            <a:ext cx="5067300" cy="358273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6336AFD-6D86-7FCB-B017-26FD9E18500F}"/>
              </a:ext>
            </a:extLst>
          </p:cNvPr>
          <p:cNvSpPr txBox="1"/>
          <p:nvPr/>
        </p:nvSpPr>
        <p:spPr>
          <a:xfrm>
            <a:off x="3928720" y="6431160"/>
            <a:ext cx="1409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aminoapps.com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A2A35B7-BD73-215C-EC3B-D8E2A13FE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775" y="3673890"/>
            <a:ext cx="4943475" cy="291115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5CC8EA3-3989-7343-8086-EF76029A5A6C}"/>
              </a:ext>
            </a:extLst>
          </p:cNvPr>
          <p:cNvSpPr txBox="1"/>
          <p:nvPr/>
        </p:nvSpPr>
        <p:spPr>
          <a:xfrm>
            <a:off x="9939680" y="6583560"/>
            <a:ext cx="1966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 err="1"/>
              <a:t>Climate</a:t>
            </a:r>
            <a:r>
              <a:rPr lang="cs-CZ" sz="1400" dirty="0"/>
              <a:t> </a:t>
            </a:r>
            <a:r>
              <a:rPr lang="cs-CZ" sz="1400" dirty="0" err="1"/>
              <a:t>smart</a:t>
            </a:r>
            <a:r>
              <a:rPr lang="cs-CZ" sz="1400" dirty="0"/>
              <a:t> </a:t>
            </a:r>
            <a:r>
              <a:rPr lang="cs-CZ" sz="1400" dirty="0" err="1"/>
              <a:t>villages</a:t>
            </a:r>
            <a:endParaRPr lang="cs-CZ" sz="1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ACC30F8-0AB0-DC2B-7F71-A386DE56D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022" y="1500707"/>
            <a:ext cx="3990975" cy="209526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35A0C9D-F597-2476-24E6-D80C508204F7}"/>
              </a:ext>
            </a:extLst>
          </p:cNvPr>
          <p:cNvSpPr txBox="1"/>
          <p:nvPr/>
        </p:nvSpPr>
        <p:spPr>
          <a:xfrm>
            <a:off x="9971922" y="1192930"/>
            <a:ext cx="21240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 err="1"/>
              <a:t>Weizmann</a:t>
            </a:r>
            <a:r>
              <a:rPr lang="cs-CZ" sz="1400" dirty="0"/>
              <a:t> </a:t>
            </a:r>
            <a:r>
              <a:rPr lang="cs-CZ" sz="1400" dirty="0" err="1"/>
              <a:t>Inst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Science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6CB018D-C803-5393-53D1-6C26021EE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455" y="4924425"/>
            <a:ext cx="1646330" cy="16591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C99C935-89CC-AB7B-E761-FA0364107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021" y="608413"/>
            <a:ext cx="2728160" cy="267632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71D95C3-6C01-33FA-BC16-2A29F6FBCEFD}"/>
              </a:ext>
            </a:extLst>
          </p:cNvPr>
          <p:cNvSpPr txBox="1"/>
          <p:nvPr/>
        </p:nvSpPr>
        <p:spPr>
          <a:xfrm>
            <a:off x="1221106" y="2975955"/>
            <a:ext cx="1547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James </a:t>
            </a:r>
            <a:r>
              <a:rPr lang="cs-CZ" sz="1400" dirty="0" err="1"/>
              <a:t>Evans</a:t>
            </a:r>
            <a:r>
              <a:rPr lang="cs-CZ" sz="1400" dirty="0"/>
              <a:t> 2021</a:t>
            </a:r>
          </a:p>
        </p:txBody>
      </p:sp>
      <p:pic>
        <p:nvPicPr>
          <p:cNvPr id="17" name="Obrázek 16" descr="Obsah obrázku text, vánoční stromeček&#10;&#10;Popis byl vytvořen automaticky">
            <a:extLst>
              <a:ext uri="{FF2B5EF4-FFF2-40B4-BE49-F238E27FC236}">
                <a16:creationId xmlns:a16="http://schemas.microsoft.com/office/drawing/2014/main" id="{87BB4E87-A5DB-3EB1-6EF7-0811738C57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81" y="582207"/>
            <a:ext cx="5140841" cy="2911158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4DC25F77-28F2-9988-4015-19F8CFB978AA}"/>
              </a:ext>
            </a:extLst>
          </p:cNvPr>
          <p:cNvSpPr txBox="1"/>
          <p:nvPr/>
        </p:nvSpPr>
        <p:spPr>
          <a:xfrm>
            <a:off x="5625359" y="3429000"/>
            <a:ext cx="2376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aggietranscript.ucdavis.edu/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565E1AF-D549-7E7D-FF5D-B9799DF66DA7}"/>
              </a:ext>
            </a:extLst>
          </p:cNvPr>
          <p:cNvSpPr txBox="1"/>
          <p:nvPr/>
        </p:nvSpPr>
        <p:spPr>
          <a:xfrm>
            <a:off x="197490" y="41312"/>
            <a:ext cx="5067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Tyto současné výzkumy vzbudily </a:t>
            </a:r>
            <a:r>
              <a:rPr lang="cs-CZ" dirty="0"/>
              <a:t>obrovskou </a:t>
            </a:r>
            <a:r>
              <a:rPr lang="cs-CZ" sz="1800" dirty="0"/>
              <a:t>odezvu.</a:t>
            </a:r>
          </a:p>
        </p:txBody>
      </p:sp>
    </p:spTree>
    <p:extLst>
      <p:ext uri="{BB962C8B-B14F-4D97-AF65-F5344CB8AC3E}">
        <p14:creationId xmlns:p14="http://schemas.microsoft.com/office/powerpoint/2010/main" val="168871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91A48B9-D0C1-075C-BAA1-9A5B8DE84FB6}"/>
              </a:ext>
            </a:extLst>
          </p:cNvPr>
          <p:cNvSpPr txBox="1"/>
          <p:nvPr/>
        </p:nvSpPr>
        <p:spPr>
          <a:xfrm>
            <a:off x="4335163" y="0"/>
            <a:ext cx="524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>
                <a:solidFill>
                  <a:srgbClr val="FF0000"/>
                </a:solidFill>
              </a:rPr>
              <a:t>komenzalismus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630F78E-3601-CAAD-AFC1-EF931E50F8B6}"/>
              </a:ext>
            </a:extLst>
          </p:cNvPr>
          <p:cNvSpPr txBox="1"/>
          <p:nvPr/>
        </p:nvSpPr>
        <p:spPr>
          <a:xfrm>
            <a:off x="8484972" y="6376892"/>
            <a:ext cx="370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svijonožci na velrybě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67962E6-7E5B-7F68-CFE6-F778AA79023C}"/>
              </a:ext>
            </a:extLst>
          </p:cNvPr>
          <p:cNvSpPr txBox="1"/>
          <p:nvPr/>
        </p:nvSpPr>
        <p:spPr>
          <a:xfrm>
            <a:off x="16448" y="784584"/>
            <a:ext cx="8810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lat. </a:t>
            </a:r>
            <a:r>
              <a:rPr lang="cs-CZ" sz="2400" i="1" dirty="0" err="1" smtClean="0"/>
              <a:t>comens</a:t>
            </a:r>
            <a:r>
              <a:rPr lang="cs-CZ" sz="2400" dirty="0" smtClean="0"/>
              <a:t> = jíst, </a:t>
            </a:r>
            <a:r>
              <a:rPr lang="cs-CZ" sz="2400" dirty="0"/>
              <a:t>původně používané jen pro </a:t>
            </a:r>
            <a:r>
              <a:rPr lang="cs-CZ" sz="2400" dirty="0" smtClean="0"/>
              <a:t>mrchožrouty pojídající mršinu druhu, kterému už je to jedno. Dnes </a:t>
            </a:r>
            <a:r>
              <a:rPr lang="cs-CZ" sz="2400" dirty="0"/>
              <a:t>používáme pro </a:t>
            </a:r>
            <a:r>
              <a:rPr lang="cs-CZ" sz="2400" dirty="0" smtClean="0"/>
              <a:t>velmi širokou </a:t>
            </a:r>
            <a:r>
              <a:rPr lang="cs-CZ" sz="2400" dirty="0"/>
              <a:t>škálu vztahů +/</a:t>
            </a:r>
            <a:r>
              <a:rPr lang="cs-CZ" sz="2400" dirty="0" smtClean="0"/>
              <a:t>0.</a:t>
            </a:r>
            <a:endParaRPr lang="cs-CZ" sz="2400" dirty="0"/>
          </a:p>
        </p:txBody>
      </p:sp>
      <p:pic>
        <p:nvPicPr>
          <p:cNvPr id="7" name="Obrázek 6" descr="Obsah obrázku lišejník, houba, strom, venku&#10;&#10;Popis byl vytvořen automaticky">
            <a:extLst>
              <a:ext uri="{FF2B5EF4-FFF2-40B4-BE49-F238E27FC236}">
                <a16:creationId xmlns:a16="http://schemas.microsoft.com/office/drawing/2014/main" id="{469290E1-E733-66E8-C429-9CFD44EA73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5"/>
          <a:stretch/>
        </p:blipFill>
        <p:spPr>
          <a:xfrm>
            <a:off x="16448" y="3596866"/>
            <a:ext cx="3872650" cy="275862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906827D-FBD0-7236-F70A-1B06BD338523}"/>
              </a:ext>
            </a:extLst>
          </p:cNvPr>
          <p:cNvSpPr txBox="1"/>
          <p:nvPr/>
        </p:nvSpPr>
        <p:spPr>
          <a:xfrm>
            <a:off x="0" y="6377698"/>
            <a:ext cx="2211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epifyty (mcrcd.com)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B4687CC-7973-3B64-35FB-AB611F74C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684" y="3596866"/>
            <a:ext cx="4141056" cy="275568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6C44595-4CA2-0D58-847E-70806AEA76AC}"/>
              </a:ext>
            </a:extLst>
          </p:cNvPr>
          <p:cNvSpPr txBox="1"/>
          <p:nvPr/>
        </p:nvSpPr>
        <p:spPr>
          <a:xfrm>
            <a:off x="4923140" y="6365125"/>
            <a:ext cx="2523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www.worldatlas.com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B110E58-1D47-9130-97AD-93B3D8EF1D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93" r="9398"/>
          <a:stretch/>
        </p:blipFill>
        <p:spPr>
          <a:xfrm>
            <a:off x="7409864" y="3571719"/>
            <a:ext cx="4821261" cy="279340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00105E1-E28A-3FEA-9993-4350F3FE61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86" t="29561" r="18346"/>
          <a:stretch/>
        </p:blipFill>
        <p:spPr>
          <a:xfrm>
            <a:off x="8736503" y="955128"/>
            <a:ext cx="3455497" cy="253200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52BE6CA-1311-D8CE-6AF3-B2591E0FE7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" y="2008547"/>
            <a:ext cx="2318951" cy="1548163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CB4F8ACC-FC83-7212-32AF-D58A40A1B07C}"/>
              </a:ext>
            </a:extLst>
          </p:cNvPr>
          <p:cNvSpPr txBox="1"/>
          <p:nvPr/>
        </p:nvSpPr>
        <p:spPr>
          <a:xfrm>
            <a:off x="3435178" y="2221130"/>
            <a:ext cx="4695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Pozor! Někdy se pohled na to, co je </a:t>
            </a:r>
            <a:r>
              <a:rPr lang="cs-CZ" b="1" dirty="0" err="1"/>
              <a:t>komenzalizmus</a:t>
            </a:r>
            <a:r>
              <a:rPr lang="cs-CZ" b="1" dirty="0"/>
              <a:t>, parazitismus a mutualistická symbióza vyvíjí s našim poznáním!</a:t>
            </a:r>
          </a:p>
        </p:txBody>
      </p:sp>
    </p:spTree>
    <p:extLst>
      <p:ext uri="{BB962C8B-B14F-4D97-AF65-F5344CB8AC3E}">
        <p14:creationId xmlns:p14="http://schemas.microsoft.com/office/powerpoint/2010/main" val="1016296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0E6D995-C4E4-223A-478E-B23ACF88A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57" t="9130" r="6457" b="10808"/>
          <a:stretch/>
        </p:blipFill>
        <p:spPr>
          <a:xfrm>
            <a:off x="3732254" y="1664805"/>
            <a:ext cx="2577415" cy="215153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9CF3A77-C8EC-09E7-D91C-34E6CD7D8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039" y="1601158"/>
            <a:ext cx="3245708" cy="216380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5A8A0DA-0C69-61FC-6045-BD17EFDC00AC}"/>
              </a:ext>
            </a:extLst>
          </p:cNvPr>
          <p:cNvSpPr txBox="1"/>
          <p:nvPr/>
        </p:nvSpPr>
        <p:spPr>
          <a:xfrm>
            <a:off x="4335163" y="0"/>
            <a:ext cx="524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>
                <a:solidFill>
                  <a:srgbClr val="FF0000"/>
                </a:solidFill>
              </a:rPr>
              <a:t>komenzalismus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B19D331-D5A6-E17F-4D3E-A080C467391C}"/>
              </a:ext>
            </a:extLst>
          </p:cNvPr>
          <p:cNvSpPr txBox="1"/>
          <p:nvPr/>
        </p:nvSpPr>
        <p:spPr>
          <a:xfrm>
            <a:off x="192558" y="974184"/>
            <a:ext cx="10419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… včetně šíření na jiném organismu (</a:t>
            </a:r>
            <a:r>
              <a:rPr lang="cs-CZ" sz="2400" dirty="0" err="1"/>
              <a:t>zoochorie</a:t>
            </a:r>
            <a:r>
              <a:rPr lang="cs-CZ" sz="2400" dirty="0"/>
              <a:t> = </a:t>
            </a:r>
            <a:r>
              <a:rPr lang="cs-CZ" sz="2400" dirty="0" err="1"/>
              <a:t>phoresie</a:t>
            </a:r>
            <a:r>
              <a:rPr lang="cs-CZ" sz="2400" dirty="0"/>
              <a:t>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C93192A-F63E-941D-0DCD-5BE5B80ACE49}"/>
              </a:ext>
            </a:extLst>
          </p:cNvPr>
          <p:cNvSpPr txBox="1"/>
          <p:nvPr/>
        </p:nvSpPr>
        <p:spPr>
          <a:xfrm>
            <a:off x="192557" y="4425845"/>
            <a:ext cx="104198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…. nebo využívání mrtvého těla </a:t>
            </a:r>
          </a:p>
          <a:p>
            <a:r>
              <a:rPr lang="cs-CZ" sz="2400" dirty="0"/>
              <a:t>(metabióza)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8A9EBF0-A683-1578-0BB6-0847D78EA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243" y="4428342"/>
            <a:ext cx="3566984" cy="237798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6341DF5-1EFC-A314-7F7D-E242A5F8020F}"/>
              </a:ext>
            </a:extLst>
          </p:cNvPr>
          <p:cNvSpPr txBox="1"/>
          <p:nvPr/>
        </p:nvSpPr>
        <p:spPr>
          <a:xfrm>
            <a:off x="9865843" y="6385627"/>
            <a:ext cx="2523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www.worldatlas.com</a:t>
            </a:r>
          </a:p>
        </p:txBody>
      </p:sp>
    </p:spTree>
    <p:extLst>
      <p:ext uri="{BB962C8B-B14F-4D97-AF65-F5344CB8AC3E}">
        <p14:creationId xmlns:p14="http://schemas.microsoft.com/office/powerpoint/2010/main" val="1952030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D10E955-7D23-1970-936D-11D8411F4BE0}"/>
              </a:ext>
            </a:extLst>
          </p:cNvPr>
          <p:cNvSpPr txBox="1"/>
          <p:nvPr/>
        </p:nvSpPr>
        <p:spPr>
          <a:xfrm>
            <a:off x="4300329" y="-104232"/>
            <a:ext cx="524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>
                <a:solidFill>
                  <a:srgbClr val="FF0000"/>
                </a:solidFill>
              </a:rPr>
              <a:t>komenzalismus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62527B2-C52C-24A7-D101-CC55EB78CCA3}"/>
              </a:ext>
            </a:extLst>
          </p:cNvPr>
          <p:cNvSpPr txBox="1"/>
          <p:nvPr/>
        </p:nvSpPr>
        <p:spPr>
          <a:xfrm>
            <a:off x="0" y="583037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mimikry: </a:t>
            </a:r>
            <a:r>
              <a:rPr lang="cs-CZ" sz="2000" dirty="0"/>
              <a:t>zvláštní forma </a:t>
            </a:r>
            <a:r>
              <a:rPr lang="cs-CZ" sz="2000" dirty="0" err="1" smtClean="0"/>
              <a:t>komenzalizmu</a:t>
            </a:r>
            <a:r>
              <a:rPr lang="cs-CZ" sz="2000" dirty="0" smtClean="0"/>
              <a:t>. </a:t>
            </a:r>
            <a:r>
              <a:rPr lang="cs-CZ" sz="2000" dirty="0"/>
              <a:t>Druh si během evoluce osvojil zvláštní charakteristiky jiného druhu, aby ve svůj prospěch ovlivnil vztahy </a:t>
            </a:r>
            <a:r>
              <a:rPr lang="cs-CZ" sz="2000" dirty="0" smtClean="0"/>
              <a:t>s </a:t>
            </a:r>
            <a:r>
              <a:rPr lang="cs-CZ" sz="2000" dirty="0"/>
              <a:t>jinými </a:t>
            </a:r>
            <a:r>
              <a:rPr lang="cs-CZ" sz="2000" dirty="0" smtClean="0"/>
              <a:t>druhy (</a:t>
            </a:r>
            <a:r>
              <a:rPr lang="cs-CZ" sz="2000" b="1" dirty="0" smtClean="0"/>
              <a:t>obrana před predací, predace, sociální parazitismus</a:t>
            </a:r>
            <a:r>
              <a:rPr lang="cs-CZ" sz="2000" dirty="0" smtClean="0"/>
              <a:t>). </a:t>
            </a:r>
            <a:r>
              <a:rPr lang="cs-CZ" sz="2000" dirty="0"/>
              <a:t>Pokud mimikry přiřadíme ke </a:t>
            </a:r>
            <a:r>
              <a:rPr lang="cs-CZ" sz="2000" dirty="0" err="1"/>
              <a:t>komenzalizmu</a:t>
            </a:r>
            <a:r>
              <a:rPr lang="cs-CZ" sz="2000" dirty="0"/>
              <a:t>, tak od </a:t>
            </a:r>
            <a:r>
              <a:rPr lang="cs-CZ" sz="2000" dirty="0" smtClean="0"/>
              <a:t>pojídání mršin </a:t>
            </a:r>
            <a:r>
              <a:rPr lang="cs-CZ" sz="2000" dirty="0"/>
              <a:t>a těsného fyzického kontaktu mezi dvěma druhy se dostáváme k situaci, kdy se dva komenzálové vůbec nemusí potkat.</a:t>
            </a:r>
          </a:p>
        </p:txBody>
      </p:sp>
      <p:pic>
        <p:nvPicPr>
          <p:cNvPr id="8" name="Obrázek 7" descr="Obsah obrázku včela, Blanokřídlý hmyz, Opylovač, členovec&#10;&#10;Popis byl vytvořen automaticky">
            <a:extLst>
              <a:ext uri="{FF2B5EF4-FFF2-40B4-BE49-F238E27FC236}">
                <a16:creationId xmlns:a16="http://schemas.microsoft.com/office/drawing/2014/main" id="{4516B400-A023-A5F8-F507-231736176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298" y="2439883"/>
            <a:ext cx="6950234" cy="368362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70F8553-BF33-B861-3442-179EE289E75E}"/>
              </a:ext>
            </a:extLst>
          </p:cNvPr>
          <p:cNvSpPr txBox="1"/>
          <p:nvPr/>
        </p:nvSpPr>
        <p:spPr>
          <a:xfrm>
            <a:off x="2230016" y="2073643"/>
            <a:ext cx="2351315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i="1" dirty="0" err="1"/>
              <a:t>Batesovské</a:t>
            </a:r>
            <a:r>
              <a:rPr lang="cs-CZ" i="1" dirty="0"/>
              <a:t> mimikry</a:t>
            </a:r>
          </a:p>
          <a:p>
            <a:pPr algn="ctr"/>
            <a:r>
              <a:rPr lang="cs-CZ" i="1" dirty="0"/>
              <a:t>(</a:t>
            </a:r>
            <a:r>
              <a:rPr lang="cs-CZ" i="1" dirty="0" err="1"/>
              <a:t>komenzalismus</a:t>
            </a:r>
            <a:r>
              <a:rPr lang="cs-CZ" i="1" dirty="0"/>
              <a:t> až parazitismus na evoluční škále)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445878B-0906-7494-A307-0A5D4847FFF3}"/>
              </a:ext>
            </a:extLst>
          </p:cNvPr>
          <p:cNvSpPr txBox="1"/>
          <p:nvPr/>
        </p:nvSpPr>
        <p:spPr>
          <a:xfrm>
            <a:off x="5882415" y="2262573"/>
            <a:ext cx="2351315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Müllerovy mimikry</a:t>
            </a:r>
          </a:p>
          <a:p>
            <a:pPr algn="ctr"/>
            <a:r>
              <a:rPr lang="cs-CZ" i="1" dirty="0"/>
              <a:t>(mutualismus na evoluční škále)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3C692E4-E681-7AB2-479F-FAA02E18D30C}"/>
              </a:ext>
            </a:extLst>
          </p:cNvPr>
          <p:cNvSpPr txBox="1"/>
          <p:nvPr/>
        </p:nvSpPr>
        <p:spPr>
          <a:xfrm>
            <a:off x="4758613" y="5200177"/>
            <a:ext cx="5088292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pravdivý signál</a:t>
            </a:r>
          </a:p>
          <a:p>
            <a:pPr algn="ctr"/>
            <a:r>
              <a:rPr lang="cs-CZ" i="1" dirty="0"/>
              <a:t>predátor se učí reagovat na jeden typ výstražného zbarvení – to je výhodné pro oba druhy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A3E3B03-B4F4-998A-BE65-B3CFF0E627D1}"/>
              </a:ext>
            </a:extLst>
          </p:cNvPr>
          <p:cNvSpPr txBox="1"/>
          <p:nvPr/>
        </p:nvSpPr>
        <p:spPr>
          <a:xfrm>
            <a:off x="1735494" y="5200177"/>
            <a:ext cx="2845837" cy="16004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klamný signál</a:t>
            </a:r>
          </a:p>
          <a:p>
            <a:pPr algn="ctr"/>
            <a:r>
              <a:rPr lang="cs-CZ" sz="1600" i="1" dirty="0"/>
              <a:t>komenzál má výhodu, nemusí investovat do jedu. Hostitel není ovlivněn, nebo teoreticky negativně – výstražné zbarvení může přestat fungovat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63D875D-C411-34A2-D963-44748EE33815}"/>
              </a:ext>
            </a:extLst>
          </p:cNvPr>
          <p:cNvSpPr txBox="1"/>
          <p:nvPr/>
        </p:nvSpPr>
        <p:spPr>
          <a:xfrm>
            <a:off x="10173647" y="6488668"/>
            <a:ext cx="213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obrázky: </a:t>
            </a:r>
            <a:r>
              <a:rPr lang="cs-CZ" dirty="0" err="1"/>
              <a:t>wikipedia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3287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8C5CC34-5890-1AAD-A24B-B72BA2BFA45F}"/>
              </a:ext>
            </a:extLst>
          </p:cNvPr>
          <p:cNvSpPr txBox="1"/>
          <p:nvPr/>
        </p:nvSpPr>
        <p:spPr>
          <a:xfrm>
            <a:off x="100584" y="-66879"/>
            <a:ext cx="12091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rgbClr val="00B0F0"/>
                </a:solidFill>
              </a:rPr>
              <a:t>Antagonismus bez jednostranného prospěchu: </a:t>
            </a:r>
            <a:r>
              <a:rPr lang="cs-CZ" sz="3000" b="1" dirty="0" err="1" smtClean="0">
                <a:solidFill>
                  <a:srgbClr val="00B0F0"/>
                </a:solidFill>
              </a:rPr>
              <a:t>kompetice</a:t>
            </a:r>
            <a:r>
              <a:rPr lang="cs-CZ" sz="3000" b="1" dirty="0" smtClean="0">
                <a:solidFill>
                  <a:srgbClr val="00B0F0"/>
                </a:solidFill>
              </a:rPr>
              <a:t> a </a:t>
            </a:r>
            <a:r>
              <a:rPr lang="cs-CZ" sz="3000" b="1" dirty="0" err="1" smtClean="0">
                <a:solidFill>
                  <a:srgbClr val="00B0F0"/>
                </a:solidFill>
              </a:rPr>
              <a:t>amenzalismus</a:t>
            </a:r>
            <a:endParaRPr lang="cs-CZ" sz="3000" b="1" dirty="0" smtClean="0">
              <a:solidFill>
                <a:srgbClr val="00B0F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A2BDEF3-8A5B-F62D-8A53-2E44231B830E}"/>
              </a:ext>
            </a:extLst>
          </p:cNvPr>
          <p:cNvSpPr txBox="1"/>
          <p:nvPr/>
        </p:nvSpPr>
        <p:spPr>
          <a:xfrm>
            <a:off x="1609344" y="1827265"/>
            <a:ext cx="10625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vnitrodruhová:</a:t>
            </a:r>
            <a:r>
              <a:rPr lang="cs-CZ" dirty="0"/>
              <a:t> viz populační ekologie (příště</a:t>
            </a:r>
            <a:r>
              <a:rPr lang="cs-CZ" dirty="0" smtClean="0"/>
              <a:t>), hybatel evoluce; </a:t>
            </a:r>
          </a:p>
          <a:p>
            <a:r>
              <a:rPr lang="cs-CZ" b="1" dirty="0" smtClean="0">
                <a:solidFill>
                  <a:srgbClr val="7030A0"/>
                </a:solidFill>
              </a:rPr>
              <a:t>mezidruhová</a:t>
            </a:r>
            <a:r>
              <a:rPr lang="cs-CZ" b="1" dirty="0" smtClean="0">
                <a:solidFill>
                  <a:srgbClr val="0070C0"/>
                </a:solidFill>
              </a:rPr>
              <a:t>:</a:t>
            </a:r>
            <a:r>
              <a:rPr lang="cs-CZ" dirty="0" smtClean="0"/>
              <a:t> výrazně utváří strukturu společenstev a formuje ekologické niky (viz přednáška o společenstvech)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A2BDEF3-8A5B-F62D-8A53-2E44231B830E}"/>
              </a:ext>
            </a:extLst>
          </p:cNvPr>
          <p:cNvSpPr txBox="1"/>
          <p:nvPr/>
        </p:nvSpPr>
        <p:spPr>
          <a:xfrm>
            <a:off x="0" y="1248199"/>
            <a:ext cx="12091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rgbClr val="0070C0"/>
                </a:solidFill>
              </a:rPr>
              <a:t>O jaké zdroje? </a:t>
            </a:r>
            <a:r>
              <a:rPr lang="cs-CZ" sz="2200" dirty="0" smtClean="0"/>
              <a:t>Zejména o ty limitující. Bývá to často </a:t>
            </a:r>
            <a:r>
              <a:rPr lang="cs-CZ" sz="2200" b="1" dirty="0" smtClean="0"/>
              <a:t>voda, světlo, živiny / potrava, prostor / teritorium  </a:t>
            </a:r>
            <a:endParaRPr lang="cs-CZ" sz="2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502" y="3633640"/>
            <a:ext cx="4286250" cy="267652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37032" y="2804472"/>
            <a:ext cx="10875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Interferenční </a:t>
            </a:r>
            <a:r>
              <a:rPr lang="cs-CZ" sz="2400" b="1" dirty="0" err="1" smtClean="0">
                <a:solidFill>
                  <a:schemeClr val="accent2">
                    <a:lumMod val="75000"/>
                  </a:schemeClr>
                </a:solidFill>
              </a:rPr>
              <a:t>kompetice</a:t>
            </a:r>
            <a:r>
              <a:rPr lang="cs-CZ" sz="2400" b="1" dirty="0" smtClean="0"/>
              <a:t>: s přímými střety, například o teritorium, kořist, samičku</a:t>
            </a:r>
            <a:endParaRPr lang="cs-CZ" sz="24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008" y="3633640"/>
            <a:ext cx="3635121" cy="2720833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743200" y="6354473"/>
            <a:ext cx="169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mezidruhová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8135112" y="6388001"/>
            <a:ext cx="169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vnitrodruhová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 rot="16200000">
            <a:off x="-552607" y="4924249"/>
            <a:ext cx="1687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fotografie: </a:t>
            </a:r>
            <a:r>
              <a:rPr lang="cs-CZ" sz="1400" dirty="0" err="1"/>
              <a:t>wikipedia</a:t>
            </a:r>
            <a:endParaRPr lang="cs-CZ" sz="1400" dirty="0"/>
          </a:p>
        </p:txBody>
      </p:sp>
      <p:sp>
        <p:nvSpPr>
          <p:cNvPr id="7" name="Obdélník 6"/>
          <p:cNvSpPr/>
          <p:nvPr/>
        </p:nvSpPr>
        <p:spPr>
          <a:xfrm>
            <a:off x="3260337" y="464052"/>
            <a:ext cx="51961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 err="1">
                <a:solidFill>
                  <a:srgbClr val="FF0000"/>
                </a:solidFill>
              </a:rPr>
              <a:t>kompetice</a:t>
            </a:r>
            <a:r>
              <a:rPr lang="cs-CZ" sz="4000" b="1" dirty="0">
                <a:solidFill>
                  <a:srgbClr val="FF0000"/>
                </a:solidFill>
              </a:rPr>
              <a:t> </a:t>
            </a:r>
            <a:r>
              <a:rPr lang="cs-CZ" sz="2500" b="1" dirty="0">
                <a:solidFill>
                  <a:srgbClr val="FF0000"/>
                </a:solidFill>
              </a:rPr>
              <a:t>(soupeření o zdroje)</a:t>
            </a:r>
          </a:p>
        </p:txBody>
      </p:sp>
    </p:spTree>
    <p:extLst>
      <p:ext uri="{BB962C8B-B14F-4D97-AF65-F5344CB8AC3E}">
        <p14:creationId xmlns:p14="http://schemas.microsoft.com/office/powerpoint/2010/main" val="220384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1860465"/>
            <a:ext cx="6992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exploatační </a:t>
            </a:r>
            <a:r>
              <a:rPr lang="cs-CZ" sz="2400" b="1" dirty="0" err="1" smtClean="0">
                <a:solidFill>
                  <a:schemeClr val="accent2">
                    <a:lumMod val="75000"/>
                  </a:schemeClr>
                </a:solidFill>
              </a:rPr>
              <a:t>kompetice</a:t>
            </a:r>
            <a:r>
              <a:rPr lang="cs-CZ" sz="2400" b="1" dirty="0" smtClean="0"/>
              <a:t>: </a:t>
            </a:r>
            <a:r>
              <a:rPr lang="cs-CZ" sz="2400" dirty="0" smtClean="0"/>
              <a:t>nepřímé </a:t>
            </a:r>
            <a:r>
              <a:rPr lang="cs-CZ" sz="2400" dirty="0" err="1" smtClean="0"/>
              <a:t>soupeřemí</a:t>
            </a:r>
            <a:r>
              <a:rPr lang="cs-CZ" sz="2400" dirty="0" smtClean="0"/>
              <a:t> o zdroje</a:t>
            </a:r>
            <a:endParaRPr lang="cs-CZ" sz="2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564BF70-CDAC-AF58-1D4A-3712FBBE41D5}"/>
              </a:ext>
            </a:extLst>
          </p:cNvPr>
          <p:cNvSpPr txBox="1"/>
          <p:nvPr/>
        </p:nvSpPr>
        <p:spPr>
          <a:xfrm>
            <a:off x="0" y="2401367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dirty="0" smtClean="0"/>
              <a:t>Exploatační </a:t>
            </a:r>
            <a:r>
              <a:rPr lang="cs-CZ" sz="2100" dirty="0" err="1" smtClean="0"/>
              <a:t>kompetitoři</a:t>
            </a:r>
            <a:r>
              <a:rPr lang="cs-CZ" sz="2100" dirty="0" smtClean="0"/>
              <a:t> </a:t>
            </a:r>
            <a:r>
              <a:rPr lang="cs-CZ" sz="2100" dirty="0"/>
              <a:t>se ani nemusí </a:t>
            </a:r>
            <a:r>
              <a:rPr lang="cs-CZ" sz="2100" dirty="0" smtClean="0"/>
              <a:t>potkat – jen mají stejný limitující zdroj potravy</a:t>
            </a:r>
          </a:p>
          <a:p>
            <a:r>
              <a:rPr lang="cs-CZ" sz="2100" dirty="0" smtClean="0"/>
              <a:t>Ale v rostlinném společenstvu jsou i přímé interakce: jeden druh „přeroste“ jiný (</a:t>
            </a:r>
            <a:r>
              <a:rPr lang="cs-CZ" sz="2100" dirty="0" err="1" smtClean="0"/>
              <a:t>kompetice</a:t>
            </a:r>
            <a:r>
              <a:rPr lang="cs-CZ" sz="2100" dirty="0" smtClean="0"/>
              <a:t> o světlo / prostor).</a:t>
            </a:r>
            <a:endParaRPr lang="cs-CZ" sz="21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87086" y="638037"/>
            <a:ext cx="12104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z</a:t>
            </a:r>
            <a:r>
              <a:rPr lang="cs-CZ" sz="2000" b="1" dirty="0" smtClean="0">
                <a:solidFill>
                  <a:schemeClr val="accent2">
                    <a:lumMod val="75000"/>
                  </a:schemeClr>
                </a:solidFill>
              </a:rPr>
              <a:t>dánlivá </a:t>
            </a:r>
            <a:r>
              <a:rPr lang="cs-CZ" sz="2000" b="1" dirty="0" err="1" smtClean="0">
                <a:solidFill>
                  <a:schemeClr val="accent2">
                    <a:lumMod val="75000"/>
                  </a:schemeClr>
                </a:solidFill>
              </a:rPr>
              <a:t>kompetice</a:t>
            </a:r>
            <a:r>
              <a:rPr lang="cs-CZ" sz="2000" b="1" dirty="0" smtClean="0"/>
              <a:t>: </a:t>
            </a:r>
            <a:r>
              <a:rPr lang="cs-CZ" sz="2000" dirty="0" err="1" smtClean="0"/>
              <a:t>kompetice</a:t>
            </a:r>
            <a:r>
              <a:rPr lang="cs-CZ" sz="2000" dirty="0" smtClean="0"/>
              <a:t> o prostor bez predátora; soutěž kdo se líp vyhne predátorovi (bude početnější – a mimochodem mu zbude i víc zdrojů). Někdy se tento pojem (spíš jako analogie) používá v imunologii, kdy se predátorem nazývají leukocyty likvidující patogen nebo rakovinné buňky. </a:t>
            </a:r>
            <a:endParaRPr lang="cs-CZ" sz="20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52" y="3298504"/>
            <a:ext cx="5219092" cy="347722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460" y="3298504"/>
            <a:ext cx="5200076" cy="3469162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3955241" y="34590"/>
            <a:ext cx="3982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err="1" smtClean="0">
                <a:solidFill>
                  <a:schemeClr val="accent2">
                    <a:lumMod val="75000"/>
                  </a:schemeClr>
                </a:solidFill>
              </a:rPr>
              <a:t>Kompetice</a:t>
            </a:r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 bez přímých střetů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36700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191" y="824777"/>
            <a:ext cx="1796895" cy="239894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B678C07-C193-685D-EE53-17771A897DE6}"/>
              </a:ext>
            </a:extLst>
          </p:cNvPr>
          <p:cNvSpPr txBox="1"/>
          <p:nvPr/>
        </p:nvSpPr>
        <p:spPr>
          <a:xfrm>
            <a:off x="71148" y="95073"/>
            <a:ext cx="112199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Populace </a:t>
            </a:r>
            <a:r>
              <a:rPr lang="cs-CZ" sz="2200" dirty="0" smtClean="0"/>
              <a:t>jsou selektované </a:t>
            </a:r>
            <a:r>
              <a:rPr lang="cs-CZ" sz="2200" dirty="0"/>
              <a:t>na kompetici nebo na přežití stresu; vznikají </a:t>
            </a:r>
            <a:r>
              <a:rPr lang="cs-CZ" sz="2200" b="1" dirty="0"/>
              <a:t>kompetitivní hierarchie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10484765" y="3238748"/>
            <a:ext cx="0" cy="105156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179" y="4290308"/>
            <a:ext cx="1857189" cy="247625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6456CD8-87B4-274B-2A39-4A31432A4F88}"/>
              </a:ext>
            </a:extLst>
          </p:cNvPr>
          <p:cNvSpPr txBox="1"/>
          <p:nvPr/>
        </p:nvSpPr>
        <p:spPr>
          <a:xfrm>
            <a:off x="71148" y="582148"/>
            <a:ext cx="934281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Asymetrická kompetice</a:t>
            </a:r>
          </a:p>
          <a:p>
            <a:endParaRPr lang="cs-CZ" dirty="0"/>
          </a:p>
          <a:p>
            <a:r>
              <a:rPr lang="cs-CZ" dirty="0"/>
              <a:t>Nastává při koexistenci druhů na různé pozici v kompetitivní hierarchii (dané velikost těla nebo specifickými vlastnostmi</a:t>
            </a:r>
            <a:r>
              <a:rPr lang="cs-CZ" dirty="0" smtClean="0"/>
              <a:t>), například když</a:t>
            </a:r>
            <a:endParaRPr lang="cs-CZ" dirty="0"/>
          </a:p>
          <a:p>
            <a:endParaRPr lang="cs-CZ" dirty="0"/>
          </a:p>
          <a:p>
            <a:r>
              <a:rPr lang="cs-CZ" dirty="0"/>
              <a:t>- </a:t>
            </a:r>
            <a:r>
              <a:rPr lang="cs-CZ" dirty="0" err="1"/>
              <a:t>kompetičně</a:t>
            </a:r>
            <a:r>
              <a:rPr lang="cs-CZ" dirty="0"/>
              <a:t> „podřízený“ </a:t>
            </a:r>
            <a:r>
              <a:rPr lang="cs-CZ" dirty="0" smtClean="0"/>
              <a:t>(inferiorní) druh </a:t>
            </a:r>
            <a:r>
              <a:rPr lang="cs-CZ" dirty="0"/>
              <a:t>má výhodu při získávání určitého limitujícího zdroje</a:t>
            </a:r>
          </a:p>
          <a:p>
            <a:endParaRPr lang="cs-CZ" dirty="0"/>
          </a:p>
          <a:p>
            <a:r>
              <a:rPr lang="cs-CZ" dirty="0"/>
              <a:t>- </a:t>
            </a:r>
            <a:r>
              <a:rPr lang="cs-CZ" dirty="0" err="1"/>
              <a:t>kompetičně</a:t>
            </a:r>
            <a:r>
              <a:rPr lang="cs-CZ" dirty="0"/>
              <a:t> podřízený druh účinně </a:t>
            </a:r>
            <a:r>
              <a:rPr lang="cs-CZ" dirty="0" err="1"/>
              <a:t>kompetuje</a:t>
            </a:r>
            <a:r>
              <a:rPr lang="cs-CZ" dirty="0"/>
              <a:t> s juvenilními stádii </a:t>
            </a:r>
            <a:r>
              <a:rPr lang="cs-CZ" dirty="0" err="1" smtClean="0"/>
              <a:t>kompetičně</a:t>
            </a:r>
            <a:r>
              <a:rPr lang="cs-CZ" dirty="0" smtClean="0"/>
              <a:t> nadřízeného (superiorního) druhu</a:t>
            </a:r>
            <a:endParaRPr lang="cs-CZ" dirty="0"/>
          </a:p>
          <a:p>
            <a:endParaRPr lang="cs-CZ" dirty="0"/>
          </a:p>
          <a:p>
            <a:r>
              <a:rPr lang="cs-CZ" dirty="0"/>
              <a:t>- </a:t>
            </a:r>
            <a:r>
              <a:rPr lang="cs-CZ" dirty="0" err="1"/>
              <a:t>kompetičně</a:t>
            </a:r>
            <a:r>
              <a:rPr lang="cs-CZ" dirty="0"/>
              <a:t> podřízený druh líp zvládá fáze stresu v cyklickém prostředí (například příliv / odliv; sezónní sucho; pravidelné požáry</a:t>
            </a:r>
            <a:r>
              <a:rPr lang="cs-CZ" dirty="0" smtClean="0"/>
              <a:t>) než druhu </a:t>
            </a:r>
            <a:r>
              <a:rPr lang="cs-CZ" dirty="0" err="1" smtClean="0"/>
              <a:t>kompetičně</a:t>
            </a:r>
            <a:r>
              <a:rPr lang="cs-CZ" dirty="0" smtClean="0"/>
              <a:t> nadřízený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BDABEF3-323C-864D-6F07-5DCEB1913F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00" r="17637" b="34825"/>
          <a:stretch/>
        </p:blipFill>
        <p:spPr>
          <a:xfrm>
            <a:off x="2022294" y="4146988"/>
            <a:ext cx="2789775" cy="271101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9882C81-3070-4F06-D035-C8B219D729B1}"/>
              </a:ext>
            </a:extLst>
          </p:cNvPr>
          <p:cNvSpPr txBox="1"/>
          <p:nvPr/>
        </p:nvSpPr>
        <p:spPr>
          <a:xfrm>
            <a:off x="4705642" y="6534835"/>
            <a:ext cx="25104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err="1"/>
              <a:t>Rydin</a:t>
            </a:r>
            <a:r>
              <a:rPr lang="cs-CZ" sz="1500" dirty="0"/>
              <a:t> and </a:t>
            </a:r>
            <a:r>
              <a:rPr lang="cs-CZ" sz="1500" dirty="0" err="1"/>
              <a:t>Jeglum</a:t>
            </a:r>
            <a:r>
              <a:rPr lang="cs-CZ" sz="1500" dirty="0"/>
              <a:t> 2006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115E82C-D641-888A-3BFE-C5449BB71540}"/>
              </a:ext>
            </a:extLst>
          </p:cNvPr>
          <p:cNvSpPr txBox="1"/>
          <p:nvPr/>
        </p:nvSpPr>
        <p:spPr>
          <a:xfrm>
            <a:off x="4910758" y="4146988"/>
            <a:ext cx="4174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například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rašeliník a cévnatá rostlina; strom a tráva (semenáče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!), strom a jarní nebo podzimní bylina (časová nika)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96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4D4D8D3-C0DB-0D1A-0523-40C0C061AC8E}"/>
              </a:ext>
            </a:extLst>
          </p:cNvPr>
          <p:cNvSpPr txBox="1"/>
          <p:nvPr/>
        </p:nvSpPr>
        <p:spPr>
          <a:xfrm>
            <a:off x="4388749" y="-35938"/>
            <a:ext cx="3560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err="1" smtClean="0">
                <a:solidFill>
                  <a:srgbClr val="FF0000"/>
                </a:solidFill>
              </a:rPr>
              <a:t>amensalismus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FE8B6C-0349-16CA-3974-AB68F586D5A5}"/>
              </a:ext>
            </a:extLst>
          </p:cNvPr>
          <p:cNvSpPr txBox="1"/>
          <p:nvPr/>
        </p:nvSpPr>
        <p:spPr>
          <a:xfrm>
            <a:off x="31138" y="2855188"/>
            <a:ext cx="1219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</a:t>
            </a:r>
            <a:r>
              <a:rPr lang="cs-CZ" dirty="0"/>
              <a:t>.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Alelopatie</a:t>
            </a:r>
            <a:r>
              <a:rPr lang="cs-CZ" dirty="0"/>
              <a:t> – </a:t>
            </a:r>
            <a:r>
              <a:rPr lang="cs-CZ" dirty="0" smtClean="0"/>
              <a:t>ale jen, pokud nejde o asymetrickou </a:t>
            </a:r>
            <a:r>
              <a:rPr lang="cs-CZ" dirty="0" err="1" smtClean="0"/>
              <a:t>kompetici</a:t>
            </a:r>
            <a:r>
              <a:rPr lang="cs-CZ" dirty="0" smtClean="0"/>
              <a:t> a má tedy zhoubný </a:t>
            </a:r>
            <a:r>
              <a:rPr lang="cs-CZ" dirty="0"/>
              <a:t>vliv na </a:t>
            </a:r>
            <a:r>
              <a:rPr lang="cs-CZ" dirty="0" err="1"/>
              <a:t>amensála</a:t>
            </a:r>
            <a:r>
              <a:rPr lang="cs-CZ" dirty="0"/>
              <a:t>, </a:t>
            </a:r>
            <a:r>
              <a:rPr lang="cs-CZ" dirty="0" smtClean="0"/>
              <a:t>kterýžto </a:t>
            </a:r>
            <a:r>
              <a:rPr lang="cs-CZ" dirty="0" err="1"/>
              <a:t>inhibitora</a:t>
            </a:r>
            <a:r>
              <a:rPr lang="cs-CZ" dirty="0"/>
              <a:t> v kompetici neohrožuje. Akát vylučuje alelopatické látky, které hubí semenáčky jiných dřevin – </a:t>
            </a:r>
            <a:r>
              <a:rPr lang="cs-CZ" dirty="0" err="1"/>
              <a:t>kompetitorů</a:t>
            </a:r>
            <a:r>
              <a:rPr lang="cs-CZ" dirty="0"/>
              <a:t>, ale i byliny, které akát nemohou nijak ohrozit. Opad rákosu nebo třtiny zahubí i drobnou orchidej, která by jim prakticky nijak </a:t>
            </a:r>
            <a:r>
              <a:rPr lang="cs-CZ" dirty="0" err="1"/>
              <a:t>nekompetovala</a:t>
            </a:r>
            <a:r>
              <a:rPr lang="cs-CZ" dirty="0"/>
              <a:t>. Kyselý opad jehlic </a:t>
            </a:r>
            <a:r>
              <a:rPr lang="cs-CZ" dirty="0" err="1"/>
              <a:t>acidifikuje</a:t>
            </a:r>
            <a:r>
              <a:rPr lang="cs-CZ" dirty="0"/>
              <a:t> půdu a zahubí </a:t>
            </a:r>
            <a:r>
              <a:rPr lang="cs-CZ" dirty="0" err="1"/>
              <a:t>bazifilní</a:t>
            </a:r>
            <a:r>
              <a:rPr lang="cs-CZ" dirty="0"/>
              <a:t> rostliny podrostu, které by jehličnanu </a:t>
            </a:r>
            <a:r>
              <a:rPr lang="cs-CZ" dirty="0" err="1" smtClean="0"/>
              <a:t>nekompetovaly</a:t>
            </a:r>
            <a:r>
              <a:rPr lang="cs-CZ" dirty="0" smtClean="0"/>
              <a:t>. Sinice produkují toxiny, které účinkují nejen proti jejich </a:t>
            </a:r>
            <a:r>
              <a:rPr lang="cs-CZ" dirty="0" err="1" smtClean="0"/>
              <a:t>kompetitorům</a:t>
            </a:r>
            <a:r>
              <a:rPr lang="cs-CZ" dirty="0" smtClean="0"/>
              <a:t>, ale mají toxický vliv i na ryby.</a:t>
            </a:r>
            <a:endParaRPr lang="cs-CZ" dirty="0"/>
          </a:p>
          <a:p>
            <a:endParaRPr lang="cs-CZ" dirty="0"/>
          </a:p>
          <a:p>
            <a:r>
              <a:rPr lang="cs-CZ" dirty="0"/>
              <a:t>2.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Sešlap</a:t>
            </a:r>
            <a:r>
              <a:rPr lang="cs-CZ" dirty="0"/>
              <a:t> – </a:t>
            </a:r>
            <a:r>
              <a:rPr lang="cs-CZ" dirty="0" err="1"/>
              <a:t>herbivor</a:t>
            </a:r>
            <a:r>
              <a:rPr lang="cs-CZ" dirty="0"/>
              <a:t> narušuje vegetaci, některé druhy rostlin nebo hmyzu na to reagují negativně – nejsou </a:t>
            </a:r>
            <a:r>
              <a:rPr lang="cs-CZ" dirty="0" smtClean="0"/>
              <a:t>však </a:t>
            </a:r>
            <a:r>
              <a:rPr lang="cs-CZ" dirty="0"/>
              <a:t>pro něj nebezpečím ani konkurencí.</a:t>
            </a:r>
          </a:p>
          <a:p>
            <a:endParaRPr lang="cs-CZ" dirty="0"/>
          </a:p>
          <a:p>
            <a:r>
              <a:rPr lang="cs-CZ" dirty="0"/>
              <a:t>3.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Neúmyslné </a:t>
            </a:r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spásání</a:t>
            </a:r>
            <a:r>
              <a:rPr lang="cs-CZ" dirty="0"/>
              <a:t> – </a:t>
            </a:r>
            <a:r>
              <a:rPr lang="cs-CZ" dirty="0" smtClean="0"/>
              <a:t> kozorožec okusuje </a:t>
            </a:r>
            <a:r>
              <a:rPr lang="cs-CZ" dirty="0"/>
              <a:t>keře a s nimi i jejich hmyzí </a:t>
            </a:r>
            <a:r>
              <a:rPr lang="cs-CZ" dirty="0" err="1"/>
              <a:t>herbivory</a:t>
            </a:r>
            <a:r>
              <a:rPr lang="cs-CZ" dirty="0"/>
              <a:t>. Ti neovlivňují množství potravy pro kozorožce, ale naopak jejich populace může být silně potlačena kozorožcem.</a:t>
            </a:r>
          </a:p>
          <a:p>
            <a:endParaRPr lang="cs-CZ" dirty="0"/>
          </a:p>
          <a:p>
            <a:r>
              <a:rPr lang="cs-CZ" dirty="0"/>
              <a:t>4.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Důsledek složitějších vztahových a potravních </a:t>
            </a:r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řetězců </a:t>
            </a:r>
            <a:r>
              <a:rPr lang="cs-CZ" dirty="0"/>
              <a:t> – </a:t>
            </a:r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smtClean="0"/>
              <a:t>mravenci </a:t>
            </a:r>
            <a:r>
              <a:rPr lang="cs-CZ" dirty="0"/>
              <a:t>podporují alelopatii mezi houbami, aby udrželi žádoucí druhy v mraveništi; pro </a:t>
            </a:r>
            <a:r>
              <a:rPr lang="cs-CZ" dirty="0" err="1"/>
              <a:t>inhibitora</a:t>
            </a:r>
            <a:r>
              <a:rPr lang="cs-CZ" dirty="0"/>
              <a:t> samotného nemá potlačení </a:t>
            </a:r>
            <a:r>
              <a:rPr lang="cs-CZ" dirty="0" err="1"/>
              <a:t>amensála</a:t>
            </a:r>
            <a:r>
              <a:rPr lang="cs-CZ" dirty="0"/>
              <a:t> význam.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9E7959E-FEC6-1602-F20D-2A1950F76756}"/>
              </a:ext>
            </a:extLst>
          </p:cNvPr>
          <p:cNvSpPr txBox="1"/>
          <p:nvPr/>
        </p:nvSpPr>
        <p:spPr>
          <a:xfrm>
            <a:off x="3624730" y="551697"/>
            <a:ext cx="505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vztah inhibitor </a:t>
            </a:r>
            <a:r>
              <a:rPr lang="cs-CZ" b="1" dirty="0">
                <a:solidFill>
                  <a:srgbClr val="0070C0"/>
                </a:solidFill>
              </a:rPr>
              <a:t>- </a:t>
            </a:r>
            <a:r>
              <a:rPr lang="cs-CZ" b="1" dirty="0" err="1">
                <a:solidFill>
                  <a:srgbClr val="0070C0"/>
                </a:solidFill>
              </a:rPr>
              <a:t>amensál</a:t>
            </a:r>
            <a:r>
              <a:rPr lang="cs-CZ" b="1" dirty="0">
                <a:solidFill>
                  <a:srgbClr val="0070C0"/>
                </a:solidFill>
              </a:rPr>
              <a:t> (</a:t>
            </a:r>
            <a:r>
              <a:rPr lang="cs-CZ" b="1" i="1" dirty="0" smtClean="0">
                <a:solidFill>
                  <a:srgbClr val="0070C0"/>
                </a:solidFill>
              </a:rPr>
              <a:t>a mensa</a:t>
            </a:r>
            <a:r>
              <a:rPr lang="cs-CZ" b="1" dirty="0" smtClean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– </a:t>
            </a:r>
            <a:r>
              <a:rPr lang="cs-CZ" b="1" i="1" dirty="0" smtClean="0">
                <a:solidFill>
                  <a:srgbClr val="0070C0"/>
                </a:solidFill>
              </a:rPr>
              <a:t>ne </a:t>
            </a:r>
            <a:r>
              <a:rPr lang="cs-CZ" b="1" i="1" dirty="0">
                <a:solidFill>
                  <a:srgbClr val="0070C0"/>
                </a:solidFill>
              </a:rPr>
              <a:t>na </a:t>
            </a:r>
            <a:r>
              <a:rPr lang="cs-CZ" b="1" i="1" dirty="0" smtClean="0">
                <a:solidFill>
                  <a:srgbClr val="0070C0"/>
                </a:solidFill>
              </a:rPr>
              <a:t>stole</a:t>
            </a:r>
            <a:r>
              <a:rPr lang="cs-CZ" b="1" dirty="0" smtClean="0">
                <a:solidFill>
                  <a:srgbClr val="0070C0"/>
                </a:solidFill>
              </a:rPr>
              <a:t>)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094" y="1074026"/>
            <a:ext cx="3246120" cy="162306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3152" y="1318021"/>
            <a:ext cx="80467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0483596" y="782529"/>
            <a:ext cx="1623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Foto: </a:t>
            </a:r>
            <a:r>
              <a:rPr lang="cs-CZ" sz="1200" dirty="0" err="1" smtClean="0"/>
              <a:t>Daily</a:t>
            </a:r>
            <a:r>
              <a:rPr lang="cs-CZ" sz="1200" dirty="0" smtClean="0"/>
              <a:t> </a:t>
            </a:r>
            <a:r>
              <a:rPr lang="cs-CZ" sz="1200" dirty="0" err="1" smtClean="0"/>
              <a:t>Concepts</a:t>
            </a:r>
            <a:endParaRPr lang="cs-CZ" sz="1200" dirty="0"/>
          </a:p>
        </p:txBody>
      </p:sp>
      <p:sp>
        <p:nvSpPr>
          <p:cNvPr id="8" name="Obdélník 7"/>
          <p:cNvSpPr/>
          <p:nvPr/>
        </p:nvSpPr>
        <p:spPr>
          <a:xfrm>
            <a:off x="205804" y="1159557"/>
            <a:ext cx="75665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/>
              <a:t>V přírodě pozorujeme kontinuum od </a:t>
            </a:r>
            <a:r>
              <a:rPr lang="cs-CZ" sz="2200" dirty="0" err="1"/>
              <a:t>kompetice</a:t>
            </a:r>
            <a:r>
              <a:rPr lang="cs-CZ" sz="2200" dirty="0"/>
              <a:t> k </a:t>
            </a:r>
            <a:r>
              <a:rPr lang="cs-CZ" sz="2200" dirty="0" err="1"/>
              <a:t>amensalismu</a:t>
            </a:r>
            <a:r>
              <a:rPr lang="cs-CZ" sz="2200" dirty="0"/>
              <a:t>. </a:t>
            </a:r>
            <a:r>
              <a:rPr lang="cs-CZ" sz="2200" b="1" dirty="0" err="1"/>
              <a:t>Amensalismus</a:t>
            </a:r>
            <a:r>
              <a:rPr lang="cs-CZ" sz="2200" b="1" dirty="0"/>
              <a:t> je v řadě případů extrémní případ asymetrické </a:t>
            </a:r>
            <a:r>
              <a:rPr lang="cs-CZ" sz="2200" b="1" dirty="0" err="1"/>
              <a:t>kompetice</a:t>
            </a:r>
            <a:r>
              <a:rPr lang="cs-CZ" sz="2200" b="1" dirty="0"/>
              <a:t>, </a:t>
            </a:r>
            <a:r>
              <a:rPr lang="cs-CZ" sz="2200" dirty="0"/>
              <a:t>kdy</a:t>
            </a:r>
            <a:r>
              <a:rPr lang="cs-CZ" sz="2200" b="1" dirty="0"/>
              <a:t> </a:t>
            </a:r>
            <a:r>
              <a:rPr lang="cs-CZ" sz="2200" dirty="0"/>
              <a:t>je její „obětí“ jedinec nebo druh, který </a:t>
            </a:r>
            <a:r>
              <a:rPr lang="cs-CZ" sz="2200" dirty="0" err="1"/>
              <a:t>inhibitora</a:t>
            </a:r>
            <a:r>
              <a:rPr lang="cs-CZ" sz="2200" dirty="0"/>
              <a:t> vlastně neohrožuje.</a:t>
            </a:r>
          </a:p>
        </p:txBody>
      </p:sp>
    </p:spTree>
    <p:extLst>
      <p:ext uri="{BB962C8B-B14F-4D97-AF65-F5344CB8AC3E}">
        <p14:creationId xmlns:p14="http://schemas.microsoft.com/office/powerpoint/2010/main" val="4179870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8469D89-38E0-2C2E-4EFF-B998C718C3E0}"/>
              </a:ext>
            </a:extLst>
          </p:cNvPr>
          <p:cNvSpPr txBox="1"/>
          <p:nvPr/>
        </p:nvSpPr>
        <p:spPr>
          <a:xfrm>
            <a:off x="0" y="528834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parazitismus: </a:t>
            </a:r>
            <a:r>
              <a:rPr lang="cs-CZ" sz="2400" dirty="0"/>
              <a:t>parazit se živí na živém těle hostitele (ujídá mu). Hostitele nezabíjí s výjimkou </a:t>
            </a:r>
            <a:r>
              <a:rPr lang="cs-CZ" sz="2400" b="1" dirty="0"/>
              <a:t>parazitoidů. </a:t>
            </a:r>
            <a:r>
              <a:rPr lang="cs-CZ" sz="2400" dirty="0"/>
              <a:t>Troficky přenosný parazit ale vyžaduje sežrání mezihostitele. Je na hostiteli (jednom jedinci / druhu) většinou závislý. Parazit může být z jakékoli říše organizmů (houba, prvok, rostlina, živočich).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C742C26-1A07-B402-4C76-AE12209ADB26}"/>
              </a:ext>
            </a:extLst>
          </p:cNvPr>
          <p:cNvSpPr txBox="1"/>
          <p:nvPr/>
        </p:nvSpPr>
        <p:spPr>
          <a:xfrm>
            <a:off x="-1" y="956577"/>
            <a:ext cx="1219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predace</a:t>
            </a:r>
            <a:r>
              <a:rPr lang="cs-CZ" sz="2400" b="1" dirty="0">
                <a:solidFill>
                  <a:srgbClr val="FF0000"/>
                </a:solidFill>
              </a:rPr>
              <a:t>:</a:t>
            </a:r>
            <a:r>
              <a:rPr lang="cs-CZ" sz="2400" dirty="0"/>
              <a:t>  predátor (kořistník) zabíjí svou kořist a pak ji celou konzumuje. Stejně jako </a:t>
            </a:r>
            <a:r>
              <a:rPr lang="cs-CZ" sz="2400" dirty="0" err="1"/>
              <a:t>herbivor</a:t>
            </a:r>
            <a:r>
              <a:rPr lang="cs-CZ" sz="2400" dirty="0"/>
              <a:t> není úzce závislý na jednom jedinci nebo jednom druhu. Predátor je většinou živočich, ale může to být i masožravá rostlina</a:t>
            </a:r>
            <a:r>
              <a:rPr lang="cs-CZ" sz="2400" dirty="0" smtClean="0"/>
              <a:t>.</a:t>
            </a:r>
          </a:p>
          <a:p>
            <a:endParaRPr lang="cs-CZ" sz="2400" dirty="0"/>
          </a:p>
          <a:p>
            <a:r>
              <a:rPr lang="cs-CZ" sz="2400" b="1" dirty="0" err="1">
                <a:solidFill>
                  <a:srgbClr val="FF0000"/>
                </a:solidFill>
              </a:rPr>
              <a:t>herbivorie</a:t>
            </a:r>
            <a:r>
              <a:rPr lang="cs-CZ" sz="2400" b="1" dirty="0">
                <a:solidFill>
                  <a:srgbClr val="FF0000"/>
                </a:solidFill>
              </a:rPr>
              <a:t>: </a:t>
            </a:r>
            <a:r>
              <a:rPr lang="cs-CZ" sz="2400" dirty="0" err="1"/>
              <a:t>herbivor</a:t>
            </a:r>
            <a:r>
              <a:rPr lang="cs-CZ" sz="2400" dirty="0"/>
              <a:t> (spásač) se živí živým tělem rostlin, které nezabíjí. Jejich části ale konzumuje celé. Na rozdíl od parazita tedy pojídá spíš než ujídá (v tom se podobá predátorovi, ale nezabíjí), a není závislý specificky na jedné rostlině nebo jednom druhu rostliny. </a:t>
            </a:r>
            <a:r>
              <a:rPr lang="cs-CZ" sz="2400" dirty="0" err="1"/>
              <a:t>Herbivor</a:t>
            </a:r>
            <a:r>
              <a:rPr lang="cs-CZ" sz="2400" dirty="0"/>
              <a:t> je vždy živočich.</a:t>
            </a:r>
          </a:p>
          <a:p>
            <a:endParaRPr lang="cs-CZ" sz="2400" dirty="0"/>
          </a:p>
          <a:p>
            <a:r>
              <a:rPr lang="cs-CZ" sz="2400" b="1" dirty="0" err="1">
                <a:solidFill>
                  <a:srgbClr val="FF0000"/>
                </a:solidFill>
              </a:rPr>
              <a:t>mikropredace</a:t>
            </a:r>
            <a:r>
              <a:rPr lang="cs-CZ" sz="2400" b="1" dirty="0">
                <a:solidFill>
                  <a:srgbClr val="FF0000"/>
                </a:solidFill>
              </a:rPr>
              <a:t>:</a:t>
            </a:r>
            <a:r>
              <a:rPr lang="cs-CZ" sz="2400" dirty="0"/>
              <a:t> </a:t>
            </a:r>
            <a:r>
              <a:rPr lang="cs-CZ" sz="2400" dirty="0" err="1"/>
              <a:t>mikropredátor</a:t>
            </a:r>
            <a:r>
              <a:rPr lang="cs-CZ" sz="2400" dirty="0"/>
              <a:t> má vlastnosti jak parazita (ujídá, nezabíjí), tak predátora (není závislý na jednom jedinci nebo druhu): </a:t>
            </a:r>
            <a:r>
              <a:rPr lang="cs-CZ" sz="2400" i="1" dirty="0"/>
              <a:t>komár, klíště, pijavka, mihule</a:t>
            </a:r>
            <a:r>
              <a:rPr lang="cs-CZ" sz="2400" dirty="0"/>
              <a:t>. Někdy je považována za formu parazitismu, někdy řazena k predaci. </a:t>
            </a:r>
            <a:r>
              <a:rPr lang="cs-CZ" sz="2400" dirty="0" err="1"/>
              <a:t>Mikropredátor</a:t>
            </a:r>
            <a:r>
              <a:rPr lang="cs-CZ" sz="2400" dirty="0"/>
              <a:t> slouží jako vektor pravých parazitů.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593668" y="87086"/>
            <a:ext cx="90046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Antagonismus s prospěchem pro jednoho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6171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5675D71-D7FD-10BB-B0DC-4CAE4810BCBA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Jedinci v populaci nebo druhy ve společenstvu či ekosystému na sebe působí negativně, neutrálně nebo pozitivně.</a:t>
            </a:r>
          </a:p>
          <a:p>
            <a:r>
              <a:rPr lang="cs-CZ" dirty="0"/>
              <a:t>Intenzity těchto působení ovlivňují tolerance druhů k abiotickým faktorům; často je tedy označujeme za </a:t>
            </a:r>
            <a:r>
              <a:rPr lang="cs-CZ" sz="2000" b="1" dirty="0">
                <a:solidFill>
                  <a:srgbClr val="FF0000"/>
                </a:solidFill>
              </a:rPr>
              <a:t>biotické faktory </a:t>
            </a:r>
            <a:r>
              <a:rPr lang="cs-CZ" dirty="0"/>
              <a:t>a vysvětlujeme jimi výskyt druhu. </a:t>
            </a:r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C23E4F0-0B49-3076-A58A-B422F434E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78" y="1611701"/>
            <a:ext cx="4465281" cy="49149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28D05A7-A173-228E-4E63-6B0E32F9652C}"/>
              </a:ext>
            </a:extLst>
          </p:cNvPr>
          <p:cNvSpPr txBox="1"/>
          <p:nvPr/>
        </p:nvSpPr>
        <p:spPr>
          <a:xfrm>
            <a:off x="503853" y="6526666"/>
            <a:ext cx="2006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Fraser</a:t>
            </a:r>
            <a:r>
              <a:rPr lang="cs-CZ" sz="1200" dirty="0"/>
              <a:t> et al. 2021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FB0CFE5-0595-A21B-7E3A-181C7855D8CA}"/>
              </a:ext>
            </a:extLst>
          </p:cNvPr>
          <p:cNvSpPr txBox="1"/>
          <p:nvPr/>
        </p:nvSpPr>
        <p:spPr>
          <a:xfrm>
            <a:off x="5383763" y="923330"/>
            <a:ext cx="6808237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Jde o důležitý hybatel (</a:t>
            </a:r>
            <a:r>
              <a:rPr lang="cs-CZ" b="1" i="1" dirty="0">
                <a:solidFill>
                  <a:srgbClr val="FF0000"/>
                </a:solidFill>
              </a:rPr>
              <a:t>driver</a:t>
            </a:r>
            <a:r>
              <a:rPr lang="cs-CZ" b="1" dirty="0">
                <a:solidFill>
                  <a:srgbClr val="FF0000"/>
                </a:solidFill>
              </a:rPr>
              <a:t>) evoluce:</a:t>
            </a:r>
          </a:p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sz="1700" dirty="0"/>
              <a:t>- zdroje jsou často v prostředí v nedostatku: buď jsou vyčerpatelné, nebo na daném místě těžko dostupné.  Zákonitě tedy o ně jedinci („sobecké geny“) a druhy soupeří. Evoluce vede k vývoji vlastností, které usnadňují „</a:t>
            </a:r>
            <a:r>
              <a:rPr lang="cs-CZ" sz="1700" b="1" dirty="0"/>
              <a:t>negativní interakce</a:t>
            </a:r>
            <a:r>
              <a:rPr lang="cs-CZ" sz="1700" dirty="0"/>
              <a:t>“ – souboj o zdroje.</a:t>
            </a:r>
          </a:p>
          <a:p>
            <a:pPr marL="342900" indent="-342900">
              <a:buAutoNum type="arabicParenBoth"/>
            </a:pPr>
            <a:endParaRPr lang="cs-CZ" sz="1700" dirty="0"/>
          </a:p>
          <a:p>
            <a:r>
              <a:rPr lang="cs-CZ" sz="1700" dirty="0"/>
              <a:t>- na druhou stranu může být výhodné vstupovat do „</a:t>
            </a:r>
            <a:r>
              <a:rPr lang="cs-CZ" sz="1700" b="1" dirty="0"/>
              <a:t>pozitivní interakce</a:t>
            </a:r>
            <a:r>
              <a:rPr lang="cs-CZ" sz="1700" dirty="0"/>
              <a:t>“ s jiným jedincem stejného (</a:t>
            </a:r>
            <a:r>
              <a:rPr lang="cs-CZ" sz="1700" i="1" dirty="0"/>
              <a:t>altruismus</a:t>
            </a:r>
            <a:r>
              <a:rPr lang="cs-CZ" sz="1700" dirty="0"/>
              <a:t>) nebo jiného druhu (</a:t>
            </a:r>
            <a:r>
              <a:rPr lang="cs-CZ" sz="1700" i="1" dirty="0"/>
              <a:t>facilitace</a:t>
            </a:r>
            <a:r>
              <a:rPr lang="cs-CZ" sz="1700" dirty="0"/>
              <a:t>), protože to pomáhá získat specifické zdroje (které pro druhého třeba nejsou podstatné) nebo oběma druhům překlenout nepřiznivé podmínky prostředí nebo nějakou negativní interakci: vzpomeňte na evolučně stabilní strategii chování.  </a:t>
            </a:r>
          </a:p>
          <a:p>
            <a:endParaRPr lang="cs-CZ" sz="1700" dirty="0"/>
          </a:p>
          <a:p>
            <a:r>
              <a:rPr lang="cs-CZ" sz="1700" dirty="0"/>
              <a:t>- některé druhy se proto vyvíjeli společně a dnes se vyskytují již jen nebo převážně v těsné v interakci s jiným druhem, a to jak oboustranně </a:t>
            </a:r>
            <a:r>
              <a:rPr lang="cs-CZ" sz="1700" dirty="0" smtClean="0"/>
              <a:t>pozitivním vztahu (koráli</a:t>
            </a:r>
            <a:r>
              <a:rPr lang="cs-CZ" sz="1700" dirty="0"/>
              <a:t>, </a:t>
            </a:r>
            <a:r>
              <a:rPr lang="cs-CZ" sz="1700" dirty="0" err="1"/>
              <a:t>lichenizované</a:t>
            </a:r>
            <a:r>
              <a:rPr lang="cs-CZ" sz="1700" dirty="0"/>
              <a:t> houby, </a:t>
            </a:r>
            <a:r>
              <a:rPr lang="cs-CZ" sz="1700" dirty="0" err="1"/>
              <a:t>mykorhizní</a:t>
            </a:r>
            <a:r>
              <a:rPr lang="cs-CZ" sz="1700" dirty="0"/>
              <a:t> houby), tak </a:t>
            </a:r>
            <a:r>
              <a:rPr lang="cs-CZ" sz="1700" dirty="0" smtClean="0"/>
              <a:t>v jednostranně pozitivním (parazit).</a:t>
            </a:r>
            <a:endParaRPr lang="cs-CZ" sz="1700" dirty="0"/>
          </a:p>
          <a:p>
            <a:endParaRPr lang="cs-CZ" sz="1700" dirty="0"/>
          </a:p>
          <a:p>
            <a:r>
              <a:rPr lang="cs-CZ" sz="1700" dirty="0"/>
              <a:t>- </a:t>
            </a:r>
            <a:r>
              <a:rPr lang="cs-CZ" sz="1700" b="1" dirty="0"/>
              <a:t>při vyhynutí (extinkci) druhu zanikají i jeho interakce</a:t>
            </a:r>
            <a:r>
              <a:rPr lang="cs-CZ" sz="1700" dirty="0"/>
              <a:t>. To má dopad na jiné druhy, na strukturu společenstva a ekosystému, jeho fungování, tím se mění prostředí a hýbe se evoluce.</a:t>
            </a:r>
          </a:p>
        </p:txBody>
      </p:sp>
    </p:spTree>
    <p:extLst>
      <p:ext uri="{BB962C8B-B14F-4D97-AF65-F5344CB8AC3E}">
        <p14:creationId xmlns:p14="http://schemas.microsoft.com/office/powerpoint/2010/main" val="2383932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Kingfisher gobbles down mouse in Northern India | Daily Mail Online">
            <a:extLst>
              <a:ext uri="{FF2B5EF4-FFF2-40B4-BE49-F238E27FC236}">
                <a16:creationId xmlns:a16="http://schemas.microsoft.com/office/drawing/2014/main" id="{605B10D3-F842-50FE-50C7-CC93E7120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r="1138" b="3"/>
          <a:stretch/>
        </p:blipFill>
        <p:spPr bwMode="auto">
          <a:xfrm>
            <a:off x="97062" y="2850936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redation problem - Wikipedia">
            <a:extLst>
              <a:ext uri="{FF2B5EF4-FFF2-40B4-BE49-F238E27FC236}">
                <a16:creationId xmlns:a16="http://schemas.microsoft.com/office/drawing/2014/main" id="{2D681D07-6C7A-2980-466B-054E563DA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3" r="16589" b="-3"/>
          <a:stretch/>
        </p:blipFill>
        <p:spPr bwMode="auto">
          <a:xfrm>
            <a:off x="3095035" y="2850937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shark-seal-lure_1890783i - SnowBrains">
            <a:extLst>
              <a:ext uri="{FF2B5EF4-FFF2-40B4-BE49-F238E27FC236}">
                <a16:creationId xmlns:a16="http://schemas.microsoft.com/office/drawing/2014/main" id="{6118F6ED-1931-E9D6-E807-D76BA772B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9397" b="3"/>
          <a:stretch/>
        </p:blipFill>
        <p:spPr bwMode="auto">
          <a:xfrm>
            <a:off x="6087662" y="2850936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8736788-2805-FC89-0916-EC89FBB0B58D}"/>
              </a:ext>
            </a:extLst>
          </p:cNvPr>
          <p:cNvSpPr txBox="1"/>
          <p:nvPr/>
        </p:nvSpPr>
        <p:spPr>
          <a:xfrm>
            <a:off x="4944715" y="0"/>
            <a:ext cx="26479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1200" dirty="0" err="1">
                <a:solidFill>
                  <a:srgbClr val="FF0000"/>
                </a:solidFill>
                <a:ea typeface="+mj-ea"/>
                <a:cs typeface="+mj-cs"/>
              </a:rPr>
              <a:t>predace</a:t>
            </a:r>
            <a:endParaRPr lang="en-US" sz="4000" b="1" kern="1200" dirty="0">
              <a:solidFill>
                <a:srgbClr val="FF0000"/>
              </a:solidFill>
              <a:ea typeface="+mj-ea"/>
              <a:cs typeface="+mj-cs"/>
            </a:endParaRP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ABD427D-5BEB-5F2A-A7C9-1145ED0C6B94}"/>
              </a:ext>
            </a:extLst>
          </p:cNvPr>
          <p:cNvSpPr txBox="1"/>
          <p:nvPr/>
        </p:nvSpPr>
        <p:spPr>
          <a:xfrm>
            <a:off x="97062" y="1141639"/>
            <a:ext cx="898322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</a:t>
            </a:r>
            <a:r>
              <a:rPr lang="cs-CZ" sz="1800" b="1" dirty="0"/>
              <a:t>redátor</a:t>
            </a:r>
            <a:r>
              <a:rPr lang="cs-CZ" sz="1800" dirty="0"/>
              <a:t> </a:t>
            </a:r>
            <a:r>
              <a:rPr lang="cs-CZ" sz="1800" dirty="0" smtClean="0"/>
              <a:t>(kořistník) zabíjí </a:t>
            </a:r>
            <a:r>
              <a:rPr lang="cs-CZ" sz="1800" dirty="0"/>
              <a:t>svou </a:t>
            </a:r>
            <a:r>
              <a:rPr lang="cs-CZ" sz="1800" b="1" dirty="0"/>
              <a:t>kořist</a:t>
            </a:r>
            <a:r>
              <a:rPr lang="cs-CZ" sz="1800" dirty="0"/>
              <a:t> a pak ji konzumuje.</a:t>
            </a:r>
          </a:p>
          <a:p>
            <a:endParaRPr lang="cs-CZ" dirty="0"/>
          </a:p>
          <a:p>
            <a:r>
              <a:rPr lang="cs-CZ" sz="1800" dirty="0"/>
              <a:t>Koevoluce predátora a kořisti: rozvoj smyslů, útočných orgánů, strategií lovu, běh </a:t>
            </a:r>
            <a:r>
              <a:rPr lang="cs-CZ" sz="1800" b="1" dirty="0"/>
              <a:t>versus</a:t>
            </a:r>
            <a:r>
              <a:rPr lang="cs-CZ" sz="1800" dirty="0"/>
              <a:t> běh, </a:t>
            </a:r>
            <a:r>
              <a:rPr lang="cs-CZ" dirty="0"/>
              <a:t>strategie úniku, mechanická obrana, úkryty, mimeze, mimikry. </a:t>
            </a:r>
            <a:r>
              <a:rPr lang="cs-CZ" b="1" dirty="0"/>
              <a:t>Koevoluce člověka a </a:t>
            </a:r>
            <a:r>
              <a:rPr lang="cs-CZ" b="1" dirty="0" err="1"/>
              <a:t>savanových</a:t>
            </a:r>
            <a:r>
              <a:rPr lang="cs-CZ" b="1" dirty="0"/>
              <a:t> </a:t>
            </a:r>
            <a:r>
              <a:rPr lang="cs-CZ" b="1" dirty="0" err="1"/>
              <a:t>herbivorů</a:t>
            </a:r>
            <a:r>
              <a:rPr lang="cs-CZ" dirty="0"/>
              <a:t>.</a:t>
            </a:r>
          </a:p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9218" name="Picture 2" descr="Láčkovka – Wikipedie">
            <a:extLst>
              <a:ext uri="{FF2B5EF4-FFF2-40B4-BE49-F238E27FC236}">
                <a16:creationId xmlns:a16="http://schemas.microsoft.com/office/drawing/2014/main" id="{44A0D1C9-E0E0-5DC2-552E-DDDBB533A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981" y="2925682"/>
            <a:ext cx="2827865" cy="377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0981" y="120626"/>
            <a:ext cx="2730311" cy="2730311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3516770" y="6563686"/>
            <a:ext cx="3144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fotografie: </a:t>
            </a:r>
            <a:r>
              <a:rPr lang="cs-CZ" sz="1400" dirty="0" smtClean="0"/>
              <a:t>archív M. Gelnara a </a:t>
            </a:r>
            <a:r>
              <a:rPr lang="cs-CZ" sz="1400" dirty="0" err="1" smtClean="0"/>
              <a:t>wikipedia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4657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95784" y="104768"/>
            <a:ext cx="119394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600" b="1" dirty="0" smtClean="0">
                <a:solidFill>
                  <a:srgbClr val="0070C0"/>
                </a:solidFill>
              </a:rPr>
              <a:t>Pasívní </a:t>
            </a:r>
            <a:r>
              <a:rPr lang="cs-CZ" altLang="cs-CZ" sz="1600" b="1" dirty="0">
                <a:solidFill>
                  <a:srgbClr val="0070C0"/>
                </a:solidFill>
              </a:rPr>
              <a:t>predátoři </a:t>
            </a:r>
            <a:r>
              <a:rPr lang="cs-CZ" altLang="cs-CZ" sz="1600" b="1" dirty="0" smtClean="0">
                <a:solidFill>
                  <a:srgbClr val="0070C0"/>
                </a:solidFill>
              </a:rPr>
              <a:t>(přepadávači</a:t>
            </a:r>
            <a:r>
              <a:rPr lang="cs-CZ" altLang="cs-CZ" sz="1600" b="1" dirty="0" smtClean="0"/>
              <a:t>; </a:t>
            </a:r>
            <a:r>
              <a:rPr lang="cs-CZ" altLang="cs-CZ" sz="1600" b="1" i="1" dirty="0" err="1" smtClean="0"/>
              <a:t>sit</a:t>
            </a:r>
            <a:r>
              <a:rPr lang="cs-CZ" altLang="cs-CZ" sz="1600" b="1" i="1" dirty="0" smtClean="0"/>
              <a:t>-and-</a:t>
            </a:r>
            <a:r>
              <a:rPr lang="cs-CZ" altLang="cs-CZ" sz="1600" b="1" i="1" dirty="0" err="1" smtClean="0"/>
              <a:t>wait</a:t>
            </a:r>
            <a:r>
              <a:rPr lang="cs-CZ" altLang="cs-CZ" sz="1600" b="1" i="1" dirty="0" smtClean="0"/>
              <a:t> </a:t>
            </a:r>
            <a:r>
              <a:rPr lang="cs-CZ" altLang="cs-CZ" sz="1600" b="1" i="1" dirty="0" err="1" smtClean="0"/>
              <a:t>method</a:t>
            </a:r>
            <a:r>
              <a:rPr lang="cs-CZ" altLang="cs-CZ" sz="1600" b="1" dirty="0" smtClean="0"/>
              <a:t>) </a:t>
            </a:r>
            <a:r>
              <a:rPr lang="cs-CZ" altLang="cs-CZ" sz="1600" b="1" dirty="0"/>
              <a:t>- </a:t>
            </a:r>
            <a:r>
              <a:rPr lang="cs-CZ" altLang="cs-CZ" sz="1600" dirty="0"/>
              <a:t>sladkovodní </a:t>
            </a:r>
            <a:r>
              <a:rPr lang="cs-CZ" altLang="cs-CZ" sz="1600" dirty="0" err="1"/>
              <a:t>filtrátoři</a:t>
            </a:r>
            <a:r>
              <a:rPr lang="cs-CZ" altLang="cs-CZ" sz="1600" dirty="0"/>
              <a:t> (korýši rodu </a:t>
            </a:r>
            <a:r>
              <a:rPr lang="cs-CZ" altLang="cs-CZ" sz="1600" i="1" dirty="0" err="1"/>
              <a:t>Daphnia</a:t>
            </a:r>
            <a:r>
              <a:rPr lang="cs-CZ" altLang="cs-CZ" sz="1600" dirty="0" smtClean="0"/>
              <a:t>), pavouk číhající v pavučině, kudlanka nábožná, mravkolev, masožravá rostlina. Využívají kamufláže (splývají s okolí) nebo </a:t>
            </a:r>
            <a:r>
              <a:rPr lang="cs-CZ" altLang="cs-CZ" sz="1600" b="1" dirty="0" smtClean="0">
                <a:solidFill>
                  <a:srgbClr val="00B050"/>
                </a:solidFill>
              </a:rPr>
              <a:t>agresívní</a:t>
            </a:r>
            <a:r>
              <a:rPr lang="cs-CZ" altLang="cs-CZ" sz="1600" dirty="0" smtClean="0"/>
              <a:t> </a:t>
            </a:r>
            <a:r>
              <a:rPr lang="cs-CZ" altLang="cs-CZ" sz="1600" b="1" dirty="0" smtClean="0">
                <a:solidFill>
                  <a:srgbClr val="00B050"/>
                </a:solidFill>
              </a:rPr>
              <a:t>mimikry</a:t>
            </a:r>
            <a:r>
              <a:rPr lang="cs-CZ" altLang="cs-CZ" sz="1600" dirty="0" smtClean="0"/>
              <a:t> (napodobují </a:t>
            </a:r>
            <a:r>
              <a:rPr lang="cs-CZ" altLang="cs-CZ" sz="1600" dirty="0" err="1" smtClean="0"/>
              <a:t>nepredátorské</a:t>
            </a:r>
            <a:r>
              <a:rPr lang="cs-CZ" altLang="cs-CZ" sz="1600" dirty="0" smtClean="0"/>
              <a:t> druhy - </a:t>
            </a:r>
            <a:r>
              <a:rPr lang="cs-CZ" altLang="cs-CZ" sz="1600" i="1" dirty="0" smtClean="0"/>
              <a:t>vlk v rouše beránčím</a:t>
            </a:r>
            <a:r>
              <a:rPr lang="cs-CZ" altLang="cs-CZ" sz="1600" dirty="0" smtClean="0"/>
              <a:t>). Často používají </a:t>
            </a:r>
            <a:r>
              <a:rPr lang="cs-CZ" altLang="cs-CZ" sz="1600" b="1" dirty="0" smtClean="0">
                <a:solidFill>
                  <a:srgbClr val="00B050"/>
                </a:solidFill>
              </a:rPr>
              <a:t>jed</a:t>
            </a:r>
            <a:r>
              <a:rPr lang="cs-CZ" altLang="cs-CZ" sz="1600" dirty="0" smtClean="0"/>
              <a:t> (pavouci) nebo </a:t>
            </a:r>
            <a:r>
              <a:rPr lang="cs-CZ" altLang="cs-CZ" sz="1600" b="1" dirty="0" smtClean="0">
                <a:solidFill>
                  <a:srgbClr val="00B050"/>
                </a:solidFill>
              </a:rPr>
              <a:t>elektrický výboj</a:t>
            </a:r>
            <a:r>
              <a:rPr lang="cs-CZ" altLang="cs-CZ" sz="1600" dirty="0" smtClean="0"/>
              <a:t> (rejnok) k zabití kořisti; </a:t>
            </a:r>
            <a:r>
              <a:rPr lang="cs-CZ" altLang="cs-CZ" sz="1600" b="1" dirty="0" smtClean="0">
                <a:solidFill>
                  <a:srgbClr val="00B050"/>
                </a:solidFill>
              </a:rPr>
              <a:t>bioluminiscenci</a:t>
            </a:r>
            <a:r>
              <a:rPr lang="cs-CZ" altLang="cs-CZ" sz="1600" dirty="0" smtClean="0"/>
              <a:t> k nalákání kořisti (hlubinné ryby).</a:t>
            </a:r>
            <a:endParaRPr lang="cs-CZ" altLang="cs-CZ" sz="1600" dirty="0"/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69813" y="4995521"/>
            <a:ext cx="117304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600" b="1" dirty="0" smtClean="0"/>
              <a:t>lovci – </a:t>
            </a:r>
            <a:r>
              <a:rPr lang="cs-CZ" altLang="cs-CZ" sz="1600" dirty="0" smtClean="0"/>
              <a:t>vyhledávají kořist (</a:t>
            </a:r>
            <a:r>
              <a:rPr lang="cs-CZ" altLang="cs-CZ" sz="1600" dirty="0" err="1" smtClean="0"/>
              <a:t>foraging</a:t>
            </a:r>
            <a:r>
              <a:rPr lang="cs-CZ" altLang="cs-CZ" sz="1600" dirty="0" smtClean="0"/>
              <a:t>), rozhodování jestli zaútočí (vážení přínosu a rizika), zpracování kořisti (ulovení, zabití, konzumace – vyhýbání se obranným orgánům, například ostnům okouna); energeticky náročnější, ale účinnější na rozptýlenější (vzácnější) kořist.</a:t>
            </a:r>
            <a:endParaRPr lang="cs-CZ" altLang="cs-CZ" sz="1600" dirty="0"/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69813" y="4202932"/>
            <a:ext cx="117304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600" b="1" dirty="0" smtClean="0"/>
              <a:t>pomalu se pohybující pronásledovači – </a:t>
            </a:r>
            <a:r>
              <a:rPr lang="cs-CZ" altLang="cs-CZ" sz="1600" dirty="0" smtClean="0"/>
              <a:t>někteří ptáci pojídající hojné bezobratlé, </a:t>
            </a:r>
            <a:r>
              <a:rPr lang="cs-CZ" altLang="cs-CZ" sz="1600" b="1" dirty="0" smtClean="0"/>
              <a:t>velryby</a:t>
            </a:r>
            <a:r>
              <a:rPr lang="cs-CZ" altLang="cs-CZ" sz="1600" dirty="0" smtClean="0"/>
              <a:t> </a:t>
            </a:r>
            <a:r>
              <a:rPr lang="cs-CZ" altLang="cs-CZ" sz="1600" dirty="0"/>
              <a:t>živící se </a:t>
            </a:r>
            <a:r>
              <a:rPr lang="cs-CZ" altLang="cs-CZ" sz="1600" dirty="0" err="1" smtClean="0"/>
              <a:t>krilem</a:t>
            </a:r>
            <a:r>
              <a:rPr lang="cs-CZ" altLang="cs-CZ" sz="1600" dirty="0" smtClean="0"/>
              <a:t> (aktivně plavou směrem k místům, kde je </a:t>
            </a:r>
            <a:r>
              <a:rPr lang="cs-CZ" altLang="cs-CZ" sz="1600" dirty="0" err="1" smtClean="0"/>
              <a:t>kril</a:t>
            </a:r>
            <a:r>
              <a:rPr lang="cs-CZ" altLang="cs-CZ" sz="1600" dirty="0" smtClean="0"/>
              <a:t> hojný), slunéčka pojídající hojné mšice.</a:t>
            </a:r>
            <a:endParaRPr lang="cs-CZ" altLang="cs-CZ" sz="1600" dirty="0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169813" y="3724737"/>
            <a:ext cx="38666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600" b="1" dirty="0" smtClean="0">
                <a:solidFill>
                  <a:srgbClr val="0070C0"/>
                </a:solidFill>
              </a:rPr>
              <a:t>Aktívní  predátoři</a:t>
            </a:r>
            <a:r>
              <a:rPr lang="cs-CZ" altLang="cs-CZ" sz="1600" b="1" dirty="0" smtClean="0"/>
              <a:t> </a:t>
            </a:r>
            <a:r>
              <a:rPr lang="cs-CZ" altLang="cs-CZ" sz="1600" b="1" dirty="0" smtClean="0">
                <a:solidFill>
                  <a:srgbClr val="0070C0"/>
                </a:solidFill>
              </a:rPr>
              <a:t>(pronásledovači)</a:t>
            </a:r>
            <a:endParaRPr lang="cs-CZ" altLang="cs-CZ" sz="1600" dirty="0">
              <a:solidFill>
                <a:srgbClr val="0070C0"/>
              </a:solidFill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84862" y="5997487"/>
            <a:ext cx="11730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600" b="1" dirty="0"/>
              <a:t>v</a:t>
            </a:r>
            <a:r>
              <a:rPr lang="cs-CZ" altLang="cs-CZ" sz="1600" b="1" dirty="0" smtClean="0"/>
              <a:t>ytrvalí lovci („</a:t>
            </a:r>
            <a:r>
              <a:rPr lang="cs-CZ" altLang="cs-CZ" sz="1600" b="1" dirty="0" err="1" smtClean="0"/>
              <a:t>uštvávači</a:t>
            </a:r>
            <a:r>
              <a:rPr lang="cs-CZ" altLang="cs-CZ" sz="1600" b="1" dirty="0" smtClean="0"/>
              <a:t>“) – </a:t>
            </a:r>
            <a:r>
              <a:rPr lang="cs-CZ" altLang="cs-CZ" sz="1600" dirty="0" smtClean="0"/>
              <a:t>dlouhé pronásledování kořisti až do jejího vyčerpání (lidé lovící gazely na savaně, psi)</a:t>
            </a:r>
            <a:endParaRPr lang="cs-CZ" altLang="cs-CZ" sz="1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05" y="1217957"/>
            <a:ext cx="1958884" cy="214325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67" y="1353434"/>
            <a:ext cx="2784566" cy="183317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085" y="1217957"/>
            <a:ext cx="3055272" cy="214325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7428956" y="3361207"/>
            <a:ext cx="355309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dirty="0" smtClean="0"/>
              <a:t>agresívní mimikry, foto: irozhlas.cz, </a:t>
            </a:r>
            <a:r>
              <a:rPr lang="cs-CZ" sz="1300" dirty="0" err="1" smtClean="0"/>
              <a:t>wikipedia</a:t>
            </a:r>
            <a:endParaRPr lang="cs-CZ" sz="13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128422" y="3162348"/>
            <a:ext cx="196325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dirty="0" smtClean="0"/>
              <a:t>kamufláž, foto: </a:t>
            </a:r>
            <a:r>
              <a:rPr lang="cs-CZ" sz="1300" dirty="0" err="1" smtClean="0"/>
              <a:t>wikipedia</a:t>
            </a:r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304760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ravenec, bezobratlý, hmyz, venku&#10;&#10;Popis byl vytvořen automaticky">
            <a:extLst>
              <a:ext uri="{FF2B5EF4-FFF2-40B4-BE49-F238E27FC236}">
                <a16:creationId xmlns:a16="http://schemas.microsoft.com/office/drawing/2014/main" id="{C142D5FB-424D-0D41-D168-DE54E94C9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52" y="3448934"/>
            <a:ext cx="4714875" cy="31432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5D768B1-F717-1715-2642-8FFA1A06F524}"/>
              </a:ext>
            </a:extLst>
          </p:cNvPr>
          <p:cNvSpPr txBox="1"/>
          <p:nvPr/>
        </p:nvSpPr>
        <p:spPr>
          <a:xfrm>
            <a:off x="2885121" y="63078"/>
            <a:ext cx="7321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</a:t>
            </a:r>
            <a:r>
              <a:rPr lang="cs-CZ" sz="2800" b="1" dirty="0" smtClean="0"/>
              <a:t>ociální predace (zejména pronásledovači)</a:t>
            </a:r>
            <a:endParaRPr lang="cs-CZ" sz="28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" y="936012"/>
            <a:ext cx="7287642" cy="22863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811589" y="2786743"/>
            <a:ext cx="348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Vlci lovící bizony, foto: </a:t>
            </a:r>
            <a:r>
              <a:rPr lang="cs-CZ" dirty="0" err="1" smtClean="0"/>
              <a:t>wikipedia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159820" y="6239706"/>
            <a:ext cx="487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mravenci lovící velký hmyz, foto: </a:t>
            </a:r>
            <a:r>
              <a:rPr lang="cs-CZ" dirty="0" err="1" smtClean="0"/>
              <a:t>wikipedia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894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8736788-2805-FC89-0916-EC89FBB0B58D}"/>
              </a:ext>
            </a:extLst>
          </p:cNvPr>
          <p:cNvSpPr txBox="1"/>
          <p:nvPr/>
        </p:nvSpPr>
        <p:spPr>
          <a:xfrm>
            <a:off x="1654628" y="69668"/>
            <a:ext cx="9413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kern="1200" dirty="0" smtClean="0">
                <a:ea typeface="+mj-ea"/>
                <a:cs typeface="+mj-cs"/>
              </a:rPr>
              <a:t>obrana proti predaci (koevoluce predátor - kořist)</a:t>
            </a:r>
            <a:endParaRPr lang="en-US" sz="3600" kern="1200" dirty="0">
              <a:ea typeface="+mj-ea"/>
              <a:cs typeface="+mj-cs"/>
            </a:endParaRPr>
          </a:p>
          <a:p>
            <a:endParaRPr lang="cs-CZ" dirty="0"/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82295" y="1185191"/>
            <a:ext cx="1193946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 b="1" dirty="0" err="1" smtClean="0">
                <a:solidFill>
                  <a:srgbClr val="0070C0"/>
                </a:solidFill>
                <a:latin typeface="+mn-lt"/>
              </a:rPr>
              <a:t>nokturnalita</a:t>
            </a:r>
            <a:r>
              <a:rPr lang="cs-CZ" altLang="cs-CZ" sz="18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cs-CZ" sz="1800" b="1" dirty="0" smtClean="0">
                <a:latin typeface="+mn-lt"/>
              </a:rPr>
              <a:t>– </a:t>
            </a:r>
            <a:r>
              <a:rPr lang="cs-CZ" altLang="cs-CZ" sz="1800" dirty="0" smtClean="0">
                <a:latin typeface="+mn-lt"/>
              </a:rPr>
              <a:t>aktivita v noci, kdy je menší predační tlak – méně predátorů adaptovaných na lov v noci. Ale jsou i noční predátoři: netopýr, sova, některé dravé ryby  </a:t>
            </a:r>
          </a:p>
          <a:p>
            <a:pPr>
              <a:spcBef>
                <a:spcPct val="0"/>
              </a:spcBef>
            </a:pPr>
            <a:r>
              <a:rPr lang="cs-CZ" altLang="cs-CZ" sz="1800" b="1" dirty="0" smtClean="0">
                <a:solidFill>
                  <a:srgbClr val="0070C0"/>
                </a:solidFill>
                <a:latin typeface="+mn-lt"/>
              </a:rPr>
              <a:t>obranná kamufláž</a:t>
            </a:r>
            <a:r>
              <a:rPr lang="cs-CZ" altLang="cs-CZ" sz="1800" dirty="0" smtClean="0">
                <a:latin typeface="+mn-lt"/>
              </a:rPr>
              <a:t> – ochranné zbarvení, </a:t>
            </a:r>
          </a:p>
          <a:p>
            <a:pPr>
              <a:spcBef>
                <a:spcPct val="0"/>
              </a:spcBef>
            </a:pPr>
            <a:r>
              <a:rPr lang="cs-CZ" altLang="cs-CZ" sz="1800" b="1" dirty="0" smtClean="0">
                <a:solidFill>
                  <a:srgbClr val="0070C0"/>
                </a:solidFill>
                <a:latin typeface="+mn-lt"/>
              </a:rPr>
              <a:t>maskování -</a:t>
            </a:r>
            <a:r>
              <a:rPr lang="cs-CZ" altLang="cs-CZ" sz="1800" dirty="0" smtClean="0">
                <a:latin typeface="+mn-lt"/>
              </a:rPr>
              <a:t> napodobování listů, větévek</a:t>
            </a:r>
          </a:p>
          <a:p>
            <a:pPr>
              <a:spcBef>
                <a:spcPct val="0"/>
              </a:spcBef>
            </a:pPr>
            <a:r>
              <a:rPr lang="cs-CZ" altLang="cs-CZ" sz="1800" b="1" dirty="0" err="1" smtClean="0">
                <a:solidFill>
                  <a:srgbClr val="0070C0"/>
                </a:solidFill>
                <a:latin typeface="+mn-lt"/>
              </a:rPr>
              <a:t>apostatická</a:t>
            </a:r>
            <a:r>
              <a:rPr lang="cs-CZ" altLang="cs-CZ" sz="1800" b="1" dirty="0" smtClean="0">
                <a:solidFill>
                  <a:srgbClr val="0070C0"/>
                </a:solidFill>
                <a:latin typeface="+mn-lt"/>
              </a:rPr>
              <a:t> selekce</a:t>
            </a:r>
            <a:r>
              <a:rPr lang="cs-CZ" altLang="cs-CZ" sz="1800" dirty="0" smtClean="0">
                <a:latin typeface="+mn-lt"/>
              </a:rPr>
              <a:t> – nepodobnost s jinými jedinci svého druhu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796" y="1648092"/>
            <a:ext cx="1650935" cy="118532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9584" y="741707"/>
            <a:ext cx="2990088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</a:rPr>
              <a:t>vyhýbavci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2296" y="2735197"/>
            <a:ext cx="2990088" cy="38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</a:rPr>
              <a:t>odvraceči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82293" y="3178681"/>
            <a:ext cx="119394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 b="1" dirty="0" smtClean="0">
                <a:solidFill>
                  <a:srgbClr val="0070C0"/>
                </a:solidFill>
                <a:latin typeface="+mn-lt"/>
              </a:rPr>
              <a:t>výstražné reakce </a:t>
            </a:r>
            <a:r>
              <a:rPr lang="cs-CZ" altLang="cs-CZ" sz="1800" b="1" dirty="0">
                <a:latin typeface="+mn-lt"/>
              </a:rPr>
              <a:t>– </a:t>
            </a:r>
            <a:r>
              <a:rPr lang="cs-CZ" altLang="cs-CZ" sz="1800" b="1" dirty="0" smtClean="0">
                <a:latin typeface="+mn-lt"/>
              </a:rPr>
              <a:t>„</a:t>
            </a:r>
            <a:r>
              <a:rPr lang="cs-CZ" altLang="cs-CZ" sz="1800" i="1" dirty="0" smtClean="0">
                <a:latin typeface="+mn-lt"/>
              </a:rPr>
              <a:t>ukazování svalů</a:t>
            </a:r>
            <a:r>
              <a:rPr lang="cs-CZ" altLang="cs-CZ" sz="1800" dirty="0" smtClean="0">
                <a:latin typeface="+mn-lt"/>
              </a:rPr>
              <a:t>“ – vystrašení predátora (falešné oči, výhružný postoj) nebo naznačování schopnosti běhu a pohyblivosti (signál „</a:t>
            </a:r>
            <a:r>
              <a:rPr lang="cs-CZ" altLang="cs-CZ" sz="1800" i="1" dirty="0" smtClean="0">
                <a:latin typeface="+mn-lt"/>
              </a:rPr>
              <a:t>mně nedohoníš</a:t>
            </a:r>
            <a:r>
              <a:rPr lang="cs-CZ" altLang="cs-CZ" sz="1800" dirty="0" smtClean="0">
                <a:latin typeface="+mn-lt"/>
              </a:rPr>
              <a:t>“); </a:t>
            </a:r>
            <a:r>
              <a:rPr lang="cs-CZ" altLang="cs-CZ" sz="1800" b="1" dirty="0" smtClean="0">
                <a:solidFill>
                  <a:srgbClr val="0070C0"/>
                </a:solidFill>
                <a:latin typeface="+mn-lt"/>
              </a:rPr>
              <a:t>napodobování mrtvého; vylučování tekutin, zákalu </a:t>
            </a:r>
            <a:r>
              <a:rPr lang="cs-CZ" altLang="cs-CZ" sz="1800" dirty="0" smtClean="0">
                <a:latin typeface="+mn-lt"/>
              </a:rPr>
              <a:t>(sépie)</a:t>
            </a:r>
            <a:r>
              <a:rPr lang="cs-CZ" altLang="cs-CZ" sz="1800" b="1" dirty="0" smtClean="0">
                <a:solidFill>
                  <a:srgbClr val="0070C0"/>
                </a:solidFill>
                <a:latin typeface="+mn-lt"/>
              </a:rPr>
              <a:t>; obranné mimikry; obranné orgány </a:t>
            </a:r>
            <a:r>
              <a:rPr lang="cs-CZ" altLang="cs-CZ" sz="1800" dirty="0" smtClean="0">
                <a:latin typeface="+mn-lt"/>
              </a:rPr>
              <a:t>(ostny, krunýře, sliz).</a:t>
            </a:r>
            <a:endParaRPr lang="cs-CZ" altLang="cs-CZ" sz="1800" b="1" dirty="0" smtClean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9244" y="5661720"/>
            <a:ext cx="1194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stádovost </a:t>
            </a:r>
            <a:r>
              <a:rPr lang="cs-CZ" b="1" dirty="0" smtClean="0"/>
              <a:t>– </a:t>
            </a:r>
            <a:r>
              <a:rPr lang="cs-CZ" dirty="0" smtClean="0"/>
              <a:t>ve skupině obecně menší riziko predace: mechanická obrana, efekt množství, zvuková výstraha, zmatení predátora (stádo zeber)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9245" y="4281701"/>
            <a:ext cx="11942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útěkáři </a:t>
            </a:r>
            <a:r>
              <a:rPr lang="cs-CZ" altLang="cs-CZ" dirty="0">
                <a:solidFill>
                  <a:srgbClr val="FF0000"/>
                </a:solidFill>
              </a:rPr>
              <a:t>– </a:t>
            </a:r>
            <a:r>
              <a:rPr lang="cs-CZ" altLang="cs-CZ" i="1" dirty="0"/>
              <a:t>kdo uteče, vyhraje</a:t>
            </a:r>
            <a:r>
              <a:rPr lang="cs-CZ" altLang="cs-CZ" dirty="0"/>
              <a:t>; někdy je útěk spojen s oddělením částí těla (ocas ještěrky)</a:t>
            </a:r>
            <a:endParaRPr lang="cs-CZ" dirty="0"/>
          </a:p>
          <a:p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b="1" dirty="0" smtClean="0">
                <a:solidFill>
                  <a:srgbClr val="FF0000"/>
                </a:solidFill>
              </a:rPr>
              <a:t>aktivní obrana </a:t>
            </a:r>
            <a:r>
              <a:rPr lang="cs-CZ" b="1" dirty="0" smtClean="0"/>
              <a:t>– </a:t>
            </a:r>
            <a:r>
              <a:rPr lang="cs-CZ" dirty="0" smtClean="0"/>
              <a:t>fyzikálně-chemická obrana (toxické, dráždivé a lepící sekrety), kolektivní obrana (pižmoni), sebedestruktivní obrana u sociálního hmyzu (například žihadla).</a:t>
            </a:r>
          </a:p>
        </p:txBody>
      </p:sp>
    </p:spTree>
    <p:extLst>
      <p:ext uri="{BB962C8B-B14F-4D97-AF65-F5344CB8AC3E}">
        <p14:creationId xmlns:p14="http://schemas.microsoft.com/office/powerpoint/2010/main" val="148714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8736788-2805-FC89-0916-EC89FBB0B58D}"/>
              </a:ext>
            </a:extLst>
          </p:cNvPr>
          <p:cNvSpPr txBox="1"/>
          <p:nvPr/>
        </p:nvSpPr>
        <p:spPr>
          <a:xfrm>
            <a:off x="4944715" y="0"/>
            <a:ext cx="26479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kern="1200" dirty="0" err="1" smtClean="0">
                <a:solidFill>
                  <a:srgbClr val="FF0000"/>
                </a:solidFill>
                <a:ea typeface="+mj-ea"/>
                <a:cs typeface="+mj-cs"/>
              </a:rPr>
              <a:t>herbivorie</a:t>
            </a:r>
            <a:endParaRPr lang="en-US" sz="4000" b="1" kern="1200" dirty="0">
              <a:solidFill>
                <a:srgbClr val="FF0000"/>
              </a:solidFill>
              <a:ea typeface="+mj-ea"/>
              <a:cs typeface="+mj-cs"/>
            </a:endParaRP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09266" y="1021005"/>
            <a:ext cx="1166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</a:t>
            </a:r>
            <a:r>
              <a:rPr lang="cs-CZ" dirty="0" smtClean="0"/>
              <a:t>pásači trávy nebo </a:t>
            </a:r>
            <a:r>
              <a:rPr lang="cs-CZ" dirty="0" err="1" smtClean="0"/>
              <a:t>okusovači</a:t>
            </a:r>
            <a:r>
              <a:rPr lang="cs-CZ" dirty="0" smtClean="0"/>
              <a:t>; </a:t>
            </a:r>
            <a:r>
              <a:rPr lang="cs-CZ" dirty="0" err="1" smtClean="0"/>
              <a:t>semenožravost</a:t>
            </a:r>
            <a:r>
              <a:rPr lang="cs-CZ" dirty="0" smtClean="0"/>
              <a:t>; obratlovci i bezobratlí (mšice, květní a pupenová </a:t>
            </a:r>
            <a:r>
              <a:rPr lang="cs-CZ" dirty="0" err="1" smtClean="0"/>
              <a:t>herbivorie</a:t>
            </a:r>
            <a:r>
              <a:rPr lang="cs-CZ" dirty="0" smtClean="0"/>
              <a:t>, </a:t>
            </a:r>
            <a:r>
              <a:rPr lang="cs-CZ" dirty="0" err="1" smtClean="0"/>
              <a:t>semenožravost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430" y="1617046"/>
            <a:ext cx="4775774" cy="20990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130" y="1636776"/>
            <a:ext cx="3394330" cy="21085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37" y="1636776"/>
            <a:ext cx="3163824" cy="210538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765" y="3865703"/>
            <a:ext cx="3368053" cy="231752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0002" y="3865703"/>
            <a:ext cx="3473575" cy="231752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3761" y="3865703"/>
            <a:ext cx="3129344" cy="2343987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653903" y="6534835"/>
            <a:ext cx="14595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/>
              <a:t>foto: </a:t>
            </a:r>
            <a:r>
              <a:rPr lang="cs-CZ" sz="1500" dirty="0" err="1" smtClean="0"/>
              <a:t>wikipedia</a:t>
            </a:r>
            <a:endParaRPr lang="cs-CZ" sz="15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353777" y="3249932"/>
            <a:ext cx="128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FFFF00"/>
                </a:solidFill>
              </a:rPr>
              <a:t>okusovač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732601" y="4586702"/>
            <a:ext cx="128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spásač</a:t>
            </a:r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31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8736788-2805-FC89-0916-EC89FBB0B58D}"/>
              </a:ext>
            </a:extLst>
          </p:cNvPr>
          <p:cNvSpPr txBox="1"/>
          <p:nvPr/>
        </p:nvSpPr>
        <p:spPr>
          <a:xfrm>
            <a:off x="3867912" y="69668"/>
            <a:ext cx="4434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ea typeface="+mj-ea"/>
                <a:cs typeface="+mj-cs"/>
              </a:rPr>
              <a:t>Je </a:t>
            </a:r>
            <a:r>
              <a:rPr lang="cs-CZ" sz="3600" dirty="0" err="1" smtClean="0">
                <a:solidFill>
                  <a:srgbClr val="FF0000"/>
                </a:solidFill>
                <a:ea typeface="+mj-ea"/>
                <a:cs typeface="+mj-cs"/>
              </a:rPr>
              <a:t>herbivor</a:t>
            </a:r>
            <a:r>
              <a:rPr lang="cs-CZ" sz="3600" dirty="0" smtClean="0">
                <a:solidFill>
                  <a:srgbClr val="FF0000"/>
                </a:solidFill>
                <a:ea typeface="+mj-ea"/>
                <a:cs typeface="+mj-cs"/>
              </a:rPr>
              <a:t> predátor? </a:t>
            </a:r>
            <a:endParaRPr lang="en-US" sz="3600" kern="1200" dirty="0">
              <a:solidFill>
                <a:srgbClr val="FF0000"/>
              </a:solidFill>
              <a:ea typeface="+mj-ea"/>
              <a:cs typeface="+mj-cs"/>
            </a:endParaRPr>
          </a:p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1712887"/>
            <a:ext cx="544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(1) koevoluce </a:t>
            </a:r>
            <a:r>
              <a:rPr lang="cs-CZ" dirty="0" err="1" smtClean="0"/>
              <a:t>herbivor</a:t>
            </a:r>
            <a:r>
              <a:rPr lang="cs-CZ" dirty="0" smtClean="0"/>
              <a:t> a jeho „kořist“</a:t>
            </a:r>
          </a:p>
          <a:p>
            <a:r>
              <a:rPr lang="cs-CZ" dirty="0" smtClean="0"/>
              <a:t>(2) obranné mechanismy</a:t>
            </a:r>
            <a:r>
              <a:rPr lang="cs-CZ" b="1" dirty="0" smtClean="0"/>
              <a:t> </a:t>
            </a:r>
            <a:r>
              <a:rPr lang="cs-CZ" dirty="0" smtClean="0"/>
              <a:t>(trny, aromatické látky, jedy)</a:t>
            </a:r>
          </a:p>
          <a:p>
            <a:r>
              <a:rPr lang="cs-CZ" dirty="0" smtClean="0"/>
              <a:t>(3) rostlina jako zdroj potravy (přímé uspokojení výživových potřeb)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94" y="3578377"/>
            <a:ext cx="2387346" cy="318723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05165" y="994360"/>
            <a:ext cx="1865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 smtClean="0"/>
              <a:t>proč ano?</a:t>
            </a:r>
            <a:endParaRPr lang="cs-CZ" sz="3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8248459" y="902920"/>
            <a:ext cx="1865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 smtClean="0"/>
              <a:t>proč ne?</a:t>
            </a:r>
            <a:endParaRPr lang="cs-CZ" sz="3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327648" y="1547052"/>
            <a:ext cx="57073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cs-CZ" dirty="0" smtClean="0"/>
              <a:t>nezabíjí </a:t>
            </a:r>
          </a:p>
          <a:p>
            <a:pPr marL="342900" indent="-342900">
              <a:buAutoNum type="arabicParenBoth"/>
            </a:pPr>
            <a:r>
              <a:rPr lang="cs-CZ" dirty="0" smtClean="0"/>
              <a:t>vztah někdy přechází až k mutualismu (hnojení, selektivní výhoda v </a:t>
            </a:r>
            <a:r>
              <a:rPr lang="cs-CZ" dirty="0" err="1" smtClean="0"/>
              <a:t>kompetici</a:t>
            </a:r>
            <a:r>
              <a:rPr lang="cs-CZ" dirty="0" smtClean="0"/>
              <a:t> mezi rostlinami – některé jsou k pastvě odolnější, nebo i líp odnožují a obsazují prostor)</a:t>
            </a:r>
          </a:p>
          <a:p>
            <a:pPr marL="342900" indent="-342900">
              <a:buAutoNum type="arabicParenBoth"/>
            </a:pPr>
            <a:r>
              <a:rPr lang="cs-CZ" dirty="0" smtClean="0"/>
              <a:t>nižší pozice v potravním řetězci než predátor (viz přednáška o ekosystémech)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916" y="3844402"/>
            <a:ext cx="4384548" cy="292120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4134119" y="5842277"/>
            <a:ext cx="28097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err="1" smtClean="0"/>
              <a:t>Herbivor</a:t>
            </a:r>
            <a:r>
              <a:rPr lang="cs-CZ" dirty="0" smtClean="0"/>
              <a:t> má tedy vlastně spíše podobné vlastnosti jako </a:t>
            </a:r>
            <a:r>
              <a:rPr lang="cs-CZ" b="1" dirty="0" smtClean="0">
                <a:solidFill>
                  <a:srgbClr val="0070C0"/>
                </a:solidFill>
              </a:rPr>
              <a:t>parazit</a:t>
            </a:r>
            <a:endParaRPr lang="cs-CZ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3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8B10F0A-F3DF-8BFA-495C-2DC2C87CBE8C}"/>
              </a:ext>
            </a:extLst>
          </p:cNvPr>
          <p:cNvSpPr txBox="1"/>
          <p:nvPr/>
        </p:nvSpPr>
        <p:spPr>
          <a:xfrm>
            <a:off x="4316875" y="-65695"/>
            <a:ext cx="524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parazitizmus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709178C-FAF3-C64A-F6BA-F0F579FF1174}"/>
              </a:ext>
            </a:extLst>
          </p:cNvPr>
          <p:cNvSpPr txBox="1"/>
          <p:nvPr/>
        </p:nvSpPr>
        <p:spPr>
          <a:xfrm>
            <a:off x="17256" y="667743"/>
            <a:ext cx="12107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Velmi </a:t>
            </a:r>
            <a:r>
              <a:rPr lang="cs-CZ" dirty="0"/>
              <a:t>úspěšná strategie, kolem 40% živočichů, možná až 80% všech druhů na Zemi (po zahrnutí prvoků a hub); v těchto odhadech záleží i na hranicích mezi mutualismem / </a:t>
            </a:r>
            <a:r>
              <a:rPr lang="cs-CZ" dirty="0" err="1"/>
              <a:t>komenzalismem</a:t>
            </a:r>
            <a:r>
              <a:rPr lang="cs-CZ" dirty="0"/>
              <a:t> a parazitismem</a:t>
            </a:r>
            <a:r>
              <a:rPr lang="cs-CZ" dirty="0" smtClean="0"/>
              <a:t>. Označujeme tak ale většinou jen vztahy v rámci jedné trofické úrovně: živočich živící se na jiném živočichu, rostlina na jiné rostlině; živočich živící se na rostlině je </a:t>
            </a:r>
            <a:r>
              <a:rPr lang="cs-CZ" b="1" dirty="0" err="1" smtClean="0"/>
              <a:t>herbivor</a:t>
            </a:r>
            <a:r>
              <a:rPr lang="cs-CZ" dirty="0" smtClean="0"/>
              <a:t>.</a:t>
            </a:r>
            <a:endParaRPr lang="cs-CZ" dirty="0"/>
          </a:p>
          <a:p>
            <a:endParaRPr lang="cs-CZ" dirty="0"/>
          </a:p>
          <a:p>
            <a:r>
              <a:rPr lang="cs-CZ" dirty="0"/>
              <a:t>Parazit žije na úkor svého </a:t>
            </a:r>
            <a:r>
              <a:rPr lang="cs-CZ" b="1" dirty="0"/>
              <a:t>hostitele</a:t>
            </a:r>
            <a:r>
              <a:rPr lang="cs-CZ" dirty="0"/>
              <a:t>. V některých případech využívá i </a:t>
            </a:r>
            <a:r>
              <a:rPr lang="cs-CZ" b="1" dirty="0"/>
              <a:t>mezihostitele</a:t>
            </a:r>
            <a:r>
              <a:rPr lang="cs-CZ" dirty="0"/>
              <a:t>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2DCF76A-AFA1-C24D-A96C-D414C2ACC3AE}"/>
              </a:ext>
            </a:extLst>
          </p:cNvPr>
          <p:cNvSpPr txBox="1"/>
          <p:nvPr/>
        </p:nvSpPr>
        <p:spPr>
          <a:xfrm>
            <a:off x="30615" y="2180714"/>
            <a:ext cx="1216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Hranice mutualismus  - parazitismus a komensalismus - parazitismus souvisí často s podmínkami prostředí (stres) nebo s množstvím komenzála.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706311D-4400-B462-2493-A326821F6849}"/>
              </a:ext>
            </a:extLst>
          </p:cNvPr>
          <p:cNvSpPr txBox="1"/>
          <p:nvPr/>
        </p:nvSpPr>
        <p:spPr>
          <a:xfrm>
            <a:off x="17256" y="2965427"/>
            <a:ext cx="116876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Koevoluce směřující od parazitizmu k mutualizmu:</a:t>
            </a:r>
          </a:p>
          <a:p>
            <a:endParaRPr lang="cs-CZ" dirty="0"/>
          </a:p>
          <a:p>
            <a:r>
              <a:rPr lang="cs-CZ" dirty="0"/>
              <a:t>- parazit se přizpůsobuje tak, aby si hostitele nezabil, a hostitel se přizpůsobuje svému už nevyhnutelnému parazitovi</a:t>
            </a:r>
          </a:p>
          <a:p>
            <a:endParaRPr lang="cs-CZ" dirty="0"/>
          </a:p>
          <a:p>
            <a:r>
              <a:rPr lang="cs-CZ" dirty="0"/>
              <a:t>- dospějeme do situace, kdy najednou už by absence parazita způsobila újmu (helminti pozitivně ovlivňující autoimunitní systém savců včetně člověka; </a:t>
            </a:r>
            <a:r>
              <a:rPr lang="cs-CZ" dirty="0" err="1"/>
              <a:t>nematodi</a:t>
            </a:r>
            <a:r>
              <a:rPr lang="cs-CZ" dirty="0"/>
              <a:t>, kteří se bez parazitické bakterie už nerozmnoží) – </a:t>
            </a:r>
            <a:r>
              <a:rPr lang="cs-CZ" b="1" dirty="0"/>
              <a:t>vzniká mutualismus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501AA36-11BA-3EB4-4A87-E136EBEC7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31" y="5041193"/>
            <a:ext cx="230505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5" descr="Výsledek obrázku pro Anisakis">
            <a:extLst>
              <a:ext uri="{FF2B5EF4-FFF2-40B4-BE49-F238E27FC236}">
                <a16:creationId xmlns:a16="http://schemas.microsoft.com/office/drawing/2014/main" id="{E568EF44-2CA7-DF94-99D4-11A8C9B57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01" y="4837681"/>
            <a:ext cx="2592706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Výsledek obrázku pro Cymothoa exigua">
            <a:extLst>
              <a:ext uri="{FF2B5EF4-FFF2-40B4-BE49-F238E27FC236}">
                <a16:creationId xmlns:a16="http://schemas.microsoft.com/office/drawing/2014/main" id="{B54788BF-BAEF-3413-ED59-6E925E66E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862" y="4959133"/>
            <a:ext cx="2302934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6C14A27-1A85-8839-10CA-DEA462F6B389}"/>
              </a:ext>
            </a:extLst>
          </p:cNvPr>
          <p:cNvSpPr txBox="1"/>
          <p:nvPr/>
        </p:nvSpPr>
        <p:spPr>
          <a:xfrm>
            <a:off x="4659001" y="6564881"/>
            <a:ext cx="2636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fotografie: </a:t>
            </a:r>
            <a:r>
              <a:rPr lang="cs-CZ" sz="1400" dirty="0" smtClean="0"/>
              <a:t>archív </a:t>
            </a:r>
            <a:r>
              <a:rPr lang="cs-CZ" sz="1400" dirty="0"/>
              <a:t>Milana Gelnara</a:t>
            </a:r>
          </a:p>
        </p:txBody>
      </p:sp>
    </p:spTree>
    <p:extLst>
      <p:ext uri="{BB962C8B-B14F-4D97-AF65-F5344CB8AC3E}">
        <p14:creationId xmlns:p14="http://schemas.microsoft.com/office/powerpoint/2010/main" val="274714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A6C7D6B7-A722-3F53-CEB5-1EBF0E8FE95F}"/>
              </a:ext>
            </a:extLst>
          </p:cNvPr>
          <p:cNvSpPr txBox="1"/>
          <p:nvPr/>
        </p:nvSpPr>
        <p:spPr>
          <a:xfrm>
            <a:off x="3072419" y="0"/>
            <a:ext cx="6904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parazitizmus nebo mutualizmus?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40D2FEE-52E0-9DDD-C987-60A855E3C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3" y="4903330"/>
            <a:ext cx="1617070" cy="161707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A77FC39-000E-53F4-8D88-CEED24E87A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4" y="3497432"/>
            <a:ext cx="1968388" cy="1181751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801AE6C-BA34-25BC-9342-9CAEC247E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03" y="4903330"/>
            <a:ext cx="2341332" cy="164661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E8B0A0A4-6A57-986A-01B3-E58CB37B6CAC}"/>
              </a:ext>
            </a:extLst>
          </p:cNvPr>
          <p:cNvSpPr txBox="1"/>
          <p:nvPr/>
        </p:nvSpPr>
        <p:spPr>
          <a:xfrm>
            <a:off x="-1" y="1019375"/>
            <a:ext cx="12051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hořavka duhová a škeble rybničná</a:t>
            </a:r>
            <a:r>
              <a:rPr lang="cs-CZ" dirty="0"/>
              <a:t>: vztah považovaný dříve za mutualismus, než </a:t>
            </a:r>
            <a:r>
              <a:rPr lang="cs-CZ" dirty="0" err="1"/>
              <a:t>Reichard</a:t>
            </a:r>
            <a:r>
              <a:rPr lang="cs-CZ" dirty="0"/>
              <a:t> et al. (2005) doložili, že jde spíše o parazitizmus hořavky na škebli</a:t>
            </a:r>
            <a:endParaRPr lang="cs-CZ" i="1" dirty="0"/>
          </a:p>
        </p:txBody>
      </p:sp>
      <p:pic>
        <p:nvPicPr>
          <p:cNvPr id="21" name="Picture 2" descr="Fish and mussels: Importance of fish for freshwater mussel conservation -  Modesto - 2018 - Fish and Fisheries - Wiley Online Library">
            <a:hlinkClick r:id="rId5"/>
            <a:extLst>
              <a:ext uri="{FF2B5EF4-FFF2-40B4-BE49-F238E27FC236}">
                <a16:creationId xmlns:a16="http://schemas.microsoft.com/office/drawing/2014/main" id="{46460AB5-E061-AE22-D7EE-944D01577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515" y="1665706"/>
            <a:ext cx="3486450" cy="435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BE2CD7A9-DEB1-160A-D606-5F1D565DDA3F}"/>
              </a:ext>
            </a:extLst>
          </p:cNvPr>
          <p:cNvSpPr txBox="1"/>
          <p:nvPr/>
        </p:nvSpPr>
        <p:spPr>
          <a:xfrm>
            <a:off x="8124840" y="4174274"/>
            <a:ext cx="3894968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plůdek hořavky žije asi 4 týdny v žaberním prostoru škeble, živí se zbytky vlastního žloutkového váčku.</a:t>
            </a:r>
          </a:p>
          <a:p>
            <a:endParaRPr lang="cs-CZ" sz="16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cs-CZ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Reichard</a:t>
            </a:r>
            <a:r>
              <a:rPr 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 et al. 2005: plůdek </a:t>
            </a:r>
            <a:r>
              <a:rPr lang="cs-CZ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kompetuje</a:t>
            </a:r>
            <a:r>
              <a:rPr 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 se škeblí o kyslík a prostor, škeble roste pomaleji než bez plůdku.</a:t>
            </a:r>
            <a:endParaRPr lang="cs-CZ" sz="1600" dirty="0">
              <a:solidFill>
                <a:srgbClr val="FF0000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ACCB62E0-0365-F652-5349-3C1E69865E2E}"/>
              </a:ext>
            </a:extLst>
          </p:cNvPr>
          <p:cNvSpPr txBox="1"/>
          <p:nvPr/>
        </p:nvSpPr>
        <p:spPr>
          <a:xfrm>
            <a:off x="2010373" y="1815699"/>
            <a:ext cx="40856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glochidie</a:t>
            </a:r>
            <a:r>
              <a:rPr lang="cs-CZ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škeble se zachytí na těle dospělé hořavky a určitou dobu tam žije.</a:t>
            </a:r>
          </a:p>
          <a:p>
            <a:endParaRPr lang="cs-CZ" sz="16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cs-CZ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Reichard</a:t>
            </a:r>
            <a:r>
              <a:rPr 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 et al. 2005: </a:t>
            </a:r>
            <a:r>
              <a:rPr lang="cs-CZ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glochidie</a:t>
            </a:r>
            <a:r>
              <a:rPr 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 si k uchycení nevybírá specificky hořavku, ale ve značné míře i další ryby (okouna)</a:t>
            </a:r>
            <a:endParaRPr lang="cs-CZ" sz="1600" dirty="0">
              <a:solidFill>
                <a:srgbClr val="FF000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761BFF0-35EB-D4E4-5553-4C3557355CF9}"/>
              </a:ext>
            </a:extLst>
          </p:cNvPr>
          <p:cNvSpPr txBox="1"/>
          <p:nvPr/>
        </p:nvSpPr>
        <p:spPr>
          <a:xfrm>
            <a:off x="195199" y="500050"/>
            <a:ext cx="1166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Klasifikace na kontinuu </a:t>
            </a:r>
            <a:r>
              <a:rPr lang="cs-CZ" b="1" dirty="0" smtClean="0">
                <a:solidFill>
                  <a:srgbClr val="7030A0"/>
                </a:solidFill>
              </a:rPr>
              <a:t>mutualismus-parazitismus </a:t>
            </a:r>
            <a:r>
              <a:rPr lang="cs-CZ" b="1" dirty="0">
                <a:solidFill>
                  <a:srgbClr val="7030A0"/>
                </a:solidFill>
              </a:rPr>
              <a:t>a </a:t>
            </a:r>
            <a:r>
              <a:rPr lang="cs-CZ" b="1" dirty="0" smtClean="0">
                <a:solidFill>
                  <a:srgbClr val="7030A0"/>
                </a:solidFill>
              </a:rPr>
              <a:t>komensalismus-parazitismus </a:t>
            </a:r>
            <a:r>
              <a:rPr lang="cs-CZ" b="1" dirty="0">
                <a:solidFill>
                  <a:srgbClr val="7030A0"/>
                </a:solidFill>
              </a:rPr>
              <a:t>ale úzce souvisí i s naším poznáním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6C14A27-1A85-8839-10CA-DEA462F6B389}"/>
              </a:ext>
            </a:extLst>
          </p:cNvPr>
          <p:cNvSpPr txBox="1"/>
          <p:nvPr/>
        </p:nvSpPr>
        <p:spPr>
          <a:xfrm>
            <a:off x="4659001" y="6564881"/>
            <a:ext cx="2636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fotografie: </a:t>
            </a:r>
            <a:r>
              <a:rPr lang="cs-CZ" sz="1400" dirty="0" smtClean="0"/>
              <a:t>archív </a:t>
            </a:r>
            <a:r>
              <a:rPr lang="cs-CZ" sz="1400" dirty="0"/>
              <a:t>Milana Gelnara</a:t>
            </a:r>
          </a:p>
        </p:txBody>
      </p:sp>
    </p:spTree>
    <p:extLst>
      <p:ext uri="{BB962C8B-B14F-4D97-AF65-F5344CB8AC3E}">
        <p14:creationId xmlns:p14="http://schemas.microsoft.com/office/powerpoint/2010/main" val="106087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Podnadpis 2"/>
          <p:cNvSpPr>
            <a:spLocks noGrp="1"/>
          </p:cNvSpPr>
          <p:nvPr>
            <p:ph type="subTitle" idx="1"/>
          </p:nvPr>
        </p:nvSpPr>
        <p:spPr>
          <a:xfrm>
            <a:off x="127399" y="1619250"/>
            <a:ext cx="5229225" cy="2409825"/>
          </a:xfrm>
        </p:spPr>
        <p:txBody>
          <a:bodyPr>
            <a:normAutofit/>
          </a:bodyPr>
          <a:lstStyle/>
          <a:p>
            <a:pPr algn="l"/>
            <a:r>
              <a:rPr lang="cs-CZ" altLang="cs-CZ" sz="1600" dirty="0"/>
              <a:t>permanentní dostupnost potravy</a:t>
            </a:r>
          </a:p>
          <a:p>
            <a:pPr algn="l"/>
            <a:r>
              <a:rPr lang="cs-CZ" altLang="cs-CZ" sz="1600" dirty="0"/>
              <a:t>po nalezení hostitele nemusí hledat dalšího</a:t>
            </a:r>
          </a:p>
          <a:p>
            <a:pPr algn="l"/>
            <a:r>
              <a:rPr lang="cs-CZ" altLang="cs-CZ" sz="1600" dirty="0"/>
              <a:t>ochrana před extrémy vnějšího prostředí a predátory</a:t>
            </a:r>
          </a:p>
          <a:p>
            <a:pPr algn="l"/>
            <a:r>
              <a:rPr lang="cs-CZ" altLang="cs-CZ" sz="1600" dirty="0"/>
              <a:t>redukovaná potřeba mechanismů šíření (zajišťuje hostitel)</a:t>
            </a:r>
          </a:p>
          <a:p>
            <a:pPr algn="l"/>
            <a:r>
              <a:rPr lang="cs-CZ" altLang="cs-CZ" sz="1600" dirty="0"/>
              <a:t>větší tělesné proporce pro reprodukční orgány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D036C9A-538B-C6E3-DD4E-D08C5E66D185}"/>
              </a:ext>
            </a:extLst>
          </p:cNvPr>
          <p:cNvSpPr txBox="1"/>
          <p:nvPr/>
        </p:nvSpPr>
        <p:spPr>
          <a:xfrm>
            <a:off x="2324101" y="55513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(obligátní) parazitizmus – výhody a nevýhody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A98DD82-5AB3-F0B3-BC7B-FE39CB55EA78}"/>
              </a:ext>
            </a:extLst>
          </p:cNvPr>
          <p:cNvSpPr txBox="1"/>
          <p:nvPr/>
        </p:nvSpPr>
        <p:spPr>
          <a:xfrm>
            <a:off x="6149577" y="1435929"/>
            <a:ext cx="5915024" cy="2270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altLang="cs-CZ" sz="1600" dirty="0"/>
              <a:t>extrémní specifičnost zvyšuje riziko vyhynutí</a:t>
            </a:r>
          </a:p>
          <a:p>
            <a:pPr algn="l">
              <a:lnSpc>
                <a:spcPct val="150000"/>
              </a:lnSpc>
            </a:pPr>
            <a:r>
              <a:rPr lang="cs-CZ" altLang="cs-CZ" sz="1600" dirty="0"/>
              <a:t>nutnost vyhledat optimální místo lokalizace na/v hostiteli</a:t>
            </a:r>
          </a:p>
          <a:p>
            <a:pPr algn="l">
              <a:lnSpc>
                <a:spcPct val="150000"/>
              </a:lnSpc>
            </a:pPr>
            <a:r>
              <a:rPr lang="cs-CZ" altLang="cs-CZ" sz="1600" dirty="0"/>
              <a:t>nutnost se adaptovat vnitřnímu fyziologickému prostředí hostitele</a:t>
            </a:r>
          </a:p>
          <a:p>
            <a:pPr algn="l">
              <a:lnSpc>
                <a:spcPct val="150000"/>
              </a:lnSpc>
            </a:pPr>
            <a:r>
              <a:rPr lang="cs-CZ" altLang="cs-CZ" sz="1600" dirty="0"/>
              <a:t>nutnost překonávat imunitní systém hostitele</a:t>
            </a:r>
          </a:p>
          <a:p>
            <a:pPr algn="l">
              <a:lnSpc>
                <a:spcPct val="150000"/>
              </a:lnSpc>
            </a:pPr>
            <a:r>
              <a:rPr lang="cs-CZ" altLang="cs-CZ" sz="1600" dirty="0"/>
              <a:t>rozšíření je omezeno na geografické rozšíření hostitele</a:t>
            </a:r>
          </a:p>
          <a:p>
            <a:pPr algn="l">
              <a:lnSpc>
                <a:spcPct val="150000"/>
              </a:lnSpc>
            </a:pPr>
            <a:r>
              <a:rPr lang="cs-CZ" altLang="cs-CZ" sz="1600" dirty="0"/>
              <a:t>přenos je extrémně riskantní a většina potomků cizopasníka zahyne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D79482BF-A880-AA05-B4DE-B49B72021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59267" y="3789902"/>
            <a:ext cx="2205474" cy="327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7065A5E-F16C-3B92-FDCB-DFE6A9D2285B}"/>
              </a:ext>
            </a:extLst>
          </p:cNvPr>
          <p:cNvSpPr txBox="1"/>
          <p:nvPr/>
        </p:nvSpPr>
        <p:spPr>
          <a:xfrm>
            <a:off x="1485901" y="91270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výhody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698BC16-5E96-4F75-B986-C154CFC9EDAF}"/>
              </a:ext>
            </a:extLst>
          </p:cNvPr>
          <p:cNvSpPr txBox="1"/>
          <p:nvPr/>
        </p:nvSpPr>
        <p:spPr>
          <a:xfrm>
            <a:off x="6936582" y="789598"/>
            <a:ext cx="245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nevýhody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09B3B0C-A75D-403B-3C1F-27741DFBC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325068"/>
            <a:ext cx="2890836" cy="219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6C14A27-1A85-8839-10CA-DEA462F6B389}"/>
              </a:ext>
            </a:extLst>
          </p:cNvPr>
          <p:cNvSpPr txBox="1"/>
          <p:nvPr/>
        </p:nvSpPr>
        <p:spPr>
          <a:xfrm>
            <a:off x="4659001" y="6564881"/>
            <a:ext cx="2636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fotografie: </a:t>
            </a:r>
            <a:r>
              <a:rPr lang="cs-CZ" sz="1400" dirty="0" smtClean="0"/>
              <a:t>archív </a:t>
            </a:r>
            <a:r>
              <a:rPr lang="cs-CZ" sz="1400" dirty="0"/>
              <a:t>Milana Gelnara</a:t>
            </a:r>
          </a:p>
        </p:txBody>
      </p:sp>
    </p:spTree>
    <p:extLst>
      <p:ext uri="{BB962C8B-B14F-4D97-AF65-F5344CB8AC3E}">
        <p14:creationId xmlns:p14="http://schemas.microsoft.com/office/powerpoint/2010/main" val="269823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A57F7FC-4782-8F9C-20F7-732998D87C4C}"/>
              </a:ext>
            </a:extLst>
          </p:cNvPr>
          <p:cNvSpPr txBox="1"/>
          <p:nvPr/>
        </p:nvSpPr>
        <p:spPr>
          <a:xfrm>
            <a:off x="-1" y="678431"/>
            <a:ext cx="9607209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Both"/>
            </a:pPr>
            <a:r>
              <a:rPr lang="cs-CZ" b="1" dirty="0"/>
              <a:t>parazitičtí kastrátoři</a:t>
            </a:r>
            <a:r>
              <a:rPr lang="cs-CZ" dirty="0"/>
              <a:t>: parazit blokuje reprodukci parazita pro svůj benefit: třeba proto, aby šířil jeho vajíčka místo svých (vilejš na krabovi), nebo jen proto, aby se hostitel nevysiloval reprodukcí a parazitovi tak zbylo víc potravy.</a:t>
            </a:r>
          </a:p>
          <a:p>
            <a:endParaRPr lang="cs-CZ" dirty="0"/>
          </a:p>
          <a:p>
            <a:r>
              <a:rPr lang="cs-CZ" b="1" dirty="0"/>
              <a:t>(2) přímo přenosní parazité:</a:t>
            </a:r>
            <a:r>
              <a:rPr lang="cs-CZ" dirty="0"/>
              <a:t> nepotřebují přenašeče, šíří se z jedince na jedince (</a:t>
            </a:r>
            <a:r>
              <a:rPr lang="cs-CZ" i="1" dirty="0"/>
              <a:t>veš dětská</a:t>
            </a:r>
            <a:r>
              <a:rPr lang="cs-CZ" dirty="0"/>
              <a:t>), výsledkem je agregované rozšíření: někteří jedinci jsou velmi parazitovaní, většina vůbec</a:t>
            </a:r>
          </a:p>
          <a:p>
            <a:endParaRPr lang="cs-CZ" dirty="0"/>
          </a:p>
          <a:p>
            <a:r>
              <a:rPr lang="cs-CZ" b="1" dirty="0"/>
              <a:t>(3) troficky přenosní parazité:</a:t>
            </a:r>
            <a:r>
              <a:rPr lang="cs-CZ" dirty="0"/>
              <a:t> potřebují mezihostitele (v něm bývá často </a:t>
            </a:r>
            <a:r>
              <a:rPr lang="cs-CZ" dirty="0" err="1"/>
              <a:t>encystován</a:t>
            </a:r>
            <a:r>
              <a:rPr lang="cs-CZ" dirty="0"/>
              <a:t>), který je sežrán hostitelem. Proto parazit někdy mění chování mezihostitele: člověk napadený toxoplazmózou ztrácí strach a pozornost, a je sežrán kočkovitou šelmou: finálním hostitelem. </a:t>
            </a:r>
          </a:p>
          <a:p>
            <a:endParaRPr lang="cs-CZ" dirty="0"/>
          </a:p>
          <a:p>
            <a:r>
              <a:rPr lang="cs-CZ" b="1" dirty="0"/>
              <a:t>(4) parazité přenosní vektorem:</a:t>
            </a:r>
            <a:r>
              <a:rPr lang="cs-CZ" dirty="0"/>
              <a:t> potřebují mezihostitele, ve kterém se nereprodukují, ale který je přenese k finálnímu hostiteli a hraje roli roznašeče (</a:t>
            </a:r>
            <a:r>
              <a:rPr lang="cs-CZ" dirty="0" err="1"/>
              <a:t>vektora</a:t>
            </a:r>
            <a:r>
              <a:rPr lang="cs-CZ" dirty="0"/>
              <a:t>). Tímto mezihostitelem je krev sající členovec (klíště, komár, veš, muchnička, pakomárec); parazit je mikroorganizmus.</a:t>
            </a:r>
          </a:p>
          <a:p>
            <a:endParaRPr lang="cs-CZ" dirty="0"/>
          </a:p>
          <a:p>
            <a:r>
              <a:rPr lang="cs-CZ" b="1" dirty="0"/>
              <a:t>(5) </a:t>
            </a:r>
            <a:r>
              <a:rPr lang="cs-CZ" b="1" dirty="0" err="1"/>
              <a:t>kleptoparazité</a:t>
            </a:r>
            <a:r>
              <a:rPr lang="cs-CZ" b="1" dirty="0"/>
              <a:t>:</a:t>
            </a:r>
            <a:r>
              <a:rPr lang="cs-CZ" dirty="0"/>
              <a:t> ukrádají hostitelům potravu: kukaččí včely (kladou vajíčka do zásob pylu a nektaru jiných druhů), zástupci dvoukřídlích nebo pavouků vykrádající pavoučí sítě, mouchy vyjídající zásoby blanokřídlých, ploštice </a:t>
            </a:r>
            <a:r>
              <a:rPr lang="cs-CZ" dirty="0" err="1"/>
              <a:t>hladinatky</a:t>
            </a:r>
            <a:r>
              <a:rPr lang="cs-CZ" dirty="0"/>
              <a:t> přiživující se na kořisti jiných </a:t>
            </a:r>
            <a:r>
              <a:rPr lang="cs-CZ" dirty="0" err="1"/>
              <a:t>hladinatek</a:t>
            </a:r>
            <a:r>
              <a:rPr lang="cs-CZ" dirty="0"/>
              <a:t> (hranice </a:t>
            </a:r>
            <a:r>
              <a:rPr lang="cs-CZ" dirty="0" err="1"/>
              <a:t>komenzalizmu</a:t>
            </a:r>
            <a:r>
              <a:rPr lang="cs-CZ" dirty="0"/>
              <a:t>?), obratlovci </a:t>
            </a:r>
            <a:r>
              <a:rPr lang="cs-CZ" dirty="0" err="1"/>
              <a:t>ukrádající</a:t>
            </a:r>
            <a:r>
              <a:rPr lang="cs-CZ" dirty="0"/>
              <a:t> cizí potravu (</a:t>
            </a:r>
            <a:r>
              <a:rPr lang="cs-CZ" i="1" dirty="0"/>
              <a:t>chaluha příživná</a:t>
            </a:r>
            <a:r>
              <a:rPr lang="cs-CZ" dirty="0"/>
              <a:t>); u obratlovců je specializovaných </a:t>
            </a:r>
            <a:r>
              <a:rPr lang="cs-CZ" dirty="0" err="1"/>
              <a:t>kleptoparazitů</a:t>
            </a:r>
            <a:r>
              <a:rPr lang="cs-CZ" dirty="0"/>
              <a:t> málo: velké energetické náklady spojené s </a:t>
            </a:r>
            <a:r>
              <a:rPr lang="cs-CZ" dirty="0" err="1"/>
              <a:t>kleptoparazitismem</a:t>
            </a:r>
            <a:r>
              <a:rPr lang="cs-CZ" dirty="0"/>
              <a:t> (vyplatí se, když je málo potravy nebo moc jedinců hostitele).</a:t>
            </a:r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A703F60F-E740-9F20-263E-33F509C1C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252" y="1603150"/>
            <a:ext cx="20955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4"/>
            <a:extLst>
              <a:ext uri="{FF2B5EF4-FFF2-40B4-BE49-F238E27FC236}">
                <a16:creationId xmlns:a16="http://schemas.microsoft.com/office/drawing/2014/main" id="{37D158D7-8B98-49F6-08B6-DB28B5D93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835" y="3154121"/>
            <a:ext cx="2054964" cy="70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AE91568-8EDB-032A-31EC-CD8D76793B84}"/>
              </a:ext>
            </a:extLst>
          </p:cNvPr>
          <p:cNvSpPr txBox="1"/>
          <p:nvPr/>
        </p:nvSpPr>
        <p:spPr>
          <a:xfrm>
            <a:off x="3533776" y="0"/>
            <a:ext cx="3324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strategie parazitizmu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A9BFA1-3666-93FF-B3C9-6B86A9C0DA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8252" y="96063"/>
            <a:ext cx="2124637" cy="14001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D4D9A2C-3697-8B38-8A0B-3BFDF502F4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294" b="26216"/>
          <a:stretch/>
        </p:blipFill>
        <p:spPr>
          <a:xfrm>
            <a:off x="9838251" y="3946778"/>
            <a:ext cx="2132819" cy="742715"/>
          </a:xfrm>
          <a:prstGeom prst="rect">
            <a:avLst/>
          </a:prstGeom>
        </p:spPr>
      </p:pic>
      <p:pic>
        <p:nvPicPr>
          <p:cNvPr id="10" name="Picture 2" descr="alternativní popis obrázku chybí">
            <a:extLst>
              <a:ext uri="{FF2B5EF4-FFF2-40B4-BE49-F238E27FC236}">
                <a16:creationId xmlns:a16="http://schemas.microsoft.com/office/drawing/2014/main" id="{C00666E1-4A22-D6CF-B862-2E401C7B9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2" b="10960"/>
          <a:stretch/>
        </p:blipFill>
        <p:spPr bwMode="auto">
          <a:xfrm>
            <a:off x="9838251" y="4848931"/>
            <a:ext cx="2204622" cy="149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6332AB4-4568-B25D-BF70-7A900D2824E1}"/>
              </a:ext>
            </a:extLst>
          </p:cNvPr>
          <p:cNvSpPr txBox="1"/>
          <p:nvPr/>
        </p:nvSpPr>
        <p:spPr>
          <a:xfrm>
            <a:off x="9836320" y="6608048"/>
            <a:ext cx="2355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všechny fotografie: </a:t>
            </a:r>
            <a:r>
              <a:rPr lang="cs-CZ" sz="1400" dirty="0" err="1"/>
              <a:t>wikipedia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794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Skupina 18">
            <a:extLst>
              <a:ext uri="{FF2B5EF4-FFF2-40B4-BE49-F238E27FC236}">
                <a16:creationId xmlns:a16="http://schemas.microsoft.com/office/drawing/2014/main" id="{259E09F6-2374-4F53-37BF-91354AA7359A}"/>
              </a:ext>
            </a:extLst>
          </p:cNvPr>
          <p:cNvGrpSpPr/>
          <p:nvPr/>
        </p:nvGrpSpPr>
        <p:grpSpPr>
          <a:xfrm>
            <a:off x="197269" y="767736"/>
            <a:ext cx="8258404" cy="5272862"/>
            <a:chOff x="327897" y="422502"/>
            <a:chExt cx="8935177" cy="5616535"/>
          </a:xfrm>
        </p:grpSpPr>
        <p:pic>
          <p:nvPicPr>
            <p:cNvPr id="3" name="Obrázek 2" descr="Obsah obrázku diagram, kruh&#10;&#10;Popis byl vytvořen automaticky">
              <a:extLst>
                <a:ext uri="{FF2B5EF4-FFF2-40B4-BE49-F238E27FC236}">
                  <a16:creationId xmlns:a16="http://schemas.microsoft.com/office/drawing/2014/main" id="{D0572F5F-6F29-5A49-3C32-CF85767FC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561" y="1145138"/>
              <a:ext cx="6524625" cy="4362450"/>
            </a:xfrm>
            <a:prstGeom prst="rect">
              <a:avLst/>
            </a:prstGeom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E4734DE0-6667-BA5A-83E9-6FE1F14CC52B}"/>
                </a:ext>
              </a:extLst>
            </p:cNvPr>
            <p:cNvSpPr/>
            <p:nvPr/>
          </p:nvSpPr>
          <p:spPr>
            <a:xfrm>
              <a:off x="4332514" y="914400"/>
              <a:ext cx="2108718" cy="43601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komensalizmus</a:t>
              </a:r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CC862441-4ADC-CFB7-31DF-872615984E37}"/>
                </a:ext>
              </a:extLst>
            </p:cNvPr>
            <p:cNvSpPr/>
            <p:nvPr/>
          </p:nvSpPr>
          <p:spPr>
            <a:xfrm>
              <a:off x="1308057" y="2863757"/>
              <a:ext cx="2126360" cy="95551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mutualizmus (</a:t>
              </a:r>
              <a:r>
                <a:rPr lang="cs-CZ" dirty="0" err="1"/>
                <a:t>protokooperace</a:t>
              </a:r>
              <a:r>
                <a:rPr lang="cs-CZ" dirty="0"/>
                <a:t>, symbióza)</a:t>
              </a:r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A1F339C0-3E48-7130-B509-C1D81F6C0CB1}"/>
                </a:ext>
              </a:extLst>
            </p:cNvPr>
            <p:cNvSpPr/>
            <p:nvPr/>
          </p:nvSpPr>
          <p:spPr>
            <a:xfrm>
              <a:off x="2665358" y="1511561"/>
              <a:ext cx="1486848" cy="942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Pravá složená závorka 5">
              <a:extLst>
                <a:ext uri="{FF2B5EF4-FFF2-40B4-BE49-F238E27FC236}">
                  <a16:creationId xmlns:a16="http://schemas.microsoft.com/office/drawing/2014/main" id="{5B39C51F-CD68-17D5-1A29-84838186978A}"/>
                </a:ext>
              </a:extLst>
            </p:cNvPr>
            <p:cNvSpPr/>
            <p:nvPr/>
          </p:nvSpPr>
          <p:spPr>
            <a:xfrm rot="13062751">
              <a:off x="2514516" y="422502"/>
              <a:ext cx="634481" cy="2335468"/>
            </a:xfrm>
            <a:prstGeom prst="rightBrac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F26C148B-EB7D-0ECE-B8B8-B290F25B7108}"/>
                </a:ext>
              </a:extLst>
            </p:cNvPr>
            <p:cNvSpPr txBox="1"/>
            <p:nvPr/>
          </p:nvSpPr>
          <p:spPr>
            <a:xfrm>
              <a:off x="813930" y="922281"/>
              <a:ext cx="160072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600" b="1" dirty="0">
                  <a:solidFill>
                    <a:srgbClr val="FF0000"/>
                  </a:solidFill>
                </a:rPr>
                <a:t>facilitace</a:t>
              </a:r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D2F443C2-E229-E795-48FA-43D572AE7D1A}"/>
                </a:ext>
              </a:extLst>
            </p:cNvPr>
            <p:cNvSpPr/>
            <p:nvPr/>
          </p:nvSpPr>
          <p:spPr>
            <a:xfrm>
              <a:off x="1614294" y="4933478"/>
              <a:ext cx="2004279" cy="110555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parazitizmus</a:t>
              </a:r>
            </a:p>
            <a:p>
              <a:pPr algn="ctr"/>
              <a:r>
                <a:rPr lang="cs-CZ" dirty="0" err="1"/>
                <a:t>herbivorie</a:t>
              </a:r>
              <a:r>
                <a:rPr lang="cs-CZ" dirty="0"/>
                <a:t> (pastva)</a:t>
              </a:r>
            </a:p>
            <a:p>
              <a:pPr algn="ctr"/>
              <a:r>
                <a:rPr lang="cs-CZ" dirty="0"/>
                <a:t>predace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1C28E8EC-1FC0-48B5-CF98-4A57306109D0}"/>
                </a:ext>
              </a:extLst>
            </p:cNvPr>
            <p:cNvSpPr txBox="1"/>
            <p:nvPr/>
          </p:nvSpPr>
          <p:spPr>
            <a:xfrm>
              <a:off x="923809" y="4278120"/>
              <a:ext cx="2341905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600" b="1" dirty="0">
                  <a:solidFill>
                    <a:srgbClr val="FF0000"/>
                  </a:solidFill>
                </a:rPr>
                <a:t>antagonizmus</a:t>
              </a:r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510FCDB5-E6B0-A654-B09A-A185D1DF2665}"/>
                </a:ext>
              </a:extLst>
            </p:cNvPr>
            <p:cNvSpPr/>
            <p:nvPr/>
          </p:nvSpPr>
          <p:spPr>
            <a:xfrm>
              <a:off x="7364043" y="2910969"/>
              <a:ext cx="1689345" cy="32179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err="1"/>
                <a:t>neutralizmus</a:t>
              </a:r>
              <a:r>
                <a:rPr lang="cs-CZ" dirty="0"/>
                <a:t> </a:t>
              </a:r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45809562-42D2-D6DA-A97B-E3A7653DC132}"/>
                </a:ext>
              </a:extLst>
            </p:cNvPr>
            <p:cNvSpPr/>
            <p:nvPr/>
          </p:nvSpPr>
          <p:spPr>
            <a:xfrm>
              <a:off x="7573729" y="4350886"/>
              <a:ext cx="1689345" cy="32179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err="1"/>
                <a:t>amenzalizmus</a:t>
              </a:r>
              <a:endParaRPr lang="cs-CZ" dirty="0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811F8C31-E5BB-61D6-4ECC-7C75B631611C}"/>
                </a:ext>
              </a:extLst>
            </p:cNvPr>
            <p:cNvSpPr/>
            <p:nvPr/>
          </p:nvSpPr>
          <p:spPr>
            <a:xfrm>
              <a:off x="4567286" y="5288701"/>
              <a:ext cx="1648163" cy="43601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kompetice </a:t>
              </a:r>
            </a:p>
          </p:txBody>
        </p:sp>
        <p:sp>
          <p:nvSpPr>
            <p:cNvPr id="16" name="Šipka: obousměrná svislá 15">
              <a:extLst>
                <a:ext uri="{FF2B5EF4-FFF2-40B4-BE49-F238E27FC236}">
                  <a16:creationId xmlns:a16="http://schemas.microsoft.com/office/drawing/2014/main" id="{F211C0C1-3FD6-7D49-3A58-A9E76DB289F3}"/>
                </a:ext>
              </a:extLst>
            </p:cNvPr>
            <p:cNvSpPr/>
            <p:nvPr/>
          </p:nvSpPr>
          <p:spPr>
            <a:xfrm>
              <a:off x="842158" y="1528586"/>
              <a:ext cx="163303" cy="2642002"/>
            </a:xfrm>
            <a:prstGeom prst="up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1CD2659C-0DAA-B7C0-5B01-43F19C8C2994}"/>
                </a:ext>
              </a:extLst>
            </p:cNvPr>
            <p:cNvSpPr txBox="1"/>
            <p:nvPr/>
          </p:nvSpPr>
          <p:spPr>
            <a:xfrm rot="16200000">
              <a:off x="-969384" y="2479490"/>
              <a:ext cx="30254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200" b="1" dirty="0">
                  <a:solidFill>
                    <a:schemeClr val="accent4">
                      <a:lumMod val="75000"/>
                    </a:schemeClr>
                  </a:solidFill>
                </a:rPr>
                <a:t>! kontinuum (gradient)</a:t>
              </a:r>
            </a:p>
          </p:txBody>
        </p:sp>
      </p:grp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8BC9D01-D185-6443-A432-6174BA80350F}"/>
              </a:ext>
            </a:extLst>
          </p:cNvPr>
          <p:cNvSpPr txBox="1"/>
          <p:nvPr/>
        </p:nvSpPr>
        <p:spPr>
          <a:xfrm>
            <a:off x="8137204" y="188294"/>
            <a:ext cx="38722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Tyto pojmy jsou stejné na mezidruhové (</a:t>
            </a:r>
            <a:r>
              <a:rPr lang="cs-CZ" dirty="0" err="1"/>
              <a:t>interspecifické</a:t>
            </a:r>
            <a:r>
              <a:rPr lang="cs-CZ" dirty="0"/>
              <a:t>)  vnitrodruhové (</a:t>
            </a:r>
            <a:r>
              <a:rPr lang="cs-CZ" dirty="0" err="1"/>
              <a:t>intraspecifické</a:t>
            </a:r>
            <a:r>
              <a:rPr lang="cs-CZ" dirty="0"/>
              <a:t>) úrovni, s výjimkou:</a:t>
            </a:r>
          </a:p>
          <a:p>
            <a:endParaRPr lang="cs-CZ" dirty="0"/>
          </a:p>
          <a:p>
            <a:r>
              <a:rPr lang="cs-CZ" b="1" dirty="0"/>
              <a:t>predace:</a:t>
            </a:r>
            <a:r>
              <a:rPr lang="cs-CZ" dirty="0"/>
              <a:t> mezidruhová úroveň</a:t>
            </a:r>
          </a:p>
          <a:p>
            <a:r>
              <a:rPr lang="cs-CZ" b="1" dirty="0"/>
              <a:t>kanibalizmus:</a:t>
            </a:r>
            <a:r>
              <a:rPr lang="cs-CZ" dirty="0"/>
              <a:t> vnitrodruhová </a:t>
            </a:r>
            <a:r>
              <a:rPr lang="cs-CZ" dirty="0" smtClean="0"/>
              <a:t>úroveň</a:t>
            </a:r>
          </a:p>
          <a:p>
            <a:endParaRPr lang="cs-CZ" dirty="0"/>
          </a:p>
          <a:p>
            <a:r>
              <a:rPr lang="cs-CZ" b="1" dirty="0" smtClean="0"/>
              <a:t>facilitace:</a:t>
            </a:r>
            <a:r>
              <a:rPr lang="cs-CZ" dirty="0" smtClean="0"/>
              <a:t> mezidruhová úroveň</a:t>
            </a:r>
          </a:p>
          <a:p>
            <a:r>
              <a:rPr lang="cs-CZ" b="1" dirty="0" smtClean="0"/>
              <a:t>altruismus:</a:t>
            </a:r>
            <a:r>
              <a:rPr lang="cs-CZ" dirty="0" smtClean="0"/>
              <a:t> vnitrodruhová úroveň</a:t>
            </a:r>
            <a:endParaRPr lang="cs-CZ" dirty="0"/>
          </a:p>
        </p:txBody>
      </p:sp>
      <p:pic>
        <p:nvPicPr>
          <p:cNvPr id="23" name="Obrázek 22" descr="Obsah obrázku řada/pruh, snímek obrazovky, prostor, černá&#10;&#10;Popis byl vytvořen automaticky">
            <a:extLst>
              <a:ext uri="{FF2B5EF4-FFF2-40B4-BE49-F238E27FC236}">
                <a16:creationId xmlns:a16="http://schemas.microsoft.com/office/drawing/2014/main" id="{39949BFE-B7A9-7C23-C4FD-9A6ED93EC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210" y="4127157"/>
            <a:ext cx="3649444" cy="257104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674978" y="3379765"/>
            <a:ext cx="4334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chemeClr val="accent6">
                    <a:lumMod val="75000"/>
                  </a:schemeClr>
                </a:solidFill>
              </a:rPr>
              <a:t>neprůkazný vztah mezi interagujícími organismy, těžké najít jednoznačný příklad: stav poznání?</a:t>
            </a:r>
            <a:endParaRPr lang="cs-CZ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84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2A9F478-3A91-27B1-3B02-E086C61CEFBA}"/>
              </a:ext>
            </a:extLst>
          </p:cNvPr>
          <p:cNvSpPr txBox="1"/>
          <p:nvPr/>
        </p:nvSpPr>
        <p:spPr>
          <a:xfrm>
            <a:off x="-1" y="4189232"/>
            <a:ext cx="11910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(8) otrokáři:</a:t>
            </a:r>
            <a:r>
              <a:rPr lang="cs-CZ" dirty="0"/>
              <a:t> některé druhy mravenců unášejí kukly jiných druhů a vylíhlé jedince využívají jako otroky.</a:t>
            </a:r>
          </a:p>
          <a:p>
            <a:endParaRPr lang="cs-CZ" b="1" dirty="0"/>
          </a:p>
          <a:p>
            <a:r>
              <a:rPr lang="cs-CZ" b="1" dirty="0"/>
              <a:t>(9) </a:t>
            </a:r>
            <a:r>
              <a:rPr lang="cs-CZ" b="1" dirty="0" err="1"/>
              <a:t>hyperparazité</a:t>
            </a:r>
            <a:r>
              <a:rPr lang="cs-CZ" b="1" dirty="0"/>
              <a:t>: </a:t>
            </a:r>
            <a:r>
              <a:rPr lang="cs-CZ" dirty="0"/>
              <a:t>parazité parazitů (například jednobuněčný nebo houbový parazit </a:t>
            </a:r>
            <a:r>
              <a:rPr lang="cs-CZ" dirty="0" err="1"/>
              <a:t>vícebuněčného</a:t>
            </a:r>
            <a:r>
              <a:rPr lang="cs-CZ" dirty="0"/>
              <a:t> parazita)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6376096-BCC0-4701-3F8E-F5F364FA260F}"/>
              </a:ext>
            </a:extLst>
          </p:cNvPr>
          <p:cNvSpPr txBox="1"/>
          <p:nvPr/>
        </p:nvSpPr>
        <p:spPr>
          <a:xfrm>
            <a:off x="3790951" y="4416"/>
            <a:ext cx="3324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strategie parazitizmu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7398C3C-9383-15E5-9475-2F3AA2931C04}"/>
              </a:ext>
            </a:extLst>
          </p:cNvPr>
          <p:cNvSpPr txBox="1"/>
          <p:nvPr/>
        </p:nvSpPr>
        <p:spPr>
          <a:xfrm>
            <a:off x="-1" y="459356"/>
            <a:ext cx="120586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(6) hnízdní parazité</a:t>
            </a:r>
            <a:r>
              <a:rPr lang="cs-CZ" dirty="0"/>
              <a:t>: kukačka obecná: klade vejce do cizích hnízd, mládě zlikviduje vajíčka hostitele a nechá se odchovat; </a:t>
            </a:r>
            <a:r>
              <a:rPr lang="cs-CZ" dirty="0" err="1"/>
              <a:t>peřovec</a:t>
            </a:r>
            <a:r>
              <a:rPr lang="cs-CZ" dirty="0"/>
              <a:t> skalní (kukaččí sumeček): samička žere jikry cichlidám a klade místo nich své vlastní, cichlidy je odchovají </a:t>
            </a:r>
          </a:p>
          <a:p>
            <a:endParaRPr lang="cs-CZ" dirty="0"/>
          </a:p>
        </p:txBody>
      </p:sp>
      <p:pic>
        <p:nvPicPr>
          <p:cNvPr id="10" name="Picture 15" descr="Výsledek obrázku pro synodontis multipunctata">
            <a:extLst>
              <a:ext uri="{FF2B5EF4-FFF2-40B4-BE49-F238E27FC236}">
                <a16:creationId xmlns:a16="http://schemas.microsoft.com/office/drawing/2014/main" id="{AC21FBC0-B373-D0F1-7B73-0579264D0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876" y="1123705"/>
            <a:ext cx="2047928" cy="15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953F21B-8784-8ECC-3344-AD5C94487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632" y="1144767"/>
            <a:ext cx="2436847" cy="156469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9ED17E-79B6-5EE9-E6C0-CC1D6C5D7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436" y="1144766"/>
            <a:ext cx="1804259" cy="156468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64FDC38-29BF-6120-DA6E-2249C5669DFE}"/>
              </a:ext>
            </a:extLst>
          </p:cNvPr>
          <p:cNvSpPr txBox="1"/>
          <p:nvPr/>
        </p:nvSpPr>
        <p:spPr>
          <a:xfrm>
            <a:off x="9524" y="2828835"/>
            <a:ext cx="120586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(7) sociální parazité</a:t>
            </a:r>
            <a:r>
              <a:rPr lang="cs-CZ" dirty="0"/>
              <a:t>: jsou podobní hnízdním parazitům, ale parazitují v koloniích sociálního hmyzu (blanokřídlí). Využívají mimikry. Housenky některých  modrásků se vyvíjejí v mraveništi, kam se dostanou pomocí mimikry: připomínají larvy mravenců, nechávají se živit nebo se chovají jako predátoři. Královny některých druhů čmeláků (</a:t>
            </a:r>
            <a:r>
              <a:rPr lang="cs-CZ" i="1" dirty="0" err="1"/>
              <a:t>Bombus</a:t>
            </a:r>
            <a:r>
              <a:rPr lang="cs-CZ" i="1" dirty="0"/>
              <a:t> </a:t>
            </a:r>
            <a:r>
              <a:rPr lang="cs-CZ" i="1" dirty="0" err="1"/>
              <a:t>bohemicus</a:t>
            </a:r>
            <a:r>
              <a:rPr lang="cs-CZ" dirty="0"/>
              <a:t>) nebo včel (</a:t>
            </a:r>
            <a:r>
              <a:rPr lang="cs-CZ" i="1" dirty="0" err="1"/>
              <a:t>Mellipona</a:t>
            </a:r>
            <a:r>
              <a:rPr lang="cs-CZ" dirty="0"/>
              <a:t> </a:t>
            </a:r>
            <a:r>
              <a:rPr lang="cs-CZ" i="1" dirty="0" err="1"/>
              <a:t>scutellaris</a:t>
            </a:r>
            <a:r>
              <a:rPr lang="cs-CZ" dirty="0"/>
              <a:t>)</a:t>
            </a:r>
            <a:r>
              <a:rPr lang="cs-CZ" i="1" dirty="0"/>
              <a:t> se</a:t>
            </a:r>
            <a:r>
              <a:rPr lang="cs-CZ" dirty="0"/>
              <a:t> vyvíjejí (nechávají krmit) v koloniích jiných druhů, pak vylétají a obsazují místo královny v osiřelých koloniích.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2A5417D-3DD8-60B6-CF6B-53F3E2FFE495}"/>
              </a:ext>
            </a:extLst>
          </p:cNvPr>
          <p:cNvSpPr txBox="1"/>
          <p:nvPr/>
        </p:nvSpPr>
        <p:spPr>
          <a:xfrm>
            <a:off x="9524" y="5248367"/>
            <a:ext cx="93345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(10) sexuální parazité </a:t>
            </a:r>
            <a:r>
              <a:rPr lang="cs-CZ" dirty="0"/>
              <a:t>(jen vnitrodruhový parazitismus): samečci jsou mnohonásobně menší než samičky a parazitují na samičkách, někdy jsou i trvale spojeni. Hlubokomořské ryby (</a:t>
            </a:r>
            <a:r>
              <a:rPr lang="cs-CZ" dirty="0" err="1"/>
              <a:t>tykadlovka</a:t>
            </a:r>
            <a:r>
              <a:rPr lang="cs-CZ" dirty="0"/>
              <a:t> </a:t>
            </a:r>
            <a:r>
              <a:rPr lang="cs-CZ" dirty="0" err="1"/>
              <a:t>Holboellova</a:t>
            </a:r>
            <a:r>
              <a:rPr lang="cs-CZ" dirty="0"/>
              <a:t>). Jde o vnitrodruhový parazitismus nebo jen o specifickou reprodukční strategii?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8F9DC08-2EF7-9BAA-F5BA-33EA83BFA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903" y="5272630"/>
            <a:ext cx="2730747" cy="135296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6C14A27-1A85-8839-10CA-DEA462F6B389}"/>
              </a:ext>
            </a:extLst>
          </p:cNvPr>
          <p:cNvSpPr txBox="1"/>
          <p:nvPr/>
        </p:nvSpPr>
        <p:spPr>
          <a:xfrm>
            <a:off x="4421007" y="6580916"/>
            <a:ext cx="349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fotografie: </a:t>
            </a:r>
            <a:r>
              <a:rPr lang="cs-CZ" sz="1400" dirty="0" err="1"/>
              <a:t>wikipedia</a:t>
            </a:r>
            <a:r>
              <a:rPr lang="cs-CZ" sz="1400" dirty="0"/>
              <a:t> a archív Milana Gelnara</a:t>
            </a:r>
          </a:p>
        </p:txBody>
      </p:sp>
    </p:spTree>
    <p:extLst>
      <p:ext uri="{BB962C8B-B14F-4D97-AF65-F5344CB8AC3E}">
        <p14:creationId xmlns:p14="http://schemas.microsoft.com/office/powerpoint/2010/main" val="119184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3C11B11C-2776-9AC1-F5C1-819430DE0221}"/>
              </a:ext>
            </a:extLst>
          </p:cNvPr>
          <p:cNvSpPr txBox="1"/>
          <p:nvPr/>
        </p:nvSpPr>
        <p:spPr>
          <a:xfrm>
            <a:off x="11327" y="527636"/>
            <a:ext cx="1210447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(11) </a:t>
            </a:r>
            <a:r>
              <a:rPr lang="cs-CZ" b="1" dirty="0" err="1"/>
              <a:t>parazitoidi</a:t>
            </a:r>
            <a:r>
              <a:rPr lang="cs-CZ" b="1" dirty="0"/>
              <a:t>: </a:t>
            </a:r>
            <a:r>
              <a:rPr lang="cs-CZ" dirty="0"/>
              <a:t>vyvíjejí se v těle nebo buňkách jiného organismu a na konci tohoto vývoje svého hostitele usmrcuje a často i zkonzumují. Někdy jsou proto řazeni k predátorům. Jindy se k parazitoidům řadí parazitičtí kastrátoři, protože ti svého hostitele usmrcují „v evolučním smyslu“. Často se používají v biologické ochraně proti mšicím nebo zavíječům (s obchodním názvem </a:t>
            </a:r>
            <a:r>
              <a:rPr lang="cs-CZ" i="1" dirty="0"/>
              <a:t>parazitické vosičky</a:t>
            </a:r>
            <a:r>
              <a:rPr lang="cs-CZ" dirty="0"/>
              <a:t>).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" name="Picture 2" descr="Parasitic Wasps Genetically Engineer Caterpillars Using Domesticated  Viruses - The Atlantic">
            <a:extLst>
              <a:ext uri="{FF2B5EF4-FFF2-40B4-BE49-F238E27FC236}">
                <a16:creationId xmlns:a16="http://schemas.microsoft.com/office/drawing/2014/main" id="{418931A5-819C-A0C5-A96A-23B60EB6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381" y="1917044"/>
            <a:ext cx="3063296" cy="181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arasitic Wasp Eggs And Larvae - Learn About The Life Cycle Of Parasitic  Wasps">
            <a:extLst>
              <a:ext uri="{FF2B5EF4-FFF2-40B4-BE49-F238E27FC236}">
                <a16:creationId xmlns:a16="http://schemas.microsoft.com/office/drawing/2014/main" id="{5A052067-EF17-8036-6B8B-9716A731A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51" y="1923944"/>
            <a:ext cx="2416641" cy="181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Aphid Parasitic Wasp - Aphidius colemani - Dragonfli">
            <a:extLst>
              <a:ext uri="{FF2B5EF4-FFF2-40B4-BE49-F238E27FC236}">
                <a16:creationId xmlns:a16="http://schemas.microsoft.com/office/drawing/2014/main" id="{4568F42A-89C9-0E50-2141-7FE9CC5EB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54" y="1923944"/>
            <a:ext cx="2487343" cy="181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6C7D6B7-A722-3F53-CEB5-1EBF0E8FE95F}"/>
              </a:ext>
            </a:extLst>
          </p:cNvPr>
          <p:cNvSpPr txBox="1"/>
          <p:nvPr/>
        </p:nvSpPr>
        <p:spPr>
          <a:xfrm>
            <a:off x="2133600" y="-37966"/>
            <a:ext cx="7153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strategie parazitizmu: paraziti nebo predátoři?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AD332D6-8431-D879-4AB6-6CD18D7CD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5174" y="1917044"/>
            <a:ext cx="2750928" cy="180558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CCC1210-8DEB-4A77-1DB5-08B4298C00EA}"/>
              </a:ext>
            </a:extLst>
          </p:cNvPr>
          <p:cNvSpPr txBox="1"/>
          <p:nvPr/>
        </p:nvSpPr>
        <p:spPr>
          <a:xfrm>
            <a:off x="3679" y="3911696"/>
            <a:ext cx="12112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(12) </a:t>
            </a:r>
            <a:r>
              <a:rPr lang="cs-CZ" sz="1800" b="1" dirty="0" err="1"/>
              <a:t>mikropredátoři</a:t>
            </a:r>
            <a:r>
              <a:rPr lang="cs-CZ" sz="1800" b="1" dirty="0"/>
              <a:t>:</a:t>
            </a:r>
            <a:r>
              <a:rPr lang="cs-CZ" sz="1800" dirty="0"/>
              <a:t> má vlastnosti jak parazita (ujídá, nezabíjí), tak predátora (není závislý na jednom jedinci nebo druhu). Není vždy malý – jde i o mihule (obratlovci).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29619FF-0EAC-AABC-252B-2A184E210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022" y="4729906"/>
            <a:ext cx="2607062" cy="173014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8D34CBD-E0F5-DFF4-5FE4-941859A501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337" y="4733299"/>
            <a:ext cx="3886461" cy="173014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D4F72F9-89BD-04AF-C7E1-747554C0577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333" b="13125"/>
          <a:stretch/>
        </p:blipFill>
        <p:spPr>
          <a:xfrm>
            <a:off x="8052304" y="4729906"/>
            <a:ext cx="3149096" cy="1736923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EEED70CD-9365-8034-886E-6E7955CE2A7C}"/>
              </a:ext>
            </a:extLst>
          </p:cNvPr>
          <p:cNvSpPr txBox="1"/>
          <p:nvPr/>
        </p:nvSpPr>
        <p:spPr>
          <a:xfrm>
            <a:off x="4421007" y="6580916"/>
            <a:ext cx="349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fotografie: </a:t>
            </a:r>
            <a:r>
              <a:rPr lang="cs-CZ" sz="1400" dirty="0" err="1"/>
              <a:t>wikipedia</a:t>
            </a:r>
            <a:r>
              <a:rPr lang="cs-CZ" sz="1400" dirty="0"/>
              <a:t> a archív Milana Gelnara</a:t>
            </a:r>
          </a:p>
        </p:txBody>
      </p:sp>
    </p:spTree>
    <p:extLst>
      <p:ext uri="{BB962C8B-B14F-4D97-AF65-F5344CB8AC3E}">
        <p14:creationId xmlns:p14="http://schemas.microsoft.com/office/powerpoint/2010/main" val="147546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Podnadpis 2"/>
          <p:cNvSpPr>
            <a:spLocks noGrp="1"/>
          </p:cNvSpPr>
          <p:nvPr>
            <p:ph type="subTitle" idx="1"/>
          </p:nvPr>
        </p:nvSpPr>
        <p:spPr>
          <a:xfrm>
            <a:off x="180028" y="1404814"/>
            <a:ext cx="6228338" cy="2222168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cs-CZ" altLang="cs-CZ" sz="1800" b="1" dirty="0"/>
              <a:t>Prostředí 1. řádu: hostitel</a:t>
            </a:r>
          </a:p>
          <a:p>
            <a:pPr algn="l">
              <a:lnSpc>
                <a:spcPct val="100000"/>
              </a:lnSpc>
            </a:pPr>
            <a:endParaRPr lang="cs-CZ" altLang="cs-CZ" sz="1800" b="1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s-CZ" altLang="cs-CZ" sz="1800" b="1" dirty="0">
                <a:solidFill>
                  <a:srgbClr val="002060"/>
                </a:solidFill>
              </a:rPr>
              <a:t>ektoparaziti </a:t>
            </a:r>
            <a:r>
              <a:rPr lang="cs-CZ" altLang="cs-CZ" sz="1800" dirty="0">
                <a:solidFill>
                  <a:srgbClr val="002060"/>
                </a:solidFill>
              </a:rPr>
              <a:t>– na povrchu těla hostitele (žábrohlísti, parazitičtí korýši, vši, blechy)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s-CZ" altLang="cs-CZ" sz="1800" b="1" dirty="0">
                <a:solidFill>
                  <a:srgbClr val="002060"/>
                </a:solidFill>
              </a:rPr>
              <a:t>endoparaziti</a:t>
            </a:r>
            <a:r>
              <a:rPr lang="cs-CZ" altLang="cs-CZ" sz="1800" dirty="0">
                <a:solidFill>
                  <a:srgbClr val="002060"/>
                </a:solidFill>
              </a:rPr>
              <a:t> – ve vnitřních orgánech hostitele (měňavka úplavičná, motolice, tasemnice): prostředí bez světla (afotické), bez kyslíku (anaerobní), ale se stejným osmotickým tlakem jako v těle parazita: </a:t>
            </a:r>
            <a:r>
              <a:rPr lang="cs-CZ" altLang="cs-CZ" sz="1800" b="1" dirty="0">
                <a:solidFill>
                  <a:srgbClr val="002060"/>
                </a:solidFill>
              </a:rPr>
              <a:t>fyziologické adaptace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43AEDC6-060B-1968-C578-214CA9F9310A}"/>
              </a:ext>
            </a:extLst>
          </p:cNvPr>
          <p:cNvSpPr txBox="1"/>
          <p:nvPr/>
        </p:nvSpPr>
        <p:spPr>
          <a:xfrm>
            <a:off x="3603381" y="0"/>
            <a:ext cx="537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Co je prostředím pro parazita?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BFF86163-1C04-96CE-D00D-DBB46623EBFE}"/>
              </a:ext>
            </a:extLst>
          </p:cNvPr>
          <p:cNvSpPr txBox="1">
            <a:spLocks/>
          </p:cNvSpPr>
          <p:nvPr/>
        </p:nvSpPr>
        <p:spPr>
          <a:xfrm>
            <a:off x="130746" y="4309479"/>
            <a:ext cx="5842487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altLang="cs-CZ" sz="1800" b="1" dirty="0"/>
              <a:t>Prostředí 2. řádu: prostředí hostitele</a:t>
            </a:r>
          </a:p>
          <a:p>
            <a:pPr algn="l"/>
            <a:endParaRPr lang="cs-CZ" altLang="cs-CZ" sz="1800" b="1" dirty="0"/>
          </a:p>
          <a:p>
            <a:pPr algn="l"/>
            <a:r>
              <a:rPr lang="cs-CZ" altLang="cs-CZ" sz="1800" dirty="0">
                <a:solidFill>
                  <a:srgbClr val="002060"/>
                </a:solidFill>
              </a:rPr>
              <a:t>pH, salinita, znečištění, proudění, teplota, světlo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733588E3-4DA5-64DB-795F-BFD5ED74856F}"/>
              </a:ext>
            </a:extLst>
          </p:cNvPr>
          <p:cNvGrpSpPr/>
          <p:nvPr/>
        </p:nvGrpSpPr>
        <p:grpSpPr>
          <a:xfrm>
            <a:off x="6697417" y="1512276"/>
            <a:ext cx="5246943" cy="4771293"/>
            <a:chOff x="1919536" y="692697"/>
            <a:chExt cx="8352928" cy="5920481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C8BE994-9940-A671-7EA1-4A9762941D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816" y="3247895"/>
              <a:ext cx="1079376" cy="102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370F7911-1ED9-CB53-4E0C-AA33F1B287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650" y="2616676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99E94417-6B51-5F79-FBBC-5238646D09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6370" y="3717033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6EF4FBB6-F11E-7C62-160A-907FCB24EF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6120" y="2616676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EA0A1E61-0A61-088E-3798-9BF23BE5A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8900" y="1592739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C43F3F78-6C30-2C3F-1F43-CCE4FA1B40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088" y="1344243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4D222A06-9DF1-BB73-57EA-97291E4FD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788" y="4665664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E6D1986C-E009-8535-4B9A-151CCA4CE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176" y="4725145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0">
              <a:extLst>
                <a:ext uri="{FF2B5EF4-FFF2-40B4-BE49-F238E27FC236}">
                  <a16:creationId xmlns:a16="http://schemas.microsoft.com/office/drawing/2014/main" id="{0259FD98-A555-4E43-9144-322C25788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0216" y="3088371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3DEC3E73-FA37-9B6B-F0D3-80C8A3214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588" y="4883608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id="{B6462FEB-E429-3C4A-3888-9EB7814D6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979" y="3326174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3">
              <a:extLst>
                <a:ext uri="{FF2B5EF4-FFF2-40B4-BE49-F238E27FC236}">
                  <a16:creationId xmlns:a16="http://schemas.microsoft.com/office/drawing/2014/main" id="{9798F188-7157-38B4-A325-9EBA9752A4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712" y="1904267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4">
              <a:extLst>
                <a:ext uri="{FF2B5EF4-FFF2-40B4-BE49-F238E27FC236}">
                  <a16:creationId xmlns:a16="http://schemas.microsoft.com/office/drawing/2014/main" id="{E8050F1A-9E3B-6B70-BF89-5AEAD55DF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4976" y="1564705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7C7E696E-B378-0746-6FB8-E7F933A1A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4229" y="1224365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F59DA954-A31F-8D07-99CC-BDCA3D3973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9716" y="2292802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7">
              <a:extLst>
                <a:ext uri="{FF2B5EF4-FFF2-40B4-BE49-F238E27FC236}">
                  <a16:creationId xmlns:a16="http://schemas.microsoft.com/office/drawing/2014/main" id="{B8AAAD99-F582-0F58-C6D7-3EDD74CFBA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9966" y="3997152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8">
              <a:extLst>
                <a:ext uri="{FF2B5EF4-FFF2-40B4-BE49-F238E27FC236}">
                  <a16:creationId xmlns:a16="http://schemas.microsoft.com/office/drawing/2014/main" id="{510335B2-AB98-BFFB-E5C7-3F22989887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3632" y="5021089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Veselý obličej 26">
              <a:extLst>
                <a:ext uri="{FF2B5EF4-FFF2-40B4-BE49-F238E27FC236}">
                  <a16:creationId xmlns:a16="http://schemas.microsoft.com/office/drawing/2014/main" id="{66AE50A2-6A4F-7298-3BDC-E8C0DC2902BE}"/>
                </a:ext>
              </a:extLst>
            </p:cNvPr>
            <p:cNvSpPr/>
            <p:nvPr/>
          </p:nvSpPr>
          <p:spPr>
            <a:xfrm>
              <a:off x="2567608" y="1605064"/>
              <a:ext cx="97644" cy="95745"/>
            </a:xfrm>
            <a:prstGeom prst="smileyFac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rgbClr val="FF0000"/>
                </a:solidFill>
              </a:endParaRPr>
            </a:p>
          </p:txBody>
        </p:sp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D02E5567-854B-7B56-65F2-07330DB7E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8060" y="2132857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055FC333-5114-0B5C-C3FB-DCEBABC48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5732" y="198884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39440324-0EAD-9F89-AA84-D00F76A959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145" y="1722588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CCDA1D5C-0ED2-E360-8968-A441748173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0068" y="1938612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7">
              <a:extLst>
                <a:ext uri="{FF2B5EF4-FFF2-40B4-BE49-F238E27FC236}">
                  <a16:creationId xmlns:a16="http://schemas.microsoft.com/office/drawing/2014/main" id="{9EC39ADB-D031-3EA8-FBEB-EB2E7AE7E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2076" y="2132857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8">
              <a:extLst>
                <a:ext uri="{FF2B5EF4-FFF2-40B4-BE49-F238E27FC236}">
                  <a16:creationId xmlns:a16="http://schemas.microsoft.com/office/drawing/2014/main" id="{8733B9CC-02EA-9F1A-B280-FE4A69801B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017" y="306896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9">
              <a:extLst>
                <a:ext uri="{FF2B5EF4-FFF2-40B4-BE49-F238E27FC236}">
                  <a16:creationId xmlns:a16="http://schemas.microsoft.com/office/drawing/2014/main" id="{508BA1C9-59BD-034E-1B55-2762084D9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177" y="306896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10">
              <a:extLst>
                <a:ext uri="{FF2B5EF4-FFF2-40B4-BE49-F238E27FC236}">
                  <a16:creationId xmlns:a16="http://schemas.microsoft.com/office/drawing/2014/main" id="{9AD2BCAB-C30A-94D0-9445-58D62C3CA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4273" y="3522788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11">
              <a:extLst>
                <a:ext uri="{FF2B5EF4-FFF2-40B4-BE49-F238E27FC236}">
                  <a16:creationId xmlns:a16="http://schemas.microsoft.com/office/drawing/2014/main" id="{28DA3C33-15A4-4C2E-A6B5-EB8F04E2CA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873" y="3810820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7A49C0DB-E8A0-AA42-CD06-05F154A7B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3444" y="3810820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14">
              <a:extLst>
                <a:ext uri="{FF2B5EF4-FFF2-40B4-BE49-F238E27FC236}">
                  <a16:creationId xmlns:a16="http://schemas.microsoft.com/office/drawing/2014/main" id="{5EF97991-3D7A-16D1-7760-E70848EAF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7928" y="3861049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D6974170-2491-C45F-831D-2599B0CD4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5854" y="2348881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16">
              <a:extLst>
                <a:ext uri="{FF2B5EF4-FFF2-40B4-BE49-F238E27FC236}">
                  <a16:creationId xmlns:a16="http://schemas.microsoft.com/office/drawing/2014/main" id="{D47DBDFA-3FCC-8ADD-09DA-A9611C52E4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4606" y="692697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17">
              <a:extLst>
                <a:ext uri="{FF2B5EF4-FFF2-40B4-BE49-F238E27FC236}">
                  <a16:creationId xmlns:a16="http://schemas.microsoft.com/office/drawing/2014/main" id="{4E93BE47-590A-43C1-2C97-62811189A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2304" y="5213376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18">
              <a:extLst>
                <a:ext uri="{FF2B5EF4-FFF2-40B4-BE49-F238E27FC236}">
                  <a16:creationId xmlns:a16="http://schemas.microsoft.com/office/drawing/2014/main" id="{0E79ABC3-DEBC-5388-FA47-876E2B930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0350" y="5501408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19">
              <a:extLst>
                <a:ext uri="{FF2B5EF4-FFF2-40B4-BE49-F238E27FC236}">
                  <a16:creationId xmlns:a16="http://schemas.microsoft.com/office/drawing/2014/main" id="{6C8C0752-9A5E-131A-3B88-985064B0A6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536" y="4205264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20">
              <a:extLst>
                <a:ext uri="{FF2B5EF4-FFF2-40B4-BE49-F238E27FC236}">
                  <a16:creationId xmlns:a16="http://schemas.microsoft.com/office/drawing/2014/main" id="{074CD10A-C10B-0536-3BE5-A4CFA4CC9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966" y="4061248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21">
              <a:extLst>
                <a:ext uri="{FF2B5EF4-FFF2-40B4-BE49-F238E27FC236}">
                  <a16:creationId xmlns:a16="http://schemas.microsoft.com/office/drawing/2014/main" id="{BD702A8F-8C17-46BD-458F-020B4E016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1864" y="5429400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22">
              <a:extLst>
                <a:ext uri="{FF2B5EF4-FFF2-40B4-BE49-F238E27FC236}">
                  <a16:creationId xmlns:a16="http://schemas.microsoft.com/office/drawing/2014/main" id="{F8C24DF7-8CCF-4189-E14D-C6102400C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964" y="3197152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23">
              <a:extLst>
                <a:ext uri="{FF2B5EF4-FFF2-40B4-BE49-F238E27FC236}">
                  <a16:creationId xmlns:a16="http://schemas.microsoft.com/office/drawing/2014/main" id="{E0AE3E13-B8BB-BABD-0179-42B6C0940F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840" y="2420889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24">
              <a:extLst>
                <a:ext uri="{FF2B5EF4-FFF2-40B4-BE49-F238E27FC236}">
                  <a16:creationId xmlns:a16="http://schemas.microsoft.com/office/drawing/2014/main" id="{3F90A564-6375-3BD9-70F8-C7E508F2D1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348" y="5589241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25">
              <a:extLst>
                <a:ext uri="{FF2B5EF4-FFF2-40B4-BE49-F238E27FC236}">
                  <a16:creationId xmlns:a16="http://schemas.microsoft.com/office/drawing/2014/main" id="{EFD87702-AEB9-64C1-DA57-9BC889DE3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536" y="5573416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26">
              <a:extLst>
                <a:ext uri="{FF2B5EF4-FFF2-40B4-BE49-F238E27FC236}">
                  <a16:creationId xmlns:a16="http://schemas.microsoft.com/office/drawing/2014/main" id="{DD32C006-1E4A-625C-DD90-6A0AFE8C5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025" y="539499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27">
              <a:extLst>
                <a:ext uri="{FF2B5EF4-FFF2-40B4-BE49-F238E27FC236}">
                  <a16:creationId xmlns:a16="http://schemas.microsoft.com/office/drawing/2014/main" id="{255361D7-040C-9FC3-AEDF-1C5C0AC91E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985" y="4386884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28">
              <a:extLst>
                <a:ext uri="{FF2B5EF4-FFF2-40B4-BE49-F238E27FC236}">
                  <a16:creationId xmlns:a16="http://schemas.microsoft.com/office/drawing/2014/main" id="{14978B94-B6B7-1341-5160-534136E854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108" y="4530900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29">
              <a:extLst>
                <a:ext uri="{FF2B5EF4-FFF2-40B4-BE49-F238E27FC236}">
                  <a16:creationId xmlns:a16="http://schemas.microsoft.com/office/drawing/2014/main" id="{14A26A36-B39F-C3B8-3078-0B0B3B997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8180" y="3645025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30">
              <a:extLst>
                <a:ext uri="{FF2B5EF4-FFF2-40B4-BE49-F238E27FC236}">
                  <a16:creationId xmlns:a16="http://schemas.microsoft.com/office/drawing/2014/main" id="{37E5A74E-6249-005B-B1D0-D0F1B6581B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1756" y="4221089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31">
              <a:extLst>
                <a:ext uri="{FF2B5EF4-FFF2-40B4-BE49-F238E27FC236}">
                  <a16:creationId xmlns:a16="http://schemas.microsoft.com/office/drawing/2014/main" id="{242F45A3-AB6E-72F1-0752-F62B769AC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4393" y="1124745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2">
              <a:extLst>
                <a:ext uri="{FF2B5EF4-FFF2-40B4-BE49-F238E27FC236}">
                  <a16:creationId xmlns:a16="http://schemas.microsoft.com/office/drawing/2014/main" id="{9415B2C7-C15D-DA81-5E16-C333C0C53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617" y="1772817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33">
              <a:extLst>
                <a:ext uri="{FF2B5EF4-FFF2-40B4-BE49-F238E27FC236}">
                  <a16:creationId xmlns:a16="http://schemas.microsoft.com/office/drawing/2014/main" id="{7F846677-CB98-AC64-E007-B8B532B03A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9668" y="2946724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4">
              <a:extLst>
                <a:ext uri="{FF2B5EF4-FFF2-40B4-BE49-F238E27FC236}">
                  <a16:creationId xmlns:a16="http://schemas.microsoft.com/office/drawing/2014/main" id="{A023A7BE-DD8D-C376-E2E0-888F9255E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921" y="594928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35">
              <a:extLst>
                <a:ext uri="{FF2B5EF4-FFF2-40B4-BE49-F238E27FC236}">
                  <a16:creationId xmlns:a16="http://schemas.microsoft.com/office/drawing/2014/main" id="{1AC9E065-54CB-013E-6983-6F61679EE1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9908" y="6043068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36">
              <a:extLst>
                <a:ext uri="{FF2B5EF4-FFF2-40B4-BE49-F238E27FC236}">
                  <a16:creationId xmlns:a16="http://schemas.microsoft.com/office/drawing/2014/main" id="{17EFF519-F1E1-1309-F9E2-3F524E6B5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8140" y="575503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38">
              <a:extLst>
                <a:ext uri="{FF2B5EF4-FFF2-40B4-BE49-F238E27FC236}">
                  <a16:creationId xmlns:a16="http://schemas.microsoft.com/office/drawing/2014/main" id="{933E2F3C-9D09-412B-0703-06C0940FF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3593" y="594928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39">
              <a:extLst>
                <a:ext uri="{FF2B5EF4-FFF2-40B4-BE49-F238E27FC236}">
                  <a16:creationId xmlns:a16="http://schemas.microsoft.com/office/drawing/2014/main" id="{C3C44CDD-2D49-6E34-6BA3-F7F8B8650F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849" y="5106964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40">
              <a:extLst>
                <a:ext uri="{FF2B5EF4-FFF2-40B4-BE49-F238E27FC236}">
                  <a16:creationId xmlns:a16="http://schemas.microsoft.com/office/drawing/2014/main" id="{FF7CB908-BEC4-6AF0-4442-4464891DB0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3524" y="4458892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48" name="Picture 41">
              <a:extLst>
                <a:ext uri="{FF2B5EF4-FFF2-40B4-BE49-F238E27FC236}">
                  <a16:creationId xmlns:a16="http://schemas.microsoft.com/office/drawing/2014/main" id="{B3AFF4AD-DEB3-846C-33AB-634348E92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3593" y="4581129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49" name="Picture 42">
              <a:extLst>
                <a:ext uri="{FF2B5EF4-FFF2-40B4-BE49-F238E27FC236}">
                  <a16:creationId xmlns:a16="http://schemas.microsoft.com/office/drawing/2014/main" id="{D30BA73D-6101-FC9C-5516-D159E8E09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564" y="611507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2" name="Picture 43">
              <a:extLst>
                <a:ext uri="{FF2B5EF4-FFF2-40B4-BE49-F238E27FC236}">
                  <a16:creationId xmlns:a16="http://schemas.microsoft.com/office/drawing/2014/main" id="{ECDD3ECC-824C-E322-DBEF-804CE2843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3364" y="6093297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3" name="Picture 2">
              <a:extLst>
                <a:ext uri="{FF2B5EF4-FFF2-40B4-BE49-F238E27FC236}">
                  <a16:creationId xmlns:a16="http://schemas.microsoft.com/office/drawing/2014/main" id="{052C3FB1-C9EF-8522-409F-5A58E827F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009" y="287471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4" name="Picture 3">
              <a:extLst>
                <a:ext uri="{FF2B5EF4-FFF2-40B4-BE49-F238E27FC236}">
                  <a16:creationId xmlns:a16="http://schemas.microsoft.com/office/drawing/2014/main" id="{8E360D62-3F0C-5890-C4D5-5A4E063DFC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9977" y="323475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5" name="Picture 4">
              <a:extLst>
                <a:ext uri="{FF2B5EF4-FFF2-40B4-BE49-F238E27FC236}">
                  <a16:creationId xmlns:a16="http://schemas.microsoft.com/office/drawing/2014/main" id="{329697F7-B778-EB87-1785-827AF01CB9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025" y="2946724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6" name="Picture 5">
              <a:extLst>
                <a:ext uri="{FF2B5EF4-FFF2-40B4-BE49-F238E27FC236}">
                  <a16:creationId xmlns:a16="http://schemas.microsoft.com/office/drawing/2014/main" id="{B96326DE-D512-F706-F53D-8BED3B2D0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5772" y="3090740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7" name="Picture 6">
              <a:extLst>
                <a:ext uri="{FF2B5EF4-FFF2-40B4-BE49-F238E27FC236}">
                  <a16:creationId xmlns:a16="http://schemas.microsoft.com/office/drawing/2014/main" id="{02D50EE5-DAB1-1EF3-B10E-8A9D4E12E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8049" y="3140969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8" name="Picture 7">
              <a:extLst>
                <a:ext uri="{FF2B5EF4-FFF2-40B4-BE49-F238E27FC236}">
                  <a16:creationId xmlns:a16="http://schemas.microsoft.com/office/drawing/2014/main" id="{97DB90CC-8533-3546-D4AF-C5B90175BA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3993" y="323475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9" name="Picture 8">
              <a:extLst>
                <a:ext uri="{FF2B5EF4-FFF2-40B4-BE49-F238E27FC236}">
                  <a16:creationId xmlns:a16="http://schemas.microsoft.com/office/drawing/2014/main" id="{45110003-6D92-F6E8-E7E3-4ADDD55C1D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009" y="3356993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60" name="Picture 9">
              <a:extLst>
                <a:ext uri="{FF2B5EF4-FFF2-40B4-BE49-F238E27FC236}">
                  <a16:creationId xmlns:a16="http://schemas.microsoft.com/office/drawing/2014/main" id="{0EE17C92-EF8D-2031-1B95-791C8CEB9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025" y="323475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61" name="Picture 10">
              <a:extLst>
                <a:ext uri="{FF2B5EF4-FFF2-40B4-BE49-F238E27FC236}">
                  <a16:creationId xmlns:a16="http://schemas.microsoft.com/office/drawing/2014/main" id="{7FD70AB1-4912-5C4B-6306-7BAF0677F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985" y="2924945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62" name="Picture 13">
              <a:extLst>
                <a:ext uri="{FF2B5EF4-FFF2-40B4-BE49-F238E27FC236}">
                  <a16:creationId xmlns:a16="http://schemas.microsoft.com/office/drawing/2014/main" id="{341F134A-DE97-84F8-A7DC-2B82429DAC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0137" y="5827044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63" name="Picture 11">
              <a:extLst>
                <a:ext uri="{FF2B5EF4-FFF2-40B4-BE49-F238E27FC236}">
                  <a16:creationId xmlns:a16="http://schemas.microsoft.com/office/drawing/2014/main" id="{821BDB87-DA55-32EF-245E-0D98F728E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3804" y="5178972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64" name="Picture 12">
              <a:extLst>
                <a:ext uri="{FF2B5EF4-FFF2-40B4-BE49-F238E27FC236}">
                  <a16:creationId xmlns:a16="http://schemas.microsoft.com/office/drawing/2014/main" id="{A4E5B573-7BFA-E275-3634-6ACFA6CE13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985" y="5517233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65" name="Picture 13">
              <a:extLst>
                <a:ext uri="{FF2B5EF4-FFF2-40B4-BE49-F238E27FC236}">
                  <a16:creationId xmlns:a16="http://schemas.microsoft.com/office/drawing/2014/main" id="{B81D8DAC-608D-F990-A6B6-ECB498F38A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3804" y="558924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66" name="Picture 14">
              <a:extLst>
                <a:ext uri="{FF2B5EF4-FFF2-40B4-BE49-F238E27FC236}">
                  <a16:creationId xmlns:a16="http://schemas.microsoft.com/office/drawing/2014/main" id="{7728B8C2-335A-3672-A01D-88CB18ADEE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489" y="5250980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67" name="Picture 15">
              <a:extLst>
                <a:ext uri="{FF2B5EF4-FFF2-40B4-BE49-F238E27FC236}">
                  <a16:creationId xmlns:a16="http://schemas.microsoft.com/office/drawing/2014/main" id="{012951D1-BB10-4652-656E-2793C3034A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009" y="5539012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68" name="Picture 16">
              <a:extLst>
                <a:ext uri="{FF2B5EF4-FFF2-40B4-BE49-F238E27FC236}">
                  <a16:creationId xmlns:a16="http://schemas.microsoft.com/office/drawing/2014/main" id="{01424B3D-9399-E27E-5C0A-94C9CF6ECC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9937" y="2204865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69" name="Picture 17">
              <a:extLst>
                <a:ext uri="{FF2B5EF4-FFF2-40B4-BE49-F238E27FC236}">
                  <a16:creationId xmlns:a16="http://schemas.microsoft.com/office/drawing/2014/main" id="{F39CCDBC-5E03-5894-085B-AAD84888F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5961" y="215463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70" name="Picture 18">
              <a:extLst>
                <a:ext uri="{FF2B5EF4-FFF2-40B4-BE49-F238E27FC236}">
                  <a16:creationId xmlns:a16="http://schemas.microsoft.com/office/drawing/2014/main" id="{71B91DC5-3969-F361-BB28-E6D90B96E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108" y="4365105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71" name="Picture 19">
              <a:extLst>
                <a:ext uri="{FF2B5EF4-FFF2-40B4-BE49-F238E27FC236}">
                  <a16:creationId xmlns:a16="http://schemas.microsoft.com/office/drawing/2014/main" id="{1E310DC8-15C3-FBFF-A9A5-46BF740A98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1785" y="594928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72" name="Picture 20">
              <a:extLst>
                <a:ext uri="{FF2B5EF4-FFF2-40B4-BE49-F238E27FC236}">
                  <a16:creationId xmlns:a16="http://schemas.microsoft.com/office/drawing/2014/main" id="{29F38F4E-F90B-626B-438D-1152BE623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820" y="5301209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73" name="Picture 21">
              <a:extLst>
                <a:ext uri="{FF2B5EF4-FFF2-40B4-BE49-F238E27FC236}">
                  <a16:creationId xmlns:a16="http://schemas.microsoft.com/office/drawing/2014/main" id="{593CDEBD-7350-8A4E-B5EF-C51EBC527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921" y="575503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74" name="Picture 22">
              <a:extLst>
                <a:ext uri="{FF2B5EF4-FFF2-40B4-BE49-F238E27FC236}">
                  <a16:creationId xmlns:a16="http://schemas.microsoft.com/office/drawing/2014/main" id="{1C9419DA-3B77-9D9B-4F00-2AA083933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1556" y="575503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75" name="Picture 23">
              <a:extLst>
                <a:ext uri="{FF2B5EF4-FFF2-40B4-BE49-F238E27FC236}">
                  <a16:creationId xmlns:a16="http://schemas.microsoft.com/office/drawing/2014/main" id="{5B50B10C-4FB6-01B9-9BE5-F9F75699F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01" y="6237313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76" name="Picture 24">
              <a:extLst>
                <a:ext uri="{FF2B5EF4-FFF2-40B4-BE49-F238E27FC236}">
                  <a16:creationId xmlns:a16="http://schemas.microsoft.com/office/drawing/2014/main" id="{F543B92C-14C5-356D-6435-FCE625DB80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1785" y="630932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77" name="Picture 25">
              <a:extLst>
                <a:ext uri="{FF2B5EF4-FFF2-40B4-BE49-F238E27FC236}">
                  <a16:creationId xmlns:a16="http://schemas.microsoft.com/office/drawing/2014/main" id="{75F7E58A-CEC2-F60B-1032-16473139B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7769" y="6165305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78" name="Picture 26">
              <a:extLst>
                <a:ext uri="{FF2B5EF4-FFF2-40B4-BE49-F238E27FC236}">
                  <a16:creationId xmlns:a16="http://schemas.microsoft.com/office/drawing/2014/main" id="{074EFD6B-D758-1D16-F795-ABD165CB4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7769" y="5971060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79" name="Picture 27">
              <a:extLst>
                <a:ext uri="{FF2B5EF4-FFF2-40B4-BE49-F238E27FC236}">
                  <a16:creationId xmlns:a16="http://schemas.microsoft.com/office/drawing/2014/main" id="{6694DC28-B85B-94A5-B6B8-A18EAAAC45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753" y="6237313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680" name="TextovéPole 27679">
            <a:extLst>
              <a:ext uri="{FF2B5EF4-FFF2-40B4-BE49-F238E27FC236}">
                <a16:creationId xmlns:a16="http://schemas.microsoft.com/office/drawing/2014/main" id="{4D5B6700-B08F-1216-6565-37D5F3078210}"/>
              </a:ext>
            </a:extLst>
          </p:cNvPr>
          <p:cNvSpPr txBox="1"/>
          <p:nvPr/>
        </p:nvSpPr>
        <p:spPr>
          <a:xfrm>
            <a:off x="7413212" y="1119696"/>
            <a:ext cx="3905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hostitel jako „ostrovní biotop</a:t>
            </a:r>
            <a:r>
              <a:rPr lang="cs-CZ" dirty="0" smtClean="0"/>
              <a:t>“</a:t>
            </a:r>
          </a:p>
          <a:p>
            <a:pPr algn="ctr"/>
            <a:r>
              <a:rPr lang="cs-CZ" dirty="0" err="1" smtClean="0"/>
              <a:t>metapopulace</a:t>
            </a:r>
            <a:r>
              <a:rPr lang="cs-CZ" dirty="0" smtClean="0"/>
              <a:t>: viz přednáška </a:t>
            </a:r>
            <a:r>
              <a:rPr lang="cs-CZ" i="1" dirty="0" smtClean="0"/>
              <a:t>Populace</a:t>
            </a:r>
            <a:endParaRPr lang="cs-CZ" dirty="0"/>
          </a:p>
        </p:txBody>
      </p:sp>
      <p:sp>
        <p:nvSpPr>
          <p:cNvPr id="91" name="TextovéPole 90">
            <a:extLst>
              <a:ext uri="{FF2B5EF4-FFF2-40B4-BE49-F238E27FC236}">
                <a16:creationId xmlns:a16="http://schemas.microsoft.com/office/drawing/2014/main" id="{56C14A27-1A85-8839-10CA-DEA462F6B389}"/>
              </a:ext>
            </a:extLst>
          </p:cNvPr>
          <p:cNvSpPr txBox="1"/>
          <p:nvPr/>
        </p:nvSpPr>
        <p:spPr>
          <a:xfrm>
            <a:off x="10273854" y="6495418"/>
            <a:ext cx="1907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obrázek: Milan Gelnar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71904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>
            <a:extLst>
              <a:ext uri="{FF2B5EF4-FFF2-40B4-BE49-F238E27FC236}">
                <a16:creationId xmlns:a16="http://schemas.microsoft.com/office/drawing/2014/main" id="{AB281490-63CC-D61C-12CD-9CA3C137B9B3}"/>
              </a:ext>
            </a:extLst>
          </p:cNvPr>
          <p:cNvSpPr txBox="1"/>
          <p:nvPr/>
        </p:nvSpPr>
        <p:spPr>
          <a:xfrm>
            <a:off x="3764110" y="2500687"/>
            <a:ext cx="804203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b="1" dirty="0" err="1">
                <a:solidFill>
                  <a:srgbClr val="0070C0"/>
                </a:solidFill>
              </a:rPr>
              <a:t>holoparazité</a:t>
            </a:r>
            <a:r>
              <a:rPr lang="cs-CZ" sz="2200" b="1" dirty="0">
                <a:solidFill>
                  <a:srgbClr val="0070C0"/>
                </a:solidFill>
              </a:rPr>
              <a:t> </a:t>
            </a:r>
            <a:r>
              <a:rPr lang="cs-CZ" sz="2200" dirty="0"/>
              <a:t>(nezelení) </a:t>
            </a:r>
          </a:p>
          <a:p>
            <a:endParaRPr lang="cs-CZ" b="1" dirty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získávají všechny zdroje včetně organického uhlíku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napojení na xylém i floém (obvykle), často hostitelsky specializovaní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obvykle menší poškození hostitele (parazit </a:t>
            </a:r>
            <a:r>
              <a:rPr lang="cs-CZ" dirty="0" smtClean="0"/>
              <a:t>nezabíjí</a:t>
            </a:r>
            <a:r>
              <a:rPr lang="cs-CZ" dirty="0"/>
              <a:t>; viz živočichové!)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jen vzácně ovlivnění strukturu rostlinných společenstev (kokotice: </a:t>
            </a:r>
            <a:r>
              <a:rPr lang="cs-CZ" i="1" dirty="0" err="1"/>
              <a:t>Cuscuta</a:t>
            </a:r>
            <a:r>
              <a:rPr lang="cs-CZ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~</a:t>
            </a:r>
            <a:r>
              <a:rPr lang="cs-CZ" dirty="0"/>
              <a:t> 10</a:t>
            </a:r>
            <a:r>
              <a:rPr lang="en-US" dirty="0"/>
              <a:t>% </a:t>
            </a:r>
            <a:r>
              <a:rPr lang="en-US" dirty="0" err="1"/>
              <a:t>druh</a:t>
            </a:r>
            <a:r>
              <a:rPr lang="cs-CZ" dirty="0"/>
              <a:t>ů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1EA33CD-56D2-C85A-7405-942CDB1CE4E1}"/>
              </a:ext>
            </a:extLst>
          </p:cNvPr>
          <p:cNvSpPr txBox="1"/>
          <p:nvPr/>
        </p:nvSpPr>
        <p:spPr>
          <a:xfrm>
            <a:off x="8290726" y="617400"/>
            <a:ext cx="4066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hlavní </a:t>
            </a:r>
            <a:r>
              <a:rPr lang="cs-CZ" sz="1400" dirty="0" smtClean="0"/>
              <a:t>autor tohoto a příštího snímku: </a:t>
            </a:r>
            <a:r>
              <a:rPr lang="cs-CZ" sz="1400" dirty="0"/>
              <a:t>Jakub Těšitel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74751BC0-0F9A-F5E6-FB91-152E01585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24" y="2460915"/>
            <a:ext cx="2674471" cy="4027753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FA321DD7-EA88-EAB4-F187-0DA16F40DDB3}"/>
              </a:ext>
            </a:extLst>
          </p:cNvPr>
          <p:cNvSpPr txBox="1"/>
          <p:nvPr/>
        </p:nvSpPr>
        <p:spPr>
          <a:xfrm>
            <a:off x="580609" y="6488668"/>
            <a:ext cx="3183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záraza žlutá (</a:t>
            </a:r>
            <a:r>
              <a:rPr lang="cs-CZ" i="1" dirty="0" err="1"/>
              <a:t>Orobanche</a:t>
            </a:r>
            <a:r>
              <a:rPr lang="cs-CZ" i="1" dirty="0"/>
              <a:t> lutea)</a:t>
            </a:r>
            <a:endParaRPr lang="en-US" i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D94ABE1-B4E7-C056-2822-762B81D54475}"/>
              </a:ext>
            </a:extLst>
          </p:cNvPr>
          <p:cNvSpPr txBox="1"/>
          <p:nvPr/>
        </p:nvSpPr>
        <p:spPr>
          <a:xfrm>
            <a:off x="0" y="1052780"/>
            <a:ext cx="120161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adaptace na získávání esenciálních zdrojů v limitovaném prostředí (světlo – lesní podrost; nedostatek živin nebo vody)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asi 4500 druhů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 rozdíl od parazitických živočichů rozdělujeme </a:t>
            </a:r>
            <a:r>
              <a:rPr lang="cs-CZ" dirty="0" err="1"/>
              <a:t>holoparazity</a:t>
            </a:r>
            <a:r>
              <a:rPr lang="cs-CZ" dirty="0"/>
              <a:t> (praví parazité) a poloparazity (mají chlorofyl a </a:t>
            </a:r>
            <a:r>
              <a:rPr lang="cs-CZ" dirty="0" err="1" smtClean="0"/>
              <a:t>fotosyntetizují</a:t>
            </a:r>
            <a:r>
              <a:rPr lang="cs-CZ" dirty="0"/>
              <a:t>)</a:t>
            </a:r>
            <a:endParaRPr lang="en-US" sz="18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7F6AC14-564A-9E98-263C-057A6EB19BA1}"/>
              </a:ext>
            </a:extLst>
          </p:cNvPr>
          <p:cNvSpPr txBox="1"/>
          <p:nvPr/>
        </p:nvSpPr>
        <p:spPr>
          <a:xfrm>
            <a:off x="3603381" y="0"/>
            <a:ext cx="537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parazitické krytosemenné rostliny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F0DEDB2-682D-EFD6-A3A2-185EC5F2D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908" y="4474791"/>
            <a:ext cx="3635156" cy="225493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6C14A27-1A85-8839-10CA-DEA462F6B389}"/>
              </a:ext>
            </a:extLst>
          </p:cNvPr>
          <p:cNvSpPr txBox="1"/>
          <p:nvPr/>
        </p:nvSpPr>
        <p:spPr>
          <a:xfrm>
            <a:off x="4492157" y="6567672"/>
            <a:ext cx="3640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fotografie: </a:t>
            </a:r>
            <a:r>
              <a:rPr lang="cs-CZ" sz="1400" dirty="0" err="1" smtClean="0"/>
              <a:t>wikipedia</a:t>
            </a:r>
            <a:r>
              <a:rPr lang="cs-CZ" sz="1400" dirty="0" smtClean="0"/>
              <a:t> a archív Jakuba Těšitele</a:t>
            </a:r>
            <a:endParaRPr lang="cs-CZ" sz="14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8132425" y="6304002"/>
            <a:ext cx="1062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solidFill>
                  <a:schemeClr val="bg1"/>
                </a:solidFill>
              </a:rPr>
              <a:t>Cuscuta</a:t>
            </a:r>
            <a:endParaRPr lang="cs-CZ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D486F07-C2B3-F105-11E7-FB7C491FD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08" y="3581801"/>
            <a:ext cx="4150442" cy="27514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1A52C52-A2A0-914C-2670-ACEEF3A79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353" y="3275172"/>
            <a:ext cx="2158678" cy="3249410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476A7A74-C4A0-C19F-6CA9-E8FCB191FC07}"/>
              </a:ext>
            </a:extLst>
          </p:cNvPr>
          <p:cNvSpPr txBox="1"/>
          <p:nvPr/>
        </p:nvSpPr>
        <p:spPr>
          <a:xfrm>
            <a:off x="1458969" y="6367420"/>
            <a:ext cx="1776811" cy="37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Viscum</a:t>
            </a:r>
            <a:r>
              <a:rPr lang="cs-CZ" i="1" dirty="0"/>
              <a:t> album</a:t>
            </a:r>
            <a:endParaRPr lang="en-US" i="1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FA60A98-6CC3-9D5F-D1BE-34308148D17D}"/>
              </a:ext>
            </a:extLst>
          </p:cNvPr>
          <p:cNvSpPr txBox="1"/>
          <p:nvPr/>
        </p:nvSpPr>
        <p:spPr>
          <a:xfrm>
            <a:off x="6572897" y="5870302"/>
            <a:ext cx="238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Rhinanthus</a:t>
            </a:r>
            <a:r>
              <a:rPr lang="cs-CZ" i="1" dirty="0"/>
              <a:t> minor</a:t>
            </a:r>
          </a:p>
          <a:p>
            <a:r>
              <a:rPr lang="cs-CZ" dirty="0"/>
              <a:t>kokrhel menší</a:t>
            </a:r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7A79213-3D4E-2B64-F530-33EC64E50E2A}"/>
              </a:ext>
            </a:extLst>
          </p:cNvPr>
          <p:cNvSpPr txBox="1"/>
          <p:nvPr/>
        </p:nvSpPr>
        <p:spPr>
          <a:xfrm>
            <a:off x="3603381" y="0"/>
            <a:ext cx="537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parazitické krytosemenné rostliny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1369CC3-21BC-B607-4AFC-928B24215BB9}"/>
              </a:ext>
            </a:extLst>
          </p:cNvPr>
          <p:cNvSpPr txBox="1"/>
          <p:nvPr/>
        </p:nvSpPr>
        <p:spPr>
          <a:xfrm>
            <a:off x="4980327" y="454457"/>
            <a:ext cx="26182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b="1" dirty="0">
                <a:solidFill>
                  <a:srgbClr val="0070C0"/>
                </a:solidFill>
              </a:rPr>
              <a:t>poloparazité </a:t>
            </a:r>
            <a:r>
              <a:rPr lang="cs-CZ" sz="2200" dirty="0"/>
              <a:t>(zelení) 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C5EA98C8-6EE2-3092-2AF3-C7AEDB73A2CB}"/>
              </a:ext>
            </a:extLst>
          </p:cNvPr>
          <p:cNvSpPr txBox="1"/>
          <p:nvPr/>
        </p:nvSpPr>
        <p:spPr>
          <a:xfrm>
            <a:off x="1446724" y="2833169"/>
            <a:ext cx="2356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>
                <a:solidFill>
                  <a:srgbClr val="7030A0"/>
                </a:solidFill>
              </a:rPr>
              <a:t>poloparazitická</a:t>
            </a:r>
            <a:r>
              <a:rPr lang="cs-CZ" b="1" dirty="0">
                <a:solidFill>
                  <a:srgbClr val="7030A0"/>
                </a:solidFill>
              </a:rPr>
              <a:t> jmelí 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6320E24D-61F2-ACB9-4CB7-A6857EBB766F}"/>
              </a:ext>
            </a:extLst>
          </p:cNvPr>
          <p:cNvSpPr txBox="1"/>
          <p:nvPr/>
        </p:nvSpPr>
        <p:spPr>
          <a:xfrm>
            <a:off x="8388940" y="2739478"/>
            <a:ext cx="2356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kořenoví poloparazité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63DEDE33-5A70-E0D4-8EC9-D1A94511772F}"/>
              </a:ext>
            </a:extLst>
          </p:cNvPr>
          <p:cNvSpPr txBox="1"/>
          <p:nvPr/>
        </p:nvSpPr>
        <p:spPr>
          <a:xfrm>
            <a:off x="-363414" y="942826"/>
            <a:ext cx="125554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cs-CZ" dirty="0"/>
              <a:t>Speciální, v našich podmínkách úspěšný, případ parazitismu, kdy parazit není odkázán jen na svého hostitele, i když je k němu pevně připojen, ale je schopen díky fotosyntéze fungovat samostatně. Nejde o přechody k mutualismu, ale spíše vývoj od kompetice (kořenoví poloparazité) a </a:t>
            </a:r>
            <a:r>
              <a:rPr lang="cs-CZ" dirty="0" err="1"/>
              <a:t>komenzalismu</a:t>
            </a:r>
            <a:r>
              <a:rPr lang="cs-CZ" dirty="0"/>
              <a:t> (jmelí). Nebývá specifický. Získává hlavně minerální živiny a vodu, organické látky si vyrábí sám; napojuje se jen na xylém. Možnost samostatného fungování a nespecifičnost vedou k tomu, že parazit </a:t>
            </a:r>
            <a:r>
              <a:rPr lang="cs-CZ" b="1" dirty="0"/>
              <a:t>nemusí šetřit</a:t>
            </a:r>
            <a:r>
              <a:rPr lang="cs-CZ" dirty="0"/>
              <a:t> svého hostitele – takže může i zabíjet. Důsledek toho je, že poloparazit výrazně ovlivňuje strukturu společenstva a tím i fungování ekosystému (koloběh živin).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77873C45-B2A7-D46E-6EB3-0EEF67E3A298}"/>
              </a:ext>
            </a:extLst>
          </p:cNvPr>
          <p:cNvSpPr txBox="1"/>
          <p:nvPr/>
        </p:nvSpPr>
        <p:spPr>
          <a:xfrm>
            <a:off x="6096000" y="3989672"/>
            <a:ext cx="24440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 dirty="0"/>
              <a:t>~ </a:t>
            </a:r>
            <a:r>
              <a:rPr lang="cs-CZ" sz="1600" dirty="0"/>
              <a:t>40</a:t>
            </a:r>
            <a:r>
              <a:rPr lang="en-US" sz="1600" dirty="0"/>
              <a:t>% </a:t>
            </a:r>
            <a:r>
              <a:rPr lang="en-US" sz="1600" dirty="0" err="1"/>
              <a:t>druh</a:t>
            </a:r>
            <a:r>
              <a:rPr lang="cs-CZ" sz="1600" dirty="0"/>
              <a:t>ů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6C14A27-1A85-8839-10CA-DEA462F6B389}"/>
              </a:ext>
            </a:extLst>
          </p:cNvPr>
          <p:cNvSpPr txBox="1"/>
          <p:nvPr/>
        </p:nvSpPr>
        <p:spPr>
          <a:xfrm>
            <a:off x="4659001" y="6564881"/>
            <a:ext cx="2636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fotografie: </a:t>
            </a:r>
            <a:r>
              <a:rPr lang="cs-CZ" sz="1400" dirty="0" smtClean="0"/>
              <a:t>archív J. Těšitele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7093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7A79213-3D4E-2B64-F530-33EC64E50E2A}"/>
              </a:ext>
            </a:extLst>
          </p:cNvPr>
          <p:cNvSpPr txBox="1"/>
          <p:nvPr/>
        </p:nvSpPr>
        <p:spPr>
          <a:xfrm>
            <a:off x="3603381" y="0"/>
            <a:ext cx="537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parazitické krytosemenné rostliny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369CC3-21BC-B607-4AFC-928B24215BB9}"/>
              </a:ext>
            </a:extLst>
          </p:cNvPr>
          <p:cNvSpPr txBox="1"/>
          <p:nvPr/>
        </p:nvSpPr>
        <p:spPr>
          <a:xfrm>
            <a:off x="3753395" y="523220"/>
            <a:ext cx="47595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b="1" dirty="0" smtClean="0">
                <a:solidFill>
                  <a:srgbClr val="0070C0"/>
                </a:solidFill>
              </a:rPr>
              <a:t>Může rostlina parazitovat na živočichu?</a:t>
            </a:r>
            <a:endParaRPr lang="cs-CZ" sz="22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56753" y="1545209"/>
            <a:ext cx="5172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snad na </a:t>
            </a:r>
            <a:r>
              <a:rPr lang="cs-CZ" b="1" dirty="0" smtClean="0"/>
              <a:t>evoluční škále</a:t>
            </a:r>
            <a:r>
              <a:rPr lang="cs-CZ" dirty="0" smtClean="0"/>
              <a:t>: </a:t>
            </a:r>
            <a:r>
              <a:rPr lang="cs-CZ" b="1" dirty="0" smtClean="0">
                <a:solidFill>
                  <a:srgbClr val="002060"/>
                </a:solidFill>
              </a:rPr>
              <a:t>parazitické</a:t>
            </a:r>
            <a:r>
              <a:rPr lang="cs-CZ" b="1" dirty="0" smtClean="0"/>
              <a:t> </a:t>
            </a:r>
            <a:r>
              <a:rPr lang="cs-CZ" b="1" dirty="0" smtClean="0">
                <a:solidFill>
                  <a:srgbClr val="002060"/>
                </a:solidFill>
              </a:rPr>
              <a:t>mimikry</a:t>
            </a:r>
            <a:r>
              <a:rPr lang="cs-CZ" dirty="0" smtClean="0"/>
              <a:t> </a:t>
            </a:r>
          </a:p>
          <a:p>
            <a:pPr algn="r"/>
            <a:r>
              <a:rPr lang="cs-CZ" dirty="0" smtClean="0"/>
              <a:t>(například tořiče)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684" y="1545209"/>
            <a:ext cx="5405525" cy="4706965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7140146" y="6422962"/>
            <a:ext cx="4038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Paulus 2018: </a:t>
            </a:r>
            <a:r>
              <a:rPr lang="cs-CZ" sz="1400" dirty="0" err="1" smtClean="0"/>
              <a:t>Entomologia</a:t>
            </a:r>
            <a:r>
              <a:rPr lang="cs-CZ" sz="1400" dirty="0" smtClean="0"/>
              <a:t> </a:t>
            </a:r>
            <a:r>
              <a:rPr lang="cs-CZ" sz="1400" dirty="0" err="1"/>
              <a:t>Generalis</a:t>
            </a:r>
            <a:r>
              <a:rPr lang="cs-CZ" sz="1400" dirty="0"/>
              <a:t> 37(3/4):261-316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0" y="3370215"/>
            <a:ext cx="5647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Napodobují tvar těla, kresbu i vůni samiček blanokřídlého hmyzu; přilétají trubci a pokouší se s falešnou samičkou kopulovat. Tím přenáší pyl z květu na květ.</a:t>
            </a:r>
          </a:p>
          <a:p>
            <a:endParaRPr lang="cs-CZ" dirty="0" smtClean="0"/>
          </a:p>
          <a:p>
            <a:r>
              <a:rPr lang="cs-CZ" dirty="0" smtClean="0"/>
              <a:t>Pro rostlinu: pozitivní vliv</a:t>
            </a:r>
          </a:p>
          <a:p>
            <a:r>
              <a:rPr lang="cs-CZ" dirty="0" smtClean="0"/>
              <a:t>Pro hmyz: negativní vliv (energetické ztráty)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85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81FA204-8F4B-D34A-6363-08A74DB64C3D}"/>
              </a:ext>
            </a:extLst>
          </p:cNvPr>
          <p:cNvSpPr txBox="1"/>
          <p:nvPr/>
        </p:nvSpPr>
        <p:spPr>
          <a:xfrm>
            <a:off x="2375022" y="-107721"/>
            <a:ext cx="7441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parazité a ochrana přírody: kontroverzní téma?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C71B3EB-6663-E269-E3AC-D204F53BD659}"/>
              </a:ext>
            </a:extLst>
          </p:cNvPr>
          <p:cNvSpPr txBox="1"/>
          <p:nvPr/>
        </p:nvSpPr>
        <p:spPr>
          <a:xfrm>
            <a:off x="8881" y="422644"/>
            <a:ext cx="121164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Zhruba polovina světové diverzity; ale často „vylučováni“ ze seznamů chráněných druhů.</a:t>
            </a:r>
          </a:p>
          <a:p>
            <a:r>
              <a:rPr lang="cs-CZ" dirty="0"/>
              <a:t>Proč chránit parazity a jak to obhájit před veřejností?</a:t>
            </a:r>
          </a:p>
          <a:p>
            <a:endParaRPr lang="cs-CZ" dirty="0"/>
          </a:p>
          <a:p>
            <a:r>
              <a:rPr lang="cs-CZ" dirty="0"/>
              <a:t>- ochrana biodiversity </a:t>
            </a:r>
            <a:r>
              <a:rPr lang="cs-CZ" i="1" dirty="0"/>
              <a:t>per se</a:t>
            </a:r>
          </a:p>
          <a:p>
            <a:r>
              <a:rPr lang="cs-CZ" dirty="0"/>
              <a:t>- hrají obrovskou roli v evoluci a ve fungování ekosystémů</a:t>
            </a:r>
          </a:p>
          <a:p>
            <a:r>
              <a:rPr lang="cs-CZ" dirty="0"/>
              <a:t>- </a:t>
            </a:r>
            <a:r>
              <a:rPr lang="cs-CZ" dirty="0" err="1"/>
              <a:t>indikátoři</a:t>
            </a:r>
            <a:r>
              <a:rPr lang="cs-CZ" dirty="0"/>
              <a:t> zdravého fungování ekosystému</a:t>
            </a:r>
          </a:p>
          <a:p>
            <a:r>
              <a:rPr lang="cs-CZ" dirty="0"/>
              <a:t>- vrchol potravního řetězce; druhy na vrcholu řetězců obvykle chráníme</a:t>
            </a:r>
          </a:p>
          <a:p>
            <a:r>
              <a:rPr lang="cs-CZ" dirty="0"/>
              <a:t>- potlačují dominanty a expanzní / invazní druhy: tím podporují lokální diverzitu</a:t>
            </a:r>
          </a:p>
          <a:p>
            <a:r>
              <a:rPr lang="cs-CZ" dirty="0"/>
              <a:t>- naopak při jejich vymizení se mohou šířit expanzívní druhy</a:t>
            </a:r>
          </a:p>
          <a:p>
            <a:r>
              <a:rPr lang="cs-CZ" dirty="0"/>
              <a:t>- klíčové druhy (</a:t>
            </a:r>
            <a:r>
              <a:rPr lang="cs-CZ" i="1" dirty="0" err="1"/>
              <a:t>keystone</a:t>
            </a:r>
            <a:r>
              <a:rPr lang="cs-CZ" i="1" dirty="0"/>
              <a:t> species</a:t>
            </a:r>
            <a:r>
              <a:rPr lang="cs-CZ" dirty="0"/>
              <a:t>) / ekosystémoví inženýři (</a:t>
            </a:r>
            <a:r>
              <a:rPr lang="cs-CZ" i="1" dirty="0" err="1"/>
              <a:t>ecosystem</a:t>
            </a:r>
            <a:r>
              <a:rPr lang="cs-CZ" i="1" dirty="0"/>
              <a:t> </a:t>
            </a:r>
            <a:r>
              <a:rPr lang="cs-CZ" i="1" dirty="0" err="1"/>
              <a:t>engineers</a:t>
            </a:r>
            <a:r>
              <a:rPr lang="cs-CZ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5C676EF-67CA-8CEC-2E31-CDD96FAF2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49" y="739791"/>
            <a:ext cx="2422981" cy="189506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2DFCCEB-8718-84A7-772D-AC4A2B062881}"/>
              </a:ext>
            </a:extLst>
          </p:cNvPr>
          <p:cNvSpPr txBox="1"/>
          <p:nvPr/>
        </p:nvSpPr>
        <p:spPr>
          <a:xfrm>
            <a:off x="8867774" y="2750523"/>
            <a:ext cx="29146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vyhynulý parazit – veš kondora kalifornského, vymřela při záchranném programu kondora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8EB5348-70AF-4843-66D0-8D62F797B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0" y="3429000"/>
            <a:ext cx="2257953" cy="33766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63DD7BD-F36A-F605-02F5-E306561428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607" y="4920877"/>
            <a:ext cx="2906411" cy="193712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EFFC220-F2A7-AA0D-2EFB-B1D15B457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5588" y="4920877"/>
            <a:ext cx="2906412" cy="193712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F1B6A61-8B3A-4315-6D25-B9AB53173704}"/>
              </a:ext>
            </a:extLst>
          </p:cNvPr>
          <p:cNvSpPr txBox="1"/>
          <p:nvPr/>
        </p:nvSpPr>
        <p:spPr>
          <a:xfrm>
            <a:off x="2283658" y="6027003"/>
            <a:ext cx="2400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/>
              <a:t>všivec bahenní: potlačuje rákos, používá se při obnově;</a:t>
            </a:r>
            <a:r>
              <a:rPr lang="cs-CZ" sz="1600" dirty="0"/>
              <a:t> </a:t>
            </a:r>
            <a:r>
              <a:rPr lang="cs-CZ" sz="1300" dirty="0"/>
              <a:t>Foto: E. </a:t>
            </a:r>
            <a:r>
              <a:rPr lang="cs-CZ" sz="1300" dirty="0" err="1"/>
              <a:t>Ekrtová</a:t>
            </a:r>
            <a:endParaRPr lang="cs-CZ" sz="1300" dirty="0"/>
          </a:p>
        </p:txBody>
      </p:sp>
      <p:pic>
        <p:nvPicPr>
          <p:cNvPr id="2050" name="Picture 2" descr="Funguje nám kokrhel?">
            <a:extLst>
              <a:ext uri="{FF2B5EF4-FFF2-40B4-BE49-F238E27FC236}">
                <a16:creationId xmlns:a16="http://schemas.microsoft.com/office/drawing/2014/main" id="{5B6210CD-C0A8-CD68-CB39-720C9DAB3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82" y="3489186"/>
            <a:ext cx="2724159" cy="217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47531F5-1C79-8C2B-C47A-D57B53F5E9A2}"/>
              </a:ext>
            </a:extLst>
          </p:cNvPr>
          <p:cNvSpPr txBox="1"/>
          <p:nvPr/>
        </p:nvSpPr>
        <p:spPr>
          <a:xfrm>
            <a:off x="5693608" y="3455253"/>
            <a:ext cx="33170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/>
              <a:t>kokrhel luštinec; potlačuje dominantní trávy a byliny, včetně invazních, za tímto účelem se i pěstuje; </a:t>
            </a:r>
          </a:p>
          <a:p>
            <a:r>
              <a:rPr lang="cs-CZ" sz="1200" i="1" dirty="0"/>
              <a:t>Lukavský 2020: Ochrana přírody</a:t>
            </a:r>
          </a:p>
          <a:p>
            <a:endParaRPr lang="cs-CZ" sz="13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59A3AAD-521C-EECC-998E-3AADB7E89E55}"/>
              </a:ext>
            </a:extLst>
          </p:cNvPr>
          <p:cNvSpPr txBox="1"/>
          <p:nvPr/>
        </p:nvSpPr>
        <p:spPr>
          <a:xfrm>
            <a:off x="6810376" y="4624804"/>
            <a:ext cx="1962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i="1" dirty="0">
                <a:solidFill>
                  <a:schemeClr val="accent6">
                    <a:lumMod val="75000"/>
                  </a:schemeClr>
                </a:solidFill>
              </a:rPr>
              <a:t>před výsevem kokrhelu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EDF4A46-1554-64B5-F5EE-6EBA3A79530C}"/>
              </a:ext>
            </a:extLst>
          </p:cNvPr>
          <p:cNvSpPr txBox="1"/>
          <p:nvPr/>
        </p:nvSpPr>
        <p:spPr>
          <a:xfrm>
            <a:off x="10320253" y="4624804"/>
            <a:ext cx="939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i="1" dirty="0">
                <a:solidFill>
                  <a:schemeClr val="accent6">
                    <a:lumMod val="75000"/>
                  </a:schemeClr>
                </a:solidFill>
              </a:rPr>
              <a:t>3 roky po</a:t>
            </a:r>
          </a:p>
        </p:txBody>
      </p:sp>
    </p:spTree>
    <p:extLst>
      <p:ext uri="{BB962C8B-B14F-4D97-AF65-F5344CB8AC3E}">
        <p14:creationId xmlns:p14="http://schemas.microsoft.com/office/powerpoint/2010/main" val="14126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3566"/>
            <a:ext cx="4454434" cy="445443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4503" y="78376"/>
            <a:ext cx="120874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Dodatek</a:t>
            </a:r>
          </a:p>
          <a:p>
            <a:r>
              <a:rPr lang="cs-CZ" sz="2800" b="1" dirty="0" smtClean="0">
                <a:solidFill>
                  <a:srgbClr val="00B050"/>
                </a:solidFill>
              </a:rPr>
              <a:t>Jak poznat typ vztahu když si nejme jistí? Můstek k populační ekologii.</a:t>
            </a:r>
          </a:p>
          <a:p>
            <a:endParaRPr lang="cs-CZ" dirty="0"/>
          </a:p>
          <a:p>
            <a:r>
              <a:rPr lang="cs-CZ" dirty="0" smtClean="0"/>
              <a:t>Případ predátorského pavouka (například </a:t>
            </a:r>
            <a:r>
              <a:rPr lang="cs-CZ" i="1" dirty="0" err="1" smtClean="0"/>
              <a:t>Misumena</a:t>
            </a:r>
            <a:r>
              <a:rPr lang="cs-CZ" i="1" dirty="0" smtClean="0"/>
              <a:t> </a:t>
            </a:r>
            <a:r>
              <a:rPr lang="cs-CZ" i="1" dirty="0" err="1" smtClean="0"/>
              <a:t>vatia</a:t>
            </a:r>
            <a:r>
              <a:rPr lang="cs-CZ" dirty="0" smtClean="0"/>
              <a:t>: běžník kopretinový) a rostliny, jejíž opylovače loví. Je vůči rostlině komenzálem nebo parazitem? Můžeme na to odpovědět vědeckou metodou?</a:t>
            </a:r>
            <a:endParaRPr lang="cs-CZ" dirty="0"/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778828" y="2236605"/>
            <a:ext cx="72041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Správný postup by bylo experimentálně zjišťovat, zda jde o vztah +- nebo +0: tedy zjišťovat vliv na rostlinu. Srovnávat populace druhu rostliny v ekosystému s přítomností a bez přítomnosti běžníka, ale s totožnými podmínkami prostředí. Pokud přítomnost běžníka způsobí nižší fitness populace rostliny (rostlina bude mít méně potomků než v systému bez pavouka), pak jde o parazitismus. Pokud ne, pak jde o </a:t>
            </a:r>
            <a:r>
              <a:rPr lang="cs-CZ" dirty="0" err="1" smtClean="0"/>
              <a:t>komenzalismus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Výsledek se ale může lišit mezi různými populacemi rostliny: někde bude efekt zaznamenatelný, jinde ne. Takže povaha vztahu bude odrážet prostředí; půjde asi o kontinuum mezi </a:t>
            </a:r>
            <a:r>
              <a:rPr lang="cs-CZ" dirty="0" err="1" smtClean="0"/>
              <a:t>komenzalismem</a:t>
            </a:r>
            <a:r>
              <a:rPr lang="cs-CZ" dirty="0" smtClean="0"/>
              <a:t> a parazitismem.</a:t>
            </a:r>
          </a:p>
          <a:p>
            <a:endParaRPr lang="cs-CZ" dirty="0"/>
          </a:p>
          <a:p>
            <a:r>
              <a:rPr lang="cs-CZ" dirty="0" smtClean="0"/>
              <a:t>Čím víc je pavouk vázán specificky na jeden druh rostliny, tím častěji můžeme očekávat, že vztah vyjde parazitický. Bez provedeného experimentu nebo pozorování velkého množství populací ale můžeme jen spekulovat.</a:t>
            </a:r>
          </a:p>
        </p:txBody>
      </p:sp>
    </p:spTree>
    <p:extLst>
      <p:ext uri="{BB962C8B-B14F-4D97-AF65-F5344CB8AC3E}">
        <p14:creationId xmlns:p14="http://schemas.microsoft.com/office/powerpoint/2010/main" val="60513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47C095B-A171-7614-CEF0-FBE0A36D8585}"/>
              </a:ext>
            </a:extLst>
          </p:cNvPr>
          <p:cNvSpPr txBox="1"/>
          <p:nvPr/>
        </p:nvSpPr>
        <p:spPr>
          <a:xfrm>
            <a:off x="-1" y="46148"/>
            <a:ext cx="12097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C6600"/>
                </a:solidFill>
              </a:rPr>
              <a:t>Kontinuum mezi facilitací a antagonizmem v čase i v prostoru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E10F02A-4152-ADE6-E824-B896F96E1CBD}"/>
              </a:ext>
            </a:extLst>
          </p:cNvPr>
          <p:cNvSpPr txBox="1"/>
          <p:nvPr/>
        </p:nvSpPr>
        <p:spPr>
          <a:xfrm>
            <a:off x="0" y="746771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Při koevoluci parazita a hostitele, nebo při koevoluci dvou spolu se vyskytujících symbiotických druhů, mohlo dojít k tomu, že spolužití dvou druhů není úplně stejně prospěšné pro oba (50:50) ani není jednoznačně negativní (100:0); výhody ze soužití mohou být třeba v poměru 40:60 a přitom nevýhody podobné (50:50). Jeden z druhů v mutualistickém vztahu je tak trochu parazit, ale tomu druhému se to ještě trochu vyplatí. Nebo naopak -  hostitel z </a:t>
            </a:r>
            <a:r>
              <a:rPr lang="cs-CZ" sz="2000" dirty="0" err="1"/>
              <a:t>parazitace</a:t>
            </a:r>
            <a:r>
              <a:rPr lang="cs-CZ" sz="2000" dirty="0"/>
              <a:t> něco získává, třeba si trénuje imunitní reakce, a samostatné přežívání bez </a:t>
            </a:r>
            <a:r>
              <a:rPr lang="cs-CZ" sz="2000" dirty="0" err="1"/>
              <a:t>parazitace</a:t>
            </a:r>
            <a:r>
              <a:rPr lang="cs-CZ" sz="2000" dirty="0"/>
              <a:t> může být zhoršené. Tráva reaguje na </a:t>
            </a:r>
            <a:r>
              <a:rPr lang="cs-CZ" sz="2000" dirty="0" err="1"/>
              <a:t>herbivorii</a:t>
            </a:r>
            <a:r>
              <a:rPr lang="cs-CZ" sz="2000" dirty="0"/>
              <a:t> lepším odnožováním. Predátor eliminuje nemocné jedince jako přenašeče chorob a trénuje obranné chování, což může dát výhodu při příchodu nového predátora. Bakterie </a:t>
            </a:r>
            <a:r>
              <a:rPr lang="cs-CZ" sz="2000" i="1" dirty="0" err="1"/>
              <a:t>Escherichia</a:t>
            </a:r>
            <a:r>
              <a:rPr lang="cs-CZ" sz="2000" i="1" dirty="0"/>
              <a:t> coli </a:t>
            </a:r>
            <a:r>
              <a:rPr lang="cs-CZ" sz="2000" dirty="0"/>
              <a:t>má různé kmeny, které se vůči člověku chovají mutualisticky nebo paraziticky.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180B8EB-4B58-E10B-F016-C82D114B283A}"/>
              </a:ext>
            </a:extLst>
          </p:cNvPr>
          <p:cNvSpPr txBox="1"/>
          <p:nvPr/>
        </p:nvSpPr>
        <p:spPr>
          <a:xfrm>
            <a:off x="729217" y="3401238"/>
            <a:ext cx="3163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obligátní (výlučný) mutualizmus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3996948-7BD3-F850-A201-386FFF99467D}"/>
              </a:ext>
            </a:extLst>
          </p:cNvPr>
          <p:cNvSpPr txBox="1"/>
          <p:nvPr/>
        </p:nvSpPr>
        <p:spPr>
          <a:xfrm>
            <a:off x="8299453" y="3428999"/>
            <a:ext cx="3163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jednoznačný parazitismus</a:t>
            </a:r>
          </a:p>
        </p:txBody>
      </p:sp>
      <p:sp>
        <p:nvSpPr>
          <p:cNvPr id="6" name="Šipka: dolů 5">
            <a:extLst>
              <a:ext uri="{FF2B5EF4-FFF2-40B4-BE49-F238E27FC236}">
                <a16:creationId xmlns:a16="http://schemas.microsoft.com/office/drawing/2014/main" id="{444110E3-73AA-014F-F91A-A83D6752B4FD}"/>
              </a:ext>
            </a:extLst>
          </p:cNvPr>
          <p:cNvSpPr/>
          <p:nvPr/>
        </p:nvSpPr>
        <p:spPr>
          <a:xfrm rot="5400000">
            <a:off x="5745416" y="2512214"/>
            <a:ext cx="1212253" cy="374178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0160F3-6C22-09E4-0886-79111423BD5D}"/>
              </a:ext>
            </a:extLst>
          </p:cNvPr>
          <p:cNvSpPr txBox="1"/>
          <p:nvPr/>
        </p:nvSpPr>
        <p:spPr>
          <a:xfrm>
            <a:off x="0" y="4793130"/>
            <a:ext cx="4707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facilitace ve společenstvu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D5CC459-4AD7-D3A1-4631-E70F89C30141}"/>
              </a:ext>
            </a:extLst>
          </p:cNvPr>
          <p:cNvSpPr txBox="1"/>
          <p:nvPr/>
        </p:nvSpPr>
        <p:spPr>
          <a:xfrm>
            <a:off x="8419074" y="4793130"/>
            <a:ext cx="3163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kompetice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A63B2FB-E2F1-118D-B0B4-17903A2E5B99}"/>
              </a:ext>
            </a:extLst>
          </p:cNvPr>
          <p:cNvSpPr txBox="1"/>
          <p:nvPr/>
        </p:nvSpPr>
        <p:spPr>
          <a:xfrm>
            <a:off x="5157425" y="4005901"/>
            <a:ext cx="3163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gradient stresu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39514E5-B5DB-8CFB-6AC4-EFCF32A412AE}"/>
              </a:ext>
            </a:extLst>
          </p:cNvPr>
          <p:cNvSpPr txBox="1"/>
          <p:nvPr/>
        </p:nvSpPr>
        <p:spPr>
          <a:xfrm>
            <a:off x="10200840" y="5565356"/>
            <a:ext cx="1991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převládnutí kompetitivně nejzdatnějších druhů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C31CC51C-2739-20E5-A54A-7A8BBA750F32}"/>
              </a:ext>
            </a:extLst>
          </p:cNvPr>
          <p:cNvCxnSpPr/>
          <p:nvPr/>
        </p:nvCxnSpPr>
        <p:spPr>
          <a:xfrm>
            <a:off x="4201297" y="6043898"/>
            <a:ext cx="4098156" cy="0"/>
          </a:xfrm>
          <a:prstGeom prst="straightConnector1">
            <a:avLst/>
          </a:prstGeom>
          <a:ln w="730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AA1A747-47BC-7025-B648-2C13982613A9}"/>
              </a:ext>
            </a:extLst>
          </p:cNvPr>
          <p:cNvSpPr txBox="1"/>
          <p:nvPr/>
        </p:nvSpPr>
        <p:spPr>
          <a:xfrm>
            <a:off x="3058466" y="6165521"/>
            <a:ext cx="658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CC6600"/>
                </a:solidFill>
              </a:rPr>
              <a:t>Například oteplování ekosystémů adaptovaných na chlad; přibývání živin v prostředích adaptovaných na jejich nedostatek …</a:t>
            </a:r>
          </a:p>
        </p:txBody>
      </p:sp>
    </p:spTree>
    <p:extLst>
      <p:ext uri="{BB962C8B-B14F-4D97-AF65-F5344CB8AC3E}">
        <p14:creationId xmlns:p14="http://schemas.microsoft.com/office/powerpoint/2010/main" val="3586650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BF9915B-F735-3D47-0475-570CD9741DF8}"/>
              </a:ext>
            </a:extLst>
          </p:cNvPr>
          <p:cNvSpPr txBox="1"/>
          <p:nvPr/>
        </p:nvSpPr>
        <p:spPr>
          <a:xfrm>
            <a:off x="4471087" y="111776"/>
            <a:ext cx="2957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Mutualizmus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1A5DFB70-1FF2-F2CB-EF6C-FDE7040DD4FD}"/>
              </a:ext>
            </a:extLst>
          </p:cNvPr>
          <p:cNvCxnSpPr>
            <a:cxnSpLocks/>
          </p:cNvCxnSpPr>
          <p:nvPr/>
        </p:nvCxnSpPr>
        <p:spPr>
          <a:xfrm flipH="1">
            <a:off x="3546389" y="963827"/>
            <a:ext cx="1797909" cy="729049"/>
          </a:xfrm>
          <a:prstGeom prst="straightConnector1">
            <a:avLst/>
          </a:prstGeom>
          <a:ln w="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6FF000CA-8783-5292-58DF-F9CB269F503C}"/>
              </a:ext>
            </a:extLst>
          </p:cNvPr>
          <p:cNvCxnSpPr>
            <a:cxnSpLocks/>
          </p:cNvCxnSpPr>
          <p:nvPr/>
        </p:nvCxnSpPr>
        <p:spPr>
          <a:xfrm>
            <a:off x="6355494" y="955586"/>
            <a:ext cx="2145954" cy="737290"/>
          </a:xfrm>
          <a:prstGeom prst="straightConnector1">
            <a:avLst/>
          </a:prstGeom>
          <a:ln w="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75286FA4-2A87-1272-2FE9-711032FF6021}"/>
              </a:ext>
            </a:extLst>
          </p:cNvPr>
          <p:cNvSpPr txBox="1"/>
          <p:nvPr/>
        </p:nvSpPr>
        <p:spPr>
          <a:xfrm>
            <a:off x="1408671" y="1692875"/>
            <a:ext cx="274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protokooperace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9929F93-B84B-0447-7E50-73C43AD11679}"/>
              </a:ext>
            </a:extLst>
          </p:cNvPr>
          <p:cNvSpPr txBox="1"/>
          <p:nvPr/>
        </p:nvSpPr>
        <p:spPr>
          <a:xfrm>
            <a:off x="8680632" y="1692876"/>
            <a:ext cx="3334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mutualistická symbióza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481F8BF-EB1D-8EB8-76F5-9054F523DC4B}"/>
              </a:ext>
            </a:extLst>
          </p:cNvPr>
          <p:cNvSpPr txBox="1"/>
          <p:nvPr/>
        </p:nvSpPr>
        <p:spPr>
          <a:xfrm>
            <a:off x="5465805" y="1595392"/>
            <a:ext cx="179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kontinuum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95EEAF4E-C033-ED5C-A721-02C18A9F673B}"/>
              </a:ext>
            </a:extLst>
          </p:cNvPr>
          <p:cNvCxnSpPr/>
          <p:nvPr/>
        </p:nvCxnSpPr>
        <p:spPr>
          <a:xfrm>
            <a:off x="4374293" y="1964724"/>
            <a:ext cx="3472248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>
            <a:extLst>
              <a:ext uri="{FF2B5EF4-FFF2-40B4-BE49-F238E27FC236}">
                <a16:creationId xmlns:a16="http://schemas.microsoft.com/office/drawing/2014/main" id="{65C7C065-2042-9D07-E642-5D2C1A70A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790" y="5071401"/>
            <a:ext cx="2820945" cy="178659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418C49C-EE39-1857-0B57-CBA80A784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3" y="5091437"/>
            <a:ext cx="3154577" cy="1766563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0ACE05D5-700A-6C30-C43A-52438AEED1D6}"/>
              </a:ext>
            </a:extLst>
          </p:cNvPr>
          <p:cNvSpPr txBox="1"/>
          <p:nvPr/>
        </p:nvSpPr>
        <p:spPr>
          <a:xfrm>
            <a:off x="617838" y="2212089"/>
            <a:ext cx="3669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druhy na sobě nejsou metabolicky závislé a mohou žít každý samostatně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D26ECA4-34E2-3137-8CAE-FBF549AE5B87}"/>
              </a:ext>
            </a:extLst>
          </p:cNvPr>
          <p:cNvSpPr txBox="1"/>
          <p:nvPr/>
        </p:nvSpPr>
        <p:spPr>
          <a:xfrm>
            <a:off x="8040133" y="2344007"/>
            <a:ext cx="39747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druhy jsou na sobě nejsou metabolicky závislé a nemohou žít odděleně: </a:t>
            </a:r>
          </a:p>
          <a:p>
            <a:endParaRPr lang="cs-CZ" dirty="0"/>
          </a:p>
          <a:p>
            <a:r>
              <a:rPr lang="cs-CZ" b="1" dirty="0" err="1"/>
              <a:t>lichenismus</a:t>
            </a:r>
            <a:r>
              <a:rPr lang="cs-CZ" b="1" dirty="0"/>
              <a:t>, mykorrhiza, střevní mikroflóra obratlovců, </a:t>
            </a:r>
            <a:r>
              <a:rPr lang="cs-CZ" dirty="0"/>
              <a:t>korály a řasy r. </a:t>
            </a:r>
            <a:r>
              <a:rPr lang="cs-CZ" i="1" dirty="0" err="1"/>
              <a:t>Symbiodinium</a:t>
            </a:r>
            <a:r>
              <a:rPr lang="cs-CZ" dirty="0"/>
              <a:t> 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5786D96-32D3-2506-9318-C3D99C55C12D}"/>
              </a:ext>
            </a:extLst>
          </p:cNvPr>
          <p:cNvSpPr txBox="1"/>
          <p:nvPr/>
        </p:nvSpPr>
        <p:spPr>
          <a:xfrm>
            <a:off x="3031782" y="3229005"/>
            <a:ext cx="43966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mravenci a mšice, opylovači a rostliny, druhy v (hnízdních) koloniích, kolonie mechů ve stresovaném prostředí, práci </a:t>
            </a:r>
            <a:r>
              <a:rPr lang="cs-CZ" dirty="0" err="1"/>
              <a:t>vyzobávající</a:t>
            </a:r>
            <a:r>
              <a:rPr lang="cs-CZ" dirty="0"/>
              <a:t> parazity obratlovcům, čistící stanice ryb, semenná rostlina klíčící v mechu nebo pod zápojem jiných rostlin ….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E8968AB1-84C2-84B8-70F6-C7F5125B9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99" y="3254207"/>
            <a:ext cx="2701756" cy="1729124"/>
          </a:xfrm>
          <a:prstGeom prst="rect">
            <a:avLst/>
          </a:prstGeom>
        </p:spPr>
      </p:pic>
      <p:pic>
        <p:nvPicPr>
          <p:cNvPr id="27" name="Obrázek 26" descr="Obsah obrázku houba, lišejník, strom, Polokeř&#10;&#10;Popis byl vytvořen automaticky">
            <a:extLst>
              <a:ext uri="{FF2B5EF4-FFF2-40B4-BE49-F238E27FC236}">
                <a16:creationId xmlns:a16="http://schemas.microsoft.com/office/drawing/2014/main" id="{63D783F2-497C-8CC5-F8F1-5C6A92217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72" y="4118769"/>
            <a:ext cx="3511368" cy="262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5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chobot, rostlina, strom&#10;&#10;Popis byl vytvořen automaticky">
            <a:extLst>
              <a:ext uri="{FF2B5EF4-FFF2-40B4-BE49-F238E27FC236}">
                <a16:creationId xmlns:a16="http://schemas.microsoft.com/office/drawing/2014/main" id="{BE147959-D15B-8775-104F-4777381E0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62" y="3647704"/>
            <a:ext cx="2248641" cy="314128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DDD06E8-F567-273C-0A73-2A673BAC49E6}"/>
              </a:ext>
            </a:extLst>
          </p:cNvPr>
          <p:cNvSpPr txBox="1"/>
          <p:nvPr/>
        </p:nvSpPr>
        <p:spPr>
          <a:xfrm>
            <a:off x="134273" y="3275111"/>
            <a:ext cx="3974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/>
              <a:t>Trentepohlia</a:t>
            </a:r>
            <a:r>
              <a:rPr lang="cs-CZ" sz="1400" dirty="0"/>
              <a:t> – samostatně žijící řasa z lišejníku</a:t>
            </a:r>
          </a:p>
        </p:txBody>
      </p:sp>
      <p:pic>
        <p:nvPicPr>
          <p:cNvPr id="5" name="Obrázek 4" descr="Obsah obrázku houba, lišejník, strom, Polokeř&#10;&#10;Popis byl vytvořen automaticky">
            <a:extLst>
              <a:ext uri="{FF2B5EF4-FFF2-40B4-BE49-F238E27FC236}">
                <a16:creationId xmlns:a16="http://schemas.microsoft.com/office/drawing/2014/main" id="{C6645FCA-73E1-3548-5611-1BC42A1F8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051" y="4436312"/>
            <a:ext cx="3143250" cy="2352675"/>
          </a:xfrm>
          <a:prstGeom prst="rect">
            <a:avLst/>
          </a:prstGeom>
        </p:spPr>
      </p:pic>
      <p:pic>
        <p:nvPicPr>
          <p:cNvPr id="7" name="Obrázek 6" descr="Obsah obrázku vzor, umění, oblečení, Motiv&#10;&#10;Popis byl vytvořen automaticky">
            <a:extLst>
              <a:ext uri="{FF2B5EF4-FFF2-40B4-BE49-F238E27FC236}">
                <a16:creationId xmlns:a16="http://schemas.microsoft.com/office/drawing/2014/main" id="{D29745E9-F374-20CF-AAC2-5370ABB1A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989" y="1216300"/>
            <a:ext cx="2903644" cy="299163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F246840-3B32-AB9A-2AD7-B12D6F10B883}"/>
              </a:ext>
            </a:extLst>
          </p:cNvPr>
          <p:cNvSpPr txBox="1"/>
          <p:nvPr/>
        </p:nvSpPr>
        <p:spPr>
          <a:xfrm>
            <a:off x="0" y="2202068"/>
            <a:ext cx="7772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Jde tedy o mutualistickou symbiózu nebo parazitismus? Raději hovoříme jen o </a:t>
            </a:r>
            <a:r>
              <a:rPr lang="cs-CZ" b="1" dirty="0"/>
              <a:t>symbióze</a:t>
            </a:r>
            <a:r>
              <a:rPr lang="cs-CZ" dirty="0"/>
              <a:t>, nebo přímo o </a:t>
            </a:r>
            <a:r>
              <a:rPr lang="cs-CZ" b="1" dirty="0" err="1"/>
              <a:t>lichenismu</a:t>
            </a:r>
            <a:r>
              <a:rPr lang="cs-CZ" dirty="0"/>
              <a:t>. </a:t>
            </a:r>
          </a:p>
        </p:txBody>
      </p:sp>
      <p:pic>
        <p:nvPicPr>
          <p:cNvPr id="9" name="Obrázek 2">
            <a:extLst>
              <a:ext uri="{FF2B5EF4-FFF2-40B4-BE49-F238E27FC236}">
                <a16:creationId xmlns:a16="http://schemas.microsoft.com/office/drawing/2014/main" id="{938AD1B1-1F0F-98DE-5545-B9A8441FA0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780" y="4804154"/>
            <a:ext cx="315436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4">
            <a:extLst>
              <a:ext uri="{FF2B5EF4-FFF2-40B4-BE49-F238E27FC236}">
                <a16:creationId xmlns:a16="http://schemas.microsoft.com/office/drawing/2014/main" id="{2BCDFE4D-C920-90A6-CD61-ACE5B8432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4213" y="6471955"/>
            <a:ext cx="12111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dirty="0">
                <a:solidFill>
                  <a:schemeClr val="bg1"/>
                </a:solidFill>
              </a:rPr>
              <a:t>www.kpabg.ru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D9D3BCC-20F0-907D-472A-ACCAC7F297FD}"/>
              </a:ext>
            </a:extLst>
          </p:cNvPr>
          <p:cNvSpPr txBox="1"/>
          <p:nvPr/>
        </p:nvSpPr>
        <p:spPr>
          <a:xfrm>
            <a:off x="4247600" y="2840939"/>
            <a:ext cx="2928551" cy="147732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Pozor! Celý lišejník se může chovat jako komenzál,  </a:t>
            </a:r>
            <a:r>
              <a:rPr lang="cs-CZ" b="1" dirty="0" err="1">
                <a:solidFill>
                  <a:srgbClr val="0070C0"/>
                </a:solidFill>
              </a:rPr>
              <a:t>kompetitor</a:t>
            </a:r>
            <a:r>
              <a:rPr lang="cs-CZ" b="1" dirty="0">
                <a:solidFill>
                  <a:srgbClr val="0070C0"/>
                </a:solidFill>
              </a:rPr>
              <a:t> nebo i parazit (</a:t>
            </a:r>
            <a:r>
              <a:rPr lang="cs-CZ" b="1" i="1" dirty="0" err="1">
                <a:solidFill>
                  <a:srgbClr val="0070C0"/>
                </a:solidFill>
              </a:rPr>
              <a:t>Absonditella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sphagnorum</a:t>
            </a:r>
            <a:r>
              <a:rPr lang="cs-CZ" b="1" dirty="0">
                <a:solidFill>
                  <a:srgbClr val="0070C0"/>
                </a:solidFill>
              </a:rPr>
              <a:t> – parazit rašeliníku)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7936DE4-0BCA-6CF5-3C2F-2BD17FECA85E}"/>
              </a:ext>
            </a:extLst>
          </p:cNvPr>
          <p:cNvSpPr txBox="1"/>
          <p:nvPr/>
        </p:nvSpPr>
        <p:spPr>
          <a:xfrm>
            <a:off x="2825003" y="-24394"/>
            <a:ext cx="7009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lichenismus</a:t>
            </a:r>
            <a:r>
              <a:rPr lang="cs-CZ" sz="2400" b="1" dirty="0">
                <a:solidFill>
                  <a:srgbClr val="FF0000"/>
                </a:solidFill>
              </a:rPr>
              <a:t>: extrémní případ mutualistické symbiózy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DA4CD9B-E911-AC0F-DA0F-7071D45ECA50}"/>
              </a:ext>
            </a:extLst>
          </p:cNvPr>
          <p:cNvSpPr txBox="1"/>
          <p:nvPr/>
        </p:nvSpPr>
        <p:spPr>
          <a:xfrm>
            <a:off x="0" y="437271"/>
            <a:ext cx="11976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Lišejníky byly dlouho považované za samostatné druhy, a dodnes jsou nazývány a taxonomicky popisovány jako celek, například </a:t>
            </a:r>
            <a:r>
              <a:rPr lang="cs-CZ" i="1" dirty="0" err="1"/>
              <a:t>Cladonia</a:t>
            </a:r>
            <a:r>
              <a:rPr lang="cs-CZ" i="1" dirty="0"/>
              <a:t> </a:t>
            </a:r>
            <a:r>
              <a:rPr lang="cs-CZ" i="1" dirty="0" err="1"/>
              <a:t>stellaris</a:t>
            </a:r>
            <a:r>
              <a:rPr lang="cs-CZ" dirty="0"/>
              <a:t>. Jedná se ale o trvalou symbiózu řas (</a:t>
            </a:r>
            <a:r>
              <a:rPr lang="cs-CZ" dirty="0" err="1"/>
              <a:t>fykobionti</a:t>
            </a:r>
            <a:r>
              <a:rPr lang="cs-CZ" dirty="0"/>
              <a:t>) a huby (</a:t>
            </a:r>
            <a:r>
              <a:rPr lang="cs-CZ" dirty="0" err="1"/>
              <a:t>mykobionti</a:t>
            </a:r>
            <a:r>
              <a:rPr lang="cs-CZ" dirty="0"/>
              <a:t>). Skoro až dodnes jsme si mysleli, že vždy z 1 řasy a 1 houby, ale ukázalo se, že se na stavbě může podílet i víc skupin řas a hub.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69EC56B-D6F8-EB31-CEC9-98A168C48628}"/>
              </a:ext>
            </a:extLst>
          </p:cNvPr>
          <p:cNvSpPr txBox="1"/>
          <p:nvPr/>
        </p:nvSpPr>
        <p:spPr>
          <a:xfrm>
            <a:off x="53158" y="1300251"/>
            <a:ext cx="8498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Tyto druhy nemohou většinou existovat samostatně, ale existují výjimky (řasa </a:t>
            </a:r>
            <a:r>
              <a:rPr lang="cs-CZ" i="1" dirty="0" err="1"/>
              <a:t>Trentepohlia</a:t>
            </a:r>
            <a:r>
              <a:rPr lang="cs-CZ" dirty="0"/>
              <a:t>). Dnes je řadíme k houbám (</a:t>
            </a:r>
            <a:r>
              <a:rPr lang="cs-CZ" i="1" dirty="0" err="1"/>
              <a:t>lichenizované</a:t>
            </a:r>
            <a:r>
              <a:rPr lang="cs-CZ" i="1" dirty="0"/>
              <a:t> houby</a:t>
            </a:r>
            <a:r>
              <a:rPr lang="cs-CZ" dirty="0"/>
              <a:t>). Vztah řasa: houba ale není vyrovnaný (50:50), většinou má víc výhod houba, jen vzácně řasa.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04E8737-5DF4-0A52-1BDE-99AB9AFA0071}"/>
              </a:ext>
            </a:extLst>
          </p:cNvPr>
          <p:cNvSpPr txBox="1"/>
          <p:nvPr/>
        </p:nvSpPr>
        <p:spPr>
          <a:xfrm>
            <a:off x="5680676" y="6420125"/>
            <a:ext cx="1495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>
                <a:solidFill>
                  <a:schemeClr val="bg1"/>
                </a:solidFill>
              </a:rPr>
              <a:t>Cladonia</a:t>
            </a:r>
            <a:r>
              <a:rPr lang="cs-CZ" sz="1400" i="1" dirty="0">
                <a:solidFill>
                  <a:schemeClr val="bg1"/>
                </a:solidFill>
              </a:rPr>
              <a:t> </a:t>
            </a:r>
            <a:r>
              <a:rPr lang="cs-CZ" sz="1400" i="1" dirty="0" err="1">
                <a:solidFill>
                  <a:schemeClr val="bg1"/>
                </a:solidFill>
              </a:rPr>
              <a:t>stellaris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4D9EEC8-4D2D-923B-CD8A-9C1206F5F3A7}"/>
              </a:ext>
            </a:extLst>
          </p:cNvPr>
          <p:cNvSpPr txBox="1"/>
          <p:nvPr/>
        </p:nvSpPr>
        <p:spPr>
          <a:xfrm>
            <a:off x="9093619" y="4414297"/>
            <a:ext cx="31543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i="1" dirty="0" err="1"/>
              <a:t>Absonditella</a:t>
            </a:r>
            <a:r>
              <a:rPr lang="cs-CZ" sz="1600" i="1" dirty="0"/>
              <a:t> </a:t>
            </a:r>
            <a:r>
              <a:rPr lang="cs-CZ" sz="1600" i="1" dirty="0" err="1"/>
              <a:t>sphagnorum</a:t>
            </a:r>
            <a:r>
              <a:rPr lang="cs-CZ" sz="1600" i="1" dirty="0"/>
              <a:t>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255499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útes, Organismus, bezobratlý&#10;&#10;Popis byl vytvořen automaticky">
            <a:extLst>
              <a:ext uri="{FF2B5EF4-FFF2-40B4-BE49-F238E27FC236}">
                <a16:creationId xmlns:a16="http://schemas.microsoft.com/office/drawing/2014/main" id="{D0DE1E32-3C88-A749-7221-3F050944A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00" y="2239848"/>
            <a:ext cx="11504140" cy="389237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6681963-D200-83C7-CE8F-D6315DDFA73F}"/>
              </a:ext>
            </a:extLst>
          </p:cNvPr>
          <p:cNvSpPr txBox="1"/>
          <p:nvPr/>
        </p:nvSpPr>
        <p:spPr>
          <a:xfrm>
            <a:off x="9882630" y="6399034"/>
            <a:ext cx="2237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Brodie</a:t>
            </a:r>
            <a:r>
              <a:rPr lang="cs-CZ" sz="1400" dirty="0"/>
              <a:t> et al. 2017 </a:t>
            </a:r>
            <a:r>
              <a:rPr lang="cs-CZ" sz="1400" i="1" dirty="0"/>
              <a:t>New </a:t>
            </a:r>
            <a:r>
              <a:rPr lang="cs-CZ" sz="1400" i="1" dirty="0" err="1"/>
              <a:t>Phyt</a:t>
            </a:r>
            <a:endParaRPr lang="cs-CZ" sz="1400" i="1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9142844-13DF-C8F7-CD81-42C9AD9447F7}"/>
              </a:ext>
            </a:extLst>
          </p:cNvPr>
          <p:cNvSpPr txBox="1"/>
          <p:nvPr/>
        </p:nvSpPr>
        <p:spPr>
          <a:xfrm>
            <a:off x="3536770" y="0"/>
            <a:ext cx="5691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symbióza korálů, řas, bakterií a </a:t>
            </a:r>
            <a:r>
              <a:rPr lang="cs-CZ" sz="2400" b="1" dirty="0" err="1">
                <a:solidFill>
                  <a:srgbClr val="FF0000"/>
                </a:solidFill>
              </a:rPr>
              <a:t>archeí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4FEE93E-5065-7CFD-4626-8D1F02F9BA27}"/>
              </a:ext>
            </a:extLst>
          </p:cNvPr>
          <p:cNvSpPr txBox="1"/>
          <p:nvPr/>
        </p:nvSpPr>
        <p:spPr>
          <a:xfrm>
            <a:off x="457200" y="867747"/>
            <a:ext cx="11663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Volnější než u </a:t>
            </a:r>
            <a:r>
              <a:rPr lang="cs-CZ" dirty="0" err="1"/>
              <a:t>lichenismu</a:t>
            </a:r>
            <a:r>
              <a:rPr lang="cs-CZ" dirty="0"/>
              <a:t> (druhy popisujeme samostatně, nejsou obligátně na sebe vázané), ale pro korály nepostradatelná, bez ní by nefungovaly ekosystémy korálových útesů.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Řasa dodává organické látky a kyslík (fotosyntéza), přeměňuje toxické </a:t>
            </a:r>
            <a:r>
              <a:rPr lang="cs-CZ" dirty="0" err="1"/>
              <a:t>ammonium</a:t>
            </a:r>
            <a:r>
              <a:rPr lang="cs-CZ" dirty="0"/>
              <a:t> na jiné formy dusíku, bere si oxid uhličitý.</a:t>
            </a:r>
          </a:p>
        </p:txBody>
      </p:sp>
    </p:spTree>
    <p:extLst>
      <p:ext uri="{BB962C8B-B14F-4D97-AF65-F5344CB8AC3E}">
        <p14:creationId xmlns:p14="http://schemas.microsoft.com/office/powerpoint/2010/main" val="2465229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936AAC9-B0B4-3224-2611-26842DD33EC5}"/>
              </a:ext>
            </a:extLst>
          </p:cNvPr>
          <p:cNvSpPr txBox="1"/>
          <p:nvPr/>
        </p:nvSpPr>
        <p:spPr>
          <a:xfrm>
            <a:off x="5293801" y="0"/>
            <a:ext cx="1604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mykorhiza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2451537-298B-7548-7374-1495FC1AAC1D}"/>
              </a:ext>
            </a:extLst>
          </p:cNvPr>
          <p:cNvSpPr txBox="1"/>
          <p:nvPr/>
        </p:nvSpPr>
        <p:spPr>
          <a:xfrm>
            <a:off x="156855" y="692497"/>
            <a:ext cx="118703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Podobná předchozímu soužití (samostatné taxonomické entity, některé obligátní, jiné </a:t>
            </a:r>
            <a:r>
              <a:rPr lang="cs-CZ" dirty="0" err="1"/>
              <a:t>generalistnější</a:t>
            </a:r>
            <a:r>
              <a:rPr lang="cs-CZ" dirty="0"/>
              <a:t>), ale v terestrickém prostředí. Rostlina dodává houbě uhlíkaté látky (fotosyntéza), houba dodává rostlině vodu a v ní rozpuštěné minerální látky, které umí líp získat z půdy (fosforečnany), a stimuluje enzymatickou aktivitu symbiotických bakterií na kořenech. 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38354FAC-17AD-F365-1929-4BADD0527E92}"/>
              </a:ext>
            </a:extLst>
          </p:cNvPr>
          <p:cNvGrpSpPr/>
          <p:nvPr/>
        </p:nvGrpSpPr>
        <p:grpSpPr>
          <a:xfrm>
            <a:off x="4417696" y="2004436"/>
            <a:ext cx="6834634" cy="4743058"/>
            <a:chOff x="2150746" y="2052061"/>
            <a:chExt cx="6834634" cy="4743058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DAC99435-6791-453E-C476-9C351DFC0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0746" y="2678257"/>
              <a:ext cx="6834634" cy="4116862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34B84403-85A0-5C6F-CBFA-8D18E71CE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4174" y="2052061"/>
              <a:ext cx="1175666" cy="68711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9A20EF3E-AF2D-B345-9E75-1AF167C70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0027" y="2112976"/>
              <a:ext cx="1053774" cy="1053774"/>
            </a:xfrm>
            <a:prstGeom prst="rect">
              <a:avLst/>
            </a:prstGeom>
          </p:spPr>
        </p:pic>
      </p:grp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9BA1F91-A330-14BA-048B-62EDAB93106B}"/>
              </a:ext>
            </a:extLst>
          </p:cNvPr>
          <p:cNvSpPr txBox="1"/>
          <p:nvPr/>
        </p:nvSpPr>
        <p:spPr>
          <a:xfrm>
            <a:off x="30117" y="1846659"/>
            <a:ext cx="5276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Mykorhiza </a:t>
            </a:r>
            <a:r>
              <a:rPr lang="cs-CZ" sz="1600" b="1" dirty="0">
                <a:solidFill>
                  <a:srgbClr val="FF0000"/>
                </a:solidFill>
              </a:rPr>
              <a:t>druhů s prachovými semeny </a:t>
            </a:r>
            <a:r>
              <a:rPr lang="cs-CZ" sz="1600" dirty="0"/>
              <a:t>(orchideje, hruštičky) je nezbytná pro uchycení nové generace a pro šíření mezi lokalitami. Pro některé druhy i v dospělosti. Specifické houby mizí kvůli změnám prostředí. Problémy při ochraně těchto ohrožených druhů!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ABE01FEB-3A2B-3A75-9CCA-D2959CF187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25" y="3235678"/>
            <a:ext cx="1475977" cy="2213967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8FB4F459-FA4A-9388-D4FF-A181B7F74E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505" y="3914771"/>
            <a:ext cx="1401066" cy="2101600"/>
          </a:xfrm>
          <a:prstGeom prst="rect">
            <a:avLst/>
          </a:prstGeom>
        </p:spPr>
      </p:pic>
      <p:grpSp>
        <p:nvGrpSpPr>
          <p:cNvPr id="33" name="Skupina 32">
            <a:extLst>
              <a:ext uri="{FF2B5EF4-FFF2-40B4-BE49-F238E27FC236}">
                <a16:creationId xmlns:a16="http://schemas.microsoft.com/office/drawing/2014/main" id="{64A2FE19-0CD1-2B71-FA9B-D5B91C1CBF12}"/>
              </a:ext>
            </a:extLst>
          </p:cNvPr>
          <p:cNvGrpSpPr/>
          <p:nvPr/>
        </p:nvGrpSpPr>
        <p:grpSpPr>
          <a:xfrm>
            <a:off x="0" y="3511606"/>
            <a:ext cx="1282780" cy="2091694"/>
            <a:chOff x="-39701" y="4057268"/>
            <a:chExt cx="1859108" cy="2729111"/>
          </a:xfrm>
        </p:grpSpPr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8D79C259-36A8-FEFF-F1EB-048C8695D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57268"/>
              <a:ext cx="1819407" cy="2729111"/>
            </a:xfrm>
            <a:prstGeom prst="rect">
              <a:avLst/>
            </a:prstGeom>
          </p:spPr>
        </p:pic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57FDCDCE-21E3-8EC4-D5F5-BCE251DC1A0A}"/>
                </a:ext>
              </a:extLst>
            </p:cNvPr>
            <p:cNvSpPr txBox="1"/>
            <p:nvPr/>
          </p:nvSpPr>
          <p:spPr>
            <a:xfrm>
              <a:off x="-39701" y="6401234"/>
              <a:ext cx="1681180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>
                  <a:solidFill>
                    <a:schemeClr val="bg1"/>
                  </a:solidFill>
                </a:rPr>
                <a:t>tořič </a:t>
              </a:r>
              <a:r>
                <a:rPr lang="cs-CZ" sz="1200" dirty="0" err="1">
                  <a:solidFill>
                    <a:schemeClr val="bg1"/>
                  </a:solidFill>
                </a:rPr>
                <a:t>Holubyho</a:t>
              </a:r>
              <a:endParaRPr lang="cs-CZ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E933ECB9-D474-1B6C-0ADF-9BE0A162B8DD}"/>
              </a:ext>
            </a:extLst>
          </p:cNvPr>
          <p:cNvGrpSpPr/>
          <p:nvPr/>
        </p:nvGrpSpPr>
        <p:grpSpPr>
          <a:xfrm>
            <a:off x="1188857" y="4736449"/>
            <a:ext cx="1333290" cy="2091694"/>
            <a:chOff x="1865161" y="4085421"/>
            <a:chExt cx="1819408" cy="2729112"/>
          </a:xfrm>
        </p:grpSpPr>
        <p:pic>
          <p:nvPicPr>
            <p:cNvPr id="25" name="Obrázek 24">
              <a:extLst>
                <a:ext uri="{FF2B5EF4-FFF2-40B4-BE49-F238E27FC236}">
                  <a16:creationId xmlns:a16="http://schemas.microsoft.com/office/drawing/2014/main" id="{57336001-B8E0-E0A6-4E12-1F5826741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5161" y="4085421"/>
              <a:ext cx="1819408" cy="2729112"/>
            </a:xfrm>
            <a:prstGeom prst="rect">
              <a:avLst/>
            </a:prstGeom>
          </p:spPr>
        </p:pic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26E1FEDA-0655-84B2-9122-FB75DF782DC2}"/>
                </a:ext>
              </a:extLst>
            </p:cNvPr>
            <p:cNvSpPr txBox="1"/>
            <p:nvPr/>
          </p:nvSpPr>
          <p:spPr>
            <a:xfrm>
              <a:off x="2003390" y="6445201"/>
              <a:ext cx="1681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>
                  <a:solidFill>
                    <a:schemeClr val="bg1"/>
                  </a:solidFill>
                </a:rPr>
                <a:t>hlavinka horská</a:t>
              </a:r>
            </a:p>
          </p:txBody>
        </p:sp>
      </p:grp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61C00499-585A-B0C8-B2E6-63593A469D49}"/>
              </a:ext>
            </a:extLst>
          </p:cNvPr>
          <p:cNvSpPr txBox="1"/>
          <p:nvPr/>
        </p:nvSpPr>
        <p:spPr>
          <a:xfrm>
            <a:off x="2550994" y="5717802"/>
            <a:ext cx="1332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pětiprstka </a:t>
            </a:r>
            <a:r>
              <a:rPr lang="cs-CZ" sz="1200" dirty="0" err="1">
                <a:solidFill>
                  <a:schemeClr val="bg1"/>
                </a:solidFill>
              </a:rPr>
              <a:t>žežulník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4CB2C3A-ED57-7ACC-03BF-C1621BCC9D64}"/>
              </a:ext>
            </a:extLst>
          </p:cNvPr>
          <p:cNvSpPr txBox="1"/>
          <p:nvPr/>
        </p:nvSpPr>
        <p:spPr>
          <a:xfrm>
            <a:off x="4084004" y="4987980"/>
            <a:ext cx="159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rudohlávek jehlancovitý</a:t>
            </a:r>
          </a:p>
        </p:txBody>
      </p:sp>
    </p:spTree>
    <p:extLst>
      <p:ext uri="{BB962C8B-B14F-4D97-AF65-F5344CB8AC3E}">
        <p14:creationId xmlns:p14="http://schemas.microsoft.com/office/powerpoint/2010/main" val="783151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251C9DC-099E-AA4A-4F62-EBA5EBE77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575" y="1828207"/>
            <a:ext cx="3835270" cy="484638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9DA6BDB-4782-4B43-E07C-B847AA479142}"/>
              </a:ext>
            </a:extLst>
          </p:cNvPr>
          <p:cNvSpPr txBox="1"/>
          <p:nvPr/>
        </p:nvSpPr>
        <p:spPr>
          <a:xfrm>
            <a:off x="5293801" y="0"/>
            <a:ext cx="1604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mykorhiza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A71DADC-A829-4A8D-0F75-347EE4AE78A1}"/>
              </a:ext>
            </a:extLst>
          </p:cNvPr>
          <p:cNvSpPr txBox="1"/>
          <p:nvPr/>
        </p:nvSpPr>
        <p:spPr>
          <a:xfrm>
            <a:off x="7408351" y="690619"/>
            <a:ext cx="4351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Mykorhiza stromů a hub:</a:t>
            </a:r>
            <a:r>
              <a:rPr lang="cs-CZ" dirty="0"/>
              <a:t> zejména v tajze, kde jsou živiny pro stromy v nepřístupných formách v organické složce půdy; (ale i jinde)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F9B3AF-6E4B-AD00-A4C9-3974B3656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598" y="2323666"/>
            <a:ext cx="3088198" cy="193527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E304985-9DCE-65A5-A4A8-F88917660EC7}"/>
              </a:ext>
            </a:extLst>
          </p:cNvPr>
          <p:cNvSpPr txBox="1"/>
          <p:nvPr/>
        </p:nvSpPr>
        <p:spPr>
          <a:xfrm>
            <a:off x="63769" y="743304"/>
            <a:ext cx="68886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Mykorhiza trav a hub:</a:t>
            </a:r>
            <a:r>
              <a:rPr lang="cs-CZ" dirty="0"/>
              <a:t> získávání limitujících prvků (fosfor), získávání vody (sucho). Význam ve stresovaných ekosystémech.  Aplikace v zemědělství a lesnictví (zalesňování imisních holin). Mykorhiza (pozitivní vztah) ale druhům může pomáhat nejen v překonání stresu, ale i v kompetici s jinými druhy (kompetiční výhoda v limitovaných prostředích)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4872540-6558-37E1-1119-5C7B9863C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697" y="4366196"/>
            <a:ext cx="3048000" cy="224324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7820E45-98C7-2C32-7480-548364E13B2B}"/>
              </a:ext>
            </a:extLst>
          </p:cNvPr>
          <p:cNvSpPr txBox="1"/>
          <p:nvPr/>
        </p:nvSpPr>
        <p:spPr>
          <a:xfrm>
            <a:off x="3950776" y="6576542"/>
            <a:ext cx="345757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300" dirty="0"/>
              <a:t>https://greenbeanconnection.wordpress.com/</a:t>
            </a:r>
          </a:p>
        </p:txBody>
      </p:sp>
      <p:pic>
        <p:nvPicPr>
          <p:cNvPr id="15" name="Obrázek 14" descr="Obsah obrázku tráva, venku, pole, golf&#10;&#10;Popis byl vytvořen automaticky">
            <a:extLst>
              <a:ext uri="{FF2B5EF4-FFF2-40B4-BE49-F238E27FC236}">
                <a16:creationId xmlns:a16="http://schemas.microsoft.com/office/drawing/2014/main" id="{D845944C-AD43-BFFD-7475-D3AEF59895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7" y="4641594"/>
            <a:ext cx="3238500" cy="1821656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D92B38EB-0164-DF66-E2F3-342E4D900FF3}"/>
              </a:ext>
            </a:extLst>
          </p:cNvPr>
          <p:cNvSpPr txBox="1"/>
          <p:nvPr/>
        </p:nvSpPr>
        <p:spPr>
          <a:xfrm>
            <a:off x="0" y="6463250"/>
            <a:ext cx="195052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300" dirty="0" err="1"/>
              <a:t>You</a:t>
            </a:r>
            <a:r>
              <a:rPr lang="cs-CZ" sz="1300" dirty="0"/>
              <a:t> Tube: Cesty přírodou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3533DD1-DDF2-FA5D-00AA-85B564CD477A}"/>
              </a:ext>
            </a:extLst>
          </p:cNvPr>
          <p:cNvSpPr txBox="1"/>
          <p:nvPr/>
        </p:nvSpPr>
        <p:spPr>
          <a:xfrm>
            <a:off x="63769" y="3706088"/>
            <a:ext cx="3238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Čarodějný kruh:</a:t>
            </a:r>
            <a:r>
              <a:rPr lang="cs-CZ" sz="1600" dirty="0">
                <a:solidFill>
                  <a:srgbClr val="FF0000"/>
                </a:solidFill>
              </a:rPr>
              <a:t> v místě podhoubí zelenější, vyšší a hustější tráva, často přetrvává směrem dovnitř kruhu.</a:t>
            </a:r>
          </a:p>
        </p:txBody>
      </p:sp>
      <p:sp>
        <p:nvSpPr>
          <p:cNvPr id="2" name="TextovéPole 1"/>
          <p:cNvSpPr txBox="1"/>
          <p:nvPr/>
        </p:nvSpPr>
        <p:spPr>
          <a:xfrm rot="16200000">
            <a:off x="11216577" y="6013213"/>
            <a:ext cx="101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wikipedia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696137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4540</Words>
  <Application>Microsoft Office PowerPoint</Application>
  <PresentationFormat>Širokoúhlá obrazovka</PresentationFormat>
  <Paragraphs>333</Paragraphs>
  <Slides>37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Hájková Petra</dc:creator>
  <cp:lastModifiedBy>reviewer</cp:lastModifiedBy>
  <cp:revision>93</cp:revision>
  <dcterms:created xsi:type="dcterms:W3CDTF">2023-10-10T07:18:43Z</dcterms:created>
  <dcterms:modified xsi:type="dcterms:W3CDTF">2023-11-03T06:50:31Z</dcterms:modified>
</cp:coreProperties>
</file>