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08" r:id="rId3"/>
    <p:sldId id="309" r:id="rId4"/>
    <p:sldId id="331" r:id="rId5"/>
    <p:sldId id="332" r:id="rId6"/>
    <p:sldId id="393" r:id="rId7"/>
    <p:sldId id="370" r:id="rId8"/>
    <p:sldId id="333" r:id="rId9"/>
    <p:sldId id="339" r:id="rId10"/>
    <p:sldId id="340" r:id="rId11"/>
    <p:sldId id="302" r:id="rId12"/>
    <p:sldId id="341" r:id="rId13"/>
    <p:sldId id="394" r:id="rId14"/>
    <p:sldId id="304" r:id="rId15"/>
    <p:sldId id="395" r:id="rId16"/>
    <p:sldId id="378" r:id="rId17"/>
    <p:sldId id="300" r:id="rId18"/>
    <p:sldId id="299" r:id="rId19"/>
    <p:sldId id="342" r:id="rId20"/>
    <p:sldId id="380" r:id="rId21"/>
    <p:sldId id="381" r:id="rId22"/>
    <p:sldId id="382" r:id="rId23"/>
    <p:sldId id="343" r:id="rId24"/>
    <p:sldId id="346" r:id="rId25"/>
    <p:sldId id="347" r:id="rId26"/>
    <p:sldId id="345" r:id="rId27"/>
    <p:sldId id="349" r:id="rId28"/>
    <p:sldId id="344" r:id="rId29"/>
    <p:sldId id="348" r:id="rId30"/>
    <p:sldId id="350" r:id="rId31"/>
    <p:sldId id="403" r:id="rId32"/>
    <p:sldId id="351" r:id="rId33"/>
    <p:sldId id="280" r:id="rId34"/>
    <p:sldId id="307" r:id="rId35"/>
    <p:sldId id="371" r:id="rId36"/>
    <p:sldId id="372" r:id="rId37"/>
    <p:sldId id="373" r:id="rId38"/>
    <p:sldId id="379" r:id="rId39"/>
    <p:sldId id="391" r:id="rId40"/>
    <p:sldId id="407" r:id="rId41"/>
    <p:sldId id="405" r:id="rId42"/>
    <p:sldId id="396" r:id="rId43"/>
    <p:sldId id="406" r:id="rId44"/>
    <p:sldId id="400" r:id="rId45"/>
    <p:sldId id="392" r:id="rId46"/>
    <p:sldId id="352" r:id="rId47"/>
    <p:sldId id="361" r:id="rId48"/>
    <p:sldId id="384" r:id="rId49"/>
    <p:sldId id="387" r:id="rId50"/>
    <p:sldId id="388" r:id="rId51"/>
    <p:sldId id="397" r:id="rId52"/>
    <p:sldId id="389" r:id="rId53"/>
    <p:sldId id="399" r:id="rId54"/>
    <p:sldId id="386" r:id="rId55"/>
    <p:sldId id="385" r:id="rId56"/>
    <p:sldId id="363" r:id="rId57"/>
    <p:sldId id="390" r:id="rId58"/>
    <p:sldId id="364" r:id="rId59"/>
    <p:sldId id="401" r:id="rId60"/>
    <p:sldId id="377" r:id="rId61"/>
    <p:sldId id="402" r:id="rId62"/>
    <p:sldId id="365" r:id="rId63"/>
    <p:sldId id="366" r:id="rId64"/>
    <p:sldId id="367" r:id="rId65"/>
    <p:sldId id="368" r:id="rId66"/>
    <p:sldId id="404" r:id="rId67"/>
    <p:sldId id="398" r:id="rId6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B7B7B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6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97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64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69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374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790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545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979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83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92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500-30BC-48DB-9A9B-31E078A49B8E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45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09500-30BC-48DB-9A9B-31E078A49B8E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5A6B2-8E04-47D0-8625-66FF9D7A9A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54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34292" y="1465218"/>
            <a:ext cx="101868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/>
              <a:t>Ekologie globální změny, ekologie člověka</a:t>
            </a:r>
            <a:br>
              <a:rPr lang="cs-CZ" sz="6000" dirty="0"/>
            </a:br>
            <a:endParaRPr lang="cs-CZ" sz="6000" dirty="0"/>
          </a:p>
          <a:p>
            <a:pPr algn="ctr"/>
            <a:r>
              <a:rPr lang="cs-CZ" sz="3000" dirty="0"/>
              <a:t>(a přesahy ekologie ke společenským a humanitním vědám)</a:t>
            </a:r>
          </a:p>
        </p:txBody>
      </p:sp>
    </p:spTree>
    <p:extLst>
      <p:ext uri="{BB962C8B-B14F-4D97-AF65-F5344CB8AC3E}">
        <p14:creationId xmlns:p14="http://schemas.microsoft.com/office/powerpoint/2010/main" val="2753166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148" y="56657"/>
            <a:ext cx="1199605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Vliv člověka na ekosystémy od jeho vzpřímení do mezolitu (střední doby kamenné): </a:t>
            </a:r>
            <a:r>
              <a:rPr lang="cs-CZ" sz="2200" b="1" dirty="0"/>
              <a:t>lovec-sběrač</a:t>
            </a:r>
            <a:r>
              <a:rPr lang="cs-CZ" sz="2200" dirty="0"/>
              <a:t>, vytváří bezlesé biomy a parkovité krajiny na pomezí travinných ekosystémů a lesa: má podobný vliv jako </a:t>
            </a:r>
            <a:r>
              <a:rPr lang="cs-CZ" sz="2200" dirty="0" err="1"/>
              <a:t>herbivoři</a:t>
            </a:r>
            <a:r>
              <a:rPr lang="cs-CZ" sz="2200" dirty="0"/>
              <a:t> nebo oheň – nadto </a:t>
            </a:r>
            <a:r>
              <a:rPr lang="cs-CZ" sz="2200" dirty="0" err="1"/>
              <a:t>herbivorii</a:t>
            </a:r>
            <a:r>
              <a:rPr lang="cs-CZ" sz="2200" dirty="0"/>
              <a:t> a požáry podporuje. Součást ekosystému (ekosystémový inženýr). </a:t>
            </a:r>
          </a:p>
          <a:p>
            <a:endParaRPr lang="cs-CZ" sz="2200" dirty="0"/>
          </a:p>
          <a:p>
            <a:r>
              <a:rPr lang="cs-CZ" sz="2200" dirty="0"/>
              <a:t>Po expanzi do Eurasie se díky </a:t>
            </a:r>
            <a:r>
              <a:rPr lang="cs-CZ" sz="2200" dirty="0" err="1"/>
              <a:t>savanovému</a:t>
            </a:r>
            <a:r>
              <a:rPr lang="cs-CZ" sz="2200" dirty="0"/>
              <a:t> dědictví člověk pohybuje v podobných krajinách: savana (Indie), lesostep, případně </a:t>
            </a:r>
            <a:r>
              <a:rPr lang="cs-CZ" sz="2200" dirty="0" err="1"/>
              <a:t>stepotundra</a:t>
            </a:r>
            <a:r>
              <a:rPr lang="cs-CZ" sz="2200" dirty="0"/>
              <a:t> a </a:t>
            </a:r>
            <a:r>
              <a:rPr lang="cs-CZ" sz="2200" dirty="0" err="1"/>
              <a:t>lesotundra</a:t>
            </a:r>
            <a:r>
              <a:rPr lang="cs-CZ" sz="2200" dirty="0"/>
              <a:t> (glaciální maximum – lovci mamutů). Svými aktivitami naučenými ze savany podporuje bezlesé travinné biomy a parkovou lesostepní krajinu s bohatstvím </a:t>
            </a:r>
            <a:r>
              <a:rPr lang="cs-CZ" sz="2200" dirty="0" err="1"/>
              <a:t>ekotonů</a:t>
            </a:r>
            <a:r>
              <a:rPr lang="cs-CZ" sz="2200" dirty="0"/>
              <a:t>: tam, kde zásobník (</a:t>
            </a:r>
            <a:r>
              <a:rPr lang="cs-CZ" sz="2200" i="1" dirty="0"/>
              <a:t>pool</a:t>
            </a:r>
            <a:r>
              <a:rPr lang="cs-CZ" sz="2200" dirty="0"/>
              <a:t>) bezlesých druhů větší než zásobník lesních druhů, </a:t>
            </a:r>
            <a:r>
              <a:rPr lang="cs-CZ" sz="2200" b="1" i="1" dirty="0">
                <a:solidFill>
                  <a:srgbClr val="0070C0"/>
                </a:solidFill>
              </a:rPr>
              <a:t>má pozitivní vliv na regionální diverzitu</a:t>
            </a:r>
            <a:r>
              <a:rPr lang="cs-CZ" sz="2200" b="1" dirty="0">
                <a:solidFill>
                  <a:srgbClr val="0070C0"/>
                </a:solidFill>
              </a:rPr>
              <a:t>. </a:t>
            </a:r>
            <a:r>
              <a:rPr lang="cs-CZ" sz="2200" dirty="0"/>
              <a:t>Je opět integrální součást ekosystému, tentokrát stepi / lesostepi. Ale občas asi něco vyhubil (? mamuty; </a:t>
            </a:r>
            <a:r>
              <a:rPr lang="cs-CZ" sz="2200" dirty="0" err="1"/>
              <a:t>herbivory</a:t>
            </a:r>
            <a:r>
              <a:rPr lang="cs-CZ" sz="2200" dirty="0"/>
              <a:t> Ameriky), což se invaznímu predátoru stát může.</a:t>
            </a:r>
          </a:p>
        </p:txBody>
      </p:sp>
      <p:pic>
        <p:nvPicPr>
          <p:cNvPr id="3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809" y="3995678"/>
            <a:ext cx="399819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5148" y="4315901"/>
            <a:ext cx="66762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rgbClr val="7030A0"/>
                </a:solidFill>
              </a:rPr>
              <a:t>Neolit</a:t>
            </a:r>
            <a:r>
              <a:rPr lang="cs-CZ" sz="2200" dirty="0">
                <a:solidFill>
                  <a:srgbClr val="7030A0"/>
                </a:solidFill>
              </a:rPr>
              <a:t>:</a:t>
            </a:r>
            <a:r>
              <a:rPr lang="cs-CZ" sz="2200" dirty="0"/>
              <a:t> mladší doba kamenná: první zemědělci, migrace, další výměna druhů (u nás </a:t>
            </a:r>
            <a:r>
              <a:rPr lang="cs-CZ" sz="2200" dirty="0" err="1"/>
              <a:t>archeofyty</a:t>
            </a:r>
            <a:r>
              <a:rPr lang="cs-CZ" sz="2200" dirty="0"/>
              <a:t>), potlačování expanzívního lesa: vliv na diverzitu u nás spíše pozitivní; cykly živin stále nemění, možná jen živiny mírně redistribuuje (ale to dělá </a:t>
            </a:r>
            <a:r>
              <a:rPr lang="cs-CZ" sz="2200" dirty="0" err="1"/>
              <a:t>herbivor</a:t>
            </a:r>
            <a:r>
              <a:rPr lang="cs-CZ" sz="2200" dirty="0"/>
              <a:t> taky).</a:t>
            </a:r>
          </a:p>
        </p:txBody>
      </p:sp>
    </p:spTree>
    <p:extLst>
      <p:ext uri="{BB962C8B-B14F-4D97-AF65-F5344CB8AC3E}">
        <p14:creationId xmlns:p14="http://schemas.microsoft.com/office/powerpoint/2010/main" val="1310192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34528"/>
            <a:ext cx="5547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Od doby bronzové po průmyslovou revoluci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8376" y="458110"/>
            <a:ext cx="121136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Člověk stále nemění biogeochemické cykly globálně, i když lokální a regionální redistribuce živin jsou výraznější a nesou trvalé následky; </a:t>
            </a:r>
            <a:r>
              <a:rPr lang="cs-CZ" sz="2200" b="1" dirty="0"/>
              <a:t>dodnes podle živin poznáme sídla z doby bronzové</a:t>
            </a:r>
            <a:r>
              <a:rPr lang="cs-CZ" sz="2200" dirty="0"/>
              <a:t>; ale </a:t>
            </a:r>
            <a:r>
              <a:rPr lang="cs-CZ" sz="2200" dirty="0" err="1"/>
              <a:t>redisutribuovat</a:t>
            </a:r>
            <a:r>
              <a:rPr lang="cs-CZ" sz="2200" dirty="0"/>
              <a:t> a místně hromadit živiny umí i např. tučňák, </a:t>
            </a:r>
            <a:r>
              <a:rPr lang="cs-CZ" sz="2200" dirty="0" err="1"/>
              <a:t>papuchalk</a:t>
            </a:r>
            <a:r>
              <a:rPr lang="cs-CZ" sz="2200" dirty="0"/>
              <a:t>, racek nebo netopýr. Objevují se známky eroze (odlesňování hor: ale odlesňovat umí i slon, medvěd, zubr nebo aktivně </a:t>
            </a:r>
            <a:r>
              <a:rPr lang="cs-CZ" sz="2200" dirty="0" err="1"/>
              <a:t>pyrofilní</a:t>
            </a:r>
            <a:r>
              <a:rPr lang="cs-CZ" sz="2200" dirty="0"/>
              <a:t> druh), hydrologické změny (ale ty umí i bobr), acidifikace spojená s lokálním poklesem diverzity (tzv. </a:t>
            </a:r>
            <a:r>
              <a:rPr lang="cs-CZ" sz="2200" i="1" dirty="0"/>
              <a:t>lužická katastrofa</a:t>
            </a:r>
            <a:r>
              <a:rPr lang="cs-CZ" sz="2200" dirty="0"/>
              <a:t> – role člověka je nejasná; ale acidifikaci umí i smrk, borovice nebo mravenec). </a:t>
            </a:r>
            <a:r>
              <a:rPr lang="cs-CZ" sz="2200" b="1" dirty="0">
                <a:solidFill>
                  <a:srgbClr val="7030A0"/>
                </a:solidFill>
              </a:rPr>
              <a:t>Člověk je tedy jeden z ekosystémových inženýrů.</a:t>
            </a:r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3360108" y="3928324"/>
            <a:ext cx="206269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/>
              <a:t>Roleček et al. 2021 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1215254" y="2675528"/>
            <a:ext cx="9873071" cy="4136462"/>
            <a:chOff x="-539974" y="2643502"/>
            <a:chExt cx="9873071" cy="4136462"/>
          </a:xfrm>
        </p:grpSpPr>
        <p:sp>
          <p:nvSpPr>
            <p:cNvPr id="6" name="TextovéPole 5"/>
            <p:cNvSpPr txBox="1"/>
            <p:nvPr/>
          </p:nvSpPr>
          <p:spPr>
            <a:xfrm>
              <a:off x="-539974" y="5856634"/>
              <a:ext cx="35527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000" b="1" dirty="0">
                  <a:solidFill>
                    <a:srgbClr val="7030A0"/>
                  </a:solidFill>
                </a:rPr>
                <a:t>Kde se to zlomilo?</a:t>
              </a:r>
            </a:p>
          </p:txBody>
        </p:sp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8754" y="2643502"/>
              <a:ext cx="6444343" cy="3400370"/>
            </a:xfrm>
            <a:prstGeom prst="rect">
              <a:avLst/>
            </a:prstGeom>
          </p:spPr>
        </p:pic>
        <p:cxnSp>
          <p:nvCxnSpPr>
            <p:cNvPr id="10" name="Přímá spojnice 9"/>
            <p:cNvCxnSpPr/>
            <p:nvPr/>
          </p:nvCxnSpPr>
          <p:spPr>
            <a:xfrm flipV="1">
              <a:off x="5970494" y="3245225"/>
              <a:ext cx="8965" cy="31555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flipV="1">
              <a:off x="7410924" y="3181314"/>
              <a:ext cx="8965" cy="31555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5571420" y="6410632"/>
              <a:ext cx="816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2060"/>
                  </a:solidFill>
                </a:rPr>
                <a:t>neolit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6889228" y="6386050"/>
              <a:ext cx="1660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2060"/>
                  </a:solidFill>
                </a:rPr>
                <a:t>doba bronzová</a:t>
              </a:r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325115" y="3277251"/>
            <a:ext cx="34263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00B050"/>
                </a:solidFill>
              </a:rPr>
              <a:t>Diverzita, která se zvyšuje od konce doby ledové, ale stále roste nebo se nemění – alespoň co víme u nás z pylových dat</a:t>
            </a:r>
          </a:p>
        </p:txBody>
      </p:sp>
    </p:spTree>
    <p:extLst>
      <p:ext uri="{BB962C8B-B14F-4D97-AF65-F5344CB8AC3E}">
        <p14:creationId xmlns:p14="http://schemas.microsoft.com/office/powerpoint/2010/main" val="2143757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8592" y="56929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Průmyslová (industriální) éra: ca od let 1750 – 1850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82880" y="1334935"/>
            <a:ext cx="1211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industriální éra =</a:t>
            </a:r>
            <a:r>
              <a:rPr lang="cs-CZ" sz="2000" dirty="0"/>
              <a:t> využívání fosilních paliv: umožnila obdělání více půdy, lepší transport potravin, hnojiv, surovin, materiálů, léčiv, odpadů; méně lidí se věnuje zemědělství a víc lidí technice, vědě a lékařství: lepší dostupnost lékařské péče, menší dětská úmrtnost, delší dožití, roste populace lidí (výrazněji až od poloviny 20. století). </a:t>
            </a:r>
            <a:r>
              <a:rPr lang="cs-CZ" sz="2000" b="1" dirty="0">
                <a:solidFill>
                  <a:srgbClr val="0070C0"/>
                </a:solidFill>
              </a:rPr>
              <a:t>Z humanistického pohledu jde o pozitivní vývoj.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endParaRPr lang="cs-CZ" sz="20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258783" y="763310"/>
            <a:ext cx="703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K těmto letem se odkazují i kritéria IUCN červených seznamů!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47" y="3005186"/>
            <a:ext cx="1914525" cy="245263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82880" y="5479951"/>
            <a:ext cx="257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Thomas Alva Edison*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555" y="2981403"/>
            <a:ext cx="1801644" cy="240397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221" y="3027320"/>
            <a:ext cx="1784321" cy="24028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011" y="3021236"/>
            <a:ext cx="1722937" cy="242638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32791" y="5532985"/>
            <a:ext cx="14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Louis Pasteur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875644" y="5475087"/>
            <a:ext cx="14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Karl </a:t>
            </a:r>
            <a:r>
              <a:rPr lang="cs-CZ" dirty="0" err="1"/>
              <a:t>Benz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785244" y="5506852"/>
            <a:ext cx="14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Nicola Tesla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18" y="2969963"/>
            <a:ext cx="1762667" cy="250512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7080228" y="5512366"/>
            <a:ext cx="2200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Alexander Fleming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454536" y="2658374"/>
            <a:ext cx="94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 1881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929797" y="2728027"/>
            <a:ext cx="94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 1856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92459" y="2719326"/>
            <a:ext cx="94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 1847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5367955" y="2671417"/>
            <a:ext cx="94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 1822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0014239" y="2671417"/>
            <a:ext cx="94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 1844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62759" y="6203107"/>
            <a:ext cx="11929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7B7B7B"/>
                </a:solidFill>
              </a:rPr>
              <a:t>* </a:t>
            </a:r>
            <a:r>
              <a:rPr lang="cs-CZ" i="1" dirty="0">
                <a:solidFill>
                  <a:srgbClr val="7B7B7B"/>
                </a:solidFill>
              </a:rPr>
              <a:t>Tisíc vynálezů udělalo krach / hvězdy nevyšinuly se z věčných drah / …… / tisíc vynálezů jde k nám za sezónu /</a:t>
            </a:r>
          </a:p>
          <a:p>
            <a:r>
              <a:rPr lang="cs-CZ" i="1" dirty="0">
                <a:solidFill>
                  <a:srgbClr val="7B7B7B"/>
                </a:solidFill>
              </a:rPr>
              <a:t>jenom jeden z nich však byl ten Edisonův					V. Nezval, Edison, 1927</a:t>
            </a:r>
          </a:p>
        </p:txBody>
      </p:sp>
    </p:spTree>
    <p:extLst>
      <p:ext uri="{BB962C8B-B14F-4D97-AF65-F5344CB8AC3E}">
        <p14:creationId xmlns:p14="http://schemas.microsoft.com/office/powerpoint/2010/main" val="2118318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Populace začíná růst a bohatne, z humanistického pohledu jde pozitivní vývoj.</a:t>
            </a:r>
            <a:r>
              <a:rPr lang="cs-CZ" b="1" dirty="0">
                <a:solidFill>
                  <a:srgbClr val="00B0F0"/>
                </a:solidFill>
              </a:rPr>
              <a:t> </a:t>
            </a:r>
            <a:r>
              <a:rPr lang="cs-CZ" dirty="0"/>
              <a:t>Ale zatím jen v Evropě. K prudkému exponenciálnímu rostu začíná docházet v polovině 20.století, kdy se přidává USA, Japonsko a další oblasti světa (Indie, Čína).</a:t>
            </a:r>
            <a:endParaRPr lang="cs-CZ" b="1" dirty="0">
              <a:solidFill>
                <a:srgbClr val="00B0F0"/>
              </a:solidFill>
            </a:endParaRP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Uživí planeta tolik lidí? </a:t>
            </a:r>
          </a:p>
          <a:p>
            <a:r>
              <a:rPr lang="cs-CZ" dirty="0"/>
              <a:t>Lidstvo se dostalo ke zdrojům, které do té doby nehrály v globálních ekosystémech roli: </a:t>
            </a:r>
            <a:r>
              <a:rPr lang="cs-CZ" b="1" dirty="0"/>
              <a:t>fosilní paliva, suroviny </a:t>
            </a:r>
            <a:r>
              <a:rPr lang="cs-CZ" dirty="0"/>
              <a:t>(technologie, hnojiva, léčiva). Díky této </a:t>
            </a:r>
            <a:r>
              <a:rPr lang="cs-CZ" b="1" dirty="0">
                <a:solidFill>
                  <a:srgbClr val="7030A0"/>
                </a:solidFill>
              </a:rPr>
              <a:t>dodatkové energii </a:t>
            </a:r>
            <a:r>
              <a:rPr lang="cs-CZ" dirty="0"/>
              <a:t>efektivně využívá přírodní zdroje a získává kompetiční výhodu and jinými druhy. Nosnou kapacitu prostředí (K) využívá člověk na úkor jiných druhů (je to K-stratég). Vyčerpání a znehodnocení zdrojů (potrava, voda) řeší technologicky a tím oddaluje dosažení K (vzpomeňte, jak po dosažení K dopadne populace hraboše)</a:t>
            </a:r>
            <a:r>
              <a:rPr lang="cs-CZ" b="1" dirty="0"/>
              <a:t>.</a:t>
            </a:r>
            <a:r>
              <a:rPr lang="cs-CZ" dirty="0"/>
              <a:t> Zároveň ale zvyšuje nároky na materiální kvalitu života, zejména v bohatších částech světa. </a:t>
            </a:r>
            <a:r>
              <a:rPr lang="cs-CZ" b="1" dirty="0"/>
              <a:t>Nosná kapacita prostředí (K) je v bohatých zemích nižší než v chudších zemích: </a:t>
            </a:r>
            <a:r>
              <a:rPr lang="cs-CZ" dirty="0"/>
              <a:t>nepředstavuje jen K nutnou pro přežití a reprodukci, ale i způsob a „kvalitu“ života. Populační růst se proto v bohatých zemích již zastavil.</a:t>
            </a:r>
          </a:p>
          <a:p>
            <a:r>
              <a:rPr lang="cs-CZ" dirty="0"/>
              <a:t>To vše se zákonitě děje za cenu rychlé </a:t>
            </a:r>
            <a:r>
              <a:rPr lang="cs-CZ" b="1" dirty="0"/>
              <a:t>destrukce předindustriálních ekosystémů</a:t>
            </a:r>
            <a:r>
              <a:rPr lang="cs-CZ" dirty="0"/>
              <a:t> a jejich nahrazování novými, jinak fungujícími a druhově chudšími systémy.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06" y="3600034"/>
            <a:ext cx="4839029" cy="30759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07" y="3901064"/>
            <a:ext cx="3303335" cy="295693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078479" y="4998719"/>
            <a:ext cx="301752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K čemu tedy vztahuje nosná kapacita lidské populace na Zemi: k populačnímu růstu nebo </a:t>
            </a:r>
            <a:r>
              <a:rPr lang="cs-CZ" b="1" dirty="0">
                <a:solidFill>
                  <a:srgbClr val="C00000"/>
                </a:solidFill>
              </a:rPr>
              <a:t>k ekonomickému růstu?</a:t>
            </a:r>
          </a:p>
        </p:txBody>
      </p:sp>
    </p:spTree>
    <p:extLst>
      <p:ext uri="{BB962C8B-B14F-4D97-AF65-F5344CB8AC3E}">
        <p14:creationId xmlns:p14="http://schemas.microsoft.com/office/powerpoint/2010/main" val="2154148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934720" y="137379"/>
            <a:ext cx="1022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FF0000"/>
                </a:solidFill>
              </a:rPr>
              <a:t>dodatková energie z fosilních zdrojů, zvyšování nároků na život (styl života), technokratické paradigma a krize hodnot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04499" y="1434832"/>
            <a:ext cx="7524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Je tedy problém přelidnění Země nebo větší nároky populace? To je jedno: </a:t>
            </a:r>
            <a:r>
              <a:rPr lang="cs-CZ" sz="2000" b="1" dirty="0">
                <a:solidFill>
                  <a:srgbClr val="7030A0"/>
                </a:solidFill>
              </a:rPr>
              <a:t>nejde až tak o to, kolik nás je, ale kolik zdrojů vyčerpáme a kolik zplodin vytvoříme </a:t>
            </a:r>
            <a:r>
              <a:rPr lang="cs-CZ" sz="2000" dirty="0"/>
              <a:t>(jestli na uživení 12 dětí, nebo na každoroční letecké dovolené či nákupní mánie).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6" r="5181"/>
          <a:stretch/>
        </p:blipFill>
        <p:spPr>
          <a:xfrm>
            <a:off x="7645385" y="1074976"/>
            <a:ext cx="4423010" cy="48211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42" y="3874669"/>
            <a:ext cx="1596935" cy="248314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955" y="3874669"/>
            <a:ext cx="1708769" cy="24831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3039" y="2966720"/>
            <a:ext cx="732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Technokratické paradigma: pojem zpopularizovaný papežem Františkem I. v encyklice </a:t>
            </a:r>
            <a:r>
              <a:rPr lang="cs-CZ" i="1" dirty="0" err="1"/>
              <a:t>Laudato</a:t>
            </a:r>
            <a:r>
              <a:rPr lang="cs-CZ" i="1" dirty="0"/>
              <a:t> Si</a:t>
            </a:r>
            <a:r>
              <a:rPr lang="cs-CZ" dirty="0"/>
              <a:t> (2015) a apoštolské exhortaci </a:t>
            </a:r>
            <a:r>
              <a:rPr lang="cs-CZ" i="1" dirty="0" err="1"/>
              <a:t>Laudate</a:t>
            </a:r>
            <a:r>
              <a:rPr lang="cs-CZ" i="1" dirty="0"/>
              <a:t> Deum</a:t>
            </a:r>
            <a:r>
              <a:rPr lang="cs-CZ" dirty="0"/>
              <a:t> (2023).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983982" y="3874669"/>
            <a:ext cx="3531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 tím myslí?</a:t>
            </a:r>
          </a:p>
          <a:p>
            <a:endParaRPr lang="cs-CZ" dirty="0"/>
          </a:p>
          <a:p>
            <a:r>
              <a:rPr lang="cs-CZ" dirty="0"/>
              <a:t>„co největší zisk s co nejmenšími náklady v co nejkratším čase, pro který je </a:t>
            </a:r>
            <a:r>
              <a:rPr lang="cs-CZ" i="1" dirty="0"/>
              <a:t>nelidská realita</a:t>
            </a:r>
            <a:r>
              <a:rPr lang="cs-CZ" dirty="0"/>
              <a:t> (tj. příroda) jen pouhým zdrojem“.</a:t>
            </a:r>
          </a:p>
        </p:txBody>
      </p:sp>
      <p:sp>
        <p:nvSpPr>
          <p:cNvPr id="5" name="Obdélník 4"/>
          <p:cNvSpPr/>
          <p:nvPr/>
        </p:nvSpPr>
        <p:spPr>
          <a:xfrm>
            <a:off x="8040413" y="5896151"/>
            <a:ext cx="4151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Rozevřené nůžky mezi bohatým a chudým světem: jako naše „střední a vyšší třída“ žije jen 12% lidstva.</a:t>
            </a:r>
          </a:p>
        </p:txBody>
      </p:sp>
      <p:sp>
        <p:nvSpPr>
          <p:cNvPr id="8" name="TextovéPole 7"/>
          <p:cNvSpPr txBox="1"/>
          <p:nvPr/>
        </p:nvSpPr>
        <p:spPr>
          <a:xfrm rot="19872320">
            <a:off x="8276284" y="3151386"/>
            <a:ext cx="338763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1 % nejbohatších produkuje víc emisí než 66% nejchudších (</a:t>
            </a:r>
            <a:r>
              <a:rPr lang="cs-CZ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Khalfan</a:t>
            </a: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2023)</a:t>
            </a:r>
          </a:p>
        </p:txBody>
      </p:sp>
    </p:spTree>
    <p:extLst>
      <p:ext uri="{BB962C8B-B14F-4D97-AF65-F5344CB8AC3E}">
        <p14:creationId xmlns:p14="http://schemas.microsoft.com/office/powerpoint/2010/main" val="174692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34720" y="137379"/>
            <a:ext cx="1022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FF0000"/>
                </a:solidFill>
              </a:rPr>
              <a:t>dodatková energie z fosilních zdrojů, zvyšování nároků na život (styl života), technokratické paradigma a krize hodnot</a:t>
            </a:r>
          </a:p>
        </p:txBody>
      </p:sp>
      <p:sp>
        <p:nvSpPr>
          <p:cNvPr id="3" name="Obdélník 2"/>
          <p:cNvSpPr/>
          <p:nvPr/>
        </p:nvSpPr>
        <p:spPr>
          <a:xfrm>
            <a:off x="166021" y="1584858"/>
            <a:ext cx="11660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„Globální krizi zažíváme, protože </a:t>
            </a:r>
            <a:r>
              <a:rPr lang="cs-CZ" i="1" dirty="0"/>
              <a:t>že nelidská realita je jen pouhým zdrojem</a:t>
            </a:r>
            <a:r>
              <a:rPr lang="cs-CZ" dirty="0"/>
              <a:t>“: říká papež František, a říká vlastně jinými slovy úplně stejnou věc jako tento článek v prestižním vědeckém časopise </a:t>
            </a:r>
            <a:r>
              <a:rPr lang="cs-CZ" i="1" dirty="0" err="1"/>
              <a:t>Nature</a:t>
            </a:r>
            <a:r>
              <a:rPr lang="cs-CZ" dirty="0"/>
              <a:t>: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83" y="2816894"/>
            <a:ext cx="5841683" cy="275084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754153" y="2948586"/>
            <a:ext cx="482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Přetrvávají bariéry k tomu, abychom inkorporovali hodnoty přírody  do rozhodování. </a:t>
            </a:r>
          </a:p>
          <a:p>
            <a:endParaRPr lang="cs-CZ" b="1" i="1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Podceňování hodnot přírody vede k environmentální krizi, kterou prožíváme.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304866" y="5029200"/>
            <a:ext cx="572457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Věda i víra se tedy shodnou na tom, že jednou z příčin stavu, ve kterém se nacházíme, je </a:t>
            </a:r>
          </a:p>
          <a:p>
            <a:pPr algn="ctr"/>
            <a:endParaRPr lang="cs-CZ" b="1" dirty="0"/>
          </a:p>
          <a:p>
            <a:pPr algn="ctr"/>
            <a:r>
              <a:rPr lang="cs-CZ" sz="3500" b="1" dirty="0">
                <a:solidFill>
                  <a:srgbClr val="0000FF"/>
                </a:solidFill>
              </a:rPr>
              <a:t>krize hodnot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754153" y="2526698"/>
            <a:ext cx="2168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Pascual</a:t>
            </a:r>
            <a:r>
              <a:rPr lang="cs-CZ" sz="1400" dirty="0"/>
              <a:t> et al. 2023 </a:t>
            </a:r>
            <a:r>
              <a:rPr lang="cs-CZ" sz="1400" i="1" dirty="0" err="1"/>
              <a:t>Nature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847580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95793" y="1007974"/>
            <a:ext cx="1194235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Takto masové náhlé využívání dodatkové energie má v historii Země analogii: před 0,5 </a:t>
            </a:r>
            <a:r>
              <a:rPr lang="cs-CZ" sz="2000" dirty="0" err="1"/>
              <a:t>mld</a:t>
            </a:r>
            <a:r>
              <a:rPr lang="cs-CZ" sz="2000" dirty="0"/>
              <a:t> let objevily mořské sinice schopnost fotosyntézy, zažily díky tomu rozmach, ale do atmosféry  se dostalo obrovské množství kyslíku, který nic neodčerpávalo (</a:t>
            </a:r>
            <a:r>
              <a:rPr lang="cs-CZ" sz="2000" i="1" dirty="0"/>
              <a:t>Great </a:t>
            </a:r>
            <a:r>
              <a:rPr lang="cs-CZ" sz="2000" i="1" dirty="0" err="1"/>
              <a:t>Oxidation</a:t>
            </a:r>
            <a:r>
              <a:rPr lang="cs-CZ" sz="2000" i="1" dirty="0"/>
              <a:t> </a:t>
            </a:r>
            <a:r>
              <a:rPr lang="cs-CZ" sz="2000" i="1" dirty="0" err="1"/>
              <a:t>Event</a:t>
            </a:r>
            <a:r>
              <a:rPr lang="cs-CZ" sz="2000" dirty="0"/>
              <a:t>), ten byl toxický pro řadu organizmů a navíc reagoval s metanem, čímž klesla koncentrace metanu v atmosféře a nastalo prudké ochlazení.</a:t>
            </a:r>
          </a:p>
          <a:p>
            <a:endParaRPr lang="cs-CZ" sz="2000" dirty="0"/>
          </a:p>
          <a:p>
            <a:pPr>
              <a:spcAft>
                <a:spcPts val="600"/>
              </a:spcAft>
            </a:pPr>
            <a:r>
              <a:rPr lang="cs-CZ" sz="2000" dirty="0"/>
              <a:t>Dnes se tedy děje něco podobného, ale v atmosféře přibývá oxid uhličitý, který vede k oteplení. Chová se člověk jako sinice? (i pro ni byla, řečeno s Františkem I., </a:t>
            </a:r>
            <a:r>
              <a:rPr lang="cs-CZ" sz="2000" i="1" dirty="0" err="1"/>
              <a:t>nesinicová</a:t>
            </a:r>
            <a:r>
              <a:rPr lang="cs-CZ" sz="2000" i="1" dirty="0"/>
              <a:t> realita</a:t>
            </a:r>
            <a:r>
              <a:rPr lang="cs-CZ" sz="2000" dirty="0"/>
              <a:t> jen pouhým zdrojem). Choval by se tak jakýkoli druh, kdyby objevil </a:t>
            </a:r>
            <a:r>
              <a:rPr lang="cs-CZ" sz="2000" b="1" dirty="0"/>
              <a:t>dodatkovou energii</a:t>
            </a:r>
            <a:r>
              <a:rPr lang="cs-CZ" sz="2000" dirty="0"/>
              <a:t>?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Dodatková energie </a:t>
            </a:r>
            <a:r>
              <a:rPr lang="cs-CZ" sz="2000" dirty="0">
                <a:solidFill>
                  <a:srgbClr val="7030A0"/>
                </a:solidFill>
              </a:rPr>
              <a:t>(</a:t>
            </a:r>
            <a:r>
              <a:rPr lang="cs-CZ" sz="2000" i="1" dirty="0" err="1">
                <a:solidFill>
                  <a:srgbClr val="7030A0"/>
                </a:solidFill>
              </a:rPr>
              <a:t>excess</a:t>
            </a:r>
            <a:r>
              <a:rPr lang="cs-CZ" sz="2000" i="1" dirty="0">
                <a:solidFill>
                  <a:srgbClr val="7030A0"/>
                </a:solidFill>
              </a:rPr>
              <a:t> </a:t>
            </a:r>
            <a:r>
              <a:rPr lang="cs-CZ" sz="2000" i="1" dirty="0" err="1">
                <a:solidFill>
                  <a:srgbClr val="7030A0"/>
                </a:solidFill>
              </a:rPr>
              <a:t>energy</a:t>
            </a:r>
            <a:r>
              <a:rPr lang="cs-CZ" sz="2000" dirty="0">
                <a:solidFill>
                  <a:srgbClr val="7030A0"/>
                </a:solidFill>
              </a:rPr>
              <a:t>, </a:t>
            </a:r>
            <a:r>
              <a:rPr lang="cs-CZ" sz="2000" i="1" dirty="0">
                <a:solidFill>
                  <a:srgbClr val="7030A0"/>
                </a:solidFill>
              </a:rPr>
              <a:t>extra-</a:t>
            </a:r>
            <a:r>
              <a:rPr lang="cs-CZ" sz="2000" i="1" dirty="0" err="1">
                <a:solidFill>
                  <a:srgbClr val="7030A0"/>
                </a:solidFill>
              </a:rPr>
              <a:t>metabolic</a:t>
            </a:r>
            <a:r>
              <a:rPr lang="cs-CZ" sz="2000" i="1" dirty="0">
                <a:solidFill>
                  <a:srgbClr val="7030A0"/>
                </a:solidFill>
              </a:rPr>
              <a:t> </a:t>
            </a:r>
            <a:r>
              <a:rPr lang="cs-CZ" sz="2000" i="1" dirty="0" err="1">
                <a:solidFill>
                  <a:srgbClr val="7030A0"/>
                </a:solidFill>
              </a:rPr>
              <a:t>energy</a:t>
            </a:r>
            <a:r>
              <a:rPr lang="cs-CZ" sz="2000" dirty="0">
                <a:solidFill>
                  <a:srgbClr val="7030A0"/>
                </a:solidFill>
              </a:rPr>
              <a:t>)</a:t>
            </a:r>
            <a:r>
              <a:rPr lang="cs-CZ" sz="2000" b="1" dirty="0">
                <a:solidFill>
                  <a:srgbClr val="7030A0"/>
                </a:solidFill>
              </a:rPr>
              <a:t> </a:t>
            </a:r>
            <a:r>
              <a:rPr lang="cs-CZ" sz="2000" dirty="0"/>
              <a:t>z fosilních zdrojů nám tedy sice pomáhá exploatovat přírodní zdroje; zároveň ale tvoří zplodiny a vzniká i víc zplodin metabolismu“ - </a:t>
            </a:r>
            <a:r>
              <a:rPr lang="cs-CZ" sz="2000" b="1" dirty="0">
                <a:solidFill>
                  <a:srgbClr val="0070C0"/>
                </a:solidFill>
              </a:rPr>
              <a:t>vzpomeňme na princip </a:t>
            </a:r>
            <a:r>
              <a:rPr lang="cs-CZ" sz="2000" b="1" dirty="0" err="1">
                <a:solidFill>
                  <a:srgbClr val="0070C0"/>
                </a:solidFill>
              </a:rPr>
              <a:t>samozřeďování</a:t>
            </a:r>
            <a:r>
              <a:rPr lang="cs-CZ" sz="2000" b="1" dirty="0">
                <a:solidFill>
                  <a:srgbClr val="0070C0"/>
                </a:solidFill>
              </a:rPr>
              <a:t> populace vlastními zplodinami</a:t>
            </a:r>
            <a:r>
              <a:rPr lang="cs-CZ" sz="2000" dirty="0"/>
              <a:t>! </a:t>
            </a:r>
          </a:p>
          <a:p>
            <a:endParaRPr lang="cs-CZ" sz="2000" dirty="0"/>
          </a:p>
          <a:p>
            <a:r>
              <a:rPr lang="cs-CZ" sz="2000" b="1" dirty="0"/>
              <a:t>Humanitární krize:</a:t>
            </a:r>
            <a:r>
              <a:rPr lang="cs-CZ" sz="2000" dirty="0"/>
              <a:t> vzpomeňme na vztah </a:t>
            </a:r>
            <a:r>
              <a:rPr lang="cs-CZ" sz="2000" b="1" dirty="0" err="1">
                <a:solidFill>
                  <a:srgbClr val="0070C0"/>
                </a:solidFill>
              </a:rPr>
              <a:t>kompetice</a:t>
            </a:r>
            <a:r>
              <a:rPr lang="cs-CZ" sz="2000" b="1" dirty="0">
                <a:solidFill>
                  <a:srgbClr val="0070C0"/>
                </a:solidFill>
              </a:rPr>
              <a:t> a dostupnosti zdrojů: </a:t>
            </a:r>
            <a:r>
              <a:rPr lang="cs-CZ" sz="2000" dirty="0" err="1"/>
              <a:t>kompetice</a:t>
            </a:r>
            <a:r>
              <a:rPr lang="cs-CZ" sz="2000" dirty="0"/>
              <a:t> je největší při nejmenších (boj o přežití; ale zároveň je častá facilitace: viz </a:t>
            </a:r>
            <a:r>
              <a:rPr lang="cs-CZ" sz="2000" i="1" dirty="0"/>
              <a:t>stress gradient </a:t>
            </a:r>
            <a:r>
              <a:rPr lang="cs-CZ" sz="2000" i="1" dirty="0" err="1"/>
              <a:t>hypothesis</a:t>
            </a:r>
            <a:r>
              <a:rPr lang="cs-CZ" sz="2000" dirty="0"/>
              <a:t>) a největších dostupnostech (prosazování C-stratégů a efektivní využívání K). </a:t>
            </a:r>
            <a:r>
              <a:rPr lang="cs-CZ" sz="2000" dirty="0" err="1"/>
              <a:t>Intraspecifická</a:t>
            </a:r>
            <a:r>
              <a:rPr lang="cs-CZ" sz="2000" dirty="0"/>
              <a:t> interferenční </a:t>
            </a:r>
            <a:r>
              <a:rPr lang="cs-CZ" sz="2000" dirty="0" err="1"/>
              <a:t>kompetice</a:t>
            </a:r>
            <a:r>
              <a:rPr lang="cs-CZ" sz="2000" dirty="0"/>
              <a:t> u člověka = války; </a:t>
            </a:r>
            <a:r>
              <a:rPr lang="cs-CZ" sz="2000" dirty="0" err="1"/>
              <a:t>intraspecifická</a:t>
            </a:r>
            <a:r>
              <a:rPr lang="cs-CZ" sz="2000" dirty="0"/>
              <a:t> exploatační </a:t>
            </a:r>
            <a:r>
              <a:rPr lang="cs-CZ" sz="2000" dirty="0" err="1"/>
              <a:t>kompetice</a:t>
            </a:r>
            <a:r>
              <a:rPr lang="cs-CZ" sz="2000" dirty="0"/>
              <a:t> = rozevírání nůžek bohatství a chudoby (je stále více asymetrická). </a:t>
            </a:r>
          </a:p>
          <a:p>
            <a:endParaRPr lang="cs-CZ" sz="2000" dirty="0"/>
          </a:p>
          <a:p>
            <a:r>
              <a:rPr lang="cs-CZ" sz="2000" dirty="0"/>
              <a:t>Tento mix tvoří velmi propletený systém problémů a krizí, kterým čelíme.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0699" y="0"/>
            <a:ext cx="1022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FF0000"/>
                </a:solidFill>
              </a:rPr>
              <a:t>dodatková energie z fosilních zdrojů, zvyšování nároků na život (styl života), technokratické paradigma a krize hodnot</a:t>
            </a:r>
          </a:p>
        </p:txBody>
      </p:sp>
    </p:spTree>
    <p:extLst>
      <p:ext uri="{BB962C8B-B14F-4D97-AF65-F5344CB8AC3E}">
        <p14:creationId xmlns:p14="http://schemas.microsoft.com/office/powerpoint/2010/main" val="3019661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Přímá spojnice se šipkou 76"/>
          <p:cNvCxnSpPr/>
          <p:nvPr/>
        </p:nvCxnSpPr>
        <p:spPr>
          <a:xfrm flipH="1">
            <a:off x="7991285" y="2658642"/>
            <a:ext cx="1845730" cy="2699987"/>
          </a:xfrm>
          <a:prstGeom prst="straightConnector1">
            <a:avLst/>
          </a:prstGeom>
          <a:ln w="920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V="1">
            <a:off x="8134070" y="2646070"/>
            <a:ext cx="1954807" cy="2918502"/>
          </a:xfrm>
          <a:prstGeom prst="straightConnector1">
            <a:avLst/>
          </a:prstGeom>
          <a:ln w="920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 flipH="1" flipV="1">
            <a:off x="1195594" y="2320522"/>
            <a:ext cx="2874961" cy="3185533"/>
          </a:xfrm>
          <a:prstGeom prst="straightConnector1">
            <a:avLst/>
          </a:prstGeom>
          <a:ln w="920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-86699" y="4944631"/>
            <a:ext cx="3080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klimatická krize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394750" y="4896455"/>
            <a:ext cx="2727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krize biodiverzity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962449" y="4864144"/>
            <a:ext cx="4687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humanitární 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2513" y="881961"/>
            <a:ext cx="3151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00B050"/>
                </a:solidFill>
              </a:rPr>
              <a:t>fosilní </a:t>
            </a:r>
            <a:r>
              <a:rPr lang="cs-CZ" sz="2200" b="1" dirty="0" err="1">
                <a:solidFill>
                  <a:srgbClr val="00B050"/>
                </a:solidFill>
              </a:rPr>
              <a:t>org</a:t>
            </a:r>
            <a:r>
              <a:rPr lang="cs-CZ" sz="2200" b="1" dirty="0">
                <a:solidFill>
                  <a:srgbClr val="00B050"/>
                </a:solidFill>
              </a:rPr>
              <a:t>. C: narušené </a:t>
            </a:r>
          </a:p>
          <a:p>
            <a:pPr algn="ctr"/>
            <a:r>
              <a:rPr lang="cs-CZ" sz="2200" b="1" dirty="0">
                <a:solidFill>
                  <a:srgbClr val="00B050"/>
                </a:solidFill>
              </a:rPr>
              <a:t>biogeochemické cykly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8627" y="21710"/>
            <a:ext cx="1158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FF0000"/>
                </a:solidFill>
              </a:rPr>
              <a:t>exponenciální populační růst a zvyšování nároků na život (krize hodnot)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06543" y="858935"/>
            <a:ext cx="3044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00B050"/>
                </a:solidFill>
              </a:rPr>
              <a:t>Destrukce přirozených ekosystémů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483655" y="1594602"/>
            <a:ext cx="3690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Všech, nejen lesních! Přímé ničení, změny fungování, rozpad biotických interakcí, úbytek biodiverzity.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33415" y="1646524"/>
            <a:ext cx="2818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více C, P, N, S v koloběhu; jinak rozmístěné na Zemi</a:t>
            </a:r>
          </a:p>
        </p:txBody>
      </p:sp>
      <p:cxnSp>
        <p:nvCxnSpPr>
          <p:cNvPr id="22" name="Přímá spojnice se šipkou 21"/>
          <p:cNvCxnSpPr/>
          <p:nvPr/>
        </p:nvCxnSpPr>
        <p:spPr>
          <a:xfrm flipH="1" flipV="1">
            <a:off x="3609892" y="2117979"/>
            <a:ext cx="4607368" cy="185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3239765" y="2108859"/>
            <a:ext cx="537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narušená funkce v biogeochemických cyklech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3962449" y="958512"/>
            <a:ext cx="38344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negativní vliv na přirozené ekosystémy </a:t>
            </a:r>
            <a:r>
              <a:rPr lang="cs-CZ" sz="2100" i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2100" b="1" i="1" dirty="0">
                <a:solidFill>
                  <a:schemeClr val="accent2">
                    <a:lumMod val="75000"/>
                  </a:schemeClr>
                </a:solidFill>
              </a:rPr>
              <a:t>acidifikace, eutrofizace</a:t>
            </a:r>
            <a:r>
              <a:rPr lang="cs-CZ" sz="2100" i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cxnSp>
        <p:nvCxnSpPr>
          <p:cNvPr id="28" name="Přímá spojnice se šipkou 27"/>
          <p:cNvCxnSpPr/>
          <p:nvPr/>
        </p:nvCxnSpPr>
        <p:spPr>
          <a:xfrm>
            <a:off x="3688803" y="1628376"/>
            <a:ext cx="4528457" cy="762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5110844" y="1705469"/>
            <a:ext cx="186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zpětná vazba !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2683179" y="6396122"/>
            <a:ext cx="72805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00B050"/>
                </a:solidFill>
              </a:rPr>
              <a:t>intenzita a globální dosah </a:t>
            </a:r>
            <a:r>
              <a:rPr lang="cs-CZ" sz="2200" b="1" dirty="0" err="1">
                <a:solidFill>
                  <a:srgbClr val="00B050"/>
                </a:solidFill>
              </a:rPr>
              <a:t>kompetice</a:t>
            </a:r>
            <a:r>
              <a:rPr lang="cs-CZ" sz="2200" b="1" dirty="0">
                <a:solidFill>
                  <a:srgbClr val="00B050"/>
                </a:solidFill>
              </a:rPr>
              <a:t> mezi lidskými jedinci</a:t>
            </a:r>
          </a:p>
        </p:txBody>
      </p:sp>
      <p:cxnSp>
        <p:nvCxnSpPr>
          <p:cNvPr id="37" name="Přímá spojnice se šipkou 36"/>
          <p:cNvCxnSpPr/>
          <p:nvPr/>
        </p:nvCxnSpPr>
        <p:spPr>
          <a:xfrm>
            <a:off x="1721333" y="2329338"/>
            <a:ext cx="559044" cy="699143"/>
          </a:xfrm>
          <a:prstGeom prst="straightConnector1">
            <a:avLst/>
          </a:prstGeom>
          <a:ln w="793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/>
          <p:cNvCxnSpPr/>
          <p:nvPr/>
        </p:nvCxnSpPr>
        <p:spPr>
          <a:xfrm flipV="1">
            <a:off x="2683179" y="2607183"/>
            <a:ext cx="6795118" cy="2898872"/>
          </a:xfrm>
          <a:prstGeom prst="straightConnector1">
            <a:avLst/>
          </a:prstGeom>
          <a:ln w="92075">
            <a:solidFill>
              <a:srgbClr val="E2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>
            <a:off x="3609892" y="3744116"/>
            <a:ext cx="689497" cy="505170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 flipH="1">
            <a:off x="6345208" y="4545784"/>
            <a:ext cx="73532" cy="469101"/>
          </a:xfrm>
          <a:prstGeom prst="straightConnector1">
            <a:avLst/>
          </a:prstGeom>
          <a:ln w="889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4134347" y="4212488"/>
            <a:ext cx="5702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přímé ohrožení jedinců, lidské populace nebo subpopulací 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3991898" y="5814941"/>
            <a:ext cx="50409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/>
              <a:t>frustrace: environmentální žal, radikalizace vs. zatvrzení</a:t>
            </a:r>
          </a:p>
        </p:txBody>
      </p:sp>
      <p:cxnSp>
        <p:nvCxnSpPr>
          <p:cNvPr id="58" name="Přímá spojnice se šipkou 57"/>
          <p:cNvCxnSpPr/>
          <p:nvPr/>
        </p:nvCxnSpPr>
        <p:spPr>
          <a:xfrm flipV="1">
            <a:off x="6345208" y="6076335"/>
            <a:ext cx="0" cy="400962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Šipka dolů 60"/>
          <p:cNvSpPr/>
          <p:nvPr/>
        </p:nvSpPr>
        <p:spPr>
          <a:xfrm>
            <a:off x="10569311" y="2770989"/>
            <a:ext cx="272141" cy="190455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Šipka dolů 61"/>
          <p:cNvSpPr/>
          <p:nvPr/>
        </p:nvSpPr>
        <p:spPr>
          <a:xfrm>
            <a:off x="566071" y="2586285"/>
            <a:ext cx="272141" cy="190455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6" name="Přímá spojnice se šipkou 65"/>
          <p:cNvCxnSpPr/>
          <p:nvPr/>
        </p:nvCxnSpPr>
        <p:spPr>
          <a:xfrm flipV="1">
            <a:off x="2671449" y="5693232"/>
            <a:ext cx="1291000" cy="30245"/>
          </a:xfrm>
          <a:prstGeom prst="straightConnector1">
            <a:avLst/>
          </a:prstGeom>
          <a:ln w="952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/>
          <p:cNvCxnSpPr>
            <a:stCxn id="3" idx="1"/>
          </p:cNvCxnSpPr>
          <p:nvPr/>
        </p:nvCxnSpPr>
        <p:spPr>
          <a:xfrm flipH="1">
            <a:off x="8159361" y="5558175"/>
            <a:ext cx="1235389" cy="19269"/>
          </a:xfrm>
          <a:prstGeom prst="straightConnector1">
            <a:avLst/>
          </a:prstGeom>
          <a:ln w="952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423759" y="2522084"/>
            <a:ext cx="0" cy="1881672"/>
          </a:xfrm>
          <a:prstGeom prst="straightConnector1">
            <a:avLst/>
          </a:prstGeom>
          <a:ln w="92075">
            <a:solidFill>
              <a:srgbClr val="E2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>
            <a:off x="1662815" y="510099"/>
            <a:ext cx="1" cy="426614"/>
          </a:xfrm>
          <a:prstGeom prst="straightConnector1">
            <a:avLst/>
          </a:prstGeom>
          <a:ln w="92075">
            <a:solidFill>
              <a:srgbClr val="E2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10221827" y="505184"/>
            <a:ext cx="1" cy="426614"/>
          </a:xfrm>
          <a:prstGeom prst="straightConnector1">
            <a:avLst/>
          </a:prstGeom>
          <a:ln w="92075">
            <a:solidFill>
              <a:srgbClr val="E2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>
            <a:off x="3057004" y="647630"/>
            <a:ext cx="209379" cy="2362461"/>
          </a:xfrm>
          <a:prstGeom prst="straightConnector1">
            <a:avLst/>
          </a:prstGeom>
          <a:ln w="34925">
            <a:solidFill>
              <a:srgbClr val="E2A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 rot="3112678">
            <a:off x="2440171" y="4178075"/>
            <a:ext cx="78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války</a:t>
            </a:r>
          </a:p>
        </p:txBody>
      </p:sp>
      <p:sp>
        <p:nvSpPr>
          <p:cNvPr id="59" name="TextovéPole 58"/>
          <p:cNvSpPr txBox="1"/>
          <p:nvPr/>
        </p:nvSpPr>
        <p:spPr>
          <a:xfrm rot="18294275">
            <a:off x="9312802" y="3287215"/>
            <a:ext cx="78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války</a:t>
            </a:r>
          </a:p>
        </p:txBody>
      </p:sp>
      <p:cxnSp>
        <p:nvCxnSpPr>
          <p:cNvPr id="60" name="Přímá spojnice se šipkou 59"/>
          <p:cNvCxnSpPr/>
          <p:nvPr/>
        </p:nvCxnSpPr>
        <p:spPr>
          <a:xfrm flipH="1" flipV="1">
            <a:off x="2827278" y="3810091"/>
            <a:ext cx="1401697" cy="1559750"/>
          </a:xfrm>
          <a:prstGeom prst="straightConnector1">
            <a:avLst/>
          </a:prstGeom>
          <a:ln w="920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4442174" y="3853714"/>
            <a:ext cx="4417235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2200" b="1" dirty="0">
                <a:solidFill>
                  <a:srgbClr val="0000FF"/>
                </a:solidFill>
              </a:rPr>
              <a:t>plýtvání zdroji; znehodnocení zdrojů</a:t>
            </a:r>
          </a:p>
        </p:txBody>
      </p:sp>
      <p:cxnSp>
        <p:nvCxnSpPr>
          <p:cNvPr id="44" name="Přímá spojnice se šipkou 43"/>
          <p:cNvCxnSpPr/>
          <p:nvPr/>
        </p:nvCxnSpPr>
        <p:spPr>
          <a:xfrm flipH="1">
            <a:off x="8361411" y="2717159"/>
            <a:ext cx="1229002" cy="1064490"/>
          </a:xfrm>
          <a:prstGeom prst="straightConnector1">
            <a:avLst/>
          </a:prstGeom>
          <a:ln w="793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839705" y="3056148"/>
            <a:ext cx="5838458" cy="723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chemeClr val="accent6">
                    <a:lumMod val="75000"/>
                  </a:schemeClr>
                </a:solidFill>
              </a:rPr>
              <a:t>odpady a kontaminanty</a:t>
            </a:r>
            <a:r>
              <a:rPr lang="cs-CZ" b="1" dirty="0"/>
              <a:t>: </a:t>
            </a:r>
            <a:r>
              <a:rPr lang="cs-CZ" sz="1700" dirty="0"/>
              <a:t>(1)</a:t>
            </a:r>
            <a:r>
              <a:rPr lang="cs-CZ" sz="1700" b="1" dirty="0"/>
              <a:t> </a:t>
            </a:r>
            <a:r>
              <a:rPr lang="cs-CZ" sz="1700" b="1" dirty="0">
                <a:solidFill>
                  <a:srgbClr val="7030A0"/>
                </a:solidFill>
              </a:rPr>
              <a:t>zplodiny (exhalace) a úniky z nadbytku (hnojiva); </a:t>
            </a:r>
            <a:r>
              <a:rPr lang="cs-CZ" sz="1900" b="1" dirty="0"/>
              <a:t>katastrofy</a:t>
            </a:r>
            <a:r>
              <a:rPr lang="cs-CZ" sz="1700" dirty="0"/>
              <a:t>; (2) </a:t>
            </a:r>
            <a:r>
              <a:rPr lang="cs-CZ" sz="1700" b="1" dirty="0">
                <a:solidFill>
                  <a:srgbClr val="7030A0"/>
                </a:solidFill>
              </a:rPr>
              <a:t>genetická kontaminace</a:t>
            </a:r>
          </a:p>
        </p:txBody>
      </p:sp>
      <p:cxnSp>
        <p:nvCxnSpPr>
          <p:cNvPr id="49" name="Přímá spojnice se šipkou 48"/>
          <p:cNvCxnSpPr/>
          <p:nvPr/>
        </p:nvCxnSpPr>
        <p:spPr>
          <a:xfrm flipV="1">
            <a:off x="6612617" y="2436574"/>
            <a:ext cx="2297204" cy="804742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4190913" y="5388301"/>
            <a:ext cx="4176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společenská krize</a:t>
            </a:r>
          </a:p>
        </p:txBody>
      </p:sp>
      <p:sp>
        <p:nvSpPr>
          <p:cNvPr id="81" name="TextovéPole 80"/>
          <p:cNvSpPr txBox="1"/>
          <p:nvPr/>
        </p:nvSpPr>
        <p:spPr>
          <a:xfrm rot="18294275">
            <a:off x="7561000" y="4632794"/>
            <a:ext cx="108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epidemie</a:t>
            </a:r>
          </a:p>
        </p:txBody>
      </p:sp>
      <p:sp>
        <p:nvSpPr>
          <p:cNvPr id="13" name="TextovéPole 12"/>
          <p:cNvSpPr txBox="1"/>
          <p:nvPr/>
        </p:nvSpPr>
        <p:spPr>
          <a:xfrm rot="5400000">
            <a:off x="10204470" y="3430698"/>
            <a:ext cx="24310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ekologická krize</a:t>
            </a:r>
            <a:r>
              <a:rPr lang="cs-CZ" sz="1400" b="1" dirty="0"/>
              <a:t> </a:t>
            </a:r>
            <a:r>
              <a:rPr lang="cs-CZ" sz="1400" dirty="0"/>
              <a:t>(rozpad evolucí ustálených biotických interakcí)</a:t>
            </a:r>
          </a:p>
        </p:txBody>
      </p:sp>
      <p:sp>
        <p:nvSpPr>
          <p:cNvPr id="12" name="TextovéPole 11"/>
          <p:cNvSpPr txBox="1"/>
          <p:nvPr/>
        </p:nvSpPr>
        <p:spPr>
          <a:xfrm rot="19289416">
            <a:off x="1105263" y="4035744"/>
            <a:ext cx="69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CO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8301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610" r="2226"/>
          <a:stretch/>
        </p:blipFill>
        <p:spPr>
          <a:xfrm>
            <a:off x="4040777" y="1807177"/>
            <a:ext cx="5268686" cy="220412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" y="4625931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environmentální krize</a:t>
            </a:r>
            <a:r>
              <a:rPr lang="cs-CZ" sz="2400" dirty="0">
                <a:solidFill>
                  <a:srgbClr val="FF0000"/>
                </a:solidFill>
              </a:rPr>
              <a:t>: </a:t>
            </a:r>
            <a:r>
              <a:rPr lang="cs-CZ" sz="2400" dirty="0"/>
              <a:t>potíže vyvolané přímo aktivitou člověka (spalování fosilních paliv, přeměna ekosystémů (vykácení / zalesnění; odvodnění, rozorání)</a:t>
            </a:r>
          </a:p>
          <a:p>
            <a:endParaRPr lang="cs-CZ" sz="2400" dirty="0">
              <a:solidFill>
                <a:srgbClr val="FF0000"/>
              </a:solidFill>
            </a:endParaRPr>
          </a:p>
          <a:p>
            <a:r>
              <a:rPr lang="cs-CZ" sz="2400" b="1" dirty="0">
                <a:solidFill>
                  <a:srgbClr val="FF0000"/>
                </a:solidFill>
              </a:rPr>
              <a:t>ekologická krize</a:t>
            </a:r>
            <a:r>
              <a:rPr lang="cs-CZ" sz="2400" dirty="0">
                <a:solidFill>
                  <a:srgbClr val="FF0000"/>
                </a:solidFill>
              </a:rPr>
              <a:t>: </a:t>
            </a:r>
            <a:r>
              <a:rPr lang="cs-CZ" sz="2400" dirty="0"/>
              <a:t>konsekvence následně vyvolané rozpadem evolučně stabilizovaných biotických interakcí (expanze, invaze, populační gradace, extinkce kvůli zvýšené </a:t>
            </a:r>
            <a:r>
              <a:rPr lang="cs-CZ" sz="2400" dirty="0" err="1"/>
              <a:t>kompetici</a:t>
            </a:r>
            <a:r>
              <a:rPr lang="cs-CZ" sz="2400" dirty="0"/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0" y="0"/>
            <a:ext cx="120439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00B050"/>
                </a:solidFill>
              </a:rPr>
              <a:t>D</a:t>
            </a:r>
            <a:r>
              <a:rPr lang="cs-CZ" sz="3200" b="1" dirty="0">
                <a:solidFill>
                  <a:srgbClr val="00B050"/>
                </a:solidFill>
              </a:rPr>
              <a:t>estrukce přirozených ekosystémů </a:t>
            </a:r>
            <a:r>
              <a:rPr lang="cs-CZ" sz="2200" dirty="0"/>
              <a:t>je sice zapříčiněna zčásti změněnými biogeochemickými cykly díky využívání dodatkové energie člověkem (spalování fosilních paliv), ale sama o sobě se na negativních globálních změnách podílí a zhoršuje je; navíc vede ke krizi biodiverzity.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309463" y="2533977"/>
            <a:ext cx="2734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Život na naší planetě</a:t>
            </a:r>
          </a:p>
          <a:p>
            <a:r>
              <a:rPr lang="cs-CZ" dirty="0">
                <a:solidFill>
                  <a:srgbClr val="00B0F0"/>
                </a:solidFill>
              </a:rPr>
              <a:t>shrnující popularizační dokument o úbytku přirozených ekosystémů a jeho dopadech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0" y="1807177"/>
            <a:ext cx="37087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destrukce</a:t>
            </a:r>
            <a:r>
              <a:rPr lang="cs-CZ" dirty="0"/>
              <a:t>: zničení, rozpad</a:t>
            </a:r>
          </a:p>
          <a:p>
            <a:endParaRPr lang="cs-CZ" dirty="0"/>
          </a:p>
          <a:p>
            <a:r>
              <a:rPr lang="cs-CZ" b="1" dirty="0"/>
              <a:t>deteriorace</a:t>
            </a:r>
            <a:r>
              <a:rPr lang="cs-CZ" dirty="0"/>
              <a:t>: zhoršení stavu (narušení fungování nebo diverzity), u nás se někdy používá pojem </a:t>
            </a:r>
            <a:r>
              <a:rPr lang="cs-CZ" b="1" dirty="0"/>
              <a:t>degradace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7530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5035543" y="1995538"/>
            <a:ext cx="1817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92D050"/>
                </a:solidFill>
              </a:rPr>
              <a:t>eutrofizace</a:t>
            </a: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3958905" y="2407357"/>
            <a:ext cx="2778452" cy="65234"/>
          </a:xfrm>
          <a:prstGeom prst="straightConnector1">
            <a:avLst/>
          </a:prstGeom>
          <a:ln w="603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1279904" y="174503"/>
            <a:ext cx="966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FF0000"/>
                </a:solidFill>
              </a:rPr>
              <a:t>Narušené biogeochemické cykly – viz přednáška </a:t>
            </a:r>
            <a:r>
              <a:rPr lang="cs-CZ" sz="3000" b="1" i="1" dirty="0">
                <a:solidFill>
                  <a:srgbClr val="FF0000"/>
                </a:solidFill>
              </a:rPr>
              <a:t>Ekosystémy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8658" y="1225415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E2AC00"/>
                </a:solidFill>
              </a:rPr>
              <a:t>fosilní a subfosilní organický uhlík </a:t>
            </a:r>
          </a:p>
          <a:p>
            <a:r>
              <a:rPr lang="cs-CZ" sz="2000" b="1" dirty="0"/>
              <a:t>(ropa, zemní plyn, uhlí, rašelina)</a:t>
            </a:r>
          </a:p>
          <a:p>
            <a:r>
              <a:rPr lang="cs-CZ" sz="2000" b="1" dirty="0">
                <a:solidFill>
                  <a:srgbClr val="E2AC00"/>
                </a:solidFill>
              </a:rPr>
              <a:t>těžba a zpracování surovin </a:t>
            </a:r>
            <a:r>
              <a:rPr lang="cs-CZ" sz="2000" b="1" dirty="0">
                <a:solidFill>
                  <a:srgbClr val="0070C0"/>
                </a:solidFill>
              </a:rPr>
              <a:t>(vápenec</a:t>
            </a:r>
            <a:r>
              <a:rPr lang="cs-CZ" sz="2000" b="1" dirty="0">
                <a:solidFill>
                  <a:srgbClr val="92D050"/>
                </a:solidFill>
              </a:rPr>
              <a:t>, fosfáty) </a:t>
            </a:r>
            <a:r>
              <a:rPr lang="cs-CZ" sz="2000" b="1" dirty="0" err="1">
                <a:solidFill>
                  <a:srgbClr val="E2AC00"/>
                </a:solidFill>
              </a:rPr>
              <a:t>Haber-Boschova</a:t>
            </a:r>
            <a:r>
              <a:rPr lang="cs-CZ" sz="2000" b="1" dirty="0">
                <a:solidFill>
                  <a:srgbClr val="E2AC00"/>
                </a:solidFill>
              </a:rPr>
              <a:t> reakce</a:t>
            </a:r>
            <a:r>
              <a:rPr lang="cs-CZ" sz="2000" b="1" dirty="0">
                <a:solidFill>
                  <a:srgbClr val="92D050"/>
                </a:solidFill>
              </a:rPr>
              <a:t> (vzdušný N)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951406" y="900944"/>
            <a:ext cx="505378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E2AC00"/>
                </a:solidFill>
              </a:rPr>
              <a:t>deteriorace ekosystémů</a:t>
            </a:r>
          </a:p>
          <a:p>
            <a:r>
              <a:rPr lang="cs-CZ" sz="2000" dirty="0"/>
              <a:t>zánik ekosystémů poutající nebo vázající uhlík (rašeliniště, pralesy, </a:t>
            </a:r>
            <a:r>
              <a:rPr lang="cs-CZ" sz="2000" dirty="0" err="1"/>
              <a:t>pralouky</a:t>
            </a:r>
            <a:r>
              <a:rPr lang="cs-CZ" sz="2000" dirty="0"/>
              <a:t>, pěnovce) nebo jejich narušení tak, že se stávají emitory uhlíku (rozklad organických látek</a:t>
            </a:r>
            <a:r>
              <a:rPr lang="cs-CZ" sz="1500" dirty="0"/>
              <a:t>): </a:t>
            </a:r>
            <a:r>
              <a:rPr lang="cs-CZ" sz="1500" dirty="0">
                <a:solidFill>
                  <a:srgbClr val="FF0000"/>
                </a:solidFill>
              </a:rPr>
              <a:t>odvodněná rašeliniště světově emitují 5% oxidu uhličitého; například v Německu 7% (99% emisí ze zemědělsky využívané půdy; 35% všech emisí ze zemědělství).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501212" y="3646362"/>
            <a:ext cx="48866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500" b="1" dirty="0"/>
              <a:t>víc CO2 v atmosféře: skleníkový efekt – klimatické změny</a:t>
            </a:r>
          </a:p>
        </p:txBody>
      </p:sp>
      <p:sp>
        <p:nvSpPr>
          <p:cNvPr id="8" name="Šipka doprava 7"/>
          <p:cNvSpPr/>
          <p:nvPr/>
        </p:nvSpPr>
        <p:spPr>
          <a:xfrm rot="7485839">
            <a:off x="7717621" y="3557137"/>
            <a:ext cx="1181723" cy="215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err="1"/>
              <a:t>deteriorizace</a:t>
            </a:r>
            <a:r>
              <a:rPr lang="cs-CZ" dirty="0"/>
              <a:t> ekosystémů</a:t>
            </a:r>
          </a:p>
        </p:txBody>
      </p:sp>
      <p:sp>
        <p:nvSpPr>
          <p:cNvPr id="9" name="Šipka doprava 8"/>
          <p:cNvSpPr/>
          <p:nvPr/>
        </p:nvSpPr>
        <p:spPr>
          <a:xfrm rot="18286922">
            <a:off x="8090544" y="3612432"/>
            <a:ext cx="1181723" cy="215861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10" name="Šipka doprava 9"/>
          <p:cNvSpPr/>
          <p:nvPr/>
        </p:nvSpPr>
        <p:spPr>
          <a:xfrm>
            <a:off x="5427406" y="1503695"/>
            <a:ext cx="1181723" cy="215861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3920906" y="2162394"/>
            <a:ext cx="1092739" cy="1276775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 rot="2938152">
            <a:off x="3890791" y="2677245"/>
            <a:ext cx="178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výroba cementu</a:t>
            </a: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5035407" y="2039592"/>
            <a:ext cx="1672322" cy="34507"/>
          </a:xfrm>
          <a:prstGeom prst="straightConnector1">
            <a:avLst/>
          </a:prstGeom>
          <a:ln w="603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Šipka doprava 21"/>
          <p:cNvSpPr/>
          <p:nvPr/>
        </p:nvSpPr>
        <p:spPr>
          <a:xfrm rot="3091050">
            <a:off x="792442" y="4145008"/>
            <a:ext cx="3881087" cy="145075"/>
          </a:xfrm>
          <a:prstGeom prst="rightArrow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205687" y="5864730"/>
            <a:ext cx="87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znečištění toxickými látkami: pro člověka i pro ekosystémy</a:t>
            </a:r>
          </a:p>
        </p:txBody>
      </p:sp>
      <p:sp>
        <p:nvSpPr>
          <p:cNvPr id="24" name="TextovéPole 23"/>
          <p:cNvSpPr txBox="1"/>
          <p:nvPr/>
        </p:nvSpPr>
        <p:spPr>
          <a:xfrm rot="3152034">
            <a:off x="817740" y="4302044"/>
            <a:ext cx="379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E2AC00"/>
                </a:solidFill>
              </a:rPr>
              <a:t>syntéza organických látek</a:t>
            </a:r>
          </a:p>
        </p:txBody>
      </p:sp>
      <p:sp>
        <p:nvSpPr>
          <p:cNvPr id="25" name="Šipka doprava 24"/>
          <p:cNvSpPr/>
          <p:nvPr/>
        </p:nvSpPr>
        <p:spPr>
          <a:xfrm rot="18281518">
            <a:off x="7969183" y="4293485"/>
            <a:ext cx="3127275" cy="192060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B44904D4-D6B8-2DEB-2FD6-BD71AC38D1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0" y="4903891"/>
            <a:ext cx="2781195" cy="196352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 rot="2984188">
            <a:off x="2110653" y="3346816"/>
            <a:ext cx="2071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spalování fosilních paliv</a:t>
            </a:r>
          </a:p>
        </p:txBody>
      </p:sp>
      <p:sp>
        <p:nvSpPr>
          <p:cNvPr id="27" name="Šipka doprava 26"/>
          <p:cNvSpPr/>
          <p:nvPr/>
        </p:nvSpPr>
        <p:spPr>
          <a:xfrm rot="2918444">
            <a:off x="2753144" y="3207658"/>
            <a:ext cx="1181723" cy="215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26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B0BEC-95A1-2521-A672-0B90D5261859}"/>
              </a:ext>
            </a:extLst>
          </p:cNvPr>
          <p:cNvSpPr txBox="1">
            <a:spLocks/>
          </p:cNvSpPr>
          <p:nvPr/>
        </p:nvSpPr>
        <p:spPr>
          <a:xfrm>
            <a:off x="2900654" y="0"/>
            <a:ext cx="7500646" cy="565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FF0000"/>
                </a:solidFill>
              </a:rPr>
              <a:t>Ekologie na Masarykově Univerzitě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5C11B44-7CE1-03D6-4C02-477203AC6D55}"/>
              </a:ext>
            </a:extLst>
          </p:cNvPr>
          <p:cNvSpPr txBox="1"/>
          <p:nvPr/>
        </p:nvSpPr>
        <p:spPr>
          <a:xfrm>
            <a:off x="4711038" y="598164"/>
            <a:ext cx="292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Přírodovědecká fakulta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8683F07-11F5-BF31-BE20-129127BCE328}"/>
              </a:ext>
            </a:extLst>
          </p:cNvPr>
          <p:cNvSpPr txBox="1"/>
          <p:nvPr/>
        </p:nvSpPr>
        <p:spPr>
          <a:xfrm>
            <a:off x="4897100" y="1628814"/>
            <a:ext cx="255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Základy Ekologie (Hájek)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C483DDE-EB6D-AD57-349B-1A1ABC3A7211}"/>
              </a:ext>
            </a:extLst>
          </p:cNvPr>
          <p:cNvSpPr txBox="1"/>
          <p:nvPr/>
        </p:nvSpPr>
        <p:spPr>
          <a:xfrm>
            <a:off x="4101458" y="2742069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Populační ekologie rostlin (Tichý)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9831AC-54C4-4F3D-C919-A5A560E37BB2}"/>
              </a:ext>
            </a:extLst>
          </p:cNvPr>
          <p:cNvSpPr txBox="1"/>
          <p:nvPr/>
        </p:nvSpPr>
        <p:spPr>
          <a:xfrm>
            <a:off x="4101458" y="3111401"/>
            <a:ext cx="381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Populační ekologie živočichů (</a:t>
            </a:r>
            <a:r>
              <a:rPr lang="cs-CZ" dirty="0" err="1"/>
              <a:t>Pekár</a:t>
            </a:r>
            <a:r>
              <a:rPr lang="cs-CZ" dirty="0"/>
              <a:t>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8AAE794-4540-AAEF-AEED-C361563DFF82}"/>
              </a:ext>
            </a:extLst>
          </p:cNvPr>
          <p:cNvSpPr txBox="1"/>
          <p:nvPr/>
        </p:nvSpPr>
        <p:spPr>
          <a:xfrm>
            <a:off x="4111618" y="2447823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Fundamentals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Ecology</a:t>
            </a:r>
            <a:r>
              <a:rPr lang="cs-CZ" b="1" dirty="0"/>
              <a:t> </a:t>
            </a:r>
            <a:r>
              <a:rPr lang="cs-CZ" dirty="0"/>
              <a:t>(Nekola)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746388-6A1A-C31A-0E4C-EEEB1D56B594}"/>
              </a:ext>
            </a:extLst>
          </p:cNvPr>
          <p:cNvSpPr txBox="1"/>
          <p:nvPr/>
        </p:nvSpPr>
        <p:spPr>
          <a:xfrm>
            <a:off x="4101458" y="4080956"/>
            <a:ext cx="4019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Molekulární ekologie (</a:t>
            </a:r>
            <a:r>
              <a:rPr lang="cs-CZ" dirty="0" err="1"/>
              <a:t>Bryja</a:t>
            </a:r>
            <a:r>
              <a:rPr lang="cs-CZ" dirty="0"/>
              <a:t> et al.)</a:t>
            </a:r>
          </a:p>
          <a:p>
            <a:r>
              <a:rPr lang="cs-CZ" dirty="0"/>
              <a:t>Behaviorální ekologie (</a:t>
            </a:r>
            <a:r>
              <a:rPr lang="cs-CZ" dirty="0" err="1"/>
              <a:t>Bartonička</a:t>
            </a:r>
            <a:r>
              <a:rPr lang="cs-CZ" dirty="0"/>
              <a:t>)</a:t>
            </a:r>
          </a:p>
          <a:p>
            <a:r>
              <a:rPr lang="cs-CZ" dirty="0"/>
              <a:t>Evoluční ekologie (</a:t>
            </a:r>
            <a:r>
              <a:rPr lang="cs-CZ" dirty="0" err="1"/>
              <a:t>Vetešníková-Šimková</a:t>
            </a:r>
            <a:r>
              <a:rPr lang="cs-CZ" dirty="0"/>
              <a:t>)</a:t>
            </a:r>
          </a:p>
          <a:p>
            <a:r>
              <a:rPr lang="cs-CZ" dirty="0"/>
              <a:t>Hydrobiologie (Bojková)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8F62997-A015-DD08-E3F8-442CA8F3A651}"/>
              </a:ext>
            </a:extLst>
          </p:cNvPr>
          <p:cNvSpPr txBox="1"/>
          <p:nvPr/>
        </p:nvSpPr>
        <p:spPr>
          <a:xfrm>
            <a:off x="121920" y="1108782"/>
            <a:ext cx="315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Ústav experimentální biologie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FC36543-72A4-5385-4B89-D6C949754C47}"/>
              </a:ext>
            </a:extLst>
          </p:cNvPr>
          <p:cNvSpPr txBox="1"/>
          <p:nvPr/>
        </p:nvSpPr>
        <p:spPr>
          <a:xfrm>
            <a:off x="4817745" y="1128878"/>
            <a:ext cx="255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Ústav botaniky a zoologie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36BAC68-B307-0425-7EE7-DEF23C29459E}"/>
              </a:ext>
            </a:extLst>
          </p:cNvPr>
          <p:cNvSpPr txBox="1"/>
          <p:nvPr/>
        </p:nvSpPr>
        <p:spPr>
          <a:xfrm>
            <a:off x="9466580" y="1047645"/>
            <a:ext cx="186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Geografický ústav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427950E-2B73-3325-AB2A-2375D24565D7}"/>
              </a:ext>
            </a:extLst>
          </p:cNvPr>
          <p:cNvSpPr txBox="1"/>
          <p:nvPr/>
        </p:nvSpPr>
        <p:spPr>
          <a:xfrm>
            <a:off x="0" y="1961411"/>
            <a:ext cx="371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Fyziologická ekologie rostlin (Gloser)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B16EAEB-7502-24D3-B504-07EEB5A799B3}"/>
              </a:ext>
            </a:extLst>
          </p:cNvPr>
          <p:cNvSpPr txBox="1"/>
          <p:nvPr/>
        </p:nvSpPr>
        <p:spPr>
          <a:xfrm>
            <a:off x="101580" y="3429000"/>
            <a:ext cx="371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Mykorhizní</a:t>
            </a:r>
            <a:r>
              <a:rPr lang="cs-CZ" dirty="0"/>
              <a:t> symbiózy (Baláž)</a:t>
            </a:r>
          </a:p>
          <a:p>
            <a:r>
              <a:rPr lang="cs-CZ" dirty="0"/>
              <a:t>Minerální výživa rostlin (Gloser)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20C1777-373E-E132-4D6F-C05085E6FE3A}"/>
              </a:ext>
            </a:extLst>
          </p:cNvPr>
          <p:cNvSpPr txBox="1"/>
          <p:nvPr/>
        </p:nvSpPr>
        <p:spPr>
          <a:xfrm>
            <a:off x="8876010" y="1674980"/>
            <a:ext cx="3271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Úvod do ekologie a ochrany přírody (Culek)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695E28E-CBD3-DBDF-51AF-7A610951C541}"/>
              </a:ext>
            </a:extLst>
          </p:cNvPr>
          <p:cNvSpPr txBox="1"/>
          <p:nvPr/>
        </p:nvSpPr>
        <p:spPr>
          <a:xfrm>
            <a:off x="8876010" y="2813428"/>
            <a:ext cx="353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Krajinná ekologie (Culek)</a:t>
            </a:r>
          </a:p>
          <a:p>
            <a:r>
              <a:rPr lang="cs-CZ" dirty="0"/>
              <a:t>Ekologie a životní prostředí (Culek)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00B53A5-E178-3C44-97D0-B81DF2D21DEF}"/>
              </a:ext>
            </a:extLst>
          </p:cNvPr>
          <p:cNvSpPr txBox="1"/>
          <p:nvPr/>
        </p:nvSpPr>
        <p:spPr>
          <a:xfrm>
            <a:off x="4101458" y="3489367"/>
            <a:ext cx="465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Ekologie společenstev a </a:t>
            </a:r>
            <a:r>
              <a:rPr lang="cs-CZ" dirty="0" err="1"/>
              <a:t>makroekologie</a:t>
            </a:r>
            <a:r>
              <a:rPr lang="cs-CZ" dirty="0"/>
              <a:t> (Chytrý)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A99492B-0CAC-FC53-EB96-5F14966C746C}"/>
              </a:ext>
            </a:extLst>
          </p:cNvPr>
          <p:cNvSpPr txBox="1"/>
          <p:nvPr/>
        </p:nvSpPr>
        <p:spPr>
          <a:xfrm>
            <a:off x="3961118" y="5468598"/>
            <a:ext cx="417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Vybrané kapitoly z ekologie stojatých vod (Bojková), Ekologie mokřadů (Šumberová), Ekologie lesa (</a:t>
            </a:r>
            <a:r>
              <a:rPr lang="cs-CZ" sz="1200" dirty="0" err="1"/>
              <a:t>Roleček</a:t>
            </a:r>
            <a:r>
              <a:rPr lang="cs-CZ" sz="1200" dirty="0"/>
              <a:t>), Ekologie rašelinišť (Hájek), Biologie a ekologie mechorostů (Mikulášková), Biologie a ekologie lišejníků (</a:t>
            </a:r>
            <a:r>
              <a:rPr lang="cs-CZ" sz="1200" dirty="0" err="1"/>
              <a:t>Košuthová</a:t>
            </a:r>
            <a:r>
              <a:rPr lang="cs-CZ" sz="1200" dirty="0"/>
              <a:t>), Vybrané problémy z ekologie, Paleoekologické metody, Příroda ve čtvrtohorách, Právo a státní správa v ochraně přírody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F2B0EB9-FA9F-5CA3-30E5-D7A066301E22}"/>
              </a:ext>
            </a:extLst>
          </p:cNvPr>
          <p:cNvSpPr txBox="1"/>
          <p:nvPr/>
        </p:nvSpPr>
        <p:spPr>
          <a:xfrm>
            <a:off x="101580" y="4825153"/>
            <a:ext cx="107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RECETOX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FFB717D-44CB-5B4C-451C-EF208A65EE36}"/>
              </a:ext>
            </a:extLst>
          </p:cNvPr>
          <p:cNvSpPr txBox="1"/>
          <p:nvPr/>
        </p:nvSpPr>
        <p:spPr>
          <a:xfrm>
            <a:off x="111740" y="5369560"/>
            <a:ext cx="371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Ekotoxikologie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C88DFB1-B470-7678-BD2D-EB01ADBF5D73}"/>
              </a:ext>
            </a:extLst>
          </p:cNvPr>
          <p:cNvSpPr txBox="1"/>
          <p:nvPr/>
        </p:nvSpPr>
        <p:spPr>
          <a:xfrm>
            <a:off x="9314180" y="4640487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Ústav geologických věd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26E218A-CCFF-CCDC-72DF-79BE52589F5C}"/>
              </a:ext>
            </a:extLst>
          </p:cNvPr>
          <p:cNvSpPr txBox="1"/>
          <p:nvPr/>
        </p:nvSpPr>
        <p:spPr>
          <a:xfrm>
            <a:off x="9296400" y="5232574"/>
            <a:ext cx="2783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Ekologie člověka v kvartéru (Ivanov)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7A2451A-4BAF-2531-EB77-5130DD49940F}"/>
              </a:ext>
            </a:extLst>
          </p:cNvPr>
          <p:cNvSpPr txBox="1"/>
          <p:nvPr/>
        </p:nvSpPr>
        <p:spPr>
          <a:xfrm>
            <a:off x="4111618" y="2153578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Ochrana přírody (</a:t>
            </a:r>
            <a:r>
              <a:rPr lang="cs-CZ" dirty="0" err="1"/>
              <a:t>Schlaghamerský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2837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61962" t="5126" r="2287" b="57800"/>
          <a:stretch/>
        </p:blipFill>
        <p:spPr>
          <a:xfrm>
            <a:off x="199292" y="0"/>
            <a:ext cx="5111867" cy="685799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5568" y="6482861"/>
            <a:ext cx="1957753" cy="375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IPCC 2023 Report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478869" y="3893608"/>
            <a:ext cx="6537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* proč jsou </a:t>
            </a:r>
            <a:r>
              <a:rPr lang="cs-CZ" sz="1600" i="1" dirty="0" err="1"/>
              <a:t>other</a:t>
            </a:r>
            <a:r>
              <a:rPr lang="cs-CZ" sz="1600" i="1" dirty="0"/>
              <a:t> </a:t>
            </a:r>
            <a:r>
              <a:rPr lang="cs-CZ" sz="1600" i="1" dirty="0" err="1"/>
              <a:t>human</a:t>
            </a:r>
            <a:r>
              <a:rPr lang="cs-CZ" sz="1600" i="1" dirty="0"/>
              <a:t> </a:t>
            </a:r>
            <a:r>
              <a:rPr lang="cs-CZ" sz="1600" i="1" dirty="0" err="1"/>
              <a:t>drivers</a:t>
            </a:r>
            <a:r>
              <a:rPr lang="cs-CZ" sz="1600" i="1" dirty="0"/>
              <a:t> </a:t>
            </a:r>
            <a:r>
              <a:rPr lang="cs-CZ" sz="1600" dirty="0"/>
              <a:t>negativní? Zahrnují aerosoly (znečišťující látky), které jdou proti efektu oteplování (maskují jej).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114" y="474810"/>
            <a:ext cx="6694201" cy="283109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347105" y="5747100"/>
            <a:ext cx="6800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Lamboll</a:t>
            </a:r>
            <a:r>
              <a:rPr lang="cs-CZ" dirty="0">
                <a:solidFill>
                  <a:srgbClr val="FF0000"/>
                </a:solidFill>
              </a:rPr>
              <a:t> et al. (2023, </a:t>
            </a:r>
            <a:r>
              <a:rPr lang="cs-CZ" i="1" dirty="0" err="1">
                <a:solidFill>
                  <a:srgbClr val="FF0000"/>
                </a:solidFill>
              </a:rPr>
              <a:t>Nature</a:t>
            </a:r>
            <a:r>
              <a:rPr lang="cs-CZ" dirty="0">
                <a:solidFill>
                  <a:srgbClr val="FF0000"/>
                </a:solidFill>
              </a:rPr>
              <a:t>): </a:t>
            </a:r>
            <a:r>
              <a:rPr lang="cs-CZ" b="1" dirty="0">
                <a:solidFill>
                  <a:srgbClr val="FF0000"/>
                </a:solidFill>
              </a:rPr>
              <a:t>abychom udrželi oteplování pod 1,5 °C, můžeme od ledna 2023 uvolnit z fosilních paliv už jen </a:t>
            </a:r>
            <a:r>
              <a:rPr lang="en-US" b="1" dirty="0">
                <a:solidFill>
                  <a:srgbClr val="FF0000"/>
                </a:solidFill>
              </a:rPr>
              <a:t>250 GtCO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(jen šestiletý úhrn současných emisí)!</a:t>
            </a:r>
          </a:p>
        </p:txBody>
      </p:sp>
    </p:spTree>
    <p:extLst>
      <p:ext uri="{BB962C8B-B14F-4D97-AF65-F5344CB8AC3E}">
        <p14:creationId xmlns:p14="http://schemas.microsoft.com/office/powerpoint/2010/main" val="300751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7BD8761-C47F-877C-C8C4-91743C3625D3}"/>
              </a:ext>
            </a:extLst>
          </p:cNvPr>
          <p:cNvSpPr txBox="1"/>
          <p:nvPr/>
        </p:nvSpPr>
        <p:spPr>
          <a:xfrm>
            <a:off x="3639670" y="120743"/>
            <a:ext cx="467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Důsledky změn klimatu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76D0050-5CB6-56B7-7523-B6FEFA86E532}"/>
              </a:ext>
            </a:extLst>
          </p:cNvPr>
          <p:cNvSpPr txBox="1"/>
          <p:nvPr/>
        </p:nvSpPr>
        <p:spPr>
          <a:xfrm>
            <a:off x="201706" y="4706471"/>
            <a:ext cx="11911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letalita pro člověka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sucho, související neúroda   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extrémy počasí (povodně, bouřky)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zvednutí hladiny oceánů </a:t>
            </a:r>
            <a:r>
              <a:rPr lang="cs-CZ" dirty="0">
                <a:solidFill>
                  <a:srgbClr val="FF0000"/>
                </a:solidFill>
              </a:rPr>
              <a:t>(Nizozemí, tichomořské ostrovy)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šíření tropických chorob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šíření invazních druhů včetně škůdců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dopad na biodiverzitu: </a:t>
            </a:r>
            <a:r>
              <a:rPr lang="cs-CZ" dirty="0">
                <a:solidFill>
                  <a:srgbClr val="FF0000"/>
                </a:solidFill>
              </a:rPr>
              <a:t>populace se nestihnou adaptovat; fatální změny prostředí (koráli); rozpad biotických interakcí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B5BE56-4B23-180D-29A8-274C33A86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71" y="1497105"/>
            <a:ext cx="5465237" cy="261769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8D29B6C-E7DD-B390-F726-5999C873BE94}"/>
              </a:ext>
            </a:extLst>
          </p:cNvPr>
          <p:cNvSpPr txBox="1"/>
          <p:nvPr/>
        </p:nvSpPr>
        <p:spPr>
          <a:xfrm>
            <a:off x="1353671" y="4102858"/>
            <a:ext cx="3747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riziko sucha: na 60% plochy pěstování pšenice</a:t>
            </a:r>
          </a:p>
        </p:txBody>
      </p:sp>
      <p:pic>
        <p:nvPicPr>
          <p:cNvPr id="6" name="Picture 2" descr="https://upload.wikimedia.org/wikipedia/commons/4/4c/WorldWaterAvailability.png">
            <a:extLst>
              <a:ext uri="{FF2B5EF4-FFF2-40B4-BE49-F238E27FC236}">
                <a16:creationId xmlns:a16="http://schemas.microsoft.com/office/drawing/2014/main" id="{1910C08B-6EF4-1E01-B76B-B794F67F7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364" y="2171271"/>
            <a:ext cx="4998762" cy="23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6DADA00-BDC5-8027-3F5B-85783A4D687D}"/>
              </a:ext>
            </a:extLst>
          </p:cNvPr>
          <p:cNvSpPr txBox="1"/>
          <p:nvPr/>
        </p:nvSpPr>
        <p:spPr>
          <a:xfrm>
            <a:off x="6923364" y="1210763"/>
            <a:ext cx="47618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accent6">
                    <a:lumMod val="75000"/>
                  </a:schemeClr>
                </a:solidFill>
              </a:rPr>
              <a:t>státy s nejmenšími zásobami obnovitelné sladké vody v m</a:t>
            </a:r>
            <a:r>
              <a:rPr lang="pl-PL" sz="1400" b="1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</a:rPr>
              <a:t> na obyvatele za rok. červeně: pod 500 m</a:t>
            </a:r>
            <a:r>
              <a:rPr lang="pl-PL" sz="1400" b="1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</a:rPr>
              <a:t>  na obyvatele za rok oranžově: 500–1700 m</a:t>
            </a:r>
            <a:r>
              <a:rPr lang="pl-PL" sz="1400" b="1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</a:rPr>
              <a:t>  na obyvatele za rok.</a:t>
            </a:r>
            <a:endParaRPr lang="cs-CZ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Pravá složená závorka 6"/>
          <p:cNvSpPr/>
          <p:nvPr/>
        </p:nvSpPr>
        <p:spPr>
          <a:xfrm>
            <a:off x="3224981" y="4844831"/>
            <a:ext cx="350656" cy="379543"/>
          </a:xfrm>
          <a:prstGeom prst="righ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639670" y="4855042"/>
            <a:ext cx="8382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intenzivnější migrace lidí na sever a s tím související společenské problémy</a:t>
            </a:r>
          </a:p>
        </p:txBody>
      </p:sp>
    </p:spTree>
    <p:extLst>
      <p:ext uri="{BB962C8B-B14F-4D97-AF65-F5344CB8AC3E}">
        <p14:creationId xmlns:p14="http://schemas.microsoft.com/office/powerpoint/2010/main" val="2540831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881" y="1085850"/>
            <a:ext cx="5667375" cy="56197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34" y="2684586"/>
            <a:ext cx="5962848" cy="39232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33" y="158287"/>
            <a:ext cx="5742215" cy="242848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884984" y="158287"/>
            <a:ext cx="6307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FF0000"/>
                </a:solidFill>
              </a:rPr>
              <a:t>Důsledky změn klimatu jsou podrobně popsány ve zprávách IPCC panelu (poslední je z roku 2023)</a:t>
            </a:r>
          </a:p>
        </p:txBody>
      </p:sp>
    </p:spTree>
    <p:extLst>
      <p:ext uri="{BB962C8B-B14F-4D97-AF65-F5344CB8AC3E}">
        <p14:creationId xmlns:p14="http://schemas.microsoft.com/office/powerpoint/2010/main" val="2547691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3435" y="116330"/>
            <a:ext cx="120485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Znečištění</a:t>
            </a:r>
          </a:p>
          <a:p>
            <a:r>
              <a:rPr lang="cs-CZ" sz="23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amensalismus</a:t>
            </a:r>
            <a:r>
              <a:rPr lang="cs-CZ" sz="2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člověka vůči ostatním druhům, zdravotní důsledky a znehodnocení vlastních zdrojů</a:t>
            </a:r>
          </a:p>
        </p:txBody>
      </p:sp>
      <p:pic>
        <p:nvPicPr>
          <p:cNvPr id="3" name="Picture 2" descr="https://upload.wikimedia.org/wikipedia/commons/0/0c/Acid_rain_woods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739" y="1564173"/>
            <a:ext cx="3245458" cy="243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344" y="1719372"/>
            <a:ext cx="3166054" cy="26375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545" y="1559268"/>
            <a:ext cx="3409380" cy="255703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05492" y="1236102"/>
            <a:ext cx="2717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imisní holiny Jizerské hory</a:t>
            </a:r>
          </a:p>
          <a:p>
            <a:pPr algn="ctr"/>
            <a:r>
              <a:rPr lang="cs-CZ" dirty="0"/>
              <a:t> (narušený cyklus síry)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100104" y="1151280"/>
            <a:ext cx="336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Hromadění toxinů v potravních řetězcích (DDT, </a:t>
            </a:r>
            <a:r>
              <a:rPr lang="cs-CZ" dirty="0" err="1"/>
              <a:t>mikroplasty</a:t>
            </a:r>
            <a:r>
              <a:rPr lang="cs-CZ" dirty="0"/>
              <a:t> apod.)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916159" y="1189936"/>
            <a:ext cx="1532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Bečva 2020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0" y="4488120"/>
            <a:ext cx="12192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err="1">
                <a:solidFill>
                  <a:srgbClr val="FF0000"/>
                </a:solidFill>
              </a:rPr>
              <a:t>bioindikace</a:t>
            </a:r>
            <a:endParaRPr lang="cs-CZ" sz="3000" b="1" dirty="0">
              <a:solidFill>
                <a:srgbClr val="FF0000"/>
              </a:solidFill>
            </a:endParaRPr>
          </a:p>
          <a:p>
            <a:endParaRPr lang="cs-CZ" b="1" dirty="0"/>
          </a:p>
          <a:p>
            <a:r>
              <a:rPr lang="cs-CZ" sz="2500" b="1" dirty="0">
                <a:solidFill>
                  <a:srgbClr val="FF0000"/>
                </a:solidFill>
              </a:rPr>
              <a:t>odhad parametrů prostředí (včetně znečištění!)</a:t>
            </a:r>
            <a:r>
              <a:rPr lang="cs-CZ" sz="2500" dirty="0"/>
              <a:t> podle výskytu, abundance, chování nebo chemického složení druhů (</a:t>
            </a:r>
            <a:r>
              <a:rPr lang="cs-CZ" sz="2500" b="1" dirty="0"/>
              <a:t>bioindikátorů</a:t>
            </a:r>
            <a:r>
              <a:rPr lang="cs-CZ" sz="2500" dirty="0"/>
              <a:t>) a jejich společenstev. Může být přesnější než přímé chemické měření, a lze použít i do minulosti (odumřelé, subfosilní a fosilní zbytky organizmů: například i v paleoekologii a forenzní biologii).</a:t>
            </a:r>
          </a:p>
        </p:txBody>
      </p:sp>
    </p:spTree>
    <p:extLst>
      <p:ext uri="{BB962C8B-B14F-4D97-AF65-F5344CB8AC3E}">
        <p14:creationId xmlns:p14="http://schemas.microsoft.com/office/powerpoint/2010/main" val="1449365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87521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/>
              <a:t>biondikátor</a:t>
            </a:r>
            <a:r>
              <a:rPr lang="cs-CZ" sz="2200" dirty="0"/>
              <a:t>: obecně druh používaný v </a:t>
            </a:r>
            <a:r>
              <a:rPr lang="cs-CZ" sz="2200" dirty="0" err="1"/>
              <a:t>bioindikaci</a:t>
            </a:r>
            <a:endParaRPr lang="cs-CZ" sz="2200" dirty="0"/>
          </a:p>
          <a:p>
            <a:endParaRPr lang="cs-CZ" sz="2200" dirty="0"/>
          </a:p>
          <a:p>
            <a:r>
              <a:rPr lang="cs-CZ" sz="2200" b="1" dirty="0" err="1"/>
              <a:t>sentinelový</a:t>
            </a:r>
            <a:r>
              <a:rPr lang="cs-CZ" sz="2200" b="1" dirty="0"/>
              <a:t> organizmus:</a:t>
            </a:r>
            <a:r>
              <a:rPr lang="cs-CZ" sz="2200" dirty="0"/>
              <a:t> organizmus, který jako první reaguje na znečištění a předpovídá tak efekt na ostatní (kanárek v dole); někdy se tento pojem používá i pro bioindikátor, ve kterém stanovujeme množství polutantů, i když je fyziologicky toleruje (epifytický mech).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058" y="186553"/>
            <a:ext cx="3080657" cy="4108826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10384972" y="594239"/>
            <a:ext cx="1175657" cy="1317172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59" y="2240966"/>
            <a:ext cx="7990796" cy="45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9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8752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/>
              <a:t>biondikátor</a:t>
            </a:r>
            <a:endParaRPr lang="cs-CZ" sz="2200" dirty="0"/>
          </a:p>
          <a:p>
            <a:r>
              <a:rPr lang="cs-CZ" sz="2200" b="1" dirty="0" err="1"/>
              <a:t>sentinelový</a:t>
            </a:r>
            <a:r>
              <a:rPr lang="cs-CZ" sz="2200" b="1" dirty="0"/>
              <a:t> organizmus</a:t>
            </a:r>
            <a:endParaRPr lang="cs-CZ" sz="2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849085"/>
            <a:ext cx="120504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/>
              <a:t>fytometr</a:t>
            </a:r>
            <a:r>
              <a:rPr lang="cs-CZ" dirty="0"/>
              <a:t>: </a:t>
            </a:r>
            <a:r>
              <a:rPr lang="cs-CZ" sz="2200" dirty="0"/>
              <a:t>rostlinný bioindikátor, který se používá pro indikaci množství a limitace zdrojů podle jeho růstu nebo obsahu látek v různých podmínkách. Jde o experimentální přístup k </a:t>
            </a:r>
            <a:r>
              <a:rPr lang="cs-CZ" sz="2200" dirty="0" err="1"/>
              <a:t>biondikaci</a:t>
            </a:r>
            <a:r>
              <a:rPr lang="cs-CZ" sz="2200" dirty="0"/>
              <a:t>: druh pěstujeme v terénu nebo v laboratoři v různých podmínkách, třeba při různém kompetičním tlaku (měříme jinak těžko číselně vyjádřitelnou </a:t>
            </a:r>
            <a:r>
              <a:rPr lang="cs-CZ" sz="2200" dirty="0" err="1"/>
              <a:t>kompetici</a:t>
            </a:r>
            <a:r>
              <a:rPr lang="cs-CZ" sz="2200" dirty="0"/>
              <a:t>!) nebo v různém typu půdy (měříme ne obsah živin v půdě, ale jejich přístupnost); výsledek nám přitom neovlivňují mezidruhové rozdíly.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93572" y="2888597"/>
            <a:ext cx="34834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marker</a:t>
            </a:r>
            <a:r>
              <a:rPr lang="cs-CZ" sz="2200" dirty="0"/>
              <a:t>: neškodná, snadno stopovatelná, látka, která se vpraví do ekosystému, a na jejím základě sledujeme pohyb látek organismem, prostředím, tok látek (tedy i případných polutantů) potravním řetězcem, procesy jejich akumulace apod.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40" y="2917124"/>
            <a:ext cx="2750003" cy="36713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854" y="3186646"/>
            <a:ext cx="3891542" cy="28412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403854" y="6027918"/>
            <a:ext cx="39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Indikace přístupnosti živin v lesní půdě pomocí ředkvičky jako </a:t>
            </a:r>
            <a:r>
              <a:rPr lang="cs-CZ" sz="1600" dirty="0" err="1"/>
              <a:t>fytometru</a:t>
            </a:r>
            <a:endParaRPr lang="cs-CZ" sz="1600" dirty="0"/>
          </a:p>
          <a:p>
            <a:pPr algn="ctr"/>
            <a:r>
              <a:rPr lang="cs-CZ" sz="1600" dirty="0"/>
              <a:t>(Axmanová et al. 2011 </a:t>
            </a:r>
            <a:r>
              <a:rPr lang="cs-CZ" sz="1600" i="1" dirty="0"/>
              <a:t>Plant and </a:t>
            </a:r>
            <a:r>
              <a:rPr lang="cs-CZ" sz="1600" i="1" dirty="0" err="1"/>
              <a:t>Soil</a:t>
            </a:r>
            <a:r>
              <a:rPr lang="cs-CZ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6277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6" y="2860350"/>
            <a:ext cx="6361471" cy="39759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877" y="4289052"/>
            <a:ext cx="4761744" cy="256894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856735"/>
            <a:ext cx="753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Ztenčení ozonové vrstvy jako důsledek znečištění aerosoly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3405" y="1975005"/>
            <a:ext cx="701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Díky přísné regulaci </a:t>
            </a:r>
            <a:r>
              <a:rPr lang="cs-CZ" sz="2000" b="1" dirty="0"/>
              <a:t>freonů</a:t>
            </a:r>
            <a:r>
              <a:rPr lang="cs-CZ" sz="2000" dirty="0"/>
              <a:t> utíkáme hrobníkovy z opaty.</a:t>
            </a:r>
          </a:p>
          <a:p>
            <a:r>
              <a:rPr lang="cs-CZ" sz="2000" dirty="0"/>
              <a:t>Ale vyhráno ještě není – ilegální továrny v Asii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572" y="856735"/>
            <a:ext cx="4131708" cy="336992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9255"/>
            <a:ext cx="10381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Znečištění jen zčásti související přímo s fosilním organickým uhlíkem </a:t>
            </a:r>
          </a:p>
        </p:txBody>
      </p:sp>
    </p:spTree>
    <p:extLst>
      <p:ext uri="{BB962C8B-B14F-4D97-AF65-F5344CB8AC3E}">
        <p14:creationId xmlns:p14="http://schemas.microsoft.com/office/powerpoint/2010/main" val="1757098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3887" y="174632"/>
            <a:ext cx="753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Hormony (antikoncepce), léčiva a drogy (pervitin) ve vodě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529" y="1904999"/>
            <a:ext cx="6162597" cy="419056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353912" y="6183477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Weerasinghe</a:t>
            </a:r>
            <a:r>
              <a:rPr lang="cs-CZ" dirty="0"/>
              <a:t> et al. 2022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4714">
            <a:off x="122177" y="4577419"/>
            <a:ext cx="5360398" cy="16820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2425">
            <a:off x="110218" y="3179308"/>
            <a:ext cx="5442492" cy="118509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4125">
            <a:off x="318227" y="1389780"/>
            <a:ext cx="4571321" cy="9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30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24" y="1526281"/>
            <a:ext cx="3355615" cy="278411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6981" y="102814"/>
            <a:ext cx="1201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Znečištění související s jiným typem dodatkové energie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6981" y="695284"/>
            <a:ext cx="71705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/>
              <a:t>radioaktivita: </a:t>
            </a:r>
            <a:r>
              <a:rPr lang="cs-CZ" sz="2500" b="1" dirty="0">
                <a:solidFill>
                  <a:srgbClr val="FF0000"/>
                </a:solidFill>
              </a:rPr>
              <a:t>jaderné testy</a:t>
            </a:r>
            <a:r>
              <a:rPr lang="cs-CZ" sz="2500" b="1" dirty="0"/>
              <a:t>, Černobyl, </a:t>
            </a:r>
            <a:r>
              <a:rPr lang="cs-CZ" sz="2500" b="1" dirty="0" err="1"/>
              <a:t>Fukušima</a:t>
            </a:r>
            <a:r>
              <a:rPr lang="cs-CZ" sz="2500" b="1" dirty="0"/>
              <a:t>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17866"/>
          <a:stretch/>
        </p:blipFill>
        <p:spPr>
          <a:xfrm>
            <a:off x="5605155" y="1515748"/>
            <a:ext cx="6492199" cy="29791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5642" y="4784815"/>
            <a:ext cx="2501600" cy="17811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81" y="4644898"/>
            <a:ext cx="9636263" cy="19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25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1171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Jiná znečištění </a:t>
            </a:r>
            <a:r>
              <a:rPr lang="cs-CZ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(ale taky související s technologiemi – bez dodatkové energie by těžko byla)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23220"/>
            <a:ext cx="71705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FF0000"/>
                </a:solidFill>
              </a:rPr>
              <a:t>genetické znečištění</a:t>
            </a:r>
            <a:r>
              <a:rPr lang="cs-CZ" sz="2500" b="1" dirty="0"/>
              <a:t>	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1067018"/>
            <a:ext cx="11985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Nepůvodní druhy (pěstované nebo zavlečené; šlechtění druhů a jejich chov na kontaktu s přírodními populacemi: losos, plodiny apod.): </a:t>
            </a:r>
            <a:r>
              <a:rPr lang="cs-CZ" sz="2000" dirty="0"/>
              <a:t>hybridizací unikají nepůvodní geny do přirozených populací, ty mohou ztrácet lokální adaptace na prostředí a vyhynout, nebo naopak získat invazní vlastnosti. </a:t>
            </a:r>
            <a:r>
              <a:rPr lang="cs-CZ" sz="2000" b="1" dirty="0">
                <a:solidFill>
                  <a:schemeClr val="accent6"/>
                </a:solidFill>
              </a:rPr>
              <a:t>Pozor na komerční </a:t>
            </a:r>
            <a:r>
              <a:rPr lang="cs-CZ" sz="2000" b="1" dirty="0" err="1">
                <a:solidFill>
                  <a:schemeClr val="accent6"/>
                </a:solidFill>
              </a:rPr>
              <a:t>ozeleňovací</a:t>
            </a:r>
            <a:r>
              <a:rPr lang="cs-CZ" sz="2000" b="1" dirty="0">
                <a:solidFill>
                  <a:schemeClr val="accent6"/>
                </a:solidFill>
              </a:rPr>
              <a:t> směsi z </a:t>
            </a:r>
            <a:r>
              <a:rPr lang="cs-CZ" sz="2000" b="1" dirty="0" err="1">
                <a:solidFill>
                  <a:schemeClr val="accent6"/>
                </a:solidFill>
              </a:rPr>
              <a:t>hobbymarketů</a:t>
            </a:r>
            <a:r>
              <a:rPr lang="cs-CZ" sz="2000" b="1" dirty="0">
                <a:solidFill>
                  <a:schemeClr val="accent6"/>
                </a:solidFill>
              </a:rPr>
              <a:t> s krásnými názvy </a:t>
            </a:r>
            <a:r>
              <a:rPr lang="cs-CZ" sz="2000" dirty="0">
                <a:solidFill>
                  <a:schemeClr val="accent6"/>
                </a:solidFill>
              </a:rPr>
              <a:t>(motýlí louka, rozkvetlá louka, </a:t>
            </a:r>
            <a:r>
              <a:rPr lang="cs-CZ" sz="2000" dirty="0" err="1">
                <a:solidFill>
                  <a:schemeClr val="accent6"/>
                </a:solidFill>
              </a:rPr>
              <a:t>ovsíková</a:t>
            </a:r>
            <a:r>
              <a:rPr lang="cs-CZ" sz="2000" dirty="0">
                <a:solidFill>
                  <a:schemeClr val="accent6"/>
                </a:solidFill>
              </a:rPr>
              <a:t> louka)</a:t>
            </a:r>
            <a:r>
              <a:rPr lang="cs-CZ" sz="2000" b="1" dirty="0">
                <a:solidFill>
                  <a:schemeClr val="accent6"/>
                </a:solidFill>
              </a:rPr>
              <a:t>!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543" y="2569031"/>
            <a:ext cx="2405742" cy="417467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2473" t="4049" r="24710" b="6690"/>
          <a:stretch/>
        </p:blipFill>
        <p:spPr>
          <a:xfrm>
            <a:off x="9454243" y="2713265"/>
            <a:ext cx="2452506" cy="414473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330" y="3347180"/>
            <a:ext cx="5568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úniky genů / virů z laboratoře: </a:t>
            </a:r>
            <a:r>
              <a:rPr lang="cs-CZ" dirty="0"/>
              <a:t>podezření u covid-19 (experimenty s netopýřími viry), v přírodě virus se dále vyvíjí, dochází k přenosu genů na jiné viry, viry s novými geny unikají do ekosystémů (jelenci v USA).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379" y="4600576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6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B2EF2-94FE-BCF8-4C46-D61270B041F9}"/>
              </a:ext>
            </a:extLst>
          </p:cNvPr>
          <p:cNvSpPr txBox="1">
            <a:spLocks/>
          </p:cNvSpPr>
          <p:nvPr/>
        </p:nvSpPr>
        <p:spPr>
          <a:xfrm>
            <a:off x="2900654" y="0"/>
            <a:ext cx="7500646" cy="565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FF0000"/>
                </a:solidFill>
              </a:rPr>
              <a:t>Ekologie na Masarykově Univerzitě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D14C55B-0C27-D044-43FD-BDCA975F7961}"/>
              </a:ext>
            </a:extLst>
          </p:cNvPr>
          <p:cNvSpPr txBox="1"/>
          <p:nvPr/>
        </p:nvSpPr>
        <p:spPr>
          <a:xfrm>
            <a:off x="4519923" y="565258"/>
            <a:ext cx="292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Fakulta sociálních studií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BFDF81F-31EA-D664-22B9-3B9EB66B274A}"/>
              </a:ext>
            </a:extLst>
          </p:cNvPr>
          <p:cNvSpPr txBox="1"/>
          <p:nvPr/>
        </p:nvSpPr>
        <p:spPr>
          <a:xfrm>
            <a:off x="4232890" y="1326833"/>
            <a:ext cx="387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Obecná ekologie a ekologie krajiny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2378CB-270D-C890-0CC0-3DFA09AAAEE2}"/>
              </a:ext>
            </a:extLst>
          </p:cNvPr>
          <p:cNvSpPr txBox="1"/>
          <p:nvPr/>
        </p:nvSpPr>
        <p:spPr>
          <a:xfrm>
            <a:off x="4232890" y="1658605"/>
            <a:ext cx="387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Ekologie krajiny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0B65765-7C22-7694-7DCA-27BB3DEAA527}"/>
              </a:ext>
            </a:extLst>
          </p:cNvPr>
          <p:cNvSpPr txBox="1"/>
          <p:nvPr/>
        </p:nvSpPr>
        <p:spPr>
          <a:xfrm>
            <a:off x="4232890" y="2013638"/>
            <a:ext cx="332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Sociální a ekologická ekonomie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D0D5C15-2A3C-34F6-460C-B72362AB5EBF}"/>
              </a:ext>
            </a:extLst>
          </p:cNvPr>
          <p:cNvSpPr txBox="1"/>
          <p:nvPr/>
        </p:nvSpPr>
        <p:spPr>
          <a:xfrm>
            <a:off x="4291935" y="2419594"/>
            <a:ext cx="332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Hlubinná ekologie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03AE8BD-D6B6-EEE4-CA86-0B9BE096D7D9}"/>
              </a:ext>
            </a:extLst>
          </p:cNvPr>
          <p:cNvCxnSpPr>
            <a:cxnSpLocks/>
          </p:cNvCxnSpPr>
          <p:nvPr/>
        </p:nvCxnSpPr>
        <p:spPr>
          <a:xfrm>
            <a:off x="7330440" y="2206571"/>
            <a:ext cx="14122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4CE73E0-3846-3469-2A15-75938C400F18}"/>
              </a:ext>
            </a:extLst>
          </p:cNvPr>
          <p:cNvCxnSpPr>
            <a:cxnSpLocks/>
          </p:cNvCxnSpPr>
          <p:nvPr/>
        </p:nvCxnSpPr>
        <p:spPr>
          <a:xfrm>
            <a:off x="6187440" y="2636020"/>
            <a:ext cx="2286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F337D92-113F-E245-B825-FD622F1F32C7}"/>
              </a:ext>
            </a:extLst>
          </p:cNvPr>
          <p:cNvSpPr txBox="1"/>
          <p:nvPr/>
        </p:nvSpPr>
        <p:spPr>
          <a:xfrm>
            <a:off x="8886170" y="2027937"/>
            <a:ext cx="251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sociologie, ekonomie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91BF2E2-D3BA-404D-E6D8-A71B2CC64A0A}"/>
              </a:ext>
            </a:extLst>
          </p:cNvPr>
          <p:cNvSpPr txBox="1"/>
          <p:nvPr/>
        </p:nvSpPr>
        <p:spPr>
          <a:xfrm>
            <a:off x="8626465" y="2451354"/>
            <a:ext cx="354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psychologie, duchovno, filozofie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DFD8A262-24EE-6EE0-7824-8312BB178105}"/>
              </a:ext>
            </a:extLst>
          </p:cNvPr>
          <p:cNvSpPr txBox="1">
            <a:spLocks/>
          </p:cNvSpPr>
          <p:nvPr/>
        </p:nvSpPr>
        <p:spPr>
          <a:xfrm>
            <a:off x="3587105" y="3213757"/>
            <a:ext cx="5339080" cy="5652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rgbClr val="FF0000"/>
                </a:solidFill>
              </a:rPr>
              <a:t>Pojem ekologie ve veřejném prostoru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DB1309C-1D8B-C813-31C2-33F92FAE7AD6}"/>
              </a:ext>
            </a:extLst>
          </p:cNvPr>
          <p:cNvSpPr txBox="1"/>
          <p:nvPr/>
        </p:nvSpPr>
        <p:spPr>
          <a:xfrm>
            <a:off x="214929" y="3657230"/>
            <a:ext cx="119450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býk odchovaný na ekologických pastvinách</a:t>
            </a:r>
          </a:p>
          <a:p>
            <a:r>
              <a:rPr lang="cs-CZ" i="1" dirty="0"/>
              <a:t>ekologicky šetrný výrobek </a:t>
            </a:r>
          </a:p>
          <a:p>
            <a:r>
              <a:rPr lang="cs-CZ" i="1" dirty="0"/>
              <a:t>ekologický terorismus</a:t>
            </a:r>
          </a:p>
          <a:p>
            <a:r>
              <a:rPr lang="cs-CZ" i="1" dirty="0"/>
              <a:t>Jak stavět ekologicky úsporně?</a:t>
            </a:r>
          </a:p>
          <a:p>
            <a:r>
              <a:rPr lang="cs-CZ" i="1" dirty="0"/>
              <a:t>ekologický postřik na mšice, ekologický prací prostředek, ekologické fixy</a:t>
            </a:r>
          </a:p>
          <a:p>
            <a:r>
              <a:rPr lang="cs-CZ" i="1" dirty="0"/>
              <a:t>Ekologie = sběr odpadků na ulici, třídění odpadu</a:t>
            </a:r>
          </a:p>
          <a:p>
            <a:endParaRPr lang="cs-CZ" dirty="0"/>
          </a:p>
          <a:p>
            <a:r>
              <a:rPr lang="cs-CZ" b="1" dirty="0">
                <a:solidFill>
                  <a:srgbClr val="7030A0"/>
                </a:solidFill>
              </a:rPr>
              <a:t>Pojem ekolog ve slovníku</a:t>
            </a:r>
          </a:p>
          <a:p>
            <a:r>
              <a:rPr lang="cs-CZ" dirty="0"/>
              <a:t>Ekolog samostatně a kompetentně metodicky řídí plnění všech povinností vyplývajících z právních a interních předpisů organizace. Koordinuje činnosti v oblasti ochrany životního prostředí a dohlíží na efektivnost využívání zdrojů. Podílí se také na tvorbě strategie a politiky organizace s důrazem na ekologickou stránku.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9144546-4CFE-065E-16A0-FAA33312F1AF}"/>
              </a:ext>
            </a:extLst>
          </p:cNvPr>
          <p:cNvSpPr txBox="1"/>
          <p:nvPr/>
        </p:nvSpPr>
        <p:spPr>
          <a:xfrm rot="20648507">
            <a:off x="7447540" y="4253963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>
                    <a:lumMod val="75000"/>
                  </a:schemeClr>
                </a:solidFill>
              </a:rPr>
              <a:t>Proč to zmatení pojmů?</a:t>
            </a:r>
          </a:p>
        </p:txBody>
      </p:sp>
    </p:spTree>
    <p:extLst>
      <p:ext uri="{BB962C8B-B14F-4D97-AF65-F5344CB8AC3E}">
        <p14:creationId xmlns:p14="http://schemas.microsoft.com/office/powerpoint/2010/main" val="345233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5516157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Zatímco využívání fosilních paliv ovlivňuje globální ekosystém už asi 200 let, takže už víme, jak dalekosáhlé jsou jeho následky, genetické manipulace jsou v začátcích: stojíme tedy před podobnou výzvou jako svět před 200 lety v případě fosilních paliv. Optimismus převládá (uživení lidstva, pomoc s nemocemi třetího světa), ale může se stát, že budeme opakovat stejné chyby.  Rozdíly mezi oblastmi: přísnější regulace v Evropě než jinde.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0"/>
            <a:ext cx="1219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genetické manipulace:</a:t>
            </a:r>
            <a:r>
              <a:rPr lang="cs-CZ" sz="2000" dirty="0"/>
              <a:t> GMO. Stejná potíž jako u nepůvodních a šlechtěných druhů (únik genů do přírody a změna vlastností domácích populací), ale může (nebo nemusí) být násobně intenzívnější! 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7030A0"/>
                </a:solidFill>
              </a:rPr>
              <a:t>Nepřímé vlivy GMO na ekosystémy: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00B050"/>
                </a:solidFill>
              </a:rPr>
              <a:t>toxicita </a:t>
            </a:r>
            <a:r>
              <a:rPr lang="cs-CZ" sz="2000" b="1" dirty="0" err="1">
                <a:solidFill>
                  <a:srgbClr val="00B050"/>
                </a:solidFill>
              </a:rPr>
              <a:t>Bt</a:t>
            </a:r>
            <a:r>
              <a:rPr lang="cs-CZ" sz="2000" b="1" dirty="0">
                <a:solidFill>
                  <a:srgbClr val="00B050"/>
                </a:solidFill>
              </a:rPr>
              <a:t> plodin a jejich pylu: </a:t>
            </a:r>
            <a:r>
              <a:rPr lang="cs-CZ" sz="2000" dirty="0"/>
              <a:t> modifikované rostliny produkují </a:t>
            </a:r>
            <a:r>
              <a:rPr lang="cs-CZ" sz="2000" dirty="0" err="1"/>
              <a:t>Bt</a:t>
            </a:r>
            <a:r>
              <a:rPr lang="cs-CZ" sz="2000" dirty="0"/>
              <a:t> toxiny (insekticidy) a nevyžadují tak častý postřik: na jednu stranu se teoreticky může snížit spotřeba postřiků, ale pyl z těchto rostlin (1) práší na květy entomogamních rostlin na poli a v jeho blízkosti a je toxický pro jejich opylovače; (2) práší do vodních toků, s nimi se dostává do vodních nádrží a intoxikuje vodní bezobratlé.  </a:t>
            </a:r>
            <a:r>
              <a:rPr lang="cs-CZ" sz="1500" dirty="0"/>
              <a:t>(</a:t>
            </a:r>
            <a:r>
              <a:rPr lang="cs-CZ" sz="1500" i="1" dirty="0"/>
              <a:t>Velké firmy produkující GMO rostliny se často snaží zpochybnit výsledky studií dokumentující toxicitu </a:t>
            </a:r>
            <a:r>
              <a:rPr lang="cs-CZ" sz="1500" i="1" dirty="0" err="1"/>
              <a:t>Bt</a:t>
            </a:r>
            <a:r>
              <a:rPr lang="cs-CZ" sz="1500" i="1" dirty="0"/>
              <a:t> pylu na přírodní populace nebo dokonce se domoci stažení článku technickými argumenty: zpochybňují statistické analýzy, nastavení experimentu apod.</a:t>
            </a:r>
            <a:r>
              <a:rPr lang="cs-CZ" sz="1500" dirty="0"/>
              <a:t>).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00B050"/>
                </a:solidFill>
              </a:rPr>
              <a:t>nadužívání herbicidů:</a:t>
            </a:r>
            <a:r>
              <a:rPr lang="cs-CZ" sz="2000" dirty="0"/>
              <a:t> geny na rezistenci vůči herbicidu umožňují častější postřiky kultur bez letálního vlivu na plodinu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00B050"/>
                </a:solidFill>
              </a:rPr>
              <a:t>podporují monokultury</a:t>
            </a:r>
            <a:r>
              <a:rPr lang="cs-CZ" sz="2000" dirty="0"/>
              <a:t> (díky způsobu ochrany rostlin) </a:t>
            </a:r>
            <a:r>
              <a:rPr lang="cs-CZ" sz="2000" b="1" dirty="0">
                <a:solidFill>
                  <a:srgbClr val="00B050"/>
                </a:solidFill>
              </a:rPr>
              <a:t>a velké zemědělce</a:t>
            </a:r>
            <a:r>
              <a:rPr lang="cs-CZ" sz="2000" dirty="0"/>
              <a:t> (licence; stejné firmy vyrábí postřiky, osivo i přímo pěstují): další „rozevírání nůžek“?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5377543"/>
            <a:ext cx="12192000" cy="21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497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1171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Jiná znečištění </a:t>
            </a:r>
            <a:r>
              <a:rPr lang="cs-CZ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(ale taky související s technologiemi – bez dodatkové energie by těžko byla)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23220"/>
            <a:ext cx="71705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FF0000"/>
                </a:solidFill>
              </a:rPr>
              <a:t>informační znečištění</a:t>
            </a:r>
            <a:r>
              <a:rPr lang="cs-CZ" sz="2500" b="1" dirty="0"/>
              <a:t>	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609804" y="761747"/>
            <a:ext cx="4929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chemeClr val="accent6"/>
                </a:solidFill>
              </a:rPr>
              <a:t>Information</a:t>
            </a:r>
            <a:r>
              <a:rPr lang="cs-CZ" b="1" i="1" dirty="0">
                <a:solidFill>
                  <a:schemeClr val="accent6"/>
                </a:solidFill>
              </a:rPr>
              <a:t> </a:t>
            </a:r>
            <a:r>
              <a:rPr lang="cs-CZ" b="1" i="1" dirty="0" err="1">
                <a:solidFill>
                  <a:schemeClr val="accent6"/>
                </a:solidFill>
              </a:rPr>
              <a:t>pollution</a:t>
            </a:r>
            <a:r>
              <a:rPr lang="cs-CZ" b="1" dirty="0">
                <a:solidFill>
                  <a:schemeClr val="accent6"/>
                </a:solidFill>
              </a:rPr>
              <a:t>: termín vědeckých studií, 5450 odkazů na Google </a:t>
            </a:r>
            <a:r>
              <a:rPr lang="cs-CZ" b="1" dirty="0" err="1">
                <a:solidFill>
                  <a:schemeClr val="accent6"/>
                </a:solidFill>
              </a:rPr>
              <a:t>Scholar</a:t>
            </a:r>
            <a:r>
              <a:rPr lang="cs-CZ" b="1" dirty="0">
                <a:solidFill>
                  <a:schemeClr val="accent6"/>
                </a:solidFill>
              </a:rPr>
              <a:t> (k 27.11.2023)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1222795"/>
            <a:ext cx="1219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nadbytek informací a dezinformací ve veřejném prostředí</a:t>
            </a:r>
          </a:p>
          <a:p>
            <a:pPr marL="285750" indent="-285750">
              <a:buFontTx/>
              <a:buChar char="-"/>
            </a:pPr>
            <a:r>
              <a:rPr lang="cs-CZ" dirty="0"/>
              <a:t>rychle, efektivně a selektivně (!) šířeny sociálními sítěmi</a:t>
            </a:r>
          </a:p>
          <a:p>
            <a:pPr marL="285750" indent="-285750">
              <a:buFontTx/>
              <a:buChar char="-"/>
            </a:pPr>
            <a:r>
              <a:rPr lang="cs-CZ" dirty="0"/>
              <a:t>člověk se s nadbytkem informací nedokáže vyrovnat, protože je evolučně nastaven primárně na určité typy informace a přehnaně vnímá některé z nich, na které reaguje strachem a agresí (</a:t>
            </a:r>
            <a:r>
              <a:rPr lang="cs-CZ" b="1" dirty="0" err="1"/>
              <a:t>savanové</a:t>
            </a:r>
            <a:r>
              <a:rPr lang="cs-CZ" b="1" dirty="0"/>
              <a:t> dědictví;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Savanna</a:t>
            </a:r>
            <a:r>
              <a:rPr lang="cs-CZ" i="1" dirty="0"/>
              <a:t> </a:t>
            </a:r>
            <a:r>
              <a:rPr lang="cs-CZ" i="1" dirty="0" err="1"/>
              <a:t>principle</a:t>
            </a:r>
            <a:r>
              <a:rPr lang="cs-CZ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dirty="0"/>
              <a:t>ovlivňují rozhodování lidí (viz </a:t>
            </a:r>
            <a:r>
              <a:rPr lang="cs-CZ" i="1" dirty="0"/>
              <a:t>behaviorální ekologie </a:t>
            </a:r>
            <a:r>
              <a:rPr lang="cs-CZ" dirty="0"/>
              <a:t>– teorie her a sociobiologie)</a:t>
            </a:r>
          </a:p>
          <a:p>
            <a:pPr marL="285750" indent="-285750">
              <a:buFontTx/>
              <a:buChar char="-"/>
            </a:pPr>
            <a:r>
              <a:rPr lang="cs-CZ" dirty="0"/>
              <a:t>ovlivňují psychický stav (environmentální žal, radikalizace proti „elitám“)</a:t>
            </a:r>
          </a:p>
          <a:p>
            <a:pPr marL="285750" indent="-285750">
              <a:buFontTx/>
              <a:buChar char="-"/>
            </a:pPr>
            <a:r>
              <a:rPr lang="cs-CZ" dirty="0"/>
              <a:t>polarizují společnost (alarmismus versus „skepticismus“) </a:t>
            </a:r>
          </a:p>
          <a:p>
            <a:pPr marL="285750" indent="-285750">
              <a:buFontTx/>
              <a:buChar char="-"/>
            </a:pPr>
            <a:r>
              <a:rPr lang="cs-CZ" dirty="0"/>
              <a:t>selektivní informace zjednodušují realitu – nebezpečí jednoduchých řešení („</a:t>
            </a:r>
            <a:r>
              <a:rPr lang="cs-CZ" i="1" dirty="0"/>
              <a:t>selský rozum“</a:t>
            </a:r>
            <a:r>
              <a:rPr lang="cs-CZ" dirty="0"/>
              <a:t>) a polarizují společnost</a:t>
            </a:r>
          </a:p>
          <a:p>
            <a:pPr marL="285750" indent="-285750">
              <a:buFontTx/>
              <a:buChar char="-"/>
            </a:pPr>
            <a:r>
              <a:rPr lang="cs-CZ" dirty="0"/>
              <a:t>vede až k násilí (terorismus, útoky z ideologických důvodů)</a:t>
            </a:r>
          </a:p>
          <a:p>
            <a:pPr marL="285750" indent="-285750">
              <a:buFontTx/>
              <a:buChar char="-"/>
            </a:pPr>
            <a:r>
              <a:rPr lang="cs-CZ" dirty="0"/>
              <a:t>dezinformace narušují důvěru ve vědecké výsledky – zasažená </a:t>
            </a:r>
            <a:r>
              <a:rPr lang="cs-CZ" b="1" dirty="0">
                <a:solidFill>
                  <a:srgbClr val="0000FF"/>
                </a:solidFill>
              </a:rPr>
              <a:t>část populace odmítá řešit environmentální a ekologické problémy</a:t>
            </a:r>
            <a:r>
              <a:rPr lang="cs-CZ" dirty="0"/>
              <a:t>, protože je popírá: vzdělání a inteligence pak nemůže přebít přirozené instinkty (sobecký gen, maximalizace zdrojů: </a:t>
            </a:r>
            <a:r>
              <a:rPr lang="cs-CZ" i="1" dirty="0"/>
              <a:t>viz sinice před 0,5 </a:t>
            </a:r>
            <a:r>
              <a:rPr lang="cs-CZ" i="1" dirty="0" err="1"/>
              <a:t>mld</a:t>
            </a:r>
            <a:r>
              <a:rPr lang="cs-CZ" i="1" dirty="0"/>
              <a:t> let; nenažraná populace hraboše na poli směřující k </a:t>
            </a:r>
            <a:r>
              <a:rPr lang="cs-CZ" i="1" dirty="0" err="1"/>
              <a:t>retrogradaci</a:t>
            </a:r>
            <a:r>
              <a:rPr lang="cs-CZ" dirty="0"/>
              <a:t>.</a:t>
            </a:r>
          </a:p>
          <a:p>
            <a:pPr marL="285750" indent="-285750">
              <a:buFontTx/>
              <a:buChar char="-"/>
            </a:pPr>
            <a:r>
              <a:rPr lang="cs-CZ" dirty="0"/>
              <a:t>nadto je informační převis </a:t>
            </a:r>
            <a:r>
              <a:rPr lang="cs-CZ" b="1" dirty="0">
                <a:solidFill>
                  <a:srgbClr val="0000FF"/>
                </a:solidFill>
              </a:rPr>
              <a:t>energeticky velmi náročný </a:t>
            </a:r>
            <a:r>
              <a:rPr lang="cs-CZ" dirty="0"/>
              <a:t>(servery, datová centra), tato náročnost se ještě zvětšuje s rozvojem umělé inteligence. Datové centrum společnosti </a:t>
            </a:r>
            <a:r>
              <a:rPr lang="cs-CZ" dirty="0" err="1"/>
              <a:t>Yandex</a:t>
            </a:r>
            <a:r>
              <a:rPr lang="cs-CZ" dirty="0"/>
              <a:t> (vyhledávač; </a:t>
            </a:r>
            <a:r>
              <a:rPr lang="cs-CZ" dirty="0" err="1"/>
              <a:t>YandexTaxi</a:t>
            </a:r>
            <a:r>
              <a:rPr lang="cs-CZ" dirty="0"/>
              <a:t>; </a:t>
            </a:r>
            <a:r>
              <a:rPr lang="cs-CZ" dirty="0" err="1"/>
              <a:t>artifical</a:t>
            </a:r>
            <a:r>
              <a:rPr lang="cs-CZ" dirty="0"/>
              <a:t> </a:t>
            </a:r>
            <a:r>
              <a:rPr lang="cs-CZ" dirty="0" err="1"/>
              <a:t>intelligence</a:t>
            </a:r>
            <a:r>
              <a:rPr lang="cs-CZ" dirty="0"/>
              <a:t> …) vytápí zbytkovou energií jednoho jejich datového centra celé finské město </a:t>
            </a:r>
            <a:r>
              <a:rPr lang="cs-CZ" dirty="0" err="1"/>
              <a:t>Mäntsälä</a:t>
            </a:r>
            <a:r>
              <a:rPr lang="cs-CZ" dirty="0"/>
              <a:t> (20 899 obyvatel).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b="1" dirty="0"/>
              <a:t>Informační znečištění, tedy stejně jako chemické znečištění (emise, polutanty):</a:t>
            </a:r>
          </a:p>
          <a:p>
            <a:endParaRPr lang="cs-CZ" b="1" dirty="0"/>
          </a:p>
          <a:p>
            <a:pPr marL="285750" indent="-285750">
              <a:buFontTx/>
              <a:buChar char="-"/>
            </a:pPr>
            <a:r>
              <a:rPr lang="cs-CZ" dirty="0"/>
              <a:t>zhoršuje globální změny včetně klimatické krize</a:t>
            </a:r>
          </a:p>
          <a:p>
            <a:pPr marL="285750" indent="-285750">
              <a:buFontTx/>
              <a:buChar char="-"/>
            </a:pPr>
            <a:r>
              <a:rPr lang="cs-CZ" dirty="0"/>
              <a:t>působí negativně na lidskou populaci;  představuje faktor, na který se lidská populace nemohla během evoluce adaptovat</a:t>
            </a:r>
          </a:p>
        </p:txBody>
      </p:sp>
    </p:spTree>
    <p:extLst>
      <p:ext uri="{BB962C8B-B14F-4D97-AF65-F5344CB8AC3E}">
        <p14:creationId xmlns:p14="http://schemas.microsoft.com/office/powerpoint/2010/main" val="250852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2219" y="105143"/>
            <a:ext cx="7722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accent6">
                    <a:lumMod val="75000"/>
                  </a:schemeClr>
                </a:solidFill>
              </a:rPr>
              <a:t>Destrukce přirozených ekosystémů</a:t>
            </a: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93C29E4E-D25E-45EE-37A0-FCF8EF2AB75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72931" y="2378898"/>
            <a:ext cx="6018904" cy="4296577"/>
          </a:xfrm>
          <a:prstGeom prst="rect">
            <a:avLst/>
          </a:prstGeom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E5D630D-95EB-2A64-B3A2-EC6AF9518691}"/>
              </a:ext>
            </a:extLst>
          </p:cNvPr>
          <p:cNvSpPr txBox="1"/>
          <p:nvPr/>
        </p:nvSpPr>
        <p:spPr>
          <a:xfrm>
            <a:off x="5454128" y="1144125"/>
            <a:ext cx="6104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Jen mezi lety </a:t>
            </a:r>
            <a:r>
              <a:rPr lang="en-US" dirty="0"/>
              <a:t>2000 a 2013, </a:t>
            </a:r>
            <a:r>
              <a:rPr lang="cs-CZ" dirty="0"/>
              <a:t>člověk narušil </a:t>
            </a:r>
            <a:r>
              <a:rPr lang="en-US" dirty="0"/>
              <a:t>1.9 million</a:t>
            </a:r>
            <a:r>
              <a:rPr lang="cs-CZ" dirty="0"/>
              <a:t>ů</a:t>
            </a:r>
            <a:r>
              <a:rPr lang="en-US" dirty="0"/>
              <a:t> km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cs-CZ" dirty="0"/>
              <a:t>nedotčených ekosystémů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445C21-84D8-CA94-E28C-48B3B781FA19}"/>
              </a:ext>
            </a:extLst>
          </p:cNvPr>
          <p:cNvSpPr txBox="1"/>
          <p:nvPr/>
        </p:nvSpPr>
        <p:spPr>
          <a:xfrm>
            <a:off x="8411584" y="1776899"/>
            <a:ext cx="260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Williams</a:t>
            </a:r>
            <a:r>
              <a:rPr lang="cs-CZ" sz="1400" dirty="0"/>
              <a:t> et al. 2020 </a:t>
            </a:r>
            <a:r>
              <a:rPr lang="cs-CZ" sz="1400" i="1" dirty="0" err="1"/>
              <a:t>One</a:t>
            </a:r>
            <a:r>
              <a:rPr lang="cs-CZ" sz="1400" i="1" dirty="0"/>
              <a:t> </a:t>
            </a:r>
            <a:r>
              <a:rPr lang="cs-CZ" sz="1400" i="1" dirty="0" err="1"/>
              <a:t>Earth</a:t>
            </a:r>
            <a:endParaRPr lang="cs-CZ" sz="1400" i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89DC5F-2564-1389-0C7E-06C550B3094E}"/>
              </a:ext>
            </a:extLst>
          </p:cNvPr>
          <p:cNvSpPr txBox="1"/>
          <p:nvPr/>
        </p:nvSpPr>
        <p:spPr>
          <a:xfrm>
            <a:off x="7530353" y="3585882"/>
            <a:ext cx="4028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Tímto destruujeme i biodiverzitu a prohlubujeme narušení biogeochemických cyklů.</a:t>
            </a:r>
          </a:p>
          <a:p>
            <a:endParaRPr lang="cs-CZ" dirty="0"/>
          </a:p>
          <a:p>
            <a:r>
              <a:rPr lang="cs-CZ" dirty="0"/>
              <a:t>Přicházíme o tzv. </a:t>
            </a:r>
            <a:r>
              <a:rPr lang="cs-CZ" b="1" dirty="0">
                <a:solidFill>
                  <a:srgbClr val="FF0000"/>
                </a:solidFill>
              </a:rPr>
              <a:t>ekosystémové služby</a:t>
            </a:r>
            <a:r>
              <a:rPr lang="cs-CZ" dirty="0"/>
              <a:t>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72931" y="1715345"/>
            <a:ext cx="214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Za 13 let!</a:t>
            </a:r>
          </a:p>
        </p:txBody>
      </p:sp>
    </p:spTree>
    <p:extLst>
      <p:ext uri="{BB962C8B-B14F-4D97-AF65-F5344CB8AC3E}">
        <p14:creationId xmlns:p14="http://schemas.microsoft.com/office/powerpoint/2010/main" val="3112621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28" y="1081136"/>
            <a:ext cx="6415236" cy="247525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3351" y="566261"/>
            <a:ext cx="512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Janssens</a:t>
            </a:r>
            <a:r>
              <a:rPr lang="cs-CZ" sz="1600" dirty="0"/>
              <a:t> et al. (2016): </a:t>
            </a:r>
            <a:r>
              <a:rPr lang="cs-CZ" sz="1600" dirty="0" err="1"/>
              <a:t>European</a:t>
            </a:r>
            <a:r>
              <a:rPr lang="cs-CZ" sz="1600" dirty="0"/>
              <a:t> </a:t>
            </a:r>
            <a:r>
              <a:rPr lang="cs-CZ" sz="1600" dirty="0" err="1"/>
              <a:t>Red</a:t>
            </a:r>
            <a:r>
              <a:rPr lang="cs-CZ" sz="1600" dirty="0"/>
              <a:t> List of </a:t>
            </a:r>
            <a:r>
              <a:rPr lang="cs-CZ" sz="1600" dirty="0" err="1"/>
              <a:t>Habitats</a:t>
            </a:r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2859741" y="3103734"/>
            <a:ext cx="1388969" cy="351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01BE542-C05D-381A-869B-3A7259C89236}"/>
              </a:ext>
            </a:extLst>
          </p:cNvPr>
          <p:cNvSpPr txBox="1"/>
          <p:nvPr/>
        </p:nvSpPr>
        <p:spPr>
          <a:xfrm>
            <a:off x="81801" y="121751"/>
            <a:ext cx="879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 Evropě je ca 38% biotopů ohrožených, ale v některých ekosystémech (rašeliniště) až 85%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EF4260-6C2E-CDE0-5DA5-2FB473E77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199" y="1298258"/>
            <a:ext cx="5443146" cy="3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5658C63-E477-4FF3-7675-F6AED97458E8}"/>
              </a:ext>
            </a:extLst>
          </p:cNvPr>
          <p:cNvSpPr txBox="1"/>
          <p:nvPr/>
        </p:nvSpPr>
        <p:spPr>
          <a:xfrm>
            <a:off x="7306235" y="5198744"/>
            <a:ext cx="437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ČR (Chytrý et al. 2020), 80% biotopů vod, mokřadů, rašelinišť, trávníků a křovin je ohrožených: ale často i kvůli nečinnosti člověka (viz přednáška </a:t>
            </a:r>
            <a:r>
              <a:rPr lang="cs-CZ" i="1" dirty="0"/>
              <a:t>Biotopy</a:t>
            </a:r>
            <a:r>
              <a:rPr lang="cs-CZ" dirty="0"/>
              <a:t>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0AA7DF9-E155-633B-CBA9-BEF9945D2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997" y="4096783"/>
            <a:ext cx="3454455" cy="230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96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100" y="103211"/>
            <a:ext cx="12115799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dirty="0"/>
              <a:t>Přirozené ekosystémy destruovány; vznikají nové „</a:t>
            </a:r>
            <a:r>
              <a:rPr lang="cs-CZ" sz="2200" dirty="0" err="1"/>
              <a:t>agrosystémy</a:t>
            </a:r>
            <a:r>
              <a:rPr lang="cs-CZ" sz="2200" dirty="0"/>
              <a:t>“ a urbánní systémy, na jejichž provoz je potřeba antropogenní </a:t>
            </a:r>
            <a:r>
              <a:rPr lang="cs-CZ" sz="2200" dirty="0">
                <a:solidFill>
                  <a:srgbClr val="FF0000"/>
                </a:solidFill>
              </a:rPr>
              <a:t>dodatková energie</a:t>
            </a:r>
            <a:r>
              <a:rPr lang="cs-CZ" sz="2200" dirty="0"/>
              <a:t> většinou z fosilních nebo obnovitelných zdrojů.</a:t>
            </a:r>
          </a:p>
          <a:p>
            <a:pPr>
              <a:spcAft>
                <a:spcPts val="600"/>
              </a:spcAft>
            </a:pPr>
            <a:r>
              <a:rPr lang="cs-CZ" sz="2200" dirty="0"/>
              <a:t>Zároveň člověk extrémně mění biogeochemické cykly, biotické interakce, povrch Země a rozmístění živin, a zanechává výraznou stopu v geologickém záznamu: </a:t>
            </a:r>
            <a:r>
              <a:rPr lang="cs-CZ" sz="2600" b="1" dirty="0">
                <a:solidFill>
                  <a:srgbClr val="FF0000"/>
                </a:solidFill>
              </a:rPr>
              <a:t>pojem </a:t>
            </a:r>
            <a:r>
              <a:rPr lang="cs-CZ" sz="2600" b="1" dirty="0" err="1">
                <a:solidFill>
                  <a:srgbClr val="FF0000"/>
                </a:solidFill>
              </a:rPr>
              <a:t>antropocén</a:t>
            </a:r>
            <a:endParaRPr lang="cs-CZ" sz="2600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925" y="4599417"/>
            <a:ext cx="3831772" cy="21553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886" y="4589144"/>
            <a:ext cx="3620026" cy="21656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960" y="1955435"/>
            <a:ext cx="4451737" cy="250410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886" y="1957432"/>
            <a:ext cx="3238019" cy="25021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4365171"/>
            <a:ext cx="4004445" cy="2389618"/>
          </a:xfrm>
          <a:prstGeom prst="rect">
            <a:avLst/>
          </a:prstGeom>
        </p:spPr>
      </p:pic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1983064"/>
            <a:ext cx="4004445" cy="22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42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3D5EE32-22BC-8AAE-F59D-240703D54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649" y="999498"/>
            <a:ext cx="4359338" cy="349186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570E831-4FF2-BE28-C512-B527ADA519CB}"/>
              </a:ext>
            </a:extLst>
          </p:cNvPr>
          <p:cNvSpPr txBox="1"/>
          <p:nvPr/>
        </p:nvSpPr>
        <p:spPr>
          <a:xfrm>
            <a:off x="77661" y="72645"/>
            <a:ext cx="12036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Ekologická stopa</a:t>
            </a:r>
            <a:r>
              <a:rPr lang="cs-CZ" sz="2800" dirty="0"/>
              <a:t> </a:t>
            </a:r>
            <a:r>
              <a:rPr lang="cs-CZ" dirty="0"/>
              <a:t>(uvádí se v hektarech): pokus komplexně spočítat, jak velká plocha země (Země nebo státu; výpočty dopadají podobně) je potřeba  na uživení jedince nebo celé populace (množství zdrojů) a absorpci jeho odpadů a zplodin (včetně sekvestrace CO</a:t>
            </a:r>
            <a:r>
              <a:rPr lang="cs-CZ" baseline="-25000" dirty="0"/>
              <a:t>2</a:t>
            </a:r>
            <a:r>
              <a:rPr lang="cs-CZ" dirty="0"/>
              <a:t> z fosilních paliv: ty teď tvoří asi 60% výsledné hodnoty).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B49724-564D-C050-8440-462DDD3B8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8" y="4039720"/>
            <a:ext cx="5163232" cy="263898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3580F0C-40CC-60C2-EC51-64845E03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9863"/>
            <a:ext cx="3119718" cy="259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EDEAFD-E7B7-1030-0665-6D3898B2153E}"/>
              </a:ext>
            </a:extLst>
          </p:cNvPr>
          <p:cNvSpPr txBox="1"/>
          <p:nvPr/>
        </p:nvSpPr>
        <p:spPr>
          <a:xfrm>
            <a:off x="3060330" y="2844225"/>
            <a:ext cx="338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Kapacitu Země jsme jako lidstvo již překročili kolem roku 1985.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182958B-1C18-2A59-C03F-17F100B4EF64}"/>
              </a:ext>
            </a:extLst>
          </p:cNvPr>
          <p:cNvSpPr txBox="1"/>
          <p:nvPr/>
        </p:nvSpPr>
        <p:spPr>
          <a:xfrm>
            <a:off x="5432441" y="5847708"/>
            <a:ext cx="1203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Ekologická stopa na obyvatele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0748" y="4810692"/>
            <a:ext cx="2193590" cy="198151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652389" y="5036046"/>
            <a:ext cx="163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udržitelnost </a:t>
            </a:r>
          </a:p>
          <a:p>
            <a:r>
              <a:rPr lang="cs-CZ" b="1" dirty="0">
                <a:solidFill>
                  <a:srgbClr val="0000FF"/>
                </a:solidFill>
              </a:rPr>
              <a:t>(</a:t>
            </a:r>
            <a:r>
              <a:rPr lang="cs-CZ" b="1" i="1" dirty="0" err="1">
                <a:solidFill>
                  <a:srgbClr val="0000FF"/>
                </a:solidFill>
              </a:rPr>
              <a:t>sustainability</a:t>
            </a:r>
            <a:r>
              <a:rPr lang="cs-CZ" b="1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2684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B4F1676-7749-FA3D-27EC-2833D3A7295E}"/>
              </a:ext>
            </a:extLst>
          </p:cNvPr>
          <p:cNvSpPr txBox="1"/>
          <p:nvPr/>
        </p:nvSpPr>
        <p:spPr>
          <a:xfrm>
            <a:off x="0" y="0"/>
            <a:ext cx="1211131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Uhlíková stopa</a:t>
            </a:r>
            <a:r>
              <a:rPr lang="cs-CZ" sz="2800" dirty="0"/>
              <a:t> </a:t>
            </a:r>
            <a:r>
              <a:rPr lang="cs-CZ" dirty="0"/>
              <a:t>(uvádí se v tunách CO</a:t>
            </a:r>
            <a:r>
              <a:rPr lang="cs-CZ" baseline="-25000" dirty="0"/>
              <a:t>2</a:t>
            </a:r>
            <a:r>
              <a:rPr lang="cs-CZ" dirty="0"/>
              <a:t> ekvivalentu; jiné skleníkové plyny jsou přepočteny a přičteny podle jejich vlivu na klima): ukazuje, kolik CO</a:t>
            </a:r>
            <a:r>
              <a:rPr lang="cs-CZ" baseline="-25000" dirty="0"/>
              <a:t>2</a:t>
            </a:r>
            <a:r>
              <a:rPr lang="cs-CZ" dirty="0"/>
              <a:t> se uvolní při konkrétní činnosti (doprava odněkud někam něčím, typ stravování, výroba něčeho apod.). </a:t>
            </a:r>
          </a:p>
          <a:p>
            <a:endParaRPr lang="cs-CZ" dirty="0"/>
          </a:p>
          <a:p>
            <a:r>
              <a:rPr lang="cs-CZ" b="1" dirty="0">
                <a:solidFill>
                  <a:srgbClr val="0000FF"/>
                </a:solidFill>
              </a:rPr>
              <a:t>Nevýhody při hodnocení reálného vlivu na biosféru:</a:t>
            </a:r>
            <a:r>
              <a:rPr lang="cs-CZ" dirty="0"/>
              <a:t> </a:t>
            </a:r>
            <a:r>
              <a:rPr lang="cs-CZ" b="1" dirty="0">
                <a:solidFill>
                  <a:srgbClr val="00B050"/>
                </a:solidFill>
              </a:rPr>
              <a:t>nerozlišuje mezi uhlíkem z rychlého a pomalého koloběhu (z fosilních paliv)</a:t>
            </a:r>
            <a:r>
              <a:rPr lang="cs-CZ" dirty="0"/>
              <a:t>, nezahrnuje jiné vlivy na životní prostředí, zejména ne na </a:t>
            </a:r>
            <a:r>
              <a:rPr lang="cs-CZ" b="1" dirty="0"/>
              <a:t>biodiverzitu </a:t>
            </a:r>
            <a:r>
              <a:rPr lang="cs-CZ" dirty="0"/>
              <a:t>(viz přednáška </a:t>
            </a:r>
            <a:r>
              <a:rPr lang="cs-CZ" i="1" dirty="0"/>
              <a:t>Ekosystémy, </a:t>
            </a:r>
            <a:r>
              <a:rPr lang="cs-CZ" dirty="0"/>
              <a:t>slajd </a:t>
            </a:r>
            <a:r>
              <a:rPr lang="cs-CZ" i="1" dirty="0"/>
              <a:t>Příklady konfliktů mezi ochranou biodiverzity a ochranou klimatu</a:t>
            </a:r>
            <a:r>
              <a:rPr lang="cs-CZ" dirty="0"/>
              <a:t>).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4D0E397-F212-E39D-C383-A6CF8D00E381}"/>
              </a:ext>
            </a:extLst>
          </p:cNvPr>
          <p:cNvSpPr txBox="1"/>
          <p:nvPr/>
        </p:nvSpPr>
        <p:spPr>
          <a:xfrm>
            <a:off x="71716" y="2031222"/>
            <a:ext cx="506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Uhlíková stopa stravy;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Poore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&amp;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Nemecek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2018 </a:t>
            </a:r>
            <a:r>
              <a:rPr lang="cs-CZ" sz="1600" i="1" dirty="0">
                <a:solidFill>
                  <a:schemeClr val="accent2">
                    <a:lumMod val="50000"/>
                  </a:schemeClr>
                </a:solidFill>
              </a:rPr>
              <a:t>Science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0D464AA-01BC-5CDF-7AD7-541DC2005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93" b="67317"/>
          <a:stretch/>
        </p:blipFill>
        <p:spPr bwMode="auto">
          <a:xfrm>
            <a:off x="882258" y="3527968"/>
            <a:ext cx="1633105" cy="26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56DD843-8EAD-9642-54C4-4127BD9F9590}"/>
              </a:ext>
            </a:extLst>
          </p:cNvPr>
          <p:cNvSpPr txBox="1"/>
          <p:nvPr/>
        </p:nvSpPr>
        <p:spPr>
          <a:xfrm>
            <a:off x="439270" y="2666297"/>
            <a:ext cx="26804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maso horší než rostliny</a:t>
            </a:r>
          </a:p>
          <a:p>
            <a:pPr algn="ctr"/>
            <a:r>
              <a:rPr lang="cs-CZ" sz="1400" dirty="0">
                <a:solidFill>
                  <a:srgbClr val="FF0000"/>
                </a:solidFill>
              </a:rPr>
              <a:t>hovězí horší než jehněčí</a:t>
            </a:r>
          </a:p>
          <a:p>
            <a:pPr algn="ctr"/>
            <a:r>
              <a:rPr lang="cs-CZ" sz="1400" dirty="0" err="1">
                <a:solidFill>
                  <a:srgbClr val="FF0000"/>
                </a:solidFill>
              </a:rPr>
              <a:t>soja</a:t>
            </a:r>
            <a:r>
              <a:rPr lang="cs-CZ" sz="1400" dirty="0">
                <a:solidFill>
                  <a:srgbClr val="FF0000"/>
                </a:solidFill>
              </a:rPr>
              <a:t> horší než hrášek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AEAC27A-4A4A-9243-FB9C-FE5794A20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9" r="64650" b="38944"/>
          <a:stretch/>
        </p:blipFill>
        <p:spPr bwMode="auto">
          <a:xfrm>
            <a:off x="4037756" y="3429000"/>
            <a:ext cx="2198033" cy="236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564E96E-C91C-AB76-A4BA-ED6234BEB89D}"/>
              </a:ext>
            </a:extLst>
          </p:cNvPr>
          <p:cNvSpPr txBox="1"/>
          <p:nvPr/>
        </p:nvSpPr>
        <p:spPr>
          <a:xfrm>
            <a:off x="3796550" y="2678254"/>
            <a:ext cx="268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maniok a rýže horší než pšenice a kukuřice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80C4821-D160-72B7-BD83-1CC2A58F82C7}"/>
              </a:ext>
            </a:extLst>
          </p:cNvPr>
          <p:cNvSpPr txBox="1"/>
          <p:nvPr/>
        </p:nvSpPr>
        <p:spPr>
          <a:xfrm>
            <a:off x="4468906" y="6488668"/>
            <a:ext cx="26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Je to ale tak jednoduché?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EF45046-1B39-4631-D0E7-C357A8EFA54C}"/>
              </a:ext>
            </a:extLst>
          </p:cNvPr>
          <p:cNvSpPr txBox="1"/>
          <p:nvPr/>
        </p:nvSpPr>
        <p:spPr>
          <a:xfrm>
            <a:off x="3957914" y="5861676"/>
            <a:ext cx="268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palmový a </a:t>
            </a:r>
            <a:r>
              <a:rPr lang="cs-CZ" sz="1400" dirty="0" err="1">
                <a:solidFill>
                  <a:srgbClr val="FF0000"/>
                </a:solidFill>
              </a:rPr>
              <a:t>sojový</a:t>
            </a:r>
            <a:r>
              <a:rPr lang="cs-CZ" sz="1400" dirty="0">
                <a:solidFill>
                  <a:srgbClr val="FF0000"/>
                </a:solidFill>
              </a:rPr>
              <a:t> olej horší než řepkový a slunečnicový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E6D32E0-4629-8659-3C68-B905053D3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61154" r="64848" b="9550"/>
          <a:stretch/>
        </p:blipFill>
        <p:spPr bwMode="auto">
          <a:xfrm>
            <a:off x="7758182" y="3201474"/>
            <a:ext cx="1869912" cy="26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DA2D43ED-2F4D-BD81-3A8D-42207E1BA6B0}"/>
              </a:ext>
            </a:extLst>
          </p:cNvPr>
          <p:cNvSpPr txBox="1"/>
          <p:nvPr/>
        </p:nvSpPr>
        <p:spPr>
          <a:xfrm>
            <a:off x="7543797" y="2666297"/>
            <a:ext cx="268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rajčata mnohem horší než kořenová zelenina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DB0A95D-0032-74C3-F2BD-40F07F2530B2}"/>
              </a:ext>
            </a:extLst>
          </p:cNvPr>
          <p:cNvSpPr txBox="1"/>
          <p:nvPr/>
        </p:nvSpPr>
        <p:spPr>
          <a:xfrm>
            <a:off x="9749116" y="4688176"/>
            <a:ext cx="147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třtinový cukr horší než řepný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F97BC9D-5BE0-A294-73EF-163E7BBA717C}"/>
              </a:ext>
            </a:extLst>
          </p:cNvPr>
          <p:cNvSpPr txBox="1"/>
          <p:nvPr/>
        </p:nvSpPr>
        <p:spPr>
          <a:xfrm>
            <a:off x="9883585" y="5530860"/>
            <a:ext cx="147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pivo horší než víno</a:t>
            </a:r>
          </a:p>
        </p:txBody>
      </p:sp>
    </p:spTree>
    <p:extLst>
      <p:ext uri="{BB962C8B-B14F-4D97-AF65-F5344CB8AC3E}">
        <p14:creationId xmlns:p14="http://schemas.microsoft.com/office/powerpoint/2010/main" val="4246053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D0302D0-31CD-AB67-2559-261A15E0E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6" y="841587"/>
            <a:ext cx="6079439" cy="486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341BCC7-DEDF-DAA2-8C89-92B39BAB7E91}"/>
              </a:ext>
            </a:extLst>
          </p:cNvPr>
          <p:cNvSpPr txBox="1"/>
          <p:nvPr/>
        </p:nvSpPr>
        <p:spPr>
          <a:xfrm>
            <a:off x="83243" y="180855"/>
            <a:ext cx="358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 je za těmito čísly?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D05646C-E3DB-4B14-B719-1D68260773DE}"/>
              </a:ext>
            </a:extLst>
          </p:cNvPr>
          <p:cNvSpPr txBox="1"/>
          <p:nvPr/>
        </p:nvSpPr>
        <p:spPr>
          <a:xfrm>
            <a:off x="6535271" y="841587"/>
            <a:ext cx="5656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Většina skleníkových plynů uvolněných při rostlinné výrobě padá na výrobu pesticidů a hnojiv, palivo do zemědělských strojů, vytápění skleníků a sušení obilí: velká role </a:t>
            </a:r>
            <a:r>
              <a:rPr lang="cs-CZ" sz="1600" b="1" dirty="0"/>
              <a:t>fosilních paliv</a:t>
            </a:r>
            <a:r>
              <a:rPr lang="cs-CZ" sz="1600" dirty="0"/>
              <a:t>, </a:t>
            </a:r>
            <a:r>
              <a:rPr lang="cs-CZ" sz="1600" b="1" dirty="0">
                <a:solidFill>
                  <a:srgbClr val="FF0000"/>
                </a:solidFill>
              </a:rPr>
              <a:t>tedy uhlíku z pomalého cyklu</a:t>
            </a:r>
            <a:r>
              <a:rPr lang="cs-CZ" sz="1600" dirty="0"/>
              <a:t>, nadto jiné škody na globálním ekosystému (znečištění).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6FA2483-96A0-534D-5B1A-034919D89923}"/>
              </a:ext>
            </a:extLst>
          </p:cNvPr>
          <p:cNvSpPr txBox="1"/>
          <p:nvPr/>
        </p:nvSpPr>
        <p:spPr>
          <a:xfrm>
            <a:off x="6535271" y="3889256"/>
            <a:ext cx="5656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Absolutní většina skleníkových plynů uvolněných při živočišné výrobě padá na vrub fermentace stravy v žaludku a vznik metanu, který má velkou hodnotu CO</a:t>
            </a:r>
            <a:r>
              <a:rPr lang="cs-CZ" sz="1600" baseline="-25000" dirty="0"/>
              <a:t>2</a:t>
            </a:r>
            <a:r>
              <a:rPr lang="cs-CZ" sz="1600" dirty="0"/>
              <a:t> ekvivalentu. V případě přírodní pastviny nebo zkrmování sena je vstupní uhlík z </a:t>
            </a:r>
            <a:r>
              <a:rPr lang="cs-CZ" sz="1600" b="1" dirty="0">
                <a:solidFill>
                  <a:srgbClr val="FF0000"/>
                </a:solidFill>
              </a:rPr>
              <a:t>rychlého cyklu uhlíku</a:t>
            </a:r>
            <a:r>
              <a:rPr lang="cs-CZ" sz="1600" dirty="0"/>
              <a:t>. To samé se týká vypalování savan (</a:t>
            </a:r>
            <a:r>
              <a:rPr lang="cs-CZ" sz="1600" i="1" dirty="0"/>
              <a:t>pastevní management</a:t>
            </a:r>
            <a:r>
              <a:rPr lang="cs-CZ" sz="1600" dirty="0"/>
              <a:t>: 25%). S fosilními palivy souvisí nejvíc tzv. koncentrované krmivo – strava vypěstována na polích, např. </a:t>
            </a:r>
            <a:r>
              <a:rPr lang="cs-CZ" sz="1600" dirty="0" err="1"/>
              <a:t>soja</a:t>
            </a:r>
            <a:r>
              <a:rPr lang="cs-CZ" sz="1600" dirty="0"/>
              <a:t> (v průměru 25% podíl).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2AD6767-A9C0-E28F-AA65-52DD37CAE84F}"/>
              </a:ext>
            </a:extLst>
          </p:cNvPr>
          <p:cNvSpPr/>
          <p:nvPr/>
        </p:nvSpPr>
        <p:spPr>
          <a:xfrm>
            <a:off x="978946" y="5206701"/>
            <a:ext cx="828339" cy="419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4D0E397-F212-E39D-C383-A6CF8D00E381}"/>
              </a:ext>
            </a:extLst>
          </p:cNvPr>
          <p:cNvSpPr txBox="1"/>
          <p:nvPr/>
        </p:nvSpPr>
        <p:spPr>
          <a:xfrm>
            <a:off x="9164746" y="6427327"/>
            <a:ext cx="2905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Poore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&amp;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Nemecek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2018 </a:t>
            </a:r>
            <a:r>
              <a:rPr lang="cs-CZ" sz="1600" i="1" dirty="0">
                <a:solidFill>
                  <a:schemeClr val="accent2">
                    <a:lumMod val="50000"/>
                  </a:schemeClr>
                </a:solidFill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94520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3814" y="119415"/>
            <a:ext cx="1201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Bylo by skutečně řešením kvůli metanu z rychlého (přirozeného) cyklu uhlíku </a:t>
            </a:r>
            <a:r>
              <a:rPr lang="cs-CZ" b="1" dirty="0" err="1">
                <a:solidFill>
                  <a:srgbClr val="FF0000"/>
                </a:solidFill>
              </a:rPr>
              <a:t>travinobylinné</a:t>
            </a:r>
            <a:r>
              <a:rPr lang="cs-CZ" b="1" dirty="0">
                <a:solidFill>
                  <a:srgbClr val="FF0000"/>
                </a:solidFill>
              </a:rPr>
              <a:t> ekosystémy zalesnit přeměnit na pole/skleníky na rostlinnou produkci (hnojenou umělými hnojivy místo mrvou) a býložravce vybít?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1257">
            <a:off x="5924951" y="1632596"/>
            <a:ext cx="6191659" cy="146920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74427" y="3800783"/>
            <a:ext cx="112074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mamutí </a:t>
            </a:r>
            <a:r>
              <a:rPr lang="cs-CZ" dirty="0" err="1"/>
              <a:t>stepotundra</a:t>
            </a:r>
            <a:r>
              <a:rPr lang="cs-CZ" dirty="0"/>
              <a:t>:	 	8.8–10.5 tun / km</a:t>
            </a:r>
            <a:r>
              <a:rPr lang="cs-CZ" baseline="30000" dirty="0"/>
              <a:t>2</a:t>
            </a:r>
            <a:r>
              <a:rPr lang="cs-CZ" b="1" baseline="30000" dirty="0"/>
              <a:t> </a:t>
            </a:r>
            <a:r>
              <a:rPr lang="cs-CZ" dirty="0"/>
              <a:t>(poslední glaciál)</a:t>
            </a:r>
          </a:p>
          <a:p>
            <a:r>
              <a:rPr lang="cs-CZ" dirty="0" err="1"/>
              <a:t>temperátní</a:t>
            </a:r>
            <a:r>
              <a:rPr lang="cs-CZ" dirty="0"/>
              <a:t> trávníky (Evropa, USA): 	10.3-18 tun / km</a:t>
            </a:r>
            <a:r>
              <a:rPr lang="cs-CZ" baseline="30000" dirty="0"/>
              <a:t>2</a:t>
            </a:r>
            <a:r>
              <a:rPr lang="cs-CZ" dirty="0"/>
              <a:t> (podobná čísla pro předindustriální éru i minulý interglaciál)</a:t>
            </a:r>
          </a:p>
          <a:p>
            <a:r>
              <a:rPr lang="cs-CZ" dirty="0"/>
              <a:t>Savany (chráněná území) : 		6,8 – 21 tun / km</a:t>
            </a:r>
            <a:r>
              <a:rPr lang="cs-CZ" baseline="30000" dirty="0"/>
              <a:t>2 </a:t>
            </a:r>
            <a:r>
              <a:rPr lang="cs-CZ" dirty="0"/>
              <a:t>(dnes)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4427" y="1720869"/>
            <a:ext cx="5453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Dnes chováme ca 10-15 tun </a:t>
            </a:r>
            <a:r>
              <a:rPr lang="cs-CZ" b="1" dirty="0" err="1"/>
              <a:t>herbivorů</a:t>
            </a:r>
            <a:r>
              <a:rPr lang="cs-CZ" b="1" dirty="0"/>
              <a:t> na km</a:t>
            </a:r>
            <a:r>
              <a:rPr lang="cs-CZ" b="1" baseline="30000" dirty="0"/>
              <a:t>2</a:t>
            </a:r>
            <a:r>
              <a:rPr lang="cs-CZ" b="1" dirty="0"/>
              <a:t>, v hodně zemědělských oblastech víc: Velká Británie 33 tun / km</a:t>
            </a:r>
            <a:r>
              <a:rPr lang="cs-CZ" b="1" baseline="30000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334103" y="1095426"/>
            <a:ext cx="3857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Manzano</a:t>
            </a:r>
            <a:r>
              <a:rPr lang="cs-CZ" sz="1400" dirty="0"/>
              <a:t> et al. 2023  </a:t>
            </a:r>
            <a:r>
              <a:rPr lang="cs-CZ" sz="1400" dirty="0" err="1"/>
              <a:t>Nature</a:t>
            </a:r>
            <a:r>
              <a:rPr lang="cs-CZ" sz="1400" dirty="0"/>
              <a:t> NPJ Biodiverzity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4427" y="3067806"/>
            <a:ext cx="379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Jak to bylo v předindustriální éře?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08294" y="5219683"/>
            <a:ext cx="11528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rgbClr val="00B050"/>
                </a:solidFill>
              </a:rPr>
              <a:t>Herbivorů</a:t>
            </a:r>
            <a:r>
              <a:rPr lang="cs-CZ" sz="2200" b="1" dirty="0">
                <a:solidFill>
                  <a:srgbClr val="00B050"/>
                </a:solidFill>
              </a:rPr>
              <a:t> je v současnosti podobně jako v předindustriální éře a během čtvrtohor: za současný nárůst CO</a:t>
            </a:r>
            <a:r>
              <a:rPr lang="cs-CZ" sz="2200" b="1" baseline="-25000" dirty="0">
                <a:solidFill>
                  <a:srgbClr val="00B050"/>
                </a:solidFill>
              </a:rPr>
              <a:t>2</a:t>
            </a:r>
            <a:r>
              <a:rPr lang="cs-CZ" sz="2200" b="1" dirty="0">
                <a:solidFill>
                  <a:srgbClr val="00B050"/>
                </a:solidFill>
              </a:rPr>
              <a:t> a teplot až tolik nemohou.</a:t>
            </a:r>
          </a:p>
          <a:p>
            <a:endParaRPr lang="cs-CZ" sz="2200" b="1" dirty="0">
              <a:solidFill>
                <a:srgbClr val="00B050"/>
              </a:solidFill>
            </a:endParaRPr>
          </a:p>
          <a:p>
            <a:r>
              <a:rPr lang="cs-CZ" sz="2200" b="1" dirty="0">
                <a:solidFill>
                  <a:srgbClr val="00B050"/>
                </a:solidFill>
              </a:rPr>
              <a:t>Jsou naopak klíčovými činiteli při zachovávání </a:t>
            </a:r>
            <a:r>
              <a:rPr lang="cs-CZ" sz="2200" b="1" dirty="0" err="1">
                <a:solidFill>
                  <a:srgbClr val="00B050"/>
                </a:solidFill>
              </a:rPr>
              <a:t>travinobylinných</a:t>
            </a:r>
            <a:r>
              <a:rPr lang="cs-CZ" sz="2200" b="1" dirty="0">
                <a:solidFill>
                  <a:srgbClr val="00B050"/>
                </a:solidFill>
              </a:rPr>
              <a:t> ekosystémů a jejich biodiverzity!</a:t>
            </a:r>
          </a:p>
        </p:txBody>
      </p:sp>
    </p:spTree>
    <p:extLst>
      <p:ext uri="{BB962C8B-B14F-4D97-AF65-F5344CB8AC3E}">
        <p14:creationId xmlns:p14="http://schemas.microsoft.com/office/powerpoint/2010/main" val="1965015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7BD8761-C47F-877C-C8C4-91743C3625D3}"/>
              </a:ext>
            </a:extLst>
          </p:cNvPr>
          <p:cNvSpPr txBox="1"/>
          <p:nvPr/>
        </p:nvSpPr>
        <p:spPr>
          <a:xfrm>
            <a:off x="3487269" y="0"/>
            <a:ext cx="592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Řešení klimatické změny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8826" y="646331"/>
            <a:ext cx="121231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Citlivá otázka, kde se potkávají vědecké disciplíny (ekologie, biogeochemie, klimatologie) s ekonomikou, psychologií a politikou. Pokud je jednou z příčin přirozenost člověka, řešení není snadné. </a:t>
            </a:r>
          </a:p>
          <a:p>
            <a:endParaRPr lang="cs-CZ" sz="2200" dirty="0"/>
          </a:p>
          <a:p>
            <a:r>
              <a:rPr lang="cs-CZ" sz="2200" b="1" dirty="0">
                <a:solidFill>
                  <a:srgbClr val="E2AC00"/>
                </a:solidFill>
              </a:rPr>
              <a:t>Individuální řešení: </a:t>
            </a:r>
            <a:r>
              <a:rPr lang="cs-CZ" dirty="0"/>
              <a:t>(i když se může jevit jako marné*)</a:t>
            </a:r>
            <a:r>
              <a:rPr lang="cs-CZ" sz="1600" dirty="0"/>
              <a:t>:</a:t>
            </a:r>
            <a:r>
              <a:rPr lang="cs-CZ" sz="2200" dirty="0"/>
              <a:t> </a:t>
            </a:r>
            <a:r>
              <a:rPr lang="cs-CZ" sz="2200" b="1" dirty="0">
                <a:solidFill>
                  <a:srgbClr val="0000FF"/>
                </a:solidFill>
              </a:rPr>
              <a:t>dobrovolná skromnost</a:t>
            </a:r>
            <a:endParaRPr lang="cs-CZ" sz="22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95" y="3217790"/>
            <a:ext cx="3429000" cy="227647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782895" y="5494265"/>
            <a:ext cx="124226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00" dirty="0"/>
              <a:t>©</a:t>
            </a:r>
            <a:r>
              <a:rPr lang="cs-CZ" sz="1300" dirty="0" err="1"/>
              <a:t>Tomki</a:t>
            </a:r>
            <a:r>
              <a:rPr lang="cs-CZ" sz="1300" dirty="0"/>
              <a:t> Němec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531805" y="5494265"/>
            <a:ext cx="124604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00" dirty="0"/>
              <a:t>www.protext.cz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83458" y="2386793"/>
            <a:ext cx="4552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*Václav Havel (1936-2011)</a:t>
            </a:r>
            <a:r>
              <a:rPr lang="cs-CZ" sz="1600" dirty="0"/>
              <a:t>: autor pojmu </a:t>
            </a:r>
            <a:r>
              <a:rPr lang="cs-CZ" sz="1600" b="1" i="1" dirty="0">
                <a:solidFill>
                  <a:srgbClr val="0000FF"/>
                </a:solidFill>
              </a:rPr>
              <a:t>moc bezmocných </a:t>
            </a:r>
            <a:r>
              <a:rPr lang="cs-CZ" sz="1600" dirty="0">
                <a:solidFill>
                  <a:srgbClr val="0000FF"/>
                </a:solidFill>
              </a:rPr>
              <a:t> </a:t>
            </a:r>
            <a:r>
              <a:rPr lang="cs-CZ" sz="1600" dirty="0"/>
              <a:t>(ne sice v ekologickém kontextu, ale v podobném kontextu zdánlivé marnosti a beznaděje)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814" y="2238329"/>
            <a:ext cx="2005758" cy="299359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845" y="3460699"/>
            <a:ext cx="2772697" cy="2079523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9012470" y="2913138"/>
            <a:ext cx="2717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Erazim </a:t>
            </a:r>
            <a:r>
              <a:rPr lang="cs-CZ" sz="1600" b="1" dirty="0" err="1"/>
              <a:t>Kohák</a:t>
            </a:r>
            <a:r>
              <a:rPr lang="cs-CZ" sz="1600" dirty="0"/>
              <a:t>, </a:t>
            </a:r>
          </a:p>
          <a:p>
            <a:r>
              <a:rPr lang="cs-CZ" sz="1600" dirty="0"/>
              <a:t>1933-2020; Řád TGM 2013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8288571" y="2217516"/>
            <a:ext cx="3317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/>
              <a:t>Hana Librová (*1943)</a:t>
            </a:r>
            <a:r>
              <a:rPr lang="cs-CZ" sz="1600" dirty="0"/>
              <a:t>: Řád TGM 2023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404026" y="5934670"/>
            <a:ext cx="940975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7B7B7B"/>
                </a:solidFill>
              </a:rPr>
              <a:t>Ptejme se: „</a:t>
            </a:r>
            <a:r>
              <a:rPr lang="cs-CZ" b="1" i="1" dirty="0">
                <a:solidFill>
                  <a:srgbClr val="7B7B7B"/>
                </a:solidFill>
              </a:rPr>
              <a:t>Musím to mít?</a:t>
            </a:r>
            <a:r>
              <a:rPr lang="cs-CZ" b="1" dirty="0">
                <a:solidFill>
                  <a:srgbClr val="7B7B7B"/>
                </a:solidFill>
              </a:rPr>
              <a:t>“</a:t>
            </a:r>
          </a:p>
          <a:p>
            <a:pPr algn="ctr"/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 to těžké, když 1 % nejbohatších produkuje víc emisí než 66% nejchudších.</a:t>
            </a:r>
          </a:p>
          <a:p>
            <a:pPr algn="ctr"/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Ale i bohatí mohou být dobrovolně skromní. Jde i o vzory chování: velká role „</a:t>
            </a:r>
            <a:r>
              <a:rPr lang="cs-CZ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influencerů</a:t>
            </a: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“.</a:t>
            </a:r>
          </a:p>
        </p:txBody>
      </p:sp>
    </p:spTree>
    <p:extLst>
      <p:ext uri="{BB962C8B-B14F-4D97-AF65-F5344CB8AC3E}">
        <p14:creationId xmlns:p14="http://schemas.microsoft.com/office/powerpoint/2010/main" val="261802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6502491" y="1526412"/>
            <a:ext cx="5323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Nobelova cena 1973 za fyziologii a lékařství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76" y="2531797"/>
            <a:ext cx="1745754" cy="261475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59553" y="2129820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Victor Ernest </a:t>
            </a:r>
            <a:r>
              <a:rPr lang="cs-CZ" dirty="0" err="1"/>
              <a:t>Shelford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116" y="2575389"/>
            <a:ext cx="1733550" cy="244792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786450" y="2162465"/>
            <a:ext cx="165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Aldo Leopold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-97971" y="762986"/>
            <a:ext cx="611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Ekologové – vědci stojící u zrodu ochrany přírody:</a:t>
            </a:r>
          </a:p>
          <a:p>
            <a:pPr algn="ctr"/>
            <a:endParaRPr lang="cs-CZ" i="1" dirty="0"/>
          </a:p>
          <a:p>
            <a:pPr algn="ctr"/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Nature</a:t>
            </a:r>
            <a:r>
              <a:rPr lang="cs-CZ" i="1" dirty="0"/>
              <a:t> </a:t>
            </a:r>
            <a:r>
              <a:rPr lang="cs-CZ" i="1" dirty="0" err="1"/>
              <a:t>Conservancy</a:t>
            </a:r>
            <a:r>
              <a:rPr lang="cs-CZ" i="1" dirty="0"/>
              <a:t> NGO</a:t>
            </a:r>
          </a:p>
          <a:p>
            <a:pPr algn="ctr"/>
            <a:r>
              <a:rPr lang="cs-CZ" i="1" dirty="0" err="1"/>
              <a:t>Ecological</a:t>
            </a:r>
            <a:r>
              <a:rPr lang="cs-CZ" i="1" dirty="0"/>
              <a:t> Society of America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EA72265-E002-EA94-877A-74A70E52383B}"/>
              </a:ext>
            </a:extLst>
          </p:cNvPr>
          <p:cNvSpPr txBox="1"/>
          <p:nvPr/>
        </p:nvSpPr>
        <p:spPr>
          <a:xfrm>
            <a:off x="1258439" y="24437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Výsledky oboru ekologie jako varování pro lidstvo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491" y="2177297"/>
            <a:ext cx="2488669" cy="34580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041702" y="2219069"/>
            <a:ext cx="31502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Osm hříchů civilizace podle Konrada Lorenze</a:t>
            </a:r>
          </a:p>
          <a:p>
            <a:endParaRPr lang="cs-CZ" b="1" dirty="0"/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00B050"/>
                </a:solidFill>
              </a:rPr>
              <a:t>přelidnění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rgbClr val="00B050"/>
                </a:solidFill>
              </a:rPr>
              <a:t>ničení životního prostředí</a:t>
            </a:r>
          </a:p>
          <a:p>
            <a:pPr marL="342900" indent="-342900">
              <a:buAutoNum type="arabicPeriod"/>
            </a:pPr>
            <a:r>
              <a:rPr lang="cs-CZ" dirty="0"/>
              <a:t>závod člověka se sebou samým</a:t>
            </a:r>
          </a:p>
          <a:p>
            <a:pPr marL="342900" indent="-342900">
              <a:buAutoNum type="arabicPeriod"/>
            </a:pPr>
            <a:r>
              <a:rPr lang="cs-CZ" dirty="0"/>
              <a:t>citová deprivace</a:t>
            </a:r>
          </a:p>
          <a:p>
            <a:pPr marL="342900" indent="-342900">
              <a:buAutoNum type="arabicPeriod"/>
            </a:pPr>
            <a:r>
              <a:rPr lang="cs-CZ" dirty="0"/>
              <a:t>genetický úpadek</a:t>
            </a:r>
          </a:p>
          <a:p>
            <a:pPr marL="342900" indent="-342900">
              <a:buAutoNum type="arabicPeriod"/>
            </a:pPr>
            <a:r>
              <a:rPr lang="cs-CZ" dirty="0">
                <a:solidFill>
                  <a:srgbClr val="00B050"/>
                </a:solidFill>
              </a:rPr>
              <a:t>rozchod s tradicí</a:t>
            </a:r>
          </a:p>
          <a:p>
            <a:pPr marL="342900" indent="-342900">
              <a:buAutoNum type="arabicPeriod"/>
            </a:pPr>
            <a:r>
              <a:rPr lang="cs-CZ" dirty="0"/>
              <a:t>poddajnost k doktrínám</a:t>
            </a:r>
          </a:p>
          <a:p>
            <a:pPr marL="342900" indent="-342900">
              <a:buAutoNum type="arabicPeriod"/>
            </a:pPr>
            <a:r>
              <a:rPr lang="cs-CZ" dirty="0"/>
              <a:t>atomové zbraně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97" y="5161955"/>
            <a:ext cx="1807319" cy="1602309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786449" y="6407890"/>
            <a:ext cx="165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Eugene </a:t>
            </a:r>
            <a:r>
              <a:rPr lang="cs-CZ" dirty="0" err="1"/>
              <a:t>Odum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35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1673" y="83127"/>
            <a:ext cx="3759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rgbClr val="0000FF"/>
                </a:solidFill>
              </a:rPr>
              <a:t>Mají smysl individuální řešení?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21673" y="674253"/>
            <a:ext cx="118872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Příklad</a:t>
            </a:r>
            <a:r>
              <a:rPr lang="cs-CZ" dirty="0"/>
              <a:t>: Osobní doprava za pomoci spalovacích motorů a fosilních paliv (auta, motocykly, autobusy, naftové vlaky) se podílí asi na 9% procentech světových antropogenních emisí CO</a:t>
            </a:r>
            <a:r>
              <a:rPr lang="cs-CZ" baseline="-25000" dirty="0"/>
              <a:t>2</a:t>
            </a:r>
            <a:r>
              <a:rPr lang="cs-CZ" dirty="0"/>
              <a:t>. Nevhodné zemědělské postupy ovlivňující rychlý cyklus uhlíku v půdě ca 10%; ; z toho 5% odvodněná rašeliniště. Destrukce ekosystémů se podílí asi 20%.</a:t>
            </a:r>
          </a:p>
          <a:p>
            <a:endParaRPr lang="cs-CZ" dirty="0"/>
          </a:p>
          <a:p>
            <a:r>
              <a:rPr lang="cs-CZ" b="1" dirty="0">
                <a:solidFill>
                  <a:srgbClr val="00B050"/>
                </a:solidFill>
              </a:rPr>
              <a:t>Jak lze snížit emise skleníkových plynů celosvětově o ca 9-10%?</a:t>
            </a:r>
          </a:p>
          <a:p>
            <a:endParaRPr lang="cs-CZ" dirty="0"/>
          </a:p>
          <a:p>
            <a:pPr>
              <a:spcAft>
                <a:spcPts val="600"/>
              </a:spcAft>
            </a:pPr>
            <a:r>
              <a:rPr lang="cs-CZ" b="1" dirty="0"/>
              <a:t>buď</a:t>
            </a:r>
          </a:p>
          <a:p>
            <a:pPr>
              <a:spcAft>
                <a:spcPts val="600"/>
              </a:spcAft>
            </a:pPr>
            <a:r>
              <a:rPr lang="cs-CZ" dirty="0"/>
              <a:t>- kompletní celosvětový přechod osobní dopravy na </a:t>
            </a:r>
            <a:r>
              <a:rPr lang="cs-CZ" dirty="0" err="1"/>
              <a:t>elektromobilitu</a:t>
            </a:r>
            <a:r>
              <a:rPr lang="cs-CZ" dirty="0"/>
              <a:t> (za podmínky, že bude využívána jen energie vyráběná z obnovitelných zdrojů; bez započtení výroby nových vozů a stanic) – se všemi společenskými a politickými důsledky.</a:t>
            </a:r>
          </a:p>
          <a:p>
            <a:pPr>
              <a:spcAft>
                <a:spcPts val="600"/>
              </a:spcAft>
            </a:pPr>
            <a:r>
              <a:rPr lang="cs-CZ" b="1" dirty="0"/>
              <a:t>nebo</a:t>
            </a:r>
          </a:p>
          <a:p>
            <a:pPr>
              <a:spcAft>
                <a:spcPts val="600"/>
              </a:spcAft>
            </a:pPr>
            <a:r>
              <a:rPr lang="cs-CZ" dirty="0"/>
              <a:t>- kompletní celosvětová a 100% přeměna zemědělských postupů</a:t>
            </a:r>
          </a:p>
          <a:p>
            <a:pPr>
              <a:spcAft>
                <a:spcPts val="600"/>
              </a:spcAft>
            </a:pPr>
            <a:r>
              <a:rPr lang="cs-CZ" b="1" dirty="0"/>
              <a:t>nebo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err="1"/>
              <a:t>znovuzavodnění</a:t>
            </a:r>
            <a:r>
              <a:rPr lang="cs-CZ" dirty="0"/>
              <a:t> všech světových rašelinišť, i těch na orné půdě, a další obnovná opatření na min. 1x tak velké ploše</a:t>
            </a:r>
          </a:p>
          <a:p>
            <a:pPr>
              <a:spcAft>
                <a:spcPts val="600"/>
              </a:spcAft>
            </a:pPr>
            <a:r>
              <a:rPr lang="cs-CZ" b="1" dirty="0"/>
              <a:t>nebo</a:t>
            </a:r>
          </a:p>
          <a:p>
            <a:pPr>
              <a:spcAft>
                <a:spcPts val="600"/>
              </a:spcAft>
            </a:pPr>
            <a:r>
              <a:rPr lang="cs-CZ" dirty="0"/>
              <a:t>- zastavění obrovských rozloh zařízeními na odčerpávání uhlíku z atmosféry</a:t>
            </a:r>
          </a:p>
          <a:p>
            <a:pPr>
              <a:spcAft>
                <a:spcPts val="600"/>
              </a:spcAft>
            </a:pPr>
            <a:r>
              <a:rPr lang="cs-CZ" b="1" dirty="0"/>
              <a:t>nebo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F0000"/>
                </a:solidFill>
              </a:rPr>
              <a:t>- snížení spotřeby a nároků každého obyvatele planety, souvisejících s dodatkovou energií, o 9%</a:t>
            </a:r>
          </a:p>
        </p:txBody>
      </p:sp>
    </p:spTree>
    <p:extLst>
      <p:ext uri="{BB962C8B-B14F-4D97-AF65-F5344CB8AC3E}">
        <p14:creationId xmlns:p14="http://schemas.microsoft.com/office/powerpoint/2010/main" val="1666960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7BD8761-C47F-877C-C8C4-91743C3625D3}"/>
              </a:ext>
            </a:extLst>
          </p:cNvPr>
          <p:cNvSpPr txBox="1"/>
          <p:nvPr/>
        </p:nvSpPr>
        <p:spPr>
          <a:xfrm>
            <a:off x="3855731" y="0"/>
            <a:ext cx="592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Řešení klimatické změny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98" y="912412"/>
            <a:ext cx="5448702" cy="365063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3366" y="856356"/>
            <a:ext cx="6597445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E2AC00"/>
                </a:solidFill>
              </a:rPr>
              <a:t>Společenská řešení (</a:t>
            </a:r>
            <a:r>
              <a:rPr lang="cs-CZ" sz="2200" b="1" dirty="0" err="1">
                <a:solidFill>
                  <a:srgbClr val="E2AC00"/>
                </a:solidFill>
              </a:rPr>
              <a:t>mitigace</a:t>
            </a:r>
            <a:r>
              <a:rPr lang="cs-CZ" sz="2200" b="1" dirty="0">
                <a:solidFill>
                  <a:srgbClr val="E2AC00"/>
                </a:solidFill>
              </a:rPr>
              <a:t>, adaptace a jejich </a:t>
            </a:r>
            <a:r>
              <a:rPr lang="cs-CZ" sz="2200" b="1" u="sng" dirty="0">
                <a:solidFill>
                  <a:srgbClr val="E2AC00"/>
                </a:solidFill>
              </a:rPr>
              <a:t>průnik</a:t>
            </a:r>
            <a:r>
              <a:rPr lang="cs-CZ" sz="2200" b="1" dirty="0">
                <a:solidFill>
                  <a:srgbClr val="E2AC00"/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endParaRPr lang="cs-CZ" sz="2200" dirty="0"/>
          </a:p>
          <a:p>
            <a:pPr>
              <a:spcAft>
                <a:spcPts val="600"/>
              </a:spcAft>
            </a:pPr>
            <a:r>
              <a:rPr lang="cs-CZ" sz="2200" b="1" dirty="0" err="1">
                <a:solidFill>
                  <a:srgbClr val="00B050"/>
                </a:solidFill>
              </a:rPr>
              <a:t>mitigace</a:t>
            </a:r>
            <a:r>
              <a:rPr lang="cs-CZ" sz="2200" b="1" dirty="0">
                <a:solidFill>
                  <a:srgbClr val="00B050"/>
                </a:solidFill>
              </a:rPr>
              <a:t>:  </a:t>
            </a:r>
            <a:r>
              <a:rPr lang="cs-CZ" sz="2200" dirty="0"/>
              <a:t>např. společenské regulace za účelem snížení emisí fosilních paliv, změny rychlého cyklu uhlíku (včetně ochrany a obnovy ekosystémů), podpora obnovitelných zdrojů, využití půdy nejen pro pěstování plodin, ale i zachytávání uhlíku apod.: </a:t>
            </a:r>
            <a:r>
              <a:rPr lang="cs-CZ" sz="2200" b="1" dirty="0">
                <a:solidFill>
                  <a:srgbClr val="7030A0"/>
                </a:solidFill>
              </a:rPr>
              <a:t>řeší problém</a:t>
            </a:r>
          </a:p>
          <a:p>
            <a:pPr>
              <a:spcAft>
                <a:spcPts val="600"/>
              </a:spcAft>
            </a:pPr>
            <a:r>
              <a:rPr lang="cs-CZ" sz="2200" b="1" dirty="0">
                <a:solidFill>
                  <a:srgbClr val="00B050"/>
                </a:solidFill>
              </a:rPr>
              <a:t>adaptace: </a:t>
            </a:r>
            <a:r>
              <a:rPr lang="cs-CZ" sz="2200" dirty="0"/>
              <a:t>přizpůsobení se nevyhnutelné změně (například bariéry proti vyšší mořské hladině, změny zemědělských postupů): </a:t>
            </a:r>
            <a:r>
              <a:rPr lang="cs-CZ" sz="2200" b="1" dirty="0">
                <a:solidFill>
                  <a:srgbClr val="7030A0"/>
                </a:solidFill>
              </a:rPr>
              <a:t>pomáhají nám přežít, ale neřeší problém.</a:t>
            </a:r>
          </a:p>
        </p:txBody>
      </p:sp>
      <p:sp>
        <p:nvSpPr>
          <p:cNvPr id="9" name="Obdélník 8"/>
          <p:cNvSpPr/>
          <p:nvPr/>
        </p:nvSpPr>
        <p:spPr>
          <a:xfrm>
            <a:off x="43366" y="5088284"/>
            <a:ext cx="64597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Pařížská dohoda</a:t>
            </a:r>
            <a:r>
              <a:rPr lang="cs-CZ" sz="2200" dirty="0"/>
              <a:t> (2015): dohoda států na snaze udržet nárůst průměrné globální teploty výrazně pod 2 °C oproti hodnotám před průmyslovou revolucí a pokud možno omezit nárůst na 1,5 °C.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45" b="17636"/>
          <a:stretch/>
        </p:blipFill>
        <p:spPr>
          <a:xfrm>
            <a:off x="7861015" y="4684414"/>
            <a:ext cx="3503316" cy="209918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702709" y="6211669"/>
            <a:ext cx="239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signatáři Pařížské dohody: duben 2021</a:t>
            </a:r>
          </a:p>
        </p:txBody>
      </p:sp>
    </p:spTree>
    <p:extLst>
      <p:ext uri="{BB962C8B-B14F-4D97-AF65-F5344CB8AC3E}">
        <p14:creationId xmlns:p14="http://schemas.microsoft.com/office/powerpoint/2010/main" val="1342813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b="7049"/>
          <a:stretch/>
        </p:blipFill>
        <p:spPr>
          <a:xfrm>
            <a:off x="-1" y="382841"/>
            <a:ext cx="9257211" cy="64736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501"/>
            <a:ext cx="12192000" cy="212365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rgbClr val="0000FF"/>
                </a:solidFill>
              </a:rPr>
              <a:t>Mitigace</a:t>
            </a:r>
            <a:r>
              <a:rPr lang="cs-CZ" sz="2200" b="1" dirty="0">
                <a:solidFill>
                  <a:srgbClr val="0000FF"/>
                </a:solidFill>
              </a:rPr>
              <a:t> skrze obnovitelné zdroje energie</a:t>
            </a:r>
          </a:p>
          <a:p>
            <a:r>
              <a:rPr lang="cs-CZ" sz="2100" dirty="0"/>
              <a:t>Obnovitelné zdroje energie řeší </a:t>
            </a:r>
            <a:r>
              <a:rPr lang="cs-CZ" sz="2100" dirty="0">
                <a:solidFill>
                  <a:srgbClr val="FF0000"/>
                </a:solidFill>
              </a:rPr>
              <a:t>klimatickou krizi</a:t>
            </a:r>
            <a:r>
              <a:rPr lang="cs-CZ" sz="2100" dirty="0"/>
              <a:t>. Vyřeší ale i </a:t>
            </a:r>
            <a:r>
              <a:rPr lang="cs-CZ" sz="2100" dirty="0">
                <a:solidFill>
                  <a:srgbClr val="FF0000"/>
                </a:solidFill>
              </a:rPr>
              <a:t>krizi biodiverzity a destrukci ekosystémů</a:t>
            </a:r>
            <a:r>
              <a:rPr lang="cs-CZ" sz="2100" dirty="0"/>
              <a:t>? Pokud ne, mohou vůbec vyřešit krizi klimatickou? I když se k uspokojení našeho způsobu života staneme „</a:t>
            </a:r>
            <a:r>
              <a:rPr lang="cs-CZ" sz="2100" dirty="0" err="1"/>
              <a:t>autotrofy</a:t>
            </a:r>
            <a:r>
              <a:rPr lang="cs-CZ" sz="2100" dirty="0"/>
              <a:t>“, „</a:t>
            </a:r>
            <a:r>
              <a:rPr lang="cs-CZ" sz="2100" dirty="0" err="1"/>
              <a:t>anemotrofy</a:t>
            </a:r>
            <a:r>
              <a:rPr lang="cs-CZ" sz="2100" dirty="0"/>
              <a:t>“ nebo „</a:t>
            </a:r>
            <a:r>
              <a:rPr lang="cs-CZ" sz="2100" dirty="0" err="1"/>
              <a:t>chemotrofy</a:t>
            </a:r>
            <a:r>
              <a:rPr lang="cs-CZ" sz="2100" dirty="0"/>
              <a:t>“, stále budeme mít kompetiční výhodu v </a:t>
            </a:r>
            <a:r>
              <a:rPr lang="cs-CZ" sz="2100" b="1" dirty="0"/>
              <a:t>dodatkové energii</a:t>
            </a:r>
            <a:r>
              <a:rPr lang="cs-CZ" sz="2100" dirty="0"/>
              <a:t>. Napřeme ji v duchu technokratického paradigmatu k bezohlednému zisku a budeme si dál podřezávat větev? Nebo dokážeme překonat i krizi hodnot, zapojit inteligenci a napřeme ji k záchraně narušených ekosystémů?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257210" y="6210168"/>
            <a:ext cx="215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Freiburg</a:t>
            </a:r>
            <a:r>
              <a:rPr lang="cs-CZ" dirty="0"/>
              <a:t>, Německo</a:t>
            </a:r>
          </a:p>
          <a:p>
            <a:r>
              <a:rPr lang="cs-CZ" dirty="0"/>
              <a:t>foto: </a:t>
            </a:r>
            <a:r>
              <a:rPr lang="cs-CZ" dirty="0" err="1"/>
              <a:t>wikipedia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330813" y="2934788"/>
            <a:ext cx="28611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Proveďte si každý sám myšlenkový experiment a pokuste se odpovědět na otázku: „</a:t>
            </a:r>
            <a:r>
              <a:rPr lang="cs-CZ" i="1" dirty="0">
                <a:solidFill>
                  <a:srgbClr val="00B050"/>
                </a:solidFill>
              </a:rPr>
              <a:t>Jak by vypadal svět, kdyby člověk objevil dodatkovou energii z obnovitelných zdrojů nebo jadernou energii dřív než fosilní paliva</a:t>
            </a:r>
            <a:r>
              <a:rPr lang="cs-CZ" dirty="0">
                <a:solidFill>
                  <a:srgbClr val="00B050"/>
                </a:solidFill>
              </a:rPr>
              <a:t>?“.</a:t>
            </a:r>
          </a:p>
        </p:txBody>
      </p:sp>
    </p:spTree>
    <p:extLst>
      <p:ext uri="{BB962C8B-B14F-4D97-AF65-F5344CB8AC3E}">
        <p14:creationId xmlns:p14="http://schemas.microsoft.com/office/powerpoint/2010/main" val="954231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4675" y="0"/>
            <a:ext cx="106653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 err="1">
                <a:solidFill>
                  <a:srgbClr val="0000FF"/>
                </a:solidFill>
              </a:rPr>
              <a:t>Mitigace</a:t>
            </a:r>
            <a:r>
              <a:rPr lang="cs-CZ" sz="2200" b="1" dirty="0">
                <a:solidFill>
                  <a:srgbClr val="0000FF"/>
                </a:solidFill>
              </a:rPr>
              <a:t> skrze zachytávání oxidu uhličitého / metanu nebo jejich odčerpávání z atmosféry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1" y="1409512"/>
            <a:ext cx="7687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zachytávání plynů z biomasy předtím, než se rozloží na CO</a:t>
            </a:r>
            <a:r>
              <a:rPr lang="cs-CZ" baseline="-25000" dirty="0"/>
              <a:t>2</a:t>
            </a:r>
            <a:r>
              <a:rPr lang="cs-CZ" dirty="0"/>
              <a:t> nebo než uvolní metan (bioplynové stanice v rostlinné produkci; </a:t>
            </a:r>
            <a:r>
              <a:rPr lang="cs-CZ" i="1" dirty="0" err="1"/>
              <a:t>diary</a:t>
            </a:r>
            <a:r>
              <a:rPr lang="cs-CZ" i="1" dirty="0"/>
              <a:t> </a:t>
            </a:r>
            <a:r>
              <a:rPr lang="cs-CZ" i="1" dirty="0" err="1"/>
              <a:t>digesters</a:t>
            </a:r>
            <a:r>
              <a:rPr lang="cs-CZ" dirty="0"/>
              <a:t> v živočišné výrobě v USA)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34414" b="25421"/>
          <a:stretch/>
        </p:blipFill>
        <p:spPr>
          <a:xfrm>
            <a:off x="7567601" y="1293134"/>
            <a:ext cx="4181056" cy="89592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3551023"/>
            <a:ext cx="12192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/>
              <a:t>výsadby rychle rostoucích (energetických) plodin: nevýhody viz předchozí přednášky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/>
              <a:t>pěstování biomasy za účelem získání stavebních materiálů (zadrží uhlík na delší dobu): stromy na polích (</a:t>
            </a:r>
            <a:r>
              <a:rPr lang="cs-CZ" b="1" dirty="0"/>
              <a:t>agrolesnictví</a:t>
            </a:r>
            <a:r>
              <a:rPr lang="cs-CZ" dirty="0"/>
              <a:t>), stavební materiály z rychle rostoucích bylin (například orobinec na podmáčených polích</a:t>
            </a:r>
            <a:r>
              <a:rPr lang="cs-CZ" b="1" dirty="0">
                <a:solidFill>
                  <a:srgbClr val="FF0000"/>
                </a:solidFill>
              </a:rPr>
              <a:t>*</a:t>
            </a:r>
            <a:r>
              <a:rPr lang="cs-CZ" dirty="0"/>
              <a:t>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/>
              <a:t>pěstování rašeliníku a „rašeliny“  na polích na místě dříve odvodněných rašelinišť</a:t>
            </a:r>
            <a:r>
              <a:rPr lang="cs-CZ" b="1" dirty="0">
                <a:solidFill>
                  <a:srgbClr val="FF0000"/>
                </a:solidFill>
              </a:rPr>
              <a:t>*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/>
              <a:t>hnojení oceánů železem, fosforem a močovinou (amoniakální dusík) – z pohledu ochrany ekosystémů a biodiverzity šílený nápad (eutrofizace a kontaminace – vytloukání klínu klínem), dokonce od r. 2007 párkrát experimentálně realizovaný  (Austrálie, USA)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/>
              <a:t>pěstování řas za účelem zachytávání CO</a:t>
            </a:r>
            <a:r>
              <a:rPr lang="cs-CZ" baseline="-25000" dirty="0"/>
              <a:t>2  </a:t>
            </a:r>
            <a:r>
              <a:rPr lang="cs-CZ" dirty="0"/>
              <a:t>kde to jen jde (speciální reaktory).</a:t>
            </a:r>
            <a:endParaRPr lang="cs-CZ" baseline="-25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6073" y="883342"/>
            <a:ext cx="460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Využívání fyzikálních a chemických zákonů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-1" y="2367564"/>
            <a:ext cx="12086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/>
              <a:t>přímé zachytávání CO</a:t>
            </a:r>
            <a:r>
              <a:rPr lang="cs-CZ" b="1" baseline="-25000" dirty="0"/>
              <a:t>2</a:t>
            </a:r>
            <a:r>
              <a:rPr lang="cs-CZ" b="1" dirty="0"/>
              <a:t> ze vzduchu </a:t>
            </a:r>
            <a:r>
              <a:rPr lang="cs-CZ" dirty="0"/>
              <a:t>pomocí fyzikálně-chemických reakcí. Zatím jde spíše o teorie a pilotní (experimentální)  nebo plánované projekty (např. Island). 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5711" y="3097793"/>
            <a:ext cx="460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>
                <a:solidFill>
                  <a:srgbClr val="FF0000"/>
                </a:solidFill>
              </a:rPr>
              <a:t>Využívání principu fotosyntézy</a:t>
            </a: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481855" y="386955"/>
            <a:ext cx="481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Finančně náročné: jak je platit? Uhlíková daň?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58618" y="6242587"/>
            <a:ext cx="11827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* Jde o tak zvané </a:t>
            </a:r>
            <a:r>
              <a:rPr lang="cs-CZ" b="1" i="1" u="sng" dirty="0" err="1">
                <a:solidFill>
                  <a:schemeClr val="accent2">
                    <a:lumMod val="75000"/>
                  </a:schemeClr>
                </a:solidFill>
              </a:rPr>
              <a:t>paludikultury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. Zároveň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mitigují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 problém emisí CO</a:t>
            </a:r>
            <a:r>
              <a:rPr lang="cs-CZ" i="1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 na odvodněných a zorněných rašeliništích (5% světových emisí) tam, kde došlo zároveň k rozorání. Rozvíjejí se v západní Evropě, zejména v Německu, u nás zatím neznámá věc.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710547" y="2678906"/>
            <a:ext cx="7605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solidFill>
                  <a:srgbClr val="00B050"/>
                </a:solidFill>
              </a:rPr>
              <a:t>Energeticky, finančně a prostorově obrovsky náročné. Nemotivuje ke snižování emisí – pokud se podaří rozjet, bude technologie držet krok s emisemi?</a:t>
            </a:r>
          </a:p>
        </p:txBody>
      </p:sp>
    </p:spTree>
    <p:extLst>
      <p:ext uri="{BB962C8B-B14F-4D97-AF65-F5344CB8AC3E}">
        <p14:creationId xmlns:p14="http://schemas.microsoft.com/office/powerpoint/2010/main" val="293123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621" y="3680634"/>
            <a:ext cx="5465379" cy="30514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2" y="4137914"/>
            <a:ext cx="6393851" cy="261970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3701203"/>
            <a:ext cx="689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množství organického uhlíku v půdě (do 30 cm); </a:t>
            </a:r>
            <a:r>
              <a:rPr lang="cs-CZ" b="1" dirty="0" err="1">
                <a:solidFill>
                  <a:srgbClr val="00B050"/>
                </a:solidFill>
              </a:rPr>
              <a:t>Minasny</a:t>
            </a:r>
            <a:r>
              <a:rPr lang="cs-CZ" b="1" dirty="0">
                <a:solidFill>
                  <a:srgbClr val="00B050"/>
                </a:solidFill>
              </a:rPr>
              <a:t> et al. 2017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1501"/>
            <a:ext cx="11981793" cy="366254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rgbClr val="0000FF"/>
                </a:solidFill>
              </a:rPr>
              <a:t>Mitigace</a:t>
            </a:r>
            <a:r>
              <a:rPr lang="cs-CZ" sz="2200" b="1" dirty="0">
                <a:solidFill>
                  <a:srgbClr val="0000FF"/>
                </a:solidFill>
              </a:rPr>
              <a:t> skrze změny hospodaření</a:t>
            </a:r>
          </a:p>
          <a:p>
            <a:endParaRPr lang="cs-CZ" sz="2100" dirty="0"/>
          </a:p>
          <a:p>
            <a:r>
              <a:rPr lang="cs-CZ" sz="2100" dirty="0"/>
              <a:t>Klíčovou zásobárnou uhlíku jsou půdy (organický uhlík); kromě ochrany přirozených ekosystémů, které jsou poutači uhlíku, je cestou i změna hospodaření v zemědělství a lesnictví: aby se uhlík neuvolňoval z půdy do atmosféry, ale půdy uhlík pohlcovaly a ukládaly na stovky až tisíce let.</a:t>
            </a:r>
          </a:p>
          <a:p>
            <a:endParaRPr lang="cs-CZ" sz="2100" dirty="0"/>
          </a:p>
          <a:p>
            <a:r>
              <a:rPr lang="cs-CZ" sz="2100" dirty="0"/>
              <a:t>Nejde ale o triviální věc; vyžaduje další výzkum, při aplikaci nejít proti ochraně biodiverzity, a dávat pozor na </a:t>
            </a:r>
            <a:r>
              <a:rPr lang="cs-CZ" sz="2100" dirty="0" err="1"/>
              <a:t>složitejší</a:t>
            </a:r>
            <a:r>
              <a:rPr lang="cs-CZ" sz="2100" dirty="0"/>
              <a:t> vztahy: například při požárech unikne velká část uhlíku jako CO</a:t>
            </a:r>
            <a:r>
              <a:rPr lang="cs-CZ" sz="2100" baseline="-25000" dirty="0"/>
              <a:t>2</a:t>
            </a:r>
            <a:r>
              <a:rPr lang="cs-CZ" sz="2100" dirty="0"/>
              <a:t>, a nemůže se tedy uložit do půdy ve formě humusu. Ale část uhlíku zůstane v </a:t>
            </a:r>
            <a:r>
              <a:rPr lang="cs-CZ" sz="2100" dirty="0" err="1"/>
              <a:t>mikrouhlících</a:t>
            </a:r>
            <a:r>
              <a:rPr lang="cs-CZ" sz="2100" dirty="0"/>
              <a:t> a uhlících, a uloží se do půdy ve formě, která je imobilizovaná na tisíce až desetitisíce let: </a:t>
            </a:r>
            <a:r>
              <a:rPr lang="cs-CZ" sz="2100" b="1" i="1" dirty="0" err="1"/>
              <a:t>black</a:t>
            </a:r>
            <a:r>
              <a:rPr lang="cs-CZ" sz="2100" b="1" i="1" dirty="0"/>
              <a:t> </a:t>
            </a:r>
            <a:r>
              <a:rPr lang="cs-CZ" sz="2100" b="1" i="1" dirty="0" err="1"/>
              <a:t>organic</a:t>
            </a:r>
            <a:r>
              <a:rPr lang="cs-CZ" sz="2100" b="1" i="1" dirty="0"/>
              <a:t> </a:t>
            </a:r>
            <a:r>
              <a:rPr lang="cs-CZ" sz="2100" b="1" i="1" dirty="0" err="1"/>
              <a:t>carbon</a:t>
            </a:r>
            <a:r>
              <a:rPr lang="cs-CZ" sz="2100" b="1" i="1" dirty="0"/>
              <a:t> (</a:t>
            </a:r>
            <a:r>
              <a:rPr lang="cs-CZ" sz="2100" b="1" i="1" dirty="0" err="1"/>
              <a:t>biochar</a:t>
            </a:r>
            <a:r>
              <a:rPr lang="cs-CZ" sz="2100" b="1" i="1" dirty="0"/>
              <a:t>)</a:t>
            </a:r>
            <a:r>
              <a:rPr lang="cs-CZ" sz="2100" b="1" dirty="0"/>
              <a:t> </a:t>
            </a:r>
            <a:r>
              <a:rPr lang="cs-CZ" sz="2100" dirty="0"/>
              <a:t>a odplavuje se i řekami do moří, kde se ukládá a přesunuje do pomalého koloběhu.</a:t>
            </a:r>
          </a:p>
        </p:txBody>
      </p:sp>
    </p:spTree>
    <p:extLst>
      <p:ext uri="{BB962C8B-B14F-4D97-AF65-F5344CB8AC3E}">
        <p14:creationId xmlns:p14="http://schemas.microsoft.com/office/powerpoint/2010/main" val="332130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55202"/>
            <a:ext cx="1213104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rgbClr val="0000FF"/>
                </a:solidFill>
              </a:rPr>
              <a:t>Mitigací</a:t>
            </a:r>
            <a:r>
              <a:rPr lang="cs-CZ" sz="2200" b="1" dirty="0">
                <a:solidFill>
                  <a:srgbClr val="0000FF"/>
                </a:solidFill>
              </a:rPr>
              <a:t> klimatické změny, ale i </a:t>
            </a:r>
            <a:r>
              <a:rPr lang="cs-CZ" sz="2200" b="1" dirty="0" err="1">
                <a:solidFill>
                  <a:srgbClr val="0000FF"/>
                </a:solidFill>
              </a:rPr>
              <a:t>mitigací</a:t>
            </a:r>
            <a:r>
              <a:rPr lang="cs-CZ" sz="2200" b="1" dirty="0">
                <a:solidFill>
                  <a:srgbClr val="0000FF"/>
                </a:solidFill>
              </a:rPr>
              <a:t> ztráty biodiverzity</a:t>
            </a:r>
            <a:r>
              <a:rPr lang="cs-CZ" sz="2000" dirty="0"/>
              <a:t>, je například obnova ekosystémů (</a:t>
            </a:r>
            <a:r>
              <a:rPr lang="cs-CZ" sz="2000" i="1" dirty="0" err="1"/>
              <a:t>ecosystem</a:t>
            </a:r>
            <a:r>
              <a:rPr lang="cs-CZ" sz="2000" i="1" dirty="0"/>
              <a:t> </a:t>
            </a:r>
            <a:r>
              <a:rPr lang="cs-CZ" sz="2000" i="1" dirty="0" err="1"/>
              <a:t>restoration</a:t>
            </a:r>
            <a:r>
              <a:rPr lang="cs-CZ" sz="2000" dirty="0"/>
              <a:t>). Vědní obor, který plánuje, testuje, aplikuje a hodnotí výsledky obnovy ekosystémů se nazývá ekologie obnovy (</a:t>
            </a:r>
            <a:r>
              <a:rPr lang="cs-CZ" sz="2000" b="1" i="1" dirty="0" err="1">
                <a:solidFill>
                  <a:srgbClr val="FF0000"/>
                </a:solidFill>
              </a:rPr>
              <a:t>restoration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</a:rPr>
              <a:t>ecology</a:t>
            </a:r>
            <a:r>
              <a:rPr lang="cs-CZ" sz="2000" dirty="0"/>
              <a:t>). Spočívá ve znovuvytvoření zničených podmínek prostředí a podporu jejich kolonizace specialisty. Někdy výskytu specializovaných druhů aktivně pomáhá (</a:t>
            </a:r>
            <a:r>
              <a:rPr lang="cs-CZ" sz="2000" i="1" dirty="0" err="1"/>
              <a:t>assisted</a:t>
            </a:r>
            <a:r>
              <a:rPr lang="cs-CZ" sz="2000" i="1" dirty="0"/>
              <a:t> </a:t>
            </a:r>
            <a:r>
              <a:rPr lang="cs-CZ" sz="2000" i="1" dirty="0" err="1"/>
              <a:t>colonisation</a:t>
            </a:r>
            <a:r>
              <a:rPr lang="cs-CZ" sz="2000" i="1" dirty="0"/>
              <a:t>; </a:t>
            </a:r>
            <a:r>
              <a:rPr lang="cs-CZ" sz="2000" i="1" dirty="0" err="1"/>
              <a:t>assisted</a:t>
            </a:r>
            <a:r>
              <a:rPr lang="cs-CZ" sz="2000" i="1" dirty="0"/>
              <a:t> </a:t>
            </a:r>
            <a:r>
              <a:rPr lang="cs-CZ" sz="2000" i="1" dirty="0" err="1"/>
              <a:t>dispersal</a:t>
            </a:r>
            <a:r>
              <a:rPr lang="cs-CZ" sz="2000" dirty="0"/>
              <a:t>) a to zejména v případě </a:t>
            </a:r>
            <a:r>
              <a:rPr lang="cs-CZ" sz="2000" b="1" dirty="0"/>
              <a:t>klíčových druhů </a:t>
            </a:r>
            <a:r>
              <a:rPr lang="cs-CZ" sz="2000" dirty="0"/>
              <a:t>a </a:t>
            </a:r>
            <a:r>
              <a:rPr lang="cs-CZ" sz="2000" b="1" dirty="0"/>
              <a:t>ekosystémových inženýrů</a:t>
            </a:r>
            <a:r>
              <a:rPr lang="cs-CZ" sz="2000" dirty="0"/>
              <a:t>. Obnovuje i rozorané (nebo odvodněné a rozorané) přírodní ekosystémy na orné půdě. Někdy vytváří zanikající ekosystémy na úplně nových místech: například v opuštěných lomech nebo na výsypkách (spontánní rekultivace </a:t>
            </a:r>
            <a:r>
              <a:rPr lang="cs-CZ" sz="2000" b="1" dirty="0"/>
              <a:t>přirozenými </a:t>
            </a:r>
            <a:r>
              <a:rPr lang="cs-CZ" sz="2000" b="1" dirty="0" err="1"/>
              <a:t>sukcesními</a:t>
            </a:r>
            <a:r>
              <a:rPr lang="cs-CZ" sz="2000" b="1" dirty="0"/>
              <a:t> procesy</a:t>
            </a:r>
            <a:r>
              <a:rPr lang="cs-CZ" sz="2000" dirty="0"/>
              <a:t>).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7363752" y="6580818"/>
            <a:ext cx="26374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Lysák 2018 </a:t>
            </a:r>
            <a:r>
              <a:rPr kumimoji="0" lang="cs-CZ" altLang="cs-CZ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Ochrana přírody</a:t>
            </a:r>
          </a:p>
        </p:txBody>
      </p:sp>
      <p:pic>
        <p:nvPicPr>
          <p:cNvPr id="5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52" y="3285794"/>
            <a:ext cx="4662023" cy="326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136" y="3285793"/>
            <a:ext cx="4352329" cy="326424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773680" y="6519263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ekologieobnovy.cz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2" y="3285793"/>
            <a:ext cx="2724546" cy="323347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90663" y="2639462"/>
            <a:ext cx="2386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Karel Prach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, guru české ekologie obnovy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487408" y="2639462"/>
            <a:ext cx="330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Ivana </a:t>
            </a:r>
            <a:r>
              <a:rPr lang="cs-CZ" b="1" i="1" dirty="0" err="1">
                <a:solidFill>
                  <a:schemeClr val="accent6">
                    <a:lumMod val="75000"/>
                  </a:schemeClr>
                </a:solidFill>
              </a:rPr>
              <a:t>Jongepierová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na obnovené bělokarpatské louce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288120" y="2639462"/>
            <a:ext cx="3034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slatiniště obnovené zásluhou Filipa Lysáka a Ester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Ekrtové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000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71446" y="-74505"/>
            <a:ext cx="5163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solidFill>
                  <a:srgbClr val="FF0000"/>
                </a:solidFill>
              </a:rPr>
              <a:t>Krize biodiverzity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38B859B-3275-0A7B-A4F5-6BDAE38EE5DA}"/>
              </a:ext>
            </a:extLst>
          </p:cNvPr>
          <p:cNvSpPr txBox="1"/>
          <p:nvPr/>
        </p:nvSpPr>
        <p:spPr>
          <a:xfrm>
            <a:off x="164564" y="1283075"/>
            <a:ext cx="6849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Úmluva o biologické rozmanitosti (</a:t>
            </a:r>
            <a:r>
              <a:rPr lang="cs-CZ" dirty="0" err="1"/>
              <a:t>Convention</a:t>
            </a:r>
            <a:r>
              <a:rPr lang="cs-CZ" dirty="0"/>
              <a:t> on </a:t>
            </a:r>
            <a:r>
              <a:rPr lang="cs-CZ" dirty="0" err="1"/>
              <a:t>Biological</a:t>
            </a:r>
            <a:r>
              <a:rPr lang="cs-CZ" dirty="0"/>
              <a:t> Diversity)</a:t>
            </a:r>
          </a:p>
          <a:p>
            <a:r>
              <a:rPr lang="cs-CZ" dirty="0"/>
              <a:t>Rio de </a:t>
            </a:r>
            <a:r>
              <a:rPr lang="cs-CZ" dirty="0" err="1"/>
              <a:t>Janeiro</a:t>
            </a:r>
            <a:r>
              <a:rPr lang="cs-CZ" dirty="0"/>
              <a:t>, 1993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254445-8D75-9C08-02BF-4DF41CF5F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477" y="1321352"/>
            <a:ext cx="3686175" cy="14382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57F74A7-501D-E2C3-4E52-6507FE31FB58}"/>
              </a:ext>
            </a:extLst>
          </p:cNvPr>
          <p:cNvSpPr/>
          <p:nvPr/>
        </p:nvSpPr>
        <p:spPr>
          <a:xfrm>
            <a:off x="164564" y="2040490"/>
            <a:ext cx="7916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Globální rámec pro biologickou rozmanitost (</a:t>
            </a:r>
            <a:r>
              <a:rPr lang="en-US" dirty="0"/>
              <a:t>Kunming-Montreal Global biodiversity Framework</a:t>
            </a:r>
            <a:r>
              <a:rPr lang="cs-CZ" dirty="0"/>
              <a:t>), </a:t>
            </a:r>
            <a:r>
              <a:rPr lang="cs-CZ" dirty="0" err="1"/>
              <a:t>Kunming</a:t>
            </a:r>
            <a:r>
              <a:rPr lang="cs-CZ" dirty="0"/>
              <a:t>-Montreal, 2022 </a:t>
            </a:r>
          </a:p>
        </p:txBody>
      </p:sp>
      <p:pic>
        <p:nvPicPr>
          <p:cNvPr id="6" name="Picture 4" descr="Edward O. Wilson (únor 200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5093" y="3262100"/>
            <a:ext cx="1656700" cy="234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375093" y="5743733"/>
            <a:ext cx="184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Edward O. Wilson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984155" y="6113065"/>
            <a:ext cx="2625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popularizátor biodiverzity, kniha Rozmanitost života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992"/>
          <a:stretch/>
        </p:blipFill>
        <p:spPr>
          <a:xfrm>
            <a:off x="5817994" y="3668316"/>
            <a:ext cx="2586483" cy="193967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324572" y="5743733"/>
            <a:ext cx="162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David </a:t>
            </a:r>
            <a:r>
              <a:rPr lang="cs-CZ" dirty="0" err="1"/>
              <a:t>Storch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56" y="3181388"/>
            <a:ext cx="1927006" cy="242660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88903" y="5743734"/>
            <a:ext cx="169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Thomas </a:t>
            </a:r>
            <a:r>
              <a:rPr lang="cs-CZ" dirty="0" err="1"/>
              <a:t>Lovejoy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164564" y="6113066"/>
            <a:ext cx="2728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Mimo jiné spojen s WWF: </a:t>
            </a:r>
          </a:p>
          <a:p>
            <a:pPr algn="ctr"/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Wildlife</a:t>
            </a:r>
            <a:r>
              <a:rPr lang="cs-CZ" dirty="0"/>
              <a:t> </a:t>
            </a:r>
            <a:r>
              <a:rPr lang="cs-CZ" dirty="0" err="1"/>
              <a:t>Fund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692" y="3566589"/>
            <a:ext cx="2143125" cy="214312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9188635" y="5743733"/>
            <a:ext cx="162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Milan Chytrý</a:t>
            </a:r>
          </a:p>
        </p:txBody>
      </p:sp>
    </p:spTree>
    <p:extLst>
      <p:ext uri="{BB962C8B-B14F-4D97-AF65-F5344CB8AC3E}">
        <p14:creationId xmlns:p14="http://schemas.microsoft.com/office/powerpoint/2010/main" val="3328820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CDBA3-17DA-7B7E-9D85-504D471EC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4412" y="1176405"/>
            <a:ext cx="5270991" cy="521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/>
          <p:cNvSpPr txBox="1"/>
          <p:nvPr/>
        </p:nvSpPr>
        <p:spPr>
          <a:xfrm rot="263946">
            <a:off x="2295854" y="2832834"/>
            <a:ext cx="4866651" cy="8803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rgbClr val="7030A0"/>
                </a:solidFill>
              </a:rPr>
              <a:t>vulkanismus, zvýšení CO</a:t>
            </a:r>
            <a:r>
              <a:rPr lang="cs-CZ" baseline="-25000" dirty="0">
                <a:solidFill>
                  <a:srgbClr val="7030A0"/>
                </a:solidFill>
              </a:rPr>
              <a:t>2</a:t>
            </a:r>
            <a:r>
              <a:rPr lang="cs-CZ" dirty="0">
                <a:solidFill>
                  <a:srgbClr val="7030A0"/>
                </a:solidFill>
              </a:rPr>
              <a:t> v atmosféře, oteplení moří o 10 °C, acidifikace moří: rozpuštění schránek</a:t>
            </a:r>
          </a:p>
        </p:txBody>
      </p:sp>
      <p:sp>
        <p:nvSpPr>
          <p:cNvPr id="6" name="Šipka doprava 5"/>
          <p:cNvSpPr/>
          <p:nvPr/>
        </p:nvSpPr>
        <p:spPr>
          <a:xfrm rot="268275" flipV="1">
            <a:off x="2023066" y="3422372"/>
            <a:ext cx="7928153" cy="69540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7030A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AFAD1F6-82F5-7688-D154-2E83816E74CD}"/>
              </a:ext>
            </a:extLst>
          </p:cNvPr>
          <p:cNvSpPr txBox="1"/>
          <p:nvPr/>
        </p:nvSpPr>
        <p:spPr>
          <a:xfrm>
            <a:off x="0" y="700199"/>
            <a:ext cx="6071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šesté masové vymírání?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38ED3BE-E4B5-DDCF-0AAC-5F4D5EFD2596}"/>
              </a:ext>
            </a:extLst>
          </p:cNvPr>
          <p:cNvSpPr txBox="1"/>
          <p:nvPr/>
        </p:nvSpPr>
        <p:spPr>
          <a:xfrm>
            <a:off x="3956509" y="0"/>
            <a:ext cx="3904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Krize biodiverzity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1120" y="4300987"/>
            <a:ext cx="69131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cs-CZ" dirty="0"/>
              <a:t>Masová globální vymírání se děla v důsledku změněných biogeochemických cyklů a souvisejících klimatických změn, může tedy při vyplnění katastrofických scénářů přijít další. </a:t>
            </a:r>
          </a:p>
          <a:p>
            <a:pPr algn="r">
              <a:spcAft>
                <a:spcPts val="900"/>
              </a:spcAft>
            </a:pPr>
            <a:r>
              <a:rPr lang="cs-CZ" b="1" dirty="0">
                <a:solidFill>
                  <a:srgbClr val="00B050"/>
                </a:solidFill>
              </a:rPr>
              <a:t>Je ale důležité i to, co se děje na menších měřítcích.</a:t>
            </a:r>
          </a:p>
        </p:txBody>
      </p:sp>
      <p:sp>
        <p:nvSpPr>
          <p:cNvPr id="8" name="Obdélník 7"/>
          <p:cNvSpPr/>
          <p:nvPr/>
        </p:nvSpPr>
        <p:spPr>
          <a:xfrm>
            <a:off x="7922239" y="653185"/>
            <a:ext cx="3213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Masová vymírání v posledních 500 mil. let </a:t>
            </a:r>
          </a:p>
          <a:p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(upravil M. Gelnar podle UNEP, 1995)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992"/>
          <a:stretch/>
        </p:blipFill>
        <p:spPr>
          <a:xfrm>
            <a:off x="132081" y="5662038"/>
            <a:ext cx="1495618" cy="112160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627698" y="6150114"/>
            <a:ext cx="6782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Definice biodiverzity podle D.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</a:rPr>
              <a:t>Storcha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cs-CZ" sz="2200" dirty="0"/>
              <a:t>biodiverzita = opak stejnosti, </a:t>
            </a:r>
            <a:r>
              <a:rPr lang="cs-CZ" sz="2200" dirty="0" err="1"/>
              <a:t>unifikovanosti</a:t>
            </a:r>
            <a:r>
              <a:rPr lang="cs-CZ" sz="2200" dirty="0"/>
              <a:t>, homogenity</a:t>
            </a:r>
          </a:p>
        </p:txBody>
      </p:sp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5E14B6D3-6A22-EF69-7F97-8066DF5F957E}"/>
              </a:ext>
            </a:extLst>
          </p:cNvPr>
          <p:cNvSpPr txBox="1">
            <a:spLocks/>
          </p:cNvSpPr>
          <p:nvPr/>
        </p:nvSpPr>
        <p:spPr>
          <a:xfrm>
            <a:off x="3926" y="1226578"/>
            <a:ext cx="6327631" cy="30173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>
                <a:solidFill>
                  <a:srgbClr val="0070C0"/>
                </a:solidFill>
              </a:rPr>
              <a:t>Doposud bylo paleontology identifikováno pět velkých katastrof, kterými byly ukončeny velké geologické periody:</a:t>
            </a:r>
          </a:p>
          <a:p>
            <a:endParaRPr lang="cs-CZ" sz="1800" dirty="0"/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cs-CZ" sz="1800" dirty="0"/>
              <a:t>Ordovik – 440 MIL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cs-CZ" sz="1800" dirty="0"/>
              <a:t>Devon – 365 MIL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cs-CZ" sz="1800" b="1" dirty="0">
                <a:solidFill>
                  <a:srgbClr val="7030A0"/>
                </a:solidFill>
              </a:rPr>
              <a:t>Perm – 225 MIL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cs-CZ" sz="1800" dirty="0"/>
              <a:t>Trias – 210 MIL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cs-CZ" sz="1800" dirty="0"/>
              <a:t>Křída – 65 MIL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653747" y="3640182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>
                <a:solidFill>
                  <a:srgbClr val="7030A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98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38ED3BE-E4B5-DDCF-0AAC-5F4D5EFD2596}"/>
              </a:ext>
            </a:extLst>
          </p:cNvPr>
          <p:cNvSpPr txBox="1"/>
          <p:nvPr/>
        </p:nvSpPr>
        <p:spPr>
          <a:xfrm>
            <a:off x="3930384" y="80245"/>
            <a:ext cx="3904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Krize biodiverzity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1" y="1496017"/>
            <a:ext cx="84292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200" dirty="0"/>
              <a:t>Klesá druhová bohatost společenstev a ekosystémů: </a:t>
            </a:r>
            <a:r>
              <a:rPr lang="cs-CZ" sz="2200" b="1" dirty="0">
                <a:solidFill>
                  <a:srgbClr val="0000FF"/>
                </a:solidFill>
              </a:rPr>
              <a:t>pauperizace</a:t>
            </a:r>
          </a:p>
          <a:p>
            <a:pPr marL="285750" indent="-285750">
              <a:buFontTx/>
              <a:buChar char="-"/>
            </a:pPr>
            <a:endParaRPr lang="cs-CZ" sz="2200" b="1" dirty="0"/>
          </a:p>
          <a:p>
            <a:pPr marL="285750" indent="-285750">
              <a:buFontTx/>
              <a:buChar char="-"/>
            </a:pPr>
            <a:r>
              <a:rPr lang="cs-CZ" sz="2200" dirty="0"/>
              <a:t>Ve společenstvech přibývá </a:t>
            </a:r>
            <a:r>
              <a:rPr lang="cs-CZ" sz="2200" dirty="0" err="1"/>
              <a:t>generalistů</a:t>
            </a:r>
            <a:r>
              <a:rPr lang="cs-CZ" sz="2200" dirty="0"/>
              <a:t>, většinou jde o C stratégy nebo o CR stratégy (</a:t>
            </a:r>
            <a:r>
              <a:rPr lang="cs-CZ" sz="2200" dirty="0" err="1"/>
              <a:t>disturbovaná</a:t>
            </a:r>
            <a:r>
              <a:rPr lang="cs-CZ" sz="2200" dirty="0"/>
              <a:t> místa) a ubývá stanovištních specialistů; šíří se druhy s velkými areály (invaze, expanze): </a:t>
            </a:r>
            <a:r>
              <a:rPr lang="cs-CZ" sz="2200" b="1" dirty="0">
                <a:solidFill>
                  <a:srgbClr val="0000FF"/>
                </a:solidFill>
              </a:rPr>
              <a:t>homogenizace</a:t>
            </a:r>
            <a:r>
              <a:rPr lang="cs-CZ" sz="2200" b="1" dirty="0"/>
              <a:t> </a:t>
            </a:r>
            <a:endParaRPr lang="cs-CZ" sz="2200" dirty="0"/>
          </a:p>
          <a:p>
            <a:r>
              <a:rPr lang="cs-CZ" sz="2200" b="1" dirty="0"/>
              <a:t> 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Přibývá druhů, které v nějakém regionu nebo státu vyhynuly nebo jsou kriticky ohrožené (</a:t>
            </a:r>
            <a:r>
              <a:rPr lang="cs-CZ" sz="2200" b="1" dirty="0">
                <a:solidFill>
                  <a:srgbClr val="FF0000"/>
                </a:solidFill>
              </a:rPr>
              <a:t>černé a červené seznamy</a:t>
            </a:r>
            <a:r>
              <a:rPr lang="cs-CZ" sz="2200" dirty="0"/>
              <a:t>)</a:t>
            </a:r>
          </a:p>
          <a:p>
            <a:pPr marL="285750" indent="-285750">
              <a:buFontTx/>
              <a:buChar char="-"/>
            </a:pPr>
            <a:endParaRPr lang="cs-CZ" sz="2200" dirty="0"/>
          </a:p>
          <a:p>
            <a:pPr marL="285750" indent="-285750">
              <a:buFontTx/>
              <a:buChar char="-"/>
            </a:pPr>
            <a:r>
              <a:rPr lang="cs-CZ" sz="2200" dirty="0"/>
              <a:t>Mizí i nedávno běžné fenomény naší krajiny, třeba květnaté louky</a:t>
            </a:r>
          </a:p>
          <a:p>
            <a:pPr marL="285750" indent="-285750">
              <a:buFontTx/>
              <a:buChar char="-"/>
            </a:pPr>
            <a:endParaRPr lang="cs-CZ" sz="2200" dirty="0"/>
          </a:p>
          <a:p>
            <a:endParaRPr lang="cs-CZ" sz="2200" dirty="0"/>
          </a:p>
          <a:p>
            <a:r>
              <a:rPr lang="cs-CZ" sz="2200" b="1" dirty="0">
                <a:solidFill>
                  <a:srgbClr val="00B050"/>
                </a:solidFill>
              </a:rPr>
              <a:t>Příčiny:</a:t>
            </a:r>
            <a:r>
              <a:rPr lang="cs-CZ" sz="2200" dirty="0">
                <a:solidFill>
                  <a:srgbClr val="00B050"/>
                </a:solidFill>
              </a:rPr>
              <a:t> </a:t>
            </a:r>
            <a:r>
              <a:rPr lang="cs-CZ" sz="2200" dirty="0"/>
              <a:t>přímé ničení (odvodnění, převod na monokultury), eutrofizace, nežádoucí sukcese apod.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AFAD1F6-82F5-7688-D154-2E83816E74CD}"/>
              </a:ext>
            </a:extLst>
          </p:cNvPr>
          <p:cNvSpPr txBox="1"/>
          <p:nvPr/>
        </p:nvSpPr>
        <p:spPr>
          <a:xfrm>
            <a:off x="132080" y="788131"/>
            <a:ext cx="1205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na regionální a lokální škále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6002" r="4342"/>
          <a:stretch/>
        </p:blipFill>
        <p:spPr>
          <a:xfrm>
            <a:off x="8429297" y="1919734"/>
            <a:ext cx="3689131" cy="44481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429297" y="1505234"/>
            <a:ext cx="3426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rgbClr val="00B050"/>
                </a:solidFill>
              </a:rPr>
              <a:t>Homogenizace rašelinišť na Třeboňsku (Navrátilová et al. 2017)</a:t>
            </a:r>
          </a:p>
        </p:txBody>
      </p:sp>
    </p:spTree>
    <p:extLst>
      <p:ext uri="{BB962C8B-B14F-4D97-AF65-F5344CB8AC3E}">
        <p14:creationId xmlns:p14="http://schemas.microsoft.com/office/powerpoint/2010/main" val="1687198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2839" y="108708"/>
            <a:ext cx="72311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/>
              <a:t>Pauperizace německé vegetace za posledních 60 let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952" y="1272210"/>
            <a:ext cx="7289931" cy="480971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532320" y="1072155"/>
            <a:ext cx="3052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</a:t>
            </a:r>
            <a:r>
              <a:rPr lang="cs-CZ" sz="2000" dirty="0" err="1"/>
              <a:t>ichenberg</a:t>
            </a:r>
            <a:r>
              <a:rPr lang="cs-CZ" sz="2000" dirty="0"/>
              <a:t> et al. 2020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6440557" y="782120"/>
            <a:ext cx="66260" cy="5941427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448597" y="982175"/>
            <a:ext cx="2059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Čtvrtina druhů je hojnějších: a několik  málo přibylo opravdu hodně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383956" y="2287516"/>
            <a:ext cx="205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většina druhů ubyla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" y="3677065"/>
            <a:ext cx="3522114" cy="216861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3336" y="5476349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cestyvenkova.cz</a:t>
            </a:r>
          </a:p>
        </p:txBody>
      </p:sp>
    </p:spTree>
    <p:extLst>
      <p:ext uri="{BB962C8B-B14F-4D97-AF65-F5344CB8AC3E}">
        <p14:creationId xmlns:p14="http://schemas.microsoft.com/office/powerpoint/2010/main" val="1357693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2549" y="1200431"/>
            <a:ext cx="893499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Při sdílení jednoho zdroje (zde obecní pastvina; analogií mohou být třeba mezinárodní vody a rybolov,  zemědělské družstvo nebo celá Země) se jednotlivci při jeho využívání snaží maximalizovat svůj osobní užitek*. Rozdělení nákladů a výnosů je nerovné: výnosy sklízí pastevec, který zvětšuje své stádo, kdežto náklady nesou všichni pastevci dohromady. Jako racionální chování všech pastevců se jeví to, které vede k neustálému zvětšování stáda, výsledkem je exploatace zdrojů a zničení pastviny.</a:t>
            </a:r>
          </a:p>
          <a:p>
            <a:pPr algn="r">
              <a:spcAft>
                <a:spcPts val="600"/>
              </a:spcAft>
            </a:pPr>
            <a:r>
              <a:rPr lang="cs-CZ" sz="1400" dirty="0"/>
              <a:t>* Odpovídá to hypotéze „sobeckého genu“, formulované až v roce 1976</a:t>
            </a:r>
          </a:p>
        </p:txBody>
      </p:sp>
      <p:sp>
        <p:nvSpPr>
          <p:cNvPr id="3" name="Obdélník 2"/>
          <p:cNvSpPr/>
          <p:nvPr/>
        </p:nvSpPr>
        <p:spPr>
          <a:xfrm>
            <a:off x="496120" y="86696"/>
            <a:ext cx="83082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1968</a:t>
            </a:r>
          </a:p>
          <a:p>
            <a:r>
              <a:rPr lang="cs-CZ" i="1" dirty="0"/>
              <a:t>Ekolog </a:t>
            </a:r>
            <a:r>
              <a:rPr lang="cs-CZ" i="1" dirty="0" err="1"/>
              <a:t>Garrett</a:t>
            </a:r>
            <a:r>
              <a:rPr lang="cs-CZ" i="1" dirty="0"/>
              <a:t> </a:t>
            </a:r>
            <a:r>
              <a:rPr lang="cs-CZ" i="1" dirty="0" err="1"/>
              <a:t>Hardin</a:t>
            </a:r>
            <a:r>
              <a:rPr lang="cs-CZ" i="1" dirty="0"/>
              <a:t> </a:t>
            </a:r>
            <a:r>
              <a:rPr lang="cs-CZ" dirty="0"/>
              <a:t>napsal dodnes velmi vlivnou esej </a:t>
            </a:r>
            <a:r>
              <a:rPr lang="cs-CZ" b="1" i="1" dirty="0" err="1"/>
              <a:t>Tragedy</a:t>
            </a:r>
            <a:r>
              <a:rPr lang="cs-CZ" b="1" i="1" dirty="0"/>
              <a:t> of </a:t>
            </a:r>
            <a:r>
              <a:rPr lang="cs-CZ" b="1" i="1" dirty="0" err="1"/>
              <a:t>the</a:t>
            </a:r>
            <a:r>
              <a:rPr lang="cs-CZ" b="1" i="1" dirty="0"/>
              <a:t> </a:t>
            </a:r>
            <a:r>
              <a:rPr lang="cs-CZ" b="1" i="1" dirty="0" err="1"/>
              <a:t>Commons</a:t>
            </a:r>
            <a:r>
              <a:rPr lang="cs-CZ" dirty="0"/>
              <a:t> (tragédie obecní pastviny / tragédie občiny) 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380" y="403451"/>
            <a:ext cx="2143125" cy="252412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383972" y="4336644"/>
            <a:ext cx="7249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Svante Arrhenius</a:t>
            </a:r>
            <a:r>
              <a:rPr lang="cs-CZ" b="1" dirty="0"/>
              <a:t>, </a:t>
            </a:r>
            <a:r>
              <a:rPr lang="cs-CZ" dirty="0"/>
              <a:t>švédský fyzik a chemik, </a:t>
            </a:r>
            <a:r>
              <a:rPr lang="en-US" dirty="0"/>
              <a:t> </a:t>
            </a:r>
            <a:r>
              <a:rPr lang="cs-CZ" dirty="0"/>
              <a:t>už v roce 1896 ukázal, že koncentrace CO</a:t>
            </a:r>
            <a:r>
              <a:rPr lang="cs-CZ" baseline="-25000" dirty="0"/>
              <a:t>2</a:t>
            </a:r>
            <a:r>
              <a:rPr lang="cs-CZ" dirty="0"/>
              <a:t> v ovzduší kauzálně ovlivňuje teplotu Země a jako první předpověděl, že se Země bude vlivem spalování fosilních paliv (tehdy bylo v počátcích!) oteplovat.</a:t>
            </a:r>
          </a:p>
          <a:p>
            <a:endParaRPr lang="cs-CZ" dirty="0"/>
          </a:p>
          <a:p>
            <a:r>
              <a:rPr lang="cs-CZ" dirty="0"/>
              <a:t>Výpočty </a:t>
            </a:r>
            <a:r>
              <a:rPr lang="cs-CZ" dirty="0" err="1"/>
              <a:t>Arrhenia</a:t>
            </a:r>
            <a:r>
              <a:rPr lang="cs-CZ" dirty="0"/>
              <a:t> pak přímými měřeními potvrdil americký chemik a klimatolog </a:t>
            </a:r>
            <a:r>
              <a:rPr lang="cs-CZ" b="1" dirty="0"/>
              <a:t>Charles David </a:t>
            </a:r>
            <a:r>
              <a:rPr lang="cs-CZ" b="1" dirty="0" err="1"/>
              <a:t>Keeling</a:t>
            </a:r>
            <a:r>
              <a:rPr lang="cs-CZ" dirty="0"/>
              <a:t> v 60. letech 20. století, a až pak se toto téma dostalo do povědomí globální ekologie.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86" y="3991842"/>
            <a:ext cx="2119992" cy="265312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383972" y="3923313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1896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913" y="3862558"/>
            <a:ext cx="2212519" cy="278241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01040" y="3354396"/>
            <a:ext cx="10615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Ale nejen oboru ekologie – na stejné lodi se ocitla i geochemie a klimatologie</a:t>
            </a:r>
          </a:p>
        </p:txBody>
      </p:sp>
    </p:spTree>
    <p:extLst>
      <p:ext uri="{BB962C8B-B14F-4D97-AF65-F5344CB8AC3E}">
        <p14:creationId xmlns:p14="http://schemas.microsoft.com/office/powerpoint/2010/main" val="2414636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977" y="911564"/>
            <a:ext cx="7931281" cy="56721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2839" y="108708"/>
            <a:ext cx="72311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/>
              <a:t>Úbytek motýlů ve střední Evropě v posledním století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182051" y="385707"/>
            <a:ext cx="3052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Habel</a:t>
            </a:r>
            <a:r>
              <a:rPr lang="cs-CZ" sz="2000" dirty="0"/>
              <a:t> et al. 2022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52726"/>
            <a:ext cx="3810000" cy="23050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49989" y="5788444"/>
            <a:ext cx="92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fao.org</a:t>
            </a:r>
          </a:p>
        </p:txBody>
      </p:sp>
    </p:spTree>
    <p:extLst>
      <p:ext uri="{BB962C8B-B14F-4D97-AF65-F5344CB8AC3E}">
        <p14:creationId xmlns:p14="http://schemas.microsoft.com/office/powerpoint/2010/main" val="257227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235" y="108708"/>
            <a:ext cx="6729249" cy="663479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817050" y="747344"/>
            <a:ext cx="235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Rigal</a:t>
            </a:r>
            <a:r>
              <a:rPr lang="cs-CZ" dirty="0"/>
              <a:t> et al. 2023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36921" y="108708"/>
            <a:ext cx="459783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/>
              <a:t>Úbytek ptáků v Evropě za posledních 37 let</a:t>
            </a:r>
          </a:p>
          <a:p>
            <a:endParaRPr lang="cs-CZ" sz="25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3" y="2106973"/>
            <a:ext cx="4657987" cy="462905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668110" y="1126931"/>
            <a:ext cx="1849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červeně: úbytek</a:t>
            </a:r>
          </a:p>
          <a:p>
            <a:r>
              <a:rPr lang="cs-CZ" b="1" dirty="0">
                <a:solidFill>
                  <a:srgbClr val="0000FF"/>
                </a:solidFill>
              </a:rPr>
              <a:t>mokře: nárůst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51944" y="1993839"/>
            <a:ext cx="366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plocha obdělávaná velkými podniky</a:t>
            </a:r>
          </a:p>
        </p:txBody>
      </p:sp>
    </p:spTree>
    <p:extLst>
      <p:ext uri="{BB962C8B-B14F-4D97-AF65-F5344CB8AC3E}">
        <p14:creationId xmlns:p14="http://schemas.microsoft.com/office/powerpoint/2010/main" val="5712353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" y="0"/>
            <a:ext cx="1219199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b="1" dirty="0">
                <a:solidFill>
                  <a:srgbClr val="0000FF"/>
                </a:solidFill>
              </a:rPr>
              <a:t>Pozor, u přirozeně druhově chudých, stresovaných ekosystémů, s malým zásobníkem druhů může někdy počet druhů růst, ale nebývá to často pro ochranu biodiverzity  dobrá zpráva, protože:</a:t>
            </a:r>
          </a:p>
          <a:p>
            <a:endParaRPr lang="cs-CZ" sz="25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FF0000"/>
                </a:solidFill>
              </a:rPr>
              <a:t>roste počet </a:t>
            </a:r>
            <a:r>
              <a:rPr lang="cs-CZ" sz="2000" dirty="0" err="1">
                <a:solidFill>
                  <a:srgbClr val="FF0000"/>
                </a:solidFill>
              </a:rPr>
              <a:t>generalistů</a:t>
            </a:r>
            <a:r>
              <a:rPr lang="cs-CZ" sz="2000" dirty="0">
                <a:solidFill>
                  <a:srgbClr val="FF0000"/>
                </a:solidFill>
              </a:rPr>
              <a:t> (C-stratégů), ale klesá počet specialistů včetně vzácných druhů (S-stratégů), s tím, jak se zmenšuje výjimečnost stanoviště: třeba roste množství živin (eutrofizace).</a:t>
            </a: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FF0000"/>
                </a:solidFill>
              </a:rPr>
              <a:t>biotop s malým zásobníkem druhů se </a:t>
            </a:r>
            <a:r>
              <a:rPr lang="cs-CZ" sz="2000" dirty="0" err="1">
                <a:solidFill>
                  <a:srgbClr val="FF0000"/>
                </a:solidFill>
              </a:rPr>
              <a:t>sukcesně</a:t>
            </a:r>
            <a:r>
              <a:rPr lang="cs-CZ" sz="2000" dirty="0">
                <a:solidFill>
                  <a:srgbClr val="FF0000"/>
                </a:solidFill>
              </a:rPr>
              <a:t> mění v jiný, s větším zásobníkem: původní biotop zaniká a s ním i jeho ohrožené druhy (mokřad se mění na </a:t>
            </a:r>
            <a:r>
              <a:rPr lang="cs-CZ" sz="2000" dirty="0" err="1">
                <a:solidFill>
                  <a:srgbClr val="FF0000"/>
                </a:solidFill>
              </a:rPr>
              <a:t>mezickou</a:t>
            </a:r>
            <a:r>
              <a:rPr lang="cs-CZ" sz="2000" dirty="0">
                <a:solidFill>
                  <a:srgbClr val="FF0000"/>
                </a:solidFill>
              </a:rPr>
              <a:t> louku; slanisko na mokrou louku).</a:t>
            </a: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000" dirty="0">
                <a:solidFill>
                  <a:srgbClr val="FF0000"/>
                </a:solidFill>
              </a:rPr>
              <a:t>Biotop se fragmentuje, přibývá druhů náhodně přicházejících z okolí (</a:t>
            </a:r>
            <a:r>
              <a:rPr lang="cs-CZ" sz="2000" i="1" dirty="0" err="1">
                <a:solidFill>
                  <a:srgbClr val="FF0000"/>
                </a:solidFill>
              </a:rPr>
              <a:t>mass</a:t>
            </a:r>
            <a:r>
              <a:rPr lang="cs-CZ" sz="2000" i="1" dirty="0">
                <a:solidFill>
                  <a:srgbClr val="FF0000"/>
                </a:solidFill>
              </a:rPr>
              <a:t> </a:t>
            </a:r>
            <a:r>
              <a:rPr lang="cs-CZ" sz="2000" i="1" dirty="0" err="1">
                <a:solidFill>
                  <a:srgbClr val="FF0000"/>
                </a:solidFill>
              </a:rPr>
              <a:t>effect</a:t>
            </a:r>
            <a:r>
              <a:rPr lang="cs-CZ" sz="2000" dirty="0">
                <a:solidFill>
                  <a:srgbClr val="FF0000"/>
                </a:solidFill>
              </a:rPr>
              <a:t>), zatímco rozdělená populace specialistů může být ohrožena lokálním vymíráním (vzpomeňte na </a:t>
            </a:r>
            <a:r>
              <a:rPr lang="cs-CZ" sz="2000" b="1" dirty="0" err="1">
                <a:solidFill>
                  <a:srgbClr val="FF0000"/>
                </a:solidFill>
              </a:rPr>
              <a:t>metapopulace</a:t>
            </a:r>
            <a:r>
              <a:rPr lang="cs-CZ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7086" y="4042813"/>
            <a:ext cx="79315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00B050"/>
                </a:solidFill>
              </a:rPr>
              <a:t>Počet druhů specializovaných na studovaný biotop </a:t>
            </a:r>
            <a:r>
              <a:rPr lang="cs-CZ" sz="2500" dirty="0">
                <a:solidFill>
                  <a:srgbClr val="00B050"/>
                </a:solidFill>
              </a:rPr>
              <a:t>je proto ve studiích zkoumající časové změny diverzity důležitý!</a:t>
            </a:r>
          </a:p>
          <a:p>
            <a:pPr algn="ctr"/>
            <a:endParaRPr lang="cs-CZ" sz="2500" b="1" dirty="0">
              <a:solidFill>
                <a:srgbClr val="00B050"/>
              </a:solidFill>
            </a:endParaRPr>
          </a:p>
          <a:p>
            <a:pPr algn="ctr"/>
            <a:r>
              <a:rPr lang="cs-CZ" sz="2500" dirty="0">
                <a:solidFill>
                  <a:srgbClr val="00B050"/>
                </a:solidFill>
              </a:rPr>
              <a:t>Další důležitou metrikou (to co měříme) je</a:t>
            </a:r>
          </a:p>
          <a:p>
            <a:pPr algn="ctr"/>
            <a:r>
              <a:rPr lang="cs-CZ" sz="2500" b="1" dirty="0">
                <a:solidFill>
                  <a:srgbClr val="00B050"/>
                </a:solidFill>
              </a:rPr>
              <a:t>vyrovnanost (</a:t>
            </a:r>
            <a:r>
              <a:rPr lang="cs-CZ" sz="2500" b="1" i="1" dirty="0" err="1">
                <a:solidFill>
                  <a:srgbClr val="00B050"/>
                </a:solidFill>
              </a:rPr>
              <a:t>evenness</a:t>
            </a:r>
            <a:r>
              <a:rPr lang="cs-CZ" sz="2500" b="1" dirty="0">
                <a:solidFill>
                  <a:srgbClr val="00B050"/>
                </a:solidFill>
              </a:rPr>
              <a:t>) společenstev: </a:t>
            </a:r>
            <a:r>
              <a:rPr lang="cs-CZ" sz="2500" dirty="0">
                <a:solidFill>
                  <a:srgbClr val="00B050"/>
                </a:solidFill>
              </a:rPr>
              <a:t>nakolik jsou druhy zastoupeny rovnoměrně nebo jich několik málo převládá.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144" y="3976825"/>
            <a:ext cx="3019070" cy="28468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287803" y="5622423"/>
            <a:ext cx="27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00FF"/>
                </a:solidFill>
              </a:rPr>
              <a:t>Le</a:t>
            </a:r>
            <a:r>
              <a:rPr lang="cs-CZ" sz="1600" dirty="0">
                <a:solidFill>
                  <a:srgbClr val="0000FF"/>
                </a:solidFill>
              </a:rPr>
              <a:t> Viol et al. 2023 </a:t>
            </a:r>
          </a:p>
          <a:p>
            <a:r>
              <a:rPr lang="cs-CZ" sz="1600" dirty="0">
                <a:solidFill>
                  <a:srgbClr val="0000FF"/>
                </a:solidFill>
              </a:rPr>
              <a:t>(společenstva ptáků v Evropě)</a:t>
            </a:r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6939189" y="4879954"/>
            <a:ext cx="31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specialisti ve společenstvech</a:t>
            </a:r>
          </a:p>
        </p:txBody>
      </p:sp>
    </p:spTree>
    <p:extLst>
      <p:ext uri="{BB962C8B-B14F-4D97-AF65-F5344CB8AC3E}">
        <p14:creationId xmlns:p14="http://schemas.microsoft.com/office/powerpoint/2010/main" val="59938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7036" y="27627"/>
            <a:ext cx="109909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FF0000"/>
                </a:solidFill>
              </a:rPr>
              <a:t>Úbytek funkční diverzity; zvyšování dominance jedné funkční skupiny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519" y="3377745"/>
            <a:ext cx="4220232" cy="283157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524569" y="6268271"/>
            <a:ext cx="285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„To kyselo je moc kyselý ….“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4167" y="2083559"/>
            <a:ext cx="7366985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Tx/>
              <a:buChar char="-"/>
            </a:pPr>
            <a:r>
              <a:rPr lang="cs-CZ" sz="2400" b="1" dirty="0">
                <a:solidFill>
                  <a:srgbClr val="00B050"/>
                </a:solidFill>
              </a:rPr>
              <a:t>V trávnících je moc trávy (a málo bylin a na ně vázaných opylovačů)</a:t>
            </a:r>
          </a:p>
          <a:p>
            <a:pPr marL="285750" indent="-285750">
              <a:spcAft>
                <a:spcPts val="900"/>
              </a:spcAft>
              <a:buFontTx/>
              <a:buChar char="-"/>
            </a:pPr>
            <a:r>
              <a:rPr lang="cs-CZ" sz="2400" b="1" dirty="0">
                <a:solidFill>
                  <a:srgbClr val="00B050"/>
                </a:solidFill>
              </a:rPr>
              <a:t>V lesích je moc stromů (a málo bylin v podrostu; a ty stromy nahusto transpirují hodně vody)</a:t>
            </a:r>
          </a:p>
          <a:p>
            <a:pPr marL="285750" indent="-285750">
              <a:spcAft>
                <a:spcPts val="900"/>
              </a:spcAft>
              <a:buFontTx/>
              <a:buChar char="-"/>
            </a:pPr>
            <a:r>
              <a:rPr lang="cs-CZ" sz="2400" b="1" dirty="0">
                <a:solidFill>
                  <a:srgbClr val="00B050"/>
                </a:solidFill>
              </a:rPr>
              <a:t>V rašeliništích je moc rašeliníku (a málo jiných mechů, drobných bylin a druhů vyžadujících generativní reprodukci)</a:t>
            </a:r>
          </a:p>
          <a:p>
            <a:pPr marL="285750" indent="-285750">
              <a:spcAft>
                <a:spcPts val="900"/>
              </a:spcAft>
              <a:buFontTx/>
              <a:buChar char="-"/>
            </a:pPr>
            <a:r>
              <a:rPr lang="cs-CZ" sz="2400" b="1" dirty="0">
                <a:solidFill>
                  <a:srgbClr val="00B050"/>
                </a:solidFill>
              </a:rPr>
              <a:t>Na kyselých půdách moc </a:t>
            </a:r>
            <a:r>
              <a:rPr lang="cs-CZ" sz="2400" b="1" dirty="0" err="1">
                <a:solidFill>
                  <a:srgbClr val="00B050"/>
                </a:solidFill>
              </a:rPr>
              <a:t>acidofytů</a:t>
            </a:r>
            <a:r>
              <a:rPr lang="cs-CZ" sz="2400" b="1" dirty="0">
                <a:solidFill>
                  <a:srgbClr val="00B050"/>
                </a:solidFill>
              </a:rPr>
              <a:t>, druhy tolerující mírně kyselé prostředí mizí (acidifikace)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17036" y="534409"/>
            <a:ext cx="119397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Často je důsledkem zvyšování produktivity zdrojů kvůli eutrofizaci a oteplování a zároveň změn v intenzitě disturbancí oproti dlouhodobému („přirozenému“) stavu (v ekosystému bez disturbancí převládne jen několik C stratégů; v ekosystému s extrémní disturbancí několik R stratégů; v ekosystému s občasnou extrémní disturbancí přerušenou netknutým vývojem několik málo CR stratégů.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719519" y="2395459"/>
            <a:ext cx="4220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Vím, že je to úsměvné a že to připomíná známou pohádku. Ale i kyselo opravdu může být někdy moc kyselé</a:t>
            </a:r>
            <a:r>
              <a:rPr lang="cs-CZ" dirty="0"/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17036" y="5996226"/>
            <a:ext cx="72857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0000FF"/>
                </a:solidFill>
              </a:rPr>
              <a:t>Důsledkem je nejen ztráta biodiverzity, ale i změněné ekosystémové funkce – třeba ukládání uhlíku!</a:t>
            </a:r>
          </a:p>
        </p:txBody>
      </p:sp>
    </p:spTree>
    <p:extLst>
      <p:ext uri="{BB962C8B-B14F-4D97-AF65-F5344CB8AC3E}">
        <p14:creationId xmlns:p14="http://schemas.microsoft.com/office/powerpoint/2010/main" val="318186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46" y="806633"/>
            <a:ext cx="3077068" cy="114834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27" y="2564202"/>
            <a:ext cx="5326281" cy="67310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6841" y="168165"/>
            <a:ext cx="53707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FF0000"/>
                </a:solidFill>
              </a:rPr>
              <a:t>I biodiverzita má své reporty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146" y="890939"/>
            <a:ext cx="4519448" cy="300243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33691" y="1954982"/>
            <a:ext cx="4718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EUNIS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Nature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</a:p>
        </p:txBody>
      </p:sp>
      <p:sp>
        <p:nvSpPr>
          <p:cNvPr id="7" name="Obdélník 6"/>
          <p:cNvSpPr/>
          <p:nvPr/>
        </p:nvSpPr>
        <p:spPr>
          <a:xfrm>
            <a:off x="219827" y="5773690"/>
            <a:ext cx="8103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Směrnice Rady č. 92/43/EHS z 21. května 1992 o ochraně přírodních stanovišť, volně žijících živočichů a planě rostoucích rostlin)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19827" y="4463927"/>
            <a:ext cx="9101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FF0000"/>
                </a:solidFill>
              </a:rPr>
              <a:t>I legislativní rámec ochrany biodiverzity na úrovni EU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9827" y="5180869"/>
            <a:ext cx="6117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Směrnice o stanovištích: soustava Natura 2000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304" y="4463927"/>
            <a:ext cx="2508031" cy="215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338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6" y="2497020"/>
            <a:ext cx="1881353" cy="279380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835" y="2497019"/>
            <a:ext cx="1898754" cy="279380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220717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Červené seznamy </a:t>
            </a:r>
            <a:r>
              <a:rPr lang="cs-CZ" sz="2200" dirty="0"/>
              <a:t>(druhů / taxonů, někdy i biotopů)</a:t>
            </a:r>
          </a:p>
          <a:p>
            <a:endParaRPr lang="cs-CZ" sz="2200" dirty="0"/>
          </a:p>
          <a:p>
            <a:r>
              <a:rPr lang="cs-CZ" sz="2200" dirty="0"/>
              <a:t>Kategorie ohrožení: národní i mezinárodní (</a:t>
            </a:r>
            <a:r>
              <a:rPr lang="en-US" sz="2200" dirty="0"/>
              <a:t>International Union for Conservation of Nature</a:t>
            </a:r>
            <a:r>
              <a:rPr lang="cs-CZ" sz="2200" dirty="0"/>
              <a:t>) kategorie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372" y="1746821"/>
            <a:ext cx="7104993" cy="503076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7389189" y="1359941"/>
            <a:ext cx="2154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IUCN kategorie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33762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281" y="0"/>
            <a:ext cx="1216371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Takže nejde jen o to, kolik druhů přežije na Zemi, ale i kolik přežije v našem okolí!</a:t>
            </a:r>
          </a:p>
          <a:p>
            <a:pPr algn="ctr"/>
            <a:endParaRPr lang="cs-CZ" sz="24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100" b="1" dirty="0" err="1">
                <a:solidFill>
                  <a:schemeClr val="accent6"/>
                </a:solidFill>
              </a:rPr>
              <a:t>maloškálová</a:t>
            </a:r>
            <a:r>
              <a:rPr lang="cs-CZ" sz="2100" b="1" dirty="0">
                <a:solidFill>
                  <a:schemeClr val="accent6"/>
                </a:solidFill>
              </a:rPr>
              <a:t> diverzita: </a:t>
            </a:r>
            <a:r>
              <a:rPr lang="cs-CZ" sz="2100" dirty="0"/>
              <a:t>koncentrace velkého množství druhů na malém prostoru; má význam pro </a:t>
            </a:r>
            <a:r>
              <a:rPr lang="cs-CZ" sz="2100" b="1" dirty="0"/>
              <a:t>fungování</a:t>
            </a:r>
            <a:r>
              <a:rPr lang="cs-CZ" sz="2100" dirty="0"/>
              <a:t> ekosystémů, a tedy fungování světa, a na stabilitu (viz později). Patří sem světové rekordy v počtu cévnatých rostlin na loukách v Bílých Karpatech!</a:t>
            </a:r>
          </a:p>
          <a:p>
            <a:pPr>
              <a:spcAft>
                <a:spcPts val="600"/>
              </a:spcAft>
            </a:pPr>
            <a:r>
              <a:rPr lang="cs-CZ" sz="2100" b="1" dirty="0">
                <a:solidFill>
                  <a:schemeClr val="accent6"/>
                </a:solidFill>
              </a:rPr>
              <a:t>genetická diverzita: </a:t>
            </a:r>
            <a:r>
              <a:rPr lang="cs-CZ" sz="2100" dirty="0"/>
              <a:t>druh má místní genotypy, které mu mohou pomoct přežít globálně, dávají mu místní vlastnosti, jsou entitami stejně jako druh sám.</a:t>
            </a:r>
          </a:p>
          <a:p>
            <a:pPr>
              <a:spcAft>
                <a:spcPts val="600"/>
              </a:spcAft>
            </a:pPr>
            <a:r>
              <a:rPr lang="cs-CZ" sz="2100" b="1" dirty="0">
                <a:solidFill>
                  <a:schemeClr val="accent6"/>
                </a:solidFill>
              </a:rPr>
              <a:t>ekosystémová diverzita</a:t>
            </a:r>
            <a:r>
              <a:rPr lang="cs-CZ" sz="2100" dirty="0"/>
              <a:t>, diverzita biotopů = pestrost krajiny, předurčuje diverzitu na větším prostoru</a:t>
            </a:r>
          </a:p>
          <a:p>
            <a:pPr>
              <a:spcAft>
                <a:spcPts val="600"/>
              </a:spcAft>
            </a:pPr>
            <a:r>
              <a:rPr lang="cs-CZ" sz="2100" b="1" dirty="0">
                <a:solidFill>
                  <a:schemeClr val="accent6"/>
                </a:solidFill>
              </a:rPr>
              <a:t>kulturní diverzita: </a:t>
            </a:r>
            <a:r>
              <a:rPr lang="cs-CZ" sz="2100" dirty="0"/>
              <a:t>vztah k přírodním podmínkám ji předurčoval, teď se ztrácí a ochuzuje kulturní identitu.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91" y="3591660"/>
            <a:ext cx="2510144" cy="247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256" y="3623167"/>
            <a:ext cx="2407027" cy="244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447" y="3573896"/>
            <a:ext cx="2448433" cy="2490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969" y="3573896"/>
            <a:ext cx="2470102" cy="2503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ovéPole 8"/>
          <p:cNvSpPr txBox="1"/>
          <p:nvPr/>
        </p:nvSpPr>
        <p:spPr>
          <a:xfrm rot="16200000">
            <a:off x="-814380" y="4559073"/>
            <a:ext cx="257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Ferdinand Bučina</a:t>
            </a:r>
          </a:p>
        </p:txBody>
      </p:sp>
      <p:sp>
        <p:nvSpPr>
          <p:cNvPr id="3" name="Obdélník 2"/>
          <p:cNvSpPr/>
          <p:nvPr/>
        </p:nvSpPr>
        <p:spPr>
          <a:xfrm>
            <a:off x="-13204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Pozor, biodiverzitu nelze redukovat jen na biodiverzitu „divočiny“, jak se někdy děje, třeba při hodnocení ekologické stopy potravin (člověkem chovaný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herbivor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na stepní louce může diverzitě pomáhat).</a:t>
            </a:r>
          </a:p>
        </p:txBody>
      </p:sp>
    </p:spTree>
    <p:extLst>
      <p:ext uri="{BB962C8B-B14F-4D97-AF65-F5344CB8AC3E}">
        <p14:creationId xmlns:p14="http://schemas.microsoft.com/office/powerpoint/2010/main" val="20687125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CA12897-EC26-1764-B4E0-E5260B6C4DAA}"/>
              </a:ext>
            </a:extLst>
          </p:cNvPr>
          <p:cNvSpPr txBox="1"/>
          <p:nvPr/>
        </p:nvSpPr>
        <p:spPr>
          <a:xfrm>
            <a:off x="1825484" y="180205"/>
            <a:ext cx="85410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>
                <a:solidFill>
                  <a:srgbClr val="0000FF"/>
                </a:solidFill>
              </a:rPr>
              <a:t>Jak ale vysvětlit problematiku krize biodiverzity veřejnosti?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06DA3F1-4ACE-ABCD-B924-9A08E88F8F59}"/>
              </a:ext>
            </a:extLst>
          </p:cNvPr>
          <p:cNvSpPr txBox="1"/>
          <p:nvPr/>
        </p:nvSpPr>
        <p:spPr>
          <a:xfrm>
            <a:off x="133397" y="862912"/>
            <a:ext cx="119251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Toto bývá těžké, protože diverzita zahrnuje i škůdce, parazity, nemoci, „ošklivé“ druhy (atavistické fobie z dob savany), a její legislativní ochrana řadu lidí omezuje (stavební aktivity, turismus, hobby zemědělství) a svádí se na ni selhání úřadů (dálnice prý nestojí kvůli syslovi nebo slanisku).</a:t>
            </a:r>
          </a:p>
          <a:p>
            <a:endParaRPr lang="cs-CZ" sz="2200" dirty="0"/>
          </a:p>
          <a:p>
            <a:r>
              <a:rPr lang="cs-CZ" sz="2200" b="1" dirty="0"/>
              <a:t>Vnímání médií: </a:t>
            </a:r>
            <a:r>
              <a:rPr lang="cs-CZ" sz="2200" i="1" dirty="0"/>
              <a:t>Solenka </a:t>
            </a:r>
            <a:r>
              <a:rPr lang="cs-CZ" sz="2200" i="1" dirty="0" err="1"/>
              <a:t>Valerandova</a:t>
            </a:r>
            <a:r>
              <a:rPr lang="cs-CZ" sz="2200" i="1" dirty="0"/>
              <a:t> ohrožuje dálnici do Vídně</a:t>
            </a:r>
            <a:r>
              <a:rPr lang="cs-CZ" sz="2200" dirty="0"/>
              <a:t> (ale ve skutečnosti je to naopak)</a:t>
            </a:r>
          </a:p>
          <a:p>
            <a:endParaRPr lang="cs-CZ" sz="2200" dirty="0"/>
          </a:p>
          <a:p>
            <a:r>
              <a:rPr lang="cs-CZ" sz="2200" b="1" dirty="0"/>
              <a:t>Výroky populistických politiků: </a:t>
            </a:r>
            <a:r>
              <a:rPr lang="cs-CZ" sz="2200" i="1" dirty="0"/>
              <a:t>Na světě je příliš mnoho druhů a většina z nich je ošklivých</a:t>
            </a:r>
            <a:r>
              <a:rPr lang="cs-CZ" sz="2200" dirty="0"/>
              <a:t>; </a:t>
            </a:r>
            <a:r>
              <a:rPr lang="cs-CZ" sz="2200" i="1" dirty="0"/>
              <a:t>Brazílie s velkou diverzitou je zaostalejší než Švédsko s malou</a:t>
            </a:r>
            <a:r>
              <a:rPr lang="cs-CZ" sz="2200" dirty="0"/>
              <a:t>; </a:t>
            </a:r>
            <a:r>
              <a:rPr lang="cs-CZ" sz="2200" i="1" dirty="0"/>
              <a:t>Víc druhů vzniká než mizí</a:t>
            </a:r>
            <a:r>
              <a:rPr lang="cs-CZ" sz="2200" dirty="0"/>
              <a:t>; </a:t>
            </a:r>
            <a:r>
              <a:rPr lang="cs-CZ" sz="2200" i="1" dirty="0"/>
              <a:t>Blbouna nejapného lidé právem vyhubili</a:t>
            </a:r>
            <a:r>
              <a:rPr lang="cs-CZ" sz="2200" dirty="0"/>
              <a:t>; </a:t>
            </a:r>
            <a:r>
              <a:rPr lang="cs-CZ" sz="2200" i="1" dirty="0"/>
              <a:t>Zajíc není důležitější než lyžař; Nekontrolované šíření rysa je v rozporu se základní Listinou lidských práv a svobod</a:t>
            </a:r>
            <a:r>
              <a:rPr lang="cs-CZ" sz="2200" dirty="0"/>
              <a:t>; </a:t>
            </a:r>
            <a:r>
              <a:rPr lang="cs-CZ" sz="2200" i="1" dirty="0" err="1"/>
              <a:t>Medveď</a:t>
            </a:r>
            <a:r>
              <a:rPr lang="cs-CZ" sz="2200" i="1" dirty="0"/>
              <a:t> je biologická zbraň na </a:t>
            </a:r>
            <a:r>
              <a:rPr lang="cs-CZ" sz="2200" i="1" dirty="0" err="1"/>
              <a:t>likvidáciu</a:t>
            </a:r>
            <a:r>
              <a:rPr lang="cs-CZ" sz="2200" i="1" dirty="0"/>
              <a:t> života na </a:t>
            </a:r>
            <a:r>
              <a:rPr lang="cs-CZ" sz="2200" i="1" dirty="0" err="1"/>
              <a:t>slovenskom</a:t>
            </a:r>
            <a:r>
              <a:rPr lang="cs-CZ" sz="2200" i="1" dirty="0"/>
              <a:t> </a:t>
            </a:r>
            <a:r>
              <a:rPr lang="cs-CZ" sz="2200" i="1" dirty="0" err="1"/>
              <a:t>vidieku</a:t>
            </a:r>
            <a:r>
              <a:rPr lang="cs-CZ" sz="2200" dirty="0"/>
              <a:t>; </a:t>
            </a:r>
            <a:r>
              <a:rPr lang="cs-CZ" sz="2200" i="1" dirty="0"/>
              <a:t>Zachovalá příroda je pro náš region prokletím</a:t>
            </a:r>
            <a:r>
              <a:rPr lang="cs-CZ" sz="2200" dirty="0"/>
              <a:t>; </a:t>
            </a:r>
            <a:r>
              <a:rPr lang="cs-CZ" sz="2200" i="1" dirty="0"/>
              <a:t>Zavřou vás za to, že zašlápnete kytku;</a:t>
            </a:r>
          </a:p>
          <a:p>
            <a:r>
              <a:rPr lang="cs-CZ" sz="2200" i="1" dirty="0"/>
              <a:t>Já mám jiné starosti, než se srát s nějakým </a:t>
            </a:r>
            <a:r>
              <a:rPr lang="cs-CZ" sz="2200" i="1" dirty="0" err="1"/>
              <a:t>záborníčkem</a:t>
            </a:r>
            <a:r>
              <a:rPr lang="cs-CZ" sz="2200" i="1" dirty="0"/>
              <a:t> křivým, nebo medovým, nebo co …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411" y="5101188"/>
            <a:ext cx="4976463" cy="16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604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accent6"/>
                </a:solidFill>
              </a:rPr>
              <a:t>Důvody ochrany biodiverzity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356705"/>
            <a:ext cx="75938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1200"/>
              </a:spcAft>
              <a:buAutoNum type="alphaLcParenBoth"/>
            </a:pPr>
            <a:r>
              <a:rPr lang="cs-CZ" sz="2200" b="1" dirty="0">
                <a:solidFill>
                  <a:srgbClr val="0070C0"/>
                </a:solidFill>
              </a:rPr>
              <a:t>základní obživa </a:t>
            </a:r>
            <a:r>
              <a:rPr lang="cs-CZ" sz="2200" dirty="0"/>
              <a:t>(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pestrost zdrojů</a:t>
            </a:r>
            <a:r>
              <a:rPr lang="cs-CZ" sz="2200" dirty="0"/>
              <a:t>: </a:t>
            </a:r>
            <a:r>
              <a:rPr lang="cs-CZ" sz="2000" dirty="0"/>
              <a:t>člověk jí jen asi 150-200 druhů rostlin, jedlých pro něj je min. 80,000, teoreticky až 200-300,000)</a:t>
            </a:r>
          </a:p>
          <a:p>
            <a:pPr indent="-457200">
              <a:spcAft>
                <a:spcPts val="1200"/>
              </a:spcAft>
              <a:buAutoNum type="alphaLcParenBoth"/>
            </a:pPr>
            <a:r>
              <a:rPr lang="cs-CZ" sz="2200" b="1" dirty="0">
                <a:solidFill>
                  <a:schemeClr val="accent1">
                    <a:lumMod val="75000"/>
                  </a:schemeClr>
                </a:solidFill>
              </a:rPr>
              <a:t>vyšší diverzita = vyšší produktivita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cs-CZ" sz="2200" dirty="0"/>
              <a:t>tedy úroda, pokud nejde o monokulturu</a:t>
            </a:r>
          </a:p>
          <a:p>
            <a:pPr indent="-457200">
              <a:spcAft>
                <a:spcPts val="1200"/>
              </a:spcAft>
            </a:pPr>
            <a:r>
              <a:rPr lang="cs-CZ" sz="2200" b="1" dirty="0">
                <a:solidFill>
                  <a:srgbClr val="0070C0"/>
                </a:solidFill>
              </a:rPr>
              <a:t>(c) stabilita (i ekonomicky využívaných ekosystémů): </a:t>
            </a:r>
            <a:r>
              <a:rPr lang="cs-CZ" sz="2200" b="1" dirty="0">
                <a:solidFill>
                  <a:srgbClr val="00B050"/>
                </a:solidFill>
              </a:rPr>
              <a:t>druhově nebo geneticky bohatší lesy odolají kůrovci, bohatší trávníky suchu, druhově bohatší rybí osádka horkému létu. </a:t>
            </a:r>
          </a:p>
          <a:p>
            <a:pPr indent="-457200">
              <a:spcAft>
                <a:spcPts val="1200"/>
              </a:spcAft>
            </a:pPr>
            <a:r>
              <a:rPr lang="cs-CZ" sz="2200" b="1" dirty="0">
                <a:solidFill>
                  <a:srgbClr val="0070C0"/>
                </a:solidFill>
              </a:rPr>
              <a:t>(d) větší diverzita rostlin = větší diverzita opylovačů v krajině. </a:t>
            </a:r>
            <a:r>
              <a:rPr lang="cs-CZ" sz="2200" b="1" dirty="0">
                <a:solidFill>
                  <a:srgbClr val="00B050"/>
                </a:solidFill>
              </a:rPr>
              <a:t>Větší diverzita opylovačů = lepší výnosy; lepší generativní reprodukce – větší genetická diverzita – lepší přizpůsobení se klimatickým změnám </a:t>
            </a:r>
            <a:r>
              <a:rPr lang="cs-CZ" sz="2200" dirty="0"/>
              <a:t>(jsme zase u stability).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4503" y="607610"/>
            <a:ext cx="34113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Ekonomické (pragmatické)*</a:t>
            </a:r>
            <a:endParaRPr lang="cs-CZ" sz="2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124" y="822462"/>
            <a:ext cx="4300129" cy="531580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276115" y="6138266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van der Plas 2019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0" y="6211669"/>
            <a:ext cx="877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* van der Plas 2019: nejvíc experimentálních studií dokládá, že vyšší biodiverzita kauzálně znamená (1) větší produktivitu; (2) větší stabilitu ekosystému; (3) větší úspěšnost opylení</a:t>
            </a:r>
          </a:p>
        </p:txBody>
      </p:sp>
    </p:spTree>
    <p:extLst>
      <p:ext uri="{BB962C8B-B14F-4D97-AF65-F5344CB8AC3E}">
        <p14:creationId xmlns:p14="http://schemas.microsoft.com/office/powerpoint/2010/main" val="2857269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482" y="141838"/>
            <a:ext cx="627017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>
              <a:spcAft>
                <a:spcPts val="1200"/>
              </a:spcAft>
            </a:pPr>
            <a:r>
              <a:rPr lang="cs-CZ" sz="2200" b="1" dirty="0">
                <a:solidFill>
                  <a:srgbClr val="0070C0"/>
                </a:solidFill>
              </a:rPr>
              <a:t>(e) potenciální využití</a:t>
            </a:r>
            <a:r>
              <a:rPr lang="cs-CZ" sz="2200" dirty="0">
                <a:solidFill>
                  <a:srgbClr val="0070C0"/>
                </a:solidFill>
              </a:rPr>
              <a:t> – </a:t>
            </a:r>
            <a:r>
              <a:rPr lang="cs-CZ" sz="2200" i="1" dirty="0" err="1">
                <a:solidFill>
                  <a:prstClr val="black"/>
                </a:solidFill>
              </a:rPr>
              <a:t>Coffea</a:t>
            </a:r>
            <a:r>
              <a:rPr lang="cs-CZ" sz="2200" i="1" dirty="0">
                <a:solidFill>
                  <a:prstClr val="black"/>
                </a:solidFill>
              </a:rPr>
              <a:t> </a:t>
            </a:r>
            <a:r>
              <a:rPr lang="cs-CZ" sz="2200" i="1" dirty="0" err="1">
                <a:solidFill>
                  <a:prstClr val="black"/>
                </a:solidFill>
              </a:rPr>
              <a:t>arabica</a:t>
            </a:r>
            <a:r>
              <a:rPr lang="cs-CZ" sz="2200" i="1" dirty="0">
                <a:solidFill>
                  <a:prstClr val="black"/>
                </a:solidFill>
              </a:rPr>
              <a:t> </a:t>
            </a:r>
            <a:r>
              <a:rPr lang="cs-CZ" sz="2200" dirty="0">
                <a:solidFill>
                  <a:prstClr val="black"/>
                </a:solidFill>
              </a:rPr>
              <a:t>trpí chorobami a je riziko, že ji nebude možné dál pěstovat. V tropických lesích se roste 124 druhů kávy, které jsou využitelné pro pěstování. Ale 60% z nich je už ohrožených. Podobné je to s jinými plodinami: u řady z nich jde o zapomnění (obrázek).</a:t>
            </a:r>
          </a:p>
          <a:p>
            <a:pPr lvl="0" indent="-457200">
              <a:spcAft>
                <a:spcPts val="1200"/>
              </a:spcAft>
            </a:pPr>
            <a:r>
              <a:rPr lang="cs-CZ" sz="2200" dirty="0">
                <a:solidFill>
                  <a:prstClr val="black"/>
                </a:solidFill>
              </a:rPr>
              <a:t>Stejně tak se hledají druhy k možné biologické ochraně plodin. Technologické a medicínské (biochemické) inspirace. Jde o tzv. </a:t>
            </a:r>
            <a:r>
              <a:rPr lang="cs-CZ" sz="2200" b="1" dirty="0">
                <a:solidFill>
                  <a:srgbClr val="00B050"/>
                </a:solidFill>
              </a:rPr>
              <a:t>genetické zdroje </a:t>
            </a:r>
            <a:r>
              <a:rPr lang="cs-CZ" sz="2200" dirty="0">
                <a:solidFill>
                  <a:prstClr val="black"/>
                </a:solidFill>
              </a:rPr>
              <a:t>(přístup k nim řeší </a:t>
            </a:r>
            <a:r>
              <a:rPr lang="cs-CZ" sz="2200" i="1" dirty="0">
                <a:solidFill>
                  <a:prstClr val="black"/>
                </a:solidFill>
              </a:rPr>
              <a:t>Nagojský protokol</a:t>
            </a:r>
            <a:r>
              <a:rPr lang="cs-CZ" sz="2200" dirty="0">
                <a:solidFill>
                  <a:prstClr val="black"/>
                </a:solidFill>
              </a:rPr>
              <a:t>). Velmi populární argument, ale možná nadužívaný vzhledem k realitě; rozvojové země měly od Nagojského protokolu velká nenaplněná očekávání*. </a:t>
            </a:r>
          </a:p>
          <a:p>
            <a:pPr lvl="0" indent="-457200">
              <a:spcAft>
                <a:spcPts val="1800"/>
              </a:spcAft>
            </a:pPr>
            <a:endParaRPr lang="cs-CZ" sz="1600" dirty="0">
              <a:solidFill>
                <a:prstClr val="black"/>
              </a:solidFill>
            </a:endParaRPr>
          </a:p>
          <a:p>
            <a:pPr lvl="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V popularizaci diverzity se používá už poněkud ohraný argument o léku na „rakovinu“, skrývajícím se v útrobách tropických pralesů; </a:t>
            </a:r>
            <a:r>
              <a:rPr lang="cs-CZ" sz="1700" dirty="0">
                <a:solidFill>
                  <a:schemeClr val="bg1">
                    <a:lumMod val="50000"/>
                  </a:schemeClr>
                </a:solidFill>
              </a:rPr>
              <a:t>připomíná tak povídku </a:t>
            </a:r>
            <a:r>
              <a:rPr lang="cs-CZ" sz="1700" dirty="0" err="1">
                <a:solidFill>
                  <a:schemeClr val="bg1">
                    <a:lumMod val="50000"/>
                  </a:schemeClr>
                </a:solidFill>
              </a:rPr>
              <a:t>Sławomira</a:t>
            </a:r>
            <a:r>
              <a:rPr lang="cs-CZ" sz="1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700" dirty="0" err="1">
                <a:solidFill>
                  <a:schemeClr val="bg1">
                    <a:lumMod val="50000"/>
                  </a:schemeClr>
                </a:solidFill>
              </a:rPr>
              <a:t>Mroźka</a:t>
            </a:r>
            <a:r>
              <a:rPr lang="cs-CZ" sz="1700" dirty="0">
                <a:solidFill>
                  <a:schemeClr val="bg1">
                    <a:lumMod val="50000"/>
                  </a:schemeClr>
                </a:solidFill>
              </a:rPr>
              <a:t>, v níž výzkumníci hledají v pralese mytického ptáčka </a:t>
            </a:r>
            <a:r>
              <a:rPr lang="cs-CZ" sz="1700" dirty="0" err="1">
                <a:solidFill>
                  <a:schemeClr val="bg1">
                    <a:lumMod val="50000"/>
                  </a:schemeClr>
                </a:solidFill>
              </a:rPr>
              <a:t>Ugupu</a:t>
            </a:r>
            <a:r>
              <a:rPr lang="cs-CZ" sz="1700" dirty="0">
                <a:solidFill>
                  <a:schemeClr val="bg1">
                    <a:lumMod val="50000"/>
                  </a:schemeClr>
                </a:solidFill>
              </a:rPr>
              <a:t>, jehož výkaly lze zkvasit na alkohol.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03" y="357051"/>
            <a:ext cx="5663961" cy="552123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258594" y="32266"/>
            <a:ext cx="442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diverzita plodin na trhu v roce 1903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836229" y="6018405"/>
            <a:ext cx="544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diverzita plodin v národní sbírce USA v roce  1983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752113" y="6387737"/>
            <a:ext cx="14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Krug</a:t>
            </a:r>
            <a:r>
              <a:rPr lang="cs-CZ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79958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12" y="68886"/>
            <a:ext cx="4383273" cy="641386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500149" y="6463026"/>
            <a:ext cx="4101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animace grafu: Vojtěch Pecka, a2larm.cz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52" y="4395444"/>
            <a:ext cx="6412775" cy="147270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79613" y="1251747"/>
            <a:ext cx="65956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To, že spalování fosilních paliv povede k nárůstu globální teploty, tedy věděl už S. </a:t>
            </a:r>
            <a:r>
              <a:rPr lang="cs-CZ" dirty="0" err="1"/>
              <a:t>Arrhenius</a:t>
            </a:r>
            <a:r>
              <a:rPr lang="cs-CZ" dirty="0"/>
              <a:t> v roce 1896. </a:t>
            </a:r>
          </a:p>
          <a:p>
            <a:endParaRPr lang="cs-CZ" dirty="0"/>
          </a:p>
          <a:p>
            <a:r>
              <a:rPr lang="cs-CZ" dirty="0"/>
              <a:t>Na přelomu 70.-80. let 20. století už dokonce existovaly klimatické modely, které se dnes ukazují jako neuvěřitelně přesné: modelování platily ropné společnosti (</a:t>
            </a:r>
            <a:r>
              <a:rPr lang="cs-CZ" dirty="0" err="1"/>
              <a:t>ExxonnMobil</a:t>
            </a:r>
            <a:r>
              <a:rPr lang="cs-CZ" dirty="0"/>
              <a:t>) , ale z pro ně pochopitelných důvodů je nepublikovaly.</a:t>
            </a:r>
          </a:p>
          <a:p>
            <a:endParaRPr lang="cs-CZ" dirty="0"/>
          </a:p>
          <a:p>
            <a:r>
              <a:rPr lang="cs-CZ" dirty="0"/>
              <a:t>Dnes vlastně slouží jako validace toho, že jsou tyto klimatické modely, byť vytvořené jednoduše jako před 40 lety, velmi přesné.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9613" y="262486"/>
            <a:ext cx="6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Ale nejen oboru ekologie – na stejné lodi se ocitla i geochemie a klimatologie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796938" y="5526207"/>
            <a:ext cx="26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Supran</a:t>
            </a:r>
            <a:r>
              <a:rPr lang="cs-CZ" dirty="0"/>
              <a:t> et al. 2023 </a:t>
            </a:r>
            <a:r>
              <a:rPr lang="cs-CZ" i="1" dirty="0"/>
              <a:t>Science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39634" y="6287589"/>
            <a:ext cx="586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K fosilním palivům a oteplování se za chvíli vrátíme.</a:t>
            </a:r>
          </a:p>
        </p:txBody>
      </p:sp>
    </p:spTree>
    <p:extLst>
      <p:ext uri="{BB962C8B-B14F-4D97-AF65-F5344CB8AC3E}">
        <p14:creationId xmlns:p14="http://schemas.microsoft.com/office/powerpoint/2010/main" val="27229328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Existenciální</a:t>
            </a:r>
            <a:r>
              <a:rPr lang="cs-CZ" dirty="0">
                <a:solidFill>
                  <a:srgbClr val="FF0000"/>
                </a:solidFill>
              </a:rPr>
              <a:t>: </a:t>
            </a:r>
            <a:r>
              <a:rPr lang="cs-CZ" sz="2200" dirty="0"/>
              <a:t>Nelze oddělit ochranu biodiverzitu od řešení globální změny, nebo ji dokonce postavit proti ní. Biodiverzita je důležitá pro fungování ekosystémů a </a:t>
            </a:r>
            <a:r>
              <a:rPr lang="cs-CZ" sz="2200" dirty="0" err="1"/>
              <a:t>mitigaci</a:t>
            </a:r>
            <a:r>
              <a:rPr lang="cs-CZ" sz="2200" dirty="0"/>
              <a:t> klimatické změny!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58" y="2582842"/>
            <a:ext cx="4638267" cy="369707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46432" y="6347795"/>
            <a:ext cx="416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Spohn</a:t>
            </a:r>
            <a:r>
              <a:rPr lang="cs-CZ" dirty="0"/>
              <a:t> et al. 2023</a:t>
            </a:r>
            <a:r>
              <a:rPr lang="cs-CZ" i="1" dirty="0"/>
              <a:t> </a:t>
            </a:r>
            <a:r>
              <a:rPr lang="cs-CZ" i="1" dirty="0" err="1"/>
              <a:t>Nature</a:t>
            </a:r>
            <a:r>
              <a:rPr lang="cs-CZ" i="1" dirty="0"/>
              <a:t> Communications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4658" y="1401656"/>
            <a:ext cx="4920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B050"/>
                </a:solidFill>
              </a:rPr>
              <a:t>Pozitivní vztah mezi biodiverzitou </a:t>
            </a:r>
            <a:r>
              <a:rPr lang="cs-CZ" sz="2000" dirty="0">
                <a:solidFill>
                  <a:srgbClr val="00B050"/>
                </a:solidFill>
              </a:rPr>
              <a:t>(</a:t>
            </a:r>
            <a:r>
              <a:rPr lang="cs-CZ" sz="2000" dirty="0" err="1">
                <a:solidFill>
                  <a:srgbClr val="00B050"/>
                </a:solidFill>
              </a:rPr>
              <a:t>Shannonův</a:t>
            </a:r>
            <a:r>
              <a:rPr lang="cs-CZ" sz="2000" dirty="0">
                <a:solidFill>
                  <a:srgbClr val="00B050"/>
                </a:solidFill>
              </a:rPr>
              <a:t> index – vyrovnanost abundancí) </a:t>
            </a:r>
            <a:r>
              <a:rPr lang="cs-CZ" sz="2000" b="1" dirty="0">
                <a:solidFill>
                  <a:srgbClr val="00B050"/>
                </a:solidFill>
              </a:rPr>
              <a:t>a množstvím organického uhlíku v půdě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131" y="2887866"/>
            <a:ext cx="3265354" cy="308702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492258" y="1837556"/>
            <a:ext cx="4955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B050"/>
                </a:solidFill>
              </a:rPr>
              <a:t>Vliv obnovy biodiverzity pozdně </a:t>
            </a:r>
            <a:r>
              <a:rPr lang="cs-CZ" sz="2000" b="1" dirty="0" err="1">
                <a:solidFill>
                  <a:srgbClr val="00B050"/>
                </a:solidFill>
              </a:rPr>
              <a:t>sukcesních</a:t>
            </a:r>
            <a:r>
              <a:rPr lang="cs-CZ" sz="2000" b="1" dirty="0">
                <a:solidFill>
                  <a:srgbClr val="00B050"/>
                </a:solidFill>
              </a:rPr>
              <a:t> druhů v loukách na poutání uhlíku 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006" y="2590859"/>
            <a:ext cx="3232125" cy="344509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807464" y="6317311"/>
            <a:ext cx="416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Yang</a:t>
            </a:r>
            <a:r>
              <a:rPr lang="cs-CZ" dirty="0"/>
              <a:t> et al. 2019</a:t>
            </a:r>
            <a:r>
              <a:rPr lang="cs-CZ" i="1" dirty="0"/>
              <a:t> </a:t>
            </a:r>
            <a:r>
              <a:rPr lang="cs-CZ" i="1" dirty="0" err="1"/>
              <a:t>Nature</a:t>
            </a:r>
            <a:r>
              <a:rPr lang="cs-CZ" i="1" dirty="0"/>
              <a:t>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41436390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79D44CB-447B-F4A8-0641-73E68E18910F}"/>
              </a:ext>
            </a:extLst>
          </p:cNvPr>
          <p:cNvSpPr txBox="1"/>
          <p:nvPr/>
        </p:nvSpPr>
        <p:spPr>
          <a:xfrm>
            <a:off x="0" y="13568"/>
            <a:ext cx="121920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b="1" dirty="0">
                <a:solidFill>
                  <a:srgbClr val="FF0000"/>
                </a:solidFill>
              </a:rPr>
              <a:t>Emoční a (neuro)estetické</a:t>
            </a:r>
          </a:p>
          <a:p>
            <a:pPr>
              <a:spcAft>
                <a:spcPts val="600"/>
              </a:spcAft>
            </a:pPr>
            <a:r>
              <a:rPr lang="cs-CZ" sz="2200" b="1" dirty="0">
                <a:solidFill>
                  <a:srgbClr val="0070C0"/>
                </a:solidFill>
              </a:rPr>
              <a:t>(a) součást kulturní identity, psychické pohody</a:t>
            </a:r>
            <a:r>
              <a:rPr lang="cs-CZ" sz="2200" dirty="0"/>
              <a:t>, pocit bezpečí – v našem podvědomí zůstává naše </a:t>
            </a:r>
            <a:r>
              <a:rPr lang="cs-CZ" sz="2200" dirty="0" err="1"/>
              <a:t>savanové</a:t>
            </a:r>
            <a:r>
              <a:rPr lang="cs-CZ" sz="2200" dirty="0"/>
              <a:t> a lesostepní dědictví (ztracený „mezolitický ráj“), cítíme se dobře v krajinách s velkou diverzitou biotopů, které nám savanu a lesostep připomínají. </a:t>
            </a:r>
          </a:p>
          <a:p>
            <a:pPr>
              <a:spcAft>
                <a:spcPts val="600"/>
              </a:spcAft>
            </a:pPr>
            <a:r>
              <a:rPr lang="cs-CZ" sz="2200" b="1" dirty="0">
                <a:solidFill>
                  <a:srgbClr val="0070C0"/>
                </a:solidFill>
              </a:rPr>
              <a:t>(b) touha po diverzitě </a:t>
            </a:r>
            <a:r>
              <a:rPr lang="cs-CZ" sz="2200" dirty="0"/>
              <a:t>je také v našem podvědomí (barvy, tvary, vína, piva, lidské fenotypy, zážitková gastronomie, akvarijní rybičky, sbírky známek či mincí, introdukce nepůvodních druhů, některé aspekty myslivosti a rybaření) apod. Nejde jen o zahánění nudy, ale i projev podvědomí – </a:t>
            </a:r>
            <a:r>
              <a:rPr lang="cs-CZ" sz="2200" b="1" dirty="0"/>
              <a:t>pestrost znamená stabilitu zdrojů! Místní malozemědělci v Rumunsku dokáží poznat a pojmenovat 68% místní flóry (</a:t>
            </a:r>
            <a:r>
              <a:rPr lang="cs-CZ" sz="2200" b="1" dirty="0" err="1"/>
              <a:t>Biró</a:t>
            </a:r>
            <a:r>
              <a:rPr lang="cs-CZ" sz="2200" b="1" dirty="0"/>
              <a:t> et al. 2014).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189" y="3280096"/>
            <a:ext cx="5286175" cy="349589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 rot="16200000">
            <a:off x="4598169" y="4928049"/>
            <a:ext cx="3477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Tribot</a:t>
            </a:r>
            <a:r>
              <a:rPr lang="en-US" sz="1200" dirty="0"/>
              <a:t> et al. 2018. </a:t>
            </a:r>
            <a:r>
              <a:rPr lang="en-US" sz="1200" i="1" dirty="0"/>
              <a:t>Proceedings of the Royal Society B </a:t>
            </a:r>
            <a:endParaRPr lang="cs-CZ" sz="1200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2" y="3632433"/>
            <a:ext cx="4506886" cy="314355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 rot="16200000">
            <a:off x="-733725" y="5231451"/>
            <a:ext cx="2382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Tribot</a:t>
            </a:r>
            <a:r>
              <a:rPr lang="en-US" sz="1200" dirty="0"/>
              <a:t> et al. 201</a:t>
            </a:r>
            <a:r>
              <a:rPr lang="cs-CZ" sz="1200" dirty="0"/>
              <a:t>6</a:t>
            </a:r>
            <a:r>
              <a:rPr lang="en-US" sz="1200" dirty="0"/>
              <a:t>. </a:t>
            </a:r>
            <a:r>
              <a:rPr lang="cs-CZ" sz="1200" i="1" dirty="0" err="1"/>
              <a:t>Scientific</a:t>
            </a:r>
            <a:r>
              <a:rPr lang="cs-CZ" sz="1200" i="1" dirty="0"/>
              <a:t> </a:t>
            </a:r>
            <a:r>
              <a:rPr lang="cs-CZ" sz="1200" i="1" dirty="0" err="1"/>
              <a:t>Reports</a:t>
            </a:r>
            <a:endParaRPr lang="cs-CZ" sz="12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43494" y="3532492"/>
            <a:ext cx="42015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vyšší diverzita = vyšší pozitivní vnímání veřejností i v rámci jednoho ekosystému</a:t>
            </a:r>
          </a:p>
        </p:txBody>
      </p:sp>
    </p:spTree>
    <p:extLst>
      <p:ext uri="{BB962C8B-B14F-4D97-AF65-F5344CB8AC3E}">
        <p14:creationId xmlns:p14="http://schemas.microsoft.com/office/powerpoint/2010/main" val="21404209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985212" y="1455512"/>
            <a:ext cx="7820526" cy="5414211"/>
            <a:chOff x="2249906" y="818149"/>
            <a:chExt cx="8434137" cy="6039851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56" t="14484" r="17245" b="5223"/>
            <a:stretch/>
          </p:blipFill>
          <p:spPr>
            <a:xfrm>
              <a:off x="2249906" y="818149"/>
              <a:ext cx="8265314" cy="5630777"/>
            </a:xfrm>
            <a:prstGeom prst="rect">
              <a:avLst/>
            </a:prstGeom>
          </p:spPr>
        </p:pic>
        <p:sp>
          <p:nvSpPr>
            <p:cNvPr id="3" name="Obdélník 2"/>
            <p:cNvSpPr/>
            <p:nvPr/>
          </p:nvSpPr>
          <p:spPr>
            <a:xfrm>
              <a:off x="7952875" y="3429000"/>
              <a:ext cx="2731168" cy="342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" name="Obdélník 5"/>
          <p:cNvSpPr/>
          <p:nvPr/>
        </p:nvSpPr>
        <p:spPr>
          <a:xfrm>
            <a:off x="-519" y="24591"/>
            <a:ext cx="12192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u="sng" dirty="0">
                <a:solidFill>
                  <a:srgbClr val="FF0000"/>
                </a:solidFill>
              </a:rPr>
              <a:t>Ilustrující skutečnost romantické touhy po biodiverzitě: </a:t>
            </a:r>
            <a:r>
              <a:rPr lang="cs-CZ" i="1" dirty="0"/>
              <a:t>Objev nového druhu na Zemi nebo v ČR je pro většinovou vědeckou komunitu málo zajímavý, nedostanete se s ním do lepších časopisů ani za něj nedostanete „body“ v systému hodnocení vědy. Pro média a veřejnost je to ale jeden z nejzajímavějších výstupů, takže do hlavních médií se dostanete snadno. Objevitelský romantismus? Podvědomá touha po biodiverzitě?</a:t>
            </a:r>
          </a:p>
        </p:txBody>
      </p:sp>
    </p:spTree>
    <p:extLst>
      <p:ext uri="{BB962C8B-B14F-4D97-AF65-F5344CB8AC3E}">
        <p14:creationId xmlns:p14="http://schemas.microsoft.com/office/powerpoint/2010/main" val="19979704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5318" y="0"/>
            <a:ext cx="11987805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Emoční a (neuro)estetické</a:t>
            </a:r>
          </a:p>
          <a:p>
            <a:endParaRPr lang="cs-CZ" sz="22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100" b="1" dirty="0">
                <a:solidFill>
                  <a:srgbClr val="0070C0"/>
                </a:solidFill>
              </a:rPr>
              <a:t>(c) radost ze vzácnosti, patriotismus </a:t>
            </a:r>
            <a:r>
              <a:rPr lang="cs-CZ" sz="2100" dirty="0"/>
              <a:t>– něco vzácného je na mém pozemku, v mé obci, v mém kraji, v mé zemi (a sousedé to nemají)</a:t>
            </a:r>
          </a:p>
          <a:p>
            <a:pPr>
              <a:spcAft>
                <a:spcPts val="600"/>
              </a:spcAft>
            </a:pPr>
            <a:r>
              <a:rPr lang="cs-CZ" sz="2100" b="1" dirty="0">
                <a:solidFill>
                  <a:srgbClr val="0070C0"/>
                </a:solidFill>
              </a:rPr>
              <a:t>(d) konzervatismus, sentiment </a:t>
            </a:r>
            <a:r>
              <a:rPr lang="cs-CZ" sz="2100" dirty="0"/>
              <a:t>– vzdor proti mizení krajiny dětství. Dospělý člověk vnímá negativně mizení květů a motýlů z luk a ryb a raků z potoka (a zde se emočně potká s vědecky založeným ochranářem), nebo vnímá negativně kácení akátů nebo borovic při ochranářském managementu (zde se s ním nepotká).</a:t>
            </a:r>
          </a:p>
          <a:p>
            <a:pPr>
              <a:spcAft>
                <a:spcPts val="600"/>
              </a:spcAft>
            </a:pPr>
            <a:r>
              <a:rPr lang="cs-CZ" sz="2200" b="1" dirty="0">
                <a:solidFill>
                  <a:srgbClr val="0070C0"/>
                </a:solidFill>
              </a:rPr>
              <a:t>(e) druhy „s příběhem“:</a:t>
            </a:r>
            <a:r>
              <a:rPr lang="cs-CZ" sz="2200" dirty="0"/>
              <a:t> endemity, relikty; lákají amatérské přírodovědce, ale jsou extrémně důležité pro výzkum evoluce a fungování života na Zemi (živé archívy). Nebo druhy (například rašeliništní mechy) vytvářejí organické zbytky s historických záznamem (</a:t>
            </a:r>
            <a:r>
              <a:rPr lang="cs-CZ" sz="2200" dirty="0" err="1"/>
              <a:t>paleoarchívy</a:t>
            </a:r>
            <a:r>
              <a:rPr lang="cs-CZ" sz="2200" dirty="0"/>
              <a:t>). </a:t>
            </a:r>
            <a:r>
              <a:rPr lang="cs-CZ" sz="2200" b="1" dirty="0">
                <a:solidFill>
                  <a:srgbClr val="00B050"/>
                </a:solidFill>
              </a:rPr>
              <a:t>Zánik obou typů archívů je srovnatelný s požárem Alexandrijské knihovny nebo katedrály Notre-Dame.</a:t>
            </a:r>
          </a:p>
        </p:txBody>
      </p:sp>
      <p:sp>
        <p:nvSpPr>
          <p:cNvPr id="4" name="Obdélník 3"/>
          <p:cNvSpPr/>
          <p:nvPr/>
        </p:nvSpPr>
        <p:spPr>
          <a:xfrm>
            <a:off x="115319" y="3985373"/>
            <a:ext cx="706353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Etické</a:t>
            </a:r>
          </a:p>
          <a:p>
            <a:endParaRPr lang="cs-CZ" sz="22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200" b="1" dirty="0">
                <a:solidFill>
                  <a:srgbClr val="0070C0"/>
                </a:solidFill>
              </a:rPr>
              <a:t>(a) pocit odpovědnosti </a:t>
            </a:r>
            <a:r>
              <a:rPr lang="cs-CZ" sz="2200" dirty="0"/>
              <a:t>za uchování dědictví předků (na stejné lodi s ochranou památek a folkloru!)</a:t>
            </a:r>
          </a:p>
          <a:p>
            <a:pPr>
              <a:spcAft>
                <a:spcPts val="600"/>
              </a:spcAft>
            </a:pPr>
            <a:r>
              <a:rPr lang="cs-CZ" sz="2200" b="1" dirty="0">
                <a:solidFill>
                  <a:srgbClr val="0070C0"/>
                </a:solidFill>
              </a:rPr>
              <a:t>(b) výčitky </a:t>
            </a:r>
            <a:r>
              <a:rPr lang="cs-CZ" sz="2200" dirty="0"/>
              <a:t>za rychlé antropogenní vymírání druhů</a:t>
            </a:r>
          </a:p>
          <a:p>
            <a:pPr>
              <a:spcAft>
                <a:spcPts val="600"/>
              </a:spcAft>
            </a:pPr>
            <a:r>
              <a:rPr lang="cs-CZ" sz="2200" b="1" dirty="0">
                <a:solidFill>
                  <a:srgbClr val="0070C0"/>
                </a:solidFill>
              </a:rPr>
              <a:t>(c) pocit viny </a:t>
            </a:r>
            <a:r>
              <a:rPr lang="cs-CZ" sz="2200" dirty="0"/>
              <a:t>za ničení druhů, které mohou posloužit příštím generacím, jak ekonomicky, tak emočně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18" r="7801"/>
          <a:stretch/>
        </p:blipFill>
        <p:spPr>
          <a:xfrm>
            <a:off x="7178849" y="4123549"/>
            <a:ext cx="2407640" cy="23397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24" r="10957"/>
          <a:stretch/>
        </p:blipFill>
        <p:spPr>
          <a:xfrm>
            <a:off x="9701808" y="4123549"/>
            <a:ext cx="2401316" cy="2339751"/>
          </a:xfrm>
          <a:prstGeom prst="rect">
            <a:avLst/>
          </a:prstGeom>
        </p:spPr>
      </p:pic>
      <p:cxnSp>
        <p:nvCxnSpPr>
          <p:cNvPr id="8" name="Zakřivená spojnice 7"/>
          <p:cNvCxnSpPr/>
          <p:nvPr/>
        </p:nvCxnSpPr>
        <p:spPr>
          <a:xfrm rot="10800000" flipV="1">
            <a:off x="1191237" y="3869089"/>
            <a:ext cx="1392572" cy="358962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5657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205242" y="1715052"/>
            <a:ext cx="114893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Pro určité procento lidí je biodiverzita (na úrovni krajiny, biotopů nebo druhů) nenahraditelná pro duševní i fyzické (psychosomatické) zdraví a nenahraditelná součást kulturní identity a duchovního života. </a:t>
            </a:r>
            <a:r>
              <a:rPr lang="cs-CZ" sz="2200" b="1" dirty="0">
                <a:solidFill>
                  <a:srgbClr val="0070C0"/>
                </a:solidFill>
              </a:rPr>
              <a:t>Není v tom rozdílu vůči potřebám jiných, stejně nebo i méně početných zdravotních nebo náboženských menšin.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05242" y="803374"/>
            <a:ext cx="121418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/>
              <a:t>Pro řadu lidi je biodiverzita důležitou součástí </a:t>
            </a:r>
            <a:r>
              <a:rPr lang="cs-CZ" sz="2200" b="1" dirty="0">
                <a:solidFill>
                  <a:srgbClr val="0070C0"/>
                </a:solidFill>
              </a:rPr>
              <a:t>hobby aktivit</a:t>
            </a:r>
            <a:r>
              <a:rPr lang="cs-CZ" sz="2200" dirty="0"/>
              <a:t>. Investice do biodiverzity se v tomto neliší třeba od investic do sportovišť (akvaparky) nebo třeba podpory včelaření.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416" y="3460408"/>
            <a:ext cx="4541245" cy="291937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05242" y="109337"/>
            <a:ext cx="60587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Společenské (hobby, práva menšin, veřejné zdraví)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16858" r="19770" b="4061"/>
          <a:stretch/>
        </p:blipFill>
        <p:spPr>
          <a:xfrm>
            <a:off x="6842234" y="3418350"/>
            <a:ext cx="3489435" cy="29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8155" y="97781"/>
            <a:ext cx="1201501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rgbClr val="7030A0"/>
                </a:solidFill>
              </a:rPr>
              <a:t>Proč tedy není ochrana biodiverzity a vůbec ekosystémů Země samozřejmostí? </a:t>
            </a:r>
          </a:p>
          <a:p>
            <a:endParaRPr lang="cs-CZ" dirty="0"/>
          </a:p>
          <a:p>
            <a:r>
              <a:rPr lang="cs-CZ" sz="2000" dirty="0"/>
              <a:t>Je to velkým vlivem emočně deprivovaných jedinců ve společnosti? </a:t>
            </a:r>
          </a:p>
          <a:p>
            <a:r>
              <a:rPr lang="cs-CZ" sz="2000" dirty="0"/>
              <a:t>Ztrátou všeobecné důvěry? </a:t>
            </a:r>
            <a:endParaRPr lang="cs-CZ" sz="2000" b="1" u="sng" dirty="0">
              <a:solidFill>
                <a:srgbClr val="7030A0"/>
              </a:solidFill>
            </a:endParaRPr>
          </a:p>
          <a:p>
            <a:r>
              <a:rPr lang="cs-CZ" sz="2000" dirty="0"/>
              <a:t>Krizí hodnot a podceňování (zapomenutí) hodnot přírody?</a:t>
            </a:r>
          </a:p>
          <a:p>
            <a:r>
              <a:rPr lang="cs-CZ" sz="2000" dirty="0"/>
              <a:t>„Lorenzovými“ hříchy: závod člověka se sebou samým, ztráta schopnosti prožívat city, rozchod s tradicí, rostoucí poddajnost lidstva k doktrínám? </a:t>
            </a:r>
          </a:p>
          <a:p>
            <a:r>
              <a:rPr lang="cs-CZ" sz="2000" dirty="0"/>
              <a:t>Nahrazení uvědomění si vlastní identity černobílými reflexivními reakcemi (rozdělená společnost / sociální sítě)?</a:t>
            </a:r>
          </a:p>
          <a:p>
            <a:endParaRPr lang="cs-CZ" sz="2200" dirty="0"/>
          </a:p>
          <a:p>
            <a:r>
              <a:rPr lang="cs-CZ" sz="2200" dirty="0">
                <a:solidFill>
                  <a:srgbClr val="0000FF"/>
                </a:solidFill>
              </a:rPr>
              <a:t>Nebo jen biologickou podstatou člověka? Viz </a:t>
            </a:r>
            <a:r>
              <a:rPr lang="cs-CZ" sz="2200" b="1" dirty="0">
                <a:solidFill>
                  <a:srgbClr val="0000FF"/>
                </a:solidFill>
              </a:rPr>
              <a:t>sobecký gen, teorie her a sociobiologie</a:t>
            </a:r>
            <a:r>
              <a:rPr lang="cs-CZ" sz="2200" dirty="0">
                <a:solidFill>
                  <a:srgbClr val="0000FF"/>
                </a:solidFill>
              </a:rPr>
              <a:t> – ochrana přírody se jedinci z ekonomického hlediska nevyplácí, když se většina nechová stejně. Jakou roli zde může sehrát </a:t>
            </a:r>
            <a:r>
              <a:rPr lang="cs-CZ" sz="2200" b="1" dirty="0">
                <a:solidFill>
                  <a:srgbClr val="0000FF"/>
                </a:solidFill>
              </a:rPr>
              <a:t>inteligence</a:t>
            </a:r>
            <a:r>
              <a:rPr lang="cs-CZ" sz="2200" dirty="0">
                <a:solidFill>
                  <a:srgbClr val="0000FF"/>
                </a:solidFill>
              </a:rPr>
              <a:t> (rozhodování s ohledem na budoucnost), kritické myšlení, vzdělání a </a:t>
            </a:r>
            <a:r>
              <a:rPr lang="cs-CZ" sz="2200" b="1" dirty="0">
                <a:solidFill>
                  <a:srgbClr val="0000FF"/>
                </a:solidFill>
              </a:rPr>
              <a:t>kultura</a:t>
            </a:r>
            <a:r>
              <a:rPr lang="cs-CZ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" name="Obdélník 5"/>
          <p:cNvSpPr/>
          <p:nvPr/>
        </p:nvSpPr>
        <p:spPr>
          <a:xfrm>
            <a:off x="4702366" y="4659981"/>
            <a:ext cx="73362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Georgia" panose="02040502050405020303" pitchFamily="18" charset="0"/>
              </a:rPr>
              <a:t>Jiří Sádlo: „</a:t>
            </a:r>
            <a:r>
              <a:rPr lang="cs-CZ" b="1" dirty="0">
                <a:solidFill>
                  <a:srgbClr val="000000"/>
                </a:solidFill>
                <a:latin typeface="Georgia" panose="02040502050405020303" pitchFamily="18" charset="0"/>
              </a:rPr>
              <a:t>podvědomým základem přírodních věd je rétorika založená na nevyřčených kulturních předpokladech“</a:t>
            </a:r>
            <a:r>
              <a:rPr lang="cs-CZ" dirty="0">
                <a:solidFill>
                  <a:srgbClr val="000000"/>
                </a:solidFill>
                <a:latin typeface="Georgia" panose="02040502050405020303" pitchFamily="18" charset="0"/>
              </a:rPr>
              <a:t>. Měříme zcela nezaujatě, ale jen to, co se v nás dávno zahnízdilo, že se měřit má a může. Je to výsledek hluboce zakořeněných motivů a přesvědčení, včetně těch mylných, které v sobě jako společnost držíme. Les budeme vždycky ctít coby esenci přírody, ve vědě i mimo ni, prostě proto, že je to jungovský archetyp.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35" y="4281038"/>
            <a:ext cx="4075763" cy="23096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89435" y="6231816"/>
            <a:ext cx="102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vitalplus.org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046753" y="4281038"/>
            <a:ext cx="223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  <a:latin typeface="Georgia" panose="02040502050405020303" pitchFamily="18" charset="0"/>
              </a:rPr>
              <a:t>věda a kultura</a:t>
            </a:r>
          </a:p>
        </p:txBody>
      </p:sp>
    </p:spTree>
    <p:extLst>
      <p:ext uri="{BB962C8B-B14F-4D97-AF65-F5344CB8AC3E}">
        <p14:creationId xmlns:p14="http://schemas.microsoft.com/office/powerpoint/2010/main" val="74608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" y="946445"/>
            <a:ext cx="10502559" cy="25409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0983" y="249813"/>
            <a:ext cx="334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  <a:latin typeface="Georgia" panose="02040502050405020303" pitchFamily="18" charset="0"/>
              </a:rPr>
              <a:t>ekologie a vzdělávání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1608"/>
          <a:stretch/>
        </p:blipFill>
        <p:spPr>
          <a:xfrm>
            <a:off x="10502566" y="857954"/>
            <a:ext cx="1533832" cy="25409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93059" y="4758812"/>
            <a:ext cx="102764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Výzva k budoucím učitelům biologie</a:t>
            </a:r>
          </a:p>
          <a:p>
            <a:endParaRPr lang="cs-CZ" sz="2800" dirty="0">
              <a:solidFill>
                <a:srgbClr val="FF0000"/>
              </a:solidFill>
            </a:endParaRPr>
          </a:p>
          <a:p>
            <a:r>
              <a:rPr lang="cs-CZ" sz="2800" dirty="0"/>
              <a:t>Nezkoušejte pojmy, popisy a klasifikační systémy: vyprávějte příběhy, propojujte, veďte k uvědomování si hodnot přírody, nadchněte!</a:t>
            </a:r>
          </a:p>
        </p:txBody>
      </p:sp>
    </p:spTree>
    <p:extLst>
      <p:ext uri="{BB962C8B-B14F-4D97-AF65-F5344CB8AC3E}">
        <p14:creationId xmlns:p14="http://schemas.microsoft.com/office/powerpoint/2010/main" val="3135731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3523909"/>
            <a:ext cx="12002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solidFill>
                  <a:srgbClr val="FF0000"/>
                </a:solidFill>
              </a:rPr>
              <a:t>K zodpovězení této otázky potřebujeme sociologický, psychologický, filozofický i teologický výzkum na téma ochrany biodiverzity, ekosystémů (včetně globálního); a umění jako jinou formu vyjádření ve složitém světě.</a:t>
            </a:r>
          </a:p>
          <a:p>
            <a:pPr algn="ctr"/>
            <a:r>
              <a:rPr lang="cs-CZ" sz="3000" dirty="0">
                <a:solidFill>
                  <a:srgbClr val="FF0000"/>
                </a:solidFill>
              </a:rPr>
              <a:t>V tomto smyslu jsou „ekologické“ humanitní obory komplementární k přírodovědnému, vědecky zaměřenému směru ekologie, kterou jsme si tady přednášeli, a mohou být mostem k aplikaci výsledků ekologie jako vědy.</a:t>
            </a:r>
          </a:p>
        </p:txBody>
      </p:sp>
      <p:sp>
        <p:nvSpPr>
          <p:cNvPr id="3" name="Obdélník 2"/>
          <p:cNvSpPr/>
          <p:nvPr/>
        </p:nvSpPr>
        <p:spPr>
          <a:xfrm>
            <a:off x="232095" y="362296"/>
            <a:ext cx="11538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u="sng" dirty="0">
                <a:solidFill>
                  <a:srgbClr val="7030A0"/>
                </a:solidFill>
              </a:rPr>
              <a:t>Proč není ochrana biodiverzity a vůbec ekosystémů Země samozřejmostí? </a:t>
            </a:r>
          </a:p>
        </p:txBody>
      </p:sp>
      <p:sp>
        <p:nvSpPr>
          <p:cNvPr id="4" name="Obdélník 3"/>
          <p:cNvSpPr/>
          <p:nvPr/>
        </p:nvSpPr>
        <p:spPr>
          <a:xfrm>
            <a:off x="380567" y="2226082"/>
            <a:ext cx="1115586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500" b="1" u="sng" dirty="0">
                <a:solidFill>
                  <a:srgbClr val="7030A0"/>
                </a:solidFill>
              </a:rPr>
              <a:t>… a naopak se setkává u části společnosti s odporem? A dá se to změnit?</a:t>
            </a:r>
          </a:p>
        </p:txBody>
      </p:sp>
    </p:spTree>
    <p:extLst>
      <p:ext uri="{BB962C8B-B14F-4D97-AF65-F5344CB8AC3E}">
        <p14:creationId xmlns:p14="http://schemas.microsoft.com/office/powerpoint/2010/main" val="1328209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D035AA3-8D69-EC7E-0048-64B73E0361E8}"/>
              </a:ext>
            </a:extLst>
          </p:cNvPr>
          <p:cNvSpPr txBox="1"/>
          <p:nvPr/>
        </p:nvSpPr>
        <p:spPr>
          <a:xfrm>
            <a:off x="2555710" y="47725"/>
            <a:ext cx="762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Člověk proti přírodě? Nebo její součást?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508A37-84B1-16EE-D30C-CA1B849B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67" y="2859604"/>
            <a:ext cx="2023869" cy="281542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7E75245-2A99-9929-F238-CAC9455C682B}"/>
              </a:ext>
            </a:extLst>
          </p:cNvPr>
          <p:cNvSpPr txBox="1"/>
          <p:nvPr/>
        </p:nvSpPr>
        <p:spPr>
          <a:xfrm>
            <a:off x="69669" y="773696"/>
            <a:ext cx="12000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První ochrana přírody se zaměřovala na divočinu – území bez lidského vlivu; velký důraz na lesy.</a:t>
            </a:r>
          </a:p>
          <a:p>
            <a:endParaRPr lang="cs-CZ" dirty="0"/>
          </a:p>
          <a:p>
            <a:r>
              <a:rPr lang="cs-CZ" dirty="0"/>
              <a:t>Navazovala tak na </a:t>
            </a:r>
            <a:r>
              <a:rPr lang="cs-CZ" b="1" dirty="0"/>
              <a:t>romantismus, </a:t>
            </a:r>
            <a:r>
              <a:rPr lang="cs-CZ" dirty="0"/>
              <a:t>který člověka a přírodu stavil do protikladu; věda ale ještě nic nevěděla o (bezlesých) glaciálech, disturbancích, sukcesi apod.</a:t>
            </a:r>
          </a:p>
          <a:p>
            <a:r>
              <a:rPr lang="cs-CZ" dirty="0"/>
              <a:t>Romantici popisují přírodu jako lesnatou divočinu, bez jakékoli role člověka; toto příchodem člověka zaniká (Alois Jirásek – pověst o praotci Čechovi).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8AC3F1D-D017-2651-3A57-317643719878}"/>
              </a:ext>
            </a:extLst>
          </p:cNvPr>
          <p:cNvSpPr txBox="1"/>
          <p:nvPr/>
        </p:nvSpPr>
        <p:spPr>
          <a:xfrm>
            <a:off x="1012564" y="5722523"/>
            <a:ext cx="2636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Jean-Jacques Rousseau</a:t>
            </a:r>
            <a:r>
              <a:rPr lang="cs-CZ" dirty="0"/>
              <a:t>, 1712-1778 </a:t>
            </a:r>
          </a:p>
          <a:p>
            <a:pPr algn="ctr"/>
            <a:r>
              <a:rPr lang="cs-CZ" dirty="0"/>
              <a:t>současník Linného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9EBE142-562D-B2BD-0D44-C63B496BF8DE}"/>
              </a:ext>
            </a:extLst>
          </p:cNvPr>
          <p:cNvSpPr txBox="1"/>
          <p:nvPr/>
        </p:nvSpPr>
        <p:spPr>
          <a:xfrm>
            <a:off x="7429756" y="5099999"/>
            <a:ext cx="47239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Alois Jirásek, 1894</a:t>
            </a:r>
          </a:p>
          <a:p>
            <a:endParaRPr lang="cs-CZ" sz="1800" b="1" dirty="0"/>
          </a:p>
          <a:p>
            <a:r>
              <a:rPr lang="cs-CZ" sz="1600" i="1" dirty="0"/>
              <a:t>… Ohromné pralesy se černaly po horách na pomezí a ze svahů těch hor táhly se široširými pruhy na míle hluboko do země. I tam, uvnitř, rozkládaly se pouště starých, temných hvozdů ……</a:t>
            </a:r>
            <a:endParaRPr lang="cs-CZ" sz="1600" dirty="0"/>
          </a:p>
        </p:txBody>
      </p:sp>
      <p:pic>
        <p:nvPicPr>
          <p:cNvPr id="1028" name="Picture 4" descr="Alois Jirásek – Wikipedie">
            <a:extLst>
              <a:ext uri="{FF2B5EF4-FFF2-40B4-BE49-F238E27FC236}">
                <a16:creationId xmlns:a16="http://schemas.microsoft.com/office/drawing/2014/main" id="{3100F69B-330C-10D1-8A2A-524429420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634" y="2884872"/>
            <a:ext cx="2119778" cy="26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2623" t="8652" r="16753"/>
          <a:stretch/>
        </p:blipFill>
        <p:spPr>
          <a:xfrm>
            <a:off x="4836512" y="2764411"/>
            <a:ext cx="1999388" cy="29106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8AC3F1D-D017-2651-3A57-317643719878}"/>
              </a:ext>
            </a:extLst>
          </p:cNvPr>
          <p:cNvSpPr txBox="1"/>
          <p:nvPr/>
        </p:nvSpPr>
        <p:spPr>
          <a:xfrm>
            <a:off x="4465156" y="5657671"/>
            <a:ext cx="2636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William Blake</a:t>
            </a:r>
          </a:p>
          <a:p>
            <a:pPr algn="ctr"/>
            <a:r>
              <a:rPr lang="cs-CZ" dirty="0"/>
              <a:t>1757-1827</a:t>
            </a:r>
          </a:p>
          <a:p>
            <a:pPr algn="ctr"/>
            <a:r>
              <a:rPr lang="cs-CZ" dirty="0"/>
              <a:t>striktně odděloval člověka od přírody </a:t>
            </a:r>
          </a:p>
        </p:txBody>
      </p:sp>
    </p:spTree>
    <p:extLst>
      <p:ext uri="{BB962C8B-B14F-4D97-AF65-F5344CB8AC3E}">
        <p14:creationId xmlns:p14="http://schemas.microsoft.com/office/powerpoint/2010/main" val="1420516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86004" y="557251"/>
            <a:ext cx="3693912" cy="32325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619201" y="2022534"/>
            <a:ext cx="2233520" cy="48064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17" y="1271753"/>
            <a:ext cx="3309899" cy="512693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005944" y="857047"/>
            <a:ext cx="44298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r>
              <a:rPr lang="cs-CZ" sz="2000" dirty="0"/>
              <a:t>Miliony let trvající koevoluce člověka, jeho kořisti a predátorů a savany jako biomu.</a:t>
            </a:r>
          </a:p>
          <a:p>
            <a:endParaRPr lang="cs-CZ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32201" y="3050079"/>
            <a:ext cx="2622705" cy="472492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A1D5D34-CF10-473F-94A1-3B7C11DEDE26}"/>
              </a:ext>
            </a:extLst>
          </p:cNvPr>
          <p:cNvSpPr txBox="1"/>
          <p:nvPr/>
        </p:nvSpPr>
        <p:spPr>
          <a:xfrm>
            <a:off x="201651" y="124775"/>
            <a:ext cx="76085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500" dirty="0">
                <a:solidFill>
                  <a:srgbClr val="FF0000"/>
                </a:solidFill>
              </a:rPr>
              <a:t>Jak to ale bylo? Co dnes víme?</a:t>
            </a:r>
          </a:p>
          <a:p>
            <a:r>
              <a:rPr lang="cs-CZ" sz="2500" dirty="0">
                <a:solidFill>
                  <a:srgbClr val="FF0000"/>
                </a:solidFill>
              </a:rPr>
              <a:t>První hominoidi na africké savaně (před 8 miliony lety) </a:t>
            </a:r>
          </a:p>
        </p:txBody>
      </p:sp>
    </p:spTree>
    <p:extLst>
      <p:ext uri="{BB962C8B-B14F-4D97-AF65-F5344CB8AC3E}">
        <p14:creationId xmlns:p14="http://schemas.microsoft.com/office/powerpoint/2010/main" val="3853252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65793" y="6198513"/>
            <a:ext cx="43011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>
                <a:solidFill>
                  <a:schemeClr val="accent6"/>
                </a:solidFill>
              </a:rPr>
              <a:t>tzv. </a:t>
            </a:r>
            <a:r>
              <a:rPr lang="cs-CZ" sz="2200" b="1" i="1" dirty="0" err="1">
                <a:solidFill>
                  <a:schemeClr val="accent6"/>
                </a:solidFill>
              </a:rPr>
              <a:t>savanové</a:t>
            </a:r>
            <a:r>
              <a:rPr lang="cs-CZ" sz="2200" b="1" i="1" dirty="0">
                <a:solidFill>
                  <a:schemeClr val="accent6"/>
                </a:solidFill>
              </a:rPr>
              <a:t> dědictví</a:t>
            </a:r>
            <a:r>
              <a:rPr lang="cs-CZ" sz="2200" b="1" dirty="0">
                <a:solidFill>
                  <a:schemeClr val="accent6"/>
                </a:solidFill>
              </a:rPr>
              <a:t> v psychologii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24543" y="272142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Homo </a:t>
            </a:r>
            <a:r>
              <a:rPr lang="cs-CZ" i="1" dirty="0" err="1"/>
              <a:t>erectus</a:t>
            </a:r>
            <a:r>
              <a:rPr lang="cs-CZ" dirty="0"/>
              <a:t>: před ca 2 miliony let, savana; už migroval do světa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13" y="873577"/>
            <a:ext cx="2019587" cy="575582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682301" y="1186542"/>
            <a:ext cx="8270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Homo sapiens</a:t>
            </a:r>
            <a:r>
              <a:rPr lang="cs-CZ" dirty="0"/>
              <a:t>: před ca 200.000 lety, rovněž savana; postupná kolonizace světa</a:t>
            </a:r>
            <a:r>
              <a:rPr lang="cs-CZ" b="1" dirty="0"/>
              <a:t> během posledního glaciálu</a:t>
            </a:r>
            <a:r>
              <a:rPr lang="cs-CZ" dirty="0"/>
              <a:t>, naposled Amerika (průchozí </a:t>
            </a:r>
            <a:r>
              <a:rPr lang="cs-CZ" dirty="0" err="1"/>
              <a:t>Beringie</a:t>
            </a:r>
            <a:r>
              <a:rPr lang="cs-CZ" dirty="0"/>
              <a:t>): vyhubení </a:t>
            </a:r>
            <a:r>
              <a:rPr lang="cs-CZ" dirty="0" err="1"/>
              <a:t>herbivorů</a:t>
            </a:r>
            <a:r>
              <a:rPr lang="cs-CZ" dirty="0"/>
              <a:t> (absence vzájemné koevoluce; vlastně biologická invaze)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301" y="2268145"/>
            <a:ext cx="8063383" cy="377209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340122" y="4225624"/>
            <a:ext cx="857092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glaciál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24683" y="2529559"/>
            <a:ext cx="857092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glaciál</a:t>
            </a:r>
          </a:p>
        </p:txBody>
      </p:sp>
    </p:spTree>
    <p:extLst>
      <p:ext uri="{BB962C8B-B14F-4D97-AF65-F5344CB8AC3E}">
        <p14:creationId xmlns:p14="http://schemas.microsoft.com/office/powerpoint/2010/main" val="4929320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8135</Words>
  <Application>Microsoft Office PowerPoint</Application>
  <PresentationFormat>Širokoúhlá obrazovka</PresentationFormat>
  <Paragraphs>552</Paragraphs>
  <Slides>67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Georgia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Biosféra</dc:title>
  <dc:creator>reviewer</dc:creator>
  <cp:lastModifiedBy>Michal Hájek</cp:lastModifiedBy>
  <cp:revision>204</cp:revision>
  <dcterms:created xsi:type="dcterms:W3CDTF">2023-10-31T09:16:14Z</dcterms:created>
  <dcterms:modified xsi:type="dcterms:W3CDTF">2023-12-20T14:12:05Z</dcterms:modified>
</cp:coreProperties>
</file>