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72"/>
  </p:notesMasterIdLst>
  <p:handoutMasterIdLst>
    <p:handoutMasterId r:id="rId73"/>
  </p:handoutMasterIdLst>
  <p:sldIdLst>
    <p:sldId id="493" r:id="rId3"/>
    <p:sldId id="494" r:id="rId4"/>
    <p:sldId id="527" r:id="rId5"/>
    <p:sldId id="529" r:id="rId6"/>
    <p:sldId id="530" r:id="rId7"/>
    <p:sldId id="547" r:id="rId8"/>
    <p:sldId id="553" r:id="rId9"/>
    <p:sldId id="554" r:id="rId10"/>
    <p:sldId id="594" r:id="rId11"/>
    <p:sldId id="595" r:id="rId12"/>
    <p:sldId id="596" r:id="rId13"/>
    <p:sldId id="597" r:id="rId14"/>
    <p:sldId id="329" r:id="rId15"/>
    <p:sldId id="331" r:id="rId16"/>
    <p:sldId id="332" r:id="rId17"/>
    <p:sldId id="561" r:id="rId18"/>
    <p:sldId id="564" r:id="rId19"/>
    <p:sldId id="570" r:id="rId20"/>
    <p:sldId id="593" r:id="rId21"/>
    <p:sldId id="557" r:id="rId22"/>
    <p:sldId id="558" r:id="rId23"/>
    <p:sldId id="606" r:id="rId24"/>
    <p:sldId id="605" r:id="rId25"/>
    <p:sldId id="559" r:id="rId26"/>
    <p:sldId id="560" r:id="rId27"/>
    <p:sldId id="555" r:id="rId28"/>
    <p:sldId id="562" r:id="rId29"/>
    <p:sldId id="563" r:id="rId30"/>
    <p:sldId id="569" r:id="rId31"/>
    <p:sldId id="585" r:id="rId32"/>
    <p:sldId id="586" r:id="rId33"/>
    <p:sldId id="587" r:id="rId34"/>
    <p:sldId id="589" r:id="rId35"/>
    <p:sldId id="588" r:id="rId36"/>
    <p:sldId id="556" r:id="rId37"/>
    <p:sldId id="600" r:id="rId38"/>
    <p:sldId id="598" r:id="rId39"/>
    <p:sldId id="599" r:id="rId40"/>
    <p:sldId id="601" r:id="rId41"/>
    <p:sldId id="495" r:id="rId42"/>
    <p:sldId id="531" r:id="rId43"/>
    <p:sldId id="542" r:id="rId44"/>
    <p:sldId id="551" r:id="rId45"/>
    <p:sldId id="548" r:id="rId46"/>
    <p:sldId id="565" r:id="rId47"/>
    <p:sldId id="602" r:id="rId48"/>
    <p:sldId id="604" r:id="rId49"/>
    <p:sldId id="603" r:id="rId50"/>
    <p:sldId id="566" r:id="rId51"/>
    <p:sldId id="552" r:id="rId52"/>
    <p:sldId id="496" r:id="rId53"/>
    <p:sldId id="571" r:id="rId54"/>
    <p:sldId id="572" r:id="rId55"/>
    <p:sldId id="576" r:id="rId56"/>
    <p:sldId id="497" r:id="rId57"/>
    <p:sldId id="573" r:id="rId58"/>
    <p:sldId id="574" r:id="rId59"/>
    <p:sldId id="575" r:id="rId60"/>
    <p:sldId id="501" r:id="rId61"/>
    <p:sldId id="502" r:id="rId62"/>
    <p:sldId id="503" r:id="rId63"/>
    <p:sldId id="504" r:id="rId64"/>
    <p:sldId id="577" r:id="rId65"/>
    <p:sldId id="505" r:id="rId66"/>
    <p:sldId id="578" r:id="rId67"/>
    <p:sldId id="591" r:id="rId68"/>
    <p:sldId id="579" r:id="rId69"/>
    <p:sldId id="592" r:id="rId70"/>
    <p:sldId id="526" r:id="rId71"/>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1" autoAdjust="0"/>
    <p:restoredTop sz="93858" autoAdjust="0"/>
  </p:normalViewPr>
  <p:slideViewPr>
    <p:cSldViewPr>
      <p:cViewPr varScale="1">
        <p:scale>
          <a:sx n="114" d="100"/>
          <a:sy n="114" d="100"/>
        </p:scale>
        <p:origin x="1838" y="8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14.11.2023</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Regulatory effects of TGF-β on the growth/proliferation and maturation/differentiation of developmentally distinct hematopoietic </a:t>
            </a:r>
            <a:r>
              <a:rPr lang="en-GB" altLang="en-US" dirty="0" err="1">
                <a:latin typeface="Arial" charset="0"/>
                <a:ea typeface="msgothic" charset="0"/>
                <a:cs typeface="msgothic" charset="0"/>
              </a:rPr>
              <a:t>cells.BFU</a:t>
            </a:r>
            <a:r>
              <a:rPr lang="en-GB" altLang="en-US" dirty="0">
                <a:latin typeface="Arial" charset="0"/>
                <a:ea typeface="msgothic" charset="0"/>
                <a:cs typeface="msgothic" charset="0"/>
              </a:rPr>
              <a:t>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a:t>Kliknutím lze upravit styl.</a:t>
            </a:r>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ntibodypedia.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proteinatlas.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389/fgene.2020.630186"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ture.com/bjc"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1.emf"/><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a:t>Karel Souček</a:t>
            </a:r>
            <a:br>
              <a:rPr lang="cs-CZ" altLang="cs-CZ" dirty="0"/>
            </a:br>
            <a:r>
              <a:rPr lang="cs-CZ" altLang="cs-CZ" dirty="0"/>
              <a:t>	</a:t>
            </a:r>
          </a:p>
        </p:txBody>
      </p:sp>
      <p:sp>
        <p:nvSpPr>
          <p:cNvPr id="5" name="Podnadpis 4"/>
          <p:cNvSpPr>
            <a:spLocks noGrp="1"/>
          </p:cNvSpPr>
          <p:nvPr>
            <p:ph type="subTitle" idx="1"/>
          </p:nvPr>
        </p:nvSpPr>
        <p:spPr/>
        <p:txBody>
          <a:bodyPr/>
          <a:lstStyle/>
          <a:p>
            <a:r>
              <a:rPr lang="cs-CZ" dirty="0"/>
              <a:t>Krvetvorba, systém krevních buněk a krvetvorné orgány; principy diferenciace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A70D-1E08-413B-8B49-EFA0782077FC}"/>
              </a:ext>
            </a:extLst>
          </p:cNvPr>
          <p:cNvSpPr>
            <a:spLocks noGrp="1"/>
          </p:cNvSpPr>
          <p:nvPr>
            <p:ph type="title"/>
          </p:nvPr>
        </p:nvSpPr>
        <p:spPr/>
        <p:txBody>
          <a:bodyPr/>
          <a:lstStyle/>
          <a:p>
            <a:r>
              <a:rPr lang="en-US" dirty="0"/>
              <a:t>Bun</a:t>
            </a:r>
            <a:r>
              <a:rPr lang="cs-CZ" dirty="0" err="1"/>
              <a:t>ěčná</a:t>
            </a:r>
            <a:r>
              <a:rPr lang="cs-CZ" dirty="0"/>
              <a:t> plasticita</a:t>
            </a:r>
            <a:endParaRPr lang="en-US" dirty="0"/>
          </a:p>
        </p:txBody>
      </p:sp>
      <p:pic>
        <p:nvPicPr>
          <p:cNvPr id="2050" name="Picture 2" descr="https://www.mdpi.com/ijms/ijms-21-08274/article_deploy/html/images/ijms-21-08274-g001.png">
            <a:extLst>
              <a:ext uri="{FF2B5EF4-FFF2-40B4-BE49-F238E27FC236}">
                <a16:creationId xmlns:a16="http://schemas.microsoft.com/office/drawing/2014/main" id="{E2458C99-8EA3-4C1F-9963-B054967BC4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6" y="1837102"/>
            <a:ext cx="7596184" cy="39985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9FB72C-C87A-4009-9738-A8AFCA07DB69}"/>
              </a:ext>
            </a:extLst>
          </p:cNvPr>
          <p:cNvSpPr/>
          <p:nvPr/>
        </p:nvSpPr>
        <p:spPr>
          <a:xfrm>
            <a:off x="5508104" y="6461716"/>
            <a:ext cx="4572000" cy="261610"/>
          </a:xfrm>
          <a:prstGeom prst="rect">
            <a:avLst/>
          </a:prstGeom>
        </p:spPr>
        <p:txBody>
          <a:bodyPr>
            <a:spAutoFit/>
          </a:bodyPr>
          <a:lstStyle/>
          <a:p>
            <a:r>
              <a:rPr lang="en-US" sz="1100" dirty="0"/>
              <a:t>https://www.mdpi.com/1422-0067/21/21/8274/htm</a:t>
            </a:r>
          </a:p>
        </p:txBody>
      </p:sp>
    </p:spTree>
    <p:extLst>
      <p:ext uri="{BB962C8B-B14F-4D97-AF65-F5344CB8AC3E}">
        <p14:creationId xmlns:p14="http://schemas.microsoft.com/office/powerpoint/2010/main" val="351086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D67B-46C1-4F87-972C-22C4EA7D6C58}"/>
              </a:ext>
            </a:extLst>
          </p:cNvPr>
          <p:cNvSpPr>
            <a:spLocks noGrp="1"/>
          </p:cNvSpPr>
          <p:nvPr>
            <p:ph type="title"/>
          </p:nvPr>
        </p:nvSpPr>
        <p:spPr>
          <a:xfrm>
            <a:off x="1547816" y="396284"/>
            <a:ext cx="7138987" cy="627063"/>
          </a:xfrm>
        </p:spPr>
        <p:txBody>
          <a:bodyPr/>
          <a:lstStyle/>
          <a:p>
            <a:r>
              <a:rPr lang="en-US" sz="1800" dirty="0" err="1"/>
              <a:t>Charakterizace</a:t>
            </a:r>
            <a:r>
              <a:rPr lang="en-US" sz="1800" dirty="0"/>
              <a:t> </a:t>
            </a:r>
            <a:r>
              <a:rPr lang="en-US" sz="1800" dirty="0" err="1"/>
              <a:t>hematopoetick</a:t>
            </a:r>
            <a:r>
              <a:rPr lang="cs-CZ" sz="1800" dirty="0" err="1"/>
              <a:t>ých</a:t>
            </a:r>
            <a:r>
              <a:rPr lang="cs-CZ" sz="1800" dirty="0"/>
              <a:t> kmenových a </a:t>
            </a:r>
            <a:r>
              <a:rPr lang="cs-CZ" sz="1800" dirty="0" err="1"/>
              <a:t>progenitorových</a:t>
            </a:r>
            <a:r>
              <a:rPr lang="cs-CZ" sz="1800" dirty="0"/>
              <a:t> buněk - </a:t>
            </a:r>
            <a:r>
              <a:rPr lang="en-US" sz="1800" b="0" dirty="0"/>
              <a:t>Colony Forming Cell (CFC) Assay</a:t>
            </a:r>
            <a:endParaRPr lang="en-US" sz="1800" dirty="0"/>
          </a:p>
        </p:txBody>
      </p:sp>
      <p:sp>
        <p:nvSpPr>
          <p:cNvPr id="4" name="Rectangle 3">
            <a:extLst>
              <a:ext uri="{FF2B5EF4-FFF2-40B4-BE49-F238E27FC236}">
                <a16:creationId xmlns:a16="http://schemas.microsoft.com/office/drawing/2014/main" id="{C03668F5-744E-4BD5-BCBA-9B4614B843A4}"/>
              </a:ext>
            </a:extLst>
          </p:cNvPr>
          <p:cNvSpPr/>
          <p:nvPr/>
        </p:nvSpPr>
        <p:spPr>
          <a:xfrm>
            <a:off x="4644008" y="6641947"/>
            <a:ext cx="4572000" cy="184666"/>
          </a:xfrm>
          <a:prstGeom prst="rect">
            <a:avLst/>
          </a:prstGeom>
        </p:spPr>
        <p:txBody>
          <a:bodyPr>
            <a:spAutoFit/>
          </a:bodyPr>
          <a:lstStyle/>
          <a:p>
            <a:r>
              <a:rPr lang="en-US" sz="600" dirty="0"/>
              <a:t>https://www.rndsystems.com/resources/protocols/human-colony-forming-cell-cfc-assay-using-methylcellulose-based-media</a:t>
            </a:r>
          </a:p>
        </p:txBody>
      </p:sp>
      <p:pic>
        <p:nvPicPr>
          <p:cNvPr id="3074" name="Picture 2" descr="Figure 3">
            <a:extLst>
              <a:ext uri="{FF2B5EF4-FFF2-40B4-BE49-F238E27FC236}">
                <a16:creationId xmlns:a16="http://schemas.microsoft.com/office/drawing/2014/main" id="{3E740FA5-54F6-43DC-BC2E-E163DC197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84984"/>
            <a:ext cx="169285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161DA8-9450-47BD-8A59-7682852558A2}"/>
              </a:ext>
            </a:extLst>
          </p:cNvPr>
          <p:cNvPicPr>
            <a:picLocks noChangeAspect="1"/>
          </p:cNvPicPr>
          <p:nvPr/>
        </p:nvPicPr>
        <p:blipFill>
          <a:blip r:embed="rId3"/>
          <a:stretch>
            <a:fillRect/>
          </a:stretch>
        </p:blipFill>
        <p:spPr>
          <a:xfrm>
            <a:off x="3851920" y="1700808"/>
            <a:ext cx="4919015" cy="4869160"/>
          </a:xfrm>
          <a:prstGeom prst="rect">
            <a:avLst/>
          </a:prstGeom>
        </p:spPr>
      </p:pic>
    </p:spTree>
    <p:extLst>
      <p:ext uri="{BB962C8B-B14F-4D97-AF65-F5344CB8AC3E}">
        <p14:creationId xmlns:p14="http://schemas.microsoft.com/office/powerpoint/2010/main" val="400749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E993-AE4F-4048-9848-5BC4D01CA244}"/>
              </a:ext>
            </a:extLst>
          </p:cNvPr>
          <p:cNvSpPr>
            <a:spLocks noGrp="1"/>
          </p:cNvSpPr>
          <p:nvPr>
            <p:ph type="title"/>
          </p:nvPr>
        </p:nvSpPr>
        <p:spPr>
          <a:xfrm>
            <a:off x="1547664" y="260648"/>
            <a:ext cx="7488680" cy="627063"/>
          </a:xfrm>
        </p:spPr>
        <p:txBody>
          <a:bodyPr/>
          <a:lstStyle/>
          <a:p>
            <a:r>
              <a:rPr lang="en-US" sz="1800" dirty="0" err="1"/>
              <a:t>Charakterizace</a:t>
            </a:r>
            <a:r>
              <a:rPr lang="en-US" sz="1800" dirty="0"/>
              <a:t> </a:t>
            </a:r>
            <a:r>
              <a:rPr lang="en-US" sz="1800" dirty="0" err="1"/>
              <a:t>hematopoetick</a:t>
            </a:r>
            <a:r>
              <a:rPr lang="cs-CZ" sz="1800" dirty="0" err="1"/>
              <a:t>ých</a:t>
            </a:r>
            <a:r>
              <a:rPr lang="cs-CZ" sz="1800" dirty="0"/>
              <a:t> kmenových a </a:t>
            </a:r>
            <a:r>
              <a:rPr lang="cs-CZ" sz="1800" dirty="0" err="1"/>
              <a:t>progenitorových</a:t>
            </a:r>
            <a:r>
              <a:rPr lang="cs-CZ" sz="1800" dirty="0"/>
              <a:t> buněk – </a:t>
            </a:r>
            <a:r>
              <a:rPr lang="cs-CZ" sz="1800" dirty="0" err="1"/>
              <a:t>competitive</a:t>
            </a:r>
            <a:r>
              <a:rPr lang="cs-CZ" sz="1800" dirty="0"/>
              <a:t> </a:t>
            </a:r>
            <a:r>
              <a:rPr lang="cs-CZ" sz="1800" dirty="0" err="1"/>
              <a:t>repopulation</a:t>
            </a:r>
            <a:r>
              <a:rPr lang="cs-CZ" sz="1800" dirty="0"/>
              <a:t> </a:t>
            </a:r>
            <a:r>
              <a:rPr lang="cs-CZ" sz="1800" dirty="0" err="1"/>
              <a:t>assay</a:t>
            </a:r>
            <a:r>
              <a:rPr lang="cs-CZ" sz="1800" dirty="0"/>
              <a:t>, CRU</a:t>
            </a:r>
            <a:endParaRPr lang="en-US" sz="1800" dirty="0"/>
          </a:p>
        </p:txBody>
      </p:sp>
      <p:pic>
        <p:nvPicPr>
          <p:cNvPr id="4" name="Picture 3">
            <a:extLst>
              <a:ext uri="{FF2B5EF4-FFF2-40B4-BE49-F238E27FC236}">
                <a16:creationId xmlns:a16="http://schemas.microsoft.com/office/drawing/2014/main" id="{20C3DF13-D3A5-4E21-A1AE-5BE67B3F68D3}"/>
              </a:ext>
            </a:extLst>
          </p:cNvPr>
          <p:cNvPicPr>
            <a:picLocks noChangeAspect="1"/>
          </p:cNvPicPr>
          <p:nvPr/>
        </p:nvPicPr>
        <p:blipFill>
          <a:blip r:embed="rId2"/>
          <a:stretch>
            <a:fillRect/>
          </a:stretch>
        </p:blipFill>
        <p:spPr>
          <a:xfrm>
            <a:off x="2836922" y="1340768"/>
            <a:ext cx="4687405" cy="5584470"/>
          </a:xfrm>
          <a:prstGeom prst="rect">
            <a:avLst/>
          </a:prstGeom>
        </p:spPr>
      </p:pic>
    </p:spTree>
    <p:extLst>
      <p:ext uri="{BB962C8B-B14F-4D97-AF65-F5344CB8AC3E}">
        <p14:creationId xmlns:p14="http://schemas.microsoft.com/office/powerpoint/2010/main" val="113630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52F0-4777-41F8-AB94-8539BE4692EB}"/>
              </a:ext>
            </a:extLst>
          </p:cNvPr>
          <p:cNvSpPr>
            <a:spLocks noGrp="1"/>
          </p:cNvSpPr>
          <p:nvPr>
            <p:ph type="title"/>
          </p:nvPr>
        </p:nvSpPr>
        <p:spPr/>
        <p:txBody>
          <a:bodyPr/>
          <a:lstStyle/>
          <a:p>
            <a:r>
              <a:rPr lang="cs-CZ" dirty="0" err="1"/>
              <a:t>Immunodetekce</a:t>
            </a:r>
            <a:endParaRPr lang="en-US" dirty="0"/>
          </a:p>
        </p:txBody>
      </p:sp>
      <p:pic>
        <p:nvPicPr>
          <p:cNvPr id="4" name="Picture 3">
            <a:extLst>
              <a:ext uri="{FF2B5EF4-FFF2-40B4-BE49-F238E27FC236}">
                <a16:creationId xmlns:a16="http://schemas.microsoft.com/office/drawing/2014/main" id="{53197FED-6884-40C1-97F6-D352E293A680}"/>
              </a:ext>
            </a:extLst>
          </p:cNvPr>
          <p:cNvPicPr>
            <a:picLocks noChangeAspect="1"/>
          </p:cNvPicPr>
          <p:nvPr/>
        </p:nvPicPr>
        <p:blipFill>
          <a:blip r:embed="rId2"/>
          <a:stretch>
            <a:fillRect/>
          </a:stretch>
        </p:blipFill>
        <p:spPr>
          <a:xfrm>
            <a:off x="1331640" y="1372627"/>
            <a:ext cx="4626975" cy="2088232"/>
          </a:xfrm>
          <a:prstGeom prst="rect">
            <a:avLst/>
          </a:prstGeom>
        </p:spPr>
      </p:pic>
      <p:sp>
        <p:nvSpPr>
          <p:cNvPr id="6" name="TextBox 5">
            <a:extLst>
              <a:ext uri="{FF2B5EF4-FFF2-40B4-BE49-F238E27FC236}">
                <a16:creationId xmlns:a16="http://schemas.microsoft.com/office/drawing/2014/main" id="{7977C095-33AC-4713-9BC4-76C912E638FC}"/>
              </a:ext>
            </a:extLst>
          </p:cNvPr>
          <p:cNvSpPr txBox="1"/>
          <p:nvPr/>
        </p:nvSpPr>
        <p:spPr>
          <a:xfrm>
            <a:off x="1331640" y="3348701"/>
            <a:ext cx="6984776" cy="1569660"/>
          </a:xfrm>
          <a:prstGeom prst="rect">
            <a:avLst/>
          </a:prstGeom>
          <a:noFill/>
        </p:spPr>
        <p:txBody>
          <a:bodyPr wrap="square" rtlCol="0">
            <a:spAutoFit/>
          </a:bodyPr>
          <a:lstStyle/>
          <a:p>
            <a:r>
              <a:rPr lang="cs-CZ" sz="1600" dirty="0" err="1"/>
              <a:t>History</a:t>
            </a:r>
            <a:r>
              <a:rPr lang="cs-CZ" sz="1600" dirty="0"/>
              <a:t>:</a:t>
            </a:r>
          </a:p>
          <a:p>
            <a:r>
              <a:rPr lang="cs-CZ" sz="1600" b="0" dirty="0"/>
              <a:t>1940 – </a:t>
            </a:r>
            <a:r>
              <a:rPr lang="cs-CZ" sz="1600" b="0" dirty="0" err="1"/>
              <a:t>Conns</a:t>
            </a:r>
            <a:r>
              <a:rPr lang="cs-CZ" sz="1600" b="0" dirty="0"/>
              <a:t>, imunofluorescenční značení </a:t>
            </a:r>
            <a:r>
              <a:rPr lang="cs-CZ" sz="1600" b="0" dirty="0" err="1"/>
              <a:t>kryořezů</a:t>
            </a:r>
            <a:endParaRPr lang="cs-CZ" sz="1600" b="0" dirty="0"/>
          </a:p>
          <a:p>
            <a:r>
              <a:rPr lang="cs-CZ" sz="1600" b="0" dirty="0"/>
              <a:t>1959 – Singer, vývoj metody konjugující protilátky se značkou</a:t>
            </a:r>
          </a:p>
          <a:p>
            <a:r>
              <a:rPr lang="cs-CZ" sz="1600" b="0" dirty="0"/>
              <a:t>1966 - Graham</a:t>
            </a:r>
            <a:r>
              <a:rPr lang="en-US" sz="1600" b="0" dirty="0"/>
              <a:t>&amp;</a:t>
            </a:r>
            <a:r>
              <a:rPr lang="en-US" sz="1600" b="0" dirty="0" err="1"/>
              <a:t>Karnovsky</a:t>
            </a:r>
            <a:r>
              <a:rPr lang="en-US" sz="1600" b="0" dirty="0"/>
              <a:t>, </a:t>
            </a:r>
            <a:r>
              <a:rPr lang="en-US" sz="1600" b="0" dirty="0" err="1"/>
              <a:t>metoda</a:t>
            </a:r>
            <a:r>
              <a:rPr lang="en-US" sz="1600" b="0" dirty="0"/>
              <a:t> </a:t>
            </a:r>
            <a:r>
              <a:rPr lang="en-US" sz="1600" b="0" dirty="0" err="1"/>
              <a:t>zna</a:t>
            </a:r>
            <a:r>
              <a:rPr lang="cs-CZ" sz="1600" b="0" dirty="0" err="1"/>
              <a:t>čení</a:t>
            </a:r>
            <a:r>
              <a:rPr lang="cs-CZ" sz="1600" b="0" dirty="0"/>
              <a:t> protilátek enzymy (HRP)</a:t>
            </a:r>
          </a:p>
          <a:p>
            <a:r>
              <a:rPr lang="cs-CZ" sz="1600" b="0" dirty="0"/>
              <a:t>1974 – </a:t>
            </a:r>
            <a:r>
              <a:rPr lang="cs-CZ" sz="1600" b="0" dirty="0" err="1"/>
              <a:t>Taylor</a:t>
            </a:r>
            <a:r>
              <a:rPr lang="en-US" sz="1600" b="0" dirty="0"/>
              <a:t>&amp;</a:t>
            </a:r>
            <a:r>
              <a:rPr lang="cs-CZ" sz="1600" b="0" dirty="0" err="1"/>
              <a:t>Burns</a:t>
            </a:r>
            <a:r>
              <a:rPr lang="cs-CZ" sz="1600" b="0" dirty="0"/>
              <a:t> – rutinní </a:t>
            </a:r>
            <a:r>
              <a:rPr lang="cs-CZ" sz="1600" b="0" dirty="0" err="1"/>
              <a:t>imunohistochemie</a:t>
            </a:r>
            <a:endParaRPr lang="cs-CZ" sz="1600" b="0" dirty="0"/>
          </a:p>
          <a:p>
            <a:r>
              <a:rPr lang="cs-CZ" sz="1600" b="0" dirty="0"/>
              <a:t>1975 – </a:t>
            </a:r>
            <a:r>
              <a:rPr lang="cs-CZ" sz="1600" b="0" dirty="0" err="1"/>
              <a:t>Kohler</a:t>
            </a:r>
            <a:r>
              <a:rPr lang="en-US" sz="1600" b="0" dirty="0"/>
              <a:t>&amp;</a:t>
            </a:r>
            <a:r>
              <a:rPr lang="cs-CZ" sz="1600" b="0" dirty="0" err="1"/>
              <a:t>Milstein</a:t>
            </a:r>
            <a:r>
              <a:rPr lang="cs-CZ" sz="1600" b="0" dirty="0"/>
              <a:t> – produkce monoklonálních protilátek pomocí hybridomů</a:t>
            </a:r>
            <a:endParaRPr lang="en-US" sz="1600" b="0" dirty="0"/>
          </a:p>
        </p:txBody>
      </p:sp>
      <p:pic>
        <p:nvPicPr>
          <p:cNvPr id="8" name="Picture 7">
            <a:extLst>
              <a:ext uri="{FF2B5EF4-FFF2-40B4-BE49-F238E27FC236}">
                <a16:creationId xmlns:a16="http://schemas.microsoft.com/office/drawing/2014/main" id="{9177333A-1FF9-43C8-B6E4-DEA827194095}"/>
              </a:ext>
            </a:extLst>
          </p:cNvPr>
          <p:cNvPicPr>
            <a:picLocks noChangeAspect="1"/>
          </p:cNvPicPr>
          <p:nvPr/>
        </p:nvPicPr>
        <p:blipFill>
          <a:blip r:embed="rId3"/>
          <a:stretch>
            <a:fillRect/>
          </a:stretch>
        </p:blipFill>
        <p:spPr>
          <a:xfrm>
            <a:off x="6120965" y="332656"/>
            <a:ext cx="2854712" cy="3016045"/>
          </a:xfrm>
          <a:prstGeom prst="rect">
            <a:avLst/>
          </a:prstGeom>
        </p:spPr>
      </p:pic>
      <p:pic>
        <p:nvPicPr>
          <p:cNvPr id="1030" name="Picture 6" descr="How are Antibodies Produced | Sino Biological">
            <a:extLst>
              <a:ext uri="{FF2B5EF4-FFF2-40B4-BE49-F238E27FC236}">
                <a16:creationId xmlns:a16="http://schemas.microsoft.com/office/drawing/2014/main" id="{D9E8D745-F8DB-4C01-A924-56B70DAD8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979" y="4885331"/>
            <a:ext cx="4260965" cy="197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30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0176AAB-B873-48C5-861F-CD751C7A6A66}"/>
              </a:ext>
            </a:extLst>
          </p:cNvPr>
          <p:cNvPicPr>
            <a:picLocks noChangeAspect="1"/>
          </p:cNvPicPr>
          <p:nvPr/>
        </p:nvPicPr>
        <p:blipFill>
          <a:blip r:embed="rId3"/>
          <a:stretch>
            <a:fillRect/>
          </a:stretch>
        </p:blipFill>
        <p:spPr>
          <a:xfrm>
            <a:off x="1043608" y="114491"/>
            <a:ext cx="8039039" cy="6629017"/>
          </a:xfrm>
          <a:prstGeom prst="rect">
            <a:avLst/>
          </a:prstGeom>
        </p:spPr>
      </p:pic>
    </p:spTree>
    <p:extLst>
      <p:ext uri="{BB962C8B-B14F-4D97-AF65-F5344CB8AC3E}">
        <p14:creationId xmlns:p14="http://schemas.microsoft.com/office/powerpoint/2010/main" val="1821792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3FAFC4A-9A22-4EA6-9897-1CE8F590A22F}"/>
              </a:ext>
            </a:extLst>
          </p:cNvPr>
          <p:cNvPicPr>
            <a:picLocks noChangeAspect="1"/>
          </p:cNvPicPr>
          <p:nvPr/>
        </p:nvPicPr>
        <p:blipFill>
          <a:blip r:embed="rId3"/>
          <a:stretch>
            <a:fillRect/>
          </a:stretch>
        </p:blipFill>
        <p:spPr>
          <a:xfrm>
            <a:off x="1948212" y="0"/>
            <a:ext cx="5247575" cy="6858000"/>
          </a:xfrm>
          <a:prstGeom prst="rect">
            <a:avLst/>
          </a:prstGeom>
        </p:spPr>
      </p:pic>
    </p:spTree>
    <p:extLst>
      <p:ext uri="{BB962C8B-B14F-4D97-AF65-F5344CB8AC3E}">
        <p14:creationId xmlns:p14="http://schemas.microsoft.com/office/powerpoint/2010/main" val="350661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a:solidFill>
                  <a:prstClr val="black"/>
                </a:solidFill>
                <a:latin typeface="Calibri"/>
              </a:rPr>
              <a:t>stanovení 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p>
          <a:p>
            <a:pPr marL="0" indent="0">
              <a:buNone/>
            </a:pPr>
            <a:endParaRPr lang="cs-CZ" sz="1600" b="1" dirty="0">
              <a:solidFill>
                <a:prstClr val="black"/>
              </a:solidFill>
              <a:latin typeface="Calibri"/>
            </a:endParaRPr>
          </a:p>
          <a:p>
            <a:pPr marL="0" indent="0">
              <a:buNone/>
            </a:pPr>
            <a:r>
              <a:rPr lang="cs-CZ" sz="1600" b="1" dirty="0">
                <a:solidFill>
                  <a:prstClr val="black"/>
                </a:solidFill>
                <a:latin typeface="Calibri"/>
              </a:rPr>
              <a:t>CD („Cluster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a:solidFill>
                  <a:prstClr val="black"/>
                </a:solidFill>
                <a:latin typeface="Calibri"/>
              </a:rPr>
              <a:t>systém 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p>
          <a:p>
            <a:endParaRPr lang="en-US" sz="1800" dirty="0"/>
          </a:p>
        </p:txBody>
      </p:sp>
    </p:spTree>
    <p:extLst>
      <p:ext uri="{BB962C8B-B14F-4D97-AF65-F5344CB8AC3E}">
        <p14:creationId xmlns:p14="http://schemas.microsoft.com/office/powerpoint/2010/main" val="179668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CD molekuly</a:t>
            </a:r>
            <a:endParaRPr lang="en-US" dirty="0"/>
          </a:p>
        </p:txBody>
      </p:sp>
      <p:sp>
        <p:nvSpPr>
          <p:cNvPr id="3" name="Zástupný symbol pro obsah 2"/>
          <p:cNvSpPr>
            <a:spLocks noGrp="1"/>
          </p:cNvSpPr>
          <p:nvPr>
            <p:ph idx="1"/>
          </p:nvPr>
        </p:nvSpPr>
        <p:spPr/>
        <p:txBody>
          <a:bodyPr/>
          <a:lstStyle/>
          <a:p>
            <a:r>
              <a:rPr lang="en-US" dirty="0">
                <a:hlinkClick r:id="rId2"/>
              </a:rPr>
              <a:t>https://www.biolegend.com/cell_markers</a:t>
            </a:r>
            <a:endParaRPr lang="cs-CZ" dirty="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578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a:t>The hematopoietic hierarchy – novel approaches</a:t>
            </a:r>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179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A08FE-4E8B-4E70-9D69-E6C668F2A967}"/>
              </a:ext>
            </a:extLst>
          </p:cNvPr>
          <p:cNvPicPr>
            <a:picLocks noChangeAspect="1"/>
          </p:cNvPicPr>
          <p:nvPr/>
        </p:nvPicPr>
        <p:blipFill>
          <a:blip r:embed="rId2"/>
          <a:stretch>
            <a:fillRect/>
          </a:stretch>
        </p:blipFill>
        <p:spPr>
          <a:xfrm>
            <a:off x="1275126" y="1859403"/>
            <a:ext cx="5017226" cy="3139194"/>
          </a:xfrm>
          <a:prstGeom prst="rect">
            <a:avLst/>
          </a:prstGeom>
        </p:spPr>
      </p:pic>
      <p:pic>
        <p:nvPicPr>
          <p:cNvPr id="5" name="Picture 4">
            <a:extLst>
              <a:ext uri="{FF2B5EF4-FFF2-40B4-BE49-F238E27FC236}">
                <a16:creationId xmlns:a16="http://schemas.microsoft.com/office/drawing/2014/main" id="{6418B824-F7A6-4DC2-BBDC-EFCF71C68075}"/>
              </a:ext>
            </a:extLst>
          </p:cNvPr>
          <p:cNvPicPr>
            <a:picLocks noChangeAspect="1"/>
          </p:cNvPicPr>
          <p:nvPr/>
        </p:nvPicPr>
        <p:blipFill>
          <a:blip r:embed="rId3"/>
          <a:stretch>
            <a:fillRect/>
          </a:stretch>
        </p:blipFill>
        <p:spPr>
          <a:xfrm>
            <a:off x="6300192" y="116632"/>
            <a:ext cx="2710113" cy="6453336"/>
          </a:xfrm>
          <a:prstGeom prst="rect">
            <a:avLst/>
          </a:prstGeom>
        </p:spPr>
      </p:pic>
    </p:spTree>
    <p:extLst>
      <p:ext uri="{BB962C8B-B14F-4D97-AF65-F5344CB8AC3E}">
        <p14:creationId xmlns:p14="http://schemas.microsoft.com/office/powerpoint/2010/main" val="194025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Krev – složení a funkce</a:t>
            </a:r>
            <a:endParaRPr lang="en-US" dirty="0"/>
          </a:p>
        </p:txBody>
      </p:sp>
      <p:sp>
        <p:nvSpPr>
          <p:cNvPr id="3" name="Zástupný symbol pro obsah 2"/>
          <p:cNvSpPr>
            <a:spLocks noGrp="1"/>
          </p:cNvSpPr>
          <p:nvPr>
            <p:ph idx="1"/>
          </p:nvPr>
        </p:nvSpPr>
        <p:spPr/>
        <p:txBody>
          <a:bodyPr/>
          <a:lstStyle/>
          <a:p>
            <a:r>
              <a:rPr lang="cs-CZ" dirty="0"/>
              <a:t>Suspenze buněk v roztoku obsahujícím proteiny a elektrolyty (krevní plazma)</a:t>
            </a:r>
          </a:p>
          <a:p>
            <a:r>
              <a:rPr lang="cs-CZ" dirty="0"/>
              <a:t>Slouží pro transport plynů, výživných a odpadních látek, hormonů a dalších regulátorů</a:t>
            </a:r>
          </a:p>
          <a:p>
            <a:r>
              <a:rPr lang="cs-CZ" dirty="0"/>
              <a:t>Množství krve u dospělého člověka je  </a:t>
            </a:r>
            <a:r>
              <a:rPr lang="en-US" dirty="0"/>
              <a:t>~</a:t>
            </a:r>
            <a:r>
              <a:rPr lang="cs-CZ" dirty="0"/>
              <a:t> 4,5 - 5 litrů (6-8</a:t>
            </a:r>
            <a:r>
              <a:rPr lang="en-US" dirty="0"/>
              <a:t>% </a:t>
            </a:r>
            <a:r>
              <a:rPr lang="en-US" dirty="0" err="1"/>
              <a:t>celkov</a:t>
            </a:r>
            <a:r>
              <a:rPr lang="cs-CZ" dirty="0"/>
              <a:t>é hmotnosti)</a:t>
            </a:r>
          </a:p>
          <a:p>
            <a:r>
              <a:rPr lang="en-US" dirty="0"/>
              <a:t>~ 40% </a:t>
            </a:r>
            <a:r>
              <a:rPr lang="en-US" dirty="0" err="1"/>
              <a:t>objemu</a:t>
            </a:r>
            <a:r>
              <a:rPr lang="en-US" dirty="0"/>
              <a:t> </a:t>
            </a:r>
            <a:r>
              <a:rPr lang="en-US" dirty="0" err="1"/>
              <a:t>krve</a:t>
            </a:r>
            <a:r>
              <a:rPr lang="en-US" dirty="0"/>
              <a:t> </a:t>
            </a:r>
            <a:r>
              <a:rPr lang="cs-CZ" dirty="0"/>
              <a:t>jsou buňky</a:t>
            </a:r>
          </a:p>
          <a:p>
            <a:pPr lvl="1"/>
            <a:r>
              <a:rPr lang="cs-CZ" dirty="0"/>
              <a:t>Erytrocyty – transport plynů</a:t>
            </a:r>
          </a:p>
          <a:p>
            <a:pPr lvl="1"/>
            <a:r>
              <a:rPr lang="cs-CZ" dirty="0"/>
              <a:t>Trombocyty – srážení krve</a:t>
            </a:r>
          </a:p>
          <a:p>
            <a:pPr lvl="1"/>
            <a:r>
              <a:rPr lang="cs-CZ" dirty="0"/>
              <a:t>Leukocyty (granulocyty, monocyty, lymfocyty) – obranná funkce</a:t>
            </a:r>
          </a:p>
          <a:p>
            <a:r>
              <a:rPr lang="cs-CZ" dirty="0"/>
              <a:t>Omezené životnost krevních elementů (3-120 dní)</a:t>
            </a:r>
          </a:p>
          <a:p>
            <a:r>
              <a:rPr lang="cs-CZ" dirty="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p>
          <a:p>
            <a:pPr fontAlgn="auto">
              <a:lnSpc>
                <a:spcPct val="120000"/>
              </a:lnSpc>
              <a:spcBef>
                <a:spcPts val="0"/>
              </a:spcBef>
              <a:spcAft>
                <a:spcPts val="0"/>
              </a:spcAft>
            </a:pPr>
            <a:r>
              <a:rPr lang="cs-CZ" sz="1400" b="1" dirty="0">
                <a:solidFill>
                  <a:prstClr val="black"/>
                </a:solidFill>
                <a:latin typeface="Calibri"/>
              </a:rPr>
              <a:t>Dospělí 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A91E-31B0-812A-4596-098493DF469E}"/>
              </a:ext>
            </a:extLst>
          </p:cNvPr>
          <p:cNvSpPr>
            <a:spLocks noGrp="1"/>
          </p:cNvSpPr>
          <p:nvPr>
            <p:ph type="title"/>
          </p:nvPr>
        </p:nvSpPr>
        <p:spPr/>
        <p:txBody>
          <a:bodyPr/>
          <a:lstStyle/>
          <a:p>
            <a:r>
              <a:rPr lang="en-US" dirty="0" err="1"/>
              <a:t>Úbytek</a:t>
            </a:r>
            <a:r>
              <a:rPr lang="en-US" dirty="0"/>
              <a:t> telomer, </a:t>
            </a:r>
            <a:r>
              <a:rPr lang="en-US" dirty="0" err="1"/>
              <a:t>délka</a:t>
            </a:r>
            <a:r>
              <a:rPr lang="en-US" dirty="0"/>
              <a:t> telomer a </a:t>
            </a:r>
            <a:r>
              <a:rPr lang="en-US" dirty="0" err="1"/>
              <a:t>telomeráza</a:t>
            </a:r>
            <a:r>
              <a:rPr lang="en-US" dirty="0"/>
              <a:t>.</a:t>
            </a:r>
          </a:p>
        </p:txBody>
      </p:sp>
      <p:pic>
        <p:nvPicPr>
          <p:cNvPr id="3074" name="Picture 2">
            <a:extLst>
              <a:ext uri="{FF2B5EF4-FFF2-40B4-BE49-F238E27FC236}">
                <a16:creationId xmlns:a16="http://schemas.microsoft.com/office/drawing/2014/main" id="{4E7C27C0-4825-B098-AA10-271E8F7AF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6" y="1691144"/>
            <a:ext cx="7596184" cy="4365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580949-290F-17E8-38A3-C5D7BAC633F6}"/>
              </a:ext>
            </a:extLst>
          </p:cNvPr>
          <p:cNvSpPr txBox="1"/>
          <p:nvPr/>
        </p:nvSpPr>
        <p:spPr>
          <a:xfrm>
            <a:off x="4860032" y="6382542"/>
            <a:ext cx="4572000" cy="369332"/>
          </a:xfrm>
          <a:prstGeom prst="rect">
            <a:avLst/>
          </a:prstGeom>
          <a:noFill/>
        </p:spPr>
        <p:txBody>
          <a:bodyPr wrap="square">
            <a:spAutoFit/>
          </a:bodyPr>
          <a:lstStyle/>
          <a:p>
            <a:r>
              <a:rPr lang="en-US" b="0" i="0" u="none" strike="noStrike" dirty="0">
                <a:solidFill>
                  <a:srgbClr val="282828"/>
                </a:solidFill>
                <a:effectLst/>
                <a:latin typeface="MuseoSans"/>
                <a:hlinkClick r:id="rId3"/>
              </a:rPr>
              <a:t>https://doi.org/10.3389/fgene.2020.630186</a:t>
            </a:r>
            <a:endParaRPr lang="en-US" dirty="0"/>
          </a:p>
        </p:txBody>
      </p:sp>
    </p:spTree>
    <p:extLst>
      <p:ext uri="{BB962C8B-B14F-4D97-AF65-F5344CB8AC3E}">
        <p14:creationId xmlns:p14="http://schemas.microsoft.com/office/powerpoint/2010/main" val="299083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D5F7-DA88-76BD-FF46-970AB9EF1842}"/>
              </a:ext>
            </a:extLst>
          </p:cNvPr>
          <p:cNvSpPr>
            <a:spLocks noGrp="1"/>
          </p:cNvSpPr>
          <p:nvPr>
            <p:ph type="title"/>
          </p:nvPr>
        </p:nvSpPr>
        <p:spPr>
          <a:xfrm>
            <a:off x="1547664" y="263448"/>
            <a:ext cx="7138987" cy="627063"/>
          </a:xfrm>
        </p:spPr>
        <p:txBody>
          <a:bodyPr/>
          <a:lstStyle/>
          <a:p>
            <a:r>
              <a:rPr lang="en-US" dirty="0" err="1"/>
              <a:t>Dynamika</a:t>
            </a:r>
            <a:r>
              <a:rPr lang="en-US" dirty="0"/>
              <a:t> telomer a </a:t>
            </a:r>
            <a:r>
              <a:rPr lang="en-US" dirty="0" err="1"/>
              <a:t>telomerázy</a:t>
            </a:r>
            <a:r>
              <a:rPr lang="en-US" dirty="0"/>
              <a:t> v </a:t>
            </a:r>
            <a:r>
              <a:rPr lang="en-US" dirty="0" err="1"/>
              <a:t>lidských</a:t>
            </a:r>
            <a:r>
              <a:rPr lang="en-US" dirty="0"/>
              <a:t> </a:t>
            </a:r>
            <a:r>
              <a:rPr lang="en-US" dirty="0" err="1"/>
              <a:t>kmenových</a:t>
            </a:r>
            <a:r>
              <a:rPr lang="en-US" dirty="0"/>
              <a:t> </a:t>
            </a:r>
            <a:r>
              <a:rPr lang="en-US" dirty="0" err="1"/>
              <a:t>buňkách</a:t>
            </a:r>
            <a:r>
              <a:rPr lang="en-US" dirty="0"/>
              <a:t>.</a:t>
            </a:r>
          </a:p>
        </p:txBody>
      </p:sp>
      <p:pic>
        <p:nvPicPr>
          <p:cNvPr id="2050" name="Picture 2" descr="figure 1">
            <a:extLst>
              <a:ext uri="{FF2B5EF4-FFF2-40B4-BE49-F238E27FC236}">
                <a16:creationId xmlns:a16="http://schemas.microsoft.com/office/drawing/2014/main" id="{5C97BEA2-F928-5868-3D6D-7161C90FF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6592961" cy="4399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C5E7C1-2E8B-3DC2-6F20-E0EBA18B9C05}"/>
              </a:ext>
            </a:extLst>
          </p:cNvPr>
          <p:cNvSpPr txBox="1"/>
          <p:nvPr/>
        </p:nvSpPr>
        <p:spPr>
          <a:xfrm>
            <a:off x="4932040" y="6093296"/>
            <a:ext cx="4572000" cy="276999"/>
          </a:xfrm>
          <a:prstGeom prst="rect">
            <a:avLst/>
          </a:prstGeom>
          <a:noFill/>
        </p:spPr>
        <p:txBody>
          <a:bodyPr wrap="square">
            <a:spAutoFit/>
          </a:bodyPr>
          <a:lstStyle/>
          <a:p>
            <a:r>
              <a:rPr lang="en-US" sz="1200" b="0" i="1" dirty="0">
                <a:solidFill>
                  <a:srgbClr val="006699"/>
                </a:solidFill>
                <a:effectLst/>
                <a:latin typeface="-apple-system"/>
                <a:hlinkClick r:id="rId3"/>
              </a:rPr>
              <a:t>British Journal of Cancer</a:t>
            </a:r>
            <a:r>
              <a:rPr lang="en-US" sz="1200" b="0" i="0" dirty="0">
                <a:solidFill>
                  <a:srgbClr val="222222"/>
                </a:solidFill>
                <a:effectLst/>
                <a:latin typeface="-apple-system"/>
              </a:rPr>
              <a:t> </a:t>
            </a:r>
            <a:r>
              <a:rPr lang="en-US" sz="1200" b="1" i="0" dirty="0">
                <a:solidFill>
                  <a:srgbClr val="222222"/>
                </a:solidFill>
                <a:effectLst/>
                <a:latin typeface="-apple-system"/>
              </a:rPr>
              <a:t>volume 96</a:t>
            </a:r>
            <a:r>
              <a:rPr lang="en-US" sz="1200" b="0" i="0" dirty="0">
                <a:solidFill>
                  <a:srgbClr val="222222"/>
                </a:solidFill>
                <a:effectLst/>
                <a:latin typeface="-apple-system"/>
              </a:rPr>
              <a:t>, pages1020–1024 (2007)</a:t>
            </a:r>
            <a:endParaRPr lang="en-US" sz="1200" dirty="0"/>
          </a:p>
        </p:txBody>
      </p:sp>
    </p:spTree>
    <p:extLst>
      <p:ext uri="{BB962C8B-B14F-4D97-AF65-F5344CB8AC3E}">
        <p14:creationId xmlns:p14="http://schemas.microsoft.com/office/powerpoint/2010/main" val="1084783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buňkám</a:t>
            </a:r>
          </a:p>
          <a:p>
            <a:pPr lvl="1" fontAlgn="auto">
              <a:spcBef>
                <a:spcPts val="0"/>
              </a:spcBef>
              <a:spcAft>
                <a:spcPts val="0"/>
              </a:spcAft>
            </a:pPr>
            <a:r>
              <a:rPr lang="cs-CZ" dirty="0">
                <a:solidFill>
                  <a:prstClr val="black"/>
                </a:solidFill>
                <a:latin typeface="Calibri"/>
              </a:rPr>
              <a:t>Dlouhodobé (LT-HSC): velké množství telomeráz</a:t>
            </a:r>
            <a:r>
              <a:rPr lang="en-US" dirty="0">
                <a:solidFill>
                  <a:prstClr val="black"/>
                </a:solidFill>
                <a:latin typeface="Calibri"/>
              </a:rPr>
              <a:t>y</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telomeráz</a:t>
            </a:r>
            <a:r>
              <a:rPr lang="en-US" dirty="0">
                <a:solidFill>
                  <a:prstClr val="black"/>
                </a:solidFill>
                <a:latin typeface="Calibri"/>
              </a:rPr>
              <a:t>y</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a:solidFill>
                    <a:srgbClr val="3F1E03"/>
                  </a:solidFill>
                </a:rPr>
                <a:t>Hematopoetická kmenová buňka</a:t>
              </a: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proliferace</a:t>
              </a: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diferenciace</a:t>
              </a: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snižující se proliferace</a:t>
              </a: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zvyšující se diferenciace</a:t>
              </a:r>
            </a:p>
          </p:txBody>
        </p:sp>
      </p:grpSp>
    </p:spTree>
    <p:extLst>
      <p:ext uri="{BB962C8B-B14F-4D97-AF65-F5344CB8AC3E}">
        <p14:creationId xmlns:p14="http://schemas.microsoft.com/office/powerpoint/2010/main" val="344494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a:solidFill>
                  <a:prstClr val="black"/>
                </a:solidFill>
                <a:latin typeface="Calibri"/>
              </a:rPr>
              <a:t>Hematopoetická kmenová buňka</a:t>
            </a:r>
            <a:endParaRPr lang="cs-CZ" dirty="0">
              <a:solidFill>
                <a:prstClr val="black"/>
              </a:solidFill>
              <a:latin typeface="Calibri"/>
            </a:endParaRPr>
          </a:p>
          <a:p>
            <a:pPr algn="ctr" eaLnBrk="1" fontAlgn="auto" hangingPunct="1">
              <a:spcBef>
                <a:spcPts val="0"/>
              </a:spcBef>
              <a:spcAft>
                <a:spcPts val="0"/>
              </a:spcAft>
            </a:pPr>
            <a:r>
              <a:rPr lang="cs-CZ" dirty="0">
                <a:solidFill>
                  <a:prstClr val="black"/>
                </a:solidFill>
                <a:latin typeface="Calibri"/>
              </a:rPr>
              <a:t>je 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a:solidFill>
                  <a:prstClr val="black"/>
                </a:solidFill>
                <a:latin typeface="Calibri"/>
              </a:rPr>
              <a:t>).</a:t>
            </a: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a:solidFill>
                  <a:prstClr val="black"/>
                </a:solidFill>
                <a:latin typeface="Calibri"/>
              </a:rPr>
              <a:t>Progenitorová buňka</a:t>
            </a:r>
            <a:endParaRPr lang="cs-CZ">
              <a:solidFill>
                <a:prstClr val="black"/>
              </a:solidFill>
              <a:latin typeface="Calibri"/>
            </a:endParaRPr>
          </a:p>
          <a:p>
            <a:pPr algn="ctr" eaLnBrk="1" fontAlgn="auto" hangingPunct="1">
              <a:spcBef>
                <a:spcPts val="0"/>
              </a:spcBef>
              <a:spcAft>
                <a:spcPts val="0"/>
              </a:spcAft>
            </a:pPr>
            <a:r>
              <a:rPr lang="cs-CZ">
                <a:solidFill>
                  <a:prstClr val="black"/>
                </a:solidFill>
                <a:latin typeface="Calibri"/>
              </a:rPr>
              <a:t>je již částečně diferencována a může dávat vznik jen dané buněčné linii (CFU).</a:t>
            </a: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buňky.</a:t>
            </a: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a:t>Osteoblastická</a:t>
            </a:r>
            <a:r>
              <a:rPr lang="cs-CZ" sz="1800" dirty="0"/>
              <a:t> nika</a:t>
            </a:r>
          </a:p>
          <a:p>
            <a:r>
              <a:rPr lang="cs-CZ" sz="1800" dirty="0"/>
              <a:t>Vaskulární nika</a:t>
            </a:r>
          </a:p>
          <a:p>
            <a:r>
              <a:rPr lang="cs-CZ" sz="1800" dirty="0"/>
              <a:t>CXCL12</a:t>
            </a:r>
            <a:r>
              <a:rPr lang="en-US" sz="1800" dirty="0"/>
              <a:t> (</a:t>
            </a:r>
            <a:r>
              <a:rPr lang="en-US" sz="1800" b="1" dirty="0"/>
              <a:t>stromal cell-derived factor 1</a:t>
            </a:r>
            <a:r>
              <a:rPr lang="en-US" sz="1800" dirty="0"/>
              <a:t>, </a:t>
            </a:r>
            <a:r>
              <a:rPr lang="en-US" sz="1800" b="1" dirty="0"/>
              <a:t>SDF1</a:t>
            </a:r>
            <a:r>
              <a:rPr lang="en-US" sz="1800" dirty="0"/>
              <a:t>) </a:t>
            </a:r>
            <a:r>
              <a:rPr lang="cs-CZ" sz="1800" dirty="0"/>
              <a:t> reguluje migraci </a:t>
            </a:r>
            <a:r>
              <a:rPr lang="cs-CZ" sz="1800" dirty="0" err="1"/>
              <a:t>HSCs</a:t>
            </a:r>
            <a:endParaRPr lang="cs-CZ" sz="1800" dirty="0"/>
          </a:p>
          <a:p>
            <a:r>
              <a:rPr lang="cs-CZ" sz="1800" dirty="0" err="1"/>
              <a:t>Stromální</a:t>
            </a:r>
            <a:r>
              <a:rPr lang="cs-CZ" sz="1800" dirty="0"/>
              <a:t> buňky podporují hematopoézu – např. produkcí c-</a:t>
            </a:r>
            <a:r>
              <a:rPr lang="cs-CZ" sz="1800" dirty="0" err="1"/>
              <a:t>Kit</a:t>
            </a:r>
            <a:r>
              <a:rPr lang="cs-CZ" sz="1800" dirty="0"/>
              <a:t> ligandu</a:t>
            </a:r>
          </a:p>
          <a:p>
            <a:r>
              <a:rPr lang="cs-CZ" sz="1800" dirty="0"/>
              <a:t>Další </a:t>
            </a:r>
            <a:r>
              <a:rPr lang="cs-CZ" sz="1800" dirty="0" err="1"/>
              <a:t>cytokiny</a:t>
            </a:r>
            <a:r>
              <a:rPr lang="cs-CZ" sz="1800" dirty="0"/>
              <a:t> – </a:t>
            </a:r>
            <a:r>
              <a:rPr lang="cs-CZ" sz="1800" dirty="0" err="1"/>
              <a:t>interleukiny</a:t>
            </a:r>
            <a:r>
              <a:rPr lang="cs-CZ" sz="1800" dirty="0"/>
              <a:t> (IL), </a:t>
            </a:r>
            <a:r>
              <a:rPr lang="cs-CZ" sz="1800" dirty="0" err="1"/>
              <a:t>trombopoetin</a:t>
            </a:r>
            <a:r>
              <a:rPr lang="cs-CZ" sz="1800" dirty="0"/>
              <a:t> (</a:t>
            </a:r>
            <a:r>
              <a:rPr lang="cs-CZ" sz="1800" dirty="0" err="1"/>
              <a:t>Tpo</a:t>
            </a:r>
            <a:r>
              <a:rPr lang="cs-CZ" sz="1800" dirty="0"/>
              <a:t>), erytropoetin (</a:t>
            </a:r>
            <a:r>
              <a:rPr lang="cs-CZ" sz="1800" dirty="0" err="1"/>
              <a:t>Epo</a:t>
            </a:r>
            <a:r>
              <a:rPr lang="cs-CZ" sz="1800" dirty="0"/>
              <a:t>) ovlivňují funkci </a:t>
            </a:r>
            <a:r>
              <a:rPr lang="cs-CZ" sz="1800" dirty="0" err="1"/>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a:t>Nízká</a:t>
            </a:r>
            <a:r>
              <a:rPr lang="en-US" sz="2000" dirty="0"/>
              <a:t> 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a:t>účastní</a:t>
            </a:r>
            <a:r>
              <a:rPr lang="en-US" sz="2000" dirty="0"/>
              <a:t> 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a:t>jsou</a:t>
            </a:r>
            <a:r>
              <a:rPr lang="en-US" sz="2000" dirty="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a:t>působí</a:t>
            </a:r>
            <a:r>
              <a:rPr lang="en-US" sz="2000" dirty="0"/>
              <a:t> </a:t>
            </a:r>
            <a:r>
              <a:rPr lang="cs-CZ" sz="2000" dirty="0"/>
              <a:t>zejména </a:t>
            </a:r>
            <a:r>
              <a:rPr lang="en-US" sz="2000" dirty="0" err="1"/>
              <a:t>autokrinně</a:t>
            </a:r>
            <a:r>
              <a:rPr lang="en-US" sz="2000" dirty="0"/>
              <a:t> a </a:t>
            </a:r>
            <a:r>
              <a:rPr lang="en-US" sz="2000" dirty="0" err="1"/>
              <a:t>parakrinně</a:t>
            </a:r>
            <a:endParaRPr lang="en-US" sz="2000" dirty="0"/>
          </a:p>
          <a:p>
            <a:r>
              <a:rPr lang="en-US" sz="2000" dirty="0" err="1"/>
              <a:t>jsou</a:t>
            </a:r>
            <a:r>
              <a:rPr lang="en-US" sz="2000" dirty="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a:t>interagují</a:t>
            </a:r>
            <a:r>
              <a:rPr lang="en-US" sz="2000" dirty="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a:t>po</a:t>
            </a:r>
            <a:r>
              <a:rPr lang="en-US" sz="2000" dirty="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a:t>přenost</a:t>
            </a:r>
            <a:r>
              <a:rPr lang="cs-CZ" sz="2000" dirty="0"/>
              <a:t> signálu vedoucí k transkripci cílových genů, </a:t>
            </a:r>
            <a:r>
              <a:rPr lang="cs-CZ" sz="2000" b="1" dirty="0"/>
              <a:t>výsledný efekt je závislý na konkrétním kontextu</a:t>
            </a:r>
            <a:endParaRPr lang="en-US" sz="2000" b="1" dirty="0"/>
          </a:p>
          <a:p>
            <a:r>
              <a:rPr lang="en-US" sz="2000" dirty="0" err="1"/>
              <a:t>působí</a:t>
            </a:r>
            <a:r>
              <a:rPr lang="en-US" sz="2000" dirty="0"/>
              <a:t> v </a:t>
            </a:r>
            <a:r>
              <a:rPr lang="en-US" sz="2000" dirty="0" err="1"/>
              <a:t>síti</a:t>
            </a:r>
            <a:r>
              <a:rPr lang="en-US" sz="2000" dirty="0"/>
              <a:t>, </a:t>
            </a:r>
            <a:r>
              <a:rPr lang="en-US" sz="2000" dirty="0" err="1"/>
              <a:t>kde</a:t>
            </a:r>
            <a:r>
              <a:rPr lang="en-US" sz="2000" dirty="0"/>
              <a:t> </a:t>
            </a:r>
            <a:endParaRPr lang="cs-CZ" sz="2000" dirty="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a:t>produkci</a:t>
            </a:r>
            <a:r>
              <a:rPr lang="en-US" sz="1800" dirty="0"/>
              <a:t>)</a:t>
            </a:r>
            <a:endParaRPr lang="cs-CZ" sz="1800" dirty="0"/>
          </a:p>
          <a:p>
            <a:pPr lvl="1"/>
            <a:r>
              <a:rPr lang="en-US" sz="1800" dirty="0" err="1"/>
              <a:t>indukují</a:t>
            </a:r>
            <a:r>
              <a:rPr lang="en-US" sz="1800" dirty="0"/>
              <a:t> </a:t>
            </a:r>
            <a:r>
              <a:rPr lang="en-US" sz="1800" dirty="0" err="1"/>
              <a:t>transmodulaci</a:t>
            </a:r>
            <a:r>
              <a:rPr lang="en-US" sz="1800" dirty="0"/>
              <a:t> </a:t>
            </a:r>
            <a:r>
              <a:rPr lang="en-US" sz="1800" dirty="0" err="1"/>
              <a:t>povrchových</a:t>
            </a:r>
            <a:r>
              <a:rPr lang="en-US" sz="1800" dirty="0"/>
              <a:t> </a:t>
            </a:r>
            <a:r>
              <a:rPr lang="en-US" sz="1800" dirty="0" err="1"/>
              <a:t>receptorů</a:t>
            </a:r>
            <a:endParaRPr lang="cs-CZ" sz="1800" dirty="0"/>
          </a:p>
          <a:p>
            <a:pPr lvl="1"/>
            <a:r>
              <a:rPr lang="en-US" sz="1800" dirty="0" err="1"/>
              <a:t>mohou</a:t>
            </a:r>
            <a:r>
              <a:rPr lang="en-US" sz="1800" dirty="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a:p>
          <a:p>
            <a:endParaRPr lang="en-US" sz="2000" dirty="0"/>
          </a:p>
        </p:txBody>
      </p:sp>
    </p:spTree>
    <p:extLst>
      <p:ext uri="{BB962C8B-B14F-4D97-AF65-F5344CB8AC3E}">
        <p14:creationId xmlns:p14="http://schemas.microsoft.com/office/powerpoint/2010/main" val="511806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a:t>C</a:t>
            </a:r>
            <a:r>
              <a:rPr lang="en-US" dirty="0" err="1"/>
              <a:t>ytokiny</a:t>
            </a:r>
            <a:r>
              <a:rPr lang="en-US" dirty="0"/>
              <a:t> </a:t>
            </a:r>
            <a:r>
              <a:rPr lang="en-US" dirty="0" err="1"/>
              <a:t>jsou</a:t>
            </a:r>
            <a:r>
              <a:rPr lang="en-US" dirty="0"/>
              <a:t> </a:t>
            </a:r>
            <a:r>
              <a:rPr lang="cs-CZ" dirty="0" err="1"/>
              <a:t>multi</a:t>
            </a:r>
            <a:r>
              <a:rPr lang="en-US" dirty="0" err="1"/>
              <a:t>funkční</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a:latin typeface="Arial" pitchFamily="34" charset="0"/>
                <a:cs typeface="Arial" pitchFamily="34" charset="0"/>
              </a:rPr>
              <a:t>(d) </a:t>
            </a:r>
            <a:r>
              <a:rPr lang="cs-CZ" altLang="cs-CZ" sz="1400" b="1" dirty="0" err="1">
                <a:latin typeface="Arial" pitchFamily="34" charset="0"/>
                <a:cs typeface="Arial" pitchFamily="34" charset="0"/>
              </a:rPr>
              <a:t>stimulation</a:t>
            </a:r>
            <a:r>
              <a:rPr lang="cs-CZ" altLang="cs-CZ" sz="1400" b="1" dirty="0">
                <a:latin typeface="Arial" pitchFamily="34" charset="0"/>
                <a:cs typeface="Arial" pitchFamily="34" charset="0"/>
              </a:rPr>
              <a:t> </a:t>
            </a:r>
          </a:p>
          <a:p>
            <a:pPr eaLnBrk="1" hangingPunct="1">
              <a:spcBef>
                <a:spcPct val="50000"/>
              </a:spcBef>
              <a:buClrTx/>
              <a:buSzTx/>
              <a:buFontTx/>
              <a:buNone/>
            </a:pPr>
            <a:r>
              <a:rPr lang="cs-CZ" altLang="cs-CZ" sz="1400" b="1" dirty="0">
                <a:latin typeface="Arial" pitchFamily="34" charset="0"/>
                <a:cs typeface="Arial" pitchFamily="34" charset="0"/>
              </a:rPr>
              <a:t>of </a:t>
            </a:r>
            <a:r>
              <a:rPr lang="cs-CZ" altLang="cs-CZ" sz="1400" b="1" dirty="0" err="1">
                <a:latin typeface="Arial" pitchFamily="34" charset="0"/>
                <a:cs typeface="Arial" pitchFamily="34" charset="0"/>
              </a:rPr>
              <a:t>functional</a:t>
            </a:r>
            <a:r>
              <a:rPr lang="cs-CZ" altLang="cs-CZ" sz="1400" b="1" dirty="0">
                <a:latin typeface="Arial" pitchFamily="34" charset="0"/>
                <a:cs typeface="Arial" pitchFamily="34" charset="0"/>
              </a:rPr>
              <a:t> </a:t>
            </a:r>
            <a:r>
              <a:rPr lang="cs-CZ" altLang="cs-CZ" sz="1400" b="1" dirty="0" err="1">
                <a:latin typeface="Arial" pitchFamily="34" charset="0"/>
                <a:cs typeface="Arial" pitchFamily="34" charset="0"/>
              </a:rPr>
              <a:t>activity</a:t>
            </a:r>
            <a:endParaRPr lang="cs-CZ" altLang="cs-CZ" sz="1400" b="1" dirty="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epithelial cells</a:t>
            </a:r>
            <a:endParaRPr lang="cs-CZ" altLang="cs-CZ" sz="140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IL-1</a:t>
            </a:r>
            <a:endParaRPr lang="cs-CZ" altLang="cs-CZ" sz="140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a:t>β</a:t>
            </a:r>
            <a:r>
              <a:rPr lang="cs-CZ" dirty="0"/>
              <a:t> </a:t>
            </a:r>
            <a:r>
              <a:rPr lang="it-IT" dirty="0"/>
              <a:t>v hematopoéze</a:t>
            </a:r>
            <a:endParaRPr lang="en-US" dirty="0"/>
          </a:p>
        </p:txBody>
      </p:sp>
      <p:pic>
        <p:nvPicPr>
          <p:cNvPr id="2" name="Picture 1">
            <a:extLst>
              <a:ext uri="{FF2B5EF4-FFF2-40B4-BE49-F238E27FC236}">
                <a16:creationId xmlns:a16="http://schemas.microsoft.com/office/drawing/2014/main" id="{694740CC-4C85-4DC7-B25A-27F6476BD44A}"/>
              </a:ext>
            </a:extLst>
          </p:cNvPr>
          <p:cNvPicPr>
            <a:picLocks noChangeAspect="1"/>
          </p:cNvPicPr>
          <p:nvPr/>
        </p:nvPicPr>
        <p:blipFill>
          <a:blip r:embed="rId4"/>
          <a:stretch>
            <a:fillRect/>
          </a:stretch>
        </p:blipFill>
        <p:spPr>
          <a:xfrm>
            <a:off x="1907704" y="1013292"/>
            <a:ext cx="6095933" cy="4831415"/>
          </a:xfrm>
          <a:prstGeom prst="rect">
            <a:avLst/>
          </a:prstGeom>
        </p:spPr>
      </p:pic>
      <p:pic>
        <p:nvPicPr>
          <p:cNvPr id="3" name="Picture 2">
            <a:extLst>
              <a:ext uri="{FF2B5EF4-FFF2-40B4-BE49-F238E27FC236}">
                <a16:creationId xmlns:a16="http://schemas.microsoft.com/office/drawing/2014/main" id="{BABCCF50-AF13-4692-B4EF-772E57777701}"/>
              </a:ext>
            </a:extLst>
          </p:cNvPr>
          <p:cNvPicPr>
            <a:picLocks noChangeAspect="1"/>
          </p:cNvPicPr>
          <p:nvPr/>
        </p:nvPicPr>
        <p:blipFill>
          <a:blip r:embed="rId5"/>
          <a:stretch>
            <a:fillRect/>
          </a:stretch>
        </p:blipFill>
        <p:spPr>
          <a:xfrm>
            <a:off x="1907704" y="6097244"/>
            <a:ext cx="4788024" cy="663366"/>
          </a:xfrm>
          <a:prstGeom prst="rect">
            <a:avLst/>
          </a:prstGeom>
        </p:spPr>
      </p:pic>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IFN - </a:t>
            </a:r>
            <a:r>
              <a:rPr lang="cs-CZ" altLang="cs-CZ" sz="1400" b="1">
                <a:solidFill>
                  <a:prstClr val="black"/>
                </a:solidFill>
                <a:latin typeface="Symbol" pitchFamily="18" charset="2"/>
                <a:cs typeface="Arial" pitchFamily="34" charset="0"/>
              </a:rPr>
              <a:t>g</a:t>
            </a:r>
            <a:endParaRPr lang="cs-CZ" altLang="cs-CZ" sz="1400" b="1">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2245"/>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251520" y="6119336"/>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
        <p:nvSpPr>
          <p:cNvPr id="2" name="Rectangle 1">
            <a:extLst>
              <a:ext uri="{FF2B5EF4-FFF2-40B4-BE49-F238E27FC236}">
                <a16:creationId xmlns:a16="http://schemas.microsoft.com/office/drawing/2014/main" id="{ABD9FEFD-CB97-4992-BDC7-2E431BF59B2B}"/>
              </a:ext>
            </a:extLst>
          </p:cNvPr>
          <p:cNvSpPr/>
          <p:nvPr/>
        </p:nvSpPr>
        <p:spPr>
          <a:xfrm>
            <a:off x="4499992" y="6119336"/>
            <a:ext cx="4572000" cy="738664"/>
          </a:xfrm>
          <a:prstGeom prst="rect">
            <a:avLst/>
          </a:prstGeom>
        </p:spPr>
        <p:txBody>
          <a:bodyPr>
            <a:spAutoFit/>
          </a:bodyPr>
          <a:lstStyle/>
          <a:p>
            <a:r>
              <a:rPr lang="en-US" sz="1050" dirty="0">
                <a:solidFill>
                  <a:srgbClr val="505050"/>
                </a:solidFill>
                <a:latin typeface="Helvetica" panose="020B0604020202020204" pitchFamily="34" charset="0"/>
              </a:rPr>
              <a:t>LT-HSC, long-term hematopoietic stem cell; ST-HSC, short-term hematopoietic stem cell; CMP, common myeloid progenitor; CLP, common lymphoid progenitor; MEP, megakaryocyte/erythroid progenitor; GMP, granulocyte/macrophage progenitor; RBCs, red blood cells.</a:t>
            </a:r>
            <a:endParaRPr lang="en-US" sz="1050" dirty="0"/>
          </a:p>
        </p:txBody>
      </p:sp>
    </p:spTree>
    <p:extLst>
      <p:ext uri="{BB962C8B-B14F-4D97-AF65-F5344CB8AC3E}">
        <p14:creationId xmlns:p14="http://schemas.microsoft.com/office/powerpoint/2010/main" val="56528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C015-8E95-4F9B-82F5-8EE73FA255D3}"/>
              </a:ext>
            </a:extLst>
          </p:cNvPr>
          <p:cNvSpPr>
            <a:spLocks noGrp="1"/>
          </p:cNvSpPr>
          <p:nvPr>
            <p:ph type="title"/>
          </p:nvPr>
        </p:nvSpPr>
        <p:spPr/>
        <p:txBody>
          <a:bodyPr/>
          <a:lstStyle/>
          <a:p>
            <a:r>
              <a:rPr lang="cs-CZ" dirty="0"/>
              <a:t>Hierarchické působení transkripčních faktorů</a:t>
            </a:r>
            <a:endParaRPr lang="en-US" dirty="0"/>
          </a:p>
        </p:txBody>
      </p:sp>
      <p:pic>
        <p:nvPicPr>
          <p:cNvPr id="4" name="Picture 3">
            <a:extLst>
              <a:ext uri="{FF2B5EF4-FFF2-40B4-BE49-F238E27FC236}">
                <a16:creationId xmlns:a16="http://schemas.microsoft.com/office/drawing/2014/main" id="{2A581DD6-CDA9-40EB-8789-F0C7BC55A1B6}"/>
              </a:ext>
            </a:extLst>
          </p:cNvPr>
          <p:cNvPicPr>
            <a:picLocks noChangeAspect="1"/>
          </p:cNvPicPr>
          <p:nvPr/>
        </p:nvPicPr>
        <p:blipFill>
          <a:blip r:embed="rId2"/>
          <a:stretch>
            <a:fillRect/>
          </a:stretch>
        </p:blipFill>
        <p:spPr>
          <a:xfrm>
            <a:off x="1691680" y="1700808"/>
            <a:ext cx="7236296" cy="3906322"/>
          </a:xfrm>
          <a:prstGeom prst="rect">
            <a:avLst/>
          </a:prstGeom>
        </p:spPr>
      </p:pic>
    </p:spTree>
    <p:extLst>
      <p:ext uri="{BB962C8B-B14F-4D97-AF65-F5344CB8AC3E}">
        <p14:creationId xmlns:p14="http://schemas.microsoft.com/office/powerpoint/2010/main" val="227733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765D2-8249-4B71-8AF8-B60AF9F4FBDC}"/>
              </a:ext>
            </a:extLst>
          </p:cNvPr>
          <p:cNvPicPr>
            <a:picLocks noChangeAspect="1"/>
          </p:cNvPicPr>
          <p:nvPr/>
        </p:nvPicPr>
        <p:blipFill>
          <a:blip r:embed="rId2"/>
          <a:stretch>
            <a:fillRect/>
          </a:stretch>
        </p:blipFill>
        <p:spPr>
          <a:xfrm>
            <a:off x="1590484" y="1772816"/>
            <a:ext cx="7553515" cy="4195856"/>
          </a:xfrm>
          <a:prstGeom prst="rect">
            <a:avLst/>
          </a:prstGeom>
        </p:spPr>
      </p:pic>
      <p:pic>
        <p:nvPicPr>
          <p:cNvPr id="5" name="Picture 4">
            <a:extLst>
              <a:ext uri="{FF2B5EF4-FFF2-40B4-BE49-F238E27FC236}">
                <a16:creationId xmlns:a16="http://schemas.microsoft.com/office/drawing/2014/main" id="{61651F69-3C44-4884-9C5D-DDAC76F98238}"/>
              </a:ext>
            </a:extLst>
          </p:cNvPr>
          <p:cNvPicPr>
            <a:picLocks noChangeAspect="1"/>
          </p:cNvPicPr>
          <p:nvPr/>
        </p:nvPicPr>
        <p:blipFill>
          <a:blip r:embed="rId3"/>
          <a:stretch>
            <a:fillRect/>
          </a:stretch>
        </p:blipFill>
        <p:spPr>
          <a:xfrm>
            <a:off x="7740352" y="6597352"/>
            <a:ext cx="1278673" cy="191729"/>
          </a:xfrm>
          <a:prstGeom prst="rect">
            <a:avLst/>
          </a:prstGeom>
        </p:spPr>
      </p:pic>
    </p:spTree>
    <p:extLst>
      <p:ext uri="{BB962C8B-B14F-4D97-AF65-F5344CB8AC3E}">
        <p14:creationId xmlns:p14="http://schemas.microsoft.com/office/powerpoint/2010/main" val="76980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F0142-A373-4CFE-9545-7022739463C0}"/>
              </a:ext>
            </a:extLst>
          </p:cNvPr>
          <p:cNvPicPr>
            <a:picLocks noChangeAspect="1"/>
          </p:cNvPicPr>
          <p:nvPr/>
        </p:nvPicPr>
        <p:blipFill>
          <a:blip r:embed="rId2"/>
          <a:stretch>
            <a:fillRect/>
          </a:stretch>
        </p:blipFill>
        <p:spPr>
          <a:xfrm>
            <a:off x="1403648" y="1920118"/>
            <a:ext cx="7740352" cy="4046807"/>
          </a:xfrm>
          <a:prstGeom prst="rect">
            <a:avLst/>
          </a:prstGeom>
        </p:spPr>
      </p:pic>
      <p:pic>
        <p:nvPicPr>
          <p:cNvPr id="5" name="Picture 4">
            <a:extLst>
              <a:ext uri="{FF2B5EF4-FFF2-40B4-BE49-F238E27FC236}">
                <a16:creationId xmlns:a16="http://schemas.microsoft.com/office/drawing/2014/main" id="{140B94E7-E302-4B22-8C32-19D033CCE42E}"/>
              </a:ext>
            </a:extLst>
          </p:cNvPr>
          <p:cNvPicPr>
            <a:picLocks noChangeAspect="1"/>
          </p:cNvPicPr>
          <p:nvPr/>
        </p:nvPicPr>
        <p:blipFill>
          <a:blip r:embed="rId3"/>
          <a:stretch>
            <a:fillRect/>
          </a:stretch>
        </p:blipFill>
        <p:spPr>
          <a:xfrm>
            <a:off x="7740352" y="6525344"/>
            <a:ext cx="1278673" cy="191729"/>
          </a:xfrm>
          <a:prstGeom prst="rect">
            <a:avLst/>
          </a:prstGeom>
        </p:spPr>
      </p:pic>
    </p:spTree>
    <p:extLst>
      <p:ext uri="{BB962C8B-B14F-4D97-AF65-F5344CB8AC3E}">
        <p14:creationId xmlns:p14="http://schemas.microsoft.com/office/powerpoint/2010/main" val="1578014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0434-3F89-4074-8F18-AB8761E8769C}"/>
              </a:ext>
            </a:extLst>
          </p:cNvPr>
          <p:cNvSpPr>
            <a:spLocks noGrp="1"/>
          </p:cNvSpPr>
          <p:nvPr>
            <p:ph type="title"/>
          </p:nvPr>
        </p:nvSpPr>
        <p:spPr/>
        <p:txBody>
          <a:bodyPr/>
          <a:lstStyle/>
          <a:p>
            <a:r>
              <a:rPr lang="cs-CZ" dirty="0"/>
              <a:t>Stárnutí hematopoetických kmenových buněk</a:t>
            </a:r>
            <a:endParaRPr lang="en-US" dirty="0"/>
          </a:p>
        </p:txBody>
      </p:sp>
      <p:sp>
        <p:nvSpPr>
          <p:cNvPr id="4" name="Rectangle 3">
            <a:extLst>
              <a:ext uri="{FF2B5EF4-FFF2-40B4-BE49-F238E27FC236}">
                <a16:creationId xmlns:a16="http://schemas.microsoft.com/office/drawing/2014/main" id="{475F7700-02DA-4A6A-A84D-0C0283E47D4B}"/>
              </a:ext>
            </a:extLst>
          </p:cNvPr>
          <p:cNvSpPr/>
          <p:nvPr/>
        </p:nvSpPr>
        <p:spPr>
          <a:xfrm>
            <a:off x="7143752" y="6597719"/>
            <a:ext cx="3086101" cy="261610"/>
          </a:xfrm>
          <a:prstGeom prst="rect">
            <a:avLst/>
          </a:prstGeom>
        </p:spPr>
        <p:txBody>
          <a:bodyPr wrap="square">
            <a:spAutoFit/>
          </a:bodyPr>
          <a:lstStyle/>
          <a:p>
            <a:r>
              <a:rPr lang="en-US" sz="1100" i="1" dirty="0">
                <a:solidFill>
                  <a:srgbClr val="1A1A1A"/>
                </a:solidFill>
                <a:latin typeface="acumin-pro"/>
              </a:rPr>
              <a:t>Blood</a:t>
            </a:r>
            <a:r>
              <a:rPr lang="en-US" sz="1100" dirty="0">
                <a:solidFill>
                  <a:srgbClr val="1A1A1A"/>
                </a:solidFill>
                <a:latin typeface="acumin-pro"/>
              </a:rPr>
              <a:t> (2018) 131 (5): 479–487.</a:t>
            </a:r>
            <a:endParaRPr lang="en-US" sz="1100" dirty="0"/>
          </a:p>
        </p:txBody>
      </p:sp>
      <p:pic>
        <p:nvPicPr>
          <p:cNvPr id="4098" name="Picture 2" descr="Hypothetical tracing of the offspring of a single HSC during aging. In mice, the most primitive HSC are believed to cycle only once every ∼4 months.23 With each cell division, daughter cells lose developmental (long-term repopulating) potential, such that each daughter is less potent than its ancestor. Cell-cycle times decrease with developmental stage. In young mice, the pool of stem cells is small, but the potency of each stem cell is high. In aged mice, the pool of stem cells has expanded, but their functionality is restricted. Adapted from Van Zant et al24 and Jung et al.25">
            <a:extLst>
              <a:ext uri="{FF2B5EF4-FFF2-40B4-BE49-F238E27FC236}">
                <a16:creationId xmlns:a16="http://schemas.microsoft.com/office/drawing/2014/main" id="{C1C8E37C-2A6D-43A8-B666-A4744414A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556792"/>
            <a:ext cx="3074619" cy="23710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 aged mice, the absolute number of cells with regenerative potential increases, but the extent to which individual aged cells contribute to blood cell production becomes highly variable. The relative frequency of stem cells with high regenerative potential (white) compared with cells with low regenerative potential (gray and black) thus decreases upon aging.">
            <a:extLst>
              <a:ext uri="{FF2B5EF4-FFF2-40B4-BE49-F238E27FC236}">
                <a16:creationId xmlns:a16="http://schemas.microsoft.com/office/drawing/2014/main" id="{0024E2EC-776E-465D-A321-D4D70B6A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556792"/>
            <a:ext cx="3917038" cy="23426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ell-intrinsic mechanisms that contribute to HSC aging. Although some of these molecular events are difficult to revert, other may be amenable to pharmacological interventions and could be exploited to rejuvenate HSCs. ROS, reactive oxygen species.">
            <a:extLst>
              <a:ext uri="{FF2B5EF4-FFF2-40B4-BE49-F238E27FC236}">
                <a16:creationId xmlns:a16="http://schemas.microsoft.com/office/drawing/2014/main" id="{89328F58-8B08-42D2-B95B-8263E98E15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0339" y="4005065"/>
            <a:ext cx="4035917" cy="262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3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Erytrocyty</a:t>
            </a:r>
            <a:endParaRPr lang="en-US" dirty="0"/>
          </a:p>
        </p:txBody>
      </p:sp>
      <p:sp>
        <p:nvSpPr>
          <p:cNvPr id="3" name="Zástupný symbol pro obsah 2"/>
          <p:cNvSpPr>
            <a:spLocks noGrp="1"/>
          </p:cNvSpPr>
          <p:nvPr>
            <p:ph idx="1"/>
          </p:nvPr>
        </p:nvSpPr>
        <p:spPr/>
        <p:txBody>
          <a:bodyPr/>
          <a:lstStyle/>
          <a:p>
            <a:r>
              <a:rPr lang="en-US" dirty="0"/>
              <a:t>Bu</a:t>
            </a:r>
            <a:r>
              <a:rPr lang="cs-CZ" dirty="0" err="1"/>
              <a:t>ňky</a:t>
            </a:r>
            <a:r>
              <a:rPr lang="cs-CZ" dirty="0"/>
              <a:t> (bikonkávní disky, 7,5 µm) bez jádra a dalších organel (u savců), malé kondenzované jádro a organely u ptáků plazů, obojživelníků a ryb</a:t>
            </a:r>
          </a:p>
          <a:p>
            <a:r>
              <a:rPr lang="cs-CZ" dirty="0"/>
              <a:t>Vnikají z jaderných </a:t>
            </a:r>
            <a:r>
              <a:rPr lang="cs-CZ" dirty="0" err="1"/>
              <a:t>prekurzorových</a:t>
            </a:r>
            <a:r>
              <a:rPr lang="cs-CZ" dirty="0"/>
              <a:t> buněk</a:t>
            </a:r>
          </a:p>
          <a:p>
            <a:r>
              <a:rPr lang="cs-CZ" dirty="0"/>
              <a:t>Obsahují hemoglobin, 95</a:t>
            </a:r>
            <a:r>
              <a:rPr lang="en-US" dirty="0"/>
              <a:t>%</a:t>
            </a:r>
            <a:r>
              <a:rPr lang="cs-CZ" dirty="0"/>
              <a:t> všech proteinů erytrocytu</a:t>
            </a:r>
          </a:p>
          <a:p>
            <a:r>
              <a:rPr lang="cs-CZ" dirty="0"/>
              <a:t>Vývoj v kostní dřeni cca 8 dní</a:t>
            </a:r>
          </a:p>
          <a:p>
            <a:r>
              <a:rPr lang="cs-CZ" dirty="0"/>
              <a:t>Doba života cca 120 dní</a:t>
            </a:r>
          </a:p>
          <a:p>
            <a:r>
              <a:rPr lang="cs-CZ" dirty="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a:t>Plochá síť filament </a:t>
            </a:r>
            <a:r>
              <a:rPr lang="cs-CZ" sz="1800" dirty="0" err="1"/>
              <a:t>spektrinu</a:t>
            </a:r>
            <a:r>
              <a:rPr lang="cs-CZ" sz="1800" dirty="0"/>
              <a:t> propojena krátkými filamenty aktinu je ukotvena pomocí adaptorových proteinů k membráně</a:t>
            </a:r>
          </a:p>
          <a:p>
            <a:r>
              <a:rPr lang="cs-CZ" sz="1800" dirty="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a:t>Obecné faktory</a:t>
            </a:r>
            <a:endParaRPr lang="en-US" dirty="0"/>
          </a:p>
          <a:p>
            <a:pPr lvl="1"/>
            <a:r>
              <a:rPr lang="cs-CZ" dirty="0"/>
              <a:t>hypoxie –</a:t>
            </a:r>
            <a:r>
              <a:rPr lang="en-US" dirty="0"/>
              <a:t>&gt; erythropoietin</a:t>
            </a:r>
            <a:r>
              <a:rPr lang="cs-CZ" dirty="0"/>
              <a:t> (embryogeneze - játra, po narození v </a:t>
            </a:r>
            <a:r>
              <a:rPr lang="cs-CZ" dirty="0" err="1"/>
              <a:t>peritubulárních</a:t>
            </a:r>
            <a:r>
              <a:rPr lang="cs-CZ" dirty="0"/>
              <a:t> buňkách kortexu ledvin)</a:t>
            </a:r>
            <a:endParaRPr lang="en-US" dirty="0"/>
          </a:p>
          <a:p>
            <a:pPr lvl="1"/>
            <a:r>
              <a:rPr lang="cs-CZ" dirty="0"/>
              <a:t>růstové faktory</a:t>
            </a:r>
            <a:r>
              <a:rPr lang="en-US" dirty="0"/>
              <a:t>, </a:t>
            </a:r>
            <a:r>
              <a:rPr lang="en-US" dirty="0" err="1"/>
              <a:t>hormony</a:t>
            </a:r>
            <a:r>
              <a:rPr lang="en-US" dirty="0"/>
              <a:t> (</a:t>
            </a:r>
            <a:r>
              <a:rPr lang="en-US" dirty="0" err="1"/>
              <a:t>testosteron</a:t>
            </a:r>
            <a:r>
              <a:rPr lang="en-US" dirty="0"/>
              <a:t> vs. </a:t>
            </a:r>
            <a:r>
              <a:rPr lang="en-US" dirty="0" err="1"/>
              <a:t>estrogeny</a:t>
            </a:r>
            <a:r>
              <a:rPr lang="en-US" dirty="0"/>
              <a:t>)</a:t>
            </a:r>
          </a:p>
          <a:p>
            <a:pPr lvl="1"/>
            <a:r>
              <a:rPr lang="cs-CZ" dirty="0"/>
              <a:t>vitamíny</a:t>
            </a:r>
            <a:endParaRPr lang="en-US" dirty="0"/>
          </a:p>
          <a:p>
            <a:r>
              <a:rPr lang="cs-CZ" dirty="0"/>
              <a:t>Maturační faktory</a:t>
            </a:r>
            <a:endParaRPr lang="en-US" dirty="0"/>
          </a:p>
          <a:p>
            <a:pPr lvl="1"/>
            <a:r>
              <a:rPr lang="en-US" dirty="0"/>
              <a:t>Vitamin B 12</a:t>
            </a:r>
          </a:p>
          <a:p>
            <a:pPr lvl="1"/>
            <a:r>
              <a:rPr lang="en-US" dirty="0"/>
              <a:t>Folic acid</a:t>
            </a:r>
          </a:p>
          <a:p>
            <a:r>
              <a:rPr lang="cs-CZ" dirty="0"/>
              <a:t>Faktory nezbytné pro produkci hemoglobinu</a:t>
            </a:r>
            <a:endParaRPr lang="en-US" dirty="0"/>
          </a:p>
          <a:p>
            <a:pPr lvl="1"/>
            <a:r>
              <a:rPr lang="en-US" dirty="0"/>
              <a:t>Vitamin C </a:t>
            </a:r>
            <a:r>
              <a:rPr lang="cs-CZ" dirty="0"/>
              <a:t>– napomáhá </a:t>
            </a:r>
            <a:r>
              <a:rPr lang="cs-CZ" dirty="0" err="1"/>
              <a:t>absorbci</a:t>
            </a:r>
            <a:r>
              <a:rPr lang="cs-CZ" dirty="0"/>
              <a:t> železa</a:t>
            </a:r>
            <a:r>
              <a:rPr lang="en-US" dirty="0"/>
              <a:t> (Fe+++ </a:t>
            </a:r>
            <a:r>
              <a:rPr lang="cs-CZ" dirty="0"/>
              <a:t>-</a:t>
            </a:r>
            <a:r>
              <a:rPr lang="en-US" dirty="0"/>
              <a:t> Fe++)</a:t>
            </a:r>
          </a:p>
          <a:p>
            <a:pPr lvl="1"/>
            <a:r>
              <a:rPr lang="cs-CZ" dirty="0"/>
              <a:t>Proteiny – aminokyseliny pro syntézu globinu</a:t>
            </a:r>
            <a:endParaRPr lang="en-US" dirty="0"/>
          </a:p>
          <a:p>
            <a:pPr lvl="1"/>
            <a:r>
              <a:rPr lang="cs-CZ" dirty="0"/>
              <a:t>Železo a měď pro syntézu hemu</a:t>
            </a:r>
            <a:endParaRPr lang="en-US" dirty="0"/>
          </a:p>
          <a:p>
            <a:pPr lvl="1"/>
            <a:r>
              <a:rPr lang="cs-CZ" dirty="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Erytropoéza a </a:t>
            </a:r>
            <a:r>
              <a:rPr lang="cs-CZ" dirty="0" err="1"/>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D26F-686B-408C-9ABD-3F962C540D6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03B8D1F-D478-4E83-BE17-58357FA5CD09}"/>
              </a:ext>
            </a:extLst>
          </p:cNvPr>
          <p:cNvPicPr>
            <a:picLocks noChangeAspect="1"/>
          </p:cNvPicPr>
          <p:nvPr/>
        </p:nvPicPr>
        <p:blipFill>
          <a:blip r:embed="rId2"/>
          <a:stretch>
            <a:fillRect/>
          </a:stretch>
        </p:blipFill>
        <p:spPr>
          <a:xfrm>
            <a:off x="827584" y="166328"/>
            <a:ext cx="5279455" cy="6525344"/>
          </a:xfrm>
          <a:prstGeom prst="rect">
            <a:avLst/>
          </a:prstGeom>
        </p:spPr>
      </p:pic>
    </p:spTree>
    <p:extLst>
      <p:ext uri="{BB962C8B-B14F-4D97-AF65-F5344CB8AC3E}">
        <p14:creationId xmlns:p14="http://schemas.microsoft.com/office/powerpoint/2010/main" val="3833812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ur de france doping riders and podium">
            <a:extLst>
              <a:ext uri="{FF2B5EF4-FFF2-40B4-BE49-F238E27FC236}">
                <a16:creationId xmlns:a16="http://schemas.microsoft.com/office/drawing/2014/main" id="{CA203D3D-71F6-4F5F-9388-6A2487846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7289825" cy="352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4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6AD3-9C75-4761-A4F9-F800CC75D037}"/>
              </a:ext>
            </a:extLst>
          </p:cNvPr>
          <p:cNvSpPr>
            <a:spLocks noGrp="1"/>
          </p:cNvSpPr>
          <p:nvPr>
            <p:ph type="title"/>
          </p:nvPr>
        </p:nvSpPr>
        <p:spPr/>
        <p:txBody>
          <a:bodyPr/>
          <a:lstStyle/>
          <a:p>
            <a:endParaRPr lang="en-US"/>
          </a:p>
        </p:txBody>
      </p:sp>
      <p:pic>
        <p:nvPicPr>
          <p:cNvPr id="6146" name="Picture 2" descr="Biological passport: Effective fight or futile failure? | The Science of  Sport">
            <a:extLst>
              <a:ext uri="{FF2B5EF4-FFF2-40B4-BE49-F238E27FC236}">
                <a16:creationId xmlns:a16="http://schemas.microsoft.com/office/drawing/2014/main" id="{771BACEC-9018-4355-8EEA-CDAD2A69A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88640"/>
            <a:ext cx="5159102" cy="29684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insidethegames.biz/images/2013/03/Athlete_Biological_Passport_130313.gif">
            <a:extLst>
              <a:ext uri="{FF2B5EF4-FFF2-40B4-BE49-F238E27FC236}">
                <a16:creationId xmlns:a16="http://schemas.microsoft.com/office/drawing/2014/main" id="{D08239C5-0857-43A8-82A8-649F55A54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58869"/>
            <a:ext cx="4824536" cy="3299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pinion | How to Get Doping Out of Sports - The New York Times">
            <a:extLst>
              <a:ext uri="{FF2B5EF4-FFF2-40B4-BE49-F238E27FC236}">
                <a16:creationId xmlns:a16="http://schemas.microsoft.com/office/drawing/2014/main" id="{E85DF77A-3D8C-44B6-BFF3-36963503C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57081"/>
            <a:ext cx="3115110" cy="143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293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a:latin typeface="Arial" charset="0"/>
              </a:rPr>
              <a:t>Hypoxi</a:t>
            </a:r>
            <a:r>
              <a:rPr lang="cs-CZ" altLang="en-US" sz="1500" b="1" dirty="0">
                <a:latin typeface="Arial" charset="0"/>
              </a:rPr>
              <a:t>e koordinuje syntézu EPO s metabolismem železa</a:t>
            </a:r>
            <a:r>
              <a:rPr lang="en-GB" altLang="en-US" sz="1500" b="1"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a:t>Krevní destičky, 250 tis./</a:t>
            </a:r>
            <a:r>
              <a:rPr lang="cs-CZ" sz="1200" dirty="0" err="1"/>
              <a:t>ul</a:t>
            </a:r>
            <a:r>
              <a:rPr lang="cs-CZ" sz="1200" dirty="0"/>
              <a:t> </a:t>
            </a:r>
          </a:p>
          <a:p>
            <a:r>
              <a:rPr lang="cs-CZ" sz="1200" dirty="0"/>
              <a:t>Klíčová role při srážení krve</a:t>
            </a:r>
          </a:p>
          <a:p>
            <a:r>
              <a:rPr lang="cs-CZ" sz="1200" dirty="0" err="1"/>
              <a:t>Bejzaderné</a:t>
            </a:r>
            <a:r>
              <a:rPr lang="cs-CZ" sz="1200" dirty="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a:p>
          <a:p>
            <a:r>
              <a:rPr lang="cs-CZ" sz="1200" dirty="0"/>
              <a:t>V cirkulaci cca 10 dní, likvidace </a:t>
            </a:r>
            <a:r>
              <a:rPr lang="cs-CZ" sz="1200" dirty="0" err="1"/>
              <a:t>makrofáfy</a:t>
            </a:r>
            <a:r>
              <a:rPr lang="cs-CZ" sz="1200" dirty="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2,5µm</a:t>
            </a:r>
            <a:endParaRPr lang="en-US" sz="1600" dirty="0">
              <a:solidFill>
                <a:prstClr val="black"/>
              </a:solidFill>
              <a:cs typeface="Arial" pitchFamily="34" charset="0"/>
            </a:endParaRPr>
          </a:p>
          <a:p>
            <a:pPr marL="266590" lvl="0" indent="-266590" eaLnBrk="1" hangingPunct="1">
              <a:spcBef>
                <a:spcPct val="20000"/>
              </a:spcBef>
              <a:buBlip>
                <a:blip r:embed="rId4"/>
              </a:buBlip>
            </a:pPr>
            <a:r>
              <a:rPr lang="cs-CZ" sz="1600" dirty="0">
                <a:solidFill>
                  <a:prstClr val="black"/>
                </a:solidFill>
                <a:cs typeface="Arial" pitchFamily="34" charset="0"/>
              </a:rPr>
              <a:t>Tvar udržován mikrotubuly</a:t>
            </a:r>
          </a:p>
          <a:p>
            <a:pPr marL="266590" lvl="0" indent="-266590" eaLnBrk="1" hangingPunct="1">
              <a:spcBef>
                <a:spcPct val="20000"/>
              </a:spcBef>
              <a:buBlip>
                <a:blip r:embed="rId4"/>
              </a:buBlip>
            </a:pPr>
            <a:r>
              <a:rPr lang="cs-CZ" sz="1600" dirty="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a:solidFill>
                  <a:prstClr val="black"/>
                </a:solidFill>
                <a:cs typeface="Arial" pitchFamily="34" charset="0"/>
              </a:rPr>
              <a:t>Obnažený kolagen</a:t>
            </a:r>
            <a:r>
              <a:rPr lang="en-US" sz="1600" dirty="0">
                <a:solidFill>
                  <a:prstClr val="black"/>
                </a:solidFill>
                <a:cs typeface="Arial" pitchFamily="34" charset="0"/>
              </a:rPr>
              <a:t> </a:t>
            </a:r>
            <a:r>
              <a:rPr lang="cs-CZ" sz="1600" dirty="0">
                <a:solidFill>
                  <a:prstClr val="black"/>
                </a:solidFill>
                <a:cs typeface="Arial" pitchFamily="34" charset="0"/>
              </a:rPr>
              <a:t>při poranění</a:t>
            </a:r>
            <a:r>
              <a:rPr lang="en-US" sz="1600" dirty="0">
                <a:solidFill>
                  <a:prstClr val="black"/>
                </a:solidFill>
                <a:cs typeface="Arial" pitchFamily="34" charset="0"/>
              </a:rPr>
              <a:t> c</a:t>
            </a:r>
            <a:r>
              <a:rPr lang="cs-CZ" sz="1600" dirty="0" err="1">
                <a:solidFill>
                  <a:prstClr val="black"/>
                </a:solidFill>
                <a:cs typeface="Arial" pitchFamily="34" charset="0"/>
              </a:rPr>
              <a:t>évy</a:t>
            </a:r>
            <a:r>
              <a:rPr lang="cs-CZ" sz="1600" dirty="0">
                <a:solidFill>
                  <a:prstClr val="black"/>
                </a:solidFill>
                <a:cs typeface="Arial" pitchFamily="34" charset="0"/>
              </a:rPr>
              <a:t> vyvolá adhezi - </a:t>
            </a:r>
            <a:r>
              <a:rPr lang="en-US" sz="1600" dirty="0">
                <a:solidFill>
                  <a:prstClr val="black"/>
                </a:solidFill>
                <a:cs typeface="Arial" pitchFamily="34" charset="0"/>
              </a:rPr>
              <a:t>&gt;</a:t>
            </a:r>
            <a:r>
              <a:rPr lang="cs-CZ" sz="1600" dirty="0">
                <a:solidFill>
                  <a:prstClr val="black"/>
                </a:solidFill>
                <a:cs typeface="Arial" pitchFamily="34" charset="0"/>
              </a:rPr>
              <a:t> aktivace, vytvoření </a:t>
            </a:r>
            <a:r>
              <a:rPr lang="cs-CZ" sz="1600" dirty="0" err="1">
                <a:solidFill>
                  <a:prstClr val="black"/>
                </a:solidFill>
                <a:cs typeface="Arial" pitchFamily="34" charset="0"/>
              </a:rPr>
              <a:t>pseudopodií</a:t>
            </a:r>
            <a:r>
              <a:rPr lang="cs-CZ" sz="1600" dirty="0">
                <a:solidFill>
                  <a:prstClr val="black"/>
                </a:solidFill>
                <a:cs typeface="Arial" pitchFamily="34" charset="0"/>
              </a:rPr>
              <a:t> a uvolnění granul</a:t>
            </a:r>
            <a:endParaRPr lang="en-US" sz="1600" dirty="0">
              <a:solidFill>
                <a:prstClr val="black"/>
              </a:solidFill>
              <a:cs typeface="Arial" pitchFamily="34" charset="0"/>
            </a:endParaRPr>
          </a:p>
        </p:txBody>
      </p:sp>
      <p:pic>
        <p:nvPicPr>
          <p:cNvPr id="6" name="Obrázek 5">
            <a:extLst>
              <a:ext uri="{FF2B5EF4-FFF2-40B4-BE49-F238E27FC236}">
                <a16:creationId xmlns:a16="http://schemas.microsoft.com/office/drawing/2014/main" id="{638A6D19-68A0-5968-9AB9-C2453C8AD534}"/>
              </a:ext>
            </a:extLst>
          </p:cNvPr>
          <p:cNvPicPr>
            <a:picLocks noChangeAspect="1"/>
          </p:cNvPicPr>
          <p:nvPr/>
        </p:nvPicPr>
        <p:blipFill>
          <a:blip r:embed="rId5"/>
          <a:stretch>
            <a:fillRect/>
          </a:stretch>
        </p:blipFill>
        <p:spPr>
          <a:xfrm>
            <a:off x="6747393" y="48910"/>
            <a:ext cx="2346999" cy="2040442"/>
          </a:xfrm>
          <a:prstGeom prst="rect">
            <a:avLst/>
          </a:prstGeom>
        </p:spPr>
      </p:pic>
    </p:spTree>
    <p:extLst>
      <p:ext uri="{BB962C8B-B14F-4D97-AF65-F5344CB8AC3E}">
        <p14:creationId xmlns:p14="http://schemas.microsoft.com/office/powerpoint/2010/main" val="3329430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a:t>léčebný</a:t>
            </a:r>
            <a:r>
              <a:rPr lang="en-US" sz="1600" dirty="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endParaRPr lang="cs-CZ" sz="1600" dirty="0"/>
          </a:p>
          <a:p>
            <a:r>
              <a:rPr lang="cs-CZ" sz="1600" dirty="0"/>
              <a:t>Aplikace látek která </a:t>
            </a:r>
            <a:r>
              <a:rPr lang="en-US" sz="1600" dirty="0" err="1"/>
              <a:t>rozpouští</a:t>
            </a:r>
            <a:r>
              <a:rPr lang="en-US" sz="1600" dirty="0"/>
              <a:t> </a:t>
            </a:r>
            <a:r>
              <a:rPr lang="en-US" sz="1600" dirty="0" err="1"/>
              <a:t>krevní</a:t>
            </a:r>
            <a:r>
              <a:rPr lang="en-US" sz="1600" dirty="0"/>
              <a:t> </a:t>
            </a:r>
            <a:r>
              <a:rPr lang="en-US" sz="1600" dirty="0" err="1"/>
              <a:t>sraženiny</a:t>
            </a:r>
            <a:r>
              <a:rPr lang="cs-CZ" sz="1600" dirty="0"/>
              <a:t>, např.</a:t>
            </a:r>
            <a:r>
              <a:rPr lang="en-US" sz="1600" dirty="0"/>
              <a:t> </a:t>
            </a:r>
            <a:r>
              <a:rPr lang="en-US" sz="1600" dirty="0" err="1"/>
              <a:t>rekombinantních</a:t>
            </a:r>
            <a:r>
              <a:rPr lang="en-US" sz="1600" dirty="0"/>
              <a:t> </a:t>
            </a:r>
            <a:r>
              <a:rPr lang="en-US" sz="1600" dirty="0" err="1"/>
              <a:t>aktivátorů</a:t>
            </a:r>
            <a:r>
              <a:rPr lang="en-US" sz="1600" dirty="0"/>
              <a:t> </a:t>
            </a:r>
            <a:r>
              <a:rPr lang="en-US" sz="1600" dirty="0" err="1"/>
              <a:t>plazminogenu</a:t>
            </a:r>
            <a:endParaRPr lang="cs-CZ" sz="1600" dirty="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a:t>účinně</a:t>
            </a:r>
            <a:r>
              <a:rPr lang="cs-CZ" sz="1600" dirty="0"/>
              <a:t> - </a:t>
            </a:r>
            <a:r>
              <a:rPr lang="en-US" sz="1600" dirty="0" err="1"/>
              <a:t>ischemická</a:t>
            </a:r>
            <a:r>
              <a:rPr lang="en-US" sz="1600" dirty="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Leukocyty</a:t>
            </a:r>
            <a:endParaRPr lang="en-US" dirty="0"/>
          </a:p>
        </p:txBody>
      </p:sp>
      <p:sp>
        <p:nvSpPr>
          <p:cNvPr id="3" name="Zástupný symbol pro obsah 2"/>
          <p:cNvSpPr>
            <a:spLocks noGrp="1"/>
          </p:cNvSpPr>
          <p:nvPr>
            <p:ph idx="1"/>
          </p:nvPr>
        </p:nvSpPr>
        <p:spPr/>
        <p:txBody>
          <a:bodyPr/>
          <a:lstStyle/>
          <a:p>
            <a:r>
              <a:rPr lang="cs-CZ" sz="1800" dirty="0"/>
              <a:t>Slouží k obraně organismu v </a:t>
            </a:r>
            <a:r>
              <a:rPr lang="cs-CZ" sz="1800" b="1" dirty="0" err="1"/>
              <a:t>intersticiu</a:t>
            </a:r>
            <a:r>
              <a:rPr lang="cs-CZ" sz="1800" dirty="0"/>
              <a:t>, 5 tis./</a:t>
            </a:r>
            <a:r>
              <a:rPr lang="cs-CZ" sz="1800" dirty="0" err="1"/>
              <a:t>ul</a:t>
            </a:r>
            <a:r>
              <a:rPr lang="cs-CZ" sz="1800" dirty="0"/>
              <a:t> krve</a:t>
            </a:r>
          </a:p>
          <a:p>
            <a:r>
              <a:rPr lang="cs-CZ" sz="1800" dirty="0"/>
              <a:t>Granulocyty, monocyty, lymfocyty</a:t>
            </a:r>
          </a:p>
          <a:p>
            <a:r>
              <a:rPr lang="cs-CZ" sz="1800" dirty="0"/>
              <a:t>Cirkulaci opouštějí po krátké době (kromě lymfocytů) a zůstávají v </a:t>
            </a:r>
            <a:r>
              <a:rPr lang="cs-CZ" sz="1800" dirty="0" err="1"/>
              <a:t>extravasálním</a:t>
            </a:r>
            <a:r>
              <a:rPr lang="cs-CZ" sz="1800" dirty="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a:t>označení 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kmenová buňka</a:t>
              </a: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myeloblast</a:t>
              </a: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promonocyt</a:t>
              </a: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monocyt</a:t>
              </a:r>
            </a:p>
          </p:txBody>
        </p:sp>
      </p:grpSp>
    </p:spTree>
    <p:extLst>
      <p:ext uri="{BB962C8B-B14F-4D97-AF65-F5344CB8AC3E}">
        <p14:creationId xmlns:p14="http://schemas.microsoft.com/office/powerpoint/2010/main" val="3636346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Lymfo</a:t>
            </a:r>
            <a:r>
              <a:rPr lang="cs-CZ" dirty="0" err="1"/>
              <a:t>cyto</a:t>
            </a:r>
            <a:r>
              <a:rPr lang="en-US" dirty="0" err="1"/>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orgány</a:t>
            </a:r>
            <a:endParaRPr lang="en-US" dirty="0"/>
          </a:p>
        </p:txBody>
      </p:sp>
      <p:sp>
        <p:nvSpPr>
          <p:cNvPr id="3" name="Zástupný symbol pro obsah 2"/>
          <p:cNvSpPr>
            <a:spLocks noGrp="1"/>
          </p:cNvSpPr>
          <p:nvPr>
            <p:ph idx="1"/>
          </p:nvPr>
        </p:nvSpPr>
        <p:spPr/>
        <p:txBody>
          <a:bodyPr/>
          <a:lstStyle/>
          <a:p>
            <a:r>
              <a:rPr lang="cs-CZ" dirty="0"/>
              <a:t>Primární</a:t>
            </a:r>
          </a:p>
          <a:p>
            <a:pPr lvl="1"/>
            <a:r>
              <a:rPr lang="cs-CZ" dirty="0"/>
              <a:t>Kostní dřeň</a:t>
            </a:r>
          </a:p>
          <a:p>
            <a:pPr lvl="1"/>
            <a:r>
              <a:rPr lang="cs-CZ" dirty="0" err="1"/>
              <a:t>Thymus</a:t>
            </a:r>
            <a:r>
              <a:rPr lang="cs-CZ" dirty="0"/>
              <a:t> (brzlík)</a:t>
            </a:r>
          </a:p>
          <a:p>
            <a:r>
              <a:rPr lang="cs-CZ" dirty="0"/>
              <a:t>Sekundární</a:t>
            </a:r>
          </a:p>
          <a:p>
            <a:pPr lvl="1"/>
            <a:r>
              <a:rPr lang="cs-CZ" dirty="0"/>
              <a:t>Mízní uzliny</a:t>
            </a:r>
          </a:p>
          <a:p>
            <a:pPr lvl="1"/>
            <a:r>
              <a:rPr lang="cs-CZ" dirty="0"/>
              <a:t>Slezina</a:t>
            </a:r>
          </a:p>
          <a:p>
            <a:pPr lvl="1"/>
            <a:r>
              <a:rPr lang="cs-CZ" dirty="0"/>
              <a:t>Slizniční lymfatická tkáň (MALT)</a:t>
            </a:r>
          </a:p>
          <a:p>
            <a:pPr lvl="1"/>
            <a:r>
              <a:rPr lang="cs-CZ" dirty="0"/>
              <a:t>Tonsily (mandle)</a:t>
            </a:r>
          </a:p>
          <a:p>
            <a:pPr lvl="1"/>
            <a:r>
              <a:rPr lang="cs-CZ" dirty="0" err="1"/>
              <a:t>Peyerovy</a:t>
            </a:r>
            <a:r>
              <a:rPr lang="cs-CZ" dirty="0"/>
              <a:t> pláty</a:t>
            </a:r>
          </a:p>
          <a:p>
            <a:pPr lvl="1"/>
            <a:r>
              <a:rPr lang="cs-CZ" dirty="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a:solidFill>
                  <a:prstClr val="black"/>
                </a:solidFill>
                <a:latin typeface="Calibri"/>
              </a:rPr>
              <a:t>proces 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a:solidFill>
                  <a:prstClr val="black"/>
                </a:solidFill>
                <a:latin typeface="Calibri"/>
              </a:rPr>
              <a:t>Plně 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uzliny</a:t>
            </a:r>
            <a:endParaRPr lang="en-US" dirty="0"/>
          </a:p>
        </p:txBody>
      </p:sp>
      <p:sp>
        <p:nvSpPr>
          <p:cNvPr id="3" name="Zástupný symbol pro obsah 2"/>
          <p:cNvSpPr>
            <a:spLocks noGrp="1"/>
          </p:cNvSpPr>
          <p:nvPr>
            <p:ph idx="1"/>
          </p:nvPr>
        </p:nvSpPr>
        <p:spPr/>
        <p:txBody>
          <a:bodyPr/>
          <a:lstStyle/>
          <a:p>
            <a:r>
              <a:rPr lang="cs-CZ" sz="1200" dirty="0"/>
              <a:t>Řetězec filtračních jednotek v systému lymfatických cév</a:t>
            </a:r>
          </a:p>
          <a:p>
            <a:pPr lvl="1"/>
            <a:r>
              <a:rPr lang="cs-CZ" sz="1200" dirty="0" err="1"/>
              <a:t>vkleslina</a:t>
            </a:r>
            <a:r>
              <a:rPr lang="cs-CZ" sz="1200" dirty="0"/>
              <a:t> = hilus, vstup artérií, nervů, výstup vén, lymfatických cév</a:t>
            </a:r>
          </a:p>
          <a:p>
            <a:pPr lvl="1"/>
            <a:r>
              <a:rPr lang="cs-CZ" sz="1200" dirty="0"/>
              <a:t>na povrchu – pouzdro = </a:t>
            </a:r>
            <a:r>
              <a:rPr lang="cs-CZ" sz="1200" dirty="0" err="1"/>
              <a:t>capsula</a:t>
            </a:r>
            <a:r>
              <a:rPr lang="cs-CZ" sz="1200" dirty="0"/>
              <a:t> – husté kolagenní vazivo → </a:t>
            </a:r>
            <a:r>
              <a:rPr lang="cs-CZ" sz="1200" dirty="0" err="1"/>
              <a:t>trabekuly</a:t>
            </a:r>
            <a:endParaRPr lang="cs-CZ" sz="1200" dirty="0"/>
          </a:p>
          <a:p>
            <a:pPr lvl="1"/>
            <a:r>
              <a:rPr lang="cs-CZ" sz="1200" dirty="0"/>
              <a:t>podkladem - retikulární vazivo (retikulární buňky, retikulární vlákna, základní amorfní hmota)</a:t>
            </a:r>
          </a:p>
          <a:p>
            <a:pPr lvl="1"/>
            <a:r>
              <a:rPr lang="cs-CZ" sz="1200" dirty="0"/>
              <a:t>Kůra, </a:t>
            </a:r>
            <a:r>
              <a:rPr lang="cs-CZ" sz="1200" dirty="0" err="1"/>
              <a:t>cortex</a:t>
            </a:r>
            <a:r>
              <a:rPr lang="cs-CZ" sz="1200" dirty="0"/>
              <a:t>, B-zóna</a:t>
            </a:r>
          </a:p>
          <a:p>
            <a:pPr lvl="1"/>
            <a:r>
              <a:rPr lang="cs-CZ" sz="1200" dirty="0" err="1"/>
              <a:t>Parakortikální</a:t>
            </a:r>
            <a:r>
              <a:rPr lang="cs-CZ" sz="1200" dirty="0"/>
              <a:t> oblast, T-zóna</a:t>
            </a:r>
          </a:p>
          <a:p>
            <a:pPr lvl="1"/>
            <a:r>
              <a:rPr lang="cs-CZ" sz="1200" dirty="0"/>
              <a:t>Dřeň, </a:t>
            </a:r>
            <a:r>
              <a:rPr lang="cs-CZ" sz="1200" dirty="0" err="1"/>
              <a:t>medulla</a:t>
            </a:r>
            <a:endParaRPr lang="cs-CZ" sz="1200" dirty="0"/>
          </a:p>
          <a:p>
            <a:r>
              <a:rPr lang="cs-CZ" sz="1200" dirty="0"/>
              <a:t>Kapilární prostory, lymfatický sinus, vystlány endoteliálními buňkami</a:t>
            </a:r>
          </a:p>
          <a:p>
            <a:r>
              <a:rPr lang="cs-CZ" sz="1200" dirty="0"/>
              <a:t>V případě aktivace zůstávají lymfocyty v uzlině, </a:t>
            </a:r>
            <a:r>
              <a:rPr lang="cs-CZ" sz="1200" dirty="0" err="1"/>
              <a:t>proliferují</a:t>
            </a:r>
            <a:r>
              <a:rPr lang="cs-CZ" sz="1200" dirty="0"/>
              <a:t> a diferencují do efektorových buněk</a:t>
            </a:r>
          </a:p>
          <a:p>
            <a:r>
              <a:rPr lang="cs-CZ" sz="1200" dirty="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Slezina</a:t>
            </a:r>
            <a:endParaRPr lang="en-US" dirty="0"/>
          </a:p>
        </p:txBody>
      </p:sp>
      <p:sp>
        <p:nvSpPr>
          <p:cNvPr id="3" name="Zástupný symbol pro obsah 2"/>
          <p:cNvSpPr>
            <a:spLocks noGrp="1"/>
          </p:cNvSpPr>
          <p:nvPr>
            <p:ph idx="1"/>
          </p:nvPr>
        </p:nvSpPr>
        <p:spPr/>
        <p:txBody>
          <a:bodyPr/>
          <a:lstStyle/>
          <a:p>
            <a:r>
              <a:rPr lang="cs-CZ" sz="1600" dirty="0"/>
              <a:t>Filtrační a imunitní orgán v krevním oběhu</a:t>
            </a:r>
          </a:p>
          <a:p>
            <a:r>
              <a:rPr lang="cs-CZ" sz="1600" dirty="0"/>
              <a:t>Funkce</a:t>
            </a:r>
          </a:p>
          <a:p>
            <a:pPr lvl="1"/>
            <a:r>
              <a:rPr lang="cs-CZ" sz="1400" dirty="0"/>
              <a:t>Odstranění zestárlých a poškozených erytrocytů</a:t>
            </a:r>
          </a:p>
          <a:p>
            <a:pPr lvl="2"/>
            <a:r>
              <a:rPr lang="cs-CZ" sz="1200" dirty="0"/>
              <a:t>Červená pulpa (vazivové retikulum protkané venózními sinusy)</a:t>
            </a:r>
          </a:p>
          <a:p>
            <a:pPr lvl="2"/>
            <a:r>
              <a:rPr lang="cs-CZ" sz="1200" dirty="0"/>
              <a:t>Makrofágy pohlcují fagocytované erytrocyty – recyklace</a:t>
            </a:r>
          </a:p>
          <a:p>
            <a:pPr lvl="3"/>
            <a:r>
              <a:rPr lang="cs-CZ" sz="1100" dirty="0"/>
              <a:t>Hemové železo navázáno na </a:t>
            </a:r>
            <a:r>
              <a:rPr lang="cs-CZ" sz="1100" dirty="0" err="1"/>
              <a:t>ferritin</a:t>
            </a:r>
            <a:r>
              <a:rPr lang="cs-CZ" sz="1100" dirty="0"/>
              <a:t>, transport pomocí transferinu do </a:t>
            </a:r>
            <a:r>
              <a:rPr lang="cs-CZ" sz="1100" dirty="0" err="1"/>
              <a:t>erytropoetických</a:t>
            </a:r>
            <a:r>
              <a:rPr lang="cs-CZ" sz="1100" dirty="0"/>
              <a:t> buněk</a:t>
            </a:r>
          </a:p>
          <a:p>
            <a:pPr lvl="3"/>
            <a:r>
              <a:rPr lang="cs-CZ" sz="1100" dirty="0"/>
              <a:t>Z hemu vzniká bilirubin, v komplexu s albuminem transportován do jater, v konjugaci s </a:t>
            </a:r>
            <a:r>
              <a:rPr lang="cs-CZ" sz="1100" dirty="0" err="1"/>
              <a:t>kys</a:t>
            </a:r>
            <a:r>
              <a:rPr lang="cs-CZ" sz="1100" dirty="0"/>
              <a:t>. </a:t>
            </a:r>
            <a:r>
              <a:rPr lang="cs-CZ" sz="1100" dirty="0" err="1"/>
              <a:t>glukuronovou</a:t>
            </a:r>
            <a:r>
              <a:rPr lang="cs-CZ" sz="1100" dirty="0"/>
              <a:t> vyloučen z jater ve žluči</a:t>
            </a:r>
          </a:p>
          <a:p>
            <a:pPr lvl="1"/>
            <a:r>
              <a:rPr lang="cs-CZ" sz="1400" dirty="0"/>
              <a:t>Sekundární lymfoidní orgán</a:t>
            </a:r>
          </a:p>
          <a:p>
            <a:pPr lvl="2"/>
            <a:r>
              <a:rPr lang="cs-CZ" sz="1200" dirty="0"/>
              <a:t>Bílá pulpa, systém lymfatických folikulů (B- lymfocyty, folikulární dendritické buňky)</a:t>
            </a:r>
          </a:p>
          <a:p>
            <a:pPr lvl="3"/>
            <a:endParaRPr lang="cs-CZ" sz="1100" dirty="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p:txBody>
          <a:bodyPr/>
          <a:lstStyle/>
          <a:p>
            <a:r>
              <a:rPr lang="cs-CZ" sz="2000" dirty="0"/>
              <a:t>Patrová mandle</a:t>
            </a:r>
          </a:p>
          <a:p>
            <a:pPr lvl="1"/>
            <a:r>
              <a:rPr lang="cs-CZ" sz="1800" dirty="0"/>
              <a:t>Povrch tvořen nerohovějícím epitelem, rozbrázděn do cca 20ti krypt</a:t>
            </a:r>
          </a:p>
          <a:p>
            <a:pPr lvl="1"/>
            <a:r>
              <a:rPr lang="cs-CZ" sz="1800" dirty="0"/>
              <a:t>Krypty obsahují epiteliální buňky, leukocyty, mikroorganismy</a:t>
            </a:r>
          </a:p>
          <a:p>
            <a:pPr lvl="1"/>
            <a:r>
              <a:rPr lang="cs-CZ" sz="1800" dirty="0"/>
              <a:t>Pod kryptami – sekundární lymfatické folikuly – B-dependentní oblast</a:t>
            </a:r>
          </a:p>
          <a:p>
            <a:pPr lvl="1"/>
            <a:r>
              <a:rPr lang="cs-CZ" sz="1800" dirty="0" err="1"/>
              <a:t>Interfolikulární</a:t>
            </a:r>
            <a:r>
              <a:rPr lang="cs-CZ" sz="1800" dirty="0"/>
              <a:t> zóna – T-</a:t>
            </a:r>
            <a:r>
              <a:rPr lang="cs-CZ" sz="1800" dirty="0" err="1"/>
              <a:t>dependenntní</a:t>
            </a:r>
            <a:r>
              <a:rPr lang="cs-CZ" sz="1800" dirty="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a:xfrm>
            <a:off x="1547664" y="1340768"/>
            <a:ext cx="7488832" cy="4713387"/>
          </a:xfrm>
        </p:spPr>
        <p:txBody>
          <a:bodyPr/>
          <a:lstStyle/>
          <a:p>
            <a:r>
              <a:rPr lang="cs-CZ" sz="1600" dirty="0"/>
              <a:t>Lymfatická tkáň střevní sliznice (MALT</a:t>
            </a:r>
            <a:r>
              <a:rPr lang="en-US" sz="1600" dirty="0"/>
              <a:t>, Mucosa-associated lymphoid tissue</a:t>
            </a:r>
            <a:r>
              <a:rPr lang="cs-CZ" sz="1600" dirty="0"/>
              <a:t>)</a:t>
            </a:r>
          </a:p>
          <a:p>
            <a:pPr lvl="1"/>
            <a:r>
              <a:rPr lang="cs-CZ" sz="1400" dirty="0"/>
              <a:t>Shlukováním lymfatických folikulů v některých částech trávicí trubice vznikají </a:t>
            </a:r>
            <a:r>
              <a:rPr lang="cs-CZ" sz="1400" dirty="0" err="1"/>
              <a:t>Peyerovy</a:t>
            </a:r>
            <a:r>
              <a:rPr lang="cs-CZ" sz="1400" dirty="0"/>
              <a:t> pláty</a:t>
            </a:r>
          </a:p>
          <a:p>
            <a:pPr lvl="1"/>
            <a:r>
              <a:rPr lang="cs-CZ" sz="1400" dirty="0"/>
              <a:t>B dependentní oblast – folikul, T-dependentní zóna vyplňuje </a:t>
            </a:r>
            <a:r>
              <a:rPr lang="cs-CZ" sz="1400" dirty="0" err="1"/>
              <a:t>interfolikulární</a:t>
            </a:r>
            <a:r>
              <a:rPr lang="cs-CZ" sz="1400" dirty="0"/>
              <a:t> oblasti</a:t>
            </a:r>
          </a:p>
          <a:p>
            <a:pPr lvl="1"/>
            <a:r>
              <a:rPr lang="cs-CZ" sz="1400" dirty="0"/>
              <a:t>Povrh epitelu nad folikulem (FAE) neobsahuje </a:t>
            </a:r>
            <a:r>
              <a:rPr lang="cs-CZ" sz="1400" dirty="0" err="1"/>
              <a:t>mucinózní</a:t>
            </a:r>
            <a:r>
              <a:rPr lang="cs-CZ" sz="1400" dirty="0"/>
              <a:t> vrstvu (nebo jen tenkou), chybí klky a pohárkové buňky</a:t>
            </a:r>
          </a:p>
          <a:p>
            <a:pPr lvl="1"/>
            <a:r>
              <a:rPr lang="cs-CZ" sz="1400" dirty="0"/>
              <a:t>M-buňky bez mikroklků, dochází na nich k endocytóze antigenů</a:t>
            </a:r>
          </a:p>
          <a:p>
            <a:pPr lvl="1"/>
            <a:r>
              <a:rPr lang="cs-CZ" sz="1400" dirty="0" err="1"/>
              <a:t>Enterocyty</a:t>
            </a:r>
            <a:r>
              <a:rPr lang="cs-CZ" sz="1400" dirty="0"/>
              <a:t> transportují protilátky </a:t>
            </a:r>
            <a:r>
              <a:rPr lang="cs-CZ" sz="1400" dirty="0" err="1"/>
              <a:t>transcytózou</a:t>
            </a:r>
            <a:endParaRPr lang="cs-CZ" sz="1400" dirty="0"/>
          </a:p>
          <a:p>
            <a:pPr lvl="2"/>
            <a:r>
              <a:rPr lang="cs-CZ" sz="1200" dirty="0"/>
              <a:t>Protilátky </a:t>
            </a:r>
            <a:r>
              <a:rPr lang="cs-CZ" sz="1200" dirty="0" err="1"/>
              <a:t>IgA</a:t>
            </a:r>
            <a:r>
              <a:rPr lang="cs-CZ" sz="1200" dirty="0"/>
              <a:t> jsou tvořeny </a:t>
            </a:r>
            <a:r>
              <a:rPr lang="cs-CZ" sz="1200" dirty="0" err="1"/>
              <a:t>subepitelovými</a:t>
            </a:r>
            <a:r>
              <a:rPr lang="cs-CZ" sz="1200" dirty="0"/>
              <a:t> plasmatickými buňkami</a:t>
            </a:r>
          </a:p>
          <a:p>
            <a:pPr lvl="2"/>
            <a:r>
              <a:rPr lang="cs-CZ" sz="1200" dirty="0" err="1"/>
              <a:t>IgA</a:t>
            </a:r>
            <a:r>
              <a:rPr lang="cs-CZ" sz="1200" dirty="0"/>
              <a:t> spolu se sekretem exokrinních žláz vážou antigeny a mikroorganizmy – </a:t>
            </a:r>
            <a:r>
              <a:rPr lang="cs-CZ" sz="1200" dirty="0" err="1"/>
              <a:t>shlu</a:t>
            </a:r>
            <a:r>
              <a:rPr lang="en-US" sz="1200" dirty="0"/>
              <a:t>k</a:t>
            </a:r>
            <a:r>
              <a:rPr lang="cs-CZ" sz="1200" dirty="0"/>
              <a:t>ování a </a:t>
            </a:r>
            <a:r>
              <a:rPr lang="cs-CZ" sz="1200" dirty="0" err="1"/>
              <a:t>opsonizace</a:t>
            </a:r>
            <a:endParaRPr lang="cs-CZ" sz="1200" dirty="0"/>
          </a:p>
          <a:p>
            <a:pPr lvl="2"/>
            <a:r>
              <a:rPr lang="cs-CZ" sz="1200" dirty="0" err="1"/>
              <a:t>IgA</a:t>
            </a:r>
            <a:r>
              <a:rPr lang="cs-CZ" sz="1200" dirty="0"/>
              <a:t> i v mateřském mléce – pasivní imunizace trávicího a dýchacího traktu kojence</a:t>
            </a:r>
          </a:p>
          <a:p>
            <a:pPr lvl="2"/>
            <a:endParaRPr lang="cs-CZ" sz="12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sp>
        <p:nvSpPr>
          <p:cNvPr id="3" name="Zástupný symbol pro obsah 2"/>
          <p:cNvSpPr>
            <a:spLocks noGrp="1"/>
          </p:cNvSpPr>
          <p:nvPr>
            <p:ph idx="1"/>
          </p:nvPr>
        </p:nvSpPr>
        <p:spPr/>
        <p:txBody>
          <a:bodyPr/>
          <a:lstStyle/>
          <a:p>
            <a:r>
              <a:rPr lang="cs-CZ" sz="1800" dirty="0"/>
              <a:t>Umístěn v mezihrudí, za sternem před </a:t>
            </a:r>
            <a:r>
              <a:rPr lang="cs-CZ" sz="1800" dirty="0" err="1"/>
              <a:t>perikardiem</a:t>
            </a:r>
            <a:endParaRPr lang="cs-CZ" sz="1800" dirty="0"/>
          </a:p>
          <a:p>
            <a:r>
              <a:rPr lang="cs-CZ" sz="1800" dirty="0"/>
              <a:t>Maxima rozvoje dosahuje v dětství (cca 20-30g)</a:t>
            </a:r>
          </a:p>
          <a:p>
            <a:r>
              <a:rPr lang="cs-CZ" sz="1800" dirty="0"/>
              <a:t>S koncem puberty rychlá involuce, zůstavují jen rezidua v tukovém vazivu</a:t>
            </a:r>
          </a:p>
          <a:p>
            <a:r>
              <a:rPr lang="cs-CZ" sz="1800" dirty="0"/>
              <a:t>Primární lymfatický orgán systému T-buněk, tvořen retikulárním epitelem (rozvětvené, navzájem spojené buňky, mezi kterými je tkáňový mok)</a:t>
            </a:r>
          </a:p>
          <a:p>
            <a:r>
              <a:rPr lang="cs-CZ" sz="1800" dirty="0"/>
              <a:t>V časném fetálním období je osídlen prekursory T-lymfocytární linie – </a:t>
            </a:r>
            <a:r>
              <a:rPr lang="cs-CZ" sz="1800" dirty="0" err="1"/>
              <a:t>thymocyty</a:t>
            </a:r>
            <a:endParaRPr lang="cs-CZ" sz="1800" dirty="0"/>
          </a:p>
          <a:p>
            <a:r>
              <a:rPr lang="cs-CZ" sz="1800" dirty="0"/>
              <a:t>Vyzrávání imunokompetentních T-lymfocytů pod vlivem diferenciačních faktorů a kontaktu s retikulárním epitelu </a:t>
            </a:r>
            <a:r>
              <a:rPr lang="cs-CZ" sz="1800" dirty="0" err="1"/>
              <a:t>thymu</a:t>
            </a:r>
            <a:r>
              <a:rPr lang="cs-CZ" sz="1800" dirty="0"/>
              <a:t>, </a:t>
            </a:r>
            <a:r>
              <a:rPr lang="cs-CZ" sz="1800" dirty="0" err="1"/>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a:t>Retikulární epitelové buňky – obsahuji CK vlákna, jsou spojeny </a:t>
            </a:r>
            <a:r>
              <a:rPr lang="cs-CZ" sz="1800" dirty="0" err="1"/>
              <a:t>desmosomy</a:t>
            </a:r>
            <a:r>
              <a:rPr lang="cs-CZ" sz="1800" dirty="0"/>
              <a:t>,</a:t>
            </a:r>
          </a:p>
          <a:p>
            <a:r>
              <a:rPr lang="cs-CZ" sz="1800" dirty="0"/>
              <a:t>Vrstva u kortexu – obaluje </a:t>
            </a:r>
            <a:r>
              <a:rPr lang="cs-CZ" sz="1800" dirty="0" err="1"/>
              <a:t>thymocyty</a:t>
            </a:r>
            <a:r>
              <a:rPr lang="cs-CZ" sz="1800" dirty="0"/>
              <a:t> – ‚pečovatelské‘ buňky</a:t>
            </a:r>
          </a:p>
          <a:p>
            <a:r>
              <a:rPr lang="cs-CZ" sz="1800" dirty="0"/>
              <a:t>vytváří trojrozměrnou síť osídlenou </a:t>
            </a:r>
            <a:r>
              <a:rPr lang="cs-CZ" sz="1800" dirty="0" err="1"/>
              <a:t>thymocyty</a:t>
            </a:r>
            <a:endParaRPr lang="cs-CZ" sz="1800" dirty="0"/>
          </a:p>
          <a:p>
            <a:r>
              <a:rPr lang="cs-CZ" sz="1800" dirty="0"/>
              <a:t>Podílí se na pozitivní a negativní selekci T-buněk</a:t>
            </a:r>
          </a:p>
          <a:p>
            <a:r>
              <a:rPr lang="cs-CZ" sz="1800" dirty="0" err="1"/>
              <a:t>Hassalova</a:t>
            </a:r>
            <a:r>
              <a:rPr lang="cs-CZ" sz="1800" dirty="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Hemothymová</a:t>
            </a:r>
            <a:r>
              <a:rPr lang="cs-CZ" dirty="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a:t>ochraňuje</a:t>
            </a:r>
            <a:r>
              <a:rPr lang="en-US" sz="1800" dirty="0"/>
              <a:t> 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a:t>souvislá</a:t>
            </a:r>
            <a:r>
              <a:rPr lang="en-US" sz="1600" dirty="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a:t>HTB 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Involuce </a:t>
            </a:r>
            <a:r>
              <a:rPr lang="cs-CZ" dirty="0" err="1"/>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5852-70B6-4080-8773-3D9BD027861D}"/>
              </a:ext>
            </a:extLst>
          </p:cNvPr>
          <p:cNvSpPr>
            <a:spLocks noGrp="1"/>
          </p:cNvSpPr>
          <p:nvPr>
            <p:ph type="title"/>
          </p:nvPr>
        </p:nvSpPr>
        <p:spPr/>
        <p:txBody>
          <a:bodyPr/>
          <a:lstStyle/>
          <a:p>
            <a:r>
              <a:rPr lang="en-US" dirty="0" err="1"/>
              <a:t>Shrnut</a:t>
            </a:r>
            <a:r>
              <a:rPr lang="cs-CZ" dirty="0"/>
              <a:t>í</a:t>
            </a:r>
            <a:endParaRPr lang="en-US" dirty="0"/>
          </a:p>
        </p:txBody>
      </p:sp>
      <p:sp>
        <p:nvSpPr>
          <p:cNvPr id="3" name="Content Placeholder 2">
            <a:extLst>
              <a:ext uri="{FF2B5EF4-FFF2-40B4-BE49-F238E27FC236}">
                <a16:creationId xmlns:a16="http://schemas.microsoft.com/office/drawing/2014/main" id="{59E2ED95-3DF2-4CA5-AC9A-3741BAAB1C70}"/>
              </a:ext>
            </a:extLst>
          </p:cNvPr>
          <p:cNvSpPr>
            <a:spLocks noGrp="1"/>
          </p:cNvSpPr>
          <p:nvPr>
            <p:ph idx="1"/>
          </p:nvPr>
        </p:nvSpPr>
        <p:spPr/>
        <p:txBody>
          <a:bodyPr/>
          <a:lstStyle/>
          <a:p>
            <a:r>
              <a:rPr lang="cs-CZ" dirty="0"/>
              <a:t>Krev představuje tkáň s vysokou mírou </a:t>
            </a:r>
            <a:r>
              <a:rPr lang="cs-CZ" dirty="0" err="1"/>
              <a:t>sebeobnovy</a:t>
            </a:r>
            <a:r>
              <a:rPr lang="cs-CZ" dirty="0"/>
              <a:t>,</a:t>
            </a:r>
          </a:p>
          <a:p>
            <a:r>
              <a:rPr lang="cs-CZ" dirty="0"/>
              <a:t>krvetvorba je hierarchicky organizována,</a:t>
            </a:r>
          </a:p>
          <a:p>
            <a:r>
              <a:rPr lang="cs-CZ" dirty="0"/>
              <a:t>je precizně řízena prostřednictvím mezibuněčných interakcí a signalizací prostřednictvím solubilních faktorů – </a:t>
            </a:r>
            <a:r>
              <a:rPr lang="cs-CZ" dirty="0" err="1"/>
              <a:t>cytokinů</a:t>
            </a:r>
            <a:r>
              <a:rPr lang="cs-CZ" dirty="0"/>
              <a:t>,</a:t>
            </a:r>
          </a:p>
          <a:p>
            <a:r>
              <a:rPr lang="cs-CZ" dirty="0"/>
              <a:t>všechny zralé krevní buňky vznikají z hematopoetické kmenové buňky jejíž funkce ovlivňuje prostředí v nice kmenové buňky v </a:t>
            </a:r>
            <a:r>
              <a:rPr lang="cs-CZ"/>
              <a:t>kostní dřeni.</a:t>
            </a:r>
            <a:endParaRPr lang="en-US" dirty="0"/>
          </a:p>
        </p:txBody>
      </p:sp>
    </p:spTree>
    <p:extLst>
      <p:ext uri="{BB962C8B-B14F-4D97-AF65-F5344CB8AC3E}">
        <p14:creationId xmlns:p14="http://schemas.microsoft.com/office/powerpoint/2010/main" val="2919371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275056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slezina</a:t>
            </a:r>
          </a:p>
          <a:p>
            <a:pPr fontAlgn="auto">
              <a:lnSpc>
                <a:spcPct val="120000"/>
              </a:lnSpc>
              <a:spcBef>
                <a:spcPts val="0"/>
              </a:spcBef>
              <a:spcAft>
                <a:spcPts val="0"/>
              </a:spcAft>
            </a:pPr>
            <a:r>
              <a:rPr lang="cs-CZ" sz="1600" b="1" dirty="0">
                <a:solidFill>
                  <a:prstClr val="black"/>
                </a:solidFill>
                <a:latin typeface="Calibri"/>
              </a:rPr>
              <a:t>Fetus</a:t>
            </a:r>
            <a:r>
              <a:rPr lang="cs-CZ" sz="1600" dirty="0">
                <a:solidFill>
                  <a:prstClr val="black"/>
                </a:solidFill>
                <a:latin typeface="Calibri"/>
              </a:rPr>
              <a:t>: játra, slezina, kostní dřeň</a:t>
            </a:r>
          </a:p>
          <a:p>
            <a:pPr fontAlgn="auto">
              <a:lnSpc>
                <a:spcPct val="120000"/>
              </a:lnSpc>
              <a:spcBef>
                <a:spcPts val="0"/>
              </a:spcBef>
              <a:spcAft>
                <a:spcPts val="0"/>
              </a:spcAft>
            </a:pPr>
            <a:r>
              <a:rPr lang="cs-CZ" sz="1600" b="1" dirty="0">
                <a:solidFill>
                  <a:prstClr val="black"/>
                </a:solidFill>
                <a:latin typeface="Calibri"/>
              </a:rPr>
              <a:t>Po narození:</a:t>
            </a:r>
          </a:p>
          <a:p>
            <a:pPr lvl="1" fontAlgn="auto">
              <a:lnSpc>
                <a:spcPct val="120000"/>
              </a:lnSpc>
              <a:spcBef>
                <a:spcPts val="0"/>
              </a:spcBef>
              <a:spcAft>
                <a:spcPts val="0"/>
              </a:spcAft>
            </a:pPr>
            <a:r>
              <a:rPr lang="cs-CZ" sz="1400" dirty="0">
                <a:solidFill>
                  <a:prstClr val="black"/>
                </a:solidFill>
                <a:latin typeface="Calibri"/>
              </a:rPr>
              <a:t>kostní dřeň	</a:t>
            </a:r>
          </a:p>
          <a:p>
            <a:pPr lvl="2" fontAlgn="auto">
              <a:lnSpc>
                <a:spcPct val="120000"/>
              </a:lnSpc>
              <a:spcBef>
                <a:spcPts val="0"/>
              </a:spcBef>
              <a:spcAft>
                <a:spcPts val="0"/>
              </a:spcAft>
            </a:pPr>
            <a:r>
              <a:rPr lang="cs-CZ" sz="1400" dirty="0">
                <a:solidFill>
                  <a:prstClr val="black"/>
                </a:solidFill>
                <a:latin typeface="Calibri"/>
              </a:rPr>
              <a:t>většina krevních buněk (erytrocytů, granulocytů, monocytů)</a:t>
            </a:r>
          </a:p>
          <a:p>
            <a:pPr lvl="2" fontAlgn="auto">
              <a:lnSpc>
                <a:spcPct val="120000"/>
              </a:lnSpc>
              <a:spcBef>
                <a:spcPts val="0"/>
              </a:spcBef>
              <a:spcAft>
                <a:spcPts val="0"/>
              </a:spcAft>
            </a:pPr>
            <a:r>
              <a:rPr lang="cs-CZ" sz="1400" dirty="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a:solidFill>
                  <a:prstClr val="black"/>
                </a:solidFill>
                <a:latin typeface="Calibri"/>
              </a:rPr>
              <a:t>lymfocyty</a:t>
            </a: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a:solidFill>
                  <a:prstClr val="black"/>
                </a:solidFill>
                <a:latin typeface="Calibri"/>
              </a:rPr>
              <a:t>Myeloidní:</a:t>
            </a:r>
          </a:p>
          <a:p>
            <a:pPr marL="180899" indent="-180899" eaLnBrk="1" fontAlgn="auto" hangingPunct="1">
              <a:spcBef>
                <a:spcPts val="0"/>
              </a:spcBef>
              <a:spcAft>
                <a:spcPts val="0"/>
              </a:spcAft>
            </a:pPr>
            <a:r>
              <a:rPr lang="cs-CZ" b="1" dirty="0">
                <a:solidFill>
                  <a:prstClr val="black"/>
                </a:solidFill>
                <a:latin typeface="Calibri"/>
              </a:rPr>
              <a:t>	</a:t>
            </a:r>
            <a:r>
              <a:rPr lang="cs-CZ" dirty="0">
                <a:solidFill>
                  <a:prstClr val="black"/>
                </a:solidFill>
                <a:latin typeface="Calibri"/>
              </a:rPr>
              <a:t>erytropoéza</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granulopoéza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eosinopoéza</a:t>
            </a:r>
            <a:r>
              <a:rPr lang="cs-CZ" dirty="0">
                <a:solidFill>
                  <a:prstClr val="black"/>
                </a:solidFill>
                <a:latin typeface="Calibri"/>
              </a:rPr>
              <a:t>, </a:t>
            </a:r>
            <a:r>
              <a:rPr lang="cs-CZ" dirty="0" err="1">
                <a:solidFill>
                  <a:prstClr val="black"/>
                </a:solidFill>
                <a:latin typeface="Calibri"/>
              </a:rPr>
              <a:t>basopoéza</a:t>
            </a:r>
            <a:r>
              <a:rPr lang="cs-CZ" dirty="0">
                <a:solidFill>
                  <a:prstClr val="black"/>
                </a:solidFill>
                <a:latin typeface="Calibri"/>
              </a:rPr>
              <a:t>)</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a:solidFill>
                  <a:prstClr val="black"/>
                </a:solidFill>
                <a:latin typeface="Calibri"/>
              </a:rPr>
              <a:t>	produkce T lymfocytů</a:t>
            </a:r>
          </a:p>
          <a:p>
            <a:pPr marL="180899" indent="-180899" eaLnBrk="1" fontAlgn="auto" hangingPunct="1">
              <a:spcBef>
                <a:spcPts val="0"/>
              </a:spcBef>
              <a:spcAft>
                <a:spcPts val="0"/>
              </a:spcAft>
            </a:pPr>
            <a:r>
              <a:rPr lang="cs-CZ">
                <a:solidFill>
                  <a:prstClr val="black"/>
                </a:solidFill>
                <a:latin typeface="Calibri"/>
              </a:rPr>
              <a:t>	produkce B lymfocytů</a:t>
            </a:r>
          </a:p>
        </p:txBody>
      </p:sp>
    </p:spTree>
    <p:extLst>
      <p:ext uri="{BB962C8B-B14F-4D97-AF65-F5344CB8AC3E}">
        <p14:creationId xmlns:p14="http://schemas.microsoft.com/office/powerpoint/2010/main" val="123810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B4A3-D776-4D93-A0E1-6BDA54C22607}"/>
              </a:ext>
            </a:extLst>
          </p:cNvPr>
          <p:cNvSpPr>
            <a:spLocks noGrp="1"/>
          </p:cNvSpPr>
          <p:nvPr>
            <p:ph type="title"/>
          </p:nvPr>
        </p:nvSpPr>
        <p:spPr/>
        <p:txBody>
          <a:bodyPr/>
          <a:lstStyle/>
          <a:p>
            <a:r>
              <a:rPr lang="en-US" dirty="0"/>
              <a:t>Bun</a:t>
            </a:r>
            <a:r>
              <a:rPr lang="cs-CZ" dirty="0" err="1"/>
              <a:t>ěčná</a:t>
            </a:r>
            <a:r>
              <a:rPr lang="cs-CZ" dirty="0"/>
              <a:t> plasticita</a:t>
            </a:r>
            <a:endParaRPr lang="en-US" dirty="0"/>
          </a:p>
        </p:txBody>
      </p:sp>
      <p:pic>
        <p:nvPicPr>
          <p:cNvPr id="1026" name="Picture 2" descr="https://www.researchgate.net/profile/Alexandra-Fronville/publication/262423627/figure/fig1/AS:296941222154249@1447807712952/In-1957-Conrad-Waddington-proposed-the-concept-of-an-epigenetic-landscape-to-represent_W640.jpg">
            <a:extLst>
              <a:ext uri="{FF2B5EF4-FFF2-40B4-BE49-F238E27FC236}">
                <a16:creationId xmlns:a16="http://schemas.microsoft.com/office/drawing/2014/main" id="{0A75724D-41A0-4243-9A11-08F3BD0B4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81247"/>
            <a:ext cx="3816424" cy="2737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5483DD-35D5-4BC6-82DA-AC7577CF7630}"/>
              </a:ext>
            </a:extLst>
          </p:cNvPr>
          <p:cNvSpPr/>
          <p:nvPr/>
        </p:nvSpPr>
        <p:spPr>
          <a:xfrm>
            <a:off x="3419872" y="4011307"/>
            <a:ext cx="2880168" cy="369332"/>
          </a:xfrm>
          <a:prstGeom prst="rect">
            <a:avLst/>
          </a:prstGeom>
        </p:spPr>
        <p:txBody>
          <a:bodyPr wrap="square">
            <a:spAutoFit/>
          </a:bodyPr>
          <a:lstStyle/>
          <a:p>
            <a:r>
              <a:rPr lang="en-US" dirty="0">
                <a:solidFill>
                  <a:srgbClr val="333333"/>
                </a:solidFill>
                <a:latin typeface="Roboto"/>
              </a:rPr>
              <a:t>1957, Conrad Waddington</a:t>
            </a:r>
            <a:endParaRPr lang="en-US" dirty="0"/>
          </a:p>
        </p:txBody>
      </p:sp>
      <p:pic>
        <p:nvPicPr>
          <p:cNvPr id="1030" name="Picture 6" descr="Figure 1">
            <a:extLst>
              <a:ext uri="{FF2B5EF4-FFF2-40B4-BE49-F238E27FC236}">
                <a16:creationId xmlns:a16="http://schemas.microsoft.com/office/drawing/2014/main" id="{FCD01978-8F47-455D-BC04-ADF32E3CD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539" y="4581128"/>
            <a:ext cx="5664422" cy="18805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5E3D63-8D8D-4015-9900-BD86725C800A}"/>
              </a:ext>
            </a:extLst>
          </p:cNvPr>
          <p:cNvSpPr/>
          <p:nvPr/>
        </p:nvSpPr>
        <p:spPr>
          <a:xfrm>
            <a:off x="2148920" y="6400595"/>
            <a:ext cx="4572000" cy="261610"/>
          </a:xfrm>
          <a:prstGeom prst="rect">
            <a:avLst/>
          </a:prstGeom>
        </p:spPr>
        <p:txBody>
          <a:bodyPr>
            <a:spAutoFit/>
          </a:bodyPr>
          <a:lstStyle/>
          <a:p>
            <a:r>
              <a:rPr lang="en-US" sz="1100" dirty="0"/>
              <a:t>https://www.nature.com/articles/nrm3543/figures/1</a:t>
            </a:r>
          </a:p>
        </p:txBody>
      </p:sp>
    </p:spTree>
    <p:extLst>
      <p:ext uri="{BB962C8B-B14F-4D97-AF65-F5344CB8AC3E}">
        <p14:creationId xmlns:p14="http://schemas.microsoft.com/office/powerpoint/2010/main" val="28858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9297</TotalTime>
  <Words>3058</Words>
  <Application>Microsoft Office PowerPoint</Application>
  <PresentationFormat>Předvádění na obrazovce (4:3)</PresentationFormat>
  <Paragraphs>383</Paragraphs>
  <Slides>69</Slides>
  <Notes>2</Notes>
  <HiddenSlides>0</HiddenSlides>
  <MMClips>0</MMClips>
  <ScaleCrop>false</ScaleCrop>
  <HeadingPairs>
    <vt:vector size="6" baseType="variant">
      <vt:variant>
        <vt:lpstr>Použitá písma</vt:lpstr>
      </vt:variant>
      <vt:variant>
        <vt:i4>11</vt:i4>
      </vt:variant>
      <vt:variant>
        <vt:lpstr>Motiv</vt:lpstr>
      </vt:variant>
      <vt:variant>
        <vt:i4>2</vt:i4>
      </vt:variant>
      <vt:variant>
        <vt:lpstr>Nadpisy snímků</vt:lpstr>
      </vt:variant>
      <vt:variant>
        <vt:i4>69</vt:i4>
      </vt:variant>
    </vt:vector>
  </HeadingPairs>
  <TitlesOfParts>
    <vt:vector size="82" baseType="lpstr">
      <vt:lpstr>acumin-pro</vt:lpstr>
      <vt:lpstr>-apple-system</vt:lpstr>
      <vt:lpstr>Arial</vt:lpstr>
      <vt:lpstr>Arial Black</vt:lpstr>
      <vt:lpstr>Calibri</vt:lpstr>
      <vt:lpstr>Helvetica</vt:lpstr>
      <vt:lpstr>MuseoSans</vt:lpstr>
      <vt:lpstr>Roboto</vt:lpstr>
      <vt:lpstr>Symbol</vt:lpstr>
      <vt:lpstr>Times New Roman</vt:lpstr>
      <vt:lpstr>Wingdings</vt: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Hematopoéza</vt:lpstr>
      <vt:lpstr>Hematopoetické orgány</vt:lpstr>
      <vt:lpstr>Prezentace aplikace PowerPoint</vt:lpstr>
      <vt:lpstr>Buněčná plasticita</vt:lpstr>
      <vt:lpstr>Buněčná plasticita</vt:lpstr>
      <vt:lpstr>Charakterizace hematopoetických kmenových a progenitorových buněk - Colony Forming Cell (CFC) Assay</vt:lpstr>
      <vt:lpstr>Charakterizace hematopoetických kmenových a progenitorových buněk – competitive repopulation assay, CRU</vt:lpstr>
      <vt:lpstr>Immunodetekce</vt:lpstr>
      <vt:lpstr>Prezentace aplikace PowerPoint</vt:lpstr>
      <vt:lpstr>Prezentace aplikace PowerPoint</vt:lpstr>
      <vt:lpstr>Imunofenotypizace</vt:lpstr>
      <vt:lpstr>CD molekuly</vt:lpstr>
      <vt:lpstr>The hematopoietic hierarchy – novel approaches</vt:lpstr>
      <vt:lpstr>Prezentace aplikace PowerPoint</vt:lpstr>
      <vt:lpstr>Kostní dřeň</vt:lpstr>
      <vt:lpstr>Kostní dřeň a věk</vt:lpstr>
      <vt:lpstr>Úbytek telomer, délka telomer a telomeráza.</vt:lpstr>
      <vt:lpstr>Dynamika telomer a telomerázy v lidských kmenových buňkách.</vt:lpstr>
      <vt:lpstr>Hematopoetická kmenová buňka (HSC)</vt:lpstr>
      <vt:lpstr>Vývojová stádia buněk v kostní dřeni </vt:lpstr>
      <vt:lpstr>Hematopoetická kmenová buňka (HSC)</vt:lpstr>
      <vt:lpstr>Hematopoetická kmenová buňka (HSC)</vt:lpstr>
      <vt:lpstr>Hematopoetická kmenová buňka (HSC)</vt:lpstr>
      <vt:lpstr>Cytokiny v hematopoéze</vt:lpstr>
      <vt:lpstr>Cytokiny</vt:lpstr>
      <vt:lpstr>Cytokiny jsou multifunkční </vt:lpstr>
      <vt:lpstr>Úloha IL – 1 v hematopoéze</vt:lpstr>
      <vt:lpstr>Prezentace aplikace PowerPoint</vt:lpstr>
      <vt:lpstr>Cytokiny působí v síti vzájemných interakcí</vt:lpstr>
      <vt:lpstr>Prezentace aplikace PowerPoint</vt:lpstr>
      <vt:lpstr>Hierarchické působení transkripčních faktorů</vt:lpstr>
      <vt:lpstr>Prezentace aplikace PowerPoint</vt:lpstr>
      <vt:lpstr>Prezentace aplikace PowerPoint</vt:lpstr>
      <vt:lpstr>Stárnutí hematopoetických kmenových buněk</vt:lpstr>
      <vt:lpstr>Erytrocyty</vt:lpstr>
      <vt:lpstr>Membránová organizace erytrocytu</vt:lpstr>
      <vt:lpstr>Vývojová stádia erytrocytů</vt:lpstr>
      <vt:lpstr>Regulace erytropoézy</vt:lpstr>
      <vt:lpstr>Regulace erytropoézy</vt:lpstr>
      <vt:lpstr>Erytropoéza a EpoR</vt:lpstr>
      <vt:lpstr>Prezentace aplikace PowerPoint</vt:lpstr>
      <vt:lpstr>Prezentace aplikace PowerPoint</vt:lpstr>
      <vt:lpstr>Prezentace aplikace PowerPoint</vt:lpstr>
      <vt:lpstr>Regulace erytropoézy</vt:lpstr>
      <vt:lpstr>Prezentace aplikace PowerPoint</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Shrnutí</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Souček</cp:lastModifiedBy>
  <cp:revision>124</cp:revision>
  <dcterms:created xsi:type="dcterms:W3CDTF">2017-09-12T04:05:13Z</dcterms:created>
  <dcterms:modified xsi:type="dcterms:W3CDTF">2023-11-15T07:52:51Z</dcterms:modified>
</cp:coreProperties>
</file>