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41" r:id="rId2"/>
    <p:sldId id="342" r:id="rId3"/>
    <p:sldId id="343" r:id="rId4"/>
    <p:sldId id="344" r:id="rId5"/>
    <p:sldId id="277" r:id="rId6"/>
    <p:sldId id="272" r:id="rId7"/>
    <p:sldId id="323" r:id="rId8"/>
    <p:sldId id="325" r:id="rId9"/>
    <p:sldId id="324" r:id="rId10"/>
    <p:sldId id="273" r:id="rId11"/>
    <p:sldId id="280" r:id="rId12"/>
    <p:sldId id="282" r:id="rId13"/>
    <p:sldId id="283" r:id="rId14"/>
    <p:sldId id="287" r:id="rId15"/>
    <p:sldId id="286" r:id="rId16"/>
    <p:sldId id="285" r:id="rId17"/>
    <p:sldId id="288" r:id="rId18"/>
    <p:sldId id="274" r:id="rId19"/>
    <p:sldId id="275" r:id="rId20"/>
    <p:sldId id="291" r:id="rId21"/>
    <p:sldId id="290" r:id="rId22"/>
    <p:sldId id="276" r:id="rId23"/>
    <p:sldId id="278" r:id="rId24"/>
    <p:sldId id="348" r:id="rId25"/>
    <p:sldId id="279" r:id="rId26"/>
    <p:sldId id="281" r:id="rId27"/>
    <p:sldId id="327" r:id="rId28"/>
    <p:sldId id="328" r:id="rId29"/>
    <p:sldId id="329" r:id="rId30"/>
    <p:sldId id="346" r:id="rId31"/>
    <p:sldId id="347" r:id="rId32"/>
    <p:sldId id="331" r:id="rId33"/>
    <p:sldId id="345" r:id="rId34"/>
    <p:sldId id="349" r:id="rId35"/>
    <p:sldId id="294" r:id="rId36"/>
    <p:sldId id="293" r:id="rId37"/>
    <p:sldId id="295" r:id="rId38"/>
    <p:sldId id="296" r:id="rId39"/>
    <p:sldId id="320" r:id="rId40"/>
    <p:sldId id="321" r:id="rId41"/>
    <p:sldId id="305" r:id="rId42"/>
    <p:sldId id="307" r:id="rId43"/>
    <p:sldId id="306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35" r:id="rId5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FF99"/>
    <a:srgbClr val="008000"/>
    <a:srgbClr val="FFFFCC"/>
    <a:srgbClr val="00FF00"/>
    <a:srgbClr val="CC0000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1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image" Target="../media/image86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EA0425-EBBD-410F-AC12-1A7D1133A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034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3D958F-3361-48E6-83F0-FB41B6E711B1}" type="slidenum">
              <a:rPr lang="cs-CZ" sz="1200" smtClean="0"/>
              <a:pPr eaLnBrk="1" hangingPunct="1"/>
              <a:t>1</a:t>
            </a:fld>
            <a:endParaRPr lang="cs-CZ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EDB00-BF6F-4C26-9C56-1FCD20104D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91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96121-809F-4243-A66D-25D987A722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25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C1820-2A3C-47F5-8036-51CE47D763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08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0CC59-5449-40B6-901C-4327318A9E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52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3E328-8B18-421E-B54D-DA999497DB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59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9145-BD9E-47A2-B6E4-A3846BB2F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9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701D-640E-47B2-80D7-A7974271D2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0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AEEFF-462C-4F1B-8468-71100C0DA0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2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D1777-ECC6-41F8-819A-7CDD091CD9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14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7EF5-71D5-4832-BF6E-12F134E5BE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07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6D90A-BA47-4915-937D-8A646809F7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58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FA9725-44DE-4B84-8AB3-49AA4421D6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wmf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jpe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jpe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.png"/><Relationship Id="rId18" Type="http://schemas.openxmlformats.org/officeDocument/2006/relationships/oleObject" Target="../embeddings/oleObject37.bin"/><Relationship Id="rId26" Type="http://schemas.openxmlformats.org/officeDocument/2006/relationships/image" Target="../media/image19.png"/><Relationship Id="rId39" Type="http://schemas.openxmlformats.org/officeDocument/2006/relationships/oleObject" Target="../embeddings/oleObject49.bin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39.bin"/><Relationship Id="rId34" Type="http://schemas.openxmlformats.org/officeDocument/2006/relationships/oleObject" Target="../embeddings/oleObject46.bin"/><Relationship Id="rId7" Type="http://schemas.openxmlformats.org/officeDocument/2006/relationships/oleObject" Target="../embeddings/oleObject33.bin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11.png"/><Relationship Id="rId25" Type="http://schemas.openxmlformats.org/officeDocument/2006/relationships/oleObject" Target="../embeddings/oleObject42.bin"/><Relationship Id="rId33" Type="http://schemas.openxmlformats.org/officeDocument/2006/relationships/image" Target="../media/image43.jpeg"/><Relationship Id="rId38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oleObject" Target="../embeddings/oleObject44.bin"/><Relationship Id="rId41" Type="http://schemas.openxmlformats.org/officeDocument/2006/relationships/oleObject" Target="../embeddings/oleObject50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41.bin"/><Relationship Id="rId32" Type="http://schemas.openxmlformats.org/officeDocument/2006/relationships/image" Target="../media/image17.png"/><Relationship Id="rId37" Type="http://schemas.openxmlformats.org/officeDocument/2006/relationships/oleObject" Target="../embeddings/oleObject48.bin"/><Relationship Id="rId40" Type="http://schemas.openxmlformats.org/officeDocument/2006/relationships/image" Target="../media/image16.png"/><Relationship Id="rId5" Type="http://schemas.openxmlformats.org/officeDocument/2006/relationships/image" Target="../media/image38.png"/><Relationship Id="rId15" Type="http://schemas.openxmlformats.org/officeDocument/2006/relationships/image" Target="../media/image12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36" Type="http://schemas.openxmlformats.org/officeDocument/2006/relationships/image" Target="../media/image13.png"/><Relationship Id="rId10" Type="http://schemas.openxmlformats.org/officeDocument/2006/relationships/image" Target="../media/image41.png"/><Relationship Id="rId19" Type="http://schemas.openxmlformats.org/officeDocument/2006/relationships/image" Target="../media/image20.png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40.bin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21.png"/><Relationship Id="rId35" Type="http://schemas.openxmlformats.org/officeDocument/2006/relationships/oleObject" Target="../embeddings/oleObject4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56.bin"/><Relationship Id="rId18" Type="http://schemas.openxmlformats.org/officeDocument/2006/relationships/hyperlink" Target="http://www.google.com/imgres?imgurl=http://www.oregonaquatics.com/assets/Shallow_Water/M/Pop_up/Marsilea-mutica-2-pu.jpg&amp;imgrefurl=http://www.oregonaquatics.com/plant_home/shallow_water_plants.htm&amp;usg=__FEoPPCMsDSfNUwgzznK6uuCeE-M=&amp;h=382&amp;w=400&amp;sz=45&amp;hl=cs&amp;start=18&amp;sig2=StbgXV3neFsy94j_ainkPg&amp;zoom=0&amp;um=1&amp;itbs=1&amp;tbnid=pdxhNuS3SnZrKM:&amp;tbnh=118&amp;tbnw=124&amp;prev=/images?q=marsilea&amp;um=1&amp;hl=cs&amp;rls=com.microsoft:en-US&amp;tbs=isch:1&amp;ei=PXO9TKuKHoaD4Qb9x8Ae" TargetMode="External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18.png"/><Relationship Id="rId1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jpeg"/><Relationship Id="rId20" Type="http://schemas.openxmlformats.org/officeDocument/2006/relationships/image" Target="../media/image48.jpe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image" Target="../media/image44.jpeg"/><Relationship Id="rId10" Type="http://schemas.openxmlformats.org/officeDocument/2006/relationships/image" Target="../media/image17.png"/><Relationship Id="rId19" Type="http://schemas.openxmlformats.org/officeDocument/2006/relationships/image" Target="../media/image47.jpe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4.bin"/><Relationship Id="rId14" Type="http://schemas.openxmlformats.org/officeDocument/2006/relationships/oleObject" Target="../embeddings/oleObject5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15.png"/><Relationship Id="rId18" Type="http://schemas.openxmlformats.org/officeDocument/2006/relationships/oleObject" Target="../embeddings/oleObject65.bin"/><Relationship Id="rId26" Type="http://schemas.openxmlformats.org/officeDocument/2006/relationships/oleObject" Target="../embeddings/oleObject70.bin"/><Relationship Id="rId3" Type="http://schemas.openxmlformats.org/officeDocument/2006/relationships/image" Target="../media/image49.jpeg"/><Relationship Id="rId21" Type="http://schemas.openxmlformats.org/officeDocument/2006/relationships/oleObject" Target="../embeddings/oleObject68.bin"/><Relationship Id="rId34" Type="http://schemas.openxmlformats.org/officeDocument/2006/relationships/oleObject" Target="../embeddings/oleObject77.bin"/><Relationship Id="rId7" Type="http://schemas.openxmlformats.org/officeDocument/2006/relationships/image" Target="../media/image53.jpeg"/><Relationship Id="rId12" Type="http://schemas.openxmlformats.org/officeDocument/2006/relationships/oleObject" Target="../embeddings/oleObject60.bin"/><Relationship Id="rId17" Type="http://schemas.openxmlformats.org/officeDocument/2006/relationships/oleObject" Target="../embeddings/oleObject64.bin"/><Relationship Id="rId25" Type="http://schemas.openxmlformats.org/officeDocument/2006/relationships/image" Target="../media/image56.jpeg"/><Relationship Id="rId33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3.bin"/><Relationship Id="rId20" Type="http://schemas.openxmlformats.org/officeDocument/2006/relationships/oleObject" Target="../embeddings/oleObject67.bin"/><Relationship Id="rId29" Type="http://schemas.openxmlformats.org/officeDocument/2006/relationships/oleObject" Target="../embeddings/oleObject72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jpeg"/><Relationship Id="rId11" Type="http://schemas.openxmlformats.org/officeDocument/2006/relationships/image" Target="../media/image13.png"/><Relationship Id="rId24" Type="http://schemas.openxmlformats.org/officeDocument/2006/relationships/image" Target="../media/image55.jpeg"/><Relationship Id="rId32" Type="http://schemas.openxmlformats.org/officeDocument/2006/relationships/oleObject" Target="../embeddings/oleObject75.bin"/><Relationship Id="rId5" Type="http://schemas.openxmlformats.org/officeDocument/2006/relationships/image" Target="../media/image51.png"/><Relationship Id="rId15" Type="http://schemas.openxmlformats.org/officeDocument/2006/relationships/oleObject" Target="../embeddings/oleObject62.bin"/><Relationship Id="rId23" Type="http://schemas.openxmlformats.org/officeDocument/2006/relationships/image" Target="../media/image54.jpeg"/><Relationship Id="rId28" Type="http://schemas.openxmlformats.org/officeDocument/2006/relationships/oleObject" Target="../embeddings/oleObject71.bin"/><Relationship Id="rId36" Type="http://schemas.openxmlformats.org/officeDocument/2006/relationships/oleObject" Target="../embeddings/oleObject79.bin"/><Relationship Id="rId10" Type="http://schemas.openxmlformats.org/officeDocument/2006/relationships/oleObject" Target="../embeddings/oleObject59.bin"/><Relationship Id="rId19" Type="http://schemas.openxmlformats.org/officeDocument/2006/relationships/oleObject" Target="../embeddings/oleObject66.bin"/><Relationship Id="rId31" Type="http://schemas.openxmlformats.org/officeDocument/2006/relationships/oleObject" Target="../embeddings/oleObject74.bin"/><Relationship Id="rId4" Type="http://schemas.openxmlformats.org/officeDocument/2006/relationships/image" Target="../media/image50.png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61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16.png"/><Relationship Id="rId30" Type="http://schemas.openxmlformats.org/officeDocument/2006/relationships/oleObject" Target="../embeddings/oleObject73.bin"/><Relationship Id="rId35" Type="http://schemas.openxmlformats.org/officeDocument/2006/relationships/oleObject" Target="../embeddings/oleObject7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oleObject" Target="../embeddings/oleObject85.bin"/><Relationship Id="rId18" Type="http://schemas.openxmlformats.org/officeDocument/2006/relationships/oleObject" Target="../embeddings/oleObject90.bin"/><Relationship Id="rId26" Type="http://schemas.openxmlformats.org/officeDocument/2006/relationships/oleObject" Target="../embeddings/oleObject96.bin"/><Relationship Id="rId3" Type="http://schemas.openxmlformats.org/officeDocument/2006/relationships/image" Target="../media/image57.jpeg"/><Relationship Id="rId21" Type="http://schemas.openxmlformats.org/officeDocument/2006/relationships/oleObject" Target="../embeddings/oleObject93.bin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84.bin"/><Relationship Id="rId17" Type="http://schemas.openxmlformats.org/officeDocument/2006/relationships/oleObject" Target="../embeddings/oleObject89.bin"/><Relationship Id="rId25" Type="http://schemas.openxmlformats.org/officeDocument/2006/relationships/image" Target="../media/image59.jpeg"/><Relationship Id="rId3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8.bin"/><Relationship Id="rId20" Type="http://schemas.openxmlformats.org/officeDocument/2006/relationships/oleObject" Target="../embeddings/oleObject92.bin"/><Relationship Id="rId29" Type="http://schemas.openxmlformats.org/officeDocument/2006/relationships/oleObject" Target="../embeddings/oleObject98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16.png"/><Relationship Id="rId24" Type="http://schemas.openxmlformats.org/officeDocument/2006/relationships/image" Target="../media/image58.jpeg"/><Relationship Id="rId32" Type="http://schemas.openxmlformats.org/officeDocument/2006/relationships/oleObject" Target="../embeddings/oleObject100.bin"/><Relationship Id="rId5" Type="http://schemas.openxmlformats.org/officeDocument/2006/relationships/image" Target="../media/image12.png"/><Relationship Id="rId15" Type="http://schemas.openxmlformats.org/officeDocument/2006/relationships/oleObject" Target="../embeddings/oleObject87.bin"/><Relationship Id="rId23" Type="http://schemas.openxmlformats.org/officeDocument/2006/relationships/oleObject" Target="../embeddings/oleObject95.bin"/><Relationship Id="rId28" Type="http://schemas.openxmlformats.org/officeDocument/2006/relationships/image" Target="../media/image60.jpeg"/><Relationship Id="rId10" Type="http://schemas.openxmlformats.org/officeDocument/2006/relationships/oleObject" Target="../embeddings/oleObject83.bin"/><Relationship Id="rId19" Type="http://schemas.openxmlformats.org/officeDocument/2006/relationships/oleObject" Target="../embeddings/oleObject91.bin"/><Relationship Id="rId31" Type="http://schemas.openxmlformats.org/officeDocument/2006/relationships/oleObject" Target="../embeddings/oleObject99.bin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5.png"/><Relationship Id="rId14" Type="http://schemas.openxmlformats.org/officeDocument/2006/relationships/oleObject" Target="../embeddings/oleObject86.bin"/><Relationship Id="rId22" Type="http://schemas.openxmlformats.org/officeDocument/2006/relationships/oleObject" Target="../embeddings/oleObject94.bin"/><Relationship Id="rId27" Type="http://schemas.openxmlformats.org/officeDocument/2006/relationships/oleObject" Target="../embeddings/oleObject97.bin"/><Relationship Id="rId30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upload.wikimedia.org/wikipedia/commons/7/73/Palm_I_IMG_208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2.png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7.png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oleObject" Target="../embeddings/oleObject10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110.bin"/><Relationship Id="rId18" Type="http://schemas.openxmlformats.org/officeDocument/2006/relationships/oleObject" Target="../embeddings/oleObject113.bin"/><Relationship Id="rId26" Type="http://schemas.openxmlformats.org/officeDocument/2006/relationships/oleObject" Target="../embeddings/oleObject120.bin"/><Relationship Id="rId39" Type="http://schemas.openxmlformats.org/officeDocument/2006/relationships/oleObject" Target="../embeddings/oleObject129.bin"/><Relationship Id="rId3" Type="http://schemas.openxmlformats.org/officeDocument/2006/relationships/oleObject" Target="../embeddings/oleObject108.bin"/><Relationship Id="rId21" Type="http://schemas.openxmlformats.org/officeDocument/2006/relationships/oleObject" Target="../embeddings/oleObject116.bin"/><Relationship Id="rId34" Type="http://schemas.openxmlformats.org/officeDocument/2006/relationships/image" Target="../media/image88.png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43.jpeg"/><Relationship Id="rId17" Type="http://schemas.openxmlformats.org/officeDocument/2006/relationships/oleObject" Target="../embeddings/oleObject112.bin"/><Relationship Id="rId25" Type="http://schemas.openxmlformats.org/officeDocument/2006/relationships/oleObject" Target="../embeddings/oleObject119.bin"/><Relationship Id="rId33" Type="http://schemas.openxmlformats.org/officeDocument/2006/relationships/oleObject" Target="../embeddings/oleObject125.bin"/><Relationship Id="rId38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2.png"/><Relationship Id="rId20" Type="http://schemas.openxmlformats.org/officeDocument/2006/relationships/oleObject" Target="../embeddings/oleObject115.bin"/><Relationship Id="rId29" Type="http://schemas.openxmlformats.org/officeDocument/2006/relationships/oleObject" Target="../embeddings/oleObject123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118.bin"/><Relationship Id="rId32" Type="http://schemas.openxmlformats.org/officeDocument/2006/relationships/image" Target="../media/image87.png"/><Relationship Id="rId37" Type="http://schemas.openxmlformats.org/officeDocument/2006/relationships/oleObject" Target="../embeddings/oleObject127.bin"/><Relationship Id="rId5" Type="http://schemas.openxmlformats.org/officeDocument/2006/relationships/image" Target="../media/image38.png"/><Relationship Id="rId15" Type="http://schemas.openxmlformats.org/officeDocument/2006/relationships/oleObject" Target="../embeddings/oleObject111.bin"/><Relationship Id="rId23" Type="http://schemas.openxmlformats.org/officeDocument/2006/relationships/oleObject" Target="../embeddings/oleObject117.bin"/><Relationship Id="rId28" Type="http://schemas.openxmlformats.org/officeDocument/2006/relationships/oleObject" Target="../embeddings/oleObject122.bin"/><Relationship Id="rId36" Type="http://schemas.openxmlformats.org/officeDocument/2006/relationships/image" Target="../media/image89.png"/><Relationship Id="rId10" Type="http://schemas.openxmlformats.org/officeDocument/2006/relationships/image" Target="../media/image41.png"/><Relationship Id="rId19" Type="http://schemas.openxmlformats.org/officeDocument/2006/relationships/oleObject" Target="../embeddings/oleObject114.bin"/><Relationship Id="rId31" Type="http://schemas.openxmlformats.org/officeDocument/2006/relationships/oleObject" Target="../embeddings/oleObject124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81.png"/><Relationship Id="rId22" Type="http://schemas.openxmlformats.org/officeDocument/2006/relationships/image" Target="../media/image83.png"/><Relationship Id="rId27" Type="http://schemas.openxmlformats.org/officeDocument/2006/relationships/oleObject" Target="../embeddings/oleObject121.bin"/><Relationship Id="rId30" Type="http://schemas.openxmlformats.org/officeDocument/2006/relationships/image" Target="../media/image86.png"/><Relationship Id="rId35" Type="http://schemas.openxmlformats.org/officeDocument/2006/relationships/oleObject" Target="../embeddings/oleObject12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1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130.bin"/><Relationship Id="rId10" Type="http://schemas.openxmlformats.org/officeDocument/2006/relationships/oleObject" Target="../embeddings/oleObject132.bin"/><Relationship Id="rId4" Type="http://schemas.openxmlformats.org/officeDocument/2006/relationships/image" Target="../media/image90.jpeg"/><Relationship Id="rId9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oleObject" Target="../embeddings/oleObject141.bin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6.bin"/><Relationship Id="rId12" Type="http://schemas.openxmlformats.org/officeDocument/2006/relationships/oleObject" Target="../embeddings/oleObject140.bin"/><Relationship Id="rId17" Type="http://schemas.openxmlformats.org/officeDocument/2006/relationships/oleObject" Target="../embeddings/oleObject14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3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35.bin"/><Relationship Id="rId11" Type="http://schemas.openxmlformats.org/officeDocument/2006/relationships/oleObject" Target="../embeddings/oleObject139.bin"/><Relationship Id="rId5" Type="http://schemas.openxmlformats.org/officeDocument/2006/relationships/oleObject" Target="../embeddings/oleObject134.bin"/><Relationship Id="rId15" Type="http://schemas.openxmlformats.org/officeDocument/2006/relationships/oleObject" Target="../embeddings/oleObject142.bin"/><Relationship Id="rId10" Type="http://schemas.openxmlformats.org/officeDocument/2006/relationships/oleObject" Target="../embeddings/oleObject138.bin"/><Relationship Id="rId4" Type="http://schemas.openxmlformats.org/officeDocument/2006/relationships/image" Target="../media/image86.png"/><Relationship Id="rId9" Type="http://schemas.openxmlformats.org/officeDocument/2006/relationships/oleObject" Target="../embeddings/oleObject137.bin"/><Relationship Id="rId1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pPr eaLnBrk="1" hangingPunct="1"/>
            <a:r>
              <a:rPr lang="cs-CZ" sz="5400" b="1" smtClean="0">
                <a:solidFill>
                  <a:srgbClr val="FFFF99"/>
                </a:solidFill>
              </a:rPr>
              <a:t>Příběh stonku</a:t>
            </a:r>
            <a:r>
              <a:rPr lang="cs-CZ" sz="3600" b="1" smtClean="0">
                <a:solidFill>
                  <a:srgbClr val="FFFF99"/>
                </a:solidFill>
              </a:rPr>
              <a:t/>
            </a:r>
            <a:br>
              <a:rPr lang="cs-CZ" sz="36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/>
            </a:r>
            <a:br>
              <a:rPr lang="cs-CZ" sz="24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>evoluce, funkce, stavba, adaptace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838200" y="6096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4400" b="1">
                <a:solidFill>
                  <a:srgbClr val="FFFF66"/>
                </a:solidFill>
              </a:rPr>
              <a:t>Evoluční morfologie rostlin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6324600" y="5311775"/>
            <a:ext cx="2362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Pavel Veselý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04800" y="1066800"/>
            <a:ext cx="8610600" cy="563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4038600" y="12192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5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192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6"/>
          <p:cNvGraphicFramePr>
            <a:graphicFrameLocks noChangeAspect="1"/>
          </p:cNvGraphicFramePr>
          <p:nvPr/>
        </p:nvGraphicFramePr>
        <p:xfrm>
          <a:off x="19812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6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7"/>
          <p:cNvGraphicFramePr>
            <a:graphicFrameLocks noChangeAspect="1"/>
          </p:cNvGraphicFramePr>
          <p:nvPr/>
        </p:nvGraphicFramePr>
        <p:xfrm>
          <a:off x="1989138" y="3986213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7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3986213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8"/>
          <p:cNvGraphicFramePr>
            <a:graphicFrameLocks noChangeAspect="1"/>
          </p:cNvGraphicFramePr>
          <p:nvPr/>
        </p:nvGraphicFramePr>
        <p:xfrm>
          <a:off x="1976438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8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9"/>
          <p:cNvGraphicFramePr>
            <a:graphicFrameLocks noChangeAspect="1"/>
          </p:cNvGraphicFramePr>
          <p:nvPr/>
        </p:nvGraphicFramePr>
        <p:xfrm>
          <a:off x="4038600" y="2590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9" name="Image" r:id="rId11" imgW="1490349" imgH="1438537" progId="Photoshop.Image.9">
                  <p:embed/>
                </p:oleObj>
              </mc:Choice>
              <mc:Fallback>
                <p:oleObj name="Image" r:id="rId11" imgW="1490349" imgH="1438537" progId="Photoshop.Image.9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590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10"/>
          <p:cNvGraphicFramePr>
            <a:graphicFrameLocks noChangeAspect="1"/>
          </p:cNvGraphicFramePr>
          <p:nvPr/>
        </p:nvGraphicFramePr>
        <p:xfrm>
          <a:off x="4025900" y="4035425"/>
          <a:ext cx="11461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0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900" y="4035425"/>
                        <a:ext cx="1146175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1"/>
          <p:cNvGraphicFramePr>
            <a:graphicFrameLocks noChangeAspect="1"/>
          </p:cNvGraphicFramePr>
          <p:nvPr/>
        </p:nvGraphicFramePr>
        <p:xfrm>
          <a:off x="4043363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1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2"/>
          <p:cNvGraphicFramePr>
            <a:graphicFrameLocks noChangeAspect="1"/>
          </p:cNvGraphicFramePr>
          <p:nvPr/>
        </p:nvGraphicFramePr>
        <p:xfrm>
          <a:off x="72390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2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2" name="Object 13"/>
          <p:cNvGraphicFramePr>
            <a:graphicFrameLocks noChangeAspect="1"/>
          </p:cNvGraphicFramePr>
          <p:nvPr/>
        </p:nvGraphicFramePr>
        <p:xfrm>
          <a:off x="7239000" y="4114800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3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114800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3" name="Object 14"/>
          <p:cNvGraphicFramePr>
            <a:graphicFrameLocks noChangeAspect="1"/>
          </p:cNvGraphicFramePr>
          <p:nvPr/>
        </p:nvGraphicFramePr>
        <p:xfrm>
          <a:off x="5715000" y="3962400"/>
          <a:ext cx="1223963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4" name="Image" r:id="rId21" imgW="1529970" imgH="1493270" progId="Photoshop.Image.9">
                  <p:embed/>
                </p:oleObj>
              </mc:Choice>
              <mc:Fallback>
                <p:oleObj name="Image" r:id="rId21" imgW="1529970" imgH="1493270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962400"/>
                        <a:ext cx="1223963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4" name="Object 15"/>
          <p:cNvGraphicFramePr>
            <a:graphicFrameLocks noChangeAspect="1"/>
          </p:cNvGraphicFramePr>
          <p:nvPr/>
        </p:nvGraphicFramePr>
        <p:xfrm>
          <a:off x="457200" y="39624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5" name="Image" r:id="rId23" imgW="1597020" imgH="1563495" progId="Photoshop.Image.9">
                  <p:embed/>
                </p:oleObj>
              </mc:Choice>
              <mc:Fallback>
                <p:oleObj name="Image" r:id="rId23" imgW="1597020" imgH="1563495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624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Line 17"/>
          <p:cNvSpPr>
            <a:spLocks noChangeShapeType="1"/>
          </p:cNvSpPr>
          <p:nvPr/>
        </p:nvSpPr>
        <p:spPr bwMode="auto">
          <a:xfrm flipH="1">
            <a:off x="2971800" y="1981200"/>
            <a:ext cx="99060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6" name="Line 19"/>
          <p:cNvSpPr>
            <a:spLocks noChangeShapeType="1"/>
          </p:cNvSpPr>
          <p:nvPr/>
        </p:nvSpPr>
        <p:spPr bwMode="auto">
          <a:xfrm flipH="1">
            <a:off x="1371600" y="3429000"/>
            <a:ext cx="609600" cy="533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 flipH="1">
            <a:off x="2546350" y="3636963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H="1">
            <a:off x="2551113" y="5105400"/>
            <a:ext cx="0" cy="4540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 flipH="1">
            <a:off x="4595813" y="2286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0" name="Line 25"/>
          <p:cNvSpPr>
            <a:spLocks noChangeShapeType="1"/>
          </p:cNvSpPr>
          <p:nvPr/>
        </p:nvSpPr>
        <p:spPr bwMode="auto">
          <a:xfrm flipH="1">
            <a:off x="4603750" y="368935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1" name="Line 26"/>
          <p:cNvSpPr>
            <a:spLocks noChangeShapeType="1"/>
          </p:cNvSpPr>
          <p:nvPr/>
        </p:nvSpPr>
        <p:spPr bwMode="auto">
          <a:xfrm flipH="1">
            <a:off x="4608513" y="5200650"/>
            <a:ext cx="0" cy="355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2" name="Line 27"/>
          <p:cNvSpPr>
            <a:spLocks noChangeShapeType="1"/>
          </p:cNvSpPr>
          <p:nvPr/>
        </p:nvSpPr>
        <p:spPr bwMode="auto">
          <a:xfrm flipH="1">
            <a:off x="7824788" y="3609975"/>
            <a:ext cx="0" cy="406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>
            <a:off x="5181600" y="3276600"/>
            <a:ext cx="762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4" name="Text Box 30"/>
          <p:cNvSpPr txBox="1">
            <a:spLocks noChangeArrowheads="1"/>
          </p:cNvSpPr>
          <p:nvPr/>
        </p:nvSpPr>
        <p:spPr bwMode="auto">
          <a:xfrm>
            <a:off x="4914709" y="1055688"/>
            <a:ext cx="97174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400" dirty="0" err="1" smtClean="0"/>
              <a:t>protostélé</a:t>
            </a:r>
            <a:endParaRPr lang="cs-CZ" sz="1400" dirty="0" smtClean="0"/>
          </a:p>
          <a:p>
            <a:pPr algn="r" eaLnBrk="1" hangingPunct="1"/>
            <a:r>
              <a:rPr lang="cs-CZ" sz="1200" dirty="0" smtClean="0"/>
              <a:t>=</a:t>
            </a:r>
            <a:r>
              <a:rPr lang="cs-CZ" sz="1200" dirty="0" err="1" smtClean="0"/>
              <a:t>haplostélé</a:t>
            </a:r>
            <a:endParaRPr lang="cs-CZ" sz="1200" dirty="0"/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1223963" y="23971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    </a:t>
            </a:r>
            <a:r>
              <a:rPr lang="en-US" sz="1400"/>
              <a:t> </a:t>
            </a:r>
            <a:r>
              <a:rPr lang="cs-CZ" sz="1400"/>
              <a:t> stelární</a:t>
            </a:r>
            <a:br>
              <a:rPr lang="cs-CZ" sz="1400"/>
            </a:br>
            <a:r>
              <a:rPr lang="cs-CZ" sz="1400"/>
              <a:t>protostélé</a:t>
            </a:r>
          </a:p>
        </p:txBody>
      </p:sp>
      <p:sp>
        <p:nvSpPr>
          <p:cNvPr id="20506" name="Text Box 32"/>
          <p:cNvSpPr txBox="1">
            <a:spLocks noChangeArrowheads="1"/>
          </p:cNvSpPr>
          <p:nvPr/>
        </p:nvSpPr>
        <p:spPr bwMode="auto">
          <a:xfrm>
            <a:off x="2659063" y="3830638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aktinostélé</a:t>
            </a:r>
          </a:p>
        </p:txBody>
      </p:sp>
      <p:sp>
        <p:nvSpPr>
          <p:cNvPr id="20507" name="Text Box 33"/>
          <p:cNvSpPr txBox="1">
            <a:spLocks noChangeArrowheads="1"/>
          </p:cNvSpPr>
          <p:nvPr/>
        </p:nvSpPr>
        <p:spPr bwMode="auto">
          <a:xfrm>
            <a:off x="2576513" y="5368925"/>
            <a:ext cx="1336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pseudoeustélé</a:t>
            </a:r>
          </a:p>
        </p:txBody>
      </p:sp>
      <p:sp>
        <p:nvSpPr>
          <p:cNvPr id="20508" name="Text Box 34"/>
          <p:cNvSpPr txBox="1">
            <a:spLocks noChangeArrowheads="1"/>
          </p:cNvSpPr>
          <p:nvPr/>
        </p:nvSpPr>
        <p:spPr bwMode="auto">
          <a:xfrm>
            <a:off x="263525" y="3740150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plektostélé</a:t>
            </a:r>
          </a:p>
        </p:txBody>
      </p:sp>
      <p:sp>
        <p:nvSpPr>
          <p:cNvPr id="20509" name="Text Box 35"/>
          <p:cNvSpPr txBox="1">
            <a:spLocks noChangeArrowheads="1"/>
          </p:cNvSpPr>
          <p:nvPr/>
        </p:nvSpPr>
        <p:spPr bwMode="auto">
          <a:xfrm>
            <a:off x="4638675" y="2378075"/>
            <a:ext cx="1379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ektofloické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0" name="Text Box 36"/>
          <p:cNvSpPr txBox="1">
            <a:spLocks noChangeArrowheads="1"/>
          </p:cNvSpPr>
          <p:nvPr/>
        </p:nvSpPr>
        <p:spPr bwMode="auto">
          <a:xfrm>
            <a:off x="5984875" y="3773488"/>
            <a:ext cx="1020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arthrostélé</a:t>
            </a:r>
          </a:p>
        </p:txBody>
      </p:sp>
      <p:sp>
        <p:nvSpPr>
          <p:cNvPr id="20511" name="Text Box 37"/>
          <p:cNvSpPr txBox="1">
            <a:spLocks noChangeArrowheads="1"/>
          </p:cNvSpPr>
          <p:nvPr/>
        </p:nvSpPr>
        <p:spPr bwMode="auto">
          <a:xfrm>
            <a:off x="7891463" y="3957638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solenostélé</a:t>
            </a:r>
          </a:p>
        </p:txBody>
      </p:sp>
      <p:sp>
        <p:nvSpPr>
          <p:cNvPr id="20512" name="Text Box 39"/>
          <p:cNvSpPr txBox="1">
            <a:spLocks noChangeArrowheads="1"/>
          </p:cNvSpPr>
          <p:nvPr/>
        </p:nvSpPr>
        <p:spPr bwMode="auto">
          <a:xfrm>
            <a:off x="4719638" y="3865563"/>
            <a:ext cx="75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eustélé</a:t>
            </a:r>
          </a:p>
        </p:txBody>
      </p:sp>
      <p:sp>
        <p:nvSpPr>
          <p:cNvPr id="20513" name="Text Box 40"/>
          <p:cNvSpPr txBox="1">
            <a:spLocks noChangeArrowheads="1"/>
          </p:cNvSpPr>
          <p:nvPr/>
        </p:nvSpPr>
        <p:spPr bwMode="auto">
          <a:xfrm>
            <a:off x="4752975" y="5416550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ataktostélé</a:t>
            </a:r>
          </a:p>
        </p:txBody>
      </p:sp>
      <p:sp>
        <p:nvSpPr>
          <p:cNvPr id="20514" name="Line 41"/>
          <p:cNvSpPr>
            <a:spLocks noChangeShapeType="1"/>
          </p:cNvSpPr>
          <p:nvPr/>
        </p:nvSpPr>
        <p:spPr bwMode="auto">
          <a:xfrm>
            <a:off x="5221288" y="3048000"/>
            <a:ext cx="1981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0515" name="Object 42"/>
          <p:cNvGraphicFramePr>
            <a:graphicFrameLocks noChangeAspect="1"/>
          </p:cNvGraphicFramePr>
          <p:nvPr/>
        </p:nvGraphicFramePr>
        <p:xfrm>
          <a:off x="7239000" y="558482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6" name="Image" r:id="rId25" imgW="1490349" imgH="1438537" progId="Photoshop.Image.9">
                  <p:embed/>
                </p:oleObj>
              </mc:Choice>
              <mc:Fallback>
                <p:oleObj name="Image" r:id="rId25" imgW="1490349" imgH="1438537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58482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6" name="Text Box 38"/>
          <p:cNvSpPr txBox="1">
            <a:spLocks noChangeArrowheads="1"/>
          </p:cNvSpPr>
          <p:nvPr/>
        </p:nvSpPr>
        <p:spPr bwMode="auto">
          <a:xfrm>
            <a:off x="7972425" y="5297488"/>
            <a:ext cx="990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err="1"/>
              <a:t>polystélé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200" dirty="0"/>
              <a:t>=</a:t>
            </a:r>
            <a:r>
              <a:rPr lang="cs-CZ" sz="1200" dirty="0" err="1"/>
              <a:t>diktyostélé</a:t>
            </a:r>
            <a:endParaRPr lang="cs-CZ" sz="1200" dirty="0"/>
          </a:p>
        </p:txBody>
      </p:sp>
      <p:sp>
        <p:nvSpPr>
          <p:cNvPr id="20517" name="Text Box 43"/>
          <p:cNvSpPr txBox="1">
            <a:spLocks noChangeArrowheads="1"/>
          </p:cNvSpPr>
          <p:nvPr/>
        </p:nvSpPr>
        <p:spPr bwMode="auto">
          <a:xfrm>
            <a:off x="7653338" y="2138363"/>
            <a:ext cx="1379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amfi</a:t>
            </a:r>
            <a:r>
              <a:rPr lang="cs-CZ" sz="1400"/>
              <a:t>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8" name="Line 44"/>
          <p:cNvSpPr>
            <a:spLocks noChangeShapeType="1"/>
          </p:cNvSpPr>
          <p:nvPr/>
        </p:nvSpPr>
        <p:spPr bwMode="auto">
          <a:xfrm flipH="1">
            <a:off x="7832725" y="5207000"/>
            <a:ext cx="0" cy="3476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314325" y="1076325"/>
            <a:ext cx="5619750" cy="4171950"/>
            <a:chOff x="314325" y="1076325"/>
            <a:chExt cx="5619750" cy="4171950"/>
          </a:xfrm>
        </p:grpSpPr>
        <p:sp>
          <p:nvSpPr>
            <p:cNvPr id="2" name="Volný tvar 1"/>
            <p:cNvSpPr/>
            <p:nvPr/>
          </p:nvSpPr>
          <p:spPr>
            <a:xfrm>
              <a:off x="314325" y="1076325"/>
              <a:ext cx="5619750" cy="4171950"/>
            </a:xfrm>
            <a:custGeom>
              <a:avLst/>
              <a:gdLst>
                <a:gd name="connsiteX0" fmla="*/ 5600700 w 5619750"/>
                <a:gd name="connsiteY0" fmla="*/ 0 h 4162425"/>
                <a:gd name="connsiteX1" fmla="*/ 1876425 w 5619750"/>
                <a:gd name="connsiteY1" fmla="*/ 0 h 4162425"/>
                <a:gd name="connsiteX2" fmla="*/ 0 w 5619750"/>
                <a:gd name="connsiteY2" fmla="*/ 1219200 h 4162425"/>
                <a:gd name="connsiteX3" fmla="*/ 0 w 5619750"/>
                <a:gd name="connsiteY3" fmla="*/ 4162425 h 4162425"/>
                <a:gd name="connsiteX4" fmla="*/ 3552825 w 5619750"/>
                <a:gd name="connsiteY4" fmla="*/ 4162425 h 4162425"/>
                <a:gd name="connsiteX5" fmla="*/ 3552825 w 5619750"/>
                <a:gd name="connsiteY5" fmla="*/ 1304925 h 4162425"/>
                <a:gd name="connsiteX6" fmla="*/ 5619750 w 5619750"/>
                <a:gd name="connsiteY6" fmla="*/ 1304925 h 4162425"/>
                <a:gd name="connsiteX7" fmla="*/ 5600700 w 5619750"/>
                <a:gd name="connsiteY7" fmla="*/ 0 h 4162425"/>
                <a:gd name="connsiteX0" fmla="*/ 5610225 w 5619750"/>
                <a:gd name="connsiteY0" fmla="*/ 0 h 4171950"/>
                <a:gd name="connsiteX1" fmla="*/ 1876425 w 5619750"/>
                <a:gd name="connsiteY1" fmla="*/ 9525 h 4171950"/>
                <a:gd name="connsiteX2" fmla="*/ 0 w 5619750"/>
                <a:gd name="connsiteY2" fmla="*/ 1228725 h 4171950"/>
                <a:gd name="connsiteX3" fmla="*/ 0 w 5619750"/>
                <a:gd name="connsiteY3" fmla="*/ 4171950 h 4171950"/>
                <a:gd name="connsiteX4" fmla="*/ 3552825 w 5619750"/>
                <a:gd name="connsiteY4" fmla="*/ 4171950 h 4171950"/>
                <a:gd name="connsiteX5" fmla="*/ 3552825 w 5619750"/>
                <a:gd name="connsiteY5" fmla="*/ 1314450 h 4171950"/>
                <a:gd name="connsiteX6" fmla="*/ 5619750 w 5619750"/>
                <a:gd name="connsiteY6" fmla="*/ 1314450 h 4171950"/>
                <a:gd name="connsiteX7" fmla="*/ 5610225 w 5619750"/>
                <a:gd name="connsiteY7" fmla="*/ 0 h 417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9750" h="4171950">
                  <a:moveTo>
                    <a:pt x="5610225" y="0"/>
                  </a:moveTo>
                  <a:lnTo>
                    <a:pt x="1876425" y="9525"/>
                  </a:lnTo>
                  <a:lnTo>
                    <a:pt x="0" y="1228725"/>
                  </a:lnTo>
                  <a:lnTo>
                    <a:pt x="0" y="4171950"/>
                  </a:lnTo>
                  <a:lnTo>
                    <a:pt x="3552825" y="4171950"/>
                  </a:lnTo>
                  <a:lnTo>
                    <a:pt x="3552825" y="1314450"/>
                  </a:lnTo>
                  <a:lnTo>
                    <a:pt x="5619750" y="1314450"/>
                  </a:lnTo>
                  <a:lnTo>
                    <a:pt x="5610225" y="0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1676400" y="1571625"/>
              <a:ext cx="13033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800" b="1" dirty="0" err="1" smtClean="0">
                  <a:solidFill>
                    <a:srgbClr val="008000"/>
                  </a:solidFill>
                </a:rPr>
                <a:t>protostélé</a:t>
              </a:r>
              <a:r>
                <a:rPr lang="cs-CZ" sz="1800" b="1" dirty="0">
                  <a:solidFill>
                    <a:srgbClr val="008000"/>
                  </a:solidFill>
                </a:rPr>
                <a:t/>
              </a:r>
              <a:br>
                <a:rPr lang="cs-CZ" sz="1800" b="1" dirty="0">
                  <a:solidFill>
                    <a:srgbClr val="008000"/>
                  </a:solidFill>
                </a:rPr>
              </a:br>
              <a:r>
                <a:rPr lang="cs-CZ" sz="1800" b="1" dirty="0" err="1" smtClean="0">
                  <a:solidFill>
                    <a:srgbClr val="008000"/>
                  </a:solidFill>
                </a:rPr>
                <a:t>s.l</a:t>
              </a:r>
              <a:r>
                <a:rPr lang="cs-CZ" sz="1800" b="1" dirty="0" smtClean="0">
                  <a:solidFill>
                    <a:srgbClr val="008000"/>
                  </a:solidFill>
                </a:rPr>
                <a:t>.</a:t>
              </a:r>
              <a:endParaRPr lang="cs-CZ" sz="1800" b="1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3" grpId="0" animBg="1"/>
      <p:bldP spid="20505" grpId="0"/>
      <p:bldP spid="20506" grpId="0"/>
      <p:bldP spid="20507" grpId="0"/>
      <p:bldP spid="20508" grpId="0"/>
      <p:bldP spid="20509" grpId="0"/>
      <p:bldP spid="20510" grpId="0"/>
      <p:bldP spid="20511" grpId="0"/>
      <p:bldP spid="20512" grpId="0"/>
      <p:bldP spid="20513" grpId="0"/>
      <p:bldP spid="20514" grpId="0" animBg="1"/>
      <p:bldP spid="20516" grpId="0"/>
      <p:bldP spid="20517" grpId="0"/>
      <p:bldP spid="205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1507" name="Text Box 39"/>
          <p:cNvSpPr txBox="1">
            <a:spLocks noChangeArrowheads="1"/>
          </p:cNvSpPr>
          <p:nvPr/>
        </p:nvSpPr>
        <p:spPr bwMode="auto">
          <a:xfrm>
            <a:off x="4805363" y="6000750"/>
            <a:ext cx="18748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http://botany.upol.cz/atlasy/anatomie/</a:t>
            </a:r>
          </a:p>
        </p:txBody>
      </p:sp>
      <p:pic>
        <p:nvPicPr>
          <p:cNvPr id="21508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1294"/>
          <a:stretch>
            <a:fillRect/>
          </a:stretch>
        </p:blipFill>
        <p:spPr bwMode="auto">
          <a:xfrm>
            <a:off x="4876800" y="1981200"/>
            <a:ext cx="32512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1" descr="PolypodiumVasc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>
            <a:fillRect/>
          </a:stretch>
        </p:blipFill>
        <p:spPr bwMode="auto">
          <a:xfrm>
            <a:off x="685800" y="2036763"/>
            <a:ext cx="35147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42"/>
          <p:cNvSpPr txBox="1">
            <a:spLocks noChangeArrowheads="1"/>
          </p:cNvSpPr>
          <p:nvPr/>
        </p:nvSpPr>
        <p:spPr bwMode="auto">
          <a:xfrm>
            <a:off x="627063" y="5967413"/>
            <a:ext cx="32146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1511" name="Object 4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44"/>
          <p:cNvSpPr txBox="1">
            <a:spLocks noChangeArrowheads="1"/>
          </p:cNvSpPr>
          <p:nvPr/>
        </p:nvSpPr>
        <p:spPr bwMode="auto">
          <a:xfrm>
            <a:off x="1660525" y="135731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protostélé</a:t>
            </a:r>
          </a:p>
        </p:txBody>
      </p:sp>
      <p:sp>
        <p:nvSpPr>
          <p:cNvPr id="21513" name="Text Box 45"/>
          <p:cNvSpPr txBox="1">
            <a:spLocks noChangeArrowheads="1"/>
          </p:cNvSpPr>
          <p:nvPr/>
        </p:nvSpPr>
        <p:spPr bwMode="auto">
          <a:xfrm>
            <a:off x="5886450" y="1371600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plektostélé</a:t>
            </a:r>
          </a:p>
        </p:txBody>
      </p:sp>
      <p:graphicFrame>
        <p:nvGraphicFramePr>
          <p:cNvPr id="21514" name="Object 46"/>
          <p:cNvGraphicFramePr>
            <a:graphicFrameLocks noChangeAspect="1"/>
          </p:cNvGraphicFramePr>
          <p:nvPr/>
        </p:nvGraphicFramePr>
        <p:xfrm>
          <a:off x="4745038" y="9906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4" name="Image" r:id="rId7" imgW="1597020" imgH="1563495" progId="Photoshop.Image.9">
                  <p:embed/>
                </p:oleObj>
              </mc:Choice>
              <mc:Fallback>
                <p:oleObj name="Image" r:id="rId7" imgW="1597020" imgH="1563495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38" y="9906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5" name="Text Box 47"/>
          <p:cNvSpPr txBox="1">
            <a:spLocks noChangeArrowheads="1"/>
          </p:cNvSpPr>
          <p:nvPr/>
        </p:nvSpPr>
        <p:spPr bwMode="auto">
          <a:xfrm>
            <a:off x="654050" y="6240463"/>
            <a:ext cx="286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Pteridium aquilinum</a:t>
            </a:r>
          </a:p>
        </p:txBody>
      </p:sp>
      <p:sp>
        <p:nvSpPr>
          <p:cNvPr id="21516" name="Text Box 48"/>
          <p:cNvSpPr txBox="1">
            <a:spLocks noChangeArrowheads="1"/>
          </p:cNvSpPr>
          <p:nvPr/>
        </p:nvSpPr>
        <p:spPr bwMode="auto">
          <a:xfrm>
            <a:off x="4953000" y="6248400"/>
            <a:ext cx="313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Lycopodium clavatum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0" descr="image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19672" b="20068"/>
          <a:stretch>
            <a:fillRect/>
          </a:stretch>
        </p:blipFill>
        <p:spPr bwMode="auto">
          <a:xfrm>
            <a:off x="633413" y="2068513"/>
            <a:ext cx="3686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876800" y="5583238"/>
            <a:ext cx="3557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http://www.botany.hawaii.edu/faculty/webb/bot201/rootstemstele/EctophloicSSLab.jpg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603250" y="5959475"/>
            <a:ext cx="3490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http://digicoll.library.wisc.edu/Science/data/images/GenBot/GroupDa25_28/reference/26-1.12r.jpg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886450" y="137160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ektofloické sifonostélé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654050" y="6240463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4953000" y="6096000"/>
            <a:ext cx="249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Osmunda regalis</a:t>
            </a:r>
          </a:p>
        </p:txBody>
      </p:sp>
      <p:graphicFrame>
        <p:nvGraphicFramePr>
          <p:cNvPr id="22537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7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Text Box 15"/>
          <p:cNvSpPr txBox="1">
            <a:spLocks noChangeArrowheads="1"/>
          </p:cNvSpPr>
          <p:nvPr/>
        </p:nvSpPr>
        <p:spPr bwMode="auto">
          <a:xfrm>
            <a:off x="1660525" y="1357313"/>
            <a:ext cx="2608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stelární protostélé</a:t>
            </a:r>
          </a:p>
        </p:txBody>
      </p:sp>
      <p:pic>
        <p:nvPicPr>
          <p:cNvPr id="22539" name="Picture 22" descr="EctophloicSS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40386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40" name="Object 23"/>
          <p:cNvGraphicFramePr>
            <a:graphicFrameLocks noChangeAspect="1"/>
          </p:cNvGraphicFramePr>
          <p:nvPr/>
        </p:nvGraphicFramePr>
        <p:xfrm>
          <a:off x="4776788" y="106680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8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106680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1" descr="Stem x.s. of Psilo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/>
          <a:stretch>
            <a:fillRect/>
          </a:stretch>
        </p:blipFill>
        <p:spPr bwMode="auto">
          <a:xfrm>
            <a:off x="654050" y="2036763"/>
            <a:ext cx="39798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838200" y="5638800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1660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graphicFrame>
        <p:nvGraphicFramePr>
          <p:cNvPr id="23558" name="Object 13"/>
          <p:cNvGraphicFramePr>
            <a:graphicFrameLocks noChangeAspect="1"/>
          </p:cNvGraphicFramePr>
          <p:nvPr/>
        </p:nvGraphicFramePr>
        <p:xfrm>
          <a:off x="533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1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590550" y="5267325"/>
            <a:ext cx="27130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http://www.uri.edu/cels/bio/plant_anatomy/images/79.gif</a:t>
            </a:r>
          </a:p>
        </p:txBody>
      </p:sp>
      <p:sp>
        <p:nvSpPr>
          <p:cNvPr id="23560" name="Text Box 15"/>
          <p:cNvSpPr txBox="1">
            <a:spLocks noChangeArrowheads="1"/>
          </p:cNvSpPr>
          <p:nvPr/>
        </p:nvSpPr>
        <p:spPr bwMode="auto">
          <a:xfrm>
            <a:off x="5410200" y="5638800"/>
            <a:ext cx="228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Ranunculus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3561" name="Text Box 16"/>
          <p:cNvSpPr txBox="1">
            <a:spLocks noChangeArrowheads="1"/>
          </p:cNvSpPr>
          <p:nvPr/>
        </p:nvSpPr>
        <p:spPr bwMode="auto">
          <a:xfrm>
            <a:off x="6232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pic>
        <p:nvPicPr>
          <p:cNvPr id="23562" name="Picture 17" descr="ranuncrootoldclosegood"/>
          <p:cNvPicPr>
            <a:picLocks noChangeAspect="1" noChangeArrowheads="1"/>
          </p:cNvPicPr>
          <p:nvPr/>
        </p:nvPicPr>
        <p:blipFill>
          <a:blip r:embed="rId6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3017" b="2158"/>
          <a:stretch>
            <a:fillRect/>
          </a:stretch>
        </p:blipFill>
        <p:spPr bwMode="auto">
          <a:xfrm>
            <a:off x="5257800" y="1905000"/>
            <a:ext cx="36576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3" name="Object 18"/>
          <p:cNvGraphicFramePr>
            <a:graphicFrameLocks noChangeAspect="1"/>
          </p:cNvGraphicFramePr>
          <p:nvPr/>
        </p:nvGraphicFramePr>
        <p:xfrm>
          <a:off x="5105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2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5186363" y="5362575"/>
            <a:ext cx="32146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 descr="sifonostélé_Adiantum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2951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7" descr="sifonostélé_Marsilia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073275"/>
            <a:ext cx="29892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660525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746125" y="60150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4897438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Marsilea quadrifolia</a:t>
            </a:r>
          </a:p>
        </p:txBody>
      </p:sp>
      <p:graphicFrame>
        <p:nvGraphicFramePr>
          <p:cNvPr id="24585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5562600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graphicFrame>
        <p:nvGraphicFramePr>
          <p:cNvPr id="24587" name="Object 15"/>
          <p:cNvGraphicFramePr>
            <a:graphicFrameLocks noChangeAspect="1"/>
          </p:cNvGraphicFramePr>
          <p:nvPr/>
        </p:nvGraphicFramePr>
        <p:xfrm>
          <a:off x="4435475" y="1081088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6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75" y="1081088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4797425" y="6080125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Polypo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941513"/>
            <a:ext cx="3405187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2" descr="Adiantum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"/>
          <a:stretch>
            <a:fillRect/>
          </a:stretch>
        </p:blipFill>
        <p:spPr bwMode="auto">
          <a:xfrm>
            <a:off x="762000" y="2025650"/>
            <a:ext cx="3406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solenostélé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5851525" y="1357313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polystélé (=diktyostélé)</a:t>
            </a:r>
          </a:p>
        </p:txBody>
      </p:sp>
      <p:graphicFrame>
        <p:nvGraphicFramePr>
          <p:cNvPr id="25608" name="Object 13"/>
          <p:cNvGraphicFramePr>
            <a:graphicFrameLocks noChangeAspect="1"/>
          </p:cNvGraphicFramePr>
          <p:nvPr/>
        </p:nvGraphicFramePr>
        <p:xfrm>
          <a:off x="533400" y="1057275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9" name="Image" r:id="rId5" imgW="6209524" imgH="5993651" progId="Photoshop.Image.9">
                  <p:embed/>
                </p:oleObj>
              </mc:Choice>
              <mc:Fallback>
                <p:oleObj name="Image" r:id="rId5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57275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746125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4984750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Polypodium vulgare</a:t>
            </a: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4953000" y="6070600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5612" name="Object 18"/>
          <p:cNvGraphicFramePr>
            <a:graphicFrameLocks noChangeAspect="1"/>
          </p:cNvGraphicFramePr>
          <p:nvPr/>
        </p:nvGraphicFramePr>
        <p:xfrm>
          <a:off x="4724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0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8" descr="Ana9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60575"/>
            <a:ext cx="37338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6" descr="Stem Cross Section MC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6576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38200" y="5638800"/>
            <a:ext cx="211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Equisetum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arthrostélé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19113" y="5330825"/>
            <a:ext cx="38338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http://botit.botany.wisc.edu/images/130/Fern_Allies/Sphenophyta/Equisetum/Stem_Cross_Section_MC_.jpg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105400" y="5638800"/>
            <a:ext cx="211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Helianthus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927725" y="1357313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eustélé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4881563" y="5164138"/>
            <a:ext cx="30749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http://www.ucmp.berkeley.edu/IB181/VPL/Ana/AnaP/Ana9l.jpeg</a:t>
            </a:r>
          </a:p>
        </p:txBody>
      </p:sp>
      <p:graphicFrame>
        <p:nvGraphicFramePr>
          <p:cNvPr id="26635" name="Object 13"/>
          <p:cNvGraphicFramePr>
            <a:graphicFrameLocks noChangeAspect="1"/>
          </p:cNvGraphicFramePr>
          <p:nvPr/>
        </p:nvGraphicFramePr>
        <p:xfrm>
          <a:off x="457200" y="982663"/>
          <a:ext cx="1223963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3" name="Image" r:id="rId5" imgW="1529970" imgH="1493270" progId="Photoshop.Image.9">
                  <p:embed/>
                </p:oleObj>
              </mc:Choice>
              <mc:Fallback>
                <p:oleObj name="Image" r:id="rId5" imgW="1529970" imgH="1493270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82663"/>
                        <a:ext cx="1223963" cy="119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4"/>
          <p:cNvGraphicFramePr>
            <a:graphicFrameLocks noChangeAspect="1"/>
          </p:cNvGraphicFramePr>
          <p:nvPr/>
        </p:nvGraphicFramePr>
        <p:xfrm>
          <a:off x="4800600" y="1042988"/>
          <a:ext cx="11461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4" name="Image" r:id="rId7" imgW="6209524" imgH="5993651" progId="Photoshop.Image.9">
                  <p:embed/>
                </p:oleObj>
              </mc:Choice>
              <mc:Fallback>
                <p:oleObj name="Image" r:id="rId7" imgW="6209524" imgH="5993651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42988"/>
                        <a:ext cx="114617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 descr="Z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905000"/>
            <a:ext cx="41433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150938" y="6216650"/>
            <a:ext cx="152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Zea mays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390650" y="1357313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54" name="Object 13"/>
          <p:cNvGraphicFramePr>
            <a:graphicFrameLocks noChangeAspect="1"/>
          </p:cNvGraphicFramePr>
          <p:nvPr/>
        </p:nvGraphicFramePr>
        <p:xfrm>
          <a:off x="263525" y="101917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01917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15"/>
          <p:cNvSpPr txBox="1">
            <a:spLocks noChangeArrowheads="1"/>
          </p:cNvSpPr>
          <p:nvPr/>
        </p:nvSpPr>
        <p:spPr bwMode="auto">
          <a:xfrm>
            <a:off x="476250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pic>
        <p:nvPicPr>
          <p:cNvPr id="27656" name="Picture 17" descr="Mirabilis_jalapa_TigeX40_IB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t="23228" r="18408" b="18408"/>
          <a:stretch>
            <a:fillRect/>
          </a:stretch>
        </p:blipFill>
        <p:spPr bwMode="auto">
          <a:xfrm>
            <a:off x="4876800" y="2020888"/>
            <a:ext cx="4267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18"/>
          <p:cNvSpPr txBox="1">
            <a:spLocks noChangeArrowheads="1"/>
          </p:cNvSpPr>
          <p:nvPr/>
        </p:nvSpPr>
        <p:spPr bwMode="auto">
          <a:xfrm>
            <a:off x="5551488" y="6208713"/>
            <a:ext cx="220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Mirabilis jalapa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8" name="Text Box 19"/>
          <p:cNvSpPr txBox="1">
            <a:spLocks noChangeArrowheads="1"/>
          </p:cNvSpPr>
          <p:nvPr/>
        </p:nvSpPr>
        <p:spPr bwMode="auto">
          <a:xfrm>
            <a:off x="4876800" y="5943600"/>
            <a:ext cx="3505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http://www.tramil.net/fototeca/images/Mirabilis_jalapa_TigeX40_IB.jpg</a:t>
            </a: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5791200" y="1371600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60" name="Object 21"/>
          <p:cNvGraphicFramePr>
            <a:graphicFrameLocks noChangeAspect="1"/>
          </p:cNvGraphicFramePr>
          <p:nvPr/>
        </p:nvGraphicFramePr>
        <p:xfrm>
          <a:off x="4664075" y="1033463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8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1033463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aphicFrame>
        <p:nvGraphicFramePr>
          <p:cNvPr id="28675" name="Object 12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78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1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8" name="Object 19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79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9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2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23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3" name="Line 24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4" name="Line 25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5" name="Line 26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6" name="Line 27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7" name="Line 28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8" name="Line 29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9" name="Text Box 30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0" name="Text Box 31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1" name="Text Box 32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28692" name="Text Box 33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3" name="Text Box 34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28694" name="Text Box 37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28695" name="Text Box 38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8696" name="Object 39"/>
          <p:cNvGraphicFramePr>
            <a:graphicFrameLocks noChangeAspect="1"/>
          </p:cNvGraphicFramePr>
          <p:nvPr/>
        </p:nvGraphicFramePr>
        <p:xfrm>
          <a:off x="517525" y="56753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0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6753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7" name="Object 40"/>
          <p:cNvGraphicFramePr>
            <a:graphicFrameLocks noChangeAspect="1"/>
          </p:cNvGraphicFramePr>
          <p:nvPr/>
        </p:nvGraphicFramePr>
        <p:xfrm>
          <a:off x="1495425" y="36941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1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36941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8" name="Object 41"/>
          <p:cNvGraphicFramePr>
            <a:graphicFrameLocks noChangeAspect="1"/>
          </p:cNvGraphicFramePr>
          <p:nvPr/>
        </p:nvGraphicFramePr>
        <p:xfrm>
          <a:off x="517525" y="5189538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2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189538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9" name="Object 42"/>
          <p:cNvGraphicFramePr>
            <a:graphicFrameLocks noChangeAspect="1"/>
          </p:cNvGraphicFramePr>
          <p:nvPr/>
        </p:nvGraphicFramePr>
        <p:xfrm>
          <a:off x="733425" y="762000"/>
          <a:ext cx="493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3" name="Image" r:id="rId18" imgW="1597020" imgH="1563495" progId="Photoshop.Image.9">
                  <p:embed/>
                </p:oleObj>
              </mc:Choice>
              <mc:Fallback>
                <p:oleObj name="Image" r:id="rId18" imgW="1597020" imgH="1563495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762000"/>
                        <a:ext cx="493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0" name="Object 43"/>
          <p:cNvGraphicFramePr>
            <a:graphicFrameLocks noChangeAspect="1"/>
          </p:cNvGraphicFramePr>
          <p:nvPr/>
        </p:nvGraphicFramePr>
        <p:xfrm>
          <a:off x="2489200" y="28194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4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28194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1" name="Object 44"/>
          <p:cNvGraphicFramePr>
            <a:graphicFrameLocks noChangeAspect="1"/>
          </p:cNvGraphicFramePr>
          <p:nvPr/>
        </p:nvGraphicFramePr>
        <p:xfrm>
          <a:off x="3006725" y="28194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5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5" y="28194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2" name="Object 45"/>
          <p:cNvGraphicFramePr>
            <a:graphicFrameLocks noChangeAspect="1"/>
          </p:cNvGraphicFramePr>
          <p:nvPr/>
        </p:nvGraphicFramePr>
        <p:xfrm>
          <a:off x="5094288" y="1752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6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288" y="1752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3" name="Object 46"/>
          <p:cNvGraphicFramePr>
            <a:graphicFrameLocks noChangeAspect="1"/>
          </p:cNvGraphicFramePr>
          <p:nvPr/>
        </p:nvGraphicFramePr>
        <p:xfrm>
          <a:off x="4584700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" name="Image" r:id="rId24" imgW="1490349" imgH="1438537" progId="Photoshop.Image.9">
                  <p:embed/>
                </p:oleObj>
              </mc:Choice>
              <mc:Fallback>
                <p:oleObj name="Image" r:id="rId24" imgW="1490349" imgH="1438537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4" name="Object 47"/>
          <p:cNvGraphicFramePr>
            <a:graphicFrameLocks noChangeAspect="1"/>
          </p:cNvGraphicFramePr>
          <p:nvPr/>
        </p:nvGraphicFramePr>
        <p:xfrm>
          <a:off x="3476625" y="1524000"/>
          <a:ext cx="5365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8" name="Image" r:id="rId25" imgW="1529970" imgH="1493270" progId="Photoshop.Image.9">
                  <p:embed/>
                </p:oleObj>
              </mc:Choice>
              <mc:Fallback>
                <p:oleObj name="Image" r:id="rId25" imgW="1529970" imgH="1493270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1524000"/>
                        <a:ext cx="53657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5" name="Object 48"/>
          <p:cNvGraphicFramePr>
            <a:graphicFrameLocks noChangeAspect="1"/>
          </p:cNvGraphicFramePr>
          <p:nvPr/>
        </p:nvGraphicFramePr>
        <p:xfrm>
          <a:off x="6111875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9" name="Image" r:id="rId27" imgW="6209524" imgH="5993651" progId="Photoshop.Image.9">
                  <p:embed/>
                </p:oleObj>
              </mc:Choice>
              <mc:Fallback>
                <p:oleObj name="Image" r:id="rId27" imgW="6209524" imgH="5993651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75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6" name="Object 49"/>
          <p:cNvGraphicFramePr>
            <a:graphicFrameLocks noChangeAspect="1"/>
          </p:cNvGraphicFramePr>
          <p:nvPr/>
        </p:nvGraphicFramePr>
        <p:xfrm>
          <a:off x="6629400" y="1752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52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07" name="Text Box 50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graphicFrame>
        <p:nvGraphicFramePr>
          <p:cNvPr id="28708" name="Object 51"/>
          <p:cNvGraphicFramePr>
            <a:graphicFrameLocks noChangeAspect="1"/>
          </p:cNvGraphicFramePr>
          <p:nvPr/>
        </p:nvGraphicFramePr>
        <p:xfrm>
          <a:off x="5607050" y="1751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1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050" y="1751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09" name="Picture 52" descr="Atropa bella-donna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0" name="Object 53"/>
          <p:cNvGraphicFramePr>
            <a:graphicFrameLocks noChangeAspect="1"/>
          </p:cNvGraphicFramePr>
          <p:nvPr/>
        </p:nvGraphicFramePr>
        <p:xfrm>
          <a:off x="7627938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2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7938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1" name="Object 54"/>
          <p:cNvGraphicFramePr>
            <a:graphicFrameLocks noChangeAspect="1"/>
          </p:cNvGraphicFramePr>
          <p:nvPr/>
        </p:nvGraphicFramePr>
        <p:xfrm>
          <a:off x="8153400" y="1066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3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066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2" name="Object 55"/>
          <p:cNvGraphicFramePr>
            <a:graphicFrameLocks noChangeAspect="1"/>
          </p:cNvGraphicFramePr>
          <p:nvPr/>
        </p:nvGraphicFramePr>
        <p:xfrm>
          <a:off x="7086600" y="10668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4" name="Image" r:id="rId37" imgW="6209524" imgH="5993651" progId="Photoshop.Image.9">
                  <p:embed/>
                </p:oleObj>
              </mc:Choice>
              <mc:Fallback>
                <p:oleObj name="Image" r:id="rId37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0668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3" name="Object 56"/>
          <p:cNvGraphicFramePr>
            <a:graphicFrameLocks noChangeAspect="1"/>
          </p:cNvGraphicFramePr>
          <p:nvPr/>
        </p:nvGraphicFramePr>
        <p:xfrm>
          <a:off x="8666163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5" name="Image" r:id="rId39" imgW="1490349" imgH="1438537" progId="Photoshop.Image.9">
                  <p:embed/>
                </p:oleObj>
              </mc:Choice>
              <mc:Fallback>
                <p:oleObj name="Image" r:id="rId39" imgW="1490349" imgH="1438537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6163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4" name="Object 57"/>
          <p:cNvGraphicFramePr>
            <a:graphicFrameLocks noChangeAspect="1"/>
          </p:cNvGraphicFramePr>
          <p:nvPr/>
        </p:nvGraphicFramePr>
        <p:xfrm>
          <a:off x="1263650" y="7620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6" name="Image" r:id="rId41" imgW="6209524" imgH="5993651" progId="Photoshop.Image.9">
                  <p:embed/>
                </p:oleObj>
              </mc:Choice>
              <mc:Fallback>
                <p:oleObj name="Image" r:id="rId41" imgW="6209524" imgH="5993651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7620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6" name="Text Box 59"/>
          <p:cNvSpPr txBox="1">
            <a:spLocks noChangeArrowheads="1"/>
          </p:cNvSpPr>
          <p:nvPr/>
        </p:nvSpPr>
        <p:spPr bwMode="auto">
          <a:xfrm>
            <a:off x="1384300" y="4889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graphicFrame>
        <p:nvGraphicFramePr>
          <p:cNvPr id="4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578705"/>
              </p:ext>
            </p:extLst>
          </p:nvPr>
        </p:nvGraphicFramePr>
        <p:xfrm>
          <a:off x="2753518" y="2319078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7" name="Image" r:id="rId24" imgW="1490349" imgH="1438537" progId="Photoshop.Image.9">
                  <p:embed/>
                </p:oleObj>
              </mc:Choice>
              <mc:Fallback>
                <p:oleObj name="Image" r:id="rId24" imgW="1490349" imgH="1438537" progId="Photoshop.Image.9">
                  <p:embed/>
                  <p:pic>
                    <p:nvPicPr>
                      <p:cNvPr id="28703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3518" y="2319078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29699" name="Text Box 36"/>
          <p:cNvSpPr txBox="1">
            <a:spLocks noChangeArrowheads="1"/>
          </p:cNvSpPr>
          <p:nvPr/>
        </p:nvSpPr>
        <p:spPr bwMode="auto">
          <a:xfrm>
            <a:off x="447675" y="601345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9700" name="Object 37"/>
          <p:cNvGraphicFramePr>
            <a:graphicFrameLocks noChangeAspect="1"/>
          </p:cNvGraphicFramePr>
          <p:nvPr/>
        </p:nvGraphicFramePr>
        <p:xfrm>
          <a:off x="1600200" y="39465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8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465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38"/>
          <p:cNvGraphicFramePr>
            <a:graphicFrameLocks noChangeAspect="1"/>
          </p:cNvGraphicFramePr>
          <p:nvPr/>
        </p:nvGraphicFramePr>
        <p:xfrm>
          <a:off x="4090988" y="3451225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9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3451225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40"/>
          <p:cNvGraphicFramePr>
            <a:graphicFrameLocks noChangeAspect="1"/>
          </p:cNvGraphicFramePr>
          <p:nvPr/>
        </p:nvGraphicFramePr>
        <p:xfrm>
          <a:off x="6705600" y="3148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0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148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41"/>
          <p:cNvGraphicFramePr>
            <a:graphicFrameLocks noChangeAspect="1"/>
          </p:cNvGraphicFramePr>
          <p:nvPr/>
        </p:nvGraphicFramePr>
        <p:xfrm>
          <a:off x="5449888" y="3163888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1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3163888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Line 42"/>
          <p:cNvSpPr>
            <a:spLocks noChangeShapeType="1"/>
          </p:cNvSpPr>
          <p:nvPr/>
        </p:nvSpPr>
        <p:spPr bwMode="auto">
          <a:xfrm flipV="1">
            <a:off x="1447800" y="4062413"/>
            <a:ext cx="5334000" cy="19653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43"/>
          <p:cNvSpPr>
            <a:spLocks noChangeShapeType="1"/>
          </p:cNvSpPr>
          <p:nvPr/>
        </p:nvSpPr>
        <p:spPr bwMode="auto">
          <a:xfrm flipH="1" flipV="1">
            <a:off x="5715000" y="398621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Text Box 44"/>
          <p:cNvSpPr txBox="1">
            <a:spLocks noChangeArrowheads="1"/>
          </p:cNvSpPr>
          <p:nvPr/>
        </p:nvSpPr>
        <p:spPr bwMode="auto">
          <a:xfrm>
            <a:off x="3938588" y="39846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Pteridium</a:t>
            </a:r>
          </a:p>
        </p:txBody>
      </p:sp>
      <p:sp>
        <p:nvSpPr>
          <p:cNvPr id="29707" name="Text Box 45"/>
          <p:cNvSpPr txBox="1">
            <a:spLocks noChangeArrowheads="1"/>
          </p:cNvSpPr>
          <p:nvPr/>
        </p:nvSpPr>
        <p:spPr bwMode="auto">
          <a:xfrm>
            <a:off x="1447800" y="4403725"/>
            <a:ext cx="842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08" name="Text Box 46"/>
          <p:cNvSpPr txBox="1">
            <a:spLocks noChangeArrowheads="1"/>
          </p:cNvSpPr>
          <p:nvPr/>
        </p:nvSpPr>
        <p:spPr bwMode="auto">
          <a:xfrm>
            <a:off x="5257800" y="3673475"/>
            <a:ext cx="909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Adianthum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09" name="Object 47"/>
          <p:cNvGraphicFramePr>
            <a:graphicFrameLocks noChangeAspect="1"/>
          </p:cNvGraphicFramePr>
          <p:nvPr/>
        </p:nvGraphicFramePr>
        <p:xfrm>
          <a:off x="5449888" y="263048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2" name="Image" r:id="rId11" imgW="6209524" imgH="5993651" progId="Photoshop.Image.9">
                  <p:embed/>
                </p:oleObj>
              </mc:Choice>
              <mc:Fallback>
                <p:oleObj name="Image" r:id="rId11" imgW="6209524" imgH="5993651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63048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Line 48"/>
          <p:cNvSpPr>
            <a:spLocks noChangeShapeType="1"/>
          </p:cNvSpPr>
          <p:nvPr/>
        </p:nvSpPr>
        <p:spPr bwMode="auto">
          <a:xfrm flipH="1" flipV="1">
            <a:off x="4395788" y="4297363"/>
            <a:ext cx="0" cy="638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1" name="Line 49"/>
          <p:cNvSpPr>
            <a:spLocks noChangeShapeType="1"/>
          </p:cNvSpPr>
          <p:nvPr/>
        </p:nvSpPr>
        <p:spPr bwMode="auto">
          <a:xfrm flipH="1" flipV="1">
            <a:off x="1876425" y="4672013"/>
            <a:ext cx="0" cy="11826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9712" name="Object 50"/>
          <p:cNvGraphicFramePr>
            <a:graphicFrameLocks noChangeAspect="1"/>
          </p:cNvGraphicFramePr>
          <p:nvPr/>
        </p:nvGraphicFramePr>
        <p:xfrm>
          <a:off x="2843213" y="389413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3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89413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3" name="Text Box 51"/>
          <p:cNvSpPr txBox="1">
            <a:spLocks noChangeArrowheads="1"/>
          </p:cNvSpPr>
          <p:nvPr/>
        </p:nvSpPr>
        <p:spPr bwMode="auto">
          <a:xfrm>
            <a:off x="2722563" y="4427538"/>
            <a:ext cx="757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Marsilea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14" name="Line 52"/>
          <p:cNvSpPr>
            <a:spLocks noChangeShapeType="1"/>
          </p:cNvSpPr>
          <p:nvPr/>
        </p:nvSpPr>
        <p:spPr bwMode="auto">
          <a:xfrm flipH="1" flipV="1">
            <a:off x="3148013" y="47625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5" name="Text Box 53"/>
          <p:cNvSpPr txBox="1">
            <a:spLocks noChangeArrowheads="1"/>
          </p:cNvSpPr>
          <p:nvPr/>
        </p:nvSpPr>
        <p:spPr bwMode="auto">
          <a:xfrm>
            <a:off x="6477000" y="3681413"/>
            <a:ext cx="976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16" name="Object 54"/>
          <p:cNvGraphicFramePr>
            <a:graphicFrameLocks noChangeAspect="1"/>
          </p:cNvGraphicFramePr>
          <p:nvPr/>
        </p:nvGraphicFramePr>
        <p:xfrm>
          <a:off x="4090988" y="29178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4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29178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17" name="Picture 55" descr="Polypodium vulga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89150"/>
            <a:ext cx="12192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57" descr="fern_adianthum_med_pre_l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447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59" descr="pteaqu_frond0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1706563"/>
            <a:ext cx="12858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61" descr="Marsilea-mutica-2-pu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690813"/>
            <a:ext cx="1181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63" descr="osmunda_regali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695575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Funkce stonku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nese asimilační orgány a květy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v mládí fotosyntetizuje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b="1" smtClean="0">
                <a:solidFill>
                  <a:schemeClr val="bg1"/>
                </a:solidFill>
              </a:rPr>
              <a:t>rozvádí vodu s minerály a asimiláty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zásobní funkce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metamorfózy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pSp>
        <p:nvGrpSpPr>
          <p:cNvPr id="30723" name="Group 14"/>
          <p:cNvGrpSpPr>
            <a:grpSpLocks/>
          </p:cNvGrpSpPr>
          <p:nvPr/>
        </p:nvGrpSpPr>
        <p:grpSpPr bwMode="auto">
          <a:xfrm>
            <a:off x="782638" y="4322763"/>
            <a:ext cx="1584325" cy="2201862"/>
            <a:chOff x="101" y="775"/>
            <a:chExt cx="998" cy="1387"/>
          </a:xfrm>
        </p:grpSpPr>
        <p:pic>
          <p:nvPicPr>
            <p:cNvPr id="30774" name="Picture 15" descr="kapradiny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775"/>
              <a:ext cx="808" cy="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5" name="Text Box 16"/>
            <p:cNvSpPr txBox="1">
              <a:spLocks noChangeArrowheads="1"/>
            </p:cNvSpPr>
            <p:nvPr/>
          </p:nvSpPr>
          <p:spPr bwMode="auto">
            <a:xfrm>
              <a:off x="101" y="1836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Polypodiophyta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kapradiny</a:t>
              </a:r>
            </a:p>
          </p:txBody>
        </p:sp>
      </p:grpSp>
      <p:grpSp>
        <p:nvGrpSpPr>
          <p:cNvPr id="30724" name="Group 17"/>
          <p:cNvGrpSpPr>
            <a:grpSpLocks/>
          </p:cNvGrpSpPr>
          <p:nvPr/>
        </p:nvGrpSpPr>
        <p:grpSpPr bwMode="auto">
          <a:xfrm>
            <a:off x="2700338" y="4486275"/>
            <a:ext cx="2089150" cy="2197100"/>
            <a:chOff x="1090" y="778"/>
            <a:chExt cx="1316" cy="1384"/>
          </a:xfrm>
        </p:grpSpPr>
        <p:pic>
          <p:nvPicPr>
            <p:cNvPr id="3077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" y="778"/>
              <a:ext cx="735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3" name="Text Box 19"/>
            <p:cNvSpPr txBox="1">
              <a:spLocks noChangeArrowheads="1"/>
            </p:cNvSpPr>
            <p:nvPr/>
          </p:nvSpPr>
          <p:spPr bwMode="auto">
            <a:xfrm>
              <a:off x="1090" y="183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Pteridospermophyta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kapraďosemenné †</a:t>
              </a:r>
            </a:p>
          </p:txBody>
        </p:sp>
      </p:grpSp>
      <p:grpSp>
        <p:nvGrpSpPr>
          <p:cNvPr id="30725" name="Group 23"/>
          <p:cNvGrpSpPr>
            <a:grpSpLocks/>
          </p:cNvGrpSpPr>
          <p:nvPr/>
        </p:nvGrpSpPr>
        <p:grpSpPr bwMode="auto">
          <a:xfrm>
            <a:off x="4452938" y="4486275"/>
            <a:ext cx="2089150" cy="2198688"/>
            <a:chOff x="2191" y="781"/>
            <a:chExt cx="1316" cy="1385"/>
          </a:xfrm>
        </p:grpSpPr>
        <p:pic>
          <p:nvPicPr>
            <p:cNvPr id="30770" name="Picture 24" descr="cordaites-uc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" y="781"/>
              <a:ext cx="774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1" name="Text Box 25"/>
            <p:cNvSpPr txBox="1">
              <a:spLocks noChangeArrowheads="1"/>
            </p:cNvSpPr>
            <p:nvPr/>
          </p:nvSpPr>
          <p:spPr bwMode="auto">
            <a:xfrm>
              <a:off x="2191" y="1840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Cordaitophyta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kordaity †</a:t>
              </a:r>
            </a:p>
          </p:txBody>
        </p:sp>
      </p:grpSp>
      <p:grpSp>
        <p:nvGrpSpPr>
          <p:cNvPr id="30726" name="Group 29"/>
          <p:cNvGrpSpPr>
            <a:grpSpLocks/>
          </p:cNvGrpSpPr>
          <p:nvPr/>
        </p:nvGrpSpPr>
        <p:grpSpPr bwMode="auto">
          <a:xfrm>
            <a:off x="6273800" y="4489450"/>
            <a:ext cx="2089150" cy="2216150"/>
            <a:chOff x="3355" y="781"/>
            <a:chExt cx="1316" cy="1396"/>
          </a:xfrm>
        </p:grpSpPr>
        <p:pic>
          <p:nvPicPr>
            <p:cNvPr id="30768" name="Picture 30" descr="Pinus sylvestris 6530 UK: Scots Pine Scotch Fir DK: Skov-Fyr Skovfyr FI: Mänty metsämänty FR: Pin sylvestre NL: Grove den IT: Pino silvestre HU: Erdeifenyő Erdei fenyő DE: Wald-Kiefer Wald-Föhre Kiefer Gemeine Föhre Gewöhnliche PL: Sosna zwyczajna SK: borovica lesná CZ: borovice lesní ES: Pino albar silvestre SE: Tall"/>
            <p:cNvPicPr>
              <a:picLocks noChangeAspect="1" noChangeArrowheads="1"/>
            </p:cNvPicPr>
            <p:nvPr/>
          </p:nvPicPr>
          <p:blipFill>
            <a:blip r:embed="rId6" cstate="print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b="4733"/>
            <a:stretch>
              <a:fillRect/>
            </a:stretch>
          </p:blipFill>
          <p:spPr bwMode="auto">
            <a:xfrm>
              <a:off x="3626" y="781"/>
              <a:ext cx="805" cy="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9" name="Text Box 31"/>
            <p:cNvSpPr txBox="1">
              <a:spLocks noChangeArrowheads="1"/>
            </p:cNvSpPr>
            <p:nvPr/>
          </p:nvSpPr>
          <p:spPr bwMode="auto">
            <a:xfrm>
              <a:off x="3355" y="1851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Pinophyta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jehličnany</a:t>
              </a:r>
            </a:p>
          </p:txBody>
        </p:sp>
      </p:grpSp>
      <p:grpSp>
        <p:nvGrpSpPr>
          <p:cNvPr id="30727" name="Group 32"/>
          <p:cNvGrpSpPr>
            <a:grpSpLocks/>
          </p:cNvGrpSpPr>
          <p:nvPr/>
        </p:nvGrpSpPr>
        <p:grpSpPr bwMode="auto">
          <a:xfrm>
            <a:off x="6400800" y="1473200"/>
            <a:ext cx="2089150" cy="2192338"/>
            <a:chOff x="4519" y="790"/>
            <a:chExt cx="1316" cy="1381"/>
          </a:xfrm>
        </p:grpSpPr>
        <p:pic>
          <p:nvPicPr>
            <p:cNvPr id="30766" name="Picture 33" descr="Ephed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" b="9398"/>
            <a:stretch>
              <a:fillRect/>
            </a:stretch>
          </p:blipFill>
          <p:spPr bwMode="auto">
            <a:xfrm>
              <a:off x="4754" y="790"/>
              <a:ext cx="848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7" name="Text Box 34"/>
            <p:cNvSpPr txBox="1">
              <a:spLocks noChangeArrowheads="1"/>
            </p:cNvSpPr>
            <p:nvPr/>
          </p:nvSpPr>
          <p:spPr bwMode="auto">
            <a:xfrm>
              <a:off x="4519" y="1845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Gnetophyta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liánovce</a:t>
              </a:r>
            </a:p>
          </p:txBody>
        </p:sp>
      </p:grpSp>
      <p:sp>
        <p:nvSpPr>
          <p:cNvPr id="30728" name="Line 38"/>
          <p:cNvSpPr>
            <a:spLocks noChangeShapeType="1"/>
          </p:cNvSpPr>
          <p:nvPr/>
        </p:nvSpPr>
        <p:spPr bwMode="auto">
          <a:xfrm>
            <a:off x="2362200" y="5189538"/>
            <a:ext cx="6365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Line 39"/>
          <p:cNvSpPr>
            <a:spLocks noChangeShapeType="1"/>
          </p:cNvSpPr>
          <p:nvPr/>
        </p:nvSpPr>
        <p:spPr bwMode="auto">
          <a:xfrm>
            <a:off x="4405313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Line 40"/>
          <p:cNvSpPr>
            <a:spLocks noChangeShapeType="1"/>
          </p:cNvSpPr>
          <p:nvPr/>
        </p:nvSpPr>
        <p:spPr bwMode="auto">
          <a:xfrm>
            <a:off x="6224588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Line 42"/>
          <p:cNvSpPr>
            <a:spLocks noChangeShapeType="1"/>
          </p:cNvSpPr>
          <p:nvPr/>
        </p:nvSpPr>
        <p:spPr bwMode="auto">
          <a:xfrm>
            <a:off x="5562600" y="3741738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2" name="Line 44"/>
          <p:cNvSpPr>
            <a:spLocks noChangeShapeType="1"/>
          </p:cNvSpPr>
          <p:nvPr/>
        </p:nvSpPr>
        <p:spPr bwMode="auto">
          <a:xfrm>
            <a:off x="3762375" y="3733800"/>
            <a:ext cx="0" cy="3571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0733" name="Object 53"/>
          <p:cNvGraphicFramePr>
            <a:graphicFrameLocks noChangeAspect="1"/>
          </p:cNvGraphicFramePr>
          <p:nvPr/>
        </p:nvGraphicFramePr>
        <p:xfrm>
          <a:off x="3446463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2" name="Image" r:id="rId8" imgW="1490349" imgH="1438537" progId="Photoshop.Image.9">
                  <p:embed/>
                </p:oleObj>
              </mc:Choice>
              <mc:Fallback>
                <p:oleObj name="Image" r:id="rId8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4" name="Object 54"/>
          <p:cNvGraphicFramePr>
            <a:graphicFrameLocks noChangeAspect="1"/>
          </p:cNvGraphicFramePr>
          <p:nvPr/>
        </p:nvGraphicFramePr>
        <p:xfrm>
          <a:off x="39433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3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5" name="Object 55"/>
          <p:cNvGraphicFramePr>
            <a:graphicFrameLocks noChangeAspect="1"/>
          </p:cNvGraphicFramePr>
          <p:nvPr/>
        </p:nvGraphicFramePr>
        <p:xfrm>
          <a:off x="2928938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4" name="Image" r:id="rId12" imgW="6209524" imgH="5993651" progId="Photoshop.Image.9">
                  <p:embed/>
                </p:oleObj>
              </mc:Choice>
              <mc:Fallback>
                <p:oleObj name="Image" r:id="rId12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6" name="Object 57"/>
          <p:cNvGraphicFramePr>
            <a:graphicFrameLocks noChangeAspect="1"/>
          </p:cNvGraphicFramePr>
          <p:nvPr/>
        </p:nvGraphicFramePr>
        <p:xfrm>
          <a:off x="52514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5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7" name="Object 58"/>
          <p:cNvGraphicFramePr>
            <a:graphicFrameLocks noChangeAspect="1"/>
          </p:cNvGraphicFramePr>
          <p:nvPr/>
        </p:nvGraphicFramePr>
        <p:xfrm>
          <a:off x="5748338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6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8338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8" name="Object 59"/>
          <p:cNvGraphicFramePr>
            <a:graphicFrameLocks noChangeAspect="1"/>
          </p:cNvGraphicFramePr>
          <p:nvPr/>
        </p:nvGraphicFramePr>
        <p:xfrm>
          <a:off x="4733925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7" name="Image" r:id="rId16" imgW="6209524" imgH="5993651" progId="Photoshop.Image.9">
                  <p:embed/>
                </p:oleObj>
              </mc:Choice>
              <mc:Fallback>
                <p:oleObj name="Image" r:id="rId16" imgW="6209524" imgH="5993651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9" name="Object 63"/>
          <p:cNvGraphicFramePr>
            <a:graphicFrameLocks noChangeAspect="1"/>
          </p:cNvGraphicFramePr>
          <p:nvPr/>
        </p:nvGraphicFramePr>
        <p:xfrm>
          <a:off x="7100888" y="4105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8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888" y="4105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0" name="Object 64"/>
          <p:cNvGraphicFramePr>
            <a:graphicFrameLocks noChangeAspect="1"/>
          </p:cNvGraphicFramePr>
          <p:nvPr/>
        </p:nvGraphicFramePr>
        <p:xfrm>
          <a:off x="7597775" y="4105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9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4105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1" name="Object 65"/>
          <p:cNvGraphicFramePr>
            <a:graphicFrameLocks noChangeAspect="1"/>
          </p:cNvGraphicFramePr>
          <p:nvPr/>
        </p:nvGraphicFramePr>
        <p:xfrm>
          <a:off x="6583363" y="4105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0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363" y="4105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2" name="Object 72"/>
          <p:cNvGraphicFramePr>
            <a:graphicFrameLocks noChangeAspect="1"/>
          </p:cNvGraphicFramePr>
          <p:nvPr/>
        </p:nvGraphicFramePr>
        <p:xfrm>
          <a:off x="7188200" y="1057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1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200" y="1057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3" name="Object 73"/>
          <p:cNvGraphicFramePr>
            <a:graphicFrameLocks noChangeAspect="1"/>
          </p:cNvGraphicFramePr>
          <p:nvPr/>
        </p:nvGraphicFramePr>
        <p:xfrm>
          <a:off x="7685088" y="1057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2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1057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4" name="Object 74"/>
          <p:cNvGraphicFramePr>
            <a:graphicFrameLocks noChangeAspect="1"/>
          </p:cNvGraphicFramePr>
          <p:nvPr/>
        </p:nvGraphicFramePr>
        <p:xfrm>
          <a:off x="6670675" y="1057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3" name="Image" r:id="rId22" imgW="6209524" imgH="5993651" progId="Photoshop.Image.9">
                  <p:embed/>
                </p:oleObj>
              </mc:Choice>
              <mc:Fallback>
                <p:oleObj name="Image" r:id="rId22" imgW="6209524" imgH="5993651" progId="Photoshop.Image.9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1057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45" name="Group 75"/>
          <p:cNvGrpSpPr>
            <a:grpSpLocks/>
          </p:cNvGrpSpPr>
          <p:nvPr/>
        </p:nvGrpSpPr>
        <p:grpSpPr bwMode="auto">
          <a:xfrm>
            <a:off x="2940050" y="1520825"/>
            <a:ext cx="1584325" cy="2185988"/>
            <a:chOff x="1236" y="2631"/>
            <a:chExt cx="998" cy="1377"/>
          </a:xfrm>
        </p:grpSpPr>
        <p:pic>
          <p:nvPicPr>
            <p:cNvPr id="30764" name="Picture 76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" y="2631"/>
              <a:ext cx="746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5" name="Text Box 77"/>
            <p:cNvSpPr txBox="1">
              <a:spLocks noChangeArrowheads="1"/>
            </p:cNvSpPr>
            <p:nvPr/>
          </p:nvSpPr>
          <p:spPr bwMode="auto">
            <a:xfrm>
              <a:off x="1236" y="3682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Cycadophyta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cykasy</a:t>
              </a:r>
            </a:p>
          </p:txBody>
        </p:sp>
      </p:grpSp>
      <p:grpSp>
        <p:nvGrpSpPr>
          <p:cNvPr id="30746" name="Group 78"/>
          <p:cNvGrpSpPr>
            <a:grpSpLocks/>
          </p:cNvGrpSpPr>
          <p:nvPr/>
        </p:nvGrpSpPr>
        <p:grpSpPr bwMode="auto">
          <a:xfrm>
            <a:off x="4540250" y="1543050"/>
            <a:ext cx="2089150" cy="2163763"/>
            <a:chOff x="2232" y="2646"/>
            <a:chExt cx="1316" cy="1363"/>
          </a:xfrm>
        </p:grpSpPr>
        <p:pic>
          <p:nvPicPr>
            <p:cNvPr id="30762" name="Picture 79" descr="ginkgo_leaf_side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"/>
            <a:stretch>
              <a:fillRect/>
            </a:stretch>
          </p:blipFill>
          <p:spPr bwMode="auto">
            <a:xfrm>
              <a:off x="2534" y="2646"/>
              <a:ext cx="693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3" name="Text Box 80"/>
            <p:cNvSpPr txBox="1">
              <a:spLocks noChangeArrowheads="1"/>
            </p:cNvSpPr>
            <p:nvPr/>
          </p:nvSpPr>
          <p:spPr bwMode="auto">
            <a:xfrm>
              <a:off x="2232" y="3683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Ginkgophyta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jinany</a:t>
              </a:r>
            </a:p>
          </p:txBody>
        </p:sp>
      </p:grpSp>
      <p:grpSp>
        <p:nvGrpSpPr>
          <p:cNvPr id="30747" name="Group 81"/>
          <p:cNvGrpSpPr>
            <a:grpSpLocks/>
          </p:cNvGrpSpPr>
          <p:nvPr/>
        </p:nvGrpSpPr>
        <p:grpSpPr bwMode="auto">
          <a:xfrm>
            <a:off x="508000" y="1503363"/>
            <a:ext cx="2089150" cy="2230437"/>
            <a:chOff x="4516" y="2637"/>
            <a:chExt cx="1316" cy="1405"/>
          </a:xfrm>
        </p:grpSpPr>
        <p:pic>
          <p:nvPicPr>
            <p:cNvPr id="30760" name="Picture 82"/>
            <p:cNvPicPr>
              <a:picLocks noChangeAspect="1" noChangeArrowheads="1"/>
            </p:cNvPicPr>
            <p:nvPr/>
          </p:nvPicPr>
          <p:blipFill>
            <a:blip r:embed="rId2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8"/>
            <a:stretch>
              <a:fillRect/>
            </a:stretch>
          </p:blipFill>
          <p:spPr bwMode="auto">
            <a:xfrm>
              <a:off x="4761" y="2637"/>
              <a:ext cx="818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1" name="Text Box 83"/>
            <p:cNvSpPr txBox="1">
              <a:spLocks noChangeArrowheads="1"/>
            </p:cNvSpPr>
            <p:nvPr/>
          </p:nvSpPr>
          <p:spPr bwMode="auto">
            <a:xfrm>
              <a:off x="4516" y="371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Magnoliophyta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krytosemenné</a:t>
              </a:r>
            </a:p>
          </p:txBody>
        </p:sp>
      </p:grpSp>
      <p:graphicFrame>
        <p:nvGraphicFramePr>
          <p:cNvPr id="30748" name="Object 84"/>
          <p:cNvGraphicFramePr>
            <a:graphicFrameLocks noChangeAspect="1"/>
          </p:cNvGraphicFramePr>
          <p:nvPr/>
        </p:nvGraphicFramePr>
        <p:xfrm>
          <a:off x="1843088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4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3088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9" name="Object 85"/>
          <p:cNvGraphicFramePr>
            <a:graphicFrameLocks noChangeAspect="1"/>
          </p:cNvGraphicFramePr>
          <p:nvPr/>
        </p:nvGraphicFramePr>
        <p:xfrm>
          <a:off x="3509963" y="10398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5" name="Image" r:id="rId28" imgW="1490349" imgH="1438537" progId="Photoshop.Image.9">
                  <p:embed/>
                </p:oleObj>
              </mc:Choice>
              <mc:Fallback>
                <p:oleObj name="Image" r:id="rId28" imgW="1490349" imgH="1438537" progId="Photoshop.Image.9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10398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0" name="Object 86"/>
          <p:cNvGraphicFramePr>
            <a:graphicFrameLocks noChangeAspect="1"/>
          </p:cNvGraphicFramePr>
          <p:nvPr/>
        </p:nvGraphicFramePr>
        <p:xfrm>
          <a:off x="4006850" y="10398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6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850" y="10398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1" name="Object 87"/>
          <p:cNvGraphicFramePr>
            <a:graphicFrameLocks noChangeAspect="1"/>
          </p:cNvGraphicFramePr>
          <p:nvPr/>
        </p:nvGraphicFramePr>
        <p:xfrm>
          <a:off x="2992438" y="10398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7" name="Image" r:id="rId30" imgW="6209524" imgH="5993651" progId="Photoshop.Image.9">
                  <p:embed/>
                </p:oleObj>
              </mc:Choice>
              <mc:Fallback>
                <p:oleObj name="Image" r:id="rId30" imgW="6209524" imgH="5993651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10398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2" name="Object 88"/>
          <p:cNvGraphicFramePr>
            <a:graphicFrameLocks noChangeAspect="1"/>
          </p:cNvGraphicFramePr>
          <p:nvPr/>
        </p:nvGraphicFramePr>
        <p:xfrm>
          <a:off x="830263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8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3" name="Object 89"/>
          <p:cNvGraphicFramePr>
            <a:graphicFrameLocks noChangeAspect="1"/>
          </p:cNvGraphicFramePr>
          <p:nvPr/>
        </p:nvGraphicFramePr>
        <p:xfrm>
          <a:off x="1339850" y="104616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9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104616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4" name="Object 90"/>
          <p:cNvGraphicFramePr>
            <a:graphicFrameLocks noChangeAspect="1"/>
          </p:cNvGraphicFramePr>
          <p:nvPr/>
        </p:nvGraphicFramePr>
        <p:xfrm>
          <a:off x="304800" y="10382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0" name="Image" r:id="rId33" imgW="6209524" imgH="5993651" progId="Photoshop.Image.9">
                  <p:embed/>
                </p:oleObj>
              </mc:Choice>
              <mc:Fallback>
                <p:oleObj name="Image" r:id="rId33" imgW="6209524" imgH="5993651" progId="Photoshop.Image.9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382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5" name="Object 91"/>
          <p:cNvGraphicFramePr>
            <a:graphicFrameLocks noChangeAspect="1"/>
          </p:cNvGraphicFramePr>
          <p:nvPr/>
        </p:nvGraphicFramePr>
        <p:xfrm>
          <a:off x="5334000" y="10636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1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0636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6" name="Object 92"/>
          <p:cNvGraphicFramePr>
            <a:graphicFrameLocks noChangeAspect="1"/>
          </p:cNvGraphicFramePr>
          <p:nvPr/>
        </p:nvGraphicFramePr>
        <p:xfrm>
          <a:off x="5830888" y="10636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2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0888" y="10636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7" name="Object 93"/>
          <p:cNvGraphicFramePr>
            <a:graphicFrameLocks noChangeAspect="1"/>
          </p:cNvGraphicFramePr>
          <p:nvPr/>
        </p:nvGraphicFramePr>
        <p:xfrm>
          <a:off x="4816475" y="10636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3" name="Image" r:id="rId36" imgW="6209524" imgH="5993651" progId="Photoshop.Image.9">
                  <p:embed/>
                </p:oleObj>
              </mc:Choice>
              <mc:Fallback>
                <p:oleObj name="Image" r:id="rId36" imgW="6209524" imgH="5993651" progId="Photoshop.Image.9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10636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8" name="Line 95"/>
          <p:cNvSpPr>
            <a:spLocks noChangeShapeType="1"/>
          </p:cNvSpPr>
          <p:nvPr/>
        </p:nvSpPr>
        <p:spPr bwMode="auto">
          <a:xfrm>
            <a:off x="7407275" y="3692525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59" name="Line 96"/>
          <p:cNvSpPr>
            <a:spLocks noChangeShapeType="1"/>
          </p:cNvSpPr>
          <p:nvPr/>
        </p:nvSpPr>
        <p:spPr bwMode="auto">
          <a:xfrm>
            <a:off x="2438400" y="2265363"/>
            <a:ext cx="4349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8" descr="dziwaczek-mirabilis-jalapa_7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91440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31748" name="Line 18"/>
          <p:cNvSpPr>
            <a:spLocks noChangeShapeType="1"/>
          </p:cNvSpPr>
          <p:nvPr/>
        </p:nvSpPr>
        <p:spPr bwMode="auto">
          <a:xfrm flipH="1" flipV="1">
            <a:off x="1106488" y="54864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Text Box 28"/>
          <p:cNvSpPr txBox="1">
            <a:spLocks noChangeArrowheads="1"/>
          </p:cNvSpPr>
          <p:nvPr/>
        </p:nvSpPr>
        <p:spPr bwMode="auto">
          <a:xfrm>
            <a:off x="115888" y="6172200"/>
            <a:ext cx="217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Magnoliophyta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31750" name="Text Box 30"/>
          <p:cNvSpPr txBox="1">
            <a:spLocks noChangeArrowheads="1"/>
          </p:cNvSpPr>
          <p:nvPr/>
        </p:nvSpPr>
        <p:spPr bwMode="auto">
          <a:xfrm>
            <a:off x="115888" y="4876800"/>
            <a:ext cx="2154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graphicFrame>
        <p:nvGraphicFramePr>
          <p:cNvPr id="31751" name="Object 35"/>
          <p:cNvGraphicFramePr>
            <a:graphicFrameLocks noChangeAspect="1"/>
          </p:cNvGraphicFramePr>
          <p:nvPr/>
        </p:nvGraphicFramePr>
        <p:xfrm>
          <a:off x="1816100" y="57912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7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57912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2" name="Object 36"/>
          <p:cNvGraphicFramePr>
            <a:graphicFrameLocks noChangeAspect="1"/>
          </p:cNvGraphicFramePr>
          <p:nvPr/>
        </p:nvGraphicFramePr>
        <p:xfrm>
          <a:off x="2325688" y="57912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8" name="Image" r:id="rId6" imgW="1490349" imgH="1438537" progId="Photoshop.Image.9">
                  <p:embed/>
                </p:oleObj>
              </mc:Choice>
              <mc:Fallback>
                <p:oleObj name="Image" r:id="rId6" imgW="1490349" imgH="1438537" progId="Photoshop.Image.9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57912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37"/>
          <p:cNvGraphicFramePr>
            <a:graphicFrameLocks noChangeAspect="1"/>
          </p:cNvGraphicFramePr>
          <p:nvPr/>
        </p:nvGraphicFramePr>
        <p:xfrm>
          <a:off x="1290638" y="57832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9" name="Image" r:id="rId8" imgW="6209524" imgH="5993651" progId="Photoshop.Image.9">
                  <p:embed/>
                </p:oleObj>
              </mc:Choice>
              <mc:Fallback>
                <p:oleObj name="Image" r:id="rId8" imgW="6209524" imgH="5993651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57832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38"/>
          <p:cNvGraphicFramePr>
            <a:graphicFrameLocks noChangeAspect="1"/>
          </p:cNvGraphicFramePr>
          <p:nvPr/>
        </p:nvGraphicFramePr>
        <p:xfrm>
          <a:off x="1735138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0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5" name="Object 39"/>
          <p:cNvGraphicFramePr>
            <a:graphicFrameLocks noChangeAspect="1"/>
          </p:cNvGraphicFramePr>
          <p:nvPr/>
        </p:nvGraphicFramePr>
        <p:xfrm>
          <a:off x="722313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1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6" name="Object 40"/>
          <p:cNvGraphicFramePr>
            <a:graphicFrameLocks noChangeAspect="1"/>
          </p:cNvGraphicFramePr>
          <p:nvPr/>
        </p:nvGraphicFramePr>
        <p:xfrm>
          <a:off x="1231900" y="4495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2" name="Image" r:id="rId13" imgW="1490349" imgH="1438537" progId="Photoshop.Image.9">
                  <p:embed/>
                </p:oleObj>
              </mc:Choice>
              <mc:Fallback>
                <p:oleObj name="Image" r:id="rId13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4495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7" name="Object 41"/>
          <p:cNvGraphicFramePr>
            <a:graphicFrameLocks noChangeAspect="1"/>
          </p:cNvGraphicFramePr>
          <p:nvPr/>
        </p:nvGraphicFramePr>
        <p:xfrm>
          <a:off x="196850" y="44878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3" name="Image" r:id="rId14" imgW="6209524" imgH="5993651" progId="Photoshop.Image.9">
                  <p:embed/>
                </p:oleObj>
              </mc:Choice>
              <mc:Fallback>
                <p:oleObj name="Image" r:id="rId14" imgW="6209524" imgH="5993651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878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Line 42"/>
          <p:cNvSpPr>
            <a:spLocks noChangeShapeType="1"/>
          </p:cNvSpPr>
          <p:nvPr/>
        </p:nvSpPr>
        <p:spPr bwMode="auto">
          <a:xfrm flipH="1" flipV="1">
            <a:off x="20208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9" name="Text Box 43"/>
          <p:cNvSpPr txBox="1">
            <a:spLocks noChangeArrowheads="1"/>
          </p:cNvSpPr>
          <p:nvPr/>
        </p:nvSpPr>
        <p:spPr bwMode="auto">
          <a:xfrm>
            <a:off x="1536700" y="3352800"/>
            <a:ext cx="950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Piperaceae</a:t>
            </a:r>
          </a:p>
        </p:txBody>
      </p:sp>
      <p:graphicFrame>
        <p:nvGraphicFramePr>
          <p:cNvPr id="31760" name="Object 44"/>
          <p:cNvGraphicFramePr>
            <a:graphicFrameLocks noChangeAspect="1"/>
          </p:cNvGraphicFramePr>
          <p:nvPr/>
        </p:nvGraphicFramePr>
        <p:xfrm>
          <a:off x="15271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4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1" name="Object 45"/>
          <p:cNvGraphicFramePr>
            <a:graphicFrameLocks noChangeAspect="1"/>
          </p:cNvGraphicFramePr>
          <p:nvPr/>
        </p:nvGraphicFramePr>
        <p:xfrm>
          <a:off x="20367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5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7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2" name="Line 46"/>
          <p:cNvSpPr>
            <a:spLocks noChangeShapeType="1"/>
          </p:cNvSpPr>
          <p:nvPr/>
        </p:nvSpPr>
        <p:spPr bwMode="auto">
          <a:xfrm flipV="1">
            <a:off x="2401888" y="5334000"/>
            <a:ext cx="5181600" cy="10842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3" name="Text Box 47"/>
          <p:cNvSpPr txBox="1">
            <a:spLocks noChangeArrowheads="1"/>
          </p:cNvSpPr>
          <p:nvPr/>
        </p:nvSpPr>
        <p:spPr bwMode="auto">
          <a:xfrm>
            <a:off x="3697288" y="4953000"/>
            <a:ext cx="162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Ros</a:t>
            </a:r>
            <a:r>
              <a:rPr lang="en-US" sz="2400" i="1">
                <a:solidFill>
                  <a:schemeClr val="bg1"/>
                </a:solidFill>
              </a:rPr>
              <a:t>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sp>
        <p:nvSpPr>
          <p:cNvPr id="31764" name="Text Box 48"/>
          <p:cNvSpPr txBox="1">
            <a:spLocks noChangeArrowheads="1"/>
          </p:cNvSpPr>
          <p:nvPr/>
        </p:nvSpPr>
        <p:spPr bwMode="auto">
          <a:xfrm>
            <a:off x="7572375" y="4953000"/>
            <a:ext cx="145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Liliopsida</a:t>
            </a:r>
          </a:p>
        </p:txBody>
      </p:sp>
      <p:graphicFrame>
        <p:nvGraphicFramePr>
          <p:cNvPr id="31765" name="Object 49"/>
          <p:cNvGraphicFramePr>
            <a:graphicFrameLocks noChangeAspect="1"/>
          </p:cNvGraphicFramePr>
          <p:nvPr/>
        </p:nvGraphicFramePr>
        <p:xfrm>
          <a:off x="7835900" y="45116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6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5900" y="45116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6" name="Object 50"/>
          <p:cNvGraphicFramePr>
            <a:graphicFrameLocks noChangeAspect="1"/>
          </p:cNvGraphicFramePr>
          <p:nvPr/>
        </p:nvGraphicFramePr>
        <p:xfrm>
          <a:off x="8345488" y="45116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7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488" y="45116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7" name="Line 51"/>
          <p:cNvSpPr>
            <a:spLocks noChangeShapeType="1"/>
          </p:cNvSpPr>
          <p:nvPr/>
        </p:nvSpPr>
        <p:spPr bwMode="auto">
          <a:xfrm flipH="1" flipV="1">
            <a:off x="4514850" y="551338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1768" name="Object 52"/>
          <p:cNvGraphicFramePr>
            <a:graphicFrameLocks noChangeAspect="1"/>
          </p:cNvGraphicFramePr>
          <p:nvPr/>
        </p:nvGraphicFramePr>
        <p:xfrm>
          <a:off x="4322763" y="452755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8" name="Image" r:id="rId19" imgW="1490349" imgH="1438537" progId="Photoshop.Image.9">
                  <p:embed/>
                </p:oleObj>
              </mc:Choice>
              <mc:Fallback>
                <p:oleObj name="Image" r:id="rId19" imgW="1490349" imgH="1438537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3" y="452755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9" name="Object 53"/>
          <p:cNvGraphicFramePr>
            <a:graphicFrameLocks noChangeAspect="1"/>
          </p:cNvGraphicFramePr>
          <p:nvPr/>
        </p:nvGraphicFramePr>
        <p:xfrm>
          <a:off x="4832350" y="452755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9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452755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0" name="Object 54"/>
          <p:cNvGraphicFramePr>
            <a:graphicFrameLocks noChangeAspect="1"/>
          </p:cNvGraphicFramePr>
          <p:nvPr/>
        </p:nvGraphicFramePr>
        <p:xfrm>
          <a:off x="3797300" y="45196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0" name="Image" r:id="rId21" imgW="6209524" imgH="5993651" progId="Photoshop.Image.9">
                  <p:embed/>
                </p:oleObj>
              </mc:Choice>
              <mc:Fallback>
                <p:oleObj name="Image" r:id="rId21" imgW="6209524" imgH="5993651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45196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71" name="Line 55"/>
          <p:cNvSpPr>
            <a:spLocks noChangeShapeType="1"/>
          </p:cNvSpPr>
          <p:nvPr/>
        </p:nvSpPr>
        <p:spPr bwMode="auto">
          <a:xfrm flipH="1" flipV="1">
            <a:off x="3849688" y="39624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2" name="Text Box 56"/>
          <p:cNvSpPr txBox="1">
            <a:spLocks noChangeArrowheads="1"/>
          </p:cNvSpPr>
          <p:nvPr/>
        </p:nvSpPr>
        <p:spPr bwMode="auto">
          <a:xfrm>
            <a:off x="3297238" y="3681413"/>
            <a:ext cx="1101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Ranunculales</a:t>
            </a:r>
          </a:p>
        </p:txBody>
      </p:sp>
      <p:sp>
        <p:nvSpPr>
          <p:cNvPr id="31773" name="Line 58"/>
          <p:cNvSpPr>
            <a:spLocks noChangeShapeType="1"/>
          </p:cNvSpPr>
          <p:nvPr/>
        </p:nvSpPr>
        <p:spPr bwMode="auto">
          <a:xfrm flipH="1" flipV="1">
            <a:off x="3849688" y="324167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4" name="Text Box 59"/>
          <p:cNvSpPr txBox="1">
            <a:spLocks noChangeArrowheads="1"/>
          </p:cNvSpPr>
          <p:nvPr/>
        </p:nvSpPr>
        <p:spPr bwMode="auto">
          <a:xfrm>
            <a:off x="3324225" y="2962275"/>
            <a:ext cx="1060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Podophyllum</a:t>
            </a:r>
          </a:p>
        </p:txBody>
      </p:sp>
      <p:graphicFrame>
        <p:nvGraphicFramePr>
          <p:cNvPr id="31775" name="Object 60"/>
          <p:cNvGraphicFramePr>
            <a:graphicFrameLocks noChangeAspect="1"/>
          </p:cNvGraphicFramePr>
          <p:nvPr/>
        </p:nvGraphicFramePr>
        <p:xfrm>
          <a:off x="3340100" y="2514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1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2514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6" name="Object 61"/>
          <p:cNvGraphicFramePr>
            <a:graphicFrameLocks noChangeAspect="1"/>
          </p:cNvGraphicFramePr>
          <p:nvPr/>
        </p:nvGraphicFramePr>
        <p:xfrm>
          <a:off x="3849688" y="2514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2" name="Image" r:id="rId23" imgW="1490349" imgH="1438537" progId="Photoshop.Image.9">
                  <p:embed/>
                </p:oleObj>
              </mc:Choice>
              <mc:Fallback>
                <p:oleObj name="Image" r:id="rId23" imgW="1490349" imgH="1438537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2514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77" name="Picture 63" descr="Peperomia_glabella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 bwMode="auto">
          <a:xfrm>
            <a:off x="1487488" y="1471613"/>
            <a:ext cx="1117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65" descr="Podophyllum-peltatum-RHW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101725"/>
            <a:ext cx="10477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9" name="Line 66"/>
          <p:cNvSpPr>
            <a:spLocks noChangeShapeType="1"/>
          </p:cNvSpPr>
          <p:nvPr/>
        </p:nvSpPr>
        <p:spPr bwMode="auto">
          <a:xfrm flipV="1">
            <a:off x="3841750" y="3644900"/>
            <a:ext cx="3714750" cy="776288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0" name="Line 67"/>
          <p:cNvSpPr>
            <a:spLocks noChangeShapeType="1"/>
          </p:cNvSpPr>
          <p:nvPr/>
        </p:nvSpPr>
        <p:spPr bwMode="auto">
          <a:xfrm flipH="1" flipV="1">
            <a:off x="6432550" y="342106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1" name="Text Box 68"/>
          <p:cNvSpPr txBox="1">
            <a:spLocks noChangeArrowheads="1"/>
          </p:cNvSpPr>
          <p:nvPr/>
        </p:nvSpPr>
        <p:spPr bwMode="auto">
          <a:xfrm>
            <a:off x="5864225" y="3116263"/>
            <a:ext cx="117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Caryophyllales</a:t>
            </a:r>
          </a:p>
        </p:txBody>
      </p:sp>
      <p:sp>
        <p:nvSpPr>
          <p:cNvPr id="31782" name="Line 69"/>
          <p:cNvSpPr>
            <a:spLocks noChangeShapeType="1"/>
          </p:cNvSpPr>
          <p:nvPr/>
        </p:nvSpPr>
        <p:spPr bwMode="auto">
          <a:xfrm flipH="1" flipV="1">
            <a:off x="6432550" y="26797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3" name="Text Box 70"/>
          <p:cNvSpPr txBox="1">
            <a:spLocks noChangeArrowheads="1"/>
          </p:cNvSpPr>
          <p:nvPr/>
        </p:nvSpPr>
        <p:spPr bwMode="auto">
          <a:xfrm>
            <a:off x="5753100" y="2235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Chenopodiaceae,</a:t>
            </a:r>
          </a:p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Nyctaginaceae</a:t>
            </a:r>
          </a:p>
        </p:txBody>
      </p:sp>
      <p:graphicFrame>
        <p:nvGraphicFramePr>
          <p:cNvPr id="31784" name="Object 71"/>
          <p:cNvGraphicFramePr>
            <a:graphicFrameLocks noChangeAspect="1"/>
          </p:cNvGraphicFramePr>
          <p:nvPr/>
        </p:nvGraphicFramePr>
        <p:xfrm>
          <a:off x="5930900" y="17764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3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17764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85" name="Object 72"/>
          <p:cNvGraphicFramePr>
            <a:graphicFrameLocks noChangeAspect="1"/>
          </p:cNvGraphicFramePr>
          <p:nvPr/>
        </p:nvGraphicFramePr>
        <p:xfrm>
          <a:off x="6440488" y="17764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4" name="Image" r:id="rId27" imgW="1490349" imgH="1438537" progId="Photoshop.Image.9">
                  <p:embed/>
                </p:oleObj>
              </mc:Choice>
              <mc:Fallback>
                <p:oleObj name="Image" r:id="rId27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488" y="17764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86" name="Line 73"/>
          <p:cNvSpPr>
            <a:spLocks noChangeShapeType="1"/>
          </p:cNvSpPr>
          <p:nvPr/>
        </p:nvSpPr>
        <p:spPr bwMode="auto">
          <a:xfrm flipH="1" flipV="1">
            <a:off x="5260975" y="365283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7" name="Text Box 74"/>
          <p:cNvSpPr txBox="1">
            <a:spLocks noChangeArrowheads="1"/>
          </p:cNvSpPr>
          <p:nvPr/>
        </p:nvSpPr>
        <p:spPr bwMode="auto">
          <a:xfrm>
            <a:off x="4891088" y="3348038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Rosidae</a:t>
            </a:r>
          </a:p>
        </p:txBody>
      </p:sp>
      <p:sp>
        <p:nvSpPr>
          <p:cNvPr id="31788" name="Line 75"/>
          <p:cNvSpPr>
            <a:spLocks noChangeShapeType="1"/>
          </p:cNvSpPr>
          <p:nvPr/>
        </p:nvSpPr>
        <p:spPr bwMode="auto">
          <a:xfrm flipH="1" flipV="1">
            <a:off x="7534275" y="318452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9" name="Text Box 76"/>
          <p:cNvSpPr txBox="1">
            <a:spLocks noChangeArrowheads="1"/>
          </p:cNvSpPr>
          <p:nvPr/>
        </p:nvSpPr>
        <p:spPr bwMode="auto">
          <a:xfrm>
            <a:off x="7107238" y="28797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Asteridae</a:t>
            </a:r>
          </a:p>
        </p:txBody>
      </p:sp>
      <p:pic>
        <p:nvPicPr>
          <p:cNvPr id="31790" name="Picture 80" descr="potamogeton_polygonifolius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33613"/>
            <a:ext cx="12954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91" name="Object 81"/>
          <p:cNvGraphicFramePr>
            <a:graphicFrameLocks noChangeAspect="1"/>
          </p:cNvGraphicFramePr>
          <p:nvPr/>
        </p:nvGraphicFramePr>
        <p:xfrm>
          <a:off x="8104188" y="3308350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5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188" y="3308350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92" name="Line 82"/>
          <p:cNvSpPr>
            <a:spLocks noChangeShapeType="1"/>
          </p:cNvSpPr>
          <p:nvPr/>
        </p:nvSpPr>
        <p:spPr bwMode="auto">
          <a:xfrm flipH="1" flipV="1">
            <a:off x="8339138" y="40386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3" name="Text Box 83"/>
          <p:cNvSpPr txBox="1">
            <a:spLocks noChangeArrowheads="1"/>
          </p:cNvSpPr>
          <p:nvPr/>
        </p:nvSpPr>
        <p:spPr bwMode="auto">
          <a:xfrm>
            <a:off x="7419975" y="3765550"/>
            <a:ext cx="1644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Potamogeton, Elodea</a:t>
            </a:r>
          </a:p>
        </p:txBody>
      </p:sp>
      <p:sp>
        <p:nvSpPr>
          <p:cNvPr id="31794" name="Line 84"/>
          <p:cNvSpPr>
            <a:spLocks noChangeShapeType="1"/>
          </p:cNvSpPr>
          <p:nvPr/>
        </p:nvSpPr>
        <p:spPr bwMode="auto">
          <a:xfrm flipH="1" flipV="1">
            <a:off x="6492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5" name="Text Box 85"/>
          <p:cNvSpPr txBox="1">
            <a:spLocks noChangeArrowheads="1"/>
          </p:cNvSpPr>
          <p:nvPr/>
        </p:nvSpPr>
        <p:spPr bwMode="auto">
          <a:xfrm>
            <a:off x="23813" y="3352800"/>
            <a:ext cx="1246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Nymphaeaceae</a:t>
            </a:r>
          </a:p>
        </p:txBody>
      </p:sp>
      <p:graphicFrame>
        <p:nvGraphicFramePr>
          <p:cNvPr id="31796" name="Object 86"/>
          <p:cNvGraphicFramePr>
            <a:graphicFrameLocks noChangeAspect="1"/>
          </p:cNvGraphicFramePr>
          <p:nvPr/>
        </p:nvGraphicFramePr>
        <p:xfrm>
          <a:off x="1555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6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97" name="Object 87"/>
          <p:cNvGraphicFramePr>
            <a:graphicFrameLocks noChangeAspect="1"/>
          </p:cNvGraphicFramePr>
          <p:nvPr/>
        </p:nvGraphicFramePr>
        <p:xfrm>
          <a:off x="6651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7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98" name="Picture 90" descr="nuphar-polysepalum_4725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/>
          <a:stretch>
            <a:fillRect/>
          </a:stretch>
        </p:blipFill>
        <p:spPr bwMode="auto">
          <a:xfrm>
            <a:off x="15875" y="1668463"/>
            <a:ext cx="1295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stonku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noFill/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Primární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při diferenciaci cévních svazků</a:t>
            </a: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Sekundární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činností kambia v </a:t>
            </a:r>
            <a:r>
              <a:rPr lang="cs-CZ" sz="2400" dirty="0" err="1" smtClean="0">
                <a:solidFill>
                  <a:schemeClr val="bg1"/>
                </a:solidFill>
              </a:rPr>
              <a:t>eustélé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Udává se, že jednoděložné rostliny nemůžou tloustnout.</a:t>
            </a: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Atypické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zejména tloustnoucí jednoděložné,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                       některé </a:t>
            </a:r>
            <a:r>
              <a:rPr lang="cs-CZ" sz="2400" dirty="0" err="1" smtClean="0">
                <a:solidFill>
                  <a:schemeClr val="bg1"/>
                </a:solidFill>
              </a:rPr>
              <a:t>caryophyllidy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5612" name="Picture 12" descr="File:Palm I IMG 208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51" y="914400"/>
            <a:ext cx="2971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Joshua Tree Nationalpark P41304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46" y="914400"/>
            <a:ext cx="4277054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Sekundární tloustnutí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26000"/>
            <a:ext cx="8229600" cy="16764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Nahosemenné a dvouděložné rostliny, které mají eustélé, mohou tloustnout činností kambia </a:t>
            </a:r>
            <a:r>
              <a:rPr lang="en-US" sz="2800" smtClean="0">
                <a:solidFill>
                  <a:schemeClr val="bg1"/>
                </a:solidFill>
              </a:rPr>
              <a:t>(</a:t>
            </a:r>
            <a:r>
              <a:rPr lang="cs-CZ" sz="2800" smtClean="0">
                <a:solidFill>
                  <a:schemeClr val="bg1"/>
                </a:solidFill>
              </a:rPr>
              <a:t>fascikulárního a interfascikulárního</a:t>
            </a:r>
            <a:r>
              <a:rPr lang="en-US" sz="2800" smtClean="0">
                <a:solidFill>
                  <a:schemeClr val="bg1"/>
                </a:solidFill>
              </a:rPr>
              <a:t>)</a:t>
            </a:r>
            <a:r>
              <a:rPr lang="cs-CZ" sz="2800" smtClean="0">
                <a:solidFill>
                  <a:schemeClr val="bg1"/>
                </a:solidFill>
              </a:rPr>
              <a:t> a felogénu</a:t>
            </a:r>
          </a:p>
        </p:txBody>
      </p:sp>
      <p:pic>
        <p:nvPicPr>
          <p:cNvPr id="33796" name="Picture 8" descr="pr_velke_podrazec_vy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447800"/>
            <a:ext cx="41148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pr_velke_svest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444625"/>
            <a:ext cx="439578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11"/>
          <p:cNvSpPr txBox="1">
            <a:spLocks noChangeArrowheads="1"/>
          </p:cNvSpPr>
          <p:nvPr/>
        </p:nvSpPr>
        <p:spPr bwMode="auto">
          <a:xfrm rot="-5400000">
            <a:off x="7373144" y="2474119"/>
            <a:ext cx="32146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http://web2.mendelu.cz/af_211_multitext/obecna_botanika/texty-organologie-sekundarni_stavba_stonku.html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1143000" y="4068763"/>
            <a:ext cx="2540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Aristolochia durior</a:t>
            </a:r>
            <a:r>
              <a:rPr lang="cs-CZ" sz="1200">
                <a:solidFill>
                  <a:schemeClr val="bg1"/>
                </a:solidFill>
              </a:rPr>
              <a:t>, dvouletý stonek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5410200" y="4068763"/>
            <a:ext cx="2651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Prunus domestica</a:t>
            </a:r>
            <a:r>
              <a:rPr lang="cs-CZ" sz="1200">
                <a:solidFill>
                  <a:schemeClr val="bg1"/>
                </a:solidFill>
              </a:rPr>
              <a:t>, dvouletá větvička</a:t>
            </a:r>
            <a:endParaRPr lang="cs-CZ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Sekundární tloustnutí</a:t>
            </a: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4114800" y="5943600"/>
            <a:ext cx="2332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i="1" dirty="0" err="1" smtClean="0">
                <a:solidFill>
                  <a:schemeClr val="bg1"/>
                </a:solidFill>
              </a:rPr>
              <a:t>Juglans</a:t>
            </a:r>
            <a:r>
              <a:rPr lang="cs-CZ" sz="1400" i="1" dirty="0" smtClean="0">
                <a:solidFill>
                  <a:schemeClr val="bg1"/>
                </a:solidFill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</a:rPr>
              <a:t>regia</a:t>
            </a:r>
            <a:r>
              <a:rPr lang="cs-CZ" sz="1400" dirty="0" smtClean="0">
                <a:solidFill>
                  <a:schemeClr val="bg1"/>
                </a:solidFill>
              </a:rPr>
              <a:t>, řez kmenem</a:t>
            </a:r>
            <a:endParaRPr lang="cs-CZ" sz="1400" i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10"/>
          <a:stretch/>
        </p:blipFill>
        <p:spPr>
          <a:xfrm>
            <a:off x="1447800" y="1295400"/>
            <a:ext cx="2530646" cy="5105400"/>
          </a:xfrm>
          <a:prstGeom prst="rect">
            <a:avLst/>
          </a:prstGeom>
        </p:spPr>
      </p:pic>
      <p:sp>
        <p:nvSpPr>
          <p:cNvPr id="11" name="Line 41"/>
          <p:cNvSpPr>
            <a:spLocks noChangeShapeType="1"/>
          </p:cNvSpPr>
          <p:nvPr/>
        </p:nvSpPr>
        <p:spPr bwMode="auto">
          <a:xfrm flipH="1">
            <a:off x="3375990" y="4343400"/>
            <a:ext cx="12049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0" y="4177839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dřeň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3" name="Line 41"/>
          <p:cNvSpPr>
            <a:spLocks noChangeShapeType="1"/>
          </p:cNvSpPr>
          <p:nvPr/>
        </p:nvSpPr>
        <p:spPr bwMode="auto">
          <a:xfrm flipH="1" flipV="1">
            <a:off x="3180052" y="3115886"/>
            <a:ext cx="1400849" cy="83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80900" y="2942012"/>
            <a:ext cx="33438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xylém, jarní přírůstek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 flipH="1" flipV="1">
            <a:off x="3190704" y="2764674"/>
            <a:ext cx="1400849" cy="83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91552" y="2590800"/>
            <a:ext cx="33438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xylém</a:t>
            </a:r>
            <a:r>
              <a:rPr lang="cs-CZ" sz="1800" smtClean="0">
                <a:solidFill>
                  <a:schemeClr val="bg1"/>
                </a:solidFill>
              </a:rPr>
              <a:t>, letní </a:t>
            </a:r>
            <a:r>
              <a:rPr lang="cs-CZ" sz="1800" dirty="0" smtClean="0">
                <a:solidFill>
                  <a:schemeClr val="bg1"/>
                </a:solidFill>
              </a:rPr>
              <a:t>přírůstek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Dracénové tloustnutí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8788" y="1295400"/>
            <a:ext cx="3640137" cy="5181600"/>
          </a:xfrm>
          <a:noFill/>
        </p:spPr>
        <p:txBody>
          <a:bodyPr/>
          <a:lstStyle/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primární stavba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stonku jednoděložných je ataktostélé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činností meristému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na povrchu stélé se vytváří parenchym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 novými CS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nově založené CS jsou koncentrické, lýkostředné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98588"/>
            <a:ext cx="54102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4613" y="6376988"/>
            <a:ext cx="30622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http://lbp.ueb.cas.cz/pdf_subor/vyvoj_stele_a_cevni_svazky.pdf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Caryophyllidové tloustnutí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295400"/>
            <a:ext cx="3581400" cy="53340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podobně jako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u jednoděložných se zakládají na okraji stélé další cévní svazky</a:t>
            </a:r>
          </a:p>
          <a:p>
            <a:pPr eaLnBrk="1" hangingPunct="1"/>
            <a:endParaRPr lang="cs-CZ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ty jsou však také kolaterální</a:t>
            </a:r>
          </a:p>
        </p:txBody>
      </p:sp>
      <p:pic>
        <p:nvPicPr>
          <p:cNvPr id="35844" name="Picture 6" descr="Bougainv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55738"/>
            <a:ext cx="2628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bouga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5738"/>
            <a:ext cx="24241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 rot="-5400000">
            <a:off x="1228725" y="3540125"/>
            <a:ext cx="27860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http://anubis.ru.ac.za/Main/ANATOMY/bougoldstem1.htm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869950" y="5349875"/>
            <a:ext cx="3511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i="1">
                <a:solidFill>
                  <a:schemeClr val="bg1"/>
                </a:solidFill>
              </a:rPr>
              <a:t>Bougainvillea spectabilis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(</a:t>
            </a:r>
            <a:r>
              <a:rPr lang="en-US" sz="2400" i="1">
                <a:solidFill>
                  <a:schemeClr val="bg1"/>
                </a:solidFill>
              </a:rPr>
              <a:t>Nyctaginaceae</a:t>
            </a:r>
            <a:r>
              <a:rPr lang="en-US" sz="2400">
                <a:solidFill>
                  <a:schemeClr val="bg1"/>
                </a:solidFill>
              </a:rPr>
              <a:t>)</a:t>
            </a:r>
            <a:endParaRPr lang="cs-CZ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Řez kořenem řepy</a:t>
            </a:r>
          </a:p>
        </p:txBody>
      </p:sp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2209800" y="64055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i="1" dirty="0">
                <a:solidFill>
                  <a:schemeClr val="bg1"/>
                </a:solidFill>
              </a:rPr>
              <a:t>Beta </a:t>
            </a:r>
            <a:r>
              <a:rPr lang="cs-CZ" sz="2400" i="1" dirty="0" err="1">
                <a:solidFill>
                  <a:schemeClr val="bg1"/>
                </a:solidFill>
              </a:rPr>
              <a:t>vulgaris</a:t>
            </a:r>
            <a:r>
              <a:rPr lang="cs-CZ" sz="2400" i="1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cs-CZ" sz="2400" i="1" dirty="0" err="1" smtClean="0">
                <a:solidFill>
                  <a:schemeClr val="bg1"/>
                </a:solidFill>
              </a:rPr>
              <a:t>Amaranthaceae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 rot="-5400000">
            <a:off x="6837362" y="5692776"/>
            <a:ext cx="1230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Foto: Šárka Špániková</a:t>
            </a:r>
          </a:p>
        </p:txBody>
      </p:sp>
      <p:pic>
        <p:nvPicPr>
          <p:cNvPr id="36869" name="Picture 2" descr="D:\Paja\MUNI\vyuka\evolucni morfologie rostlin\fotky\repa od Sarky\IMG_20160714_204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12868" b="15440"/>
          <a:stretch>
            <a:fillRect/>
          </a:stretch>
        </p:blipFill>
        <p:spPr bwMode="auto">
          <a:xfrm>
            <a:off x="1795463" y="995363"/>
            <a:ext cx="5519737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D:\Paja\MUNI\vyuka\evolucni morfologie rostlin\fotky\repa od Sarky\IMG_20160710_1843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4083"/>
          <a:stretch>
            <a:fillRect/>
          </a:stretch>
        </p:blipFill>
        <p:spPr bwMode="auto">
          <a:xfrm>
            <a:off x="0" y="838200"/>
            <a:ext cx="22177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D:\Paja\MUNI\vyuka\evolucni morfologie rostlin\fotky\repa od Sarky\IMG_20160714_210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b="4059"/>
          <a:stretch>
            <a:fillRect/>
          </a:stretch>
        </p:blipFill>
        <p:spPr bwMode="auto">
          <a:xfrm>
            <a:off x="6815138" y="838200"/>
            <a:ext cx="2328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 descr="D:\Paja\MUNI\vyuka\evolucni morfologie rostlin\fotky\repa od Sarky\IMG_20160714_2049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31976" r="19258" b="13490"/>
          <a:stretch>
            <a:fillRect/>
          </a:stretch>
        </p:blipFill>
        <p:spPr bwMode="auto">
          <a:xfrm>
            <a:off x="0" y="4287838"/>
            <a:ext cx="20574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lepidodendronu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90600"/>
            <a:ext cx="4149725" cy="5715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Krátkověké monokarpické „stromy“ (10–20 let)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Duté kmeny</a:t>
            </a:r>
          </a:p>
          <a:p>
            <a:pPr eaLnBrk="1" hangingPunct="1"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Jednostranné kambium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Produkce xylému dovnitř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Pevnost dodával nepropustný vnější periderm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Absence floému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7463" y="5641975"/>
            <a:ext cx="4870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http://bpp.oregonstate.edu/files/bpp/webfm/pdf/bot313/lecture%25207-%2520fossil%2520lycopods.pdf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11288"/>
            <a:ext cx="4968875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Sek. </a:t>
            </a:r>
            <a:r>
              <a:rPr lang="en-US" b="1" smtClean="0">
                <a:solidFill>
                  <a:srgbClr val="FFFF99"/>
                </a:solidFill>
              </a:rPr>
              <a:t>t</a:t>
            </a:r>
            <a:r>
              <a:rPr lang="cs-CZ" b="1" smtClean="0">
                <a:solidFill>
                  <a:srgbClr val="FFFF99"/>
                </a:solidFill>
              </a:rPr>
              <a:t>loustnutí v evoluci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 rot="-5400000">
            <a:off x="5784056" y="4368007"/>
            <a:ext cx="4665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bg1"/>
                </a:solidFill>
              </a:rPr>
              <a:t>SPICER</a:t>
            </a:r>
            <a:r>
              <a:rPr lang="cs-CZ" sz="80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&amp; GROOVER 2010. Evolution of development of vascular cambia and secondary growth.</a:t>
            </a:r>
            <a:endParaRPr lang="cs-CZ" sz="800">
              <a:solidFill>
                <a:schemeClr val="bg1"/>
              </a:solidFill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858000" cy="589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Mechorosty: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příjem vody a živin celým povrchem</a:t>
            </a:r>
            <a:r>
              <a:rPr lang="cs-CZ" sz="1800" smtClean="0">
                <a:solidFill>
                  <a:schemeClr val="bg1"/>
                </a:solidFill>
              </a:rPr>
              <a:t/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(vodivá pletiva netřeba, nemají kutikulu, nebo jen tenkou)</a:t>
            </a: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specializovaná pletiva –</a:t>
            </a:r>
            <a:br>
              <a:rPr lang="cs-CZ" smtClean="0">
                <a:solidFill>
                  <a:schemeClr val="bg1"/>
                </a:solidFill>
              </a:rPr>
            </a:br>
            <a:r>
              <a:rPr lang="cs-CZ" smtClean="0">
                <a:solidFill>
                  <a:schemeClr val="bg1"/>
                </a:solidFill>
              </a:rPr>
              <a:t>hydroidy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vodivé elementy podobné tracheidám,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ale bez sekundární BS z ligninu</a:t>
            </a:r>
            <a:br>
              <a:rPr lang="cs-CZ" sz="1800" smtClean="0">
                <a:solidFill>
                  <a:schemeClr val="bg1"/>
                </a:solidFill>
              </a:rPr>
            </a:br>
            <a:endParaRPr lang="cs-CZ" sz="1800" smtClean="0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jsou patrně homologní xylému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cévnatých rostlin – jsou regulovány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stejnou skupinou transkripčních faktorů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</p:txBody>
      </p:sp>
      <p:pic>
        <p:nvPicPr>
          <p:cNvPr id="13316" name="Picture 2" descr="http://blogs.ubc.ca/biology321/files/2010/06/ste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10274" r="17818" b="8685"/>
          <a:stretch>
            <a:fillRect/>
          </a:stretch>
        </p:blipFill>
        <p:spPr bwMode="auto">
          <a:xfrm>
            <a:off x="5864225" y="3454400"/>
            <a:ext cx="29876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 txBox="1">
            <a:spLocks noChangeArrowheads="1"/>
          </p:cNvSpPr>
          <p:nvPr/>
        </p:nvSpPr>
        <p:spPr bwMode="auto">
          <a:xfrm>
            <a:off x="5765800" y="6507163"/>
            <a:ext cx="330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i="1" dirty="0" err="1">
                <a:solidFill>
                  <a:schemeClr val="bg1"/>
                </a:solidFill>
              </a:rPr>
              <a:t>Polytrichum</a:t>
            </a:r>
            <a:r>
              <a:rPr lang="cs-CZ" sz="1800" i="1" dirty="0">
                <a:solidFill>
                  <a:schemeClr val="bg1"/>
                </a:solidFill>
              </a:rPr>
              <a:t> </a:t>
            </a:r>
            <a:r>
              <a:rPr lang="cs-CZ" sz="1800" dirty="0">
                <a:solidFill>
                  <a:schemeClr val="bg1"/>
                </a:solidFill>
              </a:rPr>
              <a:t>sp., řez rostlinkou</a:t>
            </a:r>
          </a:p>
        </p:txBody>
      </p:sp>
      <p:sp>
        <p:nvSpPr>
          <p:cNvPr id="13318" name="Obdélník 1"/>
          <p:cNvSpPr>
            <a:spLocks noChangeArrowheads="1"/>
          </p:cNvSpPr>
          <p:nvPr/>
        </p:nvSpPr>
        <p:spPr bwMode="auto">
          <a:xfrm rot="-5400000">
            <a:off x="7443788" y="4878387"/>
            <a:ext cx="3048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http://blogs.ubc.ca/biology321/files/2010/06/stem5.jpg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Parenchym ve dřevě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Podle množství parenchymu v xylému</a:t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(dřeňové paprsky)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342900" lvl="1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 err="1" smtClean="0">
                <a:solidFill>
                  <a:srgbClr val="99FF99"/>
                </a:solidFill>
              </a:rPr>
              <a:t>Manoxylické</a:t>
            </a:r>
            <a:r>
              <a:rPr lang="cs-CZ" dirty="0">
                <a:solidFill>
                  <a:srgbClr val="99FF99"/>
                </a:solidFill>
              </a:rPr>
              <a:t> </a:t>
            </a:r>
            <a:r>
              <a:rPr lang="cs-CZ" dirty="0" smtClean="0">
                <a:solidFill>
                  <a:srgbClr val="99FF99"/>
                </a:solidFill>
              </a:rPr>
              <a:t>dřevo </a:t>
            </a:r>
            <a:r>
              <a:rPr lang="cs-CZ" dirty="0" smtClean="0">
                <a:solidFill>
                  <a:schemeClr val="bg1"/>
                </a:solidFill>
              </a:rPr>
              <a:t>– četné paprsky parenchymu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dřevo řídké, malá </a:t>
            </a:r>
            <a:r>
              <a:rPr lang="cs-CZ" sz="2000" dirty="0" smtClean="0">
                <a:solidFill>
                  <a:schemeClr val="bg1"/>
                </a:solidFill>
              </a:rPr>
              <a:t>pevnost/tuhost </a:t>
            </a:r>
            <a:r>
              <a:rPr lang="cs-CZ" sz="1400" dirty="0" smtClean="0">
                <a:solidFill>
                  <a:schemeClr val="bg1"/>
                </a:solidFill>
              </a:rPr>
              <a:t>(např. neunese dlouhé větve)</a:t>
            </a:r>
            <a:endParaRPr lang="cs-CZ" sz="1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obsahuje vyšší množství vody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nízká až žádná odolnost k mrazu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původní typ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cykasy, kapraďosemenné, některé tropické dřeviny</a:t>
            </a:r>
          </a:p>
          <a:p>
            <a:pPr eaLnBrk="1" hangingPunct="1">
              <a:lnSpc>
                <a:spcPct val="90000"/>
              </a:lnSpc>
            </a:pPr>
            <a:endParaRPr lang="cs-CZ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err="1" smtClean="0">
                <a:solidFill>
                  <a:srgbClr val="99FF99"/>
                </a:solidFill>
              </a:rPr>
              <a:t>Pyknoxylické</a:t>
            </a:r>
            <a:r>
              <a:rPr lang="cs-CZ" sz="2800" dirty="0">
                <a:solidFill>
                  <a:srgbClr val="99FF99"/>
                </a:solidFill>
              </a:rPr>
              <a:t> dřevo </a:t>
            </a:r>
            <a:r>
              <a:rPr lang="cs-CZ" sz="2800" dirty="0" smtClean="0">
                <a:solidFill>
                  <a:schemeClr val="bg1"/>
                </a:solidFill>
              </a:rPr>
              <a:t>– parenchym jen omezeně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dřevo hustější, vyšší pevnost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k mrazu potenciálně </a:t>
            </a:r>
            <a:r>
              <a:rPr lang="cs-CZ" sz="2000" dirty="0" smtClean="0">
                <a:solidFill>
                  <a:schemeClr val="bg1"/>
                </a:solidFill>
              </a:rPr>
              <a:t>odolné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odvozený typ, opakovaný vznik</a:t>
            </a:r>
            <a:endParaRPr lang="cs-CZ" sz="20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dřeviny </a:t>
            </a:r>
            <a:r>
              <a:rPr lang="cs-CZ" sz="2000" dirty="0" err="1" smtClean="0">
                <a:solidFill>
                  <a:schemeClr val="bg1"/>
                </a:solidFill>
              </a:rPr>
              <a:t>temperátní</a:t>
            </a:r>
            <a:r>
              <a:rPr lang="cs-CZ" sz="2000" dirty="0" smtClean="0">
                <a:solidFill>
                  <a:schemeClr val="bg1"/>
                </a:solidFill>
              </a:rPr>
              <a:t> zóny, některé tropické</a:t>
            </a:r>
          </a:p>
        </p:txBody>
      </p:sp>
    </p:spTree>
    <p:extLst>
      <p:ext uri="{BB962C8B-B14F-4D97-AF65-F5344CB8AC3E}">
        <p14:creationId xmlns:p14="http://schemas.microsoft.com/office/powerpoint/2010/main" val="31952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Parenchym ve dřevě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7419"/>
            <a:ext cx="4019665" cy="30147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4" b="16213"/>
          <a:stretch/>
        </p:blipFill>
        <p:spPr>
          <a:xfrm>
            <a:off x="4646816" y="1707419"/>
            <a:ext cx="4019665" cy="3014749"/>
          </a:xfrm>
          <a:prstGeom prst="rect">
            <a:avLst/>
          </a:prstGeom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526710" y="4948535"/>
            <a:ext cx="18806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err="1">
                <a:solidFill>
                  <a:schemeClr val="bg1"/>
                </a:solidFill>
              </a:rPr>
              <a:t>m</a:t>
            </a:r>
            <a:r>
              <a:rPr lang="cs-CZ" sz="2400" dirty="0" err="1" smtClean="0">
                <a:solidFill>
                  <a:schemeClr val="bg1"/>
                </a:solidFill>
              </a:rPr>
              <a:t>anoxylické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600" dirty="0" smtClean="0">
                <a:solidFill>
                  <a:schemeClr val="bg1"/>
                </a:solidFill>
              </a:rPr>
              <a:t>(</a:t>
            </a:r>
            <a:r>
              <a:rPr lang="cs-CZ" sz="1600" i="1" dirty="0" err="1" smtClean="0">
                <a:solidFill>
                  <a:schemeClr val="bg1"/>
                </a:solidFill>
              </a:rPr>
              <a:t>Zamia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sp</a:t>
            </a:r>
            <a:r>
              <a:rPr lang="cs-CZ" sz="1600" dirty="0" smtClean="0">
                <a:solidFill>
                  <a:schemeClr val="bg1"/>
                </a:solidFill>
              </a:rPr>
              <a:t>.)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5690679" y="4948535"/>
            <a:ext cx="19319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err="1">
                <a:solidFill>
                  <a:schemeClr val="bg1"/>
                </a:solidFill>
              </a:rPr>
              <a:t>p</a:t>
            </a:r>
            <a:r>
              <a:rPr lang="cs-CZ" sz="2400" dirty="0" err="1" smtClean="0">
                <a:solidFill>
                  <a:schemeClr val="bg1"/>
                </a:solidFill>
              </a:rPr>
              <a:t>yknoxylické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600" dirty="0" smtClean="0">
                <a:solidFill>
                  <a:schemeClr val="bg1"/>
                </a:solidFill>
              </a:rPr>
              <a:t>(</a:t>
            </a:r>
            <a:r>
              <a:rPr lang="cs-CZ" sz="1600" i="1" dirty="0" err="1" smtClean="0">
                <a:solidFill>
                  <a:schemeClr val="bg1"/>
                </a:solidFill>
              </a:rPr>
              <a:t>Pinophyta</a:t>
            </a:r>
            <a:r>
              <a:rPr lang="cs-CZ" sz="1600" dirty="0" smtClean="0">
                <a:solidFill>
                  <a:schemeClr val="bg1"/>
                </a:solidFill>
              </a:rPr>
              <a:t>)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67000" y="1505991"/>
            <a:ext cx="3810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00" dirty="0">
                <a:solidFill>
                  <a:schemeClr val="bg1"/>
                </a:solidFill>
              </a:rPr>
              <a:t>http://www.sbs.utexas.edu/mauseth/weblab/webchap15wood/15.2-8.htm</a:t>
            </a: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4094145" y="5710535"/>
            <a:ext cx="955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chemeClr val="bg1"/>
                </a:solidFill>
              </a:rPr>
              <a:t>dřevo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18160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bývá důležitým taxonomickým znakem</a:t>
            </a:r>
          </a:p>
          <a:p>
            <a:pPr eaLnBrk="1" hangingPunct="1"/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nepravidelné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Lycopodium, Huperzia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střídavé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Rosaceae, Fabaceae,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vstřícné/křižmostojné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Oleaceae</a:t>
            </a:r>
            <a:r>
              <a:rPr lang="cs-CZ" sz="2400" i="1" dirty="0" smtClean="0">
                <a:solidFill>
                  <a:schemeClr val="bg1"/>
                </a:solidFill>
              </a:rPr>
              <a:t>, Lamiaceae</a:t>
            </a:r>
            <a:r>
              <a:rPr lang="en-US" sz="2400" i="1" dirty="0" smtClean="0">
                <a:solidFill>
                  <a:schemeClr val="bg1"/>
                </a:solidFill>
              </a:rPr>
              <a:t>, Acer, Euonymus,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přeslenité</a:t>
            </a:r>
          </a:p>
          <a:p>
            <a:pPr marL="457200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Equisetum</a:t>
            </a:r>
            <a:r>
              <a:rPr lang="cs-CZ" sz="2400" i="1" dirty="0" smtClean="0">
                <a:solidFill>
                  <a:schemeClr val="bg1"/>
                </a:solidFill>
              </a:rPr>
              <a:t>, </a:t>
            </a:r>
            <a:r>
              <a:rPr lang="en-US" sz="2400" i="1" dirty="0" smtClean="0">
                <a:solidFill>
                  <a:schemeClr val="bg1"/>
                </a:solidFill>
              </a:rPr>
              <a:t>Paris</a:t>
            </a:r>
            <a:r>
              <a:rPr lang="en-US" sz="2400" i="1" dirty="0" smtClean="0">
                <a:solidFill>
                  <a:schemeClr val="bg1"/>
                </a:solidFill>
              </a:rPr>
              <a:t>, Lilium, Anemone,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listová růžice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Bellis perennis, Rumex acetosella,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105400"/>
          </a:xfrm>
        </p:spPr>
        <p:txBody>
          <a:bodyPr/>
          <a:lstStyle/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Uspořádání je určeno růstem meristému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(větší meristém u vstřícných)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Regulace několika geny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(komplementarita a redundance)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Experimentálně sledováno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smtClean="0">
                <a:solidFill>
                  <a:schemeClr val="bg1"/>
                </a:solidFill>
              </a:rPr>
              <a:t>na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mutantech kukuřice,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err="1" smtClean="0">
                <a:solidFill>
                  <a:schemeClr val="bg1"/>
                </a:solidFill>
              </a:rPr>
              <a:t>huseníčku</a:t>
            </a:r>
            <a:r>
              <a:rPr lang="cs-CZ" sz="3000" dirty="0" smtClean="0">
                <a:solidFill>
                  <a:schemeClr val="bg1"/>
                </a:solidFill>
              </a:rPr>
              <a:t> a tykve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-274"/>
          <a:stretch/>
        </p:blipFill>
        <p:spPr bwMode="auto">
          <a:xfrm>
            <a:off x="5977038" y="2362200"/>
            <a:ext cx="3030131" cy="4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 rot="-5400000">
            <a:off x="7504696" y="5077471"/>
            <a:ext cx="31133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 dirty="0" smtClean="0">
                <a:solidFill>
                  <a:schemeClr val="bg1"/>
                </a:solidFill>
              </a:rPr>
              <a:t>Jackson </a:t>
            </a:r>
            <a:r>
              <a:rPr lang="en-US" sz="700" dirty="0">
                <a:solidFill>
                  <a:schemeClr val="bg1"/>
                </a:solidFill>
              </a:rPr>
              <a:t>&amp; </a:t>
            </a:r>
            <a:r>
              <a:rPr lang="cs-CZ" sz="700" dirty="0" err="1" smtClean="0">
                <a:solidFill>
                  <a:schemeClr val="bg1"/>
                </a:solidFill>
              </a:rPr>
              <a:t>Hake</a:t>
            </a:r>
            <a:r>
              <a:rPr lang="en-US" sz="700" dirty="0" smtClean="0">
                <a:solidFill>
                  <a:schemeClr val="bg1"/>
                </a:solidFill>
              </a:rPr>
              <a:t> </a:t>
            </a:r>
            <a:r>
              <a:rPr lang="cs-CZ" sz="700" dirty="0" smtClean="0">
                <a:solidFill>
                  <a:schemeClr val="bg1"/>
                </a:solidFill>
              </a:rPr>
              <a:t>1999</a:t>
            </a:r>
            <a:r>
              <a:rPr lang="en-US" sz="700" dirty="0">
                <a:solidFill>
                  <a:schemeClr val="bg1"/>
                </a:solidFill>
              </a:rPr>
              <a:t>. Control of </a:t>
            </a:r>
            <a:r>
              <a:rPr lang="en-US" sz="700" dirty="0" err="1">
                <a:solidFill>
                  <a:schemeClr val="bg1"/>
                </a:solidFill>
              </a:rPr>
              <a:t>phyllotaxy</a:t>
            </a:r>
            <a:r>
              <a:rPr lang="en-US" sz="700" dirty="0">
                <a:solidFill>
                  <a:schemeClr val="bg1"/>
                </a:solidFill>
              </a:rPr>
              <a:t> in maize by the </a:t>
            </a:r>
            <a:r>
              <a:rPr lang="en-US" sz="700" dirty="0" smtClean="0">
                <a:solidFill>
                  <a:schemeClr val="bg1"/>
                </a:solidFill>
              </a:rPr>
              <a:t>abphyl1gene</a:t>
            </a:r>
            <a:r>
              <a:rPr lang="cs-CZ" sz="700" dirty="0" smtClean="0">
                <a:solidFill>
                  <a:schemeClr val="bg1"/>
                </a:solidFill>
              </a:rPr>
              <a:t>.</a:t>
            </a:r>
            <a:endParaRPr lang="cs-CZ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95400"/>
            <a:ext cx="3276600" cy="4368800"/>
          </a:xfrm>
          <a:prstGeom prst="rect">
            <a:avLst/>
          </a:prstGeom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5360835" y="5943600"/>
            <a:ext cx="24609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chemeClr val="bg1"/>
                </a:solidFill>
              </a:rPr>
              <a:t>Mutantní kopřiva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800" i="1" dirty="0" err="1" smtClean="0">
                <a:solidFill>
                  <a:schemeClr val="bg1"/>
                </a:solidFill>
              </a:rPr>
              <a:t>Urtica</a:t>
            </a:r>
            <a:r>
              <a:rPr lang="cs-CZ" sz="1800" i="1" dirty="0" smtClean="0">
                <a:solidFill>
                  <a:schemeClr val="bg1"/>
                </a:solidFill>
              </a:rPr>
              <a:t> </a:t>
            </a:r>
            <a:r>
              <a:rPr lang="cs-CZ" sz="1800" i="1" dirty="0" err="1" smtClean="0">
                <a:solidFill>
                  <a:schemeClr val="bg1"/>
                </a:solidFill>
              </a:rPr>
              <a:t>dioica</a:t>
            </a:r>
            <a:endParaRPr lang="cs-CZ" sz="1800" i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3125608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8229600" cy="51895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I. </a:t>
            </a:r>
            <a:r>
              <a:rPr lang="cs-CZ" sz="4000" b="1" smtClean="0">
                <a:solidFill>
                  <a:srgbClr val="FFCC66"/>
                </a:solidFill>
              </a:rPr>
              <a:t>Bez vztahu k listu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dichotomické </a:t>
            </a:r>
            <a:r>
              <a:rPr lang="cs-CZ" sz="2000" smtClean="0">
                <a:solidFill>
                  <a:srgbClr val="99FF99"/>
                </a:solidFill>
              </a:rPr>
              <a:t>(vidličnaté)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původní typ větvení, stonek se dělí na 2 rovnocenné větve (</a:t>
            </a:r>
            <a:r>
              <a:rPr lang="cs-CZ" sz="2000" i="1" smtClean="0">
                <a:solidFill>
                  <a:schemeClr val="bg1"/>
                </a:solidFill>
              </a:rPr>
              <a:t>Rhyniophyta</a:t>
            </a:r>
            <a:r>
              <a:rPr lang="cs-CZ" sz="2000" smtClean="0">
                <a:solidFill>
                  <a:schemeClr val="bg1"/>
                </a:solidFill>
              </a:rPr>
              <a:t>,</a:t>
            </a:r>
            <a:r>
              <a:rPr lang="cs-CZ" sz="2000" i="1" smtClean="0">
                <a:solidFill>
                  <a:schemeClr val="bg1"/>
                </a:solidFill>
              </a:rPr>
              <a:t> 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Lycopodium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en-US" sz="2000" i="1" smtClean="0">
                <a:solidFill>
                  <a:schemeClr val="bg1"/>
                </a:solidFill>
              </a:rPr>
              <a:t>Azolla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pseudomonopodiální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odvozené od vidličnatého, jedna z větví druhotně převáží (</a:t>
            </a:r>
            <a:r>
              <a:rPr lang="en-US" sz="2000" i="1" smtClean="0">
                <a:solidFill>
                  <a:schemeClr val="bg1"/>
                </a:solidFill>
              </a:rPr>
              <a:t>Rhyniophyta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cs-CZ" sz="2000" smtClean="0">
                <a:solidFill>
                  <a:schemeClr val="bg1"/>
                </a:solidFill>
              </a:rPr>
              <a:t>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0" y="2209800"/>
          <a:ext cx="11128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2" name="Image" r:id="rId3" imgW="4253968" imgH="5244444" progId="Photoshop.Image.9">
                  <p:embed/>
                </p:oleObj>
              </mc:Choice>
              <mc:Fallback>
                <p:oleObj name="Image" r:id="rId3" imgW="4253968" imgH="5244444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11128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6"/>
          <p:cNvGraphicFramePr>
            <a:graphicFrameLocks noChangeAspect="1"/>
          </p:cNvGraphicFramePr>
          <p:nvPr/>
        </p:nvGraphicFramePr>
        <p:xfrm>
          <a:off x="0" y="4341813"/>
          <a:ext cx="10890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3" name="Image" r:id="rId5" imgW="3517460" imgH="5600000" progId="Photoshop.Image.9">
                  <p:embed/>
                </p:oleObj>
              </mc:Choice>
              <mc:Fallback>
                <p:oleObj name="Image" r:id="rId5" imgW="3517460" imgH="5600000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41813"/>
                        <a:ext cx="1089025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8153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II. </a:t>
            </a:r>
            <a:r>
              <a:rPr lang="cs-CZ" sz="4000" b="1" smtClean="0">
                <a:solidFill>
                  <a:srgbClr val="FFCC66"/>
                </a:solidFill>
              </a:rPr>
              <a:t>Se vztahem k listu </a:t>
            </a:r>
            <a:r>
              <a:rPr lang="en-US" sz="4000" b="1" smtClean="0">
                <a:solidFill>
                  <a:srgbClr val="FFCC66"/>
                </a:solidFill>
              </a:rPr>
              <a:t>(a)</a:t>
            </a:r>
            <a:endParaRPr lang="cs-CZ" sz="40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monopodiální</a:t>
            </a:r>
            <a:r>
              <a:rPr lang="cs-CZ" sz="2000" smtClean="0">
                <a:solidFill>
                  <a:srgbClr val="99FF99"/>
                </a:solidFill>
              </a:rPr>
              <a:t> (hroznovité)</a:t>
            </a:r>
            <a:r>
              <a:rPr lang="cs-CZ" sz="2000" smtClean="0">
                <a:solidFill>
                  <a:schemeClr val="bg1"/>
                </a:solidFill>
              </a:rPr>
              <a:t> – jedna z větví převážila a zatlačila ostatní větve do strany, z nich pak vznikly megafylní listy (telomová teorie).</a:t>
            </a:r>
          </a:p>
          <a:p>
            <a:pPr eaLnBrk="1" hangingPunct="1"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/>
            </a:r>
            <a:br>
              <a:rPr lang="cs-CZ" sz="2000" smtClean="0">
                <a:solidFill>
                  <a:schemeClr val="bg1"/>
                </a:solidFill>
              </a:rPr>
            </a:br>
            <a:r>
              <a:rPr lang="cs-CZ" sz="2000" smtClean="0">
                <a:solidFill>
                  <a:schemeClr val="bg1"/>
                </a:solidFill>
              </a:rPr>
              <a:t>Boční větve nepřerůstají hlavní stonek, list pod boční větví (některé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en-US" sz="2000" smtClean="0">
                <a:solidFill>
                  <a:schemeClr val="bg1"/>
                </a:solidFill>
              </a:rPr>
              <a:t> a</a:t>
            </a:r>
            <a:r>
              <a:rPr lang="cs-CZ" sz="2000" smtClean="0">
                <a:solidFill>
                  <a:schemeClr val="bg1"/>
                </a:solidFill>
              </a:rPr>
              <a:t> výše kromě </a:t>
            </a:r>
            <a:r>
              <a:rPr lang="cs-CZ" sz="2000" i="1" smtClean="0">
                <a:solidFill>
                  <a:schemeClr val="bg1"/>
                </a:solidFill>
              </a:rPr>
              <a:t>Psilophyta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52400" y="2366963"/>
          <a:ext cx="946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0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6963"/>
                        <a:ext cx="94615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1" name="Picture 9" descr="telomova teo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576263"/>
            <a:ext cx="65246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1243013" y="6105525"/>
            <a:ext cx="27416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http://en.wikipedia.org/wiki/File:Vein_sceleton_hydrangea_ies.jpg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  <p:bldP spid="4404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534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CC66"/>
                </a:solidFill>
              </a:rPr>
              <a:t>II. </a:t>
            </a:r>
            <a:r>
              <a:rPr lang="cs-CZ" sz="3600" b="1" smtClean="0">
                <a:solidFill>
                  <a:srgbClr val="FFCC66"/>
                </a:solidFill>
              </a:rPr>
              <a:t>Se vztahem k listu </a:t>
            </a:r>
            <a:r>
              <a:rPr lang="en-US" sz="3600" b="1" smtClean="0">
                <a:solidFill>
                  <a:srgbClr val="FFCC66"/>
                </a:solidFill>
              </a:rPr>
              <a:t>(b)</a:t>
            </a:r>
            <a:endParaRPr lang="cs-CZ" sz="36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3600" smtClean="0">
                <a:solidFill>
                  <a:srgbClr val="99FF99"/>
                </a:solidFill>
              </a:rPr>
              <a:t>	sympodiální</a:t>
            </a:r>
            <a:r>
              <a:rPr lang="cs-CZ" sz="2400" smtClean="0">
                <a:solidFill>
                  <a:srgbClr val="99FF99"/>
                </a:solidFill>
              </a:rPr>
              <a:t> (vrcholičnaté)</a:t>
            </a:r>
            <a:r>
              <a:rPr lang="cs-CZ" sz="3600" smtClean="0">
                <a:solidFill>
                  <a:schemeClr val="bg1"/>
                </a:solidFill>
              </a:rPr>
              <a:t> </a:t>
            </a:r>
            <a:r>
              <a:rPr lang="cs-CZ" sz="2400" smtClean="0">
                <a:solidFill>
                  <a:schemeClr val="bg1"/>
                </a:solidFill>
              </a:rPr>
              <a:t>– hlavní stonek uhýbá do strany či omezuje růst, boční větve ho přerůstají</a:t>
            </a: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monocházium</a:t>
            </a:r>
            <a:r>
              <a:rPr lang="cs-CZ" sz="2000" smtClean="0">
                <a:solidFill>
                  <a:schemeClr val="bg1"/>
                </a:solidFill>
              </a:rPr>
              <a:t> – vzniká jediná „boční“ větev, přerůstá hlavní stonek. Vzniklý útvar má často zalamovaný tvar cik-cak </a:t>
            </a:r>
            <a:r>
              <a:rPr lang="en-US" sz="2000" smtClean="0">
                <a:solidFill>
                  <a:schemeClr val="bg1"/>
                </a:solidFill>
              </a:rPr>
              <a:t>(</a:t>
            </a:r>
            <a:r>
              <a:rPr lang="en-US" sz="2000" i="1" smtClean="0">
                <a:solidFill>
                  <a:schemeClr val="bg1"/>
                </a:solidFill>
              </a:rPr>
              <a:t>Tilia, Fagus, </a:t>
            </a:r>
            <a:r>
              <a:rPr lang="en-US" sz="2000" smtClean="0">
                <a:solidFill>
                  <a:schemeClr val="bg1"/>
                </a:solidFill>
              </a:rPr>
              <a:t>…)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dicházium</a:t>
            </a:r>
            <a:r>
              <a:rPr lang="cs-CZ" sz="2000" smtClean="0">
                <a:solidFill>
                  <a:schemeClr val="bg1"/>
                </a:solidFill>
              </a:rPr>
              <a:t> – vznikají dvě „boční“ větve, přerůstají hlavní stonek</a:t>
            </a: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pseudodichotomie</a:t>
            </a:r>
            <a:r>
              <a:rPr lang="cs-CZ" sz="2000" smtClean="0">
                <a:solidFill>
                  <a:schemeClr val="bg1"/>
                </a:solidFill>
              </a:rPr>
              <a:t> – je dicházium, kde zaniká hlavní stonek, připomíná vidličnaté větvení</a:t>
            </a:r>
            <a:r>
              <a:rPr lang="en-US" sz="2000" smtClean="0">
                <a:solidFill>
                  <a:schemeClr val="bg1"/>
                </a:solidFill>
              </a:rPr>
              <a:t> (</a:t>
            </a:r>
            <a:r>
              <a:rPr lang="cs-CZ" sz="2000" i="1" smtClean="0">
                <a:solidFill>
                  <a:schemeClr val="bg1"/>
                </a:solidFill>
              </a:rPr>
              <a:t>Viscum</a:t>
            </a:r>
            <a:r>
              <a:rPr lang="en-US" sz="2000" i="1" smtClean="0">
                <a:solidFill>
                  <a:schemeClr val="bg1"/>
                </a:solidFill>
              </a:rPr>
              <a:t>, Syringa</a:t>
            </a:r>
            <a:r>
              <a:rPr lang="en-US" sz="2000" smtClean="0">
                <a:solidFill>
                  <a:schemeClr val="bg1"/>
                </a:solidFill>
              </a:rPr>
              <a:t>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pleiocházium</a:t>
            </a:r>
            <a:r>
              <a:rPr lang="cs-CZ" sz="2000" smtClean="0">
                <a:solidFill>
                  <a:schemeClr val="bg1"/>
                </a:solidFill>
              </a:rPr>
              <a:t> – vzniká více větví, přerůstají hlavní stonek</a:t>
            </a:r>
          </a:p>
        </p:txBody>
      </p:sp>
      <p:graphicFrame>
        <p:nvGraphicFramePr>
          <p:cNvPr id="43012" name="Object 5"/>
          <p:cNvGraphicFramePr>
            <a:graphicFrameLocks noChangeAspect="1"/>
          </p:cNvGraphicFramePr>
          <p:nvPr/>
        </p:nvGraphicFramePr>
        <p:xfrm>
          <a:off x="228600" y="1981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8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6"/>
          <p:cNvGraphicFramePr>
            <a:graphicFrameLocks noChangeAspect="1"/>
          </p:cNvGraphicFramePr>
          <p:nvPr/>
        </p:nvGraphicFramePr>
        <p:xfrm>
          <a:off x="0" y="3384550"/>
          <a:ext cx="9191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9" name="Image" r:id="rId5" imgW="2146032" imgH="2666667" progId="Photoshop.Image.9">
                  <p:embed/>
                </p:oleObj>
              </mc:Choice>
              <mc:Fallback>
                <p:oleObj name="Image" r:id="rId5" imgW="2146032" imgH="266666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84550"/>
                        <a:ext cx="91916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7"/>
          <p:cNvGraphicFramePr>
            <a:graphicFrameLocks noChangeAspect="1"/>
          </p:cNvGraphicFramePr>
          <p:nvPr/>
        </p:nvGraphicFramePr>
        <p:xfrm>
          <a:off x="76200" y="4551363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0" name="Image" r:id="rId7" imgW="4253968" imgH="5244444" progId="Photoshop.Image.9">
                  <p:embed/>
                </p:oleObj>
              </mc:Choice>
              <mc:Fallback>
                <p:oleObj name="Image" r:id="rId7" imgW="4253968" imgH="5244444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51363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8"/>
          <p:cNvGraphicFramePr>
            <a:graphicFrameLocks noChangeAspect="1"/>
          </p:cNvGraphicFramePr>
          <p:nvPr/>
        </p:nvGraphicFramePr>
        <p:xfrm>
          <a:off x="152400" y="5573713"/>
          <a:ext cx="625475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1" name="Image" r:id="rId9" imgW="4304762" imgH="8825397" progId="Photoshop.Image.9">
                  <p:embed/>
                </p:oleObj>
              </mc:Choice>
              <mc:Fallback>
                <p:oleObj name="Image" r:id="rId9" imgW="4304762" imgH="882539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573713"/>
                        <a:ext cx="625475" cy="128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4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5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4056" name="Text Box 35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pic>
        <p:nvPicPr>
          <p:cNvPr id="44057" name="Picture 37" descr="Atropa bella-don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58" name="Object 43"/>
          <p:cNvGraphicFramePr>
            <a:graphicFrameLocks noChangeAspect="1"/>
          </p:cNvGraphicFramePr>
          <p:nvPr/>
        </p:nvGraphicFramePr>
        <p:xfrm>
          <a:off x="2362200" y="2643188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6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643188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59" name="Object 44"/>
          <p:cNvGraphicFramePr>
            <a:graphicFrameLocks noChangeAspect="1"/>
          </p:cNvGraphicFramePr>
          <p:nvPr/>
        </p:nvGraphicFramePr>
        <p:xfrm>
          <a:off x="2879725" y="262255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7" name="Image" r:id="rId15" imgW="3517460" imgH="5600000" progId="Photoshop.Image.9">
                  <p:embed/>
                </p:oleObj>
              </mc:Choice>
              <mc:Fallback>
                <p:oleObj name="Image" r:id="rId15" imgW="3517460" imgH="5600000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262255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0" name="Object 45"/>
          <p:cNvGraphicFramePr>
            <a:graphicFrameLocks noChangeAspect="1"/>
          </p:cNvGraphicFramePr>
          <p:nvPr/>
        </p:nvGraphicFramePr>
        <p:xfrm>
          <a:off x="73025" y="51974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8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51974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1" name="Object 46"/>
          <p:cNvGraphicFramePr>
            <a:graphicFrameLocks noChangeAspect="1"/>
          </p:cNvGraphicFramePr>
          <p:nvPr/>
        </p:nvGraphicFramePr>
        <p:xfrm>
          <a:off x="590550" y="51689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9" name="Image" r:id="rId18" imgW="3517460" imgH="5600000" progId="Photoshop.Image.9">
                  <p:embed/>
                </p:oleObj>
              </mc:Choice>
              <mc:Fallback>
                <p:oleObj name="Image" r:id="rId18" imgW="3517460" imgH="5600000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51689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2" name="Object 47"/>
          <p:cNvGraphicFramePr>
            <a:graphicFrameLocks noChangeAspect="1"/>
          </p:cNvGraphicFramePr>
          <p:nvPr/>
        </p:nvGraphicFramePr>
        <p:xfrm>
          <a:off x="581025" y="685800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0" name="Image" r:id="rId19" imgW="4253968" imgH="5244444" progId="Photoshop.Image.9">
                  <p:embed/>
                </p:oleObj>
              </mc:Choice>
              <mc:Fallback>
                <p:oleObj name="Image" r:id="rId19" imgW="4253968" imgH="5244444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685800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3" name="Object 48"/>
          <p:cNvGraphicFramePr>
            <a:graphicFrameLocks noChangeAspect="1"/>
          </p:cNvGraphicFramePr>
          <p:nvPr/>
        </p:nvGraphicFramePr>
        <p:xfrm>
          <a:off x="1098550" y="657225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1" name="Image" r:id="rId20" imgW="3517460" imgH="5600000" progId="Photoshop.Image.9">
                  <p:embed/>
                </p:oleObj>
              </mc:Choice>
              <mc:Fallback>
                <p:oleObj name="Image" r:id="rId20" imgW="3517460" imgH="5600000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657225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4" name="Object 49"/>
          <p:cNvGraphicFramePr>
            <a:graphicFrameLocks noChangeAspect="1"/>
          </p:cNvGraphicFramePr>
          <p:nvPr/>
        </p:nvGraphicFramePr>
        <p:xfrm>
          <a:off x="3429000" y="1219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2" name="Image" r:id="rId21" imgW="2742857" imgH="7517460" progId="Photoshop.Image.9">
                  <p:embed/>
                </p:oleObj>
              </mc:Choice>
              <mc:Fallback>
                <p:oleObj name="Image" r:id="rId21" imgW="2742857" imgH="7517460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219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5" name="Object 50"/>
          <p:cNvGraphicFramePr>
            <a:graphicFrameLocks noChangeAspect="1"/>
          </p:cNvGraphicFramePr>
          <p:nvPr/>
        </p:nvGraphicFramePr>
        <p:xfrm>
          <a:off x="5562600" y="114776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3" name="Image" r:id="rId23" imgW="2742857" imgH="7517460" progId="Photoshop.Image.9">
                  <p:embed/>
                </p:oleObj>
              </mc:Choice>
              <mc:Fallback>
                <p:oleObj name="Image" r:id="rId23" imgW="2742857" imgH="7517460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14776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6" name="Object 51"/>
          <p:cNvGraphicFramePr>
            <a:graphicFrameLocks noChangeAspect="1"/>
          </p:cNvGraphicFramePr>
          <p:nvPr/>
        </p:nvGraphicFramePr>
        <p:xfrm>
          <a:off x="4611688" y="15525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4" name="Image" r:id="rId24" imgW="4253968" imgH="5244444" progId="Photoshop.Image.9">
                  <p:embed/>
                </p:oleObj>
              </mc:Choice>
              <mc:Fallback>
                <p:oleObj name="Image" r:id="rId24" imgW="4253968" imgH="5244444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15525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7" name="Object 52"/>
          <p:cNvGraphicFramePr>
            <a:graphicFrameLocks noChangeAspect="1"/>
          </p:cNvGraphicFramePr>
          <p:nvPr/>
        </p:nvGraphicFramePr>
        <p:xfrm>
          <a:off x="5129213" y="15240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5" name="Image" r:id="rId25" imgW="3517460" imgH="5600000" progId="Photoshop.Image.9">
                  <p:embed/>
                </p:oleObj>
              </mc:Choice>
              <mc:Fallback>
                <p:oleObj name="Image" r:id="rId25" imgW="3517460" imgH="5600000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213" y="15240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8" name="Object 54"/>
          <p:cNvGraphicFramePr>
            <a:graphicFrameLocks noChangeAspect="1"/>
          </p:cNvGraphicFramePr>
          <p:nvPr/>
        </p:nvGraphicFramePr>
        <p:xfrm>
          <a:off x="4343400" y="54864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6" name="Image" r:id="rId26" imgW="3517460" imgH="5600000" progId="Photoshop.Image.9">
                  <p:embed/>
                </p:oleObj>
              </mc:Choice>
              <mc:Fallback>
                <p:oleObj name="Image" r:id="rId26" imgW="3517460" imgH="5600000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4864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9" name="Object 55"/>
          <p:cNvGraphicFramePr>
            <a:graphicFrameLocks noChangeAspect="1"/>
          </p:cNvGraphicFramePr>
          <p:nvPr/>
        </p:nvGraphicFramePr>
        <p:xfrm>
          <a:off x="4800600" y="51054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7" name="Image" r:id="rId27" imgW="2742857" imgH="7517460" progId="Photoshop.Image.9">
                  <p:embed/>
                </p:oleObj>
              </mc:Choice>
              <mc:Fallback>
                <p:oleObj name="Image" r:id="rId27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1054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0" name="Object 56"/>
          <p:cNvGraphicFramePr>
            <a:graphicFrameLocks noChangeAspect="1"/>
          </p:cNvGraphicFramePr>
          <p:nvPr/>
        </p:nvGraphicFramePr>
        <p:xfrm>
          <a:off x="704215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8" name="Image" r:id="rId28" imgW="2742857" imgH="7517460" progId="Photoshop.Image.9">
                  <p:embed/>
                </p:oleObj>
              </mc:Choice>
              <mc:Fallback>
                <p:oleObj name="Image" r:id="rId28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1" name="Object 57"/>
          <p:cNvGraphicFramePr>
            <a:graphicFrameLocks noChangeAspect="1"/>
          </p:cNvGraphicFramePr>
          <p:nvPr/>
        </p:nvGraphicFramePr>
        <p:xfrm>
          <a:off x="754380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9" name="Image" r:id="rId29" imgW="2742857" imgH="7517460" progId="Photoshop.Image.9">
                  <p:embed/>
                </p:oleObj>
              </mc:Choice>
              <mc:Fallback>
                <p:oleObj name="Image" r:id="rId29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2" name="Object 58"/>
          <p:cNvGraphicFramePr>
            <a:graphicFrameLocks noChangeAspect="1"/>
          </p:cNvGraphicFramePr>
          <p:nvPr/>
        </p:nvGraphicFramePr>
        <p:xfrm>
          <a:off x="8032750" y="117475"/>
          <a:ext cx="6127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0" name="Image" r:id="rId31" imgW="2146032" imgH="2666667" progId="Photoshop.Image.9">
                  <p:embed/>
                </p:oleObj>
              </mc:Choice>
              <mc:Fallback>
                <p:oleObj name="Image" r:id="rId31" imgW="2146032" imgH="266666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0" y="117475"/>
                        <a:ext cx="6127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3" name="Object 59"/>
          <p:cNvGraphicFramePr>
            <a:graphicFrameLocks noChangeAspect="1"/>
          </p:cNvGraphicFramePr>
          <p:nvPr/>
        </p:nvGraphicFramePr>
        <p:xfrm>
          <a:off x="8072438" y="890588"/>
          <a:ext cx="5365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1" name="Image" r:id="rId33" imgW="4253968" imgH="5244444" progId="Photoshop.Image.9">
                  <p:embed/>
                </p:oleObj>
              </mc:Choice>
              <mc:Fallback>
                <p:oleObj name="Image" r:id="rId33" imgW="4253968" imgH="5244444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38" y="890588"/>
                        <a:ext cx="5365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4" name="Object 60"/>
          <p:cNvGraphicFramePr>
            <a:graphicFrameLocks noChangeAspect="1"/>
          </p:cNvGraphicFramePr>
          <p:nvPr/>
        </p:nvGraphicFramePr>
        <p:xfrm>
          <a:off x="8655050" y="452438"/>
          <a:ext cx="5048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2" name="Image" r:id="rId35" imgW="4304762" imgH="8825397" progId="Photoshop.Image.9">
                  <p:embed/>
                </p:oleObj>
              </mc:Choice>
              <mc:Fallback>
                <p:oleObj name="Image" r:id="rId35" imgW="4304762" imgH="882539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5050" y="452438"/>
                        <a:ext cx="50482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5" name="Object 61"/>
          <p:cNvGraphicFramePr>
            <a:graphicFrameLocks noChangeAspect="1"/>
          </p:cNvGraphicFramePr>
          <p:nvPr/>
        </p:nvGraphicFramePr>
        <p:xfrm>
          <a:off x="0" y="27717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3" name="Image" r:id="rId37" imgW="4253968" imgH="5244444" progId="Photoshop.Image.9">
                  <p:embed/>
                </p:oleObj>
              </mc:Choice>
              <mc:Fallback>
                <p:oleObj name="Image" r:id="rId37" imgW="4253968" imgH="5244444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717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6" name="Object 62"/>
          <p:cNvGraphicFramePr>
            <a:graphicFrameLocks noChangeAspect="1"/>
          </p:cNvGraphicFramePr>
          <p:nvPr/>
        </p:nvGraphicFramePr>
        <p:xfrm>
          <a:off x="517525" y="27432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4" name="Image" r:id="rId38" imgW="3517460" imgH="5600000" progId="Photoshop.Image.9">
                  <p:embed/>
                </p:oleObj>
              </mc:Choice>
              <mc:Fallback>
                <p:oleObj name="Image" r:id="rId38" imgW="3517460" imgH="560000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27432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7" name="Object 63"/>
          <p:cNvGraphicFramePr>
            <a:graphicFrameLocks noChangeAspect="1"/>
          </p:cNvGraphicFramePr>
          <p:nvPr/>
        </p:nvGraphicFramePr>
        <p:xfrm>
          <a:off x="6477000" y="3505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5" name="Image" r:id="rId39" imgW="2742857" imgH="7517460" progId="Photoshop.Image.9">
                  <p:embed/>
                </p:oleObj>
              </mc:Choice>
              <mc:Fallback>
                <p:oleObj name="Image" r:id="rId39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505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47675" y="6142038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V="1">
            <a:off x="1066800" y="4876800"/>
            <a:ext cx="6172200" cy="1295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931863" y="4532313"/>
            <a:ext cx="8429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45062" name="Line 15"/>
          <p:cNvSpPr>
            <a:spLocks noChangeShapeType="1"/>
          </p:cNvSpPr>
          <p:nvPr/>
        </p:nvSpPr>
        <p:spPr bwMode="auto">
          <a:xfrm flipH="1" flipV="1">
            <a:off x="1371600" y="4865688"/>
            <a:ext cx="0" cy="12334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3" name="Text Box 17"/>
          <p:cNvSpPr txBox="1">
            <a:spLocks noChangeArrowheads="1"/>
          </p:cNvSpPr>
          <p:nvPr/>
        </p:nvSpPr>
        <p:spPr bwMode="auto">
          <a:xfrm>
            <a:off x="3505200" y="4572000"/>
            <a:ext cx="596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Azolla</a:t>
            </a:r>
          </a:p>
        </p:txBody>
      </p:sp>
      <p:sp>
        <p:nvSpPr>
          <p:cNvPr id="45064" name="Line 18"/>
          <p:cNvSpPr>
            <a:spLocks noChangeShapeType="1"/>
          </p:cNvSpPr>
          <p:nvPr/>
        </p:nvSpPr>
        <p:spPr bwMode="auto">
          <a:xfrm flipH="1" flipV="1">
            <a:off x="3846513" y="4845050"/>
            <a:ext cx="0" cy="7429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5" name="Text Box 19"/>
          <p:cNvSpPr txBox="1">
            <a:spLocks noChangeArrowheads="1"/>
          </p:cNvSpPr>
          <p:nvPr/>
        </p:nvSpPr>
        <p:spPr bwMode="auto">
          <a:xfrm>
            <a:off x="6705600" y="4572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pic>
        <p:nvPicPr>
          <p:cNvPr id="45066" name="Picture 26" descr="osmunda_reg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28" descr="Azolla_filiculoide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26304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8" name="Object 29"/>
          <p:cNvGraphicFramePr>
            <a:graphicFrameLocks noChangeAspect="1"/>
          </p:cNvGraphicFramePr>
          <p:nvPr/>
        </p:nvGraphicFramePr>
        <p:xfrm>
          <a:off x="3124200" y="1371600"/>
          <a:ext cx="989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6" name="Image" r:id="rId5" imgW="4253968" imgH="5244444" progId="Photoshop.Image.9">
                  <p:embed/>
                </p:oleObj>
              </mc:Choice>
              <mc:Fallback>
                <p:oleObj name="Image" r:id="rId5" imgW="4253968" imgH="5244444" progId="Photoshop.Image.9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371600"/>
                        <a:ext cx="9890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30"/>
          <p:cNvGraphicFramePr>
            <a:graphicFrameLocks noChangeAspect="1"/>
          </p:cNvGraphicFramePr>
          <p:nvPr/>
        </p:nvGraphicFramePr>
        <p:xfrm>
          <a:off x="152400" y="457200"/>
          <a:ext cx="77946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7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57200"/>
                        <a:ext cx="77946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0" name="Picture 31" descr="Polypodium vulga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2362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71" name="Object 32"/>
          <p:cNvGraphicFramePr>
            <a:graphicFrameLocks noChangeAspect="1"/>
          </p:cNvGraphicFramePr>
          <p:nvPr/>
        </p:nvGraphicFramePr>
        <p:xfrm>
          <a:off x="8332788" y="2438400"/>
          <a:ext cx="77946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8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2788" y="2438400"/>
                        <a:ext cx="77946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Cévnaté rostliny: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protracheofyty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i="1" dirty="0" err="1" smtClean="0">
                <a:solidFill>
                  <a:schemeClr val="bg1"/>
                </a:solidFill>
              </a:rPr>
              <a:t>Aglaophyton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Horneophyton</a:t>
            </a:r>
            <a:r>
              <a:rPr lang="cs-CZ" sz="1800" dirty="0" smtClean="0">
                <a:solidFill>
                  <a:schemeClr val="bg1"/>
                </a:solidFill>
              </a:rPr>
              <a:t/>
            </a:r>
            <a:br>
              <a:rPr lang="cs-CZ" sz="1800" dirty="0" smtClean="0">
                <a:solidFill>
                  <a:schemeClr val="bg1"/>
                </a:solidFill>
              </a:rPr>
            </a:br>
            <a:r>
              <a:rPr lang="cs-CZ" sz="1800" dirty="0" smtClean="0">
                <a:solidFill>
                  <a:schemeClr val="bg1"/>
                </a:solidFill>
              </a:rPr>
              <a:t>(vodivá pletiva ještě bez ligninu, tj. bez sekundární BS, ale morfologie podobná pokročilejším)</a:t>
            </a: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xylém s </a:t>
            </a:r>
            <a:r>
              <a:rPr lang="cs-CZ" dirty="0" err="1" smtClean="0">
                <a:solidFill>
                  <a:schemeClr val="bg1"/>
                </a:solidFill>
              </a:rPr>
              <a:t>lignifikovanými</a:t>
            </a:r>
            <a:r>
              <a:rPr lang="cs-CZ" dirty="0" smtClean="0">
                <a:solidFill>
                  <a:schemeClr val="bg1"/>
                </a:solidFill>
              </a:rPr>
              <a:t> tracheidami</a:t>
            </a:r>
          </a:p>
          <a:p>
            <a:pPr lvl="2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homoxylické</a:t>
            </a:r>
            <a:r>
              <a:rPr lang="cs-CZ" dirty="0" smtClean="0">
                <a:solidFill>
                  <a:schemeClr val="bg1"/>
                </a:solidFill>
              </a:rPr>
              <a:t> dřevo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Vznik cév – krytosemenné, </a:t>
            </a:r>
            <a:r>
              <a:rPr lang="cs-CZ" dirty="0" err="1" smtClean="0">
                <a:solidFill>
                  <a:schemeClr val="bg1"/>
                </a:solidFill>
              </a:rPr>
              <a:t>liánovce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(nezávisle)</a:t>
            </a:r>
          </a:p>
          <a:p>
            <a:pPr lvl="2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heteroxylické</a:t>
            </a:r>
            <a:r>
              <a:rPr lang="cs-CZ" dirty="0" smtClean="0">
                <a:solidFill>
                  <a:schemeClr val="bg1"/>
                </a:solidFill>
              </a:rPr>
              <a:t> dřevo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 flipH="1" flipV="1">
            <a:off x="1303338" y="3962400"/>
            <a:ext cx="0" cy="15414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54050" y="5486400"/>
            <a:ext cx="130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Rosidae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46085" name="Line 18"/>
          <p:cNvSpPr>
            <a:spLocks noChangeShapeType="1"/>
          </p:cNvSpPr>
          <p:nvPr/>
        </p:nvSpPr>
        <p:spPr bwMode="auto">
          <a:xfrm flipV="1">
            <a:off x="1912938" y="5486400"/>
            <a:ext cx="1135062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6" name="Line 23"/>
          <p:cNvSpPr>
            <a:spLocks noChangeShapeType="1"/>
          </p:cNvSpPr>
          <p:nvPr/>
        </p:nvSpPr>
        <p:spPr bwMode="auto">
          <a:xfrm flipH="1" flipV="1">
            <a:off x="2751138" y="3048000"/>
            <a:ext cx="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7" name="Line 27"/>
          <p:cNvSpPr>
            <a:spLocks noChangeShapeType="1"/>
          </p:cNvSpPr>
          <p:nvPr/>
        </p:nvSpPr>
        <p:spPr bwMode="auto">
          <a:xfrm flipV="1">
            <a:off x="1303338" y="3962400"/>
            <a:ext cx="1447800" cy="914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8" name="Text Box 50"/>
          <p:cNvSpPr txBox="1">
            <a:spLocks noChangeArrowheads="1"/>
          </p:cNvSpPr>
          <p:nvPr/>
        </p:nvSpPr>
        <p:spPr bwMode="auto">
          <a:xfrm>
            <a:off x="774700" y="3613150"/>
            <a:ext cx="1096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Ulmaceae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89" name="Text Box 51"/>
          <p:cNvSpPr txBox="1">
            <a:spLocks noChangeArrowheads="1"/>
          </p:cNvSpPr>
          <p:nvPr/>
        </p:nvSpPr>
        <p:spPr bwMode="auto">
          <a:xfrm>
            <a:off x="2233613" y="3641725"/>
            <a:ext cx="904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Fagales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0" name="Text Box 52"/>
          <p:cNvSpPr txBox="1">
            <a:spLocks noChangeArrowheads="1"/>
          </p:cNvSpPr>
          <p:nvPr/>
        </p:nvSpPr>
        <p:spPr bwMode="auto">
          <a:xfrm>
            <a:off x="2141538" y="2590800"/>
            <a:ext cx="1198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Betulaceae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1" name="Text Box 53"/>
          <p:cNvSpPr txBox="1">
            <a:spLocks noChangeArrowheads="1"/>
          </p:cNvSpPr>
          <p:nvPr/>
        </p:nvSpPr>
        <p:spPr bwMode="auto">
          <a:xfrm>
            <a:off x="3584575" y="2574925"/>
            <a:ext cx="1085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2" name="Line 54"/>
          <p:cNvSpPr>
            <a:spLocks noChangeShapeType="1"/>
          </p:cNvSpPr>
          <p:nvPr/>
        </p:nvSpPr>
        <p:spPr bwMode="auto">
          <a:xfrm flipV="1">
            <a:off x="2827338" y="2971800"/>
            <a:ext cx="1143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093" name="Object 55"/>
          <p:cNvGraphicFramePr>
            <a:graphicFrameLocks noChangeAspect="1"/>
          </p:cNvGraphicFramePr>
          <p:nvPr/>
        </p:nvGraphicFramePr>
        <p:xfrm>
          <a:off x="23701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6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4" name="Object 56"/>
          <p:cNvGraphicFramePr>
            <a:graphicFrameLocks noChangeAspect="1"/>
          </p:cNvGraphicFramePr>
          <p:nvPr/>
        </p:nvGraphicFramePr>
        <p:xfrm>
          <a:off x="41989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7" name="Image" r:id="rId5" imgW="2742857" imgH="7517460" progId="Photoshop.Image.9">
                  <p:embed/>
                </p:oleObj>
              </mc:Choice>
              <mc:Fallback>
                <p:oleObj name="Image" r:id="rId5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5" name="Object 57"/>
          <p:cNvGraphicFramePr>
            <a:graphicFrameLocks noChangeAspect="1"/>
          </p:cNvGraphicFramePr>
          <p:nvPr/>
        </p:nvGraphicFramePr>
        <p:xfrm>
          <a:off x="846138" y="2209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8" name="Image" r:id="rId6" imgW="2742857" imgH="7517460" progId="Photoshop.Image.9">
                  <p:embed/>
                </p:oleObj>
              </mc:Choice>
              <mc:Fallback>
                <p:oleObj name="Image" r:id="rId6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2209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6" name="Text Box 58"/>
          <p:cNvSpPr txBox="1">
            <a:spLocks noChangeArrowheads="1"/>
          </p:cNvSpPr>
          <p:nvPr/>
        </p:nvSpPr>
        <p:spPr bwMode="auto">
          <a:xfrm>
            <a:off x="3097213" y="5457825"/>
            <a:ext cx="1165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Malvaceae</a:t>
            </a:r>
            <a:endParaRPr lang="cs-CZ" sz="1600" i="1">
              <a:solidFill>
                <a:schemeClr val="bg1"/>
              </a:solidFill>
            </a:endParaRPr>
          </a:p>
        </p:txBody>
      </p:sp>
      <p:graphicFrame>
        <p:nvGraphicFramePr>
          <p:cNvPr id="46097" name="Object 59"/>
          <p:cNvGraphicFramePr>
            <a:graphicFrameLocks noChangeAspect="1"/>
          </p:cNvGraphicFramePr>
          <p:nvPr/>
        </p:nvGraphicFramePr>
        <p:xfrm>
          <a:off x="36655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9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55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8" name="Object 62"/>
          <p:cNvGraphicFramePr>
            <a:graphicFrameLocks noChangeAspect="1"/>
          </p:cNvGraphicFramePr>
          <p:nvPr/>
        </p:nvGraphicFramePr>
        <p:xfrm>
          <a:off x="37338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0" name="Image" r:id="rId9" imgW="2742857" imgH="7517460" progId="Photoshop.Image.9">
                  <p:embed/>
                </p:oleObj>
              </mc:Choice>
              <mc:Fallback>
                <p:oleObj name="Image" r:id="rId9" imgW="2742857" imgH="751746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9" name="Object 63"/>
          <p:cNvGraphicFramePr>
            <a:graphicFrameLocks noChangeAspect="1"/>
          </p:cNvGraphicFramePr>
          <p:nvPr/>
        </p:nvGraphicFramePr>
        <p:xfrm>
          <a:off x="32004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1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0" name="Object 64"/>
          <p:cNvGraphicFramePr>
            <a:graphicFrameLocks noChangeAspect="1"/>
          </p:cNvGraphicFramePr>
          <p:nvPr/>
        </p:nvGraphicFramePr>
        <p:xfrm>
          <a:off x="228600" y="45720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2" name="Image" r:id="rId11" imgW="2742857" imgH="7517460" progId="Photoshop.Image.9">
                  <p:embed/>
                </p:oleObj>
              </mc:Choice>
              <mc:Fallback>
                <p:oleObj name="Image" r:id="rId11" imgW="2742857" imgH="7517460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1" name="Text Box 65"/>
          <p:cNvSpPr txBox="1">
            <a:spLocks noChangeArrowheads="1"/>
          </p:cNvSpPr>
          <p:nvPr/>
        </p:nvSpPr>
        <p:spPr bwMode="auto">
          <a:xfrm>
            <a:off x="3565525" y="6248400"/>
            <a:ext cx="1627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</a:t>
            </a:r>
            <a:r>
              <a:rPr lang="cs-CZ" sz="2400" i="1">
                <a:solidFill>
                  <a:schemeClr val="bg1"/>
                </a:solidFill>
              </a:rPr>
              <a:t>opsida</a:t>
            </a:r>
          </a:p>
        </p:txBody>
      </p:sp>
      <p:sp>
        <p:nvSpPr>
          <p:cNvPr id="46102" name="Line 66"/>
          <p:cNvSpPr>
            <a:spLocks noChangeShapeType="1"/>
          </p:cNvSpPr>
          <p:nvPr/>
        </p:nvSpPr>
        <p:spPr bwMode="auto">
          <a:xfrm flipH="1" flipV="1">
            <a:off x="1409700" y="5951538"/>
            <a:ext cx="2195513" cy="5349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03" name="Text Box 68"/>
          <p:cNvSpPr txBox="1">
            <a:spLocks noChangeArrowheads="1"/>
          </p:cNvSpPr>
          <p:nvPr/>
        </p:nvSpPr>
        <p:spPr bwMode="auto">
          <a:xfrm>
            <a:off x="5432425" y="4191000"/>
            <a:ext cx="113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Santalales</a:t>
            </a:r>
          </a:p>
        </p:txBody>
      </p:sp>
      <p:sp>
        <p:nvSpPr>
          <p:cNvPr id="46104" name="Text Box 69"/>
          <p:cNvSpPr txBox="1">
            <a:spLocks noChangeArrowheads="1"/>
          </p:cNvSpPr>
          <p:nvPr/>
        </p:nvSpPr>
        <p:spPr bwMode="auto">
          <a:xfrm>
            <a:off x="4899025" y="2971800"/>
            <a:ext cx="1311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Santalaceae</a:t>
            </a:r>
          </a:p>
        </p:txBody>
      </p:sp>
      <p:sp>
        <p:nvSpPr>
          <p:cNvPr id="46105" name="Text Box 70"/>
          <p:cNvSpPr txBox="1">
            <a:spLocks noChangeArrowheads="1"/>
          </p:cNvSpPr>
          <p:nvPr/>
        </p:nvSpPr>
        <p:spPr bwMode="auto">
          <a:xfrm>
            <a:off x="6270625" y="2979738"/>
            <a:ext cx="1425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Loranthaceae</a:t>
            </a:r>
          </a:p>
        </p:txBody>
      </p:sp>
      <p:graphicFrame>
        <p:nvGraphicFramePr>
          <p:cNvPr id="46106" name="Object 71"/>
          <p:cNvGraphicFramePr>
            <a:graphicFrameLocks noChangeAspect="1"/>
          </p:cNvGraphicFramePr>
          <p:nvPr/>
        </p:nvGraphicFramePr>
        <p:xfrm>
          <a:off x="4899025" y="1600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3" name="Image" r:id="rId12" imgW="2742857" imgH="7517460" progId="Photoshop.Image.9">
                  <p:embed/>
                </p:oleObj>
              </mc:Choice>
              <mc:Fallback>
                <p:oleObj name="Image" r:id="rId12" imgW="2742857" imgH="7517460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1600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7" name="Object 72"/>
          <p:cNvGraphicFramePr>
            <a:graphicFrameLocks noChangeAspect="1"/>
          </p:cNvGraphicFramePr>
          <p:nvPr/>
        </p:nvGraphicFramePr>
        <p:xfrm>
          <a:off x="5432425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4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8" name="Object 73"/>
          <p:cNvGraphicFramePr>
            <a:graphicFrameLocks noChangeAspect="1"/>
          </p:cNvGraphicFramePr>
          <p:nvPr/>
        </p:nvGraphicFramePr>
        <p:xfrm>
          <a:off x="6610350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5" name="Image" r:id="rId15" imgW="4253968" imgH="5244444" progId="Photoshop.Image.9">
                  <p:embed/>
                </p:oleObj>
              </mc:Choice>
              <mc:Fallback>
                <p:oleObj name="Image" r:id="rId15" imgW="4253968" imgH="5244444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9" name="Line 74"/>
          <p:cNvSpPr>
            <a:spLocks noChangeShapeType="1"/>
          </p:cNvSpPr>
          <p:nvPr/>
        </p:nvSpPr>
        <p:spPr bwMode="auto">
          <a:xfrm flipV="1">
            <a:off x="5132388" y="5562600"/>
            <a:ext cx="2944812" cy="9429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0" name="Line 75"/>
          <p:cNvSpPr>
            <a:spLocks noChangeShapeType="1"/>
          </p:cNvSpPr>
          <p:nvPr/>
        </p:nvSpPr>
        <p:spPr bwMode="auto">
          <a:xfrm flipV="1">
            <a:off x="6042025" y="3429000"/>
            <a:ext cx="990600" cy="762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1" name="Line 76"/>
          <p:cNvSpPr>
            <a:spLocks noChangeShapeType="1"/>
          </p:cNvSpPr>
          <p:nvPr/>
        </p:nvSpPr>
        <p:spPr bwMode="auto">
          <a:xfrm flipH="1" flipV="1">
            <a:off x="5508625" y="3352800"/>
            <a:ext cx="457200" cy="838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2" name="Text Box 77"/>
          <p:cNvSpPr txBox="1">
            <a:spLocks noChangeArrowheads="1"/>
          </p:cNvSpPr>
          <p:nvPr/>
        </p:nvSpPr>
        <p:spPr bwMode="auto">
          <a:xfrm>
            <a:off x="7670800" y="5097463"/>
            <a:ext cx="147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Asteridae</a:t>
            </a:r>
          </a:p>
        </p:txBody>
      </p:sp>
      <p:sp>
        <p:nvSpPr>
          <p:cNvPr id="46113" name="Line 78"/>
          <p:cNvSpPr>
            <a:spLocks noChangeShapeType="1"/>
          </p:cNvSpPr>
          <p:nvPr/>
        </p:nvSpPr>
        <p:spPr bwMode="auto">
          <a:xfrm flipH="1" flipV="1">
            <a:off x="5988050" y="4608513"/>
            <a:ext cx="300038" cy="15176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4" name="Text Box 79"/>
          <p:cNvSpPr txBox="1">
            <a:spLocks noChangeArrowheads="1"/>
          </p:cNvSpPr>
          <p:nvPr/>
        </p:nvSpPr>
        <p:spPr bwMode="auto">
          <a:xfrm>
            <a:off x="7907338" y="4495800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Lamiales</a:t>
            </a:r>
          </a:p>
        </p:txBody>
      </p:sp>
      <p:sp>
        <p:nvSpPr>
          <p:cNvPr id="46115" name="Text Box 80"/>
          <p:cNvSpPr txBox="1">
            <a:spLocks noChangeArrowheads="1"/>
          </p:cNvSpPr>
          <p:nvPr/>
        </p:nvSpPr>
        <p:spPr bwMode="auto">
          <a:xfrm>
            <a:off x="7927975" y="3886200"/>
            <a:ext cx="1052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Oleaceae</a:t>
            </a:r>
          </a:p>
        </p:txBody>
      </p:sp>
      <p:sp>
        <p:nvSpPr>
          <p:cNvPr id="46116" name="Line 81"/>
          <p:cNvSpPr>
            <a:spLocks noChangeShapeType="1"/>
          </p:cNvSpPr>
          <p:nvPr/>
        </p:nvSpPr>
        <p:spPr bwMode="auto">
          <a:xfrm flipH="1" flipV="1">
            <a:off x="8385175" y="48768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7" name="Line 82"/>
          <p:cNvSpPr>
            <a:spLocks noChangeShapeType="1"/>
          </p:cNvSpPr>
          <p:nvPr/>
        </p:nvSpPr>
        <p:spPr bwMode="auto">
          <a:xfrm flipH="1" flipV="1">
            <a:off x="8385175" y="4191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118" name="Object 83"/>
          <p:cNvGraphicFramePr>
            <a:graphicFrameLocks noChangeAspect="1"/>
          </p:cNvGraphicFramePr>
          <p:nvPr/>
        </p:nvGraphicFramePr>
        <p:xfrm>
          <a:off x="7807325" y="2522538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6" name="Image" r:id="rId16" imgW="2742857" imgH="7517460" progId="Photoshop.Image.9">
                  <p:embed/>
                </p:oleObj>
              </mc:Choice>
              <mc:Fallback>
                <p:oleObj name="Image" r:id="rId16" imgW="2742857" imgH="7517460" progId="Photoshop.Image.9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325" y="2522538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19" name="Object 84"/>
          <p:cNvGraphicFramePr>
            <a:graphicFrameLocks noChangeAspect="1"/>
          </p:cNvGraphicFramePr>
          <p:nvPr/>
        </p:nvGraphicFramePr>
        <p:xfrm>
          <a:off x="8340725" y="2903538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7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0725" y="2903538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Oddenek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podzemní stonek, často pokryt šupinami, přezimuje, nefotosyntetizuje, ukládá zásobní látky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Psilotum, Bellis sylvestris, Tussilago, Polygonatum</a:t>
            </a:r>
            <a:r>
              <a:rPr lang="cs-CZ" sz="1900" i="1" smtClean="0">
                <a:solidFill>
                  <a:schemeClr val="bg1"/>
                </a:solidFill>
              </a:rPr>
              <a:t>, Iris</a:t>
            </a:r>
            <a:r>
              <a:rPr lang="en-US" sz="1900" i="1" smtClean="0">
                <a:solidFill>
                  <a:schemeClr val="bg1"/>
                </a:solidFill>
              </a:rPr>
              <a:t>, Elytrigia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Oddenková hlíza</a:t>
            </a:r>
            <a:r>
              <a:rPr lang="cs-CZ" sz="1900" smtClean="0">
                <a:solidFill>
                  <a:schemeClr val="bg1"/>
                </a:solidFill>
              </a:rPr>
              <a:t> – vzniká ztloustnutím oddenku, zásobní a rozmnožovací funkce </a:t>
            </a:r>
            <a:r>
              <a:rPr lang="en-US" sz="1900" smtClean="0">
                <a:solidFill>
                  <a:schemeClr val="bg1"/>
                </a:solidFill>
              </a:rPr>
              <a:t>(</a:t>
            </a:r>
            <a:r>
              <a:rPr lang="en-US" sz="1900" i="1" smtClean="0">
                <a:solidFill>
                  <a:schemeClr val="bg1"/>
                </a:solidFill>
              </a:rPr>
              <a:t>Solanum tuberosum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stonku,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Brassica oleracea </a:t>
            </a:r>
            <a:r>
              <a:rPr lang="en-US" sz="1900" smtClean="0">
                <a:solidFill>
                  <a:schemeClr val="bg1"/>
                </a:solidFill>
              </a:rPr>
              <a:t>var.</a:t>
            </a:r>
            <a:r>
              <a:rPr lang="en-US" sz="1900" i="1" smtClean="0">
                <a:solidFill>
                  <a:schemeClr val="bg1"/>
                </a:solidFill>
              </a:rPr>
              <a:t> caulorapa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Bazální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báze stonku, zásobní funkce (</a:t>
            </a:r>
            <a:r>
              <a:rPr lang="cs-CZ" sz="1900" i="1" smtClean="0">
                <a:solidFill>
                  <a:schemeClr val="bg1"/>
                </a:solidFill>
              </a:rPr>
              <a:t>Ranunculus bulbosus, Colchicum, Crocus, Iris, Araceae</a:t>
            </a:r>
            <a:r>
              <a:rPr lang="cs-CZ" sz="19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Hypokotylová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hypokotylu,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Corydalis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Raphanus sativus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Beta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Cyclamen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334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Cibule</a:t>
            </a:r>
            <a:r>
              <a:rPr lang="cs-CZ" sz="2500" smtClean="0">
                <a:solidFill>
                  <a:schemeClr val="bg1"/>
                </a:solidFill>
              </a:rPr>
              <a:t> – smíšená metamorfóza stonku a listů, zásobní funkce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cs-CZ" sz="2500" i="1" smtClean="0">
                <a:solidFill>
                  <a:schemeClr val="bg1"/>
                </a:solidFill>
              </a:rPr>
              <a:t>Liliaceae, Asparagaceae, Amaryllidaceae, Oxalidaceae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úponky</a:t>
            </a:r>
            <a:r>
              <a:rPr lang="cs-CZ" sz="2500" smtClean="0">
                <a:solidFill>
                  <a:schemeClr val="bg1"/>
                </a:solidFill>
              </a:rPr>
              <a:t> – přichycování</a:t>
            </a:r>
            <a:r>
              <a:rPr lang="en-US" sz="2500" smtClean="0">
                <a:solidFill>
                  <a:schemeClr val="bg1"/>
                </a:solidFill>
              </a:rPr>
              <a:t> </a:t>
            </a:r>
            <a:r>
              <a:rPr lang="cs-CZ" sz="2500" smtClean="0">
                <a:solidFill>
                  <a:schemeClr val="bg1"/>
                </a:solidFill>
              </a:rPr>
              <a:t>stonku </a:t>
            </a:r>
            <a:r>
              <a:rPr lang="en-US" sz="2500" smtClean="0">
                <a:solidFill>
                  <a:schemeClr val="bg1"/>
                </a:solidFill>
              </a:rPr>
              <a:t>k </a:t>
            </a:r>
            <a:r>
              <a:rPr lang="cs-CZ" sz="2500" smtClean="0">
                <a:solidFill>
                  <a:schemeClr val="bg1"/>
                </a:solidFill>
              </a:rPr>
              <a:t>opoře, nejčastěji liány (</a:t>
            </a:r>
            <a:r>
              <a:rPr lang="cs-CZ" sz="2500" i="1" smtClean="0">
                <a:solidFill>
                  <a:schemeClr val="bg1"/>
                </a:solidFill>
              </a:rPr>
              <a:t>Vitis, Passiflora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Ovíjivé stonky</a:t>
            </a:r>
            <a:r>
              <a:rPr lang="cs-CZ" sz="2500" smtClean="0">
                <a:solidFill>
                  <a:schemeClr val="bg1"/>
                </a:solidFill>
              </a:rPr>
              <a:t> – zajišťování opory rostliny, pravotočivé (</a:t>
            </a:r>
            <a:r>
              <a:rPr lang="cs-CZ" sz="2500" i="1" smtClean="0">
                <a:solidFill>
                  <a:schemeClr val="bg1"/>
                </a:solidFill>
              </a:rPr>
              <a:t>Humulus</a:t>
            </a:r>
            <a:r>
              <a:rPr lang="cs-CZ" sz="2500" smtClean="0">
                <a:solidFill>
                  <a:schemeClr val="bg1"/>
                </a:solidFill>
              </a:rPr>
              <a:t>), levotočivé (</a:t>
            </a:r>
            <a:r>
              <a:rPr lang="cs-CZ" sz="2500" i="1" smtClean="0">
                <a:solidFill>
                  <a:schemeClr val="bg1"/>
                </a:solidFill>
              </a:rPr>
              <a:t>Convolvulus, Phaseolus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Šlahouny</a:t>
            </a:r>
            <a:r>
              <a:rPr lang="cs-CZ" sz="2500" smtClean="0">
                <a:solidFill>
                  <a:schemeClr val="bg1"/>
                </a:solidFill>
              </a:rPr>
              <a:t> – nadzemní výběžky, vegetativní rozmnožování (</a:t>
            </a:r>
            <a:r>
              <a:rPr lang="cs-CZ" sz="2500" i="1" smtClean="0">
                <a:solidFill>
                  <a:schemeClr val="bg1"/>
                </a:solidFill>
              </a:rPr>
              <a:t>Fragaria, Ranunculus repens, Chlorophytum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trny (kolce)</a:t>
            </a:r>
            <a:r>
              <a:rPr lang="cs-CZ" sz="2500" smtClean="0">
                <a:solidFill>
                  <a:schemeClr val="bg1"/>
                </a:solidFill>
              </a:rPr>
              <a:t> – krátké větévky ostře zakončené, ochranná funkce (</a:t>
            </a:r>
            <a:r>
              <a:rPr lang="cs-CZ" sz="2500" i="1" smtClean="0">
                <a:solidFill>
                  <a:schemeClr val="bg1"/>
                </a:solidFill>
              </a:rPr>
              <a:t>Prunus spinosa, Crataegus, Gleditsia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Stonky sukulentů (chylokauly)</a:t>
            </a:r>
            <a:r>
              <a:rPr lang="cs-CZ" sz="2500" smtClean="0">
                <a:solidFill>
                  <a:schemeClr val="bg1"/>
                </a:solidFill>
              </a:rPr>
              <a:t> – zdužnatělé, zásobárna vody (</a:t>
            </a:r>
            <a:r>
              <a:rPr lang="cs-CZ" sz="2500" i="1" smtClean="0">
                <a:solidFill>
                  <a:schemeClr val="bg1"/>
                </a:solidFill>
              </a:rPr>
              <a:t>Cactaceae, Euphorbiaceae, Apocynaceae, Asteraceae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Fylokládia</a:t>
            </a:r>
            <a:r>
              <a:rPr lang="cs-CZ" sz="2500" smtClean="0">
                <a:solidFill>
                  <a:schemeClr val="bg1"/>
                </a:solidFill>
              </a:rPr>
              <a:t> – zploštělé stonky s asimilační funkcí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en-US" sz="2500" i="1" smtClean="0">
                <a:solidFill>
                  <a:schemeClr val="bg1"/>
                </a:solidFill>
              </a:rPr>
              <a:t>Ruscus, Asparagus</a:t>
            </a:r>
            <a:r>
              <a:rPr lang="cs-CZ" sz="2500" i="1" smtClean="0">
                <a:solidFill>
                  <a:schemeClr val="bg1"/>
                </a:solidFill>
              </a:rPr>
              <a:t>, Homalocladium,…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Brachyblasty</a:t>
            </a:r>
            <a:r>
              <a:rPr lang="cs-CZ" sz="2500" smtClean="0">
                <a:solidFill>
                  <a:schemeClr val="bg1"/>
                </a:solidFill>
              </a:rPr>
              <a:t> – zkrácené větévky, vyrůstají z nich listy (</a:t>
            </a:r>
            <a:r>
              <a:rPr lang="cs-CZ" sz="2500" i="1" smtClean="0">
                <a:solidFill>
                  <a:schemeClr val="bg1"/>
                </a:solidFill>
              </a:rPr>
              <a:t>Ginkgophyta, Pinophyta, Malus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4783138" y="61563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Oddenková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Solanum tuberosum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Solanaceae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4768850" y="5892800"/>
            <a:ext cx="13938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http://botany.cz/foto/solatuherb4.jpg</a:t>
            </a: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233363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Oddenek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Psilotum nudum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Psilophyta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234950" y="5875338"/>
            <a:ext cx="32940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http://botit.botany.wisc.edu/courses/img/Systematics/Phyla/Psilophyta/Psilotum_rhizome.jpg</a:t>
            </a:r>
          </a:p>
        </p:txBody>
      </p:sp>
      <p:pic>
        <p:nvPicPr>
          <p:cNvPr id="50183" name="Picture 10" descr="Psilotum_rhizome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4022"/>
          <a:stretch>
            <a:fillRect/>
          </a:stretch>
        </p:blipFill>
        <p:spPr bwMode="auto">
          <a:xfrm>
            <a:off x="304800" y="2057400"/>
            <a:ext cx="412273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2" descr="solatuher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21404"/>
          <a:stretch>
            <a:fillRect/>
          </a:stretch>
        </p:blipFill>
        <p:spPr bwMode="auto">
          <a:xfrm>
            <a:off x="4800600" y="1524000"/>
            <a:ext cx="384968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Bazální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Colchicum autumnale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(</a:t>
            </a:r>
            <a:r>
              <a:rPr lang="cs-CZ" sz="1200" i="1">
                <a:solidFill>
                  <a:schemeClr val="bg1"/>
                </a:solidFill>
              </a:rPr>
              <a:t>Colchicaceae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768850" y="5816600"/>
            <a:ext cx="2622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http://www.srgc.org.uk/bulblog/log2007/080807/Colchicum%20bulbs.jpg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52413" y="6096000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Brassica oleracea </a:t>
            </a:r>
            <a:r>
              <a:rPr lang="cs-CZ" sz="1200">
                <a:solidFill>
                  <a:schemeClr val="bg1"/>
                </a:solidFill>
              </a:rPr>
              <a:t>var.</a:t>
            </a:r>
            <a:r>
              <a:rPr lang="cs-CZ" sz="1200" i="1">
                <a:solidFill>
                  <a:schemeClr val="bg1"/>
                </a:solidFill>
              </a:rPr>
              <a:t> caulorapa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Brassicaceae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57200" y="5799138"/>
            <a:ext cx="2962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http://www.publicdomainpictures.net/pictures/4000/nahled/1-1244818989T5Zu.jpg</a:t>
            </a:r>
          </a:p>
        </p:txBody>
      </p:sp>
      <p:pic>
        <p:nvPicPr>
          <p:cNvPr id="51207" name="Picture 10" descr="1-1244818989T5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1920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2" descr="Colchicum%20bu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4800" r="3903" b="13600"/>
          <a:stretch>
            <a:fillRect/>
          </a:stretch>
        </p:blipFill>
        <p:spPr bwMode="auto">
          <a:xfrm>
            <a:off x="3810000" y="1952625"/>
            <a:ext cx="51816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Stonkové úponky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Passiflora incarnata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Passifloraceae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768850" y="5892800"/>
            <a:ext cx="3186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http://www.sbs.utexas.edu/bio406d/images/pics/pas/Passiflora%20incarn%20tendrils.jpg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Hypokotylová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Cyclamen hederifolium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Primulaceae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04800" y="5875338"/>
            <a:ext cx="26812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http://www.hardycyclamens.com/images/hardy_cyclamen_corm-top-lg.jpg</a:t>
            </a:r>
          </a:p>
        </p:txBody>
      </p:sp>
      <p:pic>
        <p:nvPicPr>
          <p:cNvPr id="52231" name="Picture 10" descr="hardy_cyclamen_corm-top-lg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5001"/>
          <a:stretch>
            <a:fillRect/>
          </a:stretch>
        </p:blipFill>
        <p:spPr bwMode="auto">
          <a:xfrm>
            <a:off x="381000" y="1219200"/>
            <a:ext cx="3748088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 descr="Passiflora%20incarn%20tendr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14546"/>
          <a:stretch>
            <a:fillRect/>
          </a:stretch>
        </p:blipFill>
        <p:spPr bwMode="auto">
          <a:xfrm>
            <a:off x="4800600" y="1219200"/>
            <a:ext cx="33623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783138" y="5867400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Šlahouny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Ranunculus repens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       (</a:t>
            </a:r>
            <a:r>
              <a:rPr lang="cs-CZ" sz="1200" i="1">
                <a:solidFill>
                  <a:schemeClr val="bg1"/>
                </a:solidFill>
              </a:rPr>
              <a:t>Ranunculaceae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660900" y="5459413"/>
            <a:ext cx="4127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http://img5.rajce.idnes.cz/d0502/2/2398/2398186_29402b4c1f6a1f6a185d0492f14041d2/images/Pryskyrnik_plazivy_-_ranunculus_repens.jpg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12738" y="584676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Ovíjivé stonky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Calystegia sepium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</a:t>
            </a:r>
            <a:r>
              <a:rPr lang="cs-CZ" sz="1200">
                <a:solidFill>
                  <a:schemeClr val="bg1"/>
                </a:solidFill>
              </a:rPr>
              <a:t>                               (</a:t>
            </a:r>
            <a:r>
              <a:rPr lang="cs-CZ" sz="1200" i="1">
                <a:solidFill>
                  <a:schemeClr val="bg1"/>
                </a:solidFill>
              </a:rPr>
              <a:t>Convolvulaceae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96850" y="5257800"/>
            <a:ext cx="2128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http://www.hlasek.com/foto/calystegia_sepium_a3694.jpg</a:t>
            </a:r>
          </a:p>
        </p:txBody>
      </p:sp>
      <p:pic>
        <p:nvPicPr>
          <p:cNvPr id="53255" name="Picture 10" descr="calystegia_sepium_a36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742" r="3076" b="15790"/>
          <a:stretch>
            <a:fillRect/>
          </a:stretch>
        </p:blipFill>
        <p:spPr bwMode="auto">
          <a:xfrm>
            <a:off x="125413" y="2133600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2" descr="Pryskyrnik_plazivy_-_ranunculus_rep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"/>
          <a:stretch>
            <a:fillRect/>
          </a:stretch>
        </p:blipFill>
        <p:spPr bwMode="auto">
          <a:xfrm>
            <a:off x="4595813" y="1828800"/>
            <a:ext cx="44196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Cibule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Narcissus</a:t>
            </a:r>
            <a:r>
              <a:rPr lang="cs-CZ" sz="1200">
                <a:solidFill>
                  <a:schemeClr val="bg1"/>
                </a:solidFill>
              </a:rPr>
              <a:t> sp.</a:t>
            </a:r>
            <a:r>
              <a:rPr lang="cs-CZ" sz="1200" i="1">
                <a:solidFill>
                  <a:schemeClr val="bg1"/>
                </a:solidFill>
              </a:rPr>
              <a:t/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Amaryllidaceae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586288" y="5680075"/>
            <a:ext cx="27320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http://www.srgc.org.uk/bulblog/log2005/030505/True%20bulb.jpg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Kolce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Prunus spinosa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Rosaceae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7257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http://www.plant-identification.co.uk/images/rosaceae/prunus-spinosa-3.jpg</a:t>
            </a:r>
          </a:p>
        </p:txBody>
      </p:sp>
      <p:pic>
        <p:nvPicPr>
          <p:cNvPr id="54279" name="Picture 10" descr="prunus-spinosa-3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10909"/>
          <a:stretch>
            <a:fillRect/>
          </a:stretch>
        </p:blipFill>
        <p:spPr bwMode="auto">
          <a:xfrm>
            <a:off x="152400" y="1976438"/>
            <a:ext cx="41910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2" descr="True%20bu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10350"/>
          <a:stretch>
            <a:fillRect/>
          </a:stretch>
        </p:blipFill>
        <p:spPr bwMode="auto">
          <a:xfrm>
            <a:off x="4572000" y="1905000"/>
            <a:ext cx="4365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Fylokládia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Ruscus aculeatus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Asparagaceae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 err="1" smtClean="0">
                <a:solidFill>
                  <a:srgbClr val="FFCC66"/>
                </a:solidFill>
              </a:rPr>
              <a:t>Chylokauly</a:t>
            </a:r>
            <a:r>
              <a:rPr lang="cs-CZ" sz="1600" b="1" dirty="0" smtClean="0">
                <a:solidFill>
                  <a:srgbClr val="FFCC66"/>
                </a:solidFill>
              </a:rPr>
              <a:t> </a:t>
            </a:r>
            <a:r>
              <a:rPr lang="cs-CZ" sz="1200" dirty="0">
                <a:solidFill>
                  <a:schemeClr val="bg1"/>
                </a:solidFill>
              </a:rPr>
              <a:t>– </a:t>
            </a:r>
            <a:r>
              <a:rPr lang="cs-CZ" sz="1200" i="1" dirty="0" err="1">
                <a:solidFill>
                  <a:schemeClr val="bg1"/>
                </a:solidFill>
              </a:rPr>
              <a:t>Euphorbia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trigona</a:t>
            </a:r>
            <a:r>
              <a:rPr lang="cs-CZ" sz="1200" i="1" dirty="0">
                <a:solidFill>
                  <a:schemeClr val="bg1"/>
                </a:solidFill>
              </a:rPr>
              <a:t/>
            </a:r>
            <a:br>
              <a:rPr lang="cs-CZ" sz="1200" i="1" dirty="0">
                <a:solidFill>
                  <a:schemeClr val="bg1"/>
                </a:solidFill>
              </a:rPr>
            </a:br>
            <a:r>
              <a:rPr lang="cs-CZ" sz="1200" dirty="0" smtClean="0">
                <a:solidFill>
                  <a:srgbClr val="FFCC66"/>
                </a:solidFill>
              </a:rPr>
              <a:t>(stonky sukulentů)</a:t>
            </a:r>
            <a:r>
              <a:rPr lang="cs-CZ" sz="1200" i="1" dirty="0" smtClean="0">
                <a:solidFill>
                  <a:schemeClr val="bg1"/>
                </a:solidFill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   </a:t>
            </a:r>
            <a:r>
              <a:rPr lang="cs-CZ" sz="1200" dirty="0">
                <a:solidFill>
                  <a:schemeClr val="bg1"/>
                </a:solidFill>
              </a:rPr>
              <a:t>(</a:t>
            </a:r>
            <a:r>
              <a:rPr lang="cs-CZ" sz="1200" i="1" dirty="0" err="1">
                <a:solidFill>
                  <a:schemeClr val="bg1"/>
                </a:solidFill>
              </a:rPr>
              <a:t>Euphorbiaceae</a:t>
            </a:r>
            <a:r>
              <a:rPr lang="cs-CZ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2764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http://windowsillcactus.com/wc_images/euphorbia_trigona.jpg</a:t>
            </a:r>
          </a:p>
        </p:txBody>
      </p:sp>
      <p:pic>
        <p:nvPicPr>
          <p:cNvPr id="55302" name="Picture 10" descr="euphorbia_trig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1" descr="1672pe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14168"/>
          <a:stretch>
            <a:fillRect/>
          </a:stretch>
        </p:blipFill>
        <p:spPr bwMode="auto">
          <a:xfrm>
            <a:off x="4419600" y="1524000"/>
            <a:ext cx="4572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82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úplné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část dřevní i lýkovou</a:t>
            </a:r>
            <a:endParaRPr lang="cs-CZ" sz="2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neúplné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dřevní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na koncích rozvětvené žilnatiny listů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lýkové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často v zásobních orgánech</a:t>
            </a:r>
            <a:endParaRPr lang="cs-CZ" sz="32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uzavřené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neobsahují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 netloustnou</a:t>
            </a: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otevřené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mohou tloustnout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1676400" y="6096000"/>
            <a:ext cx="3573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Brachyblasty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Larix decidua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</a:t>
            </a: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Pinaceae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1524000" y="5822950"/>
            <a:ext cx="1973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http://botanika.bf.jcu.cz/morfologie/LarixBrachDet.jpg</a:t>
            </a:r>
          </a:p>
        </p:txBody>
      </p:sp>
      <p:pic>
        <p:nvPicPr>
          <p:cNvPr id="56325" name="Picture 9" descr="LarixBrach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25563"/>
            <a:ext cx="604837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kořene</a:t>
            </a:r>
          </a:p>
        </p:txBody>
      </p:sp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6342063" y="6461125"/>
            <a:ext cx="26495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Jane Alangdale, 2007: </a:t>
            </a:r>
            <a:r>
              <a:rPr lang="en-US" sz="600">
                <a:solidFill>
                  <a:schemeClr val="bg1"/>
                </a:solidFill>
              </a:rPr>
              <a:t>Evolution of developmental mechanisms in plants</a:t>
            </a:r>
            <a:endParaRPr lang="cs-CZ" sz="600">
              <a:solidFill>
                <a:schemeClr val="bg1"/>
              </a:solidFill>
            </a:endParaRPr>
          </a:p>
        </p:txBody>
      </p:sp>
      <p:pic>
        <p:nvPicPr>
          <p:cNvPr id="57348" name="Picture 2" descr="https://ars.els-cdn.com/content/image/1-s2.0-S0959437X08000683-gr2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66800"/>
            <a:ext cx="880427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úplné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229600" cy="5418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přesličky, nahosemenné, krytosemenné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(arthrostélé, eustélé, ataktostélé)</a:t>
            </a:r>
            <a:r>
              <a:rPr lang="cs-CZ" sz="1600" smtClean="0">
                <a:solidFill>
                  <a:schemeClr val="bg1"/>
                </a:solidFill>
              </a:rPr>
              <a:t>, CS otevřené i uzavřené</a:t>
            </a: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bikolaterální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i="1" smtClean="0">
                <a:solidFill>
                  <a:schemeClr val="bg1"/>
                </a:solidFill>
              </a:rPr>
              <a:t>Cucurbitales, Solanales, Asclepiadaceae, Campanulaceae, Myrtaceae,</a:t>
            </a:r>
            <a:br>
              <a:rPr lang="cs-CZ" sz="1400" i="1" smtClean="0">
                <a:solidFill>
                  <a:schemeClr val="bg1"/>
                </a:solidFill>
              </a:rPr>
            </a:br>
            <a:r>
              <a:rPr lang="cs-CZ" sz="1400" i="1" smtClean="0">
                <a:solidFill>
                  <a:schemeClr val="bg1"/>
                </a:solidFill>
              </a:rPr>
              <a:t>                                    Polygonaceae</a:t>
            </a:r>
            <a:r>
              <a:rPr lang="cs-CZ" sz="1400" smtClean="0">
                <a:solidFill>
                  <a:schemeClr val="bg1"/>
                </a:solidFill>
              </a:rPr>
              <a:t> (eustélé)</a:t>
            </a:r>
            <a:r>
              <a:rPr lang="cs-CZ" sz="1600" smtClean="0">
                <a:solidFill>
                  <a:schemeClr val="bg1"/>
                </a:solidFill>
              </a:rPr>
              <a:t>, CS otevřené, vznik z kolaterálního a</a:t>
            </a:r>
            <a:br>
              <a:rPr lang="cs-CZ" sz="1600" smtClean="0">
                <a:solidFill>
                  <a:schemeClr val="bg1"/>
                </a:solidFill>
              </a:rPr>
            </a:br>
            <a:r>
              <a:rPr lang="cs-CZ" sz="1600" smtClean="0">
                <a:solidFill>
                  <a:schemeClr val="bg1"/>
                </a:solidFill>
              </a:rPr>
              <a:t>                               neúplného lýkového CS</a:t>
            </a: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>	</a:t>
            </a:r>
            <a:r>
              <a:rPr lang="cs-CZ" sz="2000" b="1" smtClean="0">
                <a:solidFill>
                  <a:srgbClr val="99FF99"/>
                </a:solidFill>
              </a:rPr>
              <a:t>koncentrické</a:t>
            </a: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dřevostředný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kapradin (protostélé, polystélé), odvozený typ u plavuní (plektostélé),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   CS uzavřené</a:t>
            </a:r>
          </a:p>
          <a:p>
            <a:pPr lvl="1"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cs-CZ" sz="18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lýkostředný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jednoděložných v zásobních orgánech (oddenky, stonkové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hlízy) nebo při atypickém tloustnutí stonku jednoděložných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rostlin, CS uzavřené</a:t>
            </a: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radiální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v kořenech nahosemenných a krytosemenných, ve stonku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fosilních rostlin: </a:t>
            </a:r>
            <a:r>
              <a:rPr lang="cs-CZ" sz="1400" i="1" smtClean="0">
                <a:solidFill>
                  <a:schemeClr val="bg1"/>
                </a:solidFill>
              </a:rPr>
              <a:t>Asteroxylon –</a:t>
            </a:r>
            <a:r>
              <a:rPr lang="cs-CZ" sz="1400" smtClean="0">
                <a:solidFill>
                  <a:schemeClr val="bg1"/>
                </a:solidFill>
              </a:rPr>
              <a:t> Zosterophyllophyta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recentně: </a:t>
            </a:r>
            <a:r>
              <a:rPr lang="cs-CZ" sz="1400" i="1" smtClean="0">
                <a:solidFill>
                  <a:schemeClr val="bg1"/>
                </a:solidFill>
              </a:rPr>
              <a:t>Psilotum</a:t>
            </a:r>
            <a:r>
              <a:rPr lang="cs-CZ" sz="1400" smtClean="0">
                <a:solidFill>
                  <a:schemeClr val="bg1"/>
                </a:solidFill>
              </a:rPr>
              <a:t> </a:t>
            </a:r>
            <a:r>
              <a:rPr lang="cs-CZ" sz="1400" i="1" smtClean="0">
                <a:solidFill>
                  <a:schemeClr val="bg1"/>
                </a:solidFill>
              </a:rPr>
              <a:t>– </a:t>
            </a:r>
            <a:r>
              <a:rPr lang="cs-CZ" sz="1400" smtClean="0">
                <a:solidFill>
                  <a:schemeClr val="bg1"/>
                </a:solidFill>
              </a:rPr>
              <a:t>Psilophyta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(aktinostélé), CS otevřené i uzavřené</a:t>
            </a:r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50850" y="10572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3" name="Image" r:id="rId3" imgW="1396825" imgH="2463492" progId="Photoshop.Image.9">
                  <p:embed/>
                </p:oleObj>
              </mc:Choice>
              <mc:Fallback>
                <p:oleObj name="Image" r:id="rId3" imgW="1396825" imgH="2463492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0572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450850" y="19843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4" name="Image" r:id="rId5" imgW="1396825" imgH="2463492" progId="Photoshop.Image.9">
                  <p:embed/>
                </p:oleObj>
              </mc:Choice>
              <mc:Fallback>
                <p:oleObj name="Image" r:id="rId5" imgW="1396825" imgH="2463492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9843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588" y="4540250"/>
          <a:ext cx="10572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" name="Image" r:id="rId7" imgW="2196825" imgH="2311111" progId="Photoshop.Image.9">
                  <p:embed/>
                </p:oleObj>
              </mc:Choice>
              <mc:Fallback>
                <p:oleObj name="Image" r:id="rId7" imgW="2196825" imgH="23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4540250"/>
                        <a:ext cx="10572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1588" y="3449638"/>
          <a:ext cx="10620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6" name="Image" r:id="rId9" imgW="2196825" imgH="2311111" progId="Photoshop.Image.9">
                  <p:embed/>
                </p:oleObj>
              </mc:Choice>
              <mc:Fallback>
                <p:oleObj name="Image" r:id="rId9" imgW="2196825" imgH="2311111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3449638"/>
                        <a:ext cx="106203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0" y="5638800"/>
          <a:ext cx="10287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7" name="Image" r:id="rId11" imgW="2158730" imgH="2273016" progId="Photoshop.Image.9">
                  <p:embed/>
                </p:oleObj>
              </mc:Choice>
              <mc:Fallback>
                <p:oleObj name="Image" r:id="rId11" imgW="2158730" imgH="2273016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38800"/>
                        <a:ext cx="102870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www.sci.muni.cz/%7Eanatomy/stems/images/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9838"/>
            <a:ext cx="6321425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Aristolochia durior</a:t>
            </a:r>
            <a:r>
              <a:rPr lang="cs-CZ" sz="1800" smtClean="0">
                <a:solidFill>
                  <a:schemeClr val="bg1"/>
                </a:solidFill>
              </a:rPr>
              <a:t>, Aristolochiaceae</a:t>
            </a:r>
          </a:p>
        </p:txBody>
      </p:sp>
      <p:sp>
        <p:nvSpPr>
          <p:cNvPr id="17413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7414" name="Line 41"/>
          <p:cNvSpPr>
            <a:spLocks noChangeShapeType="1"/>
          </p:cNvSpPr>
          <p:nvPr/>
        </p:nvSpPr>
        <p:spPr bwMode="auto">
          <a:xfrm flipH="1">
            <a:off x="4572000" y="4191000"/>
            <a:ext cx="25908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5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céva</a:t>
            </a:r>
          </a:p>
        </p:txBody>
      </p:sp>
      <p:sp>
        <p:nvSpPr>
          <p:cNvPr id="17416" name="Line 41"/>
          <p:cNvSpPr>
            <a:spLocks noChangeShapeType="1"/>
          </p:cNvSpPr>
          <p:nvPr/>
        </p:nvSpPr>
        <p:spPr bwMode="auto">
          <a:xfrm flipH="1">
            <a:off x="4800600" y="4648200"/>
            <a:ext cx="2362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7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7418" name="Line 41"/>
          <p:cNvSpPr>
            <a:spLocks noChangeShapeType="1"/>
          </p:cNvSpPr>
          <p:nvPr/>
        </p:nvSpPr>
        <p:spPr bwMode="auto">
          <a:xfrm flipH="1">
            <a:off x="3595688" y="19431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9" name="Rectangle 3"/>
          <p:cNvSpPr txBox="1">
            <a:spLocks noChangeArrowheads="1"/>
          </p:cNvSpPr>
          <p:nvPr/>
        </p:nvSpPr>
        <p:spPr bwMode="auto">
          <a:xfrm>
            <a:off x="7162800" y="17526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7420" name="Obdélník 2"/>
          <p:cNvSpPr>
            <a:spLocks noChangeArrowheads="1"/>
          </p:cNvSpPr>
          <p:nvPr/>
        </p:nvSpPr>
        <p:spPr bwMode="auto">
          <a:xfrm>
            <a:off x="3505200" y="1195388"/>
            <a:ext cx="3048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900">
                <a:solidFill>
                  <a:schemeClr val="bg1"/>
                </a:solidFill>
              </a:rPr>
              <a:t>http://www.sci.muni.cz/~anatomy/stems/images/028.jpg</a:t>
            </a:r>
          </a:p>
        </p:txBody>
      </p:sp>
      <p:sp>
        <p:nvSpPr>
          <p:cNvPr id="17421" name="Line 41"/>
          <p:cNvSpPr>
            <a:spLocks noChangeShapeType="1"/>
          </p:cNvSpPr>
          <p:nvPr/>
        </p:nvSpPr>
        <p:spPr bwMode="auto">
          <a:xfrm flipH="1">
            <a:off x="4419600" y="2628900"/>
            <a:ext cx="2743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2" name="Rectangle 3"/>
          <p:cNvSpPr txBox="1">
            <a:spLocks noChangeArrowheads="1"/>
          </p:cNvSpPr>
          <p:nvPr/>
        </p:nvSpPr>
        <p:spPr bwMode="auto">
          <a:xfrm>
            <a:off x="7162800" y="24384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(heteroxylický)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" b="1526"/>
          <a:stretch>
            <a:fillRect/>
          </a:stretch>
        </p:blipFill>
        <p:spPr bwMode="auto">
          <a:xfrm>
            <a:off x="419100" y="1104900"/>
            <a:ext cx="6667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Ginkgo biloba</a:t>
            </a:r>
            <a:r>
              <a:rPr lang="cs-CZ" sz="1800" smtClean="0">
                <a:solidFill>
                  <a:schemeClr val="bg1"/>
                </a:solidFill>
              </a:rPr>
              <a:t>, Ginkgoaceae</a:t>
            </a:r>
          </a:p>
        </p:txBody>
      </p:sp>
      <p:sp>
        <p:nvSpPr>
          <p:cNvPr id="18437" name="Line 41"/>
          <p:cNvSpPr>
            <a:spLocks noChangeShapeType="1"/>
          </p:cNvSpPr>
          <p:nvPr/>
        </p:nvSpPr>
        <p:spPr bwMode="auto">
          <a:xfrm flipH="1">
            <a:off x="4483100" y="4711700"/>
            <a:ext cx="3176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3"/>
          <p:cNvSpPr txBox="1">
            <a:spLocks noChangeArrowheads="1"/>
          </p:cNvSpPr>
          <p:nvPr/>
        </p:nvSpPr>
        <p:spPr bwMode="auto">
          <a:xfrm>
            <a:off x="7607300" y="4521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8439" name="Line 41"/>
          <p:cNvSpPr>
            <a:spLocks noChangeShapeType="1"/>
          </p:cNvSpPr>
          <p:nvPr/>
        </p:nvSpPr>
        <p:spPr bwMode="auto">
          <a:xfrm flipH="1">
            <a:off x="1828800" y="1687513"/>
            <a:ext cx="5843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Rectangle 3"/>
          <p:cNvSpPr txBox="1">
            <a:spLocks noChangeArrowheads="1"/>
          </p:cNvSpPr>
          <p:nvPr/>
        </p:nvSpPr>
        <p:spPr bwMode="auto">
          <a:xfrm>
            <a:off x="7596188" y="1497013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8441" name="Obdélník 2"/>
          <p:cNvSpPr>
            <a:spLocks noChangeArrowheads="1"/>
          </p:cNvSpPr>
          <p:nvPr/>
        </p:nvSpPr>
        <p:spPr bwMode="auto">
          <a:xfrm>
            <a:off x="3719513" y="1079500"/>
            <a:ext cx="3733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>
                <a:solidFill>
                  <a:schemeClr val="bg1"/>
                </a:solidFill>
              </a:rPr>
              <a:t>http://kfrserver.natur.cuni.cz/lide/zelen/U3V_fr/prezentace/dreviny.pdf</a:t>
            </a:r>
          </a:p>
        </p:txBody>
      </p:sp>
      <p:sp>
        <p:nvSpPr>
          <p:cNvPr id="18442" name="Line 41"/>
          <p:cNvSpPr>
            <a:spLocks noChangeShapeType="1"/>
          </p:cNvSpPr>
          <p:nvPr/>
        </p:nvSpPr>
        <p:spPr bwMode="auto">
          <a:xfrm flipH="1">
            <a:off x="4929188" y="2628900"/>
            <a:ext cx="27432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Rectangle 3"/>
          <p:cNvSpPr txBox="1">
            <a:spLocks noChangeArrowheads="1"/>
          </p:cNvSpPr>
          <p:nvPr/>
        </p:nvSpPr>
        <p:spPr bwMode="auto">
          <a:xfrm>
            <a:off x="7596188" y="2438400"/>
            <a:ext cx="162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(homoxylický)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cs-CZ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atypické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Equisetum arvense</a:t>
            </a:r>
            <a:r>
              <a:rPr lang="cs-CZ" sz="1800" smtClean="0">
                <a:solidFill>
                  <a:schemeClr val="bg1"/>
                </a:solidFill>
              </a:rPr>
              <a:t>, Equisetophyta</a:t>
            </a:r>
          </a:p>
        </p:txBody>
      </p:sp>
      <p:pic>
        <p:nvPicPr>
          <p:cNvPr id="19460" name="Picture 2" descr="D:\Paja\MUNI\vyuka\evolucni morfologie rostlin\pouzitelne zdroje\Preslicka-Cevni sva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3013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9462" name="Line 41"/>
          <p:cNvSpPr>
            <a:spLocks noChangeShapeType="1"/>
          </p:cNvSpPr>
          <p:nvPr/>
        </p:nvSpPr>
        <p:spPr bwMode="auto">
          <a:xfrm flipH="1">
            <a:off x="3505200" y="4191000"/>
            <a:ext cx="3657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lakuna</a:t>
            </a:r>
          </a:p>
        </p:txBody>
      </p:sp>
      <p:sp>
        <p:nvSpPr>
          <p:cNvPr id="19464" name="Line 41"/>
          <p:cNvSpPr>
            <a:spLocks noChangeShapeType="1"/>
          </p:cNvSpPr>
          <p:nvPr/>
        </p:nvSpPr>
        <p:spPr bwMode="auto">
          <a:xfrm flipH="1">
            <a:off x="3595688" y="4648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9466" name="Line 41"/>
          <p:cNvSpPr>
            <a:spLocks noChangeShapeType="1"/>
          </p:cNvSpPr>
          <p:nvPr/>
        </p:nvSpPr>
        <p:spPr bwMode="auto">
          <a:xfrm flipH="1">
            <a:off x="3595688" y="3124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Rectangle 3"/>
          <p:cNvSpPr txBox="1">
            <a:spLocks noChangeArrowheads="1"/>
          </p:cNvSpPr>
          <p:nvPr/>
        </p:nvSpPr>
        <p:spPr bwMode="auto">
          <a:xfrm>
            <a:off x="7162800" y="2933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40456</TotalTime>
  <Words>1010</Words>
  <Application>Microsoft Office PowerPoint</Application>
  <PresentationFormat>Předvádění na obrazovce (4:3)</PresentationFormat>
  <Paragraphs>392</Paragraphs>
  <Slides>51</Slides>
  <Notes>1</Notes>
  <HiddenSlides>1</HiddenSlides>
  <MMClips>0</MMClips>
  <ScaleCrop>false</ScaleCrop>
  <HeadingPairs>
    <vt:vector size="8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4" baseType="lpstr">
      <vt:lpstr>Arial</vt:lpstr>
      <vt:lpstr>Výchozí návrh</vt:lpstr>
      <vt:lpstr>Image</vt:lpstr>
      <vt:lpstr>Příběh stonku  evoluce, funkce, stavba, adaptace</vt:lpstr>
      <vt:lpstr>Funkce stonku</vt:lpstr>
      <vt:lpstr>Evoluce vodivé funkce</vt:lpstr>
      <vt:lpstr>Evoluce vodivé funkce</vt:lpstr>
      <vt:lpstr>Cévní svazky</vt:lpstr>
      <vt:lpstr>Cévní svazky úplné</vt:lpstr>
      <vt:lpstr>Cévní svazky typické</vt:lpstr>
      <vt:lpstr>Cévní svazky typické</vt:lpstr>
      <vt:lpstr>Cévní svazky atypické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Evoluční shrnutí</vt:lpstr>
      <vt:lpstr>Evoluční shrnutí</vt:lpstr>
      <vt:lpstr>Evoluční shrnutí</vt:lpstr>
      <vt:lpstr>Evoluční shrnutí</vt:lpstr>
      <vt:lpstr>Tloustnutí stonku</vt:lpstr>
      <vt:lpstr>Sekundární tloustnutí</vt:lpstr>
      <vt:lpstr>Sekundární tloustnutí</vt:lpstr>
      <vt:lpstr>Dracénové tloustnutí</vt:lpstr>
      <vt:lpstr>Caryophyllidové tloustnutí</vt:lpstr>
      <vt:lpstr>Řez kořenem řepy</vt:lpstr>
      <vt:lpstr>Tloustnutí lepidodendronu</vt:lpstr>
      <vt:lpstr>Sek. tloustnutí v evoluci</vt:lpstr>
      <vt:lpstr>Parenchym ve dřevě</vt:lpstr>
      <vt:lpstr>Parenchym ve dřevě</vt:lpstr>
      <vt:lpstr>Uspořádání listů</vt:lpstr>
      <vt:lpstr>Uspořádání listů</vt:lpstr>
      <vt:lpstr>Uspořádání listů</vt:lpstr>
      <vt:lpstr>Větvení stonku</vt:lpstr>
      <vt:lpstr>Větvení stonku</vt:lpstr>
      <vt:lpstr>Větvení stonku</vt:lpstr>
      <vt:lpstr>Evoluční pohled</vt:lpstr>
      <vt:lpstr>Evoluční pohled</vt:lpstr>
      <vt:lpstr>Evoluční pohled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kořene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Paja</dc:creator>
  <cp:lastModifiedBy>Pavel Veselý</cp:lastModifiedBy>
  <cp:revision>275</cp:revision>
  <cp:lastPrinted>1601-01-01T00:00:00Z</cp:lastPrinted>
  <dcterms:created xsi:type="dcterms:W3CDTF">1601-01-01T00:00:00Z</dcterms:created>
  <dcterms:modified xsi:type="dcterms:W3CDTF">2023-10-02T13:57:31Z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