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9" r:id="rId3"/>
    <p:sldId id="272" r:id="rId4"/>
    <p:sldId id="273" r:id="rId5"/>
    <p:sldId id="274" r:id="rId6"/>
    <p:sldId id="275" r:id="rId7"/>
    <p:sldId id="276" r:id="rId8"/>
    <p:sldId id="277" r:id="rId9"/>
    <p:sldId id="278" r:id="rId10"/>
    <p:sldId id="280" r:id="rId11"/>
    <p:sldId id="265" r:id="rId12"/>
    <p:sldId id="260" r:id="rId13"/>
    <p:sldId id="259" r:id="rId14"/>
    <p:sldId id="263" r:id="rId15"/>
    <p:sldId id="268" r:id="rId16"/>
    <p:sldId id="266" r:id="rId17"/>
    <p:sldId id="283" r:id="rId18"/>
    <p:sldId id="282" r:id="rId19"/>
    <p:sldId id="271" r:id="rId20"/>
    <p:sldId id="284" r:id="rId21"/>
    <p:sldId id="264" r:id="rId22"/>
    <p:sldId id="281" r:id="rId23"/>
    <p:sldId id="267" r:id="rId24"/>
    <p:sldId id="269" r:id="rId25"/>
    <p:sldId id="27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057" autoAdjust="0"/>
  </p:normalViewPr>
  <p:slideViewPr>
    <p:cSldViewPr snapToGrid="0">
      <p:cViewPr varScale="1">
        <p:scale>
          <a:sx n="59" d="100"/>
          <a:sy n="59" d="100"/>
        </p:scale>
        <p:origin x="4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74AD7-6689-4B1C-A555-D50049822072}" type="datetimeFigureOut">
              <a:rPr lang="cs-CZ" smtClean="0"/>
              <a:t>02.10.2022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34122-382F-428F-98CB-FDF23DB41E5C}" type="slidenum">
              <a:rPr lang="cs-CZ" smtClean="0"/>
              <a:t>‹#›</a:t>
            </a:fld>
            <a:endParaRPr lang="cs-CZ"/>
          </a:p>
        </p:txBody>
      </p:sp>
    </p:spTree>
    <p:extLst>
      <p:ext uri="{BB962C8B-B14F-4D97-AF65-F5344CB8AC3E}">
        <p14:creationId xmlns:p14="http://schemas.microsoft.com/office/powerpoint/2010/main" val="71700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7216B3E0-17FE-4C48-9558-B27BF4776FA1}" type="slidenum">
              <a:rPr lang="en-US" altLang="cs-CZ" sz="1300" smtClean="0"/>
              <a:pPr/>
              <a:t>2</a:t>
            </a:fld>
            <a:endParaRPr lang="en-US" altLang="cs-CZ" sz="1300"/>
          </a:p>
        </p:txBody>
      </p:sp>
      <p:sp>
        <p:nvSpPr>
          <p:cNvPr id="17411" name="Text Box 2"/>
          <p:cNvSpPr txBox="1">
            <a:spLocks noChangeArrowheads="1"/>
          </p:cNvSpPr>
          <p:nvPr/>
        </p:nvSpPr>
        <p:spPr bwMode="auto">
          <a:xfrm>
            <a:off x="1184275" y="768350"/>
            <a:ext cx="4733925" cy="38369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17412" name="Rectangle 3"/>
          <p:cNvSpPr>
            <a:spLocks noGrp="1" noChangeArrowheads="1"/>
          </p:cNvSpPr>
          <p:nvPr>
            <p:ph type="body"/>
          </p:nvPr>
        </p:nvSpPr>
        <p:spPr>
          <a:xfrm>
            <a:off x="947738" y="4860925"/>
            <a:ext cx="5203825"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cs-CZ" altLang="cs-CZ"/>
          </a:p>
        </p:txBody>
      </p:sp>
    </p:spTree>
    <p:extLst>
      <p:ext uri="{BB962C8B-B14F-4D97-AF65-F5344CB8AC3E}">
        <p14:creationId xmlns:p14="http://schemas.microsoft.com/office/powerpoint/2010/main" val="59276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E8BAC9F9-8E14-4BED-8C7C-07DCA001568C}" type="slidenum">
              <a:rPr lang="en-US" altLang="cs-CZ" sz="1300" smtClean="0"/>
              <a:pPr/>
              <a:t>3</a:t>
            </a:fld>
            <a:endParaRPr lang="en-US" altLang="cs-CZ" sz="1300"/>
          </a:p>
        </p:txBody>
      </p:sp>
      <p:sp>
        <p:nvSpPr>
          <p:cNvPr id="5123" name="Text Box 2"/>
          <p:cNvSpPr txBox="1">
            <a:spLocks noChangeArrowheads="1"/>
          </p:cNvSpPr>
          <p:nvPr/>
        </p:nvSpPr>
        <p:spPr bwMode="auto">
          <a:xfrm>
            <a:off x="1184275" y="768350"/>
            <a:ext cx="4732338" cy="38354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5124" name="Rectangle 3"/>
          <p:cNvSpPr>
            <a:spLocks noGrp="1" noChangeArrowheads="1"/>
          </p:cNvSpPr>
          <p:nvPr>
            <p:ph type="body"/>
          </p:nvPr>
        </p:nvSpPr>
        <p:spPr>
          <a:xfrm>
            <a:off x="947738" y="4860925"/>
            <a:ext cx="5203825"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cs-CZ" altLang="cs-CZ"/>
          </a:p>
        </p:txBody>
      </p:sp>
    </p:spTree>
    <p:extLst>
      <p:ext uri="{BB962C8B-B14F-4D97-AF65-F5344CB8AC3E}">
        <p14:creationId xmlns:p14="http://schemas.microsoft.com/office/powerpoint/2010/main" val="129983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5ACC7BFA-F8C4-4999-9FB3-0EA4173E1459}" type="slidenum">
              <a:rPr lang="en-US" altLang="cs-CZ" sz="1300" smtClean="0"/>
              <a:pPr/>
              <a:t>5</a:t>
            </a:fld>
            <a:endParaRPr lang="en-US" altLang="cs-CZ" sz="1300"/>
          </a:p>
        </p:txBody>
      </p:sp>
      <p:sp>
        <p:nvSpPr>
          <p:cNvPr id="10243" name="Text Box 2"/>
          <p:cNvSpPr txBox="1">
            <a:spLocks noChangeArrowheads="1"/>
          </p:cNvSpPr>
          <p:nvPr/>
        </p:nvSpPr>
        <p:spPr bwMode="auto">
          <a:xfrm>
            <a:off x="1184275" y="768350"/>
            <a:ext cx="4732338" cy="38354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10244" name="Rectangle 3"/>
          <p:cNvSpPr>
            <a:spLocks noGrp="1" noChangeArrowheads="1"/>
          </p:cNvSpPr>
          <p:nvPr>
            <p:ph type="body"/>
          </p:nvPr>
        </p:nvSpPr>
        <p:spPr>
          <a:xfrm>
            <a:off x="947738" y="4860925"/>
            <a:ext cx="5203825"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cs-CZ" altLang="cs-CZ"/>
          </a:p>
        </p:txBody>
      </p:sp>
    </p:spTree>
    <p:extLst>
      <p:ext uri="{BB962C8B-B14F-4D97-AF65-F5344CB8AC3E}">
        <p14:creationId xmlns:p14="http://schemas.microsoft.com/office/powerpoint/2010/main" val="98921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A343BE6C-D29F-4148-9BC6-007A6A031940}" type="slidenum">
              <a:rPr lang="en-US" altLang="cs-CZ" sz="1300" smtClean="0"/>
              <a:pPr/>
              <a:t>6</a:t>
            </a:fld>
            <a:endParaRPr lang="en-US" altLang="cs-CZ" sz="1300"/>
          </a:p>
        </p:txBody>
      </p:sp>
      <p:sp>
        <p:nvSpPr>
          <p:cNvPr id="8195" name="Rectangle 2"/>
          <p:cNvSpPr>
            <a:spLocks noGrp="1" noRot="1" noChangeAspect="1" noChangeArrowheads="1" noTextEdit="1"/>
          </p:cNvSpPr>
          <p:nvPr>
            <p:ph type="sldImg"/>
          </p:nvPr>
        </p:nvSpPr>
        <p:spPr>
          <a:xfrm>
            <a:off x="141288" y="768350"/>
            <a:ext cx="6819900" cy="3836988"/>
          </a:xfrm>
          <a:ln/>
        </p:spPr>
      </p:sp>
      <p:sp>
        <p:nvSpPr>
          <p:cNvPr id="8196" name="Rectangle 3"/>
          <p:cNvSpPr>
            <a:spLocks noGrp="1" noChangeArrowheads="1"/>
          </p:cNvSpPr>
          <p:nvPr>
            <p:ph type="body" idx="1"/>
          </p:nvPr>
        </p:nvSpPr>
        <p:spPr>
          <a:noFill/>
        </p:spPr>
        <p:txBody>
          <a:bodyPr/>
          <a:lstStyle/>
          <a:p>
            <a:pPr eaLnBrk="1" hangingPunct="1"/>
            <a:r>
              <a:rPr lang="en-US" altLang="cs-CZ"/>
              <a:t>WHAT IS A MERISTEM?</a:t>
            </a:r>
          </a:p>
          <a:p>
            <a:pPr eaLnBrk="1" hangingPunct="1"/>
            <a:r>
              <a:rPr lang="en-US" altLang="cs-CZ"/>
              <a:t>    In the early stages of development of the plant embryo all the cells undergo division, but with further growth and development cell division and multiplication become restricted to special parts of the plant which exhibit very little differentiation and in which tissues remain embryonic in character and the cells retain the ability to divide.  These embryonic tissues in the mature plant body are called meristems.</a:t>
            </a:r>
            <a:endParaRPr lang="cs-CZ" altLang="cs-CZ"/>
          </a:p>
        </p:txBody>
      </p:sp>
    </p:spTree>
    <p:extLst>
      <p:ext uri="{BB962C8B-B14F-4D97-AF65-F5344CB8AC3E}">
        <p14:creationId xmlns:p14="http://schemas.microsoft.com/office/powerpoint/2010/main" val="184508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3C254E0C-9299-4C51-82DA-950EE544E4AB}" type="slidenum">
              <a:rPr lang="en-US" altLang="cs-CZ" sz="1300" smtClean="0"/>
              <a:pPr/>
              <a:t>7</a:t>
            </a:fld>
            <a:endParaRPr lang="en-US" altLang="cs-CZ" sz="1300"/>
          </a:p>
        </p:txBody>
      </p:sp>
      <p:sp>
        <p:nvSpPr>
          <p:cNvPr id="12291" name="Text Box 2"/>
          <p:cNvSpPr txBox="1">
            <a:spLocks noChangeArrowheads="1"/>
          </p:cNvSpPr>
          <p:nvPr/>
        </p:nvSpPr>
        <p:spPr bwMode="auto">
          <a:xfrm>
            <a:off x="1184275" y="768350"/>
            <a:ext cx="4733925" cy="38369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12292" name="Rectangle 3"/>
          <p:cNvSpPr>
            <a:spLocks noGrp="1" noChangeArrowheads="1"/>
          </p:cNvSpPr>
          <p:nvPr>
            <p:ph type="body"/>
          </p:nvPr>
        </p:nvSpPr>
        <p:spPr>
          <a:xfrm>
            <a:off x="947738" y="4860925"/>
            <a:ext cx="5203825"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cs-CZ" altLang="cs-CZ"/>
          </a:p>
        </p:txBody>
      </p:sp>
    </p:spTree>
    <p:extLst>
      <p:ext uri="{BB962C8B-B14F-4D97-AF65-F5344CB8AC3E}">
        <p14:creationId xmlns:p14="http://schemas.microsoft.com/office/powerpoint/2010/main" val="16866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65493766-D521-471E-ACDF-628DD4082ACF}" type="slidenum">
              <a:rPr lang="en-US" altLang="cs-CZ" sz="1300" smtClean="0"/>
              <a:pPr/>
              <a:t>8</a:t>
            </a:fld>
            <a:endParaRPr lang="en-US" altLang="cs-CZ" sz="1300"/>
          </a:p>
        </p:txBody>
      </p:sp>
      <p:sp>
        <p:nvSpPr>
          <p:cNvPr id="14339" name="Text Box 2"/>
          <p:cNvSpPr txBox="1">
            <a:spLocks noChangeArrowheads="1"/>
          </p:cNvSpPr>
          <p:nvPr/>
        </p:nvSpPr>
        <p:spPr bwMode="auto">
          <a:xfrm>
            <a:off x="1184275" y="768350"/>
            <a:ext cx="4733925" cy="38369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14340" name="Text Box 3"/>
          <p:cNvSpPr>
            <a:spLocks noGrp="1" noChangeArrowheads="1"/>
          </p:cNvSpPr>
          <p:nvPr>
            <p:ph type="body"/>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506" tIns="50703" rIns="97506" bIns="50703"/>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a:cs typeface="Lucida Sans Unicode" panose="020B0602030504020204" pitchFamily="34" charset="0"/>
              </a:rPr>
              <a:t>(Coleus_SAM) http://www.esb.utexas.edu/mauseth/weblab/webchap6apmer/6.1-1.htm   Longitudinal section of shoot tip of coleus (Coleus). The central vertical structure is the shoot tip, which ends in the shoot apical meristem (the reddish structure with two horn-like leaf primordia). On either side of the apical meristem are two larger leaves that extend up out of the top of the micrograph. In the lower third of the micrograph are two axillary buds, each with two small leaf primordia. Coleus is a favorite plant for teaching about apical meristems and leaf production because it has decussate phyllotaxy (that is, each node has two opposite leaf primordia, the next node down also has two, but which are arranged at 90 degrees from the two above). We can see two young leaf primordia (the "horns" on the apical meristem), then two older ones, and finally two even older leaves that have the two axillary buds. Notice that there are bumps on the surface of the stem, above the two axillary buds -- those are the very edges of another leaf pair, with one leaf going back into the screen and the other coming up at us (both leaves have been cut off). In plants that have distichous phyllotaxy (with just two rows of leaves, as in irises), a median longitudinal section like this would pass through every leaf (or with a different orientation, it would miss every leaf). In plants with spiral phyllotaxy (just one leaf per node), a median longitudinal section often misses many leaves, or just barely passes through one of their edges.</a:t>
            </a:r>
          </a:p>
        </p:txBody>
      </p:sp>
    </p:spTree>
    <p:extLst>
      <p:ext uri="{BB962C8B-B14F-4D97-AF65-F5344CB8AC3E}">
        <p14:creationId xmlns:p14="http://schemas.microsoft.com/office/powerpoint/2010/main" val="310390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90600">
              <a:defRPr sz="2000">
                <a:solidFill>
                  <a:schemeClr val="tx1"/>
                </a:solidFill>
                <a:latin typeface="Times New Roman" panose="02020603050405020304" pitchFamily="18" charset="0"/>
              </a:defRPr>
            </a:lvl1pPr>
            <a:lvl2pPr marL="742950" indent="-285750" defTabSz="990600">
              <a:defRPr sz="2000">
                <a:solidFill>
                  <a:schemeClr val="tx1"/>
                </a:solidFill>
                <a:latin typeface="Times New Roman" panose="02020603050405020304" pitchFamily="18" charset="0"/>
              </a:defRPr>
            </a:lvl2pPr>
            <a:lvl3pPr marL="1143000" indent="-228600" defTabSz="990600">
              <a:defRPr sz="2000">
                <a:solidFill>
                  <a:schemeClr val="tx1"/>
                </a:solidFill>
                <a:latin typeface="Times New Roman" panose="02020603050405020304" pitchFamily="18" charset="0"/>
              </a:defRPr>
            </a:lvl3pPr>
            <a:lvl4pPr marL="1600200" indent="-228600" defTabSz="990600">
              <a:defRPr sz="2000">
                <a:solidFill>
                  <a:schemeClr val="tx1"/>
                </a:solidFill>
                <a:latin typeface="Times New Roman" panose="02020603050405020304" pitchFamily="18" charset="0"/>
              </a:defRPr>
            </a:lvl4pPr>
            <a:lvl5pPr marL="2057400" indent="-228600" defTabSz="990600">
              <a:defRPr sz="20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000">
                <a:solidFill>
                  <a:schemeClr val="tx1"/>
                </a:solidFill>
                <a:latin typeface="Times New Roman" panose="02020603050405020304" pitchFamily="18" charset="0"/>
              </a:defRPr>
            </a:lvl9pPr>
          </a:lstStyle>
          <a:p>
            <a:fld id="{F0AD8D46-6A88-49C0-A5C4-ABFEEF9F9FDA}" type="slidenum">
              <a:rPr lang="en-US" altLang="cs-CZ" sz="1300" smtClean="0"/>
              <a:pPr/>
              <a:t>10</a:t>
            </a:fld>
            <a:endParaRPr lang="en-US" altLang="cs-CZ" sz="1300"/>
          </a:p>
        </p:txBody>
      </p:sp>
      <p:sp>
        <p:nvSpPr>
          <p:cNvPr id="19459" name="Text Box 2"/>
          <p:cNvSpPr txBox="1">
            <a:spLocks noChangeArrowheads="1"/>
          </p:cNvSpPr>
          <p:nvPr/>
        </p:nvSpPr>
        <p:spPr bwMode="auto">
          <a:xfrm>
            <a:off x="1184275" y="768350"/>
            <a:ext cx="4733925" cy="38369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cs-CZ" altLang="cs-CZ"/>
          </a:p>
        </p:txBody>
      </p:sp>
      <p:sp>
        <p:nvSpPr>
          <p:cNvPr id="19460" name="Rectangle 3"/>
          <p:cNvSpPr>
            <a:spLocks noGrp="1" noChangeArrowheads="1"/>
          </p:cNvSpPr>
          <p:nvPr>
            <p:ph type="body"/>
          </p:nvPr>
        </p:nvSpPr>
        <p:spPr>
          <a:xfrm>
            <a:off x="947738" y="4860925"/>
            <a:ext cx="5203825"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cs-CZ" altLang="cs-CZ"/>
          </a:p>
        </p:txBody>
      </p:sp>
    </p:spTree>
    <p:extLst>
      <p:ext uri="{BB962C8B-B14F-4D97-AF65-F5344CB8AC3E}">
        <p14:creationId xmlns:p14="http://schemas.microsoft.com/office/powerpoint/2010/main" val="130060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7292C021-1CB7-4122-A07E-468A8457F047}" type="datetimeFigureOut">
              <a:rPr lang="cs-CZ" smtClean="0"/>
              <a:t>02.10.2022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18397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292C021-1CB7-4122-A07E-468A8457F047}" type="datetimeFigureOut">
              <a:rPr lang="cs-CZ" smtClean="0"/>
              <a:t>02.10.2022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77538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292C021-1CB7-4122-A07E-468A8457F047}" type="datetimeFigureOut">
              <a:rPr lang="cs-CZ" smtClean="0"/>
              <a:t>02.10.2022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42058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292C021-1CB7-4122-A07E-468A8457F047}" type="datetimeFigureOut">
              <a:rPr lang="cs-CZ" smtClean="0"/>
              <a:t>02.10.2022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25540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292C021-1CB7-4122-A07E-468A8457F047}" type="datetimeFigureOut">
              <a:rPr lang="cs-CZ" smtClean="0"/>
              <a:t>02.10.2022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3277057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92C021-1CB7-4122-A07E-468A8457F047}" type="datetimeFigureOut">
              <a:rPr lang="cs-CZ" smtClean="0"/>
              <a:t>02.10.2022</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1587277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92C021-1CB7-4122-A07E-468A8457F047}" type="datetimeFigureOut">
              <a:rPr lang="cs-CZ" smtClean="0"/>
              <a:t>02.10.2022</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307456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292C021-1CB7-4122-A07E-468A8457F047}" type="datetimeFigureOut">
              <a:rPr lang="cs-CZ" smtClean="0"/>
              <a:t>02.10.2022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867685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292C021-1CB7-4122-A07E-468A8457F047}" type="datetimeFigureOut">
              <a:rPr lang="cs-CZ" smtClean="0"/>
              <a:t>02.10.2022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07219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7292C021-1CB7-4122-A07E-468A8457F047}" type="datetimeFigureOut">
              <a:rPr lang="cs-CZ" smtClean="0"/>
              <a:t>02.10.2022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84823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292C021-1CB7-4122-A07E-468A8457F047}" type="datetimeFigureOut">
              <a:rPr lang="cs-CZ" smtClean="0"/>
              <a:t>02.10.2022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176065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7292C021-1CB7-4122-A07E-468A8457F047}" type="datetimeFigureOut">
              <a:rPr lang="cs-CZ" smtClean="0"/>
              <a:t>02.10.2022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116407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292C021-1CB7-4122-A07E-468A8457F047}" type="datetimeFigureOut">
              <a:rPr lang="cs-CZ" smtClean="0"/>
              <a:t>02.10.2022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258582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7292C021-1CB7-4122-A07E-468A8457F047}" type="datetimeFigureOut">
              <a:rPr lang="cs-CZ" smtClean="0"/>
              <a:t>02.10.2022</a:t>
            </a:fld>
            <a:endParaRPr lang="cs-CZ"/>
          </a:p>
        </p:txBody>
      </p:sp>
      <p:sp>
        <p:nvSpPr>
          <p:cNvPr id="5" name="Footer Placeholder 3"/>
          <p:cNvSpPr>
            <a:spLocks noGrp="1"/>
          </p:cNvSpPr>
          <p:nvPr>
            <p:ph type="ftr" sz="quarter" idx="11"/>
          </p:nvPr>
        </p:nvSpPr>
        <p:spPr/>
        <p:txBody>
          <a:bodyPr/>
          <a:lstStyle/>
          <a:p>
            <a:endParaRPr lang="cs-CZ"/>
          </a:p>
        </p:txBody>
      </p:sp>
      <p:sp>
        <p:nvSpPr>
          <p:cNvPr id="6" name="Slide Number Placeholder 4"/>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57194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292C021-1CB7-4122-A07E-468A8457F047}" type="datetimeFigureOut">
              <a:rPr lang="cs-CZ" smtClean="0"/>
              <a:t>02.10.2022</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163978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7292C021-1CB7-4122-A07E-468A8457F047}" type="datetimeFigureOut">
              <a:rPr lang="cs-CZ" smtClean="0"/>
              <a:t>02.10.2022</a:t>
            </a:fld>
            <a:endParaRPr lang="cs-CZ"/>
          </a:p>
        </p:txBody>
      </p:sp>
      <p:sp>
        <p:nvSpPr>
          <p:cNvPr id="5" name="Footer Placeholder 5"/>
          <p:cNvSpPr>
            <a:spLocks noGrp="1"/>
          </p:cNvSpPr>
          <p:nvPr>
            <p:ph type="ftr" sz="quarter" idx="11"/>
          </p:nvPr>
        </p:nvSpPr>
        <p:spPr/>
        <p:txBody>
          <a:bodyPr/>
          <a:lstStyle/>
          <a:p>
            <a:endParaRPr lang="cs-CZ"/>
          </a:p>
        </p:txBody>
      </p:sp>
      <p:sp>
        <p:nvSpPr>
          <p:cNvPr id="6" name="Slide Number Placeholder 6"/>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589902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292C021-1CB7-4122-A07E-468A8457F047}" type="datetimeFigureOut">
              <a:rPr lang="cs-CZ" smtClean="0"/>
              <a:t>02.10.2022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B255F9B-004E-429F-8466-20D90F75D7CB}" type="slidenum">
              <a:rPr lang="cs-CZ" smtClean="0"/>
              <a:t>‹#›</a:t>
            </a:fld>
            <a:endParaRPr lang="cs-CZ"/>
          </a:p>
        </p:txBody>
      </p:sp>
    </p:spTree>
    <p:extLst>
      <p:ext uri="{BB962C8B-B14F-4D97-AF65-F5344CB8AC3E}">
        <p14:creationId xmlns:p14="http://schemas.microsoft.com/office/powerpoint/2010/main" val="47409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92C021-1CB7-4122-A07E-468A8457F047}" type="datetimeFigureOut">
              <a:rPr lang="cs-CZ" smtClean="0"/>
              <a:t>02.10.2022</a:t>
            </a:fld>
            <a:endParaRPr lang="cs-C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s-C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B255F9B-004E-429F-8466-20D90F75D7CB}" type="slidenum">
              <a:rPr lang="cs-CZ" smtClean="0"/>
              <a:t>‹#›</a:t>
            </a:fld>
            <a:endParaRPr lang="cs-CZ"/>
          </a:p>
        </p:txBody>
      </p:sp>
    </p:spTree>
    <p:extLst>
      <p:ext uri="{BB962C8B-B14F-4D97-AF65-F5344CB8AC3E}">
        <p14:creationId xmlns:p14="http://schemas.microsoft.com/office/powerpoint/2010/main" val="33137168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phys.org/news/2015-05-biologists-roots-stem-cells.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Meristémy</a:t>
            </a:r>
            <a:br>
              <a:rPr lang="cs-CZ" dirty="0"/>
            </a:br>
            <a:r>
              <a:rPr lang="cs-CZ" dirty="0"/>
              <a:t>Kořenový meristém</a:t>
            </a:r>
          </a:p>
        </p:txBody>
      </p:sp>
      <p:sp>
        <p:nvSpPr>
          <p:cNvPr id="3" name="Podnadpis 2"/>
          <p:cNvSpPr>
            <a:spLocks noGrp="1"/>
          </p:cNvSpPr>
          <p:nvPr>
            <p:ph type="subTitle" idx="1"/>
          </p:nvPr>
        </p:nvSpPr>
        <p:spPr/>
        <p:txBody>
          <a:bodyPr/>
          <a:lstStyle/>
          <a:p>
            <a:r>
              <a:rPr lang="cs-CZ" dirty="0"/>
              <a:t>Rostlinná embryologie 2021</a:t>
            </a:r>
          </a:p>
          <a:p>
            <a:r>
              <a:rPr lang="cs-CZ" dirty="0"/>
              <a:t>Mgr. Hana Cempírková, Ph.D.</a:t>
            </a:r>
          </a:p>
        </p:txBody>
      </p:sp>
    </p:spTree>
    <p:extLst>
      <p:ext uri="{BB962C8B-B14F-4D97-AF65-F5344CB8AC3E}">
        <p14:creationId xmlns:p14="http://schemas.microsoft.com/office/powerpoint/2010/main" val="160508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7418" y="669925"/>
            <a:ext cx="7777163" cy="465138"/>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ctr">
            <a:normAutofit fontScale="90000"/>
          </a:bodyPr>
          <a:lstStyle/>
          <a:p>
            <a:pPr defTabSz="449263">
              <a:buClr>
                <a:srgbClr val="3333CC"/>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3200" b="1" dirty="0" err="1">
                <a:solidFill>
                  <a:srgbClr val="FFFF00"/>
                </a:solidFill>
                <a:latin typeface="Comic Sans MS" panose="030F0702030302020204" pitchFamily="66" charset="0"/>
              </a:rPr>
              <a:t>Primární</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apikální</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meristémy</a:t>
            </a:r>
            <a:endParaRPr lang="en-GB" altLang="cs-CZ" sz="3200" b="1" dirty="0">
              <a:solidFill>
                <a:srgbClr val="FFFF00"/>
              </a:solidFill>
              <a:latin typeface="Comic Sans MS" panose="030F0702030302020204" pitchFamily="66" charset="0"/>
            </a:endParaRPr>
          </a:p>
        </p:txBody>
      </p:sp>
      <p:grpSp>
        <p:nvGrpSpPr>
          <p:cNvPr id="18435" name="Group 3"/>
          <p:cNvGrpSpPr>
            <a:grpSpLocks/>
          </p:cNvGrpSpPr>
          <p:nvPr/>
        </p:nvGrpSpPr>
        <p:grpSpPr bwMode="auto">
          <a:xfrm>
            <a:off x="6743701" y="1773239"/>
            <a:ext cx="3921125" cy="3019425"/>
            <a:chOff x="3288" y="1117"/>
            <a:chExt cx="2470" cy="1902"/>
          </a:xfrm>
        </p:grpSpPr>
        <p:pic>
          <p:nvPicPr>
            <p:cNvPr id="18439" name="Picture 4"/>
            <p:cNvPicPr>
              <a:picLocks noChangeAspect="1" noChangeArrowheads="1"/>
            </p:cNvPicPr>
            <p:nvPr/>
          </p:nvPicPr>
          <p:blipFill>
            <a:blip r:embed="rId3" cstate="print">
              <a:lum contrast="12000"/>
              <a:extLst>
                <a:ext uri="{28A0092B-C50C-407E-A947-70E740481C1C}">
                  <a14:useLocalDpi xmlns:a14="http://schemas.microsoft.com/office/drawing/2010/main" val="0"/>
                </a:ext>
              </a:extLst>
            </a:blip>
            <a:srcRect/>
            <a:stretch>
              <a:fillRect/>
            </a:stretch>
          </p:blipFill>
          <p:spPr bwMode="auto">
            <a:xfrm>
              <a:off x="3288" y="1117"/>
              <a:ext cx="2471" cy="1404"/>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0" name="Picture 5"/>
            <p:cNvPicPr>
              <a:picLocks noChangeAspect="1" noChangeArrowheads="1"/>
            </p:cNvPicPr>
            <p:nvPr/>
          </p:nvPicPr>
          <p:blipFill>
            <a:blip r:embed="rId4" cstate="print">
              <a:lum contrast="12000"/>
              <a:extLst>
                <a:ext uri="{28A0092B-C50C-407E-A947-70E740481C1C}">
                  <a14:useLocalDpi xmlns:a14="http://schemas.microsoft.com/office/drawing/2010/main" val="0"/>
                </a:ext>
              </a:extLst>
            </a:blip>
            <a:srcRect/>
            <a:stretch>
              <a:fillRect/>
            </a:stretch>
          </p:blipFill>
          <p:spPr bwMode="auto">
            <a:xfrm>
              <a:off x="3288" y="2521"/>
              <a:ext cx="2471" cy="499"/>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8436" name="Rectangle 6"/>
          <p:cNvSpPr>
            <a:spLocks noChangeArrowheads="1"/>
          </p:cNvSpPr>
          <p:nvPr/>
        </p:nvSpPr>
        <p:spPr bwMode="auto">
          <a:xfrm>
            <a:off x="1847851" y="1844676"/>
            <a:ext cx="4752975"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Princip zachování  embryonálního</a:t>
            </a:r>
          </a:p>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charakteru meristému:</a:t>
            </a:r>
          </a:p>
          <a:p>
            <a:pPr eaLnBrk="1" hangingPunct="1">
              <a:spcBef>
                <a:spcPct val="0"/>
              </a:spcBef>
              <a:buClr>
                <a:srgbClr val="FF0000"/>
              </a:buClr>
              <a:buFont typeface="Comic Sans MS" panose="030F0702030302020204" pitchFamily="66" charset="0"/>
              <a:buNone/>
            </a:pPr>
            <a:r>
              <a:rPr lang="cs-CZ" altLang="cs-CZ" sz="2000" dirty="0">
                <a:solidFill>
                  <a:srgbClr val="FFFF00"/>
                </a:solidFill>
                <a:latin typeface="Comic Sans MS" panose="030F0702030302020204" pitchFamily="66" charset="0"/>
              </a:rPr>
              <a:t>č</a:t>
            </a:r>
            <a:r>
              <a:rPr lang="cs-CZ" altLang="cs-CZ" sz="2000" dirty="0">
                <a:solidFill>
                  <a:srgbClr val="FFFF00"/>
                </a:solidFill>
                <a:latin typeface="Comic Sans MS" panose="030F0702030302020204" pitchFamily="66" charset="0"/>
                <a:cs typeface="Lucida Sans Unicode" panose="020B0602030504020204" pitchFamily="34" charset="0"/>
              </a:rPr>
              <a:t>ást bun</a:t>
            </a:r>
            <a:r>
              <a:rPr lang="cs-CZ" altLang="cs-CZ" sz="2000" dirty="0">
                <a:solidFill>
                  <a:srgbClr val="FFFF00"/>
                </a:solidFill>
                <a:latin typeface="Comic Sans MS" panose="030F0702030302020204" pitchFamily="66" charset="0"/>
              </a:rPr>
              <a:t>ě</a:t>
            </a:r>
            <a:r>
              <a:rPr lang="cs-CZ" altLang="cs-CZ" sz="2000" dirty="0">
                <a:solidFill>
                  <a:srgbClr val="FFFF00"/>
                </a:solidFill>
                <a:latin typeface="Comic Sans MS" panose="030F0702030302020204" pitchFamily="66" charset="0"/>
                <a:cs typeface="Lucida Sans Unicode" panose="020B0602030504020204" pitchFamily="34" charset="0"/>
              </a:rPr>
              <a:t>k </a:t>
            </a:r>
            <a:r>
              <a:rPr lang="cs-CZ" altLang="cs-CZ" sz="2000" dirty="0">
                <a:latin typeface="Comic Sans MS" panose="030F0702030302020204" pitchFamily="66" charset="0"/>
                <a:cs typeface="Lucida Sans Unicode" panose="020B0602030504020204" pitchFamily="34" charset="0"/>
              </a:rPr>
              <a:t>nenastoupí cestu</a:t>
            </a:r>
          </a:p>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diferenciace, ale zachovává si d</a:t>
            </a:r>
            <a:r>
              <a:rPr lang="cs-CZ" altLang="cs-CZ" sz="2000" dirty="0">
                <a:latin typeface="Comic Sans MS" panose="030F0702030302020204" pitchFamily="66" charset="0"/>
              </a:rPr>
              <a:t>ě</a:t>
            </a:r>
            <a:r>
              <a:rPr lang="cs-CZ" altLang="cs-CZ" sz="2000" dirty="0">
                <a:latin typeface="Comic Sans MS" panose="030F0702030302020204" pitchFamily="66" charset="0"/>
                <a:cs typeface="Lucida Sans Unicode" panose="020B0602030504020204" pitchFamily="34" charset="0"/>
              </a:rPr>
              <a:t>livou schopnost po celou dobu existence vegetativního meristému</a:t>
            </a:r>
          </a:p>
        </p:txBody>
      </p:sp>
      <p:sp>
        <p:nvSpPr>
          <p:cNvPr id="18437" name="Text Box 7"/>
          <p:cNvSpPr txBox="1">
            <a:spLocks noChangeArrowheads="1"/>
          </p:cNvSpPr>
          <p:nvPr/>
        </p:nvSpPr>
        <p:spPr bwMode="auto">
          <a:xfrm>
            <a:off x="1919289" y="5084763"/>
            <a:ext cx="7793037"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FF0000"/>
              </a:buClr>
              <a:buFont typeface="Comic Sans MS" panose="030F0702030302020204" pitchFamily="66" charset="0"/>
              <a:buNone/>
            </a:pPr>
            <a:r>
              <a:rPr lang="cs-CZ" altLang="cs-CZ" sz="2000" b="1" dirty="0">
                <a:solidFill>
                  <a:srgbClr val="FFFF00"/>
                </a:solidFill>
                <a:latin typeface="Comic Sans MS" panose="030F0702030302020204" pitchFamily="66" charset="0"/>
                <a:cs typeface="Lucida Sans Unicode" panose="020B0602030504020204" pitchFamily="34" charset="0"/>
              </a:rPr>
              <a:t>kmenové bu</a:t>
            </a:r>
            <a:r>
              <a:rPr lang="cs-CZ" altLang="cs-CZ" sz="2000" b="1" dirty="0">
                <a:solidFill>
                  <a:srgbClr val="FFFF00"/>
                </a:solidFill>
                <a:latin typeface="Comic Sans MS" panose="030F0702030302020204" pitchFamily="66" charset="0"/>
              </a:rPr>
              <a:t>ň</a:t>
            </a:r>
            <a:r>
              <a:rPr lang="cs-CZ" altLang="cs-CZ" sz="2000" b="1" dirty="0">
                <a:solidFill>
                  <a:srgbClr val="FFFF00"/>
                </a:solidFill>
                <a:latin typeface="Comic Sans MS" panose="030F0702030302020204" pitchFamily="66" charset="0"/>
                <a:cs typeface="Lucida Sans Unicode" panose="020B0602030504020204" pitchFamily="34" charset="0"/>
              </a:rPr>
              <a:t>ky (</a:t>
            </a:r>
            <a:r>
              <a:rPr lang="en-US" altLang="cs-CZ" sz="2000" b="1" dirty="0">
                <a:solidFill>
                  <a:srgbClr val="FFFF00"/>
                </a:solidFill>
                <a:latin typeface="Comic Sans MS" panose="030F0702030302020204" pitchFamily="66" charset="0"/>
                <a:cs typeface="Lucida Sans Unicode" panose="020B0602030504020204" pitchFamily="34" charset="0"/>
              </a:rPr>
              <a:t>stem cells</a:t>
            </a:r>
            <a:r>
              <a:rPr lang="cs-CZ" altLang="cs-CZ" sz="2000" b="1" dirty="0">
                <a:solidFill>
                  <a:srgbClr val="FFFF00"/>
                </a:solidFill>
                <a:latin typeface="Comic Sans MS" panose="030F0702030302020204" pitchFamily="66" charset="0"/>
                <a:cs typeface="Lucida Sans Unicode" panose="020B0602030504020204" pitchFamily="34" charset="0"/>
              </a:rPr>
              <a:t>)</a:t>
            </a:r>
            <a:r>
              <a:rPr lang="ar-SA" altLang="cs-CZ" sz="2000" b="1" dirty="0">
                <a:solidFill>
                  <a:srgbClr val="FFFF00"/>
                </a:solidFill>
                <a:latin typeface="Comic Sans MS" panose="030F0702030302020204" pitchFamily="66" charset="0"/>
                <a:cs typeface="Arial" panose="020B0604020202020204" pitchFamily="34" charset="0"/>
              </a:rPr>
              <a:t>‏</a:t>
            </a:r>
            <a:endParaRPr lang="cs-CZ" altLang="cs-CZ" sz="2000" b="1" dirty="0">
              <a:solidFill>
                <a:srgbClr val="FFFF00"/>
              </a:solidFill>
              <a:latin typeface="Comic Sans MS" panose="030F0702030302020204" pitchFamily="66" charset="0"/>
              <a:cs typeface="Arial" panose="020B0604020202020204" pitchFamily="34" charset="0"/>
            </a:endParaRPr>
          </a:p>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 nediferencované bu</a:t>
            </a:r>
            <a:r>
              <a:rPr lang="cs-CZ" altLang="cs-CZ" sz="2000" dirty="0">
                <a:latin typeface="Comic Sans MS" panose="030F0702030302020204" pitchFamily="66" charset="0"/>
              </a:rPr>
              <a:t>ň</a:t>
            </a:r>
            <a:r>
              <a:rPr lang="cs-CZ" altLang="cs-CZ" sz="2000" dirty="0">
                <a:latin typeface="Comic Sans MS" panose="030F0702030302020204" pitchFamily="66" charset="0"/>
                <a:cs typeface="Lucida Sans Unicode" panose="020B0602030504020204" pitchFamily="34" charset="0"/>
              </a:rPr>
              <a:t>ky; d</a:t>
            </a:r>
            <a:r>
              <a:rPr lang="cs-CZ" altLang="cs-CZ" sz="2000" dirty="0">
                <a:latin typeface="Comic Sans MS" panose="030F0702030302020204" pitchFamily="66" charset="0"/>
              </a:rPr>
              <a:t>ř</a:t>
            </a:r>
            <a:r>
              <a:rPr lang="cs-CZ" altLang="cs-CZ" sz="2000" dirty="0">
                <a:latin typeface="Comic Sans MS" panose="030F0702030302020204" pitchFamily="66" charset="0"/>
                <a:cs typeface="Lucida Sans Unicode" panose="020B0602030504020204" pitchFamily="34" charset="0"/>
              </a:rPr>
              <a:t>íve </a:t>
            </a:r>
            <a:r>
              <a:rPr lang="cs-CZ" altLang="cs-CZ" sz="2000" b="1" dirty="0">
                <a:latin typeface="Comic Sans MS" panose="030F0702030302020204" pitchFamily="66" charset="0"/>
                <a:cs typeface="Lucida Sans Unicode" panose="020B0602030504020204" pitchFamily="34" charset="0"/>
              </a:rPr>
              <a:t>iniciály</a:t>
            </a:r>
          </a:p>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Po rozd</a:t>
            </a:r>
            <a:r>
              <a:rPr lang="cs-CZ" altLang="cs-CZ" sz="2000" dirty="0">
                <a:latin typeface="Comic Sans MS" panose="030F0702030302020204" pitchFamily="66" charset="0"/>
              </a:rPr>
              <a:t>ě</a:t>
            </a:r>
            <a:r>
              <a:rPr lang="cs-CZ" altLang="cs-CZ" sz="2000" dirty="0">
                <a:latin typeface="Comic Sans MS" panose="030F0702030302020204" pitchFamily="66" charset="0"/>
                <a:cs typeface="Lucida Sans Unicode" panose="020B0602030504020204" pitchFamily="34" charset="0"/>
              </a:rPr>
              <a:t>lení si jedna dce</a:t>
            </a:r>
            <a:r>
              <a:rPr lang="cs-CZ" altLang="cs-CZ" sz="2000" dirty="0">
                <a:latin typeface="Comic Sans MS" panose="030F0702030302020204" pitchFamily="66" charset="0"/>
              </a:rPr>
              <a:t>ř</a:t>
            </a:r>
            <a:r>
              <a:rPr lang="cs-CZ" altLang="cs-CZ" sz="2000" dirty="0">
                <a:latin typeface="Comic Sans MS" panose="030F0702030302020204" pitchFamily="66" charset="0"/>
                <a:cs typeface="Lucida Sans Unicode" panose="020B0602030504020204" pitchFamily="34" charset="0"/>
              </a:rPr>
              <a:t>iná bu</a:t>
            </a:r>
            <a:r>
              <a:rPr lang="cs-CZ" altLang="cs-CZ" sz="2000" dirty="0">
                <a:latin typeface="Comic Sans MS" panose="030F0702030302020204" pitchFamily="66" charset="0"/>
              </a:rPr>
              <a:t>ň</a:t>
            </a:r>
            <a:r>
              <a:rPr lang="cs-CZ" altLang="cs-CZ" sz="2000" dirty="0">
                <a:latin typeface="Comic Sans MS" panose="030F0702030302020204" pitchFamily="66" charset="0"/>
                <a:cs typeface="Lucida Sans Unicode" panose="020B0602030504020204" pitchFamily="34" charset="0"/>
              </a:rPr>
              <a:t>ka zachová charakter bu</a:t>
            </a:r>
            <a:r>
              <a:rPr lang="cs-CZ" altLang="cs-CZ" sz="2000" dirty="0">
                <a:latin typeface="Comic Sans MS" panose="030F0702030302020204" pitchFamily="66" charset="0"/>
              </a:rPr>
              <a:t>ň</a:t>
            </a:r>
            <a:r>
              <a:rPr lang="cs-CZ" altLang="cs-CZ" sz="2000" dirty="0">
                <a:latin typeface="Comic Sans MS" panose="030F0702030302020204" pitchFamily="66" charset="0"/>
                <a:cs typeface="Lucida Sans Unicode" panose="020B0602030504020204" pitchFamily="34" charset="0"/>
              </a:rPr>
              <a:t>ky</a:t>
            </a:r>
          </a:p>
          <a:p>
            <a:pPr eaLnBrk="1" hangingPunct="1">
              <a:spcBef>
                <a:spcPct val="0"/>
              </a:spcBef>
              <a:buClr>
                <a:srgbClr val="000000"/>
              </a:buClr>
              <a:buFont typeface="Comic Sans MS" panose="030F0702030302020204" pitchFamily="66" charset="0"/>
              <a:buNone/>
            </a:pPr>
            <a:r>
              <a:rPr lang="cs-CZ" altLang="cs-CZ" sz="2000" dirty="0">
                <a:latin typeface="Comic Sans MS" panose="030F0702030302020204" pitchFamily="66" charset="0"/>
                <a:cs typeface="Lucida Sans Unicode" panose="020B0602030504020204" pitchFamily="34" charset="0"/>
              </a:rPr>
              <a:t>kmenové a druhá nastoupí diferencia</a:t>
            </a:r>
            <a:r>
              <a:rPr lang="cs-CZ" altLang="cs-CZ" sz="2000" dirty="0">
                <a:latin typeface="Comic Sans MS" panose="030F0702030302020204" pitchFamily="66" charset="0"/>
              </a:rPr>
              <a:t>č</a:t>
            </a:r>
            <a:r>
              <a:rPr lang="cs-CZ" altLang="cs-CZ" sz="2000" dirty="0">
                <a:latin typeface="Comic Sans MS" panose="030F0702030302020204" pitchFamily="66" charset="0"/>
                <a:cs typeface="Lucida Sans Unicode" panose="020B0602030504020204" pitchFamily="34" charset="0"/>
              </a:rPr>
              <a:t>ní dráhu</a:t>
            </a:r>
          </a:p>
        </p:txBody>
      </p:sp>
      <p:sp>
        <p:nvSpPr>
          <p:cNvPr id="18438" name="AutoShape 8"/>
          <p:cNvSpPr>
            <a:spLocks noChangeArrowheads="1"/>
          </p:cNvSpPr>
          <p:nvPr/>
        </p:nvSpPr>
        <p:spPr bwMode="auto">
          <a:xfrm>
            <a:off x="3071813" y="4005263"/>
            <a:ext cx="215900" cy="576262"/>
          </a:xfrm>
          <a:prstGeom prst="downArrow">
            <a:avLst>
              <a:gd name="adj1" fmla="val 50000"/>
              <a:gd name="adj2" fmla="val 66728"/>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Tree>
    <p:extLst>
      <p:ext uri="{BB962C8B-B14F-4D97-AF65-F5344CB8AC3E}">
        <p14:creationId xmlns:p14="http://schemas.microsoft.com/office/powerpoint/2010/main" val="1658570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2"/>
          <a:srcRect l="22790" t="20395" r="21255" b="7096"/>
          <a:stretch/>
        </p:blipFill>
        <p:spPr>
          <a:xfrm>
            <a:off x="339234" y="1297674"/>
            <a:ext cx="7478886" cy="5451476"/>
          </a:xfrm>
          <a:prstGeom prst="rect">
            <a:avLst/>
          </a:prstGeom>
        </p:spPr>
      </p:pic>
      <p:sp>
        <p:nvSpPr>
          <p:cNvPr id="2" name="Nadpis 1"/>
          <p:cNvSpPr>
            <a:spLocks noGrp="1"/>
          </p:cNvSpPr>
          <p:nvPr>
            <p:ph type="title"/>
          </p:nvPr>
        </p:nvSpPr>
        <p:spPr>
          <a:xfrm>
            <a:off x="669632" y="246287"/>
            <a:ext cx="10515600" cy="1325563"/>
          </a:xfrm>
        </p:spPr>
        <p:txBody>
          <a:bodyPr/>
          <a:lstStyle/>
          <a:p>
            <a:r>
              <a:rPr lang="cs-CZ" sz="3600" b="1" dirty="0">
                <a:solidFill>
                  <a:srgbClr val="FFFF00"/>
                </a:solidFill>
              </a:rPr>
              <a:t>Kořen a kořenový apikální meristém (RAM)</a:t>
            </a:r>
          </a:p>
        </p:txBody>
      </p:sp>
      <p:sp>
        <p:nvSpPr>
          <p:cNvPr id="4" name="Obdélník 3"/>
          <p:cNvSpPr/>
          <p:nvPr/>
        </p:nvSpPr>
        <p:spPr>
          <a:xfrm>
            <a:off x="7948278" y="1571850"/>
            <a:ext cx="3904488" cy="4770537"/>
          </a:xfrm>
          <a:prstGeom prst="rect">
            <a:avLst/>
          </a:prstGeom>
        </p:spPr>
        <p:txBody>
          <a:bodyPr wrap="square">
            <a:spAutoFit/>
          </a:bodyPr>
          <a:lstStyle/>
          <a:p>
            <a:r>
              <a:rPr lang="cs-CZ" sz="1600" b="1" i="1" u="sng" dirty="0" err="1">
                <a:solidFill>
                  <a:srgbClr val="FFFF00"/>
                </a:solidFill>
                <a:latin typeface="Times New Roman" panose="02020603050405020304" pitchFamily="18" charset="0"/>
              </a:rPr>
              <a:t>histogenová</a:t>
            </a:r>
            <a:r>
              <a:rPr lang="cs-CZ" sz="1600" b="1" i="1" u="sng" dirty="0">
                <a:solidFill>
                  <a:srgbClr val="FFFF00"/>
                </a:solidFill>
                <a:latin typeface="Times New Roman" panose="02020603050405020304" pitchFamily="18" charset="0"/>
              </a:rPr>
              <a:t> teorie: </a:t>
            </a:r>
            <a:r>
              <a:rPr lang="cs-CZ" sz="1600" dirty="0">
                <a:solidFill>
                  <a:srgbClr val="FFFF00"/>
                </a:solidFill>
                <a:latin typeface="Times New Roman" panose="02020603050405020304" pitchFamily="18" charset="0"/>
              </a:rPr>
              <a:t>vypracovaná v r. 1870 </a:t>
            </a:r>
            <a:r>
              <a:rPr lang="cs-CZ" sz="1600" dirty="0" err="1">
                <a:solidFill>
                  <a:srgbClr val="FFFF00"/>
                </a:solidFill>
                <a:latin typeface="Times New Roman" panose="02020603050405020304" pitchFamily="18" charset="0"/>
              </a:rPr>
              <a:t>Hansteinem</a:t>
            </a:r>
            <a:r>
              <a:rPr lang="cs-CZ" sz="1600" dirty="0">
                <a:solidFill>
                  <a:srgbClr val="FFFF00"/>
                </a:solidFill>
                <a:latin typeface="Times New Roman" panose="02020603050405020304" pitchFamily="18" charset="0"/>
              </a:rPr>
              <a:t>. Označuje </a:t>
            </a:r>
            <a:r>
              <a:rPr lang="cs-CZ" sz="1600" dirty="0">
                <a:latin typeface="Times New Roman" panose="02020603050405020304" pitchFamily="18" charset="0"/>
              </a:rPr>
              <a:t>iniciály</a:t>
            </a:r>
            <a:r>
              <a:rPr lang="cs-CZ" sz="1600" dirty="0">
                <a:solidFill>
                  <a:srgbClr val="FFFF00"/>
                </a:solidFill>
                <a:latin typeface="Times New Roman" panose="02020603050405020304" pitchFamily="18" charset="0"/>
              </a:rPr>
              <a:t> apikálního meristému, ze kterých vznikají buňky diferencující se výlučně v určité pletivo, jako </a:t>
            </a:r>
            <a:r>
              <a:rPr lang="cs-CZ" sz="1600" dirty="0">
                <a:latin typeface="Times New Roman" panose="02020603050405020304" pitchFamily="18" charset="0"/>
              </a:rPr>
              <a:t>histogeny</a:t>
            </a:r>
            <a:r>
              <a:rPr lang="cs-CZ" sz="1600" dirty="0">
                <a:solidFill>
                  <a:srgbClr val="FFFF00"/>
                </a:solidFill>
                <a:latin typeface="Times New Roman" panose="02020603050405020304" pitchFamily="18" charset="0"/>
              </a:rPr>
              <a:t>. Rozeznává 3 hlavní histogeny: </a:t>
            </a:r>
            <a:r>
              <a:rPr lang="cs-CZ" sz="1600" b="1" dirty="0">
                <a:latin typeface="Times New Roman" panose="02020603050405020304" pitchFamily="18" charset="0"/>
              </a:rPr>
              <a:t>dermatogen</a:t>
            </a:r>
            <a:r>
              <a:rPr lang="cs-CZ" sz="1600" dirty="0">
                <a:solidFill>
                  <a:srgbClr val="FFFF00"/>
                </a:solidFill>
                <a:latin typeface="Times New Roman" panose="02020603050405020304" pitchFamily="18" charset="0"/>
              </a:rPr>
              <a:t> dávající vznik pletivům krycím, </a:t>
            </a:r>
            <a:r>
              <a:rPr lang="cs-CZ" sz="1600" b="1" dirty="0">
                <a:latin typeface="Times New Roman" panose="02020603050405020304" pitchFamily="18" charset="0"/>
              </a:rPr>
              <a:t>periblem</a:t>
            </a:r>
            <a:r>
              <a:rPr lang="cs-CZ" sz="1600" dirty="0">
                <a:solidFill>
                  <a:srgbClr val="FFFF00"/>
                </a:solidFill>
                <a:latin typeface="Times New Roman" panose="02020603050405020304" pitchFamily="18" charset="0"/>
              </a:rPr>
              <a:t>, dávající vznik pletivům základním a </a:t>
            </a:r>
            <a:r>
              <a:rPr lang="cs-CZ" sz="1600" b="1" dirty="0">
                <a:latin typeface="Times New Roman" panose="02020603050405020304" pitchFamily="18" charset="0"/>
              </a:rPr>
              <a:t>plerom</a:t>
            </a:r>
            <a:r>
              <a:rPr lang="cs-CZ" sz="1600" dirty="0">
                <a:solidFill>
                  <a:srgbClr val="FFFF00"/>
                </a:solidFill>
                <a:latin typeface="Times New Roman" panose="02020603050405020304" pitchFamily="18" charset="0"/>
              </a:rPr>
              <a:t>, dávající vznik pletivům vodivým. V kořenu navíc rozlišuje </a:t>
            </a:r>
            <a:r>
              <a:rPr lang="cs-CZ" sz="1600" b="1" dirty="0">
                <a:latin typeface="Times New Roman" panose="02020603050405020304" pitchFamily="18" charset="0"/>
              </a:rPr>
              <a:t>kalyptrogen</a:t>
            </a:r>
            <a:r>
              <a:rPr lang="cs-CZ" sz="1600" dirty="0">
                <a:solidFill>
                  <a:srgbClr val="FFFF00"/>
                </a:solidFill>
                <a:latin typeface="Times New Roman" panose="02020603050405020304" pitchFamily="18" charset="0"/>
              </a:rPr>
              <a:t>, dávající vznik kořenové čepičce. Vzhledem k tomu, že diferenciace pletiv vodivých a základních probíhá ve značné vzdálenosti od iniciál, je vymezení histogenů, zejména u apikálních meristémů stonku, problematické. V současné době se těchto termínů používá pouze v některých případech pro popis kořenových meristémů</a:t>
            </a:r>
            <a:endParaRPr lang="cs-CZ" sz="1600" dirty="0">
              <a:solidFill>
                <a:srgbClr val="FFFF00"/>
              </a:solidFill>
            </a:endParaRPr>
          </a:p>
        </p:txBody>
      </p:sp>
    </p:spTree>
    <p:extLst>
      <p:ext uri="{BB962C8B-B14F-4D97-AF65-F5344CB8AC3E}">
        <p14:creationId xmlns:p14="http://schemas.microsoft.com/office/powerpoint/2010/main" val="82381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ýsledek obrázku pro koren embr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809244"/>
            <a:ext cx="5968007" cy="35991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ýsledek obrázku pro koren embryo"/>
          <p:cNvPicPr>
            <a:picLocks noChangeAspect="1" noChangeArrowheads="1"/>
          </p:cNvPicPr>
          <p:nvPr/>
        </p:nvPicPr>
        <p:blipFill rotWithShape="1">
          <a:blip r:embed="rId3">
            <a:extLst>
              <a:ext uri="{28A0092B-C50C-407E-A947-70E740481C1C}">
                <a14:useLocalDpi xmlns:a14="http://schemas.microsoft.com/office/drawing/2010/main" val="0"/>
              </a:ext>
            </a:extLst>
          </a:blip>
          <a:srcRect l="22395"/>
          <a:stretch/>
        </p:blipFill>
        <p:spPr bwMode="auto">
          <a:xfrm>
            <a:off x="6554803" y="919924"/>
            <a:ext cx="5381291"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02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ýsledek obrázku pro koren embr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415" y="394145"/>
            <a:ext cx="8412353" cy="630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43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ýsledek obrázku pro koren embr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359" y="13811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12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ýsledek obrázku pro lateral root primor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568" y="943277"/>
            <a:ext cx="9967783" cy="4345562"/>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7630510" y="6148552"/>
            <a:ext cx="1985223" cy="369332"/>
          </a:xfrm>
          <a:prstGeom prst="rect">
            <a:avLst/>
          </a:prstGeom>
          <a:noFill/>
        </p:spPr>
        <p:txBody>
          <a:bodyPr wrap="none" rtlCol="0">
            <a:spAutoFit/>
          </a:bodyPr>
          <a:lstStyle/>
          <a:p>
            <a:r>
              <a:rPr lang="cs-CZ" dirty="0" err="1"/>
              <a:t>Coudert</a:t>
            </a:r>
            <a:r>
              <a:rPr lang="cs-CZ" dirty="0"/>
              <a:t> et al. 2010</a:t>
            </a:r>
          </a:p>
        </p:txBody>
      </p:sp>
    </p:spTree>
    <p:extLst>
      <p:ext uri="{BB962C8B-B14F-4D97-AF65-F5344CB8AC3E}">
        <p14:creationId xmlns:p14="http://schemas.microsoft.com/office/powerpoint/2010/main" val="236184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FF00"/>
                </a:solidFill>
              </a:rPr>
              <a:t>RAM</a:t>
            </a:r>
          </a:p>
        </p:txBody>
      </p:sp>
      <p:sp>
        <p:nvSpPr>
          <p:cNvPr id="3" name="Zástupný symbol pro obsah 2"/>
          <p:cNvSpPr>
            <a:spLocks noGrp="1"/>
          </p:cNvSpPr>
          <p:nvPr>
            <p:ph idx="1"/>
          </p:nvPr>
        </p:nvSpPr>
        <p:spPr>
          <a:xfrm>
            <a:off x="163925" y="2052918"/>
            <a:ext cx="10825315" cy="4195481"/>
          </a:xfrm>
        </p:spPr>
        <p:txBody>
          <a:bodyPr>
            <a:normAutofit/>
          </a:bodyPr>
          <a:lstStyle/>
          <a:p>
            <a:r>
              <a:rPr lang="cs-CZ" dirty="0"/>
              <a:t>RAM (</a:t>
            </a:r>
            <a:r>
              <a:rPr lang="cs-CZ" dirty="0" err="1"/>
              <a:t>root</a:t>
            </a:r>
            <a:r>
              <a:rPr lang="cs-CZ" dirty="0"/>
              <a:t> </a:t>
            </a:r>
            <a:r>
              <a:rPr lang="cs-CZ" dirty="0" err="1"/>
              <a:t>apical</a:t>
            </a:r>
            <a:r>
              <a:rPr lang="cs-CZ" dirty="0"/>
              <a:t> </a:t>
            </a:r>
            <a:r>
              <a:rPr lang="cs-CZ" dirty="0" err="1"/>
              <a:t>meristem</a:t>
            </a:r>
            <a:r>
              <a:rPr lang="cs-CZ" dirty="0"/>
              <a:t>) tvoří buňky ve dvou směrech (SAM pouze v jednom): vlastní kořen (ale bez postranních pupenů) a buňky kořenové čepičky</a:t>
            </a:r>
          </a:p>
          <a:p>
            <a:r>
              <a:rPr lang="cs-CZ" dirty="0"/>
              <a:t>Iniciály = </a:t>
            </a:r>
            <a:r>
              <a:rPr lang="cs-CZ" b="1" dirty="0"/>
              <a:t>kmenové buňky</a:t>
            </a:r>
            <a:r>
              <a:rPr lang="cs-CZ" dirty="0"/>
              <a:t> tvoří dvě buňky – novou iniciálu a dceřinou buňku, která se dále vyvíjí</a:t>
            </a:r>
          </a:p>
          <a:p>
            <a:r>
              <a:rPr lang="cs-CZ" dirty="0"/>
              <a:t>Iniciály obklopují skupinu několika (4 až 7 u </a:t>
            </a:r>
            <a:r>
              <a:rPr lang="cs-CZ" dirty="0" err="1"/>
              <a:t>Arabidopsis</a:t>
            </a:r>
            <a:r>
              <a:rPr lang="cs-CZ" dirty="0"/>
              <a:t>, 800 až 1200 u kukuřice) mitoticky méně aktivních buněk, tzv. </a:t>
            </a:r>
            <a:r>
              <a:rPr lang="cs-CZ" dirty="0" err="1"/>
              <a:t>quiescent</a:t>
            </a:r>
            <a:r>
              <a:rPr lang="cs-CZ" dirty="0"/>
              <a:t> centre (QC)</a:t>
            </a:r>
          </a:p>
          <a:p>
            <a:r>
              <a:rPr lang="cs-CZ" dirty="0"/>
              <a:t>QC reguluje diferenciaci sousedících buněk (inhibuje diferenciaci sousedních iniciál) a při občasném dělení doplňuje přesunuté iniciály</a:t>
            </a:r>
          </a:p>
          <a:p>
            <a:r>
              <a:rPr lang="cs-CZ" dirty="0"/>
              <a:t>Správná lokalizace a vnímání auxinového maxima jsou důležité pro organizaci RAM</a:t>
            </a:r>
          </a:p>
          <a:p>
            <a:r>
              <a:rPr lang="cs-CZ" dirty="0"/>
              <a:t>Vliv reaktivních forem kyslíku (ROS)</a:t>
            </a:r>
          </a:p>
        </p:txBody>
      </p:sp>
    </p:spTree>
    <p:extLst>
      <p:ext uri="{BB962C8B-B14F-4D97-AF65-F5344CB8AC3E}">
        <p14:creationId xmlns:p14="http://schemas.microsoft.com/office/powerpoint/2010/main" val="1926513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frontiersin.org/files/Articles/149856/fpls-06-00505-HTML/image_m/fpls-06-00505-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22" y="1183327"/>
            <a:ext cx="7404928" cy="5129882"/>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9276124" y="715065"/>
            <a:ext cx="2724912" cy="5693866"/>
          </a:xfrm>
          <a:prstGeom prst="rect">
            <a:avLst/>
          </a:prstGeom>
        </p:spPr>
        <p:txBody>
          <a:bodyPr wrap="square">
            <a:spAutoFit/>
          </a:bodyPr>
          <a:lstStyle/>
          <a:p>
            <a:r>
              <a:rPr lang="cs-CZ" sz="1400" b="1" dirty="0">
                <a:latin typeface="Georgia" panose="02040502050405020303" pitchFamily="18" charset="0"/>
              </a:rPr>
              <a:t> </a:t>
            </a:r>
            <a:r>
              <a:rPr lang="cs-CZ" sz="1400" i="1" dirty="0" err="1">
                <a:latin typeface="Georgia" panose="02040502050405020303" pitchFamily="18" charset="0"/>
              </a:rPr>
              <a:t>Arabidopsis</a:t>
            </a:r>
            <a:r>
              <a:rPr lang="cs-CZ" sz="1400" b="1" dirty="0">
                <a:latin typeface="Georgia" panose="02040502050405020303" pitchFamily="18" charset="0"/>
              </a:rPr>
              <a:t> </a:t>
            </a:r>
            <a:r>
              <a:rPr lang="cs-CZ" sz="1400" b="1" dirty="0" err="1">
                <a:latin typeface="Georgia" panose="02040502050405020303" pitchFamily="18" charset="0"/>
              </a:rPr>
              <a:t>meristematic</a:t>
            </a:r>
            <a:r>
              <a:rPr lang="cs-CZ" sz="1400" b="1" dirty="0">
                <a:latin typeface="Georgia" panose="02040502050405020303" pitchFamily="18" charset="0"/>
              </a:rPr>
              <a:t> </a:t>
            </a:r>
            <a:r>
              <a:rPr lang="cs-CZ" sz="1400" b="1" dirty="0" err="1">
                <a:latin typeface="Georgia" panose="02040502050405020303" pitchFamily="18" charset="0"/>
              </a:rPr>
              <a:t>zone</a:t>
            </a:r>
            <a:r>
              <a:rPr lang="cs-CZ" sz="1400" b="1" dirty="0">
                <a:latin typeface="Georgia" panose="02040502050405020303" pitchFamily="18" charset="0"/>
              </a:rPr>
              <a:t> </a:t>
            </a:r>
            <a:r>
              <a:rPr lang="cs-CZ" sz="1400" b="1" dirty="0" err="1">
                <a:latin typeface="Georgia" panose="02040502050405020303" pitchFamily="18" charset="0"/>
              </a:rPr>
              <a:t>organization</a:t>
            </a:r>
            <a:r>
              <a:rPr lang="cs-CZ" sz="1400" b="1" dirty="0">
                <a:latin typeface="Georgia" panose="02040502050405020303" pitchFamily="18" charset="0"/>
              </a:rPr>
              <a:t> and </a:t>
            </a:r>
            <a:r>
              <a:rPr lang="cs-CZ" sz="1400" b="1" dirty="0" err="1">
                <a:latin typeface="Georgia" panose="02040502050405020303" pitchFamily="18" charset="0"/>
              </a:rPr>
              <a:t>regulation</a:t>
            </a:r>
            <a:r>
              <a:rPr lang="cs-CZ" sz="1400" b="1" dirty="0">
                <a:latin typeface="Georgia" panose="02040502050405020303" pitchFamily="18" charset="0"/>
              </a:rPr>
              <a:t> </a:t>
            </a:r>
            <a:r>
              <a:rPr lang="cs-CZ" sz="1400" b="1" dirty="0" err="1">
                <a:latin typeface="Georgia" panose="02040502050405020303" pitchFamily="18" charset="0"/>
              </a:rPr>
              <a:t>of</a:t>
            </a:r>
            <a:r>
              <a:rPr lang="cs-CZ" sz="1400" b="1" dirty="0">
                <a:latin typeface="Georgia" panose="02040502050405020303" pitchFamily="18" charset="0"/>
              </a:rPr>
              <a:t> </a:t>
            </a:r>
            <a:r>
              <a:rPr lang="cs-CZ" sz="1400" i="1" dirty="0">
                <a:latin typeface="Georgia" panose="02040502050405020303" pitchFamily="18" charset="0"/>
              </a:rPr>
              <a:t>WOX5 </a:t>
            </a:r>
            <a:r>
              <a:rPr lang="cs-CZ" sz="1400" b="1" dirty="0" err="1">
                <a:latin typeface="Georgia" panose="02040502050405020303" pitchFamily="18" charset="0"/>
              </a:rPr>
              <a:t>expression</a:t>
            </a:r>
            <a:r>
              <a:rPr lang="cs-CZ" sz="1400" b="1" dirty="0">
                <a:latin typeface="Georgia" panose="02040502050405020303" pitchFamily="18" charset="0"/>
              </a:rPr>
              <a:t> in </a:t>
            </a:r>
            <a:r>
              <a:rPr lang="cs-CZ" sz="1400" b="1" dirty="0" err="1">
                <a:latin typeface="Georgia" panose="02040502050405020303" pitchFamily="18" charset="0"/>
              </a:rPr>
              <a:t>the</a:t>
            </a:r>
            <a:r>
              <a:rPr lang="cs-CZ" sz="1400" b="1" dirty="0">
                <a:latin typeface="Georgia" panose="02040502050405020303" pitchFamily="18" charset="0"/>
              </a:rPr>
              <a:t> QC. (A)</a:t>
            </a:r>
            <a:r>
              <a:rPr lang="cs-CZ" sz="1400" dirty="0">
                <a:latin typeface="Georgia" panose="02040502050405020303" pitchFamily="18" charset="0"/>
              </a:rPr>
              <a:t> </a:t>
            </a:r>
            <a:r>
              <a:rPr lang="cs-CZ" sz="1400" dirty="0" err="1">
                <a:latin typeface="Georgia" panose="02040502050405020303" pitchFamily="18" charset="0"/>
              </a:rPr>
              <a:t>Schematic</a:t>
            </a:r>
            <a:r>
              <a:rPr lang="cs-CZ" sz="1400" dirty="0">
                <a:latin typeface="Georgia" panose="02040502050405020303" pitchFamily="18" charset="0"/>
              </a:rPr>
              <a:t> </a:t>
            </a:r>
            <a:r>
              <a:rPr lang="cs-CZ" sz="1400" dirty="0" err="1">
                <a:latin typeface="Georgia" panose="02040502050405020303" pitchFamily="18" charset="0"/>
              </a:rPr>
              <a:t>representation</a:t>
            </a:r>
            <a:r>
              <a:rPr lang="cs-CZ" sz="1400" dirty="0">
                <a:latin typeface="Georgia" panose="02040502050405020303" pitchFamily="18" charset="0"/>
              </a:rPr>
              <a:t> </a:t>
            </a:r>
            <a:r>
              <a:rPr lang="cs-CZ" sz="1400" dirty="0" err="1">
                <a:latin typeface="Georgia" panose="02040502050405020303" pitchFamily="18" charset="0"/>
              </a:rPr>
              <a:t>of</a:t>
            </a:r>
            <a:r>
              <a:rPr lang="cs-CZ" sz="1400" dirty="0">
                <a:latin typeface="Georgia" panose="02040502050405020303" pitchFamily="18" charset="0"/>
              </a:rPr>
              <a:t> </a:t>
            </a:r>
            <a:r>
              <a:rPr lang="cs-CZ" sz="1400" dirty="0" err="1">
                <a:latin typeface="Georgia" panose="02040502050405020303" pitchFamily="18" charset="0"/>
              </a:rPr>
              <a:t>an</a:t>
            </a:r>
            <a:r>
              <a:rPr lang="cs-CZ" sz="1400" dirty="0">
                <a:latin typeface="Georgia" panose="02040502050405020303" pitchFamily="18" charset="0"/>
              </a:rPr>
              <a:t> </a:t>
            </a:r>
            <a:r>
              <a:rPr lang="cs-CZ" sz="1400" i="1" dirty="0" err="1">
                <a:latin typeface="Georgia" panose="02040502050405020303" pitchFamily="18" charset="0"/>
              </a:rPr>
              <a:t>Arabidopsis</a:t>
            </a:r>
            <a:r>
              <a:rPr lang="cs-CZ" sz="1400" dirty="0">
                <a:latin typeface="Georgia" panose="02040502050405020303" pitchFamily="18" charset="0"/>
              </a:rPr>
              <a:t> </a:t>
            </a:r>
            <a:r>
              <a:rPr lang="cs-CZ" sz="1400" dirty="0" err="1">
                <a:latin typeface="Georgia" panose="02040502050405020303" pitchFamily="18" charset="0"/>
              </a:rPr>
              <a:t>meristematic</a:t>
            </a:r>
            <a:r>
              <a:rPr lang="cs-CZ" sz="1400" dirty="0">
                <a:latin typeface="Georgia" panose="02040502050405020303" pitchFamily="18" charset="0"/>
              </a:rPr>
              <a:t> </a:t>
            </a:r>
            <a:r>
              <a:rPr lang="cs-CZ" sz="1400" dirty="0" err="1">
                <a:latin typeface="Georgia" panose="02040502050405020303" pitchFamily="18" charset="0"/>
              </a:rPr>
              <a:t>zone</a:t>
            </a:r>
            <a:r>
              <a:rPr lang="cs-CZ" sz="1400" dirty="0">
                <a:latin typeface="Georgia" panose="02040502050405020303" pitchFamily="18" charset="0"/>
              </a:rPr>
              <a:t>. </a:t>
            </a:r>
            <a:r>
              <a:rPr lang="cs-CZ" sz="1400" b="1" dirty="0" err="1">
                <a:latin typeface="Georgia" panose="02040502050405020303" pitchFamily="18" charset="0"/>
              </a:rPr>
              <a:t>The</a:t>
            </a:r>
            <a:r>
              <a:rPr lang="cs-CZ" sz="1400" b="1" dirty="0">
                <a:latin typeface="Georgia" panose="02040502050405020303" pitchFamily="18" charset="0"/>
              </a:rPr>
              <a:t> stem cell </a:t>
            </a:r>
            <a:r>
              <a:rPr lang="cs-CZ" sz="1400" b="1" dirty="0" err="1">
                <a:latin typeface="Georgia" panose="02040502050405020303" pitchFamily="18" charset="0"/>
              </a:rPr>
              <a:t>niche</a:t>
            </a:r>
            <a:r>
              <a:rPr lang="cs-CZ" sz="1400" b="1" dirty="0">
                <a:latin typeface="Georgia" panose="02040502050405020303" pitchFamily="18" charset="0"/>
              </a:rPr>
              <a:t> </a:t>
            </a:r>
            <a:r>
              <a:rPr lang="cs-CZ" sz="1400" dirty="0">
                <a:latin typeface="Georgia" panose="02040502050405020303" pitchFamily="18" charset="0"/>
              </a:rPr>
              <a:t>(</a:t>
            </a:r>
            <a:r>
              <a:rPr lang="cs-CZ" sz="1400" dirty="0" err="1">
                <a:latin typeface="Georgia" panose="02040502050405020303" pitchFamily="18" charset="0"/>
              </a:rPr>
              <a:t>outlined</a:t>
            </a:r>
            <a:r>
              <a:rPr lang="cs-CZ" sz="1400" dirty="0">
                <a:latin typeface="Georgia" panose="02040502050405020303" pitchFamily="18" charset="0"/>
              </a:rPr>
              <a:t> in </a:t>
            </a:r>
            <a:r>
              <a:rPr lang="cs-CZ" sz="1400" dirty="0" err="1">
                <a:latin typeface="Georgia" panose="02040502050405020303" pitchFamily="18" charset="0"/>
              </a:rPr>
              <a:t>black</a:t>
            </a:r>
            <a:r>
              <a:rPr lang="cs-CZ" sz="1400" dirty="0">
                <a:latin typeface="Georgia" panose="02040502050405020303" pitchFamily="18" charset="0"/>
              </a:rPr>
              <a:t>) </a:t>
            </a:r>
            <a:r>
              <a:rPr lang="cs-CZ" sz="1400" dirty="0" err="1">
                <a:latin typeface="Georgia" panose="02040502050405020303" pitchFamily="18" charset="0"/>
              </a:rPr>
              <a:t>contains</a:t>
            </a:r>
            <a:r>
              <a:rPr lang="cs-CZ" sz="1400" dirty="0">
                <a:latin typeface="Georgia" panose="02040502050405020303" pitchFamily="18" charset="0"/>
              </a:rPr>
              <a:t> </a:t>
            </a:r>
            <a:r>
              <a:rPr lang="cs-CZ" sz="1400" dirty="0" err="1">
                <a:latin typeface="Georgia" panose="02040502050405020303" pitchFamily="18" charset="0"/>
              </a:rPr>
              <a:t>the</a:t>
            </a:r>
            <a:r>
              <a:rPr lang="cs-CZ" sz="1400" dirty="0">
                <a:latin typeface="Georgia" panose="02040502050405020303" pitchFamily="18" charset="0"/>
              </a:rPr>
              <a:t> QC </a:t>
            </a:r>
            <a:r>
              <a:rPr lang="cs-CZ" sz="1400" dirty="0" err="1">
                <a:latin typeface="Georgia" panose="02040502050405020303" pitchFamily="18" charset="0"/>
              </a:rPr>
              <a:t>cells</a:t>
            </a:r>
            <a:r>
              <a:rPr lang="cs-CZ" sz="1400" dirty="0">
                <a:latin typeface="Georgia" panose="02040502050405020303" pitchFamily="18" charset="0"/>
              </a:rPr>
              <a:t> (</a:t>
            </a:r>
            <a:r>
              <a:rPr lang="cs-CZ" sz="1400" dirty="0" err="1">
                <a:latin typeface="Georgia" panose="02040502050405020303" pitchFamily="18" charset="0"/>
              </a:rPr>
              <a:t>red</a:t>
            </a:r>
            <a:r>
              <a:rPr lang="cs-CZ" sz="1400" dirty="0">
                <a:latin typeface="Georgia" panose="02040502050405020303" pitchFamily="18" charset="0"/>
              </a:rPr>
              <a:t>), </a:t>
            </a:r>
            <a:r>
              <a:rPr lang="cs-CZ" sz="1400" dirty="0" err="1">
                <a:latin typeface="Georgia" panose="02040502050405020303" pitchFamily="18" charset="0"/>
              </a:rPr>
              <a:t>the</a:t>
            </a:r>
            <a:r>
              <a:rPr lang="cs-CZ" sz="1400" dirty="0">
                <a:latin typeface="Georgia" panose="02040502050405020303" pitchFamily="18" charset="0"/>
              </a:rPr>
              <a:t> </a:t>
            </a:r>
            <a:r>
              <a:rPr lang="cs-CZ" sz="1400" dirty="0" err="1">
                <a:latin typeface="Georgia" panose="02040502050405020303" pitchFamily="18" charset="0"/>
              </a:rPr>
              <a:t>cortex</a:t>
            </a:r>
            <a:r>
              <a:rPr lang="cs-CZ" sz="1400" dirty="0">
                <a:latin typeface="Georgia" panose="02040502050405020303" pitchFamily="18" charset="0"/>
              </a:rPr>
              <a:t>/endodermis </a:t>
            </a:r>
            <a:r>
              <a:rPr lang="cs-CZ" sz="1400" dirty="0" err="1">
                <a:latin typeface="Georgia" panose="02040502050405020303" pitchFamily="18" charset="0"/>
              </a:rPr>
              <a:t>initials</a:t>
            </a:r>
            <a:r>
              <a:rPr lang="cs-CZ" sz="1400" dirty="0">
                <a:latin typeface="Georgia" panose="02040502050405020303" pitchFamily="18" charset="0"/>
              </a:rPr>
              <a:t> (green), stele </a:t>
            </a:r>
            <a:r>
              <a:rPr lang="cs-CZ" sz="1400" dirty="0" err="1">
                <a:latin typeface="Georgia" panose="02040502050405020303" pitchFamily="18" charset="0"/>
              </a:rPr>
              <a:t>initials</a:t>
            </a:r>
            <a:r>
              <a:rPr lang="cs-CZ" sz="1400" dirty="0">
                <a:latin typeface="Georgia" panose="02040502050405020303" pitchFamily="18" charset="0"/>
              </a:rPr>
              <a:t> (</a:t>
            </a:r>
            <a:r>
              <a:rPr lang="cs-CZ" sz="1400" dirty="0" err="1">
                <a:latin typeface="Georgia" panose="02040502050405020303" pitchFamily="18" charset="0"/>
              </a:rPr>
              <a:t>orange</a:t>
            </a:r>
            <a:r>
              <a:rPr lang="cs-CZ" sz="1400" dirty="0">
                <a:latin typeface="Georgia" panose="02040502050405020303" pitchFamily="18" charset="0"/>
              </a:rPr>
              <a:t>), </a:t>
            </a:r>
            <a:r>
              <a:rPr lang="cs-CZ" sz="1400" dirty="0" err="1">
                <a:latin typeface="Georgia" panose="02040502050405020303" pitchFamily="18" charset="0"/>
              </a:rPr>
              <a:t>lateral</a:t>
            </a:r>
            <a:r>
              <a:rPr lang="cs-CZ" sz="1400" dirty="0">
                <a:latin typeface="Georgia" panose="02040502050405020303" pitchFamily="18" charset="0"/>
              </a:rPr>
              <a:t> </a:t>
            </a:r>
            <a:r>
              <a:rPr lang="cs-CZ" sz="1400" dirty="0" err="1">
                <a:latin typeface="Georgia" panose="02040502050405020303" pitchFamily="18" charset="0"/>
              </a:rPr>
              <a:t>root</a:t>
            </a:r>
            <a:r>
              <a:rPr lang="cs-CZ" sz="1400" dirty="0">
                <a:latin typeface="Georgia" panose="02040502050405020303" pitchFamily="18" charset="0"/>
              </a:rPr>
              <a:t> cap/epidermis </a:t>
            </a:r>
            <a:r>
              <a:rPr lang="cs-CZ" sz="1400" dirty="0" err="1">
                <a:latin typeface="Georgia" panose="02040502050405020303" pitchFamily="18" charset="0"/>
              </a:rPr>
              <a:t>initials</a:t>
            </a:r>
            <a:r>
              <a:rPr lang="cs-CZ" sz="1400" dirty="0">
                <a:latin typeface="Georgia" panose="02040502050405020303" pitchFamily="18" charset="0"/>
              </a:rPr>
              <a:t> (</a:t>
            </a:r>
            <a:r>
              <a:rPr lang="cs-CZ" sz="1400" dirty="0" err="1">
                <a:latin typeface="Georgia" panose="02040502050405020303" pitchFamily="18" charset="0"/>
              </a:rPr>
              <a:t>purple</a:t>
            </a:r>
            <a:r>
              <a:rPr lang="cs-CZ" sz="1400" dirty="0">
                <a:latin typeface="Georgia" panose="02040502050405020303" pitchFamily="18" charset="0"/>
              </a:rPr>
              <a:t>), and </a:t>
            </a:r>
            <a:r>
              <a:rPr lang="cs-CZ" sz="1400" dirty="0" err="1">
                <a:latin typeface="Georgia" panose="02040502050405020303" pitchFamily="18" charset="0"/>
              </a:rPr>
              <a:t>CSCs</a:t>
            </a:r>
            <a:r>
              <a:rPr lang="cs-CZ" sz="1400" dirty="0">
                <a:latin typeface="Georgia" panose="02040502050405020303" pitchFamily="18" charset="0"/>
              </a:rPr>
              <a:t> (blue). </a:t>
            </a:r>
            <a:r>
              <a:rPr lang="cs-CZ" sz="1400" dirty="0" err="1">
                <a:latin typeface="Georgia" panose="02040502050405020303" pitchFamily="18" charset="0"/>
              </a:rPr>
              <a:t>ep</a:t>
            </a:r>
            <a:r>
              <a:rPr lang="cs-CZ" sz="1400" dirty="0">
                <a:latin typeface="Georgia" panose="02040502050405020303" pitchFamily="18" charset="0"/>
              </a:rPr>
              <a:t>, epidermis; c, </a:t>
            </a:r>
            <a:r>
              <a:rPr lang="cs-CZ" sz="1400" dirty="0" err="1">
                <a:latin typeface="Georgia" panose="02040502050405020303" pitchFamily="18" charset="0"/>
              </a:rPr>
              <a:t>cortex</a:t>
            </a:r>
            <a:r>
              <a:rPr lang="cs-CZ" sz="1400" dirty="0">
                <a:latin typeface="Georgia" panose="02040502050405020303" pitchFamily="18" charset="0"/>
              </a:rPr>
              <a:t>; en, endodermis; LRC, </a:t>
            </a:r>
            <a:r>
              <a:rPr lang="cs-CZ" sz="1400" dirty="0" err="1">
                <a:latin typeface="Georgia" panose="02040502050405020303" pitchFamily="18" charset="0"/>
              </a:rPr>
              <a:t>lateral</a:t>
            </a:r>
            <a:r>
              <a:rPr lang="cs-CZ" sz="1400" dirty="0">
                <a:latin typeface="Georgia" panose="02040502050405020303" pitchFamily="18" charset="0"/>
              </a:rPr>
              <a:t> </a:t>
            </a:r>
            <a:r>
              <a:rPr lang="cs-CZ" sz="1400" dirty="0" err="1">
                <a:latin typeface="Georgia" panose="02040502050405020303" pitchFamily="18" charset="0"/>
              </a:rPr>
              <a:t>root</a:t>
            </a:r>
            <a:r>
              <a:rPr lang="cs-CZ" sz="1400" dirty="0">
                <a:latin typeface="Georgia" panose="02040502050405020303" pitchFamily="18" charset="0"/>
              </a:rPr>
              <a:t> cap; CC, </a:t>
            </a:r>
            <a:r>
              <a:rPr lang="cs-CZ" sz="1400" dirty="0" err="1">
                <a:latin typeface="Georgia" panose="02040502050405020303" pitchFamily="18" charset="0"/>
              </a:rPr>
              <a:t>columella</a:t>
            </a:r>
            <a:r>
              <a:rPr lang="cs-CZ" sz="1400" dirty="0">
                <a:latin typeface="Georgia" panose="02040502050405020303" pitchFamily="18" charset="0"/>
              </a:rPr>
              <a:t> </a:t>
            </a:r>
            <a:r>
              <a:rPr lang="cs-CZ" sz="1400" dirty="0" err="1">
                <a:latin typeface="Georgia" panose="02040502050405020303" pitchFamily="18" charset="0"/>
              </a:rPr>
              <a:t>cells</a:t>
            </a:r>
            <a:r>
              <a:rPr lang="cs-CZ" sz="1400" dirty="0">
                <a:latin typeface="Georgia" panose="02040502050405020303" pitchFamily="18" charset="0"/>
              </a:rPr>
              <a:t>. </a:t>
            </a:r>
            <a:r>
              <a:rPr lang="cs-CZ" sz="1400" dirty="0" err="1">
                <a:latin typeface="Georgia" panose="02040502050405020303" pitchFamily="18" charset="0"/>
              </a:rPr>
              <a:t>Gray</a:t>
            </a:r>
            <a:r>
              <a:rPr lang="cs-CZ" sz="1400" dirty="0">
                <a:latin typeface="Georgia" panose="02040502050405020303" pitchFamily="18" charset="0"/>
              </a:rPr>
              <a:t> </a:t>
            </a:r>
            <a:r>
              <a:rPr lang="cs-CZ" sz="1400" dirty="0" err="1">
                <a:latin typeface="Georgia" panose="02040502050405020303" pitchFamily="18" charset="0"/>
              </a:rPr>
              <a:t>dots</a:t>
            </a:r>
            <a:r>
              <a:rPr lang="cs-CZ" sz="1400" dirty="0">
                <a:latin typeface="Georgia" panose="02040502050405020303" pitchFamily="18" charset="0"/>
              </a:rPr>
              <a:t> </a:t>
            </a:r>
            <a:r>
              <a:rPr lang="cs-CZ" sz="1400" dirty="0" err="1">
                <a:latin typeface="Georgia" panose="02040502050405020303" pitchFamily="18" charset="0"/>
              </a:rPr>
              <a:t>indicate</a:t>
            </a:r>
            <a:r>
              <a:rPr lang="cs-CZ" sz="1400" dirty="0">
                <a:latin typeface="Georgia" panose="02040502050405020303" pitchFamily="18" charset="0"/>
              </a:rPr>
              <a:t> </a:t>
            </a:r>
            <a:r>
              <a:rPr lang="cs-CZ" sz="1400" dirty="0" err="1">
                <a:latin typeface="Georgia" panose="02040502050405020303" pitchFamily="18" charset="0"/>
              </a:rPr>
              <a:t>starch</a:t>
            </a:r>
            <a:r>
              <a:rPr lang="cs-CZ" sz="1400" dirty="0">
                <a:latin typeface="Georgia" panose="02040502050405020303" pitchFamily="18" charset="0"/>
              </a:rPr>
              <a:t> </a:t>
            </a:r>
            <a:r>
              <a:rPr lang="cs-CZ" sz="1400" dirty="0" err="1">
                <a:latin typeface="Georgia" panose="02040502050405020303" pitchFamily="18" charset="0"/>
              </a:rPr>
              <a:t>granules</a:t>
            </a:r>
            <a:r>
              <a:rPr lang="cs-CZ" sz="1400" dirty="0">
                <a:latin typeface="Georgia" panose="02040502050405020303" pitchFamily="18" charset="0"/>
              </a:rPr>
              <a:t>. </a:t>
            </a:r>
            <a:r>
              <a:rPr lang="cs-CZ" sz="1400" b="1" dirty="0">
                <a:latin typeface="Georgia" panose="02040502050405020303" pitchFamily="18" charset="0"/>
              </a:rPr>
              <a:t>(B)</a:t>
            </a:r>
            <a:r>
              <a:rPr lang="cs-CZ" sz="1400" dirty="0">
                <a:latin typeface="Georgia" panose="02040502050405020303" pitchFamily="18" charset="0"/>
              </a:rPr>
              <a:t> </a:t>
            </a:r>
            <a:r>
              <a:rPr lang="cs-CZ" sz="1400" dirty="0" err="1">
                <a:latin typeface="Georgia" panose="02040502050405020303" pitchFamily="18" charset="0"/>
              </a:rPr>
              <a:t>Regulational</a:t>
            </a:r>
            <a:r>
              <a:rPr lang="cs-CZ" sz="1400" dirty="0">
                <a:latin typeface="Georgia" panose="02040502050405020303" pitchFamily="18" charset="0"/>
              </a:rPr>
              <a:t> model </a:t>
            </a:r>
            <a:r>
              <a:rPr lang="cs-CZ" sz="1400" dirty="0" err="1">
                <a:latin typeface="Georgia" panose="02040502050405020303" pitchFamily="18" charset="0"/>
              </a:rPr>
              <a:t>highlighting</a:t>
            </a:r>
            <a:r>
              <a:rPr lang="cs-CZ" sz="1400" dirty="0">
                <a:latin typeface="Georgia" panose="02040502050405020303" pitchFamily="18" charset="0"/>
              </a:rPr>
              <a:t> </a:t>
            </a:r>
            <a:r>
              <a:rPr lang="cs-CZ" sz="1400" dirty="0" err="1">
                <a:latin typeface="Georgia" panose="02040502050405020303" pitchFamily="18" charset="0"/>
              </a:rPr>
              <a:t>the</a:t>
            </a:r>
            <a:r>
              <a:rPr lang="cs-CZ" sz="1400" dirty="0">
                <a:latin typeface="Georgia" panose="02040502050405020303" pitchFamily="18" charset="0"/>
              </a:rPr>
              <a:t> </a:t>
            </a:r>
            <a:r>
              <a:rPr lang="cs-CZ" sz="1400" dirty="0" err="1">
                <a:latin typeface="Georgia" panose="02040502050405020303" pitchFamily="18" charset="0"/>
              </a:rPr>
              <a:t>complex</a:t>
            </a:r>
            <a:r>
              <a:rPr lang="cs-CZ" sz="1400" dirty="0">
                <a:latin typeface="Georgia" panose="02040502050405020303" pitchFamily="18" charset="0"/>
              </a:rPr>
              <a:t> </a:t>
            </a:r>
            <a:r>
              <a:rPr lang="cs-CZ" sz="1400" dirty="0" err="1">
                <a:latin typeface="Georgia" panose="02040502050405020303" pitchFamily="18" charset="0"/>
              </a:rPr>
              <a:t>interplay</a:t>
            </a:r>
            <a:r>
              <a:rPr lang="cs-CZ" sz="1400" dirty="0">
                <a:latin typeface="Georgia" panose="02040502050405020303" pitchFamily="18" charset="0"/>
              </a:rPr>
              <a:t> </a:t>
            </a:r>
            <a:r>
              <a:rPr lang="cs-CZ" sz="1400" dirty="0" err="1">
                <a:latin typeface="Georgia" panose="02040502050405020303" pitchFamily="18" charset="0"/>
              </a:rPr>
              <a:t>of</a:t>
            </a:r>
            <a:r>
              <a:rPr lang="cs-CZ" sz="1400" dirty="0">
                <a:latin typeface="Georgia" panose="02040502050405020303" pitchFamily="18" charset="0"/>
              </a:rPr>
              <a:t> </a:t>
            </a:r>
            <a:r>
              <a:rPr lang="cs-CZ" sz="1400" dirty="0" err="1">
                <a:latin typeface="Georgia" panose="02040502050405020303" pitchFamily="18" charset="0"/>
              </a:rPr>
              <a:t>phytohormones</a:t>
            </a:r>
            <a:r>
              <a:rPr lang="cs-CZ" sz="1400" dirty="0">
                <a:latin typeface="Georgia" panose="02040502050405020303" pitchFamily="18" charset="0"/>
              </a:rPr>
              <a:t>, </a:t>
            </a:r>
            <a:r>
              <a:rPr lang="cs-CZ" sz="1400" dirty="0" err="1">
                <a:latin typeface="Georgia" panose="02040502050405020303" pitchFamily="18" charset="0"/>
              </a:rPr>
              <a:t>TFs</a:t>
            </a:r>
            <a:r>
              <a:rPr lang="cs-CZ" sz="1400" dirty="0">
                <a:latin typeface="Georgia" panose="02040502050405020303" pitchFamily="18" charset="0"/>
              </a:rPr>
              <a:t> and </a:t>
            </a:r>
            <a:r>
              <a:rPr lang="cs-CZ" sz="1400" dirty="0" err="1">
                <a:latin typeface="Georgia" panose="02040502050405020303" pitchFamily="18" charset="0"/>
              </a:rPr>
              <a:t>signaling</a:t>
            </a:r>
            <a:r>
              <a:rPr lang="cs-CZ" sz="1400" dirty="0">
                <a:latin typeface="Georgia" panose="02040502050405020303" pitchFamily="18" charset="0"/>
              </a:rPr>
              <a:t> </a:t>
            </a:r>
            <a:r>
              <a:rPr lang="cs-CZ" sz="1400" dirty="0" err="1">
                <a:latin typeface="Georgia" panose="02040502050405020303" pitchFamily="18" charset="0"/>
              </a:rPr>
              <a:t>peptides</a:t>
            </a:r>
            <a:r>
              <a:rPr lang="cs-CZ" sz="1400" dirty="0">
                <a:latin typeface="Georgia" panose="02040502050405020303" pitchFamily="18" charset="0"/>
              </a:rPr>
              <a:t> on </a:t>
            </a:r>
            <a:r>
              <a:rPr lang="cs-CZ" sz="1400" i="1" dirty="0">
                <a:latin typeface="Georgia" panose="02040502050405020303" pitchFamily="18" charset="0"/>
              </a:rPr>
              <a:t>WOX5</a:t>
            </a:r>
            <a:r>
              <a:rPr lang="cs-CZ" sz="1400" dirty="0">
                <a:latin typeface="Georgia" panose="02040502050405020303" pitchFamily="18" charset="0"/>
              </a:rPr>
              <a:t> </a:t>
            </a:r>
            <a:r>
              <a:rPr lang="cs-CZ" sz="1400" dirty="0" err="1">
                <a:latin typeface="Georgia" panose="02040502050405020303" pitchFamily="18" charset="0"/>
              </a:rPr>
              <a:t>expression</a:t>
            </a:r>
            <a:r>
              <a:rPr lang="cs-CZ" sz="1400" dirty="0">
                <a:latin typeface="Georgia" panose="02040502050405020303" pitchFamily="18" charset="0"/>
              </a:rPr>
              <a:t> </a:t>
            </a:r>
            <a:r>
              <a:rPr lang="cs-CZ" sz="1400" dirty="0" err="1">
                <a:latin typeface="Georgia" panose="02040502050405020303" pitchFamily="18" charset="0"/>
              </a:rPr>
              <a:t>levels</a:t>
            </a:r>
            <a:r>
              <a:rPr lang="cs-CZ" sz="1400" dirty="0">
                <a:latin typeface="Georgia" panose="02040502050405020303" pitchFamily="18" charset="0"/>
              </a:rPr>
              <a:t> and </a:t>
            </a:r>
            <a:r>
              <a:rPr lang="cs-CZ" sz="1400" dirty="0" err="1">
                <a:latin typeface="Georgia" panose="02040502050405020303" pitchFamily="18" charset="0"/>
              </a:rPr>
              <a:t>domain</a:t>
            </a:r>
            <a:r>
              <a:rPr lang="cs-CZ" sz="1400" dirty="0">
                <a:latin typeface="Georgia" panose="02040502050405020303" pitchFamily="18" charset="0"/>
              </a:rPr>
              <a:t>. </a:t>
            </a:r>
            <a:r>
              <a:rPr lang="cs-CZ" sz="1400" dirty="0" err="1">
                <a:latin typeface="Georgia" panose="02040502050405020303" pitchFamily="18" charset="0"/>
              </a:rPr>
              <a:t>Arrows</a:t>
            </a:r>
            <a:r>
              <a:rPr lang="cs-CZ" sz="1400" dirty="0">
                <a:latin typeface="Georgia" panose="02040502050405020303" pitchFamily="18" charset="0"/>
              </a:rPr>
              <a:t> </a:t>
            </a:r>
            <a:r>
              <a:rPr lang="cs-CZ" sz="1400" dirty="0" err="1">
                <a:latin typeface="Georgia" panose="02040502050405020303" pitchFamily="18" charset="0"/>
              </a:rPr>
              <a:t>indicate</a:t>
            </a:r>
            <a:r>
              <a:rPr lang="cs-CZ" sz="1400" dirty="0">
                <a:latin typeface="Georgia" panose="02040502050405020303" pitchFamily="18" charset="0"/>
              </a:rPr>
              <a:t> positive, </a:t>
            </a:r>
            <a:r>
              <a:rPr lang="cs-CZ" sz="1400" dirty="0" err="1">
                <a:latin typeface="Georgia" panose="02040502050405020303" pitchFamily="18" charset="0"/>
              </a:rPr>
              <a:t>barred</a:t>
            </a:r>
            <a:r>
              <a:rPr lang="cs-CZ" sz="1400" dirty="0">
                <a:latin typeface="Georgia" panose="02040502050405020303" pitchFamily="18" charset="0"/>
              </a:rPr>
              <a:t> lines </a:t>
            </a:r>
            <a:r>
              <a:rPr lang="cs-CZ" sz="1400" dirty="0" err="1">
                <a:latin typeface="Georgia" panose="02040502050405020303" pitchFamily="18" charset="0"/>
              </a:rPr>
              <a:t>indicate</a:t>
            </a:r>
            <a:r>
              <a:rPr lang="cs-CZ" sz="1400" dirty="0">
                <a:latin typeface="Georgia" panose="02040502050405020303" pitchFamily="18" charset="0"/>
              </a:rPr>
              <a:t> negative </a:t>
            </a:r>
            <a:r>
              <a:rPr lang="cs-CZ" sz="1400" dirty="0" err="1">
                <a:latin typeface="Georgia" panose="02040502050405020303" pitchFamily="18" charset="0"/>
              </a:rPr>
              <a:t>regulations</a:t>
            </a:r>
            <a:r>
              <a:rPr lang="cs-CZ" sz="1400" dirty="0">
                <a:latin typeface="Georgia" panose="02040502050405020303" pitchFamily="18" charset="0"/>
              </a:rPr>
              <a:t>.</a:t>
            </a:r>
            <a:endParaRPr lang="cs-CZ" sz="1400" dirty="0"/>
          </a:p>
        </p:txBody>
      </p:sp>
      <p:sp>
        <p:nvSpPr>
          <p:cNvPr id="3" name="Obdélník 2"/>
          <p:cNvSpPr/>
          <p:nvPr/>
        </p:nvSpPr>
        <p:spPr>
          <a:xfrm>
            <a:off x="459287" y="515010"/>
            <a:ext cx="8816837" cy="400110"/>
          </a:xfrm>
          <a:prstGeom prst="rect">
            <a:avLst/>
          </a:prstGeom>
        </p:spPr>
        <p:txBody>
          <a:bodyPr wrap="none">
            <a:spAutoFit/>
          </a:bodyPr>
          <a:lstStyle/>
          <a:p>
            <a:r>
              <a:rPr lang="cs-CZ" sz="2000" b="1" dirty="0">
                <a:solidFill>
                  <a:srgbClr val="FFFF00"/>
                </a:solidFill>
                <a:latin typeface="Georgia" panose="02040502050405020303" pitchFamily="18" charset="0"/>
              </a:rPr>
              <a:t>Transkripční faktor WUSCHEL-RELATED HOMEOBOX5 (WOX5)</a:t>
            </a:r>
            <a:endParaRPr lang="cs-CZ" sz="2000" b="1" dirty="0">
              <a:solidFill>
                <a:srgbClr val="FFFF00"/>
              </a:solidFill>
            </a:endParaRPr>
          </a:p>
        </p:txBody>
      </p:sp>
      <p:sp>
        <p:nvSpPr>
          <p:cNvPr id="4" name="Obdélník 3"/>
          <p:cNvSpPr/>
          <p:nvPr/>
        </p:nvSpPr>
        <p:spPr>
          <a:xfrm>
            <a:off x="2199860" y="6342990"/>
            <a:ext cx="7404927" cy="369332"/>
          </a:xfrm>
          <a:prstGeom prst="rect">
            <a:avLst/>
          </a:prstGeom>
        </p:spPr>
        <p:txBody>
          <a:bodyPr wrap="square">
            <a:spAutoFit/>
          </a:bodyPr>
          <a:lstStyle/>
          <a:p>
            <a:r>
              <a:rPr lang="cs-CZ" dirty="0"/>
              <a:t>http://journal.frontiersin.org/article/10.3389/fpls.2015.00505/full</a:t>
            </a:r>
          </a:p>
        </p:txBody>
      </p:sp>
    </p:spTree>
    <p:extLst>
      <p:ext uri="{BB962C8B-B14F-4D97-AF65-F5344CB8AC3E}">
        <p14:creationId xmlns:p14="http://schemas.microsoft.com/office/powerpoint/2010/main" val="641690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04" y="0"/>
            <a:ext cx="7620000" cy="4572000"/>
          </a:xfrm>
          <a:prstGeom prst="rect">
            <a:avLst/>
          </a:prstGeom>
        </p:spPr>
      </p:pic>
      <p:sp>
        <p:nvSpPr>
          <p:cNvPr id="3" name="Obdélník 2"/>
          <p:cNvSpPr/>
          <p:nvPr/>
        </p:nvSpPr>
        <p:spPr>
          <a:xfrm>
            <a:off x="1059643" y="4946094"/>
            <a:ext cx="6096000" cy="1477328"/>
          </a:xfrm>
          <a:prstGeom prst="rect">
            <a:avLst/>
          </a:prstGeom>
        </p:spPr>
        <p:txBody>
          <a:bodyPr>
            <a:spAutoFit/>
          </a:bodyPr>
          <a:lstStyle/>
          <a:p>
            <a:r>
              <a:rPr lang="en-US" dirty="0"/>
              <a:t>Where the concentration of WOX5 is high enough, the stem cell niche is able to maintain pluripotent stem cells. Where the concentration of WOX5 is too low, the concentration of CDF4 rises and the cells differentiate into root tissue. </a:t>
            </a:r>
            <a:br>
              <a:rPr lang="en-US" dirty="0"/>
            </a:br>
            <a:endParaRPr lang="cs-CZ" dirty="0"/>
          </a:p>
        </p:txBody>
      </p:sp>
      <p:sp>
        <p:nvSpPr>
          <p:cNvPr id="4" name="Obdélník 3"/>
          <p:cNvSpPr/>
          <p:nvPr/>
        </p:nvSpPr>
        <p:spPr>
          <a:xfrm>
            <a:off x="5182126" y="4441859"/>
            <a:ext cx="6082755" cy="369332"/>
          </a:xfrm>
          <a:prstGeom prst="rect">
            <a:avLst/>
          </a:prstGeom>
        </p:spPr>
        <p:txBody>
          <a:bodyPr wrap="none">
            <a:spAutoFit/>
          </a:bodyPr>
          <a:lstStyle/>
          <a:p>
            <a:r>
              <a:rPr lang="cs-CZ" dirty="0"/>
              <a:t>http://phys.org/news/2015-05-biologists-roots-stem-cells.html</a:t>
            </a:r>
          </a:p>
        </p:txBody>
      </p:sp>
    </p:spTree>
    <p:extLst>
      <p:ext uri="{BB962C8B-B14F-4D97-AF65-F5344CB8AC3E}">
        <p14:creationId xmlns:p14="http://schemas.microsoft.com/office/powerpoint/2010/main" val="1289227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790142" y="969692"/>
            <a:ext cx="4513962" cy="5693866"/>
          </a:xfrm>
          <a:prstGeom prst="rect">
            <a:avLst/>
          </a:prstGeom>
        </p:spPr>
        <p:txBody>
          <a:bodyPr wrap="square">
            <a:spAutoFit/>
          </a:bodyPr>
          <a:lstStyle/>
          <a:p>
            <a:r>
              <a:rPr lang="en-US" sz="1400" b="1" i="0" dirty="0">
                <a:effectLst/>
                <a:latin typeface="Roboto"/>
              </a:rPr>
              <a:t>The roles of auxin and </a:t>
            </a:r>
            <a:r>
              <a:rPr lang="en-US" sz="1400" b="1" i="0" dirty="0" err="1">
                <a:effectLst/>
                <a:latin typeface="Roboto"/>
              </a:rPr>
              <a:t>cytokinin</a:t>
            </a:r>
            <a:r>
              <a:rPr lang="en-US" sz="1400" b="1" i="0" dirty="0">
                <a:effectLst/>
                <a:latin typeface="Roboto"/>
              </a:rPr>
              <a:t> during root meristem development</a:t>
            </a:r>
            <a:r>
              <a:rPr lang="en-US" sz="1400" b="0" i="0" dirty="0">
                <a:effectLst/>
                <a:latin typeface="Roboto"/>
              </a:rPr>
              <a:t>. The root apical meristem is divided into the stem cell niche where the quiescent center resides, the proximal meristem where cell divisions occur, the elongation zone where cells expand, and the differentiation zone where the specialized structures of cells emerge. As a result of </a:t>
            </a:r>
            <a:r>
              <a:rPr lang="en-US" sz="1400" b="1" i="0" dirty="0">
                <a:solidFill>
                  <a:srgbClr val="FFFF00"/>
                </a:solidFill>
                <a:effectLst/>
                <a:latin typeface="Roboto"/>
              </a:rPr>
              <a:t>auxin transporters (PINs)</a:t>
            </a:r>
            <a:r>
              <a:rPr lang="en-US" sz="1400" b="0" i="0" dirty="0">
                <a:solidFill>
                  <a:srgbClr val="FFFF00"/>
                </a:solidFill>
                <a:effectLst/>
                <a:latin typeface="Roboto"/>
              </a:rPr>
              <a:t>, </a:t>
            </a:r>
            <a:r>
              <a:rPr lang="en-US" sz="1400" b="0" i="0" dirty="0">
                <a:effectLst/>
                <a:latin typeface="Roboto"/>
              </a:rPr>
              <a:t>auxin traverses down the root and accumulates at the tip in the region of the </a:t>
            </a:r>
            <a:r>
              <a:rPr lang="en-US" sz="1400" b="1" i="0" dirty="0">
                <a:solidFill>
                  <a:srgbClr val="FFFF00"/>
                </a:solidFill>
                <a:effectLst/>
                <a:latin typeface="Roboto"/>
              </a:rPr>
              <a:t>stem cell niche</a:t>
            </a:r>
            <a:r>
              <a:rPr lang="en-US" sz="1400" b="0" i="0" dirty="0">
                <a:effectLst/>
                <a:latin typeface="Roboto"/>
              </a:rPr>
              <a:t>. A cycle of auxin flow is very apparent in the proximal meristem region but reduced in the elongation zone, likely through </a:t>
            </a:r>
            <a:r>
              <a:rPr lang="en-US" sz="1400" b="1" i="0" dirty="0" err="1">
                <a:solidFill>
                  <a:srgbClr val="FFFF00"/>
                </a:solidFill>
                <a:effectLst/>
                <a:latin typeface="Roboto"/>
              </a:rPr>
              <a:t>cytokinin</a:t>
            </a:r>
            <a:r>
              <a:rPr lang="en-US" sz="1400" b="1" i="0" dirty="0">
                <a:solidFill>
                  <a:srgbClr val="FFFF00"/>
                </a:solidFill>
                <a:effectLst/>
                <a:latin typeface="Roboto"/>
              </a:rPr>
              <a:t> suppression of PINs</a:t>
            </a:r>
            <a:r>
              <a:rPr lang="en-US" sz="1400" b="0" i="0" dirty="0">
                <a:effectLst/>
                <a:latin typeface="Roboto"/>
              </a:rPr>
              <a:t>. A gradient of relative importance of </a:t>
            </a:r>
            <a:r>
              <a:rPr lang="en-US" sz="1400" b="0" i="0" dirty="0" err="1">
                <a:effectLst/>
                <a:latin typeface="Roboto"/>
              </a:rPr>
              <a:t>cytokinin</a:t>
            </a:r>
            <a:r>
              <a:rPr lang="en-US" sz="1400" b="0" i="0" dirty="0">
                <a:effectLst/>
                <a:latin typeface="Roboto"/>
              </a:rPr>
              <a:t> and auxin is established with high auxin at the stem cell niche and high </a:t>
            </a:r>
            <a:r>
              <a:rPr lang="en-US" sz="1400" b="0" i="0" dirty="0" err="1">
                <a:effectLst/>
                <a:latin typeface="Roboto"/>
              </a:rPr>
              <a:t>cytokinin</a:t>
            </a:r>
            <a:r>
              <a:rPr lang="en-US" sz="1400" b="0" i="0" dirty="0">
                <a:effectLst/>
                <a:latin typeface="Roboto"/>
              </a:rPr>
              <a:t> signaling at the transition zone between the proximal meristem and the elongation zone. This gradient is maintained at least in part through antagonisms between auxin and </a:t>
            </a:r>
            <a:r>
              <a:rPr lang="en-US" sz="1400" b="0" i="0" dirty="0" err="1">
                <a:effectLst/>
                <a:latin typeface="Roboto"/>
              </a:rPr>
              <a:t>cytokinin</a:t>
            </a:r>
            <a:r>
              <a:rPr lang="en-US" sz="1400" b="0" i="0" dirty="0">
                <a:effectLst/>
                <a:latin typeface="Roboto"/>
              </a:rPr>
              <a:t> that are facilitated by auxin induction of RR7 and RR15 (that suppress </a:t>
            </a:r>
            <a:r>
              <a:rPr lang="en-US" sz="1400" b="0" i="0" dirty="0" err="1">
                <a:effectLst/>
                <a:latin typeface="Roboto"/>
              </a:rPr>
              <a:t>cytokinin</a:t>
            </a:r>
            <a:r>
              <a:rPr lang="en-US" sz="1400" b="0" i="0" dirty="0">
                <a:effectLst/>
                <a:latin typeface="Roboto"/>
              </a:rPr>
              <a:t> signaling) and </a:t>
            </a:r>
            <a:r>
              <a:rPr lang="en-US" sz="1400" b="0" i="0" dirty="0" err="1">
                <a:effectLst/>
                <a:latin typeface="Roboto"/>
              </a:rPr>
              <a:t>cytokinin</a:t>
            </a:r>
            <a:r>
              <a:rPr lang="en-US" sz="1400" b="0" i="0" dirty="0">
                <a:effectLst/>
                <a:latin typeface="Roboto"/>
              </a:rPr>
              <a:t> induction of SHY2 (that inhibits PIN expression). </a:t>
            </a:r>
            <a:r>
              <a:rPr lang="en-US" sz="1400" b="0" i="0" u="sng" dirty="0">
                <a:effectLst/>
                <a:latin typeface="Roboto"/>
              </a:rPr>
              <a:t>In lateral roots, localized accumulations of auxin in the </a:t>
            </a:r>
            <a:r>
              <a:rPr lang="en-US" sz="1400" b="0" i="0" u="sng" dirty="0" err="1">
                <a:effectLst/>
                <a:latin typeface="Roboto"/>
              </a:rPr>
              <a:t>pericycle</a:t>
            </a:r>
            <a:r>
              <a:rPr lang="en-US" sz="1400" b="0" i="0" u="sng" dirty="0">
                <a:effectLst/>
                <a:latin typeface="Roboto"/>
              </a:rPr>
              <a:t> mark the site where the lateral root emerges</a:t>
            </a:r>
            <a:r>
              <a:rPr lang="en-US" sz="1400" b="0" i="0" dirty="0">
                <a:effectLst/>
                <a:latin typeface="Roboto"/>
              </a:rPr>
              <a:t>. </a:t>
            </a:r>
            <a:r>
              <a:rPr lang="en-US" sz="1400" b="0" i="0" dirty="0" err="1">
                <a:effectLst/>
                <a:latin typeface="Roboto"/>
              </a:rPr>
              <a:t>Cytokinin</a:t>
            </a:r>
            <a:r>
              <a:rPr lang="en-US" sz="1400" b="0" i="0" dirty="0">
                <a:effectLst/>
                <a:latin typeface="Roboto"/>
              </a:rPr>
              <a:t> can suppress lateral root emergence by blocking the localized accumulations of auxin, probably through the suppression of PINs</a:t>
            </a:r>
            <a:r>
              <a:rPr lang="cs-CZ" sz="1400" b="0" i="0" dirty="0">
                <a:effectLst/>
                <a:latin typeface="Roboto"/>
              </a:rPr>
              <a:t>.</a:t>
            </a:r>
            <a:endParaRPr lang="en-US" sz="1400" b="0" i="0" dirty="0">
              <a:effectLst/>
              <a:latin typeface="Roboto"/>
            </a:endParaRPr>
          </a:p>
        </p:txBody>
      </p:sp>
      <p:grpSp>
        <p:nvGrpSpPr>
          <p:cNvPr id="4" name="Skupina 3">
            <a:extLst>
              <a:ext uri="{FF2B5EF4-FFF2-40B4-BE49-F238E27FC236}">
                <a16:creationId xmlns:a16="http://schemas.microsoft.com/office/drawing/2014/main" id="{51E2496F-3A05-4A45-914F-C82CEF9106F6}"/>
              </a:ext>
            </a:extLst>
          </p:cNvPr>
          <p:cNvGrpSpPr/>
          <p:nvPr/>
        </p:nvGrpSpPr>
        <p:grpSpPr>
          <a:xfrm>
            <a:off x="524562" y="592010"/>
            <a:ext cx="6265580" cy="5874103"/>
            <a:chOff x="491905" y="1408440"/>
            <a:chExt cx="5704790" cy="5255118"/>
          </a:xfrm>
        </p:grpSpPr>
        <p:pic>
          <p:nvPicPr>
            <p:cNvPr id="12290" name="Picture 2" descr="Figure 3: The roles of auxin and cytokinin during root meristem development. The root apical meristem is divided into the stem cell niche where the quiescent center resides, the proximal meristem where cell divisions occur, the elongation zone where cells expand, and the differentiation zone where the specialized structures of cells emerge. As a result of auxin transporters (PINs), auxin traverses down the root and accumulates at the tip in the region of the stem cell niche. A cycle of auxin flow is very apparent in the proximal meristem region but reduced in the elongation zone, likely through cytokinin suppression of PINs. A gradient of relative importance of cytokinin and auxin is established with high auxin at the stem cell niche and high cytokinin signaling at the transition zone between the proximal meristem and the elongation zone. This gradient is maintained at least in part through antagonisms between auxin and cytokinin that are facilitated by auxin induction of RR7 and RR15 (that suppress cytokinin signaling) and cytokinin induction of SHY2 (that inhibits PIN expression). In lateral roots, localized accumulations of auxin in the pericycle mark the site where the lateral root emerges. Cytokinin can suppress lateral root emergence by blocking the localized accumulations of auxin, probably through the suppression of PINs. During nodule development, localized cytokinin signaling in the root cortex is necessary and sufficient for the initiation of the nodule primordia. These increases in cytokinin signaling block auxin transport via the suppression of PINs, and it appears that low auxin levels may be associated with the initiation of the nodule primordium. Activation of nodule organogenesis requires Nod factor (NF) recognition at the root surface, and this induces the transcription factor NIN, which may be sufficient to induce cytokinin signaling in the cortex through the upregulation of C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06" y="1408440"/>
              <a:ext cx="5704789" cy="5255118"/>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491905" y="1943034"/>
              <a:ext cx="1729821" cy="1609344"/>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cs-CZ"/>
            </a:p>
          </p:txBody>
        </p:sp>
      </p:grpSp>
    </p:spTree>
    <p:extLst>
      <p:ext uri="{BB962C8B-B14F-4D97-AF65-F5344CB8AC3E}">
        <p14:creationId xmlns:p14="http://schemas.microsoft.com/office/powerpoint/2010/main" val="4208679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07418" y="840340"/>
            <a:ext cx="7777163" cy="757237"/>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ctr">
            <a:normAutofit fontScale="90000"/>
          </a:bodyPr>
          <a:lstStyle/>
          <a:p>
            <a:pPr defTabSz="449263">
              <a:buClr>
                <a:srgbClr val="3333CC"/>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800" b="1" dirty="0">
                <a:solidFill>
                  <a:srgbClr val="FFFF00"/>
                </a:solidFill>
                <a:latin typeface="Comic Sans MS" panose="030F0702030302020204" pitchFamily="66" charset="0"/>
              </a:rPr>
              <a:t>Prýtový</a:t>
            </a:r>
            <a:r>
              <a:rPr lang="en-GB" altLang="cs-CZ" sz="2800" b="1" dirty="0">
                <a:solidFill>
                  <a:srgbClr val="FFFF00"/>
                </a:solidFill>
                <a:latin typeface="Comic Sans MS" panose="030F0702030302020204" pitchFamily="66" charset="0"/>
              </a:rPr>
              <a:t> </a:t>
            </a:r>
            <a:r>
              <a:rPr lang="en-GB" altLang="cs-CZ" sz="2800" b="1" dirty="0" err="1">
                <a:solidFill>
                  <a:srgbClr val="FFFF00"/>
                </a:solidFill>
                <a:latin typeface="Comic Sans MS" panose="030F0702030302020204" pitchFamily="66" charset="0"/>
              </a:rPr>
              <a:t>apikální</a:t>
            </a:r>
            <a:r>
              <a:rPr lang="en-GB" altLang="cs-CZ" sz="2800" b="1" dirty="0">
                <a:solidFill>
                  <a:srgbClr val="FFFF00"/>
                </a:solidFill>
                <a:latin typeface="Comic Sans MS" panose="030F0702030302020204" pitchFamily="66" charset="0"/>
              </a:rPr>
              <a:t> </a:t>
            </a:r>
            <a:r>
              <a:rPr lang="en-GB" altLang="cs-CZ" sz="2800" b="1" dirty="0" err="1">
                <a:solidFill>
                  <a:srgbClr val="FFFF00"/>
                </a:solidFill>
                <a:latin typeface="Comic Sans MS" panose="030F0702030302020204" pitchFamily="66" charset="0"/>
              </a:rPr>
              <a:t>meristém</a:t>
            </a:r>
            <a:br>
              <a:rPr lang="en-GB" altLang="cs-CZ" sz="2800" b="1" dirty="0">
                <a:solidFill>
                  <a:srgbClr val="FFFF00"/>
                </a:solidFill>
                <a:latin typeface="Comic Sans MS" panose="030F0702030302020204" pitchFamily="66" charset="0"/>
              </a:rPr>
            </a:br>
            <a:r>
              <a:rPr lang="en-GB" altLang="cs-CZ" sz="2800" b="1" i="1" dirty="0">
                <a:solidFill>
                  <a:srgbClr val="FFFF00"/>
                </a:solidFill>
                <a:latin typeface="Comic Sans MS" panose="030F0702030302020204" pitchFamily="66" charset="0"/>
              </a:rPr>
              <a:t>Coleus</a:t>
            </a:r>
          </a:p>
        </p:txBody>
      </p:sp>
      <p:pic>
        <p:nvPicPr>
          <p:cNvPr id="16387" name="Picture 3"/>
          <p:cNvPicPr>
            <a:picLocks noChangeAspect="1" noChangeArrowheads="1"/>
          </p:cNvPicPr>
          <p:nvPr/>
        </p:nvPicPr>
        <p:blipFill>
          <a:blip r:embed="rId3" cstate="print">
            <a:lum contrast="6000"/>
            <a:extLst>
              <a:ext uri="{28A0092B-C50C-407E-A947-70E740481C1C}">
                <a14:useLocalDpi xmlns:a14="http://schemas.microsoft.com/office/drawing/2010/main" val="0"/>
              </a:ext>
            </a:extLst>
          </a:blip>
          <a:srcRect/>
          <a:stretch>
            <a:fillRect/>
          </a:stretch>
        </p:blipFill>
        <p:spPr bwMode="auto">
          <a:xfrm>
            <a:off x="2133600" y="1828800"/>
            <a:ext cx="2940050" cy="4419600"/>
          </a:xfrm>
          <a:prstGeom prst="rect">
            <a:avLst/>
          </a:prstGeom>
          <a:noFill/>
          <a:ln w="9360">
            <a:solidFill>
              <a:srgbClr val="FFFFFF"/>
            </a:solidFill>
            <a:miter lim="800000"/>
            <a:headEnd/>
            <a:tailEnd/>
          </a:ln>
          <a:effectLst/>
          <a:extLst>
            <a:ext uri="{909E8E84-426E-40DD-AFC4-6F175D3DCCD1}">
              <a14:hiddenFill xmlns:a14="http://schemas.microsoft.com/office/drawing/2010/main">
                <a:blipFill dpi="0" rotWithShape="0">
                  <a:blip>
                    <a:lum contrast="6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p:cNvPicPr>
            <a:picLocks noChangeAspect="1" noChangeArrowheads="1"/>
          </p:cNvPicPr>
          <p:nvPr/>
        </p:nvPicPr>
        <p:blipFill>
          <a:blip r:embed="rId4" cstate="print">
            <a:lum contrast="6000"/>
            <a:extLst>
              <a:ext uri="{28A0092B-C50C-407E-A947-70E740481C1C}">
                <a14:useLocalDpi xmlns:a14="http://schemas.microsoft.com/office/drawing/2010/main" val="0"/>
              </a:ext>
            </a:extLst>
          </a:blip>
          <a:srcRect/>
          <a:stretch>
            <a:fillRect/>
          </a:stretch>
        </p:blipFill>
        <p:spPr bwMode="auto">
          <a:xfrm>
            <a:off x="5735638" y="2276475"/>
            <a:ext cx="4495800" cy="2997200"/>
          </a:xfrm>
          <a:prstGeom prst="rect">
            <a:avLst/>
          </a:prstGeom>
          <a:noFill/>
          <a:ln w="9360">
            <a:solidFill>
              <a:srgbClr val="FFFFFF"/>
            </a:solidFill>
            <a:miter lim="800000"/>
            <a:headEnd/>
            <a:tailEnd/>
          </a:ln>
          <a:effectLst/>
          <a:extLst>
            <a:ext uri="{909E8E84-426E-40DD-AFC4-6F175D3DCCD1}">
              <a14:hiddenFill xmlns:a14="http://schemas.microsoft.com/office/drawing/2010/main">
                <a:blipFill dpi="0" rotWithShape="0">
                  <a:blip>
                    <a:lum contrast="6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5"/>
          <p:cNvSpPr txBox="1">
            <a:spLocks noChangeArrowheads="1"/>
          </p:cNvSpPr>
          <p:nvPr/>
        </p:nvSpPr>
        <p:spPr bwMode="auto">
          <a:xfrm>
            <a:off x="5303839" y="5805489"/>
            <a:ext cx="5159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Comic Sans MS" panose="030F0702030302020204" pitchFamily="66" charset="0"/>
              </a:rPr>
              <a:t>patrný charakter meristematických buněk</a:t>
            </a:r>
          </a:p>
        </p:txBody>
      </p:sp>
    </p:spTree>
    <p:extLst>
      <p:ext uri="{BB962C8B-B14F-4D97-AF65-F5344CB8AC3E}">
        <p14:creationId xmlns:p14="http://schemas.microsoft.com/office/powerpoint/2010/main" val="532771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17285" t="17767" r="19622" b="6050"/>
          <a:stretch/>
        </p:blipFill>
        <p:spPr>
          <a:xfrm>
            <a:off x="161890" y="706062"/>
            <a:ext cx="7650134" cy="4987588"/>
          </a:xfrm>
          <a:prstGeom prst="rect">
            <a:avLst/>
          </a:prstGeom>
        </p:spPr>
      </p:pic>
      <p:sp>
        <p:nvSpPr>
          <p:cNvPr id="5" name="Obdélník 4"/>
          <p:cNvSpPr/>
          <p:nvPr/>
        </p:nvSpPr>
        <p:spPr>
          <a:xfrm>
            <a:off x="7812024" y="262577"/>
            <a:ext cx="3727704" cy="6124754"/>
          </a:xfrm>
          <a:prstGeom prst="rect">
            <a:avLst/>
          </a:prstGeom>
        </p:spPr>
        <p:txBody>
          <a:bodyPr wrap="square">
            <a:spAutoFit/>
          </a:bodyPr>
          <a:lstStyle/>
          <a:p>
            <a:r>
              <a:rPr lang="en-US" sz="1400" b="1" dirty="0">
                <a:latin typeface="AdvPA186"/>
              </a:rPr>
              <a:t>Arabidopsis </a:t>
            </a:r>
            <a:r>
              <a:rPr lang="en-US" sz="1400" b="1" dirty="0">
                <a:latin typeface="AdvPA183"/>
              </a:rPr>
              <a:t>root meristem development and growth</a:t>
            </a:r>
            <a:r>
              <a:rPr lang="en-US" sz="1400" dirty="0">
                <a:latin typeface="AdvPA183"/>
              </a:rPr>
              <a:t>. Schematic illustration of </a:t>
            </a:r>
            <a:r>
              <a:rPr lang="en-US" sz="1400" dirty="0" err="1">
                <a:latin typeface="AdvPA183"/>
              </a:rPr>
              <a:t>Nomarski</a:t>
            </a:r>
            <a:r>
              <a:rPr lang="en-US" sz="1400" dirty="0">
                <a:latin typeface="AdvPA183"/>
              </a:rPr>
              <a:t> differential contrast interference images showing tissue</a:t>
            </a:r>
            <a:r>
              <a:rPr lang="cs-CZ" sz="1400" dirty="0">
                <a:latin typeface="AdvPA183"/>
              </a:rPr>
              <a:t> </a:t>
            </a:r>
            <a:r>
              <a:rPr lang="en-US" sz="1400" dirty="0">
                <a:latin typeface="AdvPA183"/>
              </a:rPr>
              <a:t>organization in the heart stage embryo and developing root meristem of </a:t>
            </a:r>
            <a:r>
              <a:rPr lang="en-US" sz="1400" dirty="0">
                <a:latin typeface="AdvPA186"/>
              </a:rPr>
              <a:t>Arabidopsis</a:t>
            </a:r>
            <a:r>
              <a:rPr lang="en-US" sz="1400" dirty="0">
                <a:latin typeface="AdvPA183"/>
              </a:rPr>
              <a:t>. (Left) Embryonic fate map highlighting the origin of the root</a:t>
            </a:r>
            <a:r>
              <a:rPr lang="cs-CZ" sz="1400" dirty="0">
                <a:latin typeface="AdvPA183"/>
              </a:rPr>
              <a:t> </a:t>
            </a:r>
            <a:r>
              <a:rPr lang="en-US" sz="1400" dirty="0">
                <a:latin typeface="AdvPA183"/>
              </a:rPr>
              <a:t>meristem. Different tissues are represented in false colors, as indicated in the legend. </a:t>
            </a:r>
            <a:endParaRPr lang="cs-CZ" sz="1400" dirty="0">
              <a:latin typeface="AdvPA183"/>
            </a:endParaRPr>
          </a:p>
          <a:p>
            <a:endParaRPr lang="cs-CZ" sz="1400" dirty="0">
              <a:latin typeface="AdvPA183"/>
            </a:endParaRPr>
          </a:p>
          <a:p>
            <a:r>
              <a:rPr lang="en-US" sz="1400" dirty="0">
                <a:latin typeface="AdvPA183"/>
              </a:rPr>
              <a:t>(Right) Diagram representing post-embryonic root meristem</a:t>
            </a:r>
            <a:r>
              <a:rPr lang="cs-CZ" sz="1400" dirty="0">
                <a:latin typeface="AdvPA183"/>
              </a:rPr>
              <a:t> </a:t>
            </a:r>
            <a:r>
              <a:rPr lang="en-US" sz="1400" dirty="0">
                <a:latin typeface="AdvPA183"/>
              </a:rPr>
              <a:t>growth over time. At early stages of root development (3 days post-germination, </a:t>
            </a:r>
            <a:r>
              <a:rPr lang="en-US" sz="1400" dirty="0" err="1">
                <a:latin typeface="AdvPA183"/>
              </a:rPr>
              <a:t>dpg</a:t>
            </a:r>
            <a:r>
              <a:rPr lang="en-US" sz="1400" dirty="0">
                <a:latin typeface="AdvPA183"/>
              </a:rPr>
              <a:t>), root meristem size (represented by the white arrowhead) rapidly</a:t>
            </a:r>
          </a:p>
          <a:p>
            <a:r>
              <a:rPr lang="en-US" sz="1400" dirty="0">
                <a:latin typeface="AdvPA183"/>
              </a:rPr>
              <a:t>increases because of a prevalence of cell division over cell differentiation, thus allowing growth of the root meristem. At 5 </a:t>
            </a:r>
            <a:r>
              <a:rPr lang="en-US" sz="1400" dirty="0" err="1">
                <a:latin typeface="AdvPA183"/>
              </a:rPr>
              <a:t>dpg</a:t>
            </a:r>
            <a:r>
              <a:rPr lang="en-US" sz="1400" dirty="0">
                <a:latin typeface="AdvPA183"/>
              </a:rPr>
              <a:t>, final root meristem size</a:t>
            </a:r>
            <a:r>
              <a:rPr lang="cs-CZ" sz="1400" dirty="0">
                <a:latin typeface="AdvPA183"/>
              </a:rPr>
              <a:t> </a:t>
            </a:r>
            <a:r>
              <a:rPr lang="en-US" sz="1400" dirty="0">
                <a:latin typeface="AdvPA183"/>
              </a:rPr>
              <a:t>(white arrowhead) is achieved by an increase in the rate of cell differentiation that equals the rate of cell division. This balance will be maintained for all</a:t>
            </a:r>
            <a:r>
              <a:rPr lang="cs-CZ" sz="1400" dirty="0">
                <a:latin typeface="AdvPA183"/>
              </a:rPr>
              <a:t> </a:t>
            </a:r>
            <a:r>
              <a:rPr lang="cs-CZ" sz="1400" dirty="0" err="1">
                <a:latin typeface="AdvPA183"/>
              </a:rPr>
              <a:t>the</a:t>
            </a:r>
            <a:r>
              <a:rPr lang="cs-CZ" sz="1400" dirty="0">
                <a:latin typeface="AdvPA183"/>
              </a:rPr>
              <a:t> plant </a:t>
            </a:r>
            <a:r>
              <a:rPr lang="cs-CZ" sz="1400" dirty="0" err="1">
                <a:latin typeface="AdvPA183"/>
              </a:rPr>
              <a:t>lifespan</a:t>
            </a:r>
            <a:r>
              <a:rPr lang="cs-CZ" sz="1400" dirty="0">
                <a:latin typeface="AdvPA183"/>
              </a:rPr>
              <a:t>, </a:t>
            </a:r>
            <a:r>
              <a:rPr lang="cs-CZ" sz="1400" dirty="0" err="1">
                <a:latin typeface="AdvPA183"/>
              </a:rPr>
              <a:t>ensuring</a:t>
            </a:r>
            <a:r>
              <a:rPr lang="cs-CZ" sz="1400" dirty="0">
                <a:latin typeface="AdvPA183"/>
              </a:rPr>
              <a:t> </a:t>
            </a:r>
            <a:r>
              <a:rPr lang="cs-CZ" sz="1400" dirty="0" err="1">
                <a:latin typeface="AdvPA183"/>
              </a:rPr>
              <a:t>continuous</a:t>
            </a:r>
            <a:r>
              <a:rPr lang="cs-CZ" sz="1400" dirty="0">
                <a:latin typeface="AdvPA183"/>
              </a:rPr>
              <a:t> </a:t>
            </a:r>
            <a:r>
              <a:rPr lang="cs-CZ" sz="1400" dirty="0" err="1">
                <a:latin typeface="AdvPA183"/>
              </a:rPr>
              <a:t>root</a:t>
            </a:r>
            <a:r>
              <a:rPr lang="cs-CZ" sz="1400" dirty="0">
                <a:latin typeface="AdvPA183"/>
              </a:rPr>
              <a:t> </a:t>
            </a:r>
            <a:r>
              <a:rPr lang="cs-CZ" sz="1400" dirty="0" err="1">
                <a:latin typeface="AdvPA183"/>
              </a:rPr>
              <a:t>growth</a:t>
            </a:r>
            <a:r>
              <a:rPr lang="cs-CZ" sz="1400" dirty="0">
                <a:latin typeface="AdvPA183"/>
              </a:rPr>
              <a:t>. SCN, stem cell </a:t>
            </a:r>
            <a:r>
              <a:rPr lang="cs-CZ" sz="1400" dirty="0" err="1">
                <a:latin typeface="AdvPA183"/>
              </a:rPr>
              <a:t>niche</a:t>
            </a:r>
            <a:r>
              <a:rPr lang="cs-CZ" sz="1400" dirty="0">
                <a:latin typeface="AdvPA183"/>
              </a:rPr>
              <a:t>; PM, </a:t>
            </a:r>
            <a:r>
              <a:rPr lang="cs-CZ" sz="1400" dirty="0" err="1">
                <a:latin typeface="AdvPA183"/>
              </a:rPr>
              <a:t>proximal</a:t>
            </a:r>
            <a:r>
              <a:rPr lang="cs-CZ" sz="1400" dirty="0">
                <a:latin typeface="AdvPA183"/>
              </a:rPr>
              <a:t> </a:t>
            </a:r>
            <a:r>
              <a:rPr lang="cs-CZ" sz="1400" dirty="0" err="1">
                <a:latin typeface="AdvPA183"/>
              </a:rPr>
              <a:t>meristem</a:t>
            </a:r>
            <a:r>
              <a:rPr lang="cs-CZ" sz="1400" dirty="0">
                <a:latin typeface="AdvPA183"/>
              </a:rPr>
              <a:t>; EDZ, </a:t>
            </a:r>
            <a:r>
              <a:rPr lang="cs-CZ" sz="1400" dirty="0" err="1">
                <a:latin typeface="AdvPA183"/>
              </a:rPr>
              <a:t>elongation</a:t>
            </a:r>
            <a:r>
              <a:rPr lang="cs-CZ" sz="1400" dirty="0">
                <a:latin typeface="AdvPA183"/>
              </a:rPr>
              <a:t>/</a:t>
            </a:r>
            <a:r>
              <a:rPr lang="cs-CZ" sz="1400" dirty="0" err="1">
                <a:latin typeface="AdvPA183"/>
              </a:rPr>
              <a:t>differentiation</a:t>
            </a:r>
            <a:r>
              <a:rPr lang="cs-CZ" sz="1400" dirty="0">
                <a:latin typeface="AdvPA183"/>
              </a:rPr>
              <a:t> </a:t>
            </a:r>
            <a:r>
              <a:rPr lang="cs-CZ" sz="1400" dirty="0" err="1">
                <a:latin typeface="AdvPA183"/>
              </a:rPr>
              <a:t>zone</a:t>
            </a:r>
            <a:r>
              <a:rPr lang="cs-CZ" sz="1400" dirty="0">
                <a:latin typeface="AdvPA183"/>
              </a:rPr>
              <a:t>; TZ, </a:t>
            </a:r>
            <a:r>
              <a:rPr lang="cs-CZ" sz="1400" dirty="0" err="1">
                <a:latin typeface="AdvPA183"/>
              </a:rPr>
              <a:t>transition</a:t>
            </a:r>
            <a:endParaRPr lang="cs-CZ" sz="1400" dirty="0">
              <a:latin typeface="AdvPA183"/>
            </a:endParaRPr>
          </a:p>
          <a:p>
            <a:r>
              <a:rPr lang="cs-CZ" sz="1400" dirty="0" err="1">
                <a:latin typeface="AdvPA183"/>
              </a:rPr>
              <a:t>zone</a:t>
            </a:r>
            <a:r>
              <a:rPr lang="cs-CZ" sz="1400" dirty="0">
                <a:latin typeface="AdvPA183"/>
              </a:rPr>
              <a:t>.</a:t>
            </a:r>
            <a:endParaRPr lang="cs-CZ" sz="1400" dirty="0"/>
          </a:p>
        </p:txBody>
      </p:sp>
      <p:sp>
        <p:nvSpPr>
          <p:cNvPr id="6" name="TextovéPole 5"/>
          <p:cNvSpPr txBox="1"/>
          <p:nvPr/>
        </p:nvSpPr>
        <p:spPr>
          <a:xfrm>
            <a:off x="1636776" y="5952744"/>
            <a:ext cx="1744965" cy="369332"/>
          </a:xfrm>
          <a:prstGeom prst="rect">
            <a:avLst/>
          </a:prstGeom>
          <a:noFill/>
        </p:spPr>
        <p:txBody>
          <a:bodyPr wrap="none" rtlCol="0">
            <a:spAutoFit/>
          </a:bodyPr>
          <a:lstStyle/>
          <a:p>
            <a:r>
              <a:rPr lang="cs-CZ" dirty="0" err="1"/>
              <a:t>Perilli</a:t>
            </a:r>
            <a:r>
              <a:rPr lang="cs-CZ" dirty="0"/>
              <a:t> et al. 2012</a:t>
            </a:r>
          </a:p>
        </p:txBody>
      </p:sp>
    </p:spTree>
    <p:extLst>
      <p:ext uri="{BB962C8B-B14F-4D97-AF65-F5344CB8AC3E}">
        <p14:creationId xmlns:p14="http://schemas.microsoft.com/office/powerpoint/2010/main" val="3560526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FF00"/>
                </a:solidFill>
              </a:rPr>
              <a:t>Kořenové vlásky</a:t>
            </a:r>
          </a:p>
        </p:txBody>
      </p:sp>
      <p:sp>
        <p:nvSpPr>
          <p:cNvPr id="3" name="Zástupný symbol pro obsah 2"/>
          <p:cNvSpPr>
            <a:spLocks noGrp="1"/>
          </p:cNvSpPr>
          <p:nvPr>
            <p:ph idx="1"/>
          </p:nvPr>
        </p:nvSpPr>
        <p:spPr>
          <a:xfrm>
            <a:off x="319541" y="1628375"/>
            <a:ext cx="3958545" cy="4776907"/>
          </a:xfrm>
        </p:spPr>
        <p:txBody>
          <a:bodyPr>
            <a:normAutofit/>
          </a:bodyPr>
          <a:lstStyle/>
          <a:p>
            <a:r>
              <a:rPr lang="cs-CZ" dirty="0"/>
              <a:t>Vznik z buněk </a:t>
            </a:r>
            <a:r>
              <a:rPr lang="cs-CZ" dirty="0" err="1"/>
              <a:t>rhizodermis</a:t>
            </a:r>
            <a:r>
              <a:rPr lang="cs-CZ" dirty="0"/>
              <a:t> = </a:t>
            </a:r>
            <a:r>
              <a:rPr lang="cs-CZ" dirty="0" err="1">
                <a:solidFill>
                  <a:srgbClr val="FFFF00"/>
                </a:solidFill>
              </a:rPr>
              <a:t>trichoblastů</a:t>
            </a:r>
            <a:r>
              <a:rPr lang="cs-CZ" dirty="0"/>
              <a:t> (</a:t>
            </a:r>
            <a:r>
              <a:rPr lang="cs-CZ" dirty="0" err="1"/>
              <a:t>atrichoblasty</a:t>
            </a:r>
            <a:r>
              <a:rPr lang="cs-CZ" dirty="0"/>
              <a:t> = buňky, ze kterých nevznikají kořenové vlásky</a:t>
            </a:r>
          </a:p>
          <a:p>
            <a:r>
              <a:rPr lang="cs-CZ" dirty="0"/>
              <a:t>Nejdřív viditelné jako malé „zduření“ apikální strany podlouhlé pokožkové buňky</a:t>
            </a:r>
          </a:p>
          <a:p>
            <a:r>
              <a:rPr lang="cs-CZ" dirty="0"/>
              <a:t>Pak vrcholový růst podobný růstu pylové láčky</a:t>
            </a:r>
          </a:p>
          <a:p>
            <a:r>
              <a:rPr lang="cs-CZ" dirty="0"/>
              <a:t>Proces vyžaduje </a:t>
            </a:r>
            <a:r>
              <a:rPr lang="cs-CZ" dirty="0">
                <a:solidFill>
                  <a:srgbClr val="FFFF00"/>
                </a:solidFill>
              </a:rPr>
              <a:t>gradient </a:t>
            </a:r>
            <a:r>
              <a:rPr lang="en-US" dirty="0">
                <a:solidFill>
                  <a:srgbClr val="FFFF00"/>
                </a:solidFill>
              </a:rPr>
              <a:t>Ca2+</a:t>
            </a:r>
            <a:r>
              <a:rPr lang="en-US" dirty="0"/>
              <a:t>, </a:t>
            </a:r>
            <a:r>
              <a:rPr lang="cs-CZ" dirty="0">
                <a:solidFill>
                  <a:srgbClr val="FFFF00"/>
                </a:solidFill>
              </a:rPr>
              <a:t>transport váčků GA </a:t>
            </a:r>
            <a:r>
              <a:rPr lang="cs-CZ" dirty="0"/>
              <a:t>a </a:t>
            </a:r>
            <a:r>
              <a:rPr lang="cs-CZ" dirty="0">
                <a:solidFill>
                  <a:srgbClr val="FFFF00"/>
                </a:solidFill>
              </a:rPr>
              <a:t>fúzi váčků s plasmatickou membránou</a:t>
            </a:r>
          </a:p>
        </p:txBody>
      </p:sp>
      <p:pic>
        <p:nvPicPr>
          <p:cNvPr id="1026" name="Picture 2" descr="Through form to function: root hair development and nutrient uptake. |  Semantic Scholar">
            <a:extLst>
              <a:ext uri="{FF2B5EF4-FFF2-40B4-BE49-F238E27FC236}">
                <a16:creationId xmlns:a16="http://schemas.microsoft.com/office/drawing/2014/main" id="{0D083566-FA57-DF21-1B1A-AD163BEB0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932" y="0"/>
            <a:ext cx="7791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40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rontiersin.org/files/Articles/168620/fpls-06-01163-HTML/image_m/fpls-06-01163-g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848" y="1371824"/>
            <a:ext cx="10671866" cy="528257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189385" y="-13171"/>
            <a:ext cx="8409432" cy="1384995"/>
          </a:xfrm>
          <a:prstGeom prst="rect">
            <a:avLst/>
          </a:prstGeom>
        </p:spPr>
        <p:txBody>
          <a:bodyPr wrap="square">
            <a:spAutoFit/>
          </a:bodyPr>
          <a:lstStyle/>
          <a:p>
            <a:r>
              <a:rPr lang="en-US" sz="1200" b="1" dirty="0">
                <a:latin typeface="Georgia" panose="02040502050405020303" pitchFamily="18" charset="0"/>
              </a:rPr>
              <a:t>FIGURE 5.</a:t>
            </a:r>
            <a:r>
              <a:rPr lang="en-US" sz="1200" dirty="0">
                <a:latin typeface="Georgia" panose="02040502050405020303" pitchFamily="18" charset="0"/>
              </a:rPr>
              <a:t> </a:t>
            </a:r>
            <a:r>
              <a:rPr lang="en-US" sz="1200" b="1" dirty="0">
                <a:latin typeface="Georgia" panose="02040502050405020303" pitchFamily="18" charset="0"/>
              </a:rPr>
              <a:t>Schematic representation of the </a:t>
            </a:r>
            <a:r>
              <a:rPr lang="en-US" sz="1200" b="1" dirty="0" err="1">
                <a:latin typeface="Georgia" panose="02040502050405020303" pitchFamily="18" charset="0"/>
              </a:rPr>
              <a:t>cytoarchitecture</a:t>
            </a:r>
            <a:r>
              <a:rPr lang="en-US" sz="1200" b="1" dirty="0">
                <a:latin typeface="Georgia" panose="02040502050405020303" pitchFamily="18" charset="0"/>
              </a:rPr>
              <a:t> within the growing root hair apex.</a:t>
            </a:r>
            <a:r>
              <a:rPr lang="en-US" sz="1200" dirty="0">
                <a:latin typeface="Georgia" panose="02040502050405020303" pitchFamily="18" charset="0"/>
              </a:rPr>
              <a:t> The tip is packed with membrane-bound vesicles originating from the ER and Golgi apparatus delivering new cell wall material to the growing tip. Together with </a:t>
            </a:r>
            <a:r>
              <a:rPr lang="en-US" sz="1200" dirty="0" err="1">
                <a:latin typeface="Georgia" panose="02040502050405020303" pitchFamily="18" charset="0"/>
              </a:rPr>
              <a:t>endocytotic</a:t>
            </a:r>
            <a:r>
              <a:rPr lang="en-US" sz="1200" dirty="0">
                <a:latin typeface="Georgia" panose="02040502050405020303" pitchFamily="18" charset="0"/>
              </a:rPr>
              <a:t> vesicles that are formed at the extreme tip they display a reverse fountain streaming. ROP proteins are predominantly localized to the tip, together with hyperpolarization-activated Ca</a:t>
            </a:r>
            <a:r>
              <a:rPr lang="en-US" sz="1200" baseline="30000" dirty="0">
                <a:latin typeface="Georgia" panose="02040502050405020303" pitchFamily="18" charset="0"/>
              </a:rPr>
              <a:t>2+</a:t>
            </a:r>
            <a:r>
              <a:rPr lang="en-US" sz="1200" dirty="0">
                <a:latin typeface="Georgia" panose="02040502050405020303" pitchFamily="18" charset="0"/>
              </a:rPr>
              <a:t>-</a:t>
            </a:r>
            <a:r>
              <a:rPr lang="en-US" sz="1200" dirty="0" err="1">
                <a:latin typeface="Georgia" panose="02040502050405020303" pitchFamily="18" charset="0"/>
              </a:rPr>
              <a:t>ATPases</a:t>
            </a:r>
            <a:r>
              <a:rPr lang="en-US" sz="1200" dirty="0">
                <a:latin typeface="Georgia" panose="02040502050405020303" pitchFamily="18" charset="0"/>
              </a:rPr>
              <a:t> and NADPH oxidases. The latter are responsible for the formation of a tip-focused calcium and ROS gradient (yellow gradient). A tip-focused pH gradient is also present. Microtubules (red lines) run along the length of the hair and control the hair’s growth direction, whereas actin cables (green) allow for polar vesicle trafficking.</a:t>
            </a:r>
            <a:endParaRPr lang="cs-CZ" sz="1200" dirty="0"/>
          </a:p>
        </p:txBody>
      </p:sp>
      <p:sp>
        <p:nvSpPr>
          <p:cNvPr id="3" name="TextovéPole 2"/>
          <p:cNvSpPr txBox="1"/>
          <p:nvPr/>
        </p:nvSpPr>
        <p:spPr>
          <a:xfrm flipH="1">
            <a:off x="8942830" y="420624"/>
            <a:ext cx="2715769" cy="369332"/>
          </a:xfrm>
          <a:prstGeom prst="rect">
            <a:avLst/>
          </a:prstGeom>
          <a:noFill/>
        </p:spPr>
        <p:txBody>
          <a:bodyPr wrap="square" rtlCol="0">
            <a:spAutoFit/>
          </a:bodyPr>
          <a:lstStyle/>
          <a:p>
            <a:r>
              <a:rPr lang="cs-CZ" dirty="0" err="1"/>
              <a:t>Balcerowicz</a:t>
            </a:r>
            <a:r>
              <a:rPr lang="cs-CZ" dirty="0"/>
              <a:t> et al. 2015</a:t>
            </a:r>
          </a:p>
        </p:txBody>
      </p:sp>
      <p:sp>
        <p:nvSpPr>
          <p:cNvPr id="4" name="Obdélník 3"/>
          <p:cNvSpPr/>
          <p:nvPr/>
        </p:nvSpPr>
        <p:spPr>
          <a:xfrm>
            <a:off x="3048000" y="6635419"/>
            <a:ext cx="7458456" cy="276999"/>
          </a:xfrm>
          <a:prstGeom prst="rect">
            <a:avLst/>
          </a:prstGeom>
        </p:spPr>
        <p:txBody>
          <a:bodyPr wrap="square">
            <a:spAutoFit/>
          </a:bodyPr>
          <a:lstStyle/>
          <a:p>
            <a:r>
              <a:rPr lang="cs-CZ" sz="1200" dirty="0"/>
              <a:t>http://journal.frontiersin.org/article/10.3389/fpls.2015.01163/full</a:t>
            </a:r>
          </a:p>
        </p:txBody>
      </p:sp>
    </p:spTree>
    <p:extLst>
      <p:ext uri="{BB962C8B-B14F-4D97-AF65-F5344CB8AC3E}">
        <p14:creationId xmlns:p14="http://schemas.microsoft.com/office/powerpoint/2010/main" val="3253723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6973" y="0"/>
            <a:ext cx="10515600" cy="1325563"/>
          </a:xfrm>
        </p:spPr>
        <p:txBody>
          <a:bodyPr/>
          <a:lstStyle/>
          <a:p>
            <a:r>
              <a:rPr lang="cs-CZ" b="1" dirty="0">
                <a:solidFill>
                  <a:srgbClr val="FFFF00"/>
                </a:solidFill>
              </a:rPr>
              <a:t>Tvorba laterálních kořenů</a:t>
            </a:r>
          </a:p>
        </p:txBody>
      </p:sp>
      <p:sp>
        <p:nvSpPr>
          <p:cNvPr id="3" name="Zástupný symbol pro obsah 2"/>
          <p:cNvSpPr>
            <a:spLocks noGrp="1"/>
          </p:cNvSpPr>
          <p:nvPr>
            <p:ph idx="1"/>
          </p:nvPr>
        </p:nvSpPr>
        <p:spPr>
          <a:xfrm>
            <a:off x="743607" y="1004767"/>
            <a:ext cx="10515600" cy="2469953"/>
          </a:xfrm>
        </p:spPr>
        <p:txBody>
          <a:bodyPr/>
          <a:lstStyle/>
          <a:p>
            <a:r>
              <a:rPr lang="cs-CZ" dirty="0"/>
              <a:t>Z pericyklu (mezi endodermis a cévními svazky)</a:t>
            </a:r>
          </a:p>
          <a:p>
            <a:r>
              <a:rPr lang="cs-CZ" dirty="0"/>
              <a:t>Buňky před xylémovými póly (</a:t>
            </a:r>
            <a:r>
              <a:rPr lang="cs-CZ" dirty="0" err="1">
                <a:solidFill>
                  <a:srgbClr val="FFFF00"/>
                </a:solidFill>
              </a:rPr>
              <a:t>Pericycle</a:t>
            </a:r>
            <a:r>
              <a:rPr lang="cs-CZ" dirty="0">
                <a:solidFill>
                  <a:srgbClr val="FFFF00"/>
                </a:solidFill>
              </a:rPr>
              <a:t> </a:t>
            </a:r>
            <a:r>
              <a:rPr lang="cs-CZ" dirty="0" err="1">
                <a:solidFill>
                  <a:srgbClr val="FFFF00"/>
                </a:solidFill>
              </a:rPr>
              <a:t>Founder</a:t>
            </a:r>
            <a:r>
              <a:rPr lang="cs-CZ" dirty="0">
                <a:solidFill>
                  <a:srgbClr val="FFFF00"/>
                </a:solidFill>
              </a:rPr>
              <a:t> </a:t>
            </a:r>
            <a:r>
              <a:rPr lang="cs-CZ" dirty="0" err="1">
                <a:solidFill>
                  <a:srgbClr val="FFFF00"/>
                </a:solidFill>
              </a:rPr>
              <a:t>Cells</a:t>
            </a:r>
            <a:r>
              <a:rPr lang="cs-CZ" dirty="0">
                <a:solidFill>
                  <a:srgbClr val="FFFF00"/>
                </a:solidFill>
              </a:rPr>
              <a:t>, </a:t>
            </a:r>
            <a:r>
              <a:rPr lang="cs-CZ" dirty="0" err="1">
                <a:solidFill>
                  <a:srgbClr val="FFFF00"/>
                </a:solidFill>
              </a:rPr>
              <a:t>PFCs</a:t>
            </a:r>
            <a:r>
              <a:rPr lang="cs-CZ" dirty="0"/>
              <a:t>) jsou </a:t>
            </a:r>
            <a:r>
              <a:rPr lang="cs-CZ" dirty="0">
                <a:solidFill>
                  <a:srgbClr val="FFFF00"/>
                </a:solidFill>
              </a:rPr>
              <a:t>blokovány v G2 </a:t>
            </a:r>
            <a:r>
              <a:rPr lang="cs-CZ" dirty="0"/>
              <a:t>fázi buněčného cyklu a později mohou znovu spustit cyklus a tvořit postranní kořeny</a:t>
            </a:r>
          </a:p>
          <a:p>
            <a:r>
              <a:rPr lang="cs-CZ" dirty="0"/>
              <a:t>Buňky před floémovými póly nejsou schopny tvořit postranní kořeny</a:t>
            </a:r>
          </a:p>
        </p:txBody>
      </p:sp>
      <p:pic>
        <p:nvPicPr>
          <p:cNvPr id="4" name="Picture 2" descr="Výsledek obrázku pro lateral root primordium"/>
          <p:cNvPicPr>
            <a:picLocks noChangeAspect="1" noChangeArrowheads="1"/>
          </p:cNvPicPr>
          <p:nvPr/>
        </p:nvPicPr>
        <p:blipFill rotWithShape="1">
          <a:blip r:embed="rId2">
            <a:extLst>
              <a:ext uri="{28A0092B-C50C-407E-A947-70E740481C1C}">
                <a14:useLocalDpi xmlns:a14="http://schemas.microsoft.com/office/drawing/2010/main" val="0"/>
              </a:ext>
            </a:extLst>
          </a:blip>
          <a:srcRect t="32358"/>
          <a:stretch/>
        </p:blipFill>
        <p:spPr bwMode="auto">
          <a:xfrm>
            <a:off x="2304656" y="3310128"/>
            <a:ext cx="6934200" cy="351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296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Vliv auxinu na tvorbu laterálních kořenů</a:t>
            </a:r>
          </a:p>
        </p:txBody>
      </p:sp>
      <p:pic>
        <p:nvPicPr>
          <p:cNvPr id="11266" name="Picture 2" descr="Výsledek obrázku pro lateral root primor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827" y="2698479"/>
            <a:ext cx="975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593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550252" y="1436045"/>
            <a:ext cx="6082755" cy="923330"/>
          </a:xfrm>
          <a:prstGeom prst="rect">
            <a:avLst/>
          </a:prstGeom>
          <a:noFill/>
        </p:spPr>
        <p:txBody>
          <a:bodyPr wrap="none" rtlCol="0">
            <a:spAutoFit/>
          </a:bodyPr>
          <a:lstStyle/>
          <a:p>
            <a:r>
              <a:rPr lang="cs-CZ" dirty="0"/>
              <a:t>Zajímavý odkaz:</a:t>
            </a:r>
          </a:p>
          <a:p>
            <a:r>
              <a:rPr lang="cs-CZ" dirty="0">
                <a:hlinkClick r:id="rId2"/>
              </a:rPr>
              <a:t>http://phys.org/news/2015-05-biologists-roots-stem-cells.html</a:t>
            </a:r>
            <a:endParaRPr lang="cs-CZ" dirty="0"/>
          </a:p>
          <a:p>
            <a:endParaRPr lang="cs-CZ" dirty="0"/>
          </a:p>
        </p:txBody>
      </p:sp>
    </p:spTree>
    <p:extLst>
      <p:ext uri="{BB962C8B-B14F-4D97-AF65-F5344CB8AC3E}">
        <p14:creationId xmlns:p14="http://schemas.microsoft.com/office/powerpoint/2010/main" val="199355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351089" y="-239713"/>
            <a:ext cx="6719887" cy="1676401"/>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ctr">
            <a:normAutofit/>
          </a:bodyPr>
          <a:lstStyle/>
          <a:p>
            <a:pPr defTabSz="449263">
              <a:buClr>
                <a:srgbClr val="0000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en-GB" altLang="cs-CZ" sz="3200" b="1" dirty="0">
                <a:solidFill>
                  <a:srgbClr val="FFFF00"/>
                </a:solidFill>
                <a:latin typeface="Comic Sans MS" panose="030F0702030302020204" pitchFamily="66" charset="0"/>
              </a:rPr>
            </a:br>
            <a:r>
              <a:rPr lang="en-GB" altLang="cs-CZ" sz="3200" b="1" dirty="0" err="1">
                <a:solidFill>
                  <a:srgbClr val="FFFF00"/>
                </a:solidFill>
                <a:latin typeface="Comic Sans MS" panose="030F0702030302020204" pitchFamily="66" charset="0"/>
              </a:rPr>
              <a:t>Klasifikace</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pletiv</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podle</a:t>
            </a:r>
            <a:r>
              <a:rPr lang="en-GB" altLang="cs-CZ" sz="3200" b="1" dirty="0">
                <a:solidFill>
                  <a:srgbClr val="FFFF00"/>
                </a:solidFill>
                <a:latin typeface="Comic Sans MS" panose="030F0702030302020204" pitchFamily="66" charset="0"/>
              </a:rPr>
              <a:t> p</a:t>
            </a:r>
            <a:r>
              <a:rPr lang="cs-CZ" altLang="cs-CZ" sz="3200" b="1" dirty="0">
                <a:solidFill>
                  <a:srgbClr val="FFFF00"/>
                </a:solidFill>
                <a:latin typeface="Comic Sans MS" panose="030F0702030302020204" pitchFamily="66" charset="0"/>
              </a:rPr>
              <a:t>ů</a:t>
            </a:r>
            <a:r>
              <a:rPr lang="en-GB" altLang="cs-CZ" sz="3200" b="1" dirty="0" err="1">
                <a:solidFill>
                  <a:srgbClr val="FFFF00"/>
                </a:solidFill>
                <a:latin typeface="Comic Sans MS" panose="030F0702030302020204" pitchFamily="66" charset="0"/>
              </a:rPr>
              <a:t>vodu</a:t>
            </a:r>
            <a:r>
              <a:rPr lang="en-GB" altLang="cs-CZ" sz="3200" b="1" dirty="0">
                <a:solidFill>
                  <a:srgbClr val="FFFF00"/>
                </a:solidFill>
                <a:latin typeface="Comic Sans MS" panose="030F0702030302020204" pitchFamily="66" charset="0"/>
              </a:rPr>
              <a:t>:</a:t>
            </a:r>
            <a:br>
              <a:rPr lang="en-GB" altLang="cs-CZ" sz="2000" b="1" dirty="0">
                <a:solidFill>
                  <a:srgbClr val="FFFF00"/>
                </a:solidFill>
                <a:latin typeface="Comic Sans MS" panose="030F0702030302020204" pitchFamily="66" charset="0"/>
              </a:rPr>
            </a:br>
            <a:r>
              <a:rPr lang="en-GB" altLang="cs-CZ" sz="2000" b="1" dirty="0">
                <a:solidFill>
                  <a:srgbClr val="FFFF00"/>
                </a:solidFill>
                <a:latin typeface="Comic Sans MS" panose="030F0702030302020204" pitchFamily="66" charset="0"/>
              </a:rPr>
              <a:t> (</a:t>
            </a:r>
            <a:r>
              <a:rPr lang="en-GB" altLang="cs-CZ" sz="2000" b="1" dirty="0" err="1">
                <a:solidFill>
                  <a:srgbClr val="FFFF00"/>
                </a:solidFill>
                <a:latin typeface="Comic Sans MS" panose="030F0702030302020204" pitchFamily="66" charset="0"/>
              </a:rPr>
              <a:t>Nägeli</a:t>
            </a:r>
            <a:r>
              <a:rPr lang="en-GB" altLang="cs-CZ" sz="2000" b="1" dirty="0">
                <a:solidFill>
                  <a:srgbClr val="FFFF00"/>
                </a:solidFill>
                <a:latin typeface="Comic Sans MS" panose="030F0702030302020204" pitchFamily="66" charset="0"/>
              </a:rPr>
              <a:t> 1858)</a:t>
            </a:r>
            <a:r>
              <a:rPr lang="en-GB" altLang="cs-CZ" sz="3200" b="1" dirty="0">
                <a:solidFill>
                  <a:srgbClr val="FFFF00"/>
                </a:solidFill>
                <a:latin typeface="Comic Sans MS" panose="030F0702030302020204" pitchFamily="66" charset="0"/>
              </a:rPr>
              <a:t> </a:t>
            </a:r>
          </a:p>
        </p:txBody>
      </p:sp>
      <p:sp>
        <p:nvSpPr>
          <p:cNvPr id="55299" name="Rectangle 3"/>
          <p:cNvSpPr>
            <a:spLocks noGrp="1" noChangeArrowheads="1"/>
          </p:cNvSpPr>
          <p:nvPr>
            <p:ph idx="1"/>
          </p:nvPr>
        </p:nvSpPr>
        <p:spPr>
          <a:xfrm>
            <a:off x="1752600" y="2286000"/>
            <a:ext cx="8915400" cy="4311650"/>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ormAutofit/>
          </a:bodyPr>
          <a:lstStyle/>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sz="2400" b="1" dirty="0">
                <a:latin typeface="Comic Sans MS" panose="030F0702030302020204" pitchFamily="66" charset="0"/>
              </a:rPr>
              <a:t>cytologie meristémů</a:t>
            </a:r>
          </a:p>
          <a:p>
            <a:pPr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sz="2400" dirty="0">
                <a:solidFill>
                  <a:srgbClr val="FFFF00"/>
                </a:solidFill>
                <a:latin typeface="Comic Sans MS" panose="030F0702030302020204" pitchFamily="66" charset="0"/>
              </a:rPr>
              <a:t>parenchym</a:t>
            </a:r>
            <a:r>
              <a:rPr lang="cs-CZ" altLang="cs-CZ" sz="2400" dirty="0">
                <a:latin typeface="Comic Sans MS" panose="030F0702030302020204" pitchFamily="66" charset="0"/>
              </a:rPr>
              <a:t> (buňky </a:t>
            </a:r>
            <a:r>
              <a:rPr lang="cs-CZ" altLang="cs-CZ" sz="2400" dirty="0" err="1">
                <a:latin typeface="Comic Sans MS" panose="030F0702030302020204" pitchFamily="66" charset="0"/>
              </a:rPr>
              <a:t>izodiametrické</a:t>
            </a:r>
            <a:r>
              <a:rPr lang="cs-CZ" altLang="cs-CZ" sz="2400" dirty="0">
                <a:latin typeface="Comic Sans MS" panose="030F0702030302020204" pitchFamily="66" charset="0"/>
              </a:rPr>
              <a:t>, protáhlé, destičkovité) </a:t>
            </a:r>
          </a:p>
          <a:p>
            <a:pPr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sz="2400" dirty="0">
                <a:latin typeface="Comic Sans MS" panose="030F0702030302020204" pitchFamily="66" charset="0"/>
              </a:rPr>
              <a:t>nebo </a:t>
            </a:r>
            <a:r>
              <a:rPr lang="cs-CZ" altLang="cs-CZ" sz="2400" dirty="0">
                <a:solidFill>
                  <a:srgbClr val="FFFF00"/>
                </a:solidFill>
                <a:latin typeface="Comic Sans MS" panose="030F0702030302020204" pitchFamily="66" charset="0"/>
              </a:rPr>
              <a:t>prosenchym</a:t>
            </a:r>
            <a:r>
              <a:rPr lang="cs-CZ" altLang="cs-CZ" sz="2400" dirty="0">
                <a:latin typeface="Comic Sans MS" panose="030F0702030302020204" pitchFamily="66" charset="0"/>
              </a:rPr>
              <a:t> (buňky protáhlé, na koncích zašpičatělé)</a:t>
            </a:r>
            <a:r>
              <a:rPr lang="ar-SA" altLang="cs-CZ" sz="2400" dirty="0">
                <a:latin typeface="Comic Sans MS" panose="030F0702030302020204" pitchFamily="66" charset="0"/>
                <a:cs typeface="Arial" panose="020B0604020202020204" pitchFamily="34" charset="0"/>
              </a:rPr>
              <a:t>‏</a:t>
            </a:r>
            <a:endParaRPr lang="cs-CZ" altLang="cs-CZ" sz="2400" dirty="0">
              <a:latin typeface="Comic Sans MS" panose="030F0702030302020204" pitchFamily="66" charset="0"/>
            </a:endParaRPr>
          </a:p>
          <a:p>
            <a:pPr marL="338138"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sz="2400" dirty="0">
                <a:latin typeface="Comic Sans MS" panose="030F0702030302020204" pitchFamily="66" charset="0"/>
              </a:rPr>
              <a:t>buňky: </a:t>
            </a:r>
          </a:p>
          <a:p>
            <a:pPr marL="738188" lvl="1"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dirty="0">
                <a:latin typeface="Comic Sans MS" panose="030F0702030302020204" pitchFamily="66" charset="0"/>
              </a:rPr>
              <a:t>malé rozměry</a:t>
            </a:r>
          </a:p>
          <a:p>
            <a:pPr marL="738188" lvl="1"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dirty="0">
                <a:latin typeface="Comic Sans MS" panose="030F0702030302020204" pitchFamily="66" charset="0"/>
              </a:rPr>
              <a:t>velké jádro a jadérko</a:t>
            </a:r>
          </a:p>
          <a:p>
            <a:pPr marL="738188" lvl="1"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dirty="0">
                <a:latin typeface="Comic Sans MS" panose="030F0702030302020204" pitchFamily="66" charset="0"/>
              </a:rPr>
              <a:t>tenká buněčná stěna </a:t>
            </a:r>
          </a:p>
          <a:p>
            <a:pPr marL="738188" lvl="1"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dirty="0">
                <a:latin typeface="Comic Sans MS" panose="030F0702030302020204" pitchFamily="66" charset="0"/>
              </a:rPr>
              <a:t>hustá cytoplazma (pouze </a:t>
            </a:r>
            <a:r>
              <a:rPr lang="cs-CZ" altLang="cs-CZ" dirty="0" err="1">
                <a:latin typeface="Comic Sans MS" panose="030F0702030302020204" pitchFamily="66" charset="0"/>
              </a:rPr>
              <a:t>provakuoly</a:t>
            </a:r>
            <a:r>
              <a:rPr lang="cs-CZ" altLang="cs-CZ" dirty="0">
                <a:latin typeface="Comic Sans MS" panose="030F0702030302020204" pitchFamily="66" charset="0"/>
              </a:rPr>
              <a:t>)</a:t>
            </a:r>
          </a:p>
          <a:p>
            <a:pPr marL="738188" lvl="1"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cs-CZ" altLang="cs-CZ" dirty="0">
                <a:latin typeface="Comic Sans MS" panose="030F0702030302020204" pitchFamily="66" charset="0"/>
              </a:rPr>
              <a:t>bez </a:t>
            </a:r>
            <a:r>
              <a:rPr lang="cs-CZ" altLang="cs-CZ" dirty="0" err="1">
                <a:latin typeface="Comic Sans MS" panose="030F0702030302020204" pitchFamily="66" charset="0"/>
              </a:rPr>
              <a:t>intercelulár</a:t>
            </a:r>
            <a:endParaRPr lang="cs-CZ" altLang="cs-CZ" dirty="0">
              <a:latin typeface="Comic Sans MS" panose="030F0702030302020204" pitchFamily="66" charset="0"/>
            </a:endParaRPr>
          </a:p>
        </p:txBody>
      </p:sp>
      <p:sp>
        <p:nvSpPr>
          <p:cNvPr id="4100" name="Text Box 4"/>
          <p:cNvSpPr txBox="1">
            <a:spLocks noChangeArrowheads="1"/>
          </p:cNvSpPr>
          <p:nvPr/>
        </p:nvSpPr>
        <p:spPr bwMode="auto">
          <a:xfrm>
            <a:off x="2063751" y="1379539"/>
            <a:ext cx="45370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ct val="0"/>
              </a:spcBef>
              <a:buClr>
                <a:srgbClr val="0000FF"/>
              </a:buClr>
              <a:buFont typeface="Comic Sans MS" panose="030F0702030302020204" pitchFamily="66" charset="0"/>
              <a:buNone/>
            </a:pPr>
            <a:r>
              <a:rPr lang="cs-CZ" altLang="cs-CZ" sz="2400" b="1">
                <a:solidFill>
                  <a:srgbClr val="FFFF00"/>
                </a:solidFill>
                <a:latin typeface="Comic Sans MS" panose="030F0702030302020204" pitchFamily="66" charset="0"/>
              </a:rPr>
              <a:t>1. </a:t>
            </a:r>
            <a:r>
              <a:rPr lang="en-GB" altLang="cs-CZ" sz="2400" b="1">
                <a:solidFill>
                  <a:srgbClr val="FFFF00"/>
                </a:solidFill>
                <a:latin typeface="Comic Sans MS" panose="030F0702030302020204" pitchFamily="66" charset="0"/>
                <a:cs typeface="Lucida Sans Unicode" panose="020B0602030504020204" pitchFamily="34" charset="0"/>
              </a:rPr>
              <a:t>dělivá</a:t>
            </a:r>
            <a:r>
              <a:rPr lang="cs-CZ" altLang="cs-CZ" sz="2400" b="1">
                <a:solidFill>
                  <a:srgbClr val="FFFF00"/>
                </a:solidFill>
                <a:latin typeface="Comic Sans MS" panose="030F0702030302020204" pitchFamily="66" charset="0"/>
                <a:cs typeface="Lucida Sans Unicode" panose="020B0602030504020204" pitchFamily="34" charset="0"/>
              </a:rPr>
              <a:t> (meristémy)</a:t>
            </a:r>
            <a:endParaRPr lang="en-GB" altLang="cs-CZ" sz="2400" b="1">
              <a:solidFill>
                <a:srgbClr val="FFFF00"/>
              </a:solidFill>
              <a:latin typeface="Comic Sans MS" panose="030F0702030302020204" pitchFamily="66" charset="0"/>
              <a:cs typeface="Lucida Sans Unicode" panose="020B0602030504020204" pitchFamily="34" charset="0"/>
            </a:endParaRPr>
          </a:p>
        </p:txBody>
      </p:sp>
      <p:sp>
        <p:nvSpPr>
          <p:cNvPr id="4101" name="Text Box 5"/>
          <p:cNvSpPr txBox="1">
            <a:spLocks noChangeArrowheads="1"/>
          </p:cNvSpPr>
          <p:nvPr/>
        </p:nvSpPr>
        <p:spPr bwMode="auto">
          <a:xfrm>
            <a:off x="2598738" y="1846264"/>
            <a:ext cx="1733550" cy="439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ct val="0"/>
              </a:spcBef>
              <a:buClr>
                <a:srgbClr val="0000FF"/>
              </a:buClr>
              <a:buFont typeface="Comic Sans MS" panose="030F0702030302020204" pitchFamily="66" charset="0"/>
              <a:buNone/>
            </a:pPr>
            <a:r>
              <a:rPr lang="cs-CZ" altLang="cs-CZ" sz="2400" b="1" dirty="0">
                <a:solidFill>
                  <a:srgbClr val="FFFF00"/>
                </a:solidFill>
                <a:latin typeface="Comic Sans MS" panose="030F0702030302020204" pitchFamily="66" charset="0"/>
              </a:rPr>
              <a:t>2. </a:t>
            </a:r>
            <a:r>
              <a:rPr lang="en-GB" altLang="cs-CZ" sz="2400" b="1" dirty="0" err="1">
                <a:solidFill>
                  <a:srgbClr val="FFFF00"/>
                </a:solidFill>
                <a:latin typeface="Comic Sans MS" panose="030F0702030302020204" pitchFamily="66" charset="0"/>
                <a:cs typeface="Lucida Sans Unicode" panose="020B0602030504020204" pitchFamily="34" charset="0"/>
              </a:rPr>
              <a:t>trvalá</a:t>
            </a:r>
            <a:endParaRPr lang="en-GB" altLang="cs-CZ" sz="2400" b="1" dirty="0">
              <a:solidFill>
                <a:srgbClr val="FFFF00"/>
              </a:solidFill>
              <a:latin typeface="Comic Sans MS" panose="030F0702030302020204" pitchFamily="66" charset="0"/>
              <a:cs typeface="Lucida Sans Unicode" panose="020B0602030504020204" pitchFamily="34" charset="0"/>
            </a:endParaRPr>
          </a:p>
        </p:txBody>
      </p:sp>
    </p:spTree>
    <p:extLst>
      <p:ext uri="{BB962C8B-B14F-4D97-AF65-F5344CB8AC3E}">
        <p14:creationId xmlns:p14="http://schemas.microsoft.com/office/powerpoint/2010/main" val="2851647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1919288" y="188913"/>
            <a:ext cx="7772400" cy="1143000"/>
          </a:xfrm>
        </p:spPr>
        <p:txBody>
          <a:bodyPr/>
          <a:lstStyle/>
          <a:p>
            <a:pPr eaLnBrk="1" hangingPunct="1"/>
            <a:r>
              <a:rPr lang="cs-CZ" altLang="cs-CZ" sz="3200" b="1" dirty="0">
                <a:solidFill>
                  <a:srgbClr val="FFFF00"/>
                </a:solidFill>
                <a:latin typeface="Comic Sans MS" panose="030F0702030302020204" pitchFamily="66" charset="0"/>
              </a:rPr>
              <a:t>Klasifikace</a:t>
            </a:r>
            <a:r>
              <a:rPr lang="cs-CZ" altLang="cs-CZ" sz="3200" b="1" dirty="0">
                <a:solidFill>
                  <a:srgbClr val="0000FF"/>
                </a:solidFill>
                <a:latin typeface="Comic Sans MS" panose="030F0702030302020204" pitchFamily="66" charset="0"/>
              </a:rPr>
              <a:t> </a:t>
            </a:r>
            <a:r>
              <a:rPr lang="cs-CZ" altLang="cs-CZ" sz="3200" b="1" dirty="0">
                <a:solidFill>
                  <a:srgbClr val="FFFF00"/>
                </a:solidFill>
                <a:latin typeface="Comic Sans MS" panose="030F0702030302020204" pitchFamily="66" charset="0"/>
              </a:rPr>
              <a:t>meristémů</a:t>
            </a:r>
          </a:p>
        </p:txBody>
      </p:sp>
      <p:sp>
        <p:nvSpPr>
          <p:cNvPr id="3" name="Zástupný symbol pro obsah 2"/>
          <p:cNvSpPr>
            <a:spLocks noGrp="1"/>
          </p:cNvSpPr>
          <p:nvPr>
            <p:ph idx="1"/>
          </p:nvPr>
        </p:nvSpPr>
        <p:spPr>
          <a:xfrm>
            <a:off x="2279650" y="1412875"/>
            <a:ext cx="7772400" cy="5238750"/>
          </a:xfrm>
        </p:spPr>
        <p:txBody>
          <a:bodyPr>
            <a:normAutofit lnSpcReduction="10000"/>
          </a:bodyPr>
          <a:lstStyle/>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dirty="0">
                <a:solidFill>
                  <a:srgbClr val="FFFF00"/>
                </a:solidFill>
                <a:latin typeface="Comic Sans MS" panose="030F0702030302020204" pitchFamily="66" charset="0"/>
              </a:rPr>
              <a:t>difúzní</a:t>
            </a:r>
            <a:r>
              <a:rPr lang="cs-CZ" altLang="cs-CZ" sz="2400" dirty="0">
                <a:latin typeface="Comic Sans MS" panose="030F0702030302020204" pitchFamily="66" charset="0"/>
              </a:rPr>
              <a:t> (v rané fázi vývoje celá rostlinná embrya = </a:t>
            </a:r>
            <a:r>
              <a:rPr lang="cs-CZ" altLang="cs-CZ" sz="2400" b="1" dirty="0" err="1">
                <a:latin typeface="Comic Sans MS" panose="030F0702030302020204" pitchFamily="66" charset="0"/>
              </a:rPr>
              <a:t>protomeristém</a:t>
            </a:r>
            <a:r>
              <a:rPr lang="cs-CZ" altLang="cs-CZ" sz="2400" b="1" dirty="0">
                <a:latin typeface="Comic Sans MS" panose="030F0702030302020204" pitchFamily="66" charset="0"/>
              </a:rPr>
              <a:t> </a:t>
            </a:r>
            <a:r>
              <a:rPr lang="cs-CZ" altLang="cs-CZ" sz="2400" dirty="0">
                <a:latin typeface="Comic Sans MS" panose="030F0702030302020204" pitchFamily="66" charset="0"/>
              </a:rPr>
              <a:t>– embryonální meristémy</a:t>
            </a:r>
            <a:r>
              <a:rPr lang="ar-SA" altLang="cs-CZ" sz="2400" dirty="0">
                <a:latin typeface="Comic Sans MS" panose="030F0702030302020204" pitchFamily="66" charset="0"/>
                <a:cs typeface="Arial" panose="020B0604020202020204" pitchFamily="34" charset="0"/>
              </a:rPr>
              <a:t>‏</a:t>
            </a:r>
            <a:endParaRPr lang="cs-CZ" altLang="cs-CZ" sz="2400" dirty="0">
              <a:latin typeface="Comic Sans MS" panose="030F0702030302020204" pitchFamily="66" charset="0"/>
            </a:endParaRP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dirty="0">
                <a:solidFill>
                  <a:srgbClr val="FFFF00"/>
                </a:solidFill>
                <a:latin typeface="Comic Sans MS" panose="030F0702030302020204" pitchFamily="66" charset="0"/>
              </a:rPr>
              <a:t>lokální</a:t>
            </a:r>
            <a:r>
              <a:rPr lang="cs-CZ" altLang="cs-CZ" sz="2400" dirty="0">
                <a:latin typeface="Comic Sans MS" panose="030F0702030302020204" pitchFamily="66" charset="0"/>
              </a:rPr>
              <a:t> (jen malá část pletiv, specifická poloha v rostlině)</a:t>
            </a:r>
            <a:r>
              <a:rPr lang="ar-SA" altLang="cs-CZ" sz="2400" dirty="0">
                <a:latin typeface="Comic Sans MS" panose="030F0702030302020204" pitchFamily="66" charset="0"/>
                <a:cs typeface="Arial" panose="020B0604020202020204" pitchFamily="34" charset="0"/>
              </a:rPr>
              <a:t>‏</a:t>
            </a:r>
            <a:endParaRPr lang="cs-CZ" altLang="cs-CZ" sz="2400" dirty="0">
              <a:latin typeface="Comic Sans MS" panose="030F0702030302020204" pitchFamily="66" charset="0"/>
              <a:cs typeface="Arial" panose="020B0604020202020204" pitchFamily="34" charset="0"/>
            </a:endParaRP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cs-CZ" altLang="cs-CZ" sz="2400" dirty="0">
              <a:latin typeface="Comic Sans MS" panose="030F0702030302020204" pitchFamily="66" charset="0"/>
            </a:endParaRP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b="1" dirty="0">
                <a:latin typeface="Comic Sans MS" panose="030F0702030302020204" pitchFamily="66" charset="0"/>
              </a:rPr>
              <a:t>primární meristémy </a:t>
            </a:r>
            <a:r>
              <a:rPr lang="cs-CZ" altLang="cs-CZ" sz="2400" dirty="0">
                <a:latin typeface="Comic Sans MS" panose="030F0702030302020204" pitchFamily="66" charset="0"/>
              </a:rPr>
              <a:t>apikální (vrcholové) meristémy kořene a stonku</a:t>
            </a:r>
            <a:endParaRPr lang="cs-CZ" altLang="cs-CZ" sz="2400" dirty="0">
              <a:solidFill>
                <a:srgbClr val="0000FF"/>
              </a:solidFill>
              <a:latin typeface="Comic Sans MS" panose="030F0702030302020204" pitchFamily="66" charset="0"/>
            </a:endParaRP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b="1" dirty="0">
                <a:latin typeface="Comic Sans MS" panose="030F0702030302020204" pitchFamily="66" charset="0"/>
              </a:rPr>
              <a:t>interkalární (vmezeřený) meristém</a:t>
            </a: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b="1" dirty="0">
                <a:latin typeface="Comic Sans MS" panose="030F0702030302020204" pitchFamily="66" charset="0"/>
              </a:rPr>
              <a:t>sekundární meristémy </a:t>
            </a:r>
            <a:r>
              <a:rPr lang="cs-CZ" altLang="cs-CZ" sz="2400" dirty="0">
                <a:latin typeface="Comic Sans MS" panose="030F0702030302020204" pitchFamily="66" charset="0"/>
              </a:rPr>
              <a:t>–	</a:t>
            </a:r>
            <a:r>
              <a:rPr lang="cs-CZ" altLang="cs-CZ" sz="2400" dirty="0">
                <a:solidFill>
                  <a:srgbClr val="FFFF00"/>
                </a:solidFill>
                <a:latin typeface="Comic Sans MS" panose="030F0702030302020204" pitchFamily="66" charset="0"/>
              </a:rPr>
              <a:t>kambium, felogen =</a:t>
            </a:r>
            <a:r>
              <a:rPr lang="cs-CZ" altLang="cs-CZ" sz="2400" dirty="0">
                <a:solidFill>
                  <a:srgbClr val="0000FF"/>
                </a:solidFill>
                <a:latin typeface="Comic Sans MS" panose="030F0702030302020204" pitchFamily="66" charset="0"/>
              </a:rPr>
              <a:t> </a:t>
            </a:r>
            <a:r>
              <a:rPr lang="ar-SA" altLang="cs-CZ" sz="2400" dirty="0">
                <a:latin typeface="Comic Sans MS" panose="030F0702030302020204" pitchFamily="66" charset="0"/>
                <a:cs typeface="Arial" panose="020B0604020202020204" pitchFamily="34" charset="0"/>
              </a:rPr>
              <a:t>‏</a:t>
            </a:r>
            <a:r>
              <a:rPr lang="cs-CZ" altLang="cs-CZ" sz="2400" dirty="0">
                <a:latin typeface="Comic Sans MS" panose="030F0702030302020204" pitchFamily="66" charset="0"/>
                <a:cs typeface="Arial" panose="020B0604020202020204" pitchFamily="34" charset="0"/>
              </a:rPr>
              <a:t>sekundární tloustnutí stonků a kořenů</a:t>
            </a:r>
            <a:endParaRPr lang="cs-CZ" altLang="cs-CZ" sz="2400" dirty="0">
              <a:latin typeface="Comic Sans MS" panose="030F0702030302020204" pitchFamily="66" charset="0"/>
            </a:endParaRPr>
          </a:p>
          <a:p>
            <a:pPr marL="338138" indent="-338138" defTabSz="449263">
              <a:lnSpc>
                <a:spcPct val="95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altLang="cs-CZ" sz="2400" b="1" dirty="0">
                <a:latin typeface="Comic Sans MS" panose="030F0702030302020204" pitchFamily="66" charset="0"/>
              </a:rPr>
              <a:t>latentní meristém </a:t>
            </a:r>
            <a:r>
              <a:rPr lang="cs-CZ" altLang="cs-CZ" sz="2400" dirty="0">
                <a:latin typeface="Comic Sans MS" panose="030F0702030302020204" pitchFamily="66" charset="0"/>
              </a:rPr>
              <a:t>– přetrvávající meristém (</a:t>
            </a:r>
            <a:r>
              <a:rPr lang="cs-CZ" altLang="cs-CZ" sz="2400" dirty="0">
                <a:solidFill>
                  <a:srgbClr val="FFFF00"/>
                </a:solidFill>
                <a:latin typeface="Comic Sans MS" panose="030F0702030302020204" pitchFamily="66" charset="0"/>
              </a:rPr>
              <a:t>pericykl/</a:t>
            </a:r>
            <a:r>
              <a:rPr lang="cs-CZ" altLang="cs-CZ" sz="2400" dirty="0" err="1">
                <a:solidFill>
                  <a:srgbClr val="FFFF00"/>
                </a:solidFill>
                <a:latin typeface="Comic Sans MS" panose="030F0702030302020204" pitchFamily="66" charset="0"/>
              </a:rPr>
              <a:t>perikambium</a:t>
            </a:r>
            <a:r>
              <a:rPr lang="cs-CZ" altLang="cs-CZ" sz="2400" dirty="0">
                <a:latin typeface="Comic Sans MS" panose="030F0702030302020204" pitchFamily="66" charset="0"/>
              </a:rPr>
              <a:t>)</a:t>
            </a:r>
            <a:r>
              <a:rPr lang="ar-SA" altLang="cs-CZ" sz="2400" dirty="0">
                <a:latin typeface="Comic Sans MS" panose="030F0702030302020204" pitchFamily="66" charset="0"/>
                <a:cs typeface="Arial" panose="020B0604020202020204" pitchFamily="34" charset="0"/>
              </a:rPr>
              <a:t>‏</a:t>
            </a:r>
            <a:r>
              <a:rPr lang="cs-CZ" altLang="cs-CZ" sz="2400" dirty="0">
                <a:latin typeface="Comic Sans MS" panose="030F0702030302020204" pitchFamily="66" charset="0"/>
                <a:cs typeface="Arial" panose="020B0604020202020204" pitchFamily="34" charset="0"/>
              </a:rPr>
              <a:t> - tvorba vedlejších či adventivních kořenů</a:t>
            </a:r>
            <a:endParaRPr lang="cs-CZ" altLang="cs-CZ" sz="2400" dirty="0">
              <a:latin typeface="Comic Sans MS" panose="030F0702030302020204" pitchFamily="66" charset="0"/>
            </a:endParaRPr>
          </a:p>
          <a:p>
            <a:pPr marL="338138" indent="-338138"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cs-CZ" altLang="cs-CZ" sz="2400" dirty="0"/>
          </a:p>
        </p:txBody>
      </p:sp>
    </p:spTree>
    <p:extLst>
      <p:ext uri="{BB962C8B-B14F-4D97-AF65-F5344CB8AC3E}">
        <p14:creationId xmlns:p14="http://schemas.microsoft.com/office/powerpoint/2010/main" val="161862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1" y="609601"/>
            <a:ext cx="7775575" cy="1146175"/>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ctr">
            <a:normAutofit/>
          </a:bodyPr>
          <a:lstStyle/>
          <a:p>
            <a:pPr defTabSz="449263">
              <a:buClr>
                <a:srgbClr val="0000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3200" b="1" dirty="0" err="1">
                <a:solidFill>
                  <a:srgbClr val="FFFF00"/>
                </a:solidFill>
                <a:latin typeface="Comic Sans MS" panose="030F0702030302020204" pitchFamily="66" charset="0"/>
              </a:rPr>
              <a:t>Klasifikace</a:t>
            </a:r>
            <a:r>
              <a:rPr lang="en-GB" altLang="cs-CZ" sz="3200" b="1" dirty="0">
                <a:solidFill>
                  <a:srgbClr val="FFFF00"/>
                </a:solidFill>
                <a:latin typeface="Comic Sans MS" panose="030F0702030302020204" pitchFamily="66" charset="0"/>
              </a:rPr>
              <a:t> </a:t>
            </a:r>
            <a:r>
              <a:rPr lang="cs-CZ" altLang="cs-CZ" sz="3200" b="1" dirty="0">
                <a:solidFill>
                  <a:srgbClr val="FFFF00"/>
                </a:solidFill>
                <a:latin typeface="Comic Sans MS" panose="030F0702030302020204" pitchFamily="66" charset="0"/>
              </a:rPr>
              <a:t>vegetativních </a:t>
            </a:r>
            <a:r>
              <a:rPr lang="en-GB" altLang="cs-CZ" sz="3200" b="1" dirty="0" err="1">
                <a:solidFill>
                  <a:srgbClr val="FFFF00"/>
                </a:solidFill>
                <a:latin typeface="Comic Sans MS" panose="030F0702030302020204" pitchFamily="66" charset="0"/>
              </a:rPr>
              <a:t>meristém</a:t>
            </a:r>
            <a:r>
              <a:rPr lang="cs-CZ" altLang="cs-CZ" sz="3200" b="1" dirty="0">
                <a:solidFill>
                  <a:srgbClr val="FFFF00"/>
                </a:solidFill>
                <a:latin typeface="Comic Sans MS" panose="030F0702030302020204" pitchFamily="66" charset="0"/>
              </a:rPr>
              <a:t>ů</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podle</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polohy</a:t>
            </a:r>
            <a:endParaRPr lang="en-GB" altLang="cs-CZ" sz="3200" b="1" dirty="0">
              <a:solidFill>
                <a:srgbClr val="FFFF00"/>
              </a:solidFill>
              <a:latin typeface="Comic Sans MS" panose="030F0702030302020204" pitchFamily="66" charset="0"/>
            </a:endParaRPr>
          </a:p>
        </p:txBody>
      </p:sp>
      <p:sp>
        <p:nvSpPr>
          <p:cNvPr id="9219" name="Rectangle 3"/>
          <p:cNvSpPr>
            <a:spLocks noGrp="1" noChangeArrowheads="1"/>
          </p:cNvSpPr>
          <p:nvPr>
            <p:ph idx="1"/>
          </p:nvPr>
        </p:nvSpPr>
        <p:spPr>
          <a:xfrm>
            <a:off x="2840039" y="2636838"/>
            <a:ext cx="6192837" cy="3384550"/>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ormAutofit/>
          </a:bodyPr>
          <a:lstStyle/>
          <a:p>
            <a:pPr marL="338138" indent="-338138" defTabSz="449263">
              <a:lnSpc>
                <a:spcPct val="110000"/>
              </a:lnSpc>
              <a:spcBef>
                <a:spcPct val="30000"/>
              </a:spcBef>
              <a:spcAft>
                <a:spcPct val="30000"/>
              </a:spcAft>
              <a:buFont typeface="Comic Sans MS" panose="030F0702030302020204"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cs-CZ" sz="2000" dirty="0" err="1">
                <a:solidFill>
                  <a:srgbClr val="FFFF00"/>
                </a:solidFill>
                <a:latin typeface="Comic Sans MS" panose="030F0702030302020204" pitchFamily="66" charset="0"/>
              </a:rPr>
              <a:t>apikální</a:t>
            </a:r>
            <a:r>
              <a:rPr lang="en-GB" altLang="cs-CZ" sz="2000" dirty="0">
                <a:solidFill>
                  <a:srgbClr val="0000FF"/>
                </a:solidFill>
                <a:latin typeface="Comic Sans MS" panose="030F0702030302020204" pitchFamily="66" charset="0"/>
              </a:rPr>
              <a:t> </a:t>
            </a:r>
            <a:r>
              <a:rPr lang="en-GB" altLang="cs-CZ" sz="2000" dirty="0" err="1">
                <a:solidFill>
                  <a:srgbClr val="FFFF00"/>
                </a:solidFill>
                <a:latin typeface="Comic Sans MS" panose="030F0702030302020204" pitchFamily="66" charset="0"/>
              </a:rPr>
              <a:t>meristém</a:t>
            </a:r>
            <a:r>
              <a:rPr lang="en-GB" altLang="cs-CZ" sz="2000" dirty="0">
                <a:latin typeface="Comic Sans MS" panose="030F0702030302020204" pitchFamily="66" charset="0"/>
              </a:rPr>
              <a:t> (</a:t>
            </a:r>
            <a:r>
              <a:rPr lang="en-GB" altLang="cs-CZ" sz="2000" dirty="0" err="1">
                <a:latin typeface="Comic Sans MS" panose="030F0702030302020204" pitchFamily="66" charset="0"/>
              </a:rPr>
              <a:t>vzrostný</a:t>
            </a:r>
            <a:r>
              <a:rPr lang="en-GB" altLang="cs-CZ" sz="2000" dirty="0">
                <a:latin typeface="Comic Sans MS" panose="030F0702030302020204" pitchFamily="66" charset="0"/>
              </a:rPr>
              <a:t> </a:t>
            </a:r>
            <a:r>
              <a:rPr lang="en-GB" altLang="cs-CZ" sz="2000" dirty="0" err="1">
                <a:latin typeface="Comic Sans MS" panose="030F0702030302020204" pitchFamily="66" charset="0"/>
              </a:rPr>
              <a:t>vrchol</a:t>
            </a:r>
            <a:r>
              <a:rPr lang="en-GB" altLang="cs-CZ" sz="2000" dirty="0">
                <a:latin typeface="Comic Sans MS" panose="030F0702030302020204" pitchFamily="66" charset="0"/>
              </a:rPr>
              <a:t> </a:t>
            </a:r>
            <a:r>
              <a:rPr lang="en-GB" altLang="cs-CZ" sz="2000" dirty="0" err="1">
                <a:latin typeface="Comic Sans MS" panose="030F0702030302020204" pitchFamily="66" charset="0"/>
              </a:rPr>
              <a:t>stonku</a:t>
            </a:r>
            <a:r>
              <a:rPr lang="en-GB" altLang="cs-CZ" sz="2000" dirty="0">
                <a:latin typeface="Comic Sans MS" panose="030F0702030302020204" pitchFamily="66" charset="0"/>
              </a:rPr>
              <a:t>)‏</a:t>
            </a:r>
          </a:p>
          <a:p>
            <a:pPr marL="338138" indent="-338138" defTabSz="449263">
              <a:lnSpc>
                <a:spcPct val="110000"/>
              </a:lnSpc>
              <a:spcBef>
                <a:spcPct val="30000"/>
              </a:spcBef>
              <a:spcAft>
                <a:spcPct val="30000"/>
              </a:spcAft>
              <a:buFont typeface="Comic Sans MS" panose="030F0702030302020204"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cs-CZ" sz="2000" dirty="0" err="1">
                <a:solidFill>
                  <a:srgbClr val="FFFF00"/>
                </a:solidFill>
                <a:latin typeface="Comic Sans MS" panose="030F0702030302020204" pitchFamily="66" charset="0"/>
              </a:rPr>
              <a:t>subapikální</a:t>
            </a:r>
            <a:r>
              <a:rPr lang="en-GB" altLang="cs-CZ" sz="2000" dirty="0">
                <a:solidFill>
                  <a:srgbClr val="0000FF"/>
                </a:solidFill>
                <a:latin typeface="Comic Sans MS" panose="030F0702030302020204" pitchFamily="66" charset="0"/>
              </a:rPr>
              <a:t> </a:t>
            </a:r>
            <a:r>
              <a:rPr lang="en-GB" altLang="cs-CZ" sz="2000" dirty="0" err="1">
                <a:solidFill>
                  <a:srgbClr val="FFFF00"/>
                </a:solidFill>
                <a:latin typeface="Comic Sans MS" panose="030F0702030302020204" pitchFamily="66" charset="0"/>
              </a:rPr>
              <a:t>meristém</a:t>
            </a:r>
            <a:r>
              <a:rPr lang="en-GB" altLang="cs-CZ" sz="2000" dirty="0">
                <a:latin typeface="Comic Sans MS" panose="030F0702030302020204" pitchFamily="66" charset="0"/>
              </a:rPr>
              <a:t> (</a:t>
            </a:r>
            <a:r>
              <a:rPr lang="en-GB" altLang="cs-CZ" sz="2000" dirty="0" err="1">
                <a:latin typeface="Comic Sans MS" panose="030F0702030302020204" pitchFamily="66" charset="0"/>
              </a:rPr>
              <a:t>vzrostný</a:t>
            </a:r>
            <a:r>
              <a:rPr lang="en-GB" altLang="cs-CZ" sz="2000" dirty="0">
                <a:latin typeface="Comic Sans MS" panose="030F0702030302020204" pitchFamily="66" charset="0"/>
              </a:rPr>
              <a:t> </a:t>
            </a:r>
            <a:r>
              <a:rPr lang="en-GB" altLang="cs-CZ" sz="2000" dirty="0" err="1">
                <a:latin typeface="Comic Sans MS" panose="030F0702030302020204" pitchFamily="66" charset="0"/>
              </a:rPr>
              <a:t>vrchol</a:t>
            </a:r>
            <a:r>
              <a:rPr lang="en-GB" altLang="cs-CZ" sz="2000" dirty="0">
                <a:latin typeface="Comic Sans MS" panose="030F0702030302020204" pitchFamily="66" charset="0"/>
              </a:rPr>
              <a:t> ko</a:t>
            </a:r>
            <a:r>
              <a:rPr lang="cs-CZ" altLang="cs-CZ" sz="2000" dirty="0">
                <a:latin typeface="Comic Sans MS" panose="030F0702030302020204" pitchFamily="66" charset="0"/>
              </a:rPr>
              <a:t>ř</a:t>
            </a:r>
            <a:r>
              <a:rPr lang="en-GB" altLang="cs-CZ" sz="2000" dirty="0" err="1">
                <a:latin typeface="Comic Sans MS" panose="030F0702030302020204" pitchFamily="66" charset="0"/>
              </a:rPr>
              <a:t>ene</a:t>
            </a:r>
            <a:r>
              <a:rPr lang="en-GB" altLang="cs-CZ" sz="2000" dirty="0">
                <a:latin typeface="Comic Sans MS" panose="030F0702030302020204" pitchFamily="66" charset="0"/>
              </a:rPr>
              <a:t>)‏</a:t>
            </a:r>
          </a:p>
          <a:p>
            <a:pPr marL="338138" indent="-338138" defTabSz="449263">
              <a:lnSpc>
                <a:spcPct val="110000"/>
              </a:lnSpc>
              <a:spcBef>
                <a:spcPct val="30000"/>
              </a:spcBef>
              <a:spcAft>
                <a:spcPct val="30000"/>
              </a:spcAft>
              <a:buFont typeface="Comic Sans MS" panose="030F0702030302020204"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cs-CZ" sz="2000" dirty="0" err="1">
                <a:solidFill>
                  <a:srgbClr val="FFFF00"/>
                </a:solidFill>
                <a:latin typeface="Comic Sans MS" panose="030F0702030302020204" pitchFamily="66" charset="0"/>
              </a:rPr>
              <a:t>laterální</a:t>
            </a:r>
            <a:r>
              <a:rPr lang="en-GB" altLang="cs-CZ" sz="2000" dirty="0">
                <a:solidFill>
                  <a:srgbClr val="0000FF"/>
                </a:solidFill>
                <a:latin typeface="Comic Sans MS" panose="030F0702030302020204" pitchFamily="66" charset="0"/>
              </a:rPr>
              <a:t> </a:t>
            </a:r>
            <a:r>
              <a:rPr lang="en-GB" altLang="cs-CZ" sz="2000" dirty="0" err="1">
                <a:solidFill>
                  <a:srgbClr val="FFFF00"/>
                </a:solidFill>
                <a:latin typeface="Comic Sans MS" panose="030F0702030302020204" pitchFamily="66" charset="0"/>
              </a:rPr>
              <a:t>meristém</a:t>
            </a:r>
            <a:r>
              <a:rPr lang="cs-CZ" altLang="cs-CZ" sz="2000" b="1" dirty="0">
                <a:solidFill>
                  <a:srgbClr val="FFFF00"/>
                </a:solidFill>
                <a:latin typeface="Comic Sans MS" panose="030F0702030302020204" pitchFamily="66" charset="0"/>
              </a:rPr>
              <a:t>y</a:t>
            </a:r>
            <a:r>
              <a:rPr lang="en-GB" altLang="cs-CZ" sz="2000" dirty="0">
                <a:latin typeface="Comic Sans MS" panose="030F0702030302020204" pitchFamily="66" charset="0"/>
              </a:rPr>
              <a:t> (</a:t>
            </a:r>
            <a:r>
              <a:rPr lang="cs-CZ" altLang="cs-CZ" sz="2000" dirty="0">
                <a:latin typeface="Comic Sans MS" panose="030F0702030302020204" pitchFamily="66" charset="0"/>
              </a:rPr>
              <a:t>okraj mladých listů, </a:t>
            </a:r>
            <a:r>
              <a:rPr lang="en-GB" altLang="cs-CZ" sz="2000" dirty="0" err="1">
                <a:latin typeface="Comic Sans MS" panose="030F0702030302020204" pitchFamily="66" charset="0"/>
              </a:rPr>
              <a:t>kambium</a:t>
            </a:r>
            <a:r>
              <a:rPr lang="en-GB" altLang="cs-CZ" sz="2000" dirty="0">
                <a:latin typeface="Comic Sans MS" panose="030F0702030302020204" pitchFamily="66" charset="0"/>
              </a:rPr>
              <a:t>, </a:t>
            </a:r>
            <a:r>
              <a:rPr lang="en-GB" altLang="cs-CZ" sz="2000" dirty="0" err="1">
                <a:latin typeface="Comic Sans MS" panose="030F0702030302020204" pitchFamily="66" charset="0"/>
              </a:rPr>
              <a:t>felogen</a:t>
            </a:r>
            <a:r>
              <a:rPr lang="en-GB" altLang="cs-CZ" sz="2000" dirty="0">
                <a:latin typeface="Comic Sans MS" panose="030F0702030302020204" pitchFamily="66" charset="0"/>
              </a:rPr>
              <a:t>)‏</a:t>
            </a:r>
          </a:p>
          <a:p>
            <a:pPr marL="338138" indent="-338138" defTabSz="449263">
              <a:lnSpc>
                <a:spcPct val="110000"/>
              </a:lnSpc>
              <a:spcBef>
                <a:spcPct val="30000"/>
              </a:spcBef>
              <a:spcAft>
                <a:spcPct val="30000"/>
              </a:spcAft>
              <a:buFont typeface="Comic Sans MS" panose="030F0702030302020204"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cs-CZ" sz="2000" dirty="0" err="1">
                <a:solidFill>
                  <a:srgbClr val="FFFF00"/>
                </a:solidFill>
                <a:latin typeface="Comic Sans MS" panose="030F0702030302020204" pitchFamily="66" charset="0"/>
              </a:rPr>
              <a:t>interkalární</a:t>
            </a:r>
            <a:r>
              <a:rPr lang="en-GB" altLang="cs-CZ" sz="2000" dirty="0">
                <a:solidFill>
                  <a:srgbClr val="0000FF"/>
                </a:solidFill>
                <a:latin typeface="Comic Sans MS" panose="030F0702030302020204" pitchFamily="66" charset="0"/>
              </a:rPr>
              <a:t> </a:t>
            </a:r>
            <a:r>
              <a:rPr lang="en-GB" altLang="cs-CZ" sz="2000" dirty="0" err="1">
                <a:solidFill>
                  <a:srgbClr val="FFFF00"/>
                </a:solidFill>
                <a:latin typeface="Comic Sans MS" panose="030F0702030302020204" pitchFamily="66" charset="0"/>
              </a:rPr>
              <a:t>meristém</a:t>
            </a:r>
            <a:r>
              <a:rPr lang="en-GB" altLang="cs-CZ" sz="2000" dirty="0">
                <a:latin typeface="Comic Sans MS" panose="030F0702030302020204" pitchFamily="66" charset="0"/>
              </a:rPr>
              <a:t> (</a:t>
            </a:r>
            <a:r>
              <a:rPr lang="en-GB" altLang="cs-CZ" sz="2000" dirty="0" err="1">
                <a:latin typeface="Comic Sans MS" panose="030F0702030302020204" pitchFamily="66" charset="0"/>
              </a:rPr>
              <a:t>meristém</a:t>
            </a:r>
            <a:r>
              <a:rPr lang="en-GB" altLang="cs-CZ" sz="2000" dirty="0">
                <a:latin typeface="Comic Sans MS" panose="030F0702030302020204" pitchFamily="66" charset="0"/>
              </a:rPr>
              <a:t> ko</a:t>
            </a:r>
            <a:r>
              <a:rPr lang="cs-CZ" altLang="cs-CZ" sz="2000" dirty="0">
                <a:latin typeface="Comic Sans MS" panose="030F0702030302020204" pitchFamily="66" charset="0"/>
              </a:rPr>
              <a:t>ř</a:t>
            </a:r>
            <a:r>
              <a:rPr lang="en-GB" altLang="cs-CZ" sz="2000" dirty="0" err="1">
                <a:latin typeface="Comic Sans MS" panose="030F0702030302020204" pitchFamily="66" charset="0"/>
              </a:rPr>
              <a:t>enové</a:t>
            </a:r>
            <a:r>
              <a:rPr lang="en-GB" altLang="cs-CZ" sz="2000" dirty="0">
                <a:latin typeface="Comic Sans MS" panose="030F0702030302020204" pitchFamily="66" charset="0"/>
              </a:rPr>
              <a:t> </a:t>
            </a:r>
            <a:r>
              <a:rPr lang="cs-CZ" altLang="cs-CZ" sz="2000" dirty="0">
                <a:latin typeface="Comic Sans MS" panose="030F0702030302020204" pitchFamily="66" charset="0"/>
              </a:rPr>
              <a:t>č</a:t>
            </a:r>
            <a:r>
              <a:rPr lang="en-GB" altLang="cs-CZ" sz="2000" dirty="0">
                <a:latin typeface="Comic Sans MS" panose="030F0702030302020204" pitchFamily="66" charset="0"/>
              </a:rPr>
              <a:t>epi</a:t>
            </a:r>
            <a:r>
              <a:rPr lang="cs-CZ" altLang="cs-CZ" sz="2000" dirty="0">
                <a:latin typeface="Comic Sans MS" panose="030F0702030302020204" pitchFamily="66" charset="0"/>
              </a:rPr>
              <a:t>č</a:t>
            </a:r>
            <a:r>
              <a:rPr lang="en-GB" altLang="cs-CZ" sz="2000" dirty="0" err="1">
                <a:latin typeface="Comic Sans MS" panose="030F0702030302020204" pitchFamily="66" charset="0"/>
              </a:rPr>
              <a:t>ky</a:t>
            </a:r>
            <a:r>
              <a:rPr lang="en-GB" altLang="cs-CZ" sz="2000" dirty="0">
                <a:latin typeface="Comic Sans MS" panose="030F0702030302020204" pitchFamily="66" charset="0"/>
              </a:rPr>
              <a:t>, </a:t>
            </a:r>
            <a:r>
              <a:rPr lang="en-GB" altLang="cs-CZ" sz="2000" dirty="0" err="1">
                <a:latin typeface="Comic Sans MS" panose="030F0702030302020204" pitchFamily="66" charset="0"/>
              </a:rPr>
              <a:t>báze</a:t>
            </a:r>
            <a:r>
              <a:rPr lang="en-GB" altLang="cs-CZ" sz="2000" dirty="0">
                <a:latin typeface="Comic Sans MS" panose="030F0702030302020204" pitchFamily="66" charset="0"/>
              </a:rPr>
              <a:t> list</a:t>
            </a:r>
            <a:r>
              <a:rPr lang="cs-CZ" altLang="cs-CZ" sz="2000" dirty="0">
                <a:latin typeface="Comic Sans MS" panose="030F0702030302020204" pitchFamily="66" charset="0"/>
              </a:rPr>
              <a:t>ů</a:t>
            </a:r>
            <a:r>
              <a:rPr lang="en-GB" altLang="cs-CZ" sz="2000" dirty="0">
                <a:latin typeface="Comic Sans MS" panose="030F0702030302020204" pitchFamily="66" charset="0"/>
              </a:rPr>
              <a:t>, </a:t>
            </a:r>
            <a:r>
              <a:rPr lang="en-GB" altLang="cs-CZ" sz="2000" dirty="0" err="1">
                <a:latin typeface="Comic Sans MS" panose="030F0702030302020204" pitchFamily="66" charset="0"/>
              </a:rPr>
              <a:t>kolénka</a:t>
            </a:r>
            <a:r>
              <a:rPr lang="en-GB" altLang="cs-CZ" sz="2000" dirty="0">
                <a:latin typeface="Comic Sans MS" panose="030F0702030302020204" pitchFamily="66" charset="0"/>
              </a:rPr>
              <a:t> </a:t>
            </a:r>
            <a:r>
              <a:rPr lang="en-GB" altLang="cs-CZ" sz="2000" dirty="0" err="1">
                <a:latin typeface="Comic Sans MS" panose="030F0702030302020204" pitchFamily="66" charset="0"/>
              </a:rPr>
              <a:t>trav</a:t>
            </a:r>
            <a:r>
              <a:rPr lang="en-GB" altLang="cs-CZ" sz="2000" dirty="0">
                <a:latin typeface="Comic Sans MS" panose="030F0702030302020204" pitchFamily="66" charset="0"/>
              </a:rPr>
              <a:t>, p</a:t>
            </a:r>
            <a:r>
              <a:rPr lang="cs-CZ" altLang="cs-CZ" sz="2000" dirty="0">
                <a:latin typeface="Comic Sans MS" panose="030F0702030302020204" pitchFamily="66" charset="0"/>
              </a:rPr>
              <a:t>ř</a:t>
            </a:r>
            <a:r>
              <a:rPr lang="en-GB" altLang="cs-CZ" sz="2000" dirty="0" err="1">
                <a:latin typeface="Comic Sans MS" panose="030F0702030302020204" pitchFamily="66" charset="0"/>
              </a:rPr>
              <a:t>esli</a:t>
            </a:r>
            <a:r>
              <a:rPr lang="cs-CZ" altLang="cs-CZ" sz="2000" dirty="0">
                <a:latin typeface="Comic Sans MS" panose="030F0702030302020204" pitchFamily="66" charset="0"/>
              </a:rPr>
              <a:t>č</a:t>
            </a:r>
            <a:r>
              <a:rPr lang="en-GB" altLang="cs-CZ" sz="2000" dirty="0" err="1">
                <a:latin typeface="Comic Sans MS" panose="030F0702030302020204" pitchFamily="66" charset="0"/>
              </a:rPr>
              <a:t>ky</a:t>
            </a:r>
            <a:r>
              <a:rPr lang="en-GB" altLang="cs-CZ" sz="2000" dirty="0">
                <a:latin typeface="Comic Sans MS" panose="030F0702030302020204" pitchFamily="66" charset="0"/>
              </a:rPr>
              <a:t>)‏</a:t>
            </a:r>
            <a:endParaRPr lang="cs-CZ" altLang="cs-CZ" sz="2000" dirty="0">
              <a:latin typeface="Comic Sans MS" panose="030F0702030302020204" pitchFamily="66" charset="0"/>
            </a:endParaRPr>
          </a:p>
          <a:p>
            <a:pPr marL="338138" indent="-338138" defTabSz="449263">
              <a:lnSpc>
                <a:spcPct val="110000"/>
              </a:lnSpc>
              <a:spcBef>
                <a:spcPct val="30000"/>
              </a:spcBef>
              <a:spcAft>
                <a:spcPct val="30000"/>
              </a:spcAft>
              <a:buFont typeface="Comic Sans MS" panose="030F0702030302020204" pitchFamily="66"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cs-CZ" sz="2000" dirty="0">
              <a:latin typeface="Comic Sans MS" panose="030F0702030302020204" pitchFamily="66" charset="0"/>
            </a:endParaRPr>
          </a:p>
        </p:txBody>
      </p:sp>
      <p:pic>
        <p:nvPicPr>
          <p:cNvPr id="9220" name="Obrázek 1"/>
          <p:cNvPicPr>
            <a:picLocks noChangeAspect="1"/>
          </p:cNvPicPr>
          <p:nvPr/>
        </p:nvPicPr>
        <p:blipFill>
          <a:blip r:embed="rId3">
            <a:extLst>
              <a:ext uri="{28A0092B-C50C-407E-A947-70E740481C1C}">
                <a14:useLocalDpi xmlns:a14="http://schemas.microsoft.com/office/drawing/2010/main" val="0"/>
              </a:ext>
            </a:extLst>
          </a:blip>
          <a:srcRect l="47717" t="-5495" r="2" b="5495"/>
          <a:stretch>
            <a:fillRect/>
          </a:stretch>
        </p:blipFill>
        <p:spPr bwMode="auto">
          <a:xfrm>
            <a:off x="9048750" y="1903413"/>
            <a:ext cx="14430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Obrázek 6"/>
          <p:cNvPicPr>
            <a:picLocks noChangeAspect="1"/>
          </p:cNvPicPr>
          <p:nvPr/>
        </p:nvPicPr>
        <p:blipFill>
          <a:blip r:embed="rId3">
            <a:extLst>
              <a:ext uri="{28A0092B-C50C-407E-A947-70E740481C1C}">
                <a14:useLocalDpi xmlns:a14="http://schemas.microsoft.com/office/drawing/2010/main" val="0"/>
              </a:ext>
            </a:extLst>
          </a:blip>
          <a:srcRect r="55891"/>
          <a:stretch>
            <a:fillRect/>
          </a:stretch>
        </p:blipFill>
        <p:spPr bwMode="auto">
          <a:xfrm>
            <a:off x="1590676" y="1639888"/>
            <a:ext cx="1249363"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1697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sz="3600" b="1" dirty="0">
                <a:solidFill>
                  <a:srgbClr val="FFFF00"/>
                </a:solidFill>
                <a:latin typeface="Comic Sans MS" panose="030F0702030302020204" pitchFamily="66" charset="0"/>
              </a:rPr>
              <a:t>Meristémy v průběhu ontogeneze</a:t>
            </a:r>
          </a:p>
        </p:txBody>
      </p:sp>
      <p:sp>
        <p:nvSpPr>
          <p:cNvPr id="7171" name="Rectangle 3"/>
          <p:cNvSpPr>
            <a:spLocks noGrp="1" noChangeArrowheads="1"/>
          </p:cNvSpPr>
          <p:nvPr>
            <p:ph idx="1"/>
          </p:nvPr>
        </p:nvSpPr>
        <p:spPr>
          <a:xfrm>
            <a:off x="2141166" y="1509432"/>
            <a:ext cx="8207375" cy="4895850"/>
          </a:xfrm>
        </p:spPr>
        <p:txBody>
          <a:bodyPr>
            <a:normAutofit/>
          </a:bodyPr>
          <a:lstStyle/>
          <a:p>
            <a:pPr marL="381000" indent="-381000">
              <a:spcBef>
                <a:spcPct val="25000"/>
              </a:spcBef>
              <a:spcAft>
                <a:spcPct val="25000"/>
              </a:spcAft>
              <a:buNone/>
            </a:pPr>
            <a:r>
              <a:rPr lang="cs-CZ" altLang="cs-CZ" sz="2400" dirty="0" err="1">
                <a:solidFill>
                  <a:srgbClr val="FFFF00"/>
                </a:solidFill>
                <a:latin typeface="Comic Sans MS" panose="030F0702030302020204" pitchFamily="66" charset="0"/>
              </a:rPr>
              <a:t>protomeristém</a:t>
            </a:r>
            <a:r>
              <a:rPr lang="cs-CZ" altLang="cs-CZ" sz="2400" dirty="0">
                <a:solidFill>
                  <a:srgbClr val="0000FF"/>
                </a:solidFill>
                <a:latin typeface="Comic Sans MS" panose="030F0702030302020204" pitchFamily="66" charset="0"/>
              </a:rPr>
              <a:t> </a:t>
            </a:r>
            <a:r>
              <a:rPr lang="cs-CZ" altLang="cs-CZ" sz="2400" dirty="0">
                <a:latin typeface="Comic Sans MS" panose="030F0702030302020204" pitchFamily="66" charset="0"/>
              </a:rPr>
              <a:t>=</a:t>
            </a:r>
            <a:r>
              <a:rPr lang="cs-CZ" altLang="cs-CZ" sz="2400" dirty="0">
                <a:solidFill>
                  <a:srgbClr val="0000FF"/>
                </a:solidFill>
                <a:latin typeface="Comic Sans MS" panose="030F0702030302020204" pitchFamily="66" charset="0"/>
              </a:rPr>
              <a:t> </a:t>
            </a:r>
            <a:r>
              <a:rPr lang="cs-CZ" altLang="cs-CZ" sz="2400" dirty="0">
                <a:latin typeface="Comic Sans MS" panose="030F0702030302020204" pitchFamily="66" charset="0"/>
              </a:rPr>
              <a:t>dělivé pletivo v raném vývoji embrya - dělí se všechny buňky</a:t>
            </a:r>
          </a:p>
          <a:p>
            <a:pPr marL="381000" indent="-381000">
              <a:spcBef>
                <a:spcPct val="25000"/>
              </a:spcBef>
              <a:spcAft>
                <a:spcPct val="25000"/>
              </a:spcAft>
              <a:buNone/>
            </a:pPr>
            <a:endParaRPr lang="cs-CZ" altLang="cs-CZ" sz="2400" dirty="0">
              <a:latin typeface="Comic Sans MS" panose="030F0702030302020204" pitchFamily="66" charset="0"/>
            </a:endParaRPr>
          </a:p>
          <a:p>
            <a:pPr marL="381000" indent="-381000">
              <a:spcBef>
                <a:spcPct val="25000"/>
              </a:spcBef>
              <a:spcAft>
                <a:spcPct val="25000"/>
              </a:spcAft>
              <a:buNone/>
            </a:pPr>
            <a:r>
              <a:rPr lang="cs-CZ" altLang="cs-CZ" sz="2400" dirty="0">
                <a:latin typeface="Comic Sans MS" panose="030F0702030302020204" pitchFamily="66" charset="0"/>
              </a:rPr>
              <a:t>později je dělení buněk omezeno pouze na malé oblasti, ve kterých si buňky zachovávají schopnost dělení (</a:t>
            </a:r>
            <a:r>
              <a:rPr lang="cs-CZ" altLang="cs-CZ" sz="2400" dirty="0">
                <a:solidFill>
                  <a:srgbClr val="FFFF00"/>
                </a:solidFill>
                <a:latin typeface="Comic Sans MS" panose="030F0702030302020204" pitchFamily="66" charset="0"/>
              </a:rPr>
              <a:t>apikální meristémy </a:t>
            </a:r>
            <a:r>
              <a:rPr lang="cs-CZ" altLang="cs-CZ" sz="2400" dirty="0">
                <a:latin typeface="Comic Sans MS" panose="030F0702030302020204" pitchFamily="66" charset="0"/>
              </a:rPr>
              <a:t>= </a:t>
            </a:r>
            <a:r>
              <a:rPr lang="cs-CZ" altLang="cs-CZ" sz="2400" dirty="0">
                <a:solidFill>
                  <a:srgbClr val="FFFF00"/>
                </a:solidFill>
                <a:latin typeface="Comic Sans MS" panose="030F0702030302020204" pitchFamily="66" charset="0"/>
              </a:rPr>
              <a:t>primární meristémy</a:t>
            </a:r>
            <a:r>
              <a:rPr lang="cs-CZ" altLang="cs-CZ" sz="2400" dirty="0">
                <a:latin typeface="Comic Sans MS" panose="030F0702030302020204" pitchFamily="66" charset="0"/>
              </a:rPr>
              <a:t>) </a:t>
            </a:r>
          </a:p>
          <a:p>
            <a:pPr marL="381000" indent="-381000">
              <a:spcBef>
                <a:spcPct val="25000"/>
              </a:spcBef>
              <a:spcAft>
                <a:spcPct val="25000"/>
              </a:spcAft>
              <a:buNone/>
            </a:pPr>
            <a:endParaRPr lang="cs-CZ" altLang="cs-CZ" sz="2400" dirty="0">
              <a:latin typeface="Comic Sans MS" panose="030F0702030302020204" pitchFamily="66" charset="0"/>
            </a:endParaRPr>
          </a:p>
          <a:p>
            <a:pPr marL="381000" indent="-381000">
              <a:spcBef>
                <a:spcPct val="25000"/>
              </a:spcBef>
              <a:spcAft>
                <a:spcPct val="25000"/>
              </a:spcAft>
              <a:buNone/>
            </a:pPr>
            <a:r>
              <a:rPr lang="cs-CZ" altLang="cs-CZ" sz="2400" dirty="0">
                <a:solidFill>
                  <a:srgbClr val="FFFF00"/>
                </a:solidFill>
                <a:latin typeface="Comic Sans MS" panose="030F0702030302020204" pitchFamily="66" charset="0"/>
              </a:rPr>
              <a:t>sekundární meristémy </a:t>
            </a:r>
            <a:r>
              <a:rPr lang="cs-CZ" altLang="cs-CZ" sz="2400" dirty="0">
                <a:latin typeface="Comic Sans MS" panose="030F0702030302020204" pitchFamily="66" charset="0"/>
              </a:rPr>
              <a:t>– </a:t>
            </a:r>
            <a:r>
              <a:rPr lang="cs-CZ" altLang="cs-CZ" sz="2400" b="1" dirty="0">
                <a:latin typeface="Comic Sans MS" panose="030F0702030302020204" pitchFamily="66" charset="0"/>
              </a:rPr>
              <a:t>kambium</a:t>
            </a:r>
            <a:r>
              <a:rPr lang="cs-CZ" altLang="cs-CZ" sz="2400" dirty="0">
                <a:latin typeface="Comic Sans MS" panose="030F0702030302020204" pitchFamily="66" charset="0"/>
              </a:rPr>
              <a:t> (produkce sekundárního xylému a floému) a </a:t>
            </a:r>
            <a:r>
              <a:rPr lang="cs-CZ" altLang="cs-CZ" sz="2400" b="1" dirty="0" err="1">
                <a:latin typeface="Comic Sans MS" panose="030F0702030302020204" pitchFamily="66" charset="0"/>
              </a:rPr>
              <a:t>felogén</a:t>
            </a:r>
            <a:r>
              <a:rPr lang="cs-CZ" altLang="cs-CZ" sz="2400" dirty="0">
                <a:latin typeface="Comic Sans MS" panose="030F0702030302020204" pitchFamily="66" charset="0"/>
              </a:rPr>
              <a:t> (tvorba sekundárních krycích pletiv)</a:t>
            </a:r>
          </a:p>
        </p:txBody>
      </p:sp>
    </p:spTree>
    <p:extLst>
      <p:ext uri="{BB962C8B-B14F-4D97-AF65-F5344CB8AC3E}">
        <p14:creationId xmlns:p14="http://schemas.microsoft.com/office/powerpoint/2010/main" val="125097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191000" y="304800"/>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
        <p:nvSpPr>
          <p:cNvPr id="11267" name="Text Box 3"/>
          <p:cNvSpPr txBox="1">
            <a:spLocks noChangeArrowheads="1"/>
          </p:cNvSpPr>
          <p:nvPr/>
        </p:nvSpPr>
        <p:spPr bwMode="auto">
          <a:xfrm>
            <a:off x="1522413" y="304800"/>
            <a:ext cx="91440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
                <a:srgbClr val="3333CC"/>
              </a:buClr>
              <a:buFont typeface="Comic Sans MS" panose="030F0702030302020204" pitchFamily="66" charset="0"/>
              <a:buNone/>
            </a:pPr>
            <a:r>
              <a:rPr lang="en-GB" altLang="cs-CZ" sz="2800" b="1" dirty="0" err="1">
                <a:solidFill>
                  <a:srgbClr val="FFFF00"/>
                </a:solidFill>
                <a:latin typeface="Comic Sans MS" panose="030F0702030302020204" pitchFamily="66" charset="0"/>
                <a:cs typeface="Lucida Sans Unicode" panose="020B0602030504020204" pitchFamily="34" charset="0"/>
              </a:rPr>
              <a:t>Primární</a:t>
            </a:r>
            <a:r>
              <a:rPr lang="en-GB" altLang="cs-CZ" sz="2800" b="1" dirty="0">
                <a:solidFill>
                  <a:srgbClr val="FFFF00"/>
                </a:solidFill>
                <a:latin typeface="Comic Sans MS" panose="030F0702030302020204" pitchFamily="66" charset="0"/>
                <a:cs typeface="Lucida Sans Unicode" panose="020B0602030504020204" pitchFamily="34" charset="0"/>
              </a:rPr>
              <a:t> </a:t>
            </a:r>
            <a:r>
              <a:rPr lang="en-GB" altLang="cs-CZ" b="1" dirty="0" err="1">
                <a:solidFill>
                  <a:srgbClr val="FFFF00"/>
                </a:solidFill>
                <a:latin typeface="Comic Sans MS" panose="030F0702030302020204" pitchFamily="66" charset="0"/>
                <a:cs typeface="Lucida Sans Unicode" panose="020B0602030504020204" pitchFamily="34" charset="0"/>
              </a:rPr>
              <a:t>meristémy</a:t>
            </a:r>
            <a:r>
              <a:rPr lang="en-GB" altLang="cs-CZ" sz="2800" b="1" dirty="0">
                <a:solidFill>
                  <a:srgbClr val="FFFF00"/>
                </a:solidFill>
                <a:latin typeface="Comic Sans MS" panose="030F0702030302020204" pitchFamily="66" charset="0"/>
                <a:cs typeface="Lucida Sans Unicode" panose="020B0602030504020204" pitchFamily="34" charset="0"/>
              </a:rPr>
              <a:t> – </a:t>
            </a:r>
            <a:r>
              <a:rPr lang="en-GB" altLang="cs-CZ" sz="2800" b="1" dirty="0" err="1">
                <a:solidFill>
                  <a:srgbClr val="FFFF00"/>
                </a:solidFill>
                <a:latin typeface="Comic Sans MS" panose="030F0702030302020204" pitchFamily="66" charset="0"/>
                <a:cs typeface="Lucida Sans Unicode" panose="020B0602030504020204" pitchFamily="34" charset="0"/>
              </a:rPr>
              <a:t>zalo</a:t>
            </a:r>
            <a:r>
              <a:rPr lang="cs-CZ" altLang="cs-CZ" sz="2800" b="1" dirty="0">
                <a:solidFill>
                  <a:srgbClr val="FFFF00"/>
                </a:solidFill>
                <a:latin typeface="Comic Sans MS" panose="030F0702030302020204" pitchFamily="66" charset="0"/>
              </a:rPr>
              <a:t>ž</a:t>
            </a:r>
            <a:r>
              <a:rPr lang="en-GB" altLang="cs-CZ" sz="2800" b="1" dirty="0" err="1">
                <a:solidFill>
                  <a:srgbClr val="FFFF00"/>
                </a:solidFill>
                <a:latin typeface="Comic Sans MS" panose="030F0702030302020204" pitchFamily="66" charset="0"/>
                <a:cs typeface="Lucida Sans Unicode" panose="020B0602030504020204" pitchFamily="34" charset="0"/>
              </a:rPr>
              <a:t>eny</a:t>
            </a:r>
            <a:r>
              <a:rPr lang="en-GB" altLang="cs-CZ" sz="2800" b="1" dirty="0">
                <a:solidFill>
                  <a:srgbClr val="FFFF00"/>
                </a:solidFill>
                <a:latin typeface="Comic Sans MS" panose="030F0702030302020204" pitchFamily="66" charset="0"/>
                <a:cs typeface="Lucida Sans Unicode" panose="020B0602030504020204" pitchFamily="34" charset="0"/>
              </a:rPr>
              <a:t> ji</a:t>
            </a:r>
            <a:r>
              <a:rPr lang="cs-CZ" altLang="cs-CZ" sz="2800" b="1" dirty="0">
                <a:solidFill>
                  <a:srgbClr val="FFFF00"/>
                </a:solidFill>
                <a:latin typeface="Comic Sans MS" panose="030F0702030302020204" pitchFamily="66" charset="0"/>
              </a:rPr>
              <a:t>ž</a:t>
            </a:r>
            <a:r>
              <a:rPr lang="en-GB" altLang="cs-CZ" sz="2800" b="1" dirty="0">
                <a:solidFill>
                  <a:srgbClr val="FFFF00"/>
                </a:solidFill>
                <a:latin typeface="Comic Sans MS" panose="030F0702030302020204" pitchFamily="66" charset="0"/>
                <a:cs typeface="Lucida Sans Unicode" panose="020B0602030504020204" pitchFamily="34" charset="0"/>
              </a:rPr>
              <a:t> v </a:t>
            </a:r>
            <a:r>
              <a:rPr lang="en-GB" altLang="cs-CZ" sz="2800" b="1" dirty="0" err="1">
                <a:solidFill>
                  <a:srgbClr val="FFFF00"/>
                </a:solidFill>
                <a:latin typeface="Comic Sans MS" panose="030F0702030302020204" pitchFamily="66" charset="0"/>
                <a:cs typeface="Lucida Sans Unicode" panose="020B0602030504020204" pitchFamily="34" charset="0"/>
              </a:rPr>
              <a:t>embryu</a:t>
            </a:r>
            <a:endParaRPr lang="en-GB" altLang="cs-CZ" sz="2800" b="1" dirty="0">
              <a:solidFill>
                <a:srgbClr val="FFFF00"/>
              </a:solidFill>
              <a:latin typeface="Comic Sans MS" panose="030F0702030302020204" pitchFamily="66" charset="0"/>
              <a:cs typeface="Lucida Sans Unicode" panose="020B0602030504020204" pitchFamily="34" charset="0"/>
            </a:endParaRPr>
          </a:p>
        </p:txBody>
      </p:sp>
      <p:sp>
        <p:nvSpPr>
          <p:cNvPr id="11268" name="Text Box 4"/>
          <p:cNvSpPr txBox="1">
            <a:spLocks noChangeArrowheads="1"/>
          </p:cNvSpPr>
          <p:nvPr/>
        </p:nvSpPr>
        <p:spPr bwMode="auto">
          <a:xfrm>
            <a:off x="2063751" y="6491288"/>
            <a:ext cx="33115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
                <a:srgbClr val="000000"/>
              </a:buClr>
              <a:buFont typeface="Comic Sans MS" panose="030F0702030302020204" pitchFamily="66" charset="0"/>
              <a:buNone/>
            </a:pPr>
            <a:r>
              <a:rPr lang="en-GB" altLang="cs-CZ" sz="1800" dirty="0" err="1">
                <a:latin typeface="Comic Sans MS" panose="030F0702030302020204" pitchFamily="66" charset="0"/>
                <a:cs typeface="Lucida Sans Unicode" panose="020B0602030504020204" pitchFamily="34" charset="0"/>
              </a:rPr>
              <a:t>starší</a:t>
            </a:r>
            <a:r>
              <a:rPr lang="en-GB" altLang="cs-CZ" sz="1800" dirty="0">
                <a:latin typeface="Comic Sans MS" panose="030F0702030302020204" pitchFamily="66" charset="0"/>
                <a:cs typeface="Lucida Sans Unicode" panose="020B0602030504020204" pitchFamily="34" charset="0"/>
              </a:rPr>
              <a:t> </a:t>
            </a:r>
            <a:r>
              <a:rPr lang="en-GB" altLang="cs-CZ" sz="1800" dirty="0" err="1">
                <a:latin typeface="Comic Sans MS" panose="030F0702030302020204" pitchFamily="66" charset="0"/>
                <a:cs typeface="Lucida Sans Unicode" panose="020B0602030504020204" pitchFamily="34" charset="0"/>
              </a:rPr>
              <a:t>torpédovité</a:t>
            </a:r>
            <a:r>
              <a:rPr lang="en-GB" altLang="cs-CZ" sz="1800" dirty="0">
                <a:latin typeface="Comic Sans MS" panose="030F0702030302020204" pitchFamily="66" charset="0"/>
                <a:cs typeface="Lucida Sans Unicode" panose="020B0602030504020204" pitchFamily="34" charset="0"/>
              </a:rPr>
              <a:t> embryo</a:t>
            </a:r>
          </a:p>
        </p:txBody>
      </p:sp>
      <p:sp>
        <p:nvSpPr>
          <p:cNvPr id="11269" name="Text Box 5"/>
          <p:cNvSpPr txBox="1">
            <a:spLocks noChangeArrowheads="1"/>
          </p:cNvSpPr>
          <p:nvPr/>
        </p:nvSpPr>
        <p:spPr bwMode="auto">
          <a:xfrm>
            <a:off x="6094413" y="6491288"/>
            <a:ext cx="1574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spcBef>
                <a:spcPct val="0"/>
              </a:spcBef>
              <a:buClr>
                <a:srgbClr val="000000"/>
              </a:buClr>
              <a:buFont typeface="Comic Sans MS" panose="030F0702030302020204" pitchFamily="66" charset="0"/>
              <a:buNone/>
            </a:pPr>
            <a:r>
              <a:rPr lang="en-GB" altLang="cs-CZ" sz="1800" dirty="0" err="1">
                <a:latin typeface="Comic Sans MS" panose="030F0702030302020204" pitchFamily="66" charset="0"/>
                <a:cs typeface="Lucida Sans Unicode" panose="020B0602030504020204" pitchFamily="34" charset="0"/>
              </a:rPr>
              <a:t>zralé</a:t>
            </a:r>
            <a:r>
              <a:rPr lang="en-GB" altLang="cs-CZ" sz="1800" dirty="0">
                <a:latin typeface="Comic Sans MS" panose="030F0702030302020204" pitchFamily="66" charset="0"/>
                <a:cs typeface="Lucida Sans Unicode" panose="020B0602030504020204" pitchFamily="34" charset="0"/>
              </a:rPr>
              <a:t> embryo</a:t>
            </a:r>
          </a:p>
        </p:txBody>
      </p:sp>
      <p:sp>
        <p:nvSpPr>
          <p:cNvPr id="11270" name="Text Box 6"/>
          <p:cNvSpPr txBox="1">
            <a:spLocks noChangeArrowheads="1"/>
          </p:cNvSpPr>
          <p:nvPr/>
        </p:nvSpPr>
        <p:spPr bwMode="auto">
          <a:xfrm>
            <a:off x="7070725" y="6313488"/>
            <a:ext cx="184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
        <p:nvSpPr>
          <p:cNvPr id="11271" name="Text Box 7"/>
          <p:cNvSpPr txBox="1">
            <a:spLocks noChangeArrowheads="1"/>
          </p:cNvSpPr>
          <p:nvPr/>
        </p:nvSpPr>
        <p:spPr bwMode="auto">
          <a:xfrm>
            <a:off x="7097713" y="1149351"/>
            <a:ext cx="3059112"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spcBef>
                <a:spcPct val="0"/>
              </a:spcBef>
              <a:buClr>
                <a:srgbClr val="3333CC"/>
              </a:buClr>
              <a:buFont typeface="Comic Sans MS" panose="030F0702030302020204" pitchFamily="66" charset="0"/>
              <a:buNone/>
            </a:pPr>
            <a:r>
              <a:rPr lang="en-GB" altLang="cs-CZ" sz="2400" b="1" baseline="-4000">
                <a:latin typeface="Comic Sans MS" panose="030F0702030302020204" pitchFamily="66" charset="0"/>
                <a:cs typeface="Lucida Sans Unicode" panose="020B0602030504020204" pitchFamily="34" charset="0"/>
              </a:rPr>
              <a:t>http://botit.botany.wisc.edu</a:t>
            </a:r>
          </a:p>
        </p:txBody>
      </p:sp>
      <p:grpSp>
        <p:nvGrpSpPr>
          <p:cNvPr id="11272" name="Group 8"/>
          <p:cNvGrpSpPr>
            <a:grpSpLocks/>
          </p:cNvGrpSpPr>
          <p:nvPr/>
        </p:nvGrpSpPr>
        <p:grpSpPr bwMode="auto">
          <a:xfrm>
            <a:off x="3179763" y="1700214"/>
            <a:ext cx="5829300" cy="4594225"/>
            <a:chOff x="1043" y="1071"/>
            <a:chExt cx="3672" cy="2894"/>
          </a:xfrm>
        </p:grpSpPr>
        <p:pic>
          <p:nvPicPr>
            <p:cNvPr id="11277" name="Picture 9"/>
            <p:cNvPicPr>
              <a:picLocks noChangeAspect="1" noChangeArrowheads="1"/>
            </p:cNvPicPr>
            <p:nvPr/>
          </p:nvPicPr>
          <p:blipFill>
            <a:blip r:embed="rId3">
              <a:lum contrast="6000"/>
              <a:extLst>
                <a:ext uri="{28A0092B-C50C-407E-A947-70E740481C1C}">
                  <a14:useLocalDpi xmlns:a14="http://schemas.microsoft.com/office/drawing/2010/main" val="0"/>
                </a:ext>
              </a:extLst>
            </a:blip>
            <a:srcRect l="45215" t="2370" r="1614" b="7214"/>
            <a:stretch>
              <a:fillRect/>
            </a:stretch>
          </p:blipFill>
          <p:spPr bwMode="auto">
            <a:xfrm>
              <a:off x="1043" y="1071"/>
              <a:ext cx="3673" cy="2895"/>
            </a:xfrm>
            <a:prstGeom prst="rect">
              <a:avLst/>
            </a:prstGeom>
            <a:noFill/>
            <a:ln w="12600">
              <a:solidFill>
                <a:srgbClr val="3333CC"/>
              </a:solidFill>
              <a:miter lim="800000"/>
              <a:headEnd/>
              <a:tailEnd/>
            </a:ln>
            <a:effectLst/>
            <a:extLst>
              <a:ext uri="{909E8E84-426E-40DD-AFC4-6F175D3DCCD1}">
                <a14:hiddenFill xmlns:a14="http://schemas.microsoft.com/office/drawing/2010/main">
                  <a:blipFill dpi="0" rotWithShape="0">
                    <a:blip>
                      <a:lum contrast="6000"/>
                    </a:blip>
                    <a:srcRect l="45215" t="2370" r="1614" b="7214"/>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8" name="Oval 10"/>
            <p:cNvSpPr>
              <a:spLocks noChangeArrowheads="1"/>
            </p:cNvSpPr>
            <p:nvPr/>
          </p:nvSpPr>
          <p:spPr bwMode="auto">
            <a:xfrm>
              <a:off x="1586" y="1752"/>
              <a:ext cx="181" cy="181"/>
            </a:xfrm>
            <a:prstGeom prst="ellipse">
              <a:avLst/>
            </a:prstGeom>
            <a:noFill/>
            <a:ln w="2844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
          <p:nvSpPr>
            <p:cNvPr id="11279" name="Oval 11"/>
            <p:cNvSpPr>
              <a:spLocks noChangeArrowheads="1"/>
            </p:cNvSpPr>
            <p:nvPr/>
          </p:nvSpPr>
          <p:spPr bwMode="auto">
            <a:xfrm>
              <a:off x="3627" y="1434"/>
              <a:ext cx="227" cy="227"/>
            </a:xfrm>
            <a:prstGeom prst="ellipse">
              <a:avLst/>
            </a:prstGeom>
            <a:noFill/>
            <a:ln w="2844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
          <p:nvSpPr>
            <p:cNvPr id="11280" name="Oval 12"/>
            <p:cNvSpPr>
              <a:spLocks noChangeArrowheads="1"/>
            </p:cNvSpPr>
            <p:nvPr/>
          </p:nvSpPr>
          <p:spPr bwMode="auto">
            <a:xfrm>
              <a:off x="1360" y="2749"/>
              <a:ext cx="454" cy="544"/>
            </a:xfrm>
            <a:prstGeom prst="ellipse">
              <a:avLst/>
            </a:prstGeom>
            <a:noFill/>
            <a:ln w="2844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sp>
          <p:nvSpPr>
            <p:cNvPr id="11281" name="Oval 13"/>
            <p:cNvSpPr>
              <a:spLocks noChangeArrowheads="1"/>
            </p:cNvSpPr>
            <p:nvPr/>
          </p:nvSpPr>
          <p:spPr bwMode="auto">
            <a:xfrm>
              <a:off x="2992" y="2839"/>
              <a:ext cx="590" cy="681"/>
            </a:xfrm>
            <a:prstGeom prst="ellipse">
              <a:avLst/>
            </a:prstGeom>
            <a:noFill/>
            <a:ln w="2844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000"/>
            </a:p>
          </p:txBody>
        </p:sp>
      </p:grpSp>
      <p:sp>
        <p:nvSpPr>
          <p:cNvPr id="11273" name="Text Box 14"/>
          <p:cNvSpPr txBox="1">
            <a:spLocks noChangeArrowheads="1"/>
          </p:cNvSpPr>
          <p:nvPr/>
        </p:nvSpPr>
        <p:spPr bwMode="auto">
          <a:xfrm>
            <a:off x="1992313" y="1989138"/>
            <a:ext cx="766762"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FF0000"/>
              </a:buClr>
              <a:buFont typeface="Comic Sans MS" panose="030F0702030302020204" pitchFamily="66" charset="0"/>
              <a:buNone/>
            </a:pPr>
            <a:r>
              <a:rPr lang="en-GB" altLang="cs-CZ" sz="2000" b="1">
                <a:solidFill>
                  <a:srgbClr val="FF0000"/>
                </a:solidFill>
                <a:latin typeface="Comic Sans MS" panose="030F0702030302020204" pitchFamily="66" charset="0"/>
                <a:cs typeface="Lucida Sans Unicode" panose="020B0602030504020204" pitchFamily="34" charset="0"/>
              </a:rPr>
              <a:t>SAM</a:t>
            </a:r>
          </a:p>
        </p:txBody>
      </p:sp>
      <p:sp>
        <p:nvSpPr>
          <p:cNvPr id="11274" name="Text Box 15"/>
          <p:cNvSpPr txBox="1">
            <a:spLocks noChangeArrowheads="1"/>
          </p:cNvSpPr>
          <p:nvPr/>
        </p:nvSpPr>
        <p:spPr bwMode="auto">
          <a:xfrm>
            <a:off x="1758951" y="4895851"/>
            <a:ext cx="754063"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000000"/>
              </a:buClr>
              <a:buFont typeface="Comic Sans MS" panose="030F0702030302020204" pitchFamily="66" charset="0"/>
              <a:buNone/>
            </a:pPr>
            <a:r>
              <a:rPr lang="en-GB" altLang="cs-CZ" sz="2000" b="1" dirty="0">
                <a:solidFill>
                  <a:srgbClr val="FF0000"/>
                </a:solidFill>
                <a:latin typeface="Comic Sans MS" panose="030F0702030302020204" pitchFamily="66" charset="0"/>
                <a:cs typeface="Lucida Sans Unicode" panose="020B0602030504020204" pitchFamily="34" charset="0"/>
              </a:rPr>
              <a:t>RAM</a:t>
            </a:r>
          </a:p>
        </p:txBody>
      </p:sp>
      <p:sp>
        <p:nvSpPr>
          <p:cNvPr id="11275" name="Text Box 16"/>
          <p:cNvSpPr txBox="1">
            <a:spLocks noChangeArrowheads="1"/>
          </p:cNvSpPr>
          <p:nvPr/>
        </p:nvSpPr>
        <p:spPr bwMode="auto">
          <a:xfrm>
            <a:off x="1631951" y="3284538"/>
            <a:ext cx="1820863"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000000"/>
              </a:buClr>
              <a:buFont typeface="Comic Sans MS" panose="030F0702030302020204" pitchFamily="66" charset="0"/>
              <a:buNone/>
            </a:pPr>
            <a:r>
              <a:rPr lang="en-GB" altLang="cs-CZ" sz="2000" dirty="0" err="1">
                <a:latin typeface="Comic Sans MS" panose="030F0702030302020204" pitchFamily="66" charset="0"/>
                <a:cs typeface="Lucida Sans Unicode" panose="020B0602030504020204" pitchFamily="34" charset="0"/>
              </a:rPr>
              <a:t>embryonální</a:t>
            </a:r>
            <a:r>
              <a:rPr lang="en-GB" altLang="cs-CZ" sz="2000" dirty="0">
                <a:latin typeface="Comic Sans MS" panose="030F0702030302020204" pitchFamily="66" charset="0"/>
                <a:cs typeface="Lucida Sans Unicode" panose="020B0602030504020204" pitchFamily="34" charset="0"/>
              </a:rPr>
              <a:t> </a:t>
            </a:r>
            <a:r>
              <a:rPr lang="en-GB" altLang="cs-CZ" sz="2000" dirty="0" err="1">
                <a:latin typeface="Comic Sans MS" panose="030F0702030302020204" pitchFamily="66" charset="0"/>
                <a:cs typeface="Lucida Sans Unicode" panose="020B0602030504020204" pitchFamily="34" charset="0"/>
              </a:rPr>
              <a:t>osa</a:t>
            </a:r>
            <a:r>
              <a:rPr lang="en-GB" altLang="cs-CZ" sz="2000" dirty="0">
                <a:latin typeface="Comic Sans MS" panose="030F0702030302020204" pitchFamily="66" charset="0"/>
                <a:cs typeface="Lucida Sans Unicode" panose="020B0602030504020204" pitchFamily="34" charset="0"/>
              </a:rPr>
              <a:t> =</a:t>
            </a:r>
          </a:p>
          <a:p>
            <a:pPr eaLnBrk="1" hangingPunct="1">
              <a:spcBef>
                <a:spcPct val="0"/>
              </a:spcBef>
              <a:buClr>
                <a:srgbClr val="000000"/>
              </a:buClr>
              <a:buFont typeface="Comic Sans MS" panose="030F0702030302020204" pitchFamily="66" charset="0"/>
              <a:buNone/>
            </a:pPr>
            <a:r>
              <a:rPr lang="en-GB" altLang="cs-CZ" sz="2000" b="1" dirty="0" err="1">
                <a:latin typeface="Comic Sans MS" panose="030F0702030302020204" pitchFamily="66" charset="0"/>
                <a:cs typeface="Lucida Sans Unicode" panose="020B0602030504020204" pitchFamily="34" charset="0"/>
              </a:rPr>
              <a:t>hypokotyl</a:t>
            </a:r>
            <a:endParaRPr lang="en-GB" altLang="cs-CZ" sz="2000" b="1" dirty="0">
              <a:latin typeface="Comic Sans MS" panose="030F0702030302020204" pitchFamily="66" charset="0"/>
              <a:cs typeface="Lucida Sans Unicode" panose="020B0602030504020204" pitchFamily="34" charset="0"/>
            </a:endParaRPr>
          </a:p>
        </p:txBody>
      </p:sp>
      <p:sp>
        <p:nvSpPr>
          <p:cNvPr id="11276" name="Text Box 17"/>
          <p:cNvSpPr txBox="1">
            <a:spLocks noChangeArrowheads="1"/>
          </p:cNvSpPr>
          <p:nvPr/>
        </p:nvSpPr>
        <p:spPr bwMode="auto">
          <a:xfrm>
            <a:off x="9318626" y="4078289"/>
            <a:ext cx="959215"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000000"/>
              </a:buClr>
              <a:buFont typeface="Comic Sans MS" panose="030F0702030302020204" pitchFamily="66" charset="0"/>
              <a:buNone/>
            </a:pPr>
            <a:r>
              <a:rPr lang="en-GB" altLang="cs-CZ" sz="2000" dirty="0">
                <a:latin typeface="Comic Sans MS" panose="030F0702030302020204" pitchFamily="66" charset="0"/>
                <a:cs typeface="Lucida Sans Unicode" panose="020B0602030504020204" pitchFamily="34" charset="0"/>
              </a:rPr>
              <a:t>d</a:t>
            </a:r>
            <a:r>
              <a:rPr lang="cs-CZ" altLang="cs-CZ" sz="2000" dirty="0">
                <a:latin typeface="Comic Sans MS" panose="030F0702030302020204" pitchFamily="66" charset="0"/>
              </a:rPr>
              <a:t>ě</a:t>
            </a:r>
            <a:r>
              <a:rPr lang="en-GB" altLang="cs-CZ" sz="2000" dirty="0" err="1">
                <a:latin typeface="Comic Sans MS" panose="030F0702030302020204" pitchFamily="66" charset="0"/>
                <a:cs typeface="Lucida Sans Unicode" panose="020B0602030504020204" pitchFamily="34" charset="0"/>
              </a:rPr>
              <a:t>lohy</a:t>
            </a:r>
            <a:endParaRPr lang="en-GB" altLang="cs-CZ" sz="2000" dirty="0">
              <a:latin typeface="Comic Sans MS" panose="030F0702030302020204" pitchFamily="66" charset="0"/>
              <a:cs typeface="Lucida Sans Unicode" panose="020B0602030504020204" pitchFamily="34" charset="0"/>
            </a:endParaRPr>
          </a:p>
        </p:txBody>
      </p:sp>
    </p:spTree>
    <p:extLst>
      <p:ext uri="{BB962C8B-B14F-4D97-AF65-F5344CB8AC3E}">
        <p14:creationId xmlns:p14="http://schemas.microsoft.com/office/powerpoint/2010/main" val="11644579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9801" y="669926"/>
            <a:ext cx="7777163" cy="415925"/>
          </a:xfrm>
          <a:extLst>
            <a:ext uri="{91240B29-F687-4F45-9708-019B960494DF}">
              <a14:hiddenLine xmlns:a14="http://schemas.microsoft.com/office/drawing/2010/main" w="9525">
                <a:solidFill>
                  <a:srgbClr val="000000"/>
                </a:solidFill>
                <a:round/>
                <a:headEnd/>
                <a:tailEnd/>
              </a14:hiddenLine>
            </a:ext>
          </a:extLst>
        </p:spPr>
        <p:txBody>
          <a:bodyPr vert="horz" lIns="90000" tIns="46800" rIns="90000" bIns="46800" rtlCol="0" anchor="ctr">
            <a:normAutofit fontScale="90000"/>
          </a:bodyPr>
          <a:lstStyle/>
          <a:p>
            <a:pPr defTabSz="449263">
              <a:buClr>
                <a:srgbClr val="3333CC"/>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3200" b="1" dirty="0" err="1">
                <a:solidFill>
                  <a:srgbClr val="FFFF00"/>
                </a:solidFill>
                <a:latin typeface="Comic Sans MS" panose="030F0702030302020204" pitchFamily="66" charset="0"/>
              </a:rPr>
              <a:t>Lokalizace</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primárních</a:t>
            </a:r>
            <a:r>
              <a:rPr lang="en-GB" altLang="cs-CZ" sz="3200" b="1" dirty="0">
                <a:solidFill>
                  <a:srgbClr val="FFFF00"/>
                </a:solidFill>
                <a:latin typeface="Comic Sans MS" panose="030F0702030302020204" pitchFamily="66" charset="0"/>
              </a:rPr>
              <a:t> </a:t>
            </a:r>
            <a:r>
              <a:rPr lang="en-GB" altLang="cs-CZ" sz="3200" b="1" dirty="0" err="1">
                <a:solidFill>
                  <a:srgbClr val="FFFF00"/>
                </a:solidFill>
                <a:latin typeface="Comic Sans MS" panose="030F0702030302020204" pitchFamily="66" charset="0"/>
              </a:rPr>
              <a:t>meristém</a:t>
            </a:r>
            <a:r>
              <a:rPr lang="cs-CZ" altLang="cs-CZ" sz="3200" b="1" dirty="0">
                <a:solidFill>
                  <a:srgbClr val="FFFF00"/>
                </a:solidFill>
                <a:latin typeface="Comic Sans MS" panose="030F0702030302020204" pitchFamily="66" charset="0"/>
              </a:rPr>
              <a:t>ů prýtu</a:t>
            </a:r>
            <a:endParaRPr lang="en-GB" altLang="cs-CZ" sz="3200" b="1" dirty="0">
              <a:solidFill>
                <a:srgbClr val="FFFF00"/>
              </a:solidFill>
              <a:latin typeface="Comic Sans MS" panose="030F0702030302020204" pitchFamily="66"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4" y="1412875"/>
            <a:ext cx="3940175" cy="5219700"/>
          </a:xfrm>
          <a:prstGeom prst="rect">
            <a:avLst/>
          </a:prstGeom>
          <a:noFill/>
          <a:ln w="9360">
            <a:solidFill>
              <a:srgbClr val="3333CC"/>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4"/>
          <p:cNvSpPr>
            <a:spLocks noChangeArrowheads="1"/>
          </p:cNvSpPr>
          <p:nvPr/>
        </p:nvSpPr>
        <p:spPr bwMode="auto">
          <a:xfrm>
            <a:off x="6888164" y="4221163"/>
            <a:ext cx="2663825"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ct val="0"/>
              </a:spcBef>
              <a:buClr>
                <a:srgbClr val="000000"/>
              </a:buClr>
              <a:buFont typeface="Comic Sans MS" panose="030F0702030302020204" pitchFamily="66" charset="0"/>
              <a:buNone/>
            </a:pPr>
            <a:r>
              <a:rPr lang="en-GB" altLang="cs-CZ" sz="2000" b="1" dirty="0" err="1">
                <a:latin typeface="Comic Sans MS" panose="030F0702030302020204" pitchFamily="66" charset="0"/>
                <a:cs typeface="Lucida Sans Unicode" panose="020B0602030504020204" pitchFamily="34" charset="0"/>
              </a:rPr>
              <a:t>podélný</a:t>
            </a:r>
            <a:r>
              <a:rPr lang="en-GB" altLang="cs-CZ" sz="2000" b="1" dirty="0">
                <a:latin typeface="Comic Sans MS" panose="030F0702030302020204" pitchFamily="66" charset="0"/>
                <a:cs typeface="Lucida Sans Unicode" panose="020B0602030504020204" pitchFamily="34" charset="0"/>
              </a:rPr>
              <a:t> </a:t>
            </a:r>
            <a:r>
              <a:rPr lang="cs-CZ" altLang="cs-CZ" sz="2000" b="1" dirty="0">
                <a:latin typeface="Comic Sans MS" panose="030F0702030302020204" pitchFamily="66" charset="0"/>
              </a:rPr>
              <a:t>ř</a:t>
            </a:r>
            <a:r>
              <a:rPr lang="en-GB" altLang="cs-CZ" sz="2000" b="1" dirty="0" err="1">
                <a:latin typeface="Comic Sans MS" panose="030F0702030302020204" pitchFamily="66" charset="0"/>
                <a:cs typeface="Lucida Sans Unicode" panose="020B0602030504020204" pitchFamily="34" charset="0"/>
              </a:rPr>
              <a:t>ez</a:t>
            </a:r>
            <a:r>
              <a:rPr lang="en-GB" altLang="cs-CZ" sz="2000" b="1" dirty="0">
                <a:latin typeface="Comic Sans MS" panose="030F0702030302020204" pitchFamily="66" charset="0"/>
                <a:cs typeface="Lucida Sans Unicode" panose="020B0602030504020204" pitchFamily="34" charset="0"/>
              </a:rPr>
              <a:t> </a:t>
            </a:r>
            <a:r>
              <a:rPr lang="en-GB" altLang="cs-CZ" sz="2000" b="1" dirty="0" err="1">
                <a:latin typeface="Comic Sans MS" panose="030F0702030302020204" pitchFamily="66" charset="0"/>
                <a:cs typeface="Lucida Sans Unicode" panose="020B0602030504020204" pitchFamily="34" charset="0"/>
              </a:rPr>
              <a:t>apexem</a:t>
            </a:r>
            <a:r>
              <a:rPr lang="en-GB" altLang="cs-CZ" sz="2000" b="1" dirty="0">
                <a:latin typeface="Comic Sans MS" panose="030F0702030302020204" pitchFamily="66" charset="0"/>
                <a:cs typeface="Lucida Sans Unicode" panose="020B0602030504020204" pitchFamily="34" charset="0"/>
              </a:rPr>
              <a:t> </a:t>
            </a:r>
            <a:r>
              <a:rPr lang="en-GB" altLang="cs-CZ" sz="2000" b="1" dirty="0" err="1">
                <a:latin typeface="Comic Sans MS" panose="030F0702030302020204" pitchFamily="66" charset="0"/>
                <a:cs typeface="Lucida Sans Unicode" panose="020B0602030504020204" pitchFamily="34" charset="0"/>
              </a:rPr>
              <a:t>stonku</a:t>
            </a:r>
            <a:r>
              <a:rPr lang="en-GB" altLang="cs-CZ" sz="2000" b="1" dirty="0">
                <a:latin typeface="Comic Sans MS" panose="030F0702030302020204" pitchFamily="66" charset="0"/>
                <a:cs typeface="Lucida Sans Unicode" panose="020B0602030504020204" pitchFamily="34" charset="0"/>
              </a:rPr>
              <a:t> </a:t>
            </a:r>
            <a:r>
              <a:rPr lang="en-GB" altLang="cs-CZ" sz="2000" b="1" i="1" dirty="0">
                <a:latin typeface="Comic Sans MS" panose="030F0702030302020204" pitchFamily="66" charset="0"/>
                <a:cs typeface="Lucida Sans Unicode" panose="020B0602030504020204" pitchFamily="34" charset="0"/>
              </a:rPr>
              <a:t>Coleus</a:t>
            </a:r>
          </a:p>
        </p:txBody>
      </p:sp>
      <p:sp>
        <p:nvSpPr>
          <p:cNvPr id="13317" name="Text Box 5"/>
          <p:cNvSpPr txBox="1">
            <a:spLocks noChangeArrowheads="1"/>
          </p:cNvSpPr>
          <p:nvPr/>
        </p:nvSpPr>
        <p:spPr bwMode="auto">
          <a:xfrm>
            <a:off x="6816725" y="5734051"/>
            <a:ext cx="3695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cs-CZ" sz="1600" dirty="0">
                <a:solidFill>
                  <a:srgbClr val="0000FF"/>
                </a:solidFill>
                <a:latin typeface="Comic Sans MS" panose="030F0702030302020204" pitchFamily="66" charset="0"/>
              </a:rPr>
              <a:t>http://www.esb.utexas.edu/mauseth/weblab/webchap6apmer/6.1-1.htm</a:t>
            </a:r>
            <a:endParaRPr lang="cs-CZ" altLang="cs-CZ" sz="16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3667218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1919287" y="188912"/>
            <a:ext cx="8353425" cy="1143000"/>
          </a:xfrm>
        </p:spPr>
        <p:txBody>
          <a:bodyPr/>
          <a:lstStyle/>
          <a:p>
            <a:r>
              <a:rPr lang="cs-CZ" altLang="cs-CZ" sz="3200" b="1" dirty="0">
                <a:solidFill>
                  <a:srgbClr val="FFFF00"/>
                </a:solidFill>
                <a:latin typeface="Comic Sans MS" panose="030F0702030302020204" pitchFamily="66" charset="0"/>
              </a:rPr>
              <a:t>Interkalární meristém </a:t>
            </a:r>
            <a:r>
              <a:rPr lang="cs-CZ" altLang="cs-CZ" sz="3200" dirty="0">
                <a:solidFill>
                  <a:srgbClr val="FFFF00"/>
                </a:solidFill>
                <a:latin typeface="Comic Sans MS" panose="030F0702030302020204" pitchFamily="66" charset="0"/>
              </a:rPr>
              <a:t>ve stéble pšenice (</a:t>
            </a:r>
            <a:r>
              <a:rPr lang="cs-CZ" altLang="cs-CZ" sz="3200" i="1" dirty="0" err="1">
                <a:solidFill>
                  <a:srgbClr val="FFFF00"/>
                </a:solidFill>
                <a:latin typeface="Comic Sans MS" panose="030F0702030302020204" pitchFamily="66" charset="0"/>
              </a:rPr>
              <a:t>Triticum</a:t>
            </a:r>
            <a:r>
              <a:rPr lang="cs-CZ" altLang="cs-CZ" sz="3200" dirty="0">
                <a:solidFill>
                  <a:srgbClr val="FFFF00"/>
                </a:solidFill>
                <a:latin typeface="Comic Sans MS" panose="030F0702030302020204" pitchFamily="66" charset="0"/>
              </a:rPr>
              <a:t>)</a:t>
            </a:r>
          </a:p>
        </p:txBody>
      </p:sp>
      <p:pic>
        <p:nvPicPr>
          <p:cNvPr id="15363"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1328738"/>
            <a:ext cx="56276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ovéPole 4"/>
          <p:cNvSpPr txBox="1">
            <a:spLocks noChangeArrowheads="1"/>
          </p:cNvSpPr>
          <p:nvPr/>
        </p:nvSpPr>
        <p:spPr bwMode="auto">
          <a:xfrm>
            <a:off x="2279651" y="5400676"/>
            <a:ext cx="8208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b="1">
                <a:latin typeface="Comic Sans MS" panose="030F0702030302020204" pitchFamily="66" charset="0"/>
              </a:rPr>
              <a:t>zóny dělivého pletiva vmezeřené mezi pletiva trvalá - např. interkalární meristémy těsně nad kolénky trav</a:t>
            </a:r>
          </a:p>
        </p:txBody>
      </p:sp>
      <p:sp>
        <p:nvSpPr>
          <p:cNvPr id="15365" name="TextovéPole 5"/>
          <p:cNvSpPr txBox="1">
            <a:spLocks noChangeArrowheads="1"/>
          </p:cNvSpPr>
          <p:nvPr/>
        </p:nvSpPr>
        <p:spPr bwMode="auto">
          <a:xfrm>
            <a:off x="3452813" y="6300788"/>
            <a:ext cx="6354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800">
                <a:solidFill>
                  <a:srgbClr val="0000FF"/>
                </a:solidFill>
                <a:latin typeface="Comic Sans MS" panose="030F0702030302020204" pitchFamily="66" charset="0"/>
              </a:rPr>
              <a:t>http://botany.upol.cz/atlasy/anatomie/anatomieCR15.pdf</a:t>
            </a:r>
          </a:p>
        </p:txBody>
      </p:sp>
    </p:spTree>
    <p:extLst>
      <p:ext uri="{BB962C8B-B14F-4D97-AF65-F5344CB8AC3E}">
        <p14:creationId xmlns:p14="http://schemas.microsoft.com/office/powerpoint/2010/main" val="3016207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3968</TotalTime>
  <Words>1971</Words>
  <Application>Microsoft Office PowerPoint</Application>
  <PresentationFormat>Širokoúhlá obrazovka</PresentationFormat>
  <Paragraphs>107</Paragraphs>
  <Slides>25</Slides>
  <Notes>7</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25</vt:i4>
      </vt:variant>
    </vt:vector>
  </HeadingPairs>
  <TitlesOfParts>
    <vt:vector size="36" baseType="lpstr">
      <vt:lpstr>AdvPA183</vt:lpstr>
      <vt:lpstr>AdvPA186</vt:lpstr>
      <vt:lpstr>Arial</vt:lpstr>
      <vt:lpstr>Calibri</vt:lpstr>
      <vt:lpstr>Century Gothic</vt:lpstr>
      <vt:lpstr>Comic Sans MS</vt:lpstr>
      <vt:lpstr>Georgia</vt:lpstr>
      <vt:lpstr>Roboto</vt:lpstr>
      <vt:lpstr>Times New Roman</vt:lpstr>
      <vt:lpstr>Wingdings 3</vt:lpstr>
      <vt:lpstr>Ion</vt:lpstr>
      <vt:lpstr>Meristémy Kořenový meristém</vt:lpstr>
      <vt:lpstr>Prýtový apikální meristém Coleus</vt:lpstr>
      <vt:lpstr> Klasifikace pletiv podle původu:  (Nägeli 1858) </vt:lpstr>
      <vt:lpstr>Klasifikace meristémů</vt:lpstr>
      <vt:lpstr>Klasifikace vegetativních meristémů podle polohy</vt:lpstr>
      <vt:lpstr>Meristémy v průběhu ontogeneze</vt:lpstr>
      <vt:lpstr>Prezentace aplikace PowerPoint</vt:lpstr>
      <vt:lpstr>Lokalizace primárních meristémů prýtu</vt:lpstr>
      <vt:lpstr>Interkalární meristém ve stéble pšenice (Triticum)</vt:lpstr>
      <vt:lpstr>Primární apikální meristémy</vt:lpstr>
      <vt:lpstr>Kořen a kořenový apikální meristém (RAM)</vt:lpstr>
      <vt:lpstr>Prezentace aplikace PowerPoint</vt:lpstr>
      <vt:lpstr>Prezentace aplikace PowerPoint</vt:lpstr>
      <vt:lpstr>Prezentace aplikace PowerPoint</vt:lpstr>
      <vt:lpstr>Prezentace aplikace PowerPoint</vt:lpstr>
      <vt:lpstr>RAM</vt:lpstr>
      <vt:lpstr>Prezentace aplikace PowerPoint</vt:lpstr>
      <vt:lpstr>Prezentace aplikace PowerPoint</vt:lpstr>
      <vt:lpstr>Prezentace aplikace PowerPoint</vt:lpstr>
      <vt:lpstr>Prezentace aplikace PowerPoint</vt:lpstr>
      <vt:lpstr>Kořenové vlásky</vt:lpstr>
      <vt:lpstr>Prezentace aplikace PowerPoint</vt:lpstr>
      <vt:lpstr>Tvorba laterálních kořenů</vt:lpstr>
      <vt:lpstr>Vliv auxinu na tvorbu laterálních kořenů</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Kořenový meristém</dc:title>
  <dc:creator>Hana Cempírková</dc:creator>
  <cp:lastModifiedBy>Hana Cempírková</cp:lastModifiedBy>
  <cp:revision>42</cp:revision>
  <dcterms:created xsi:type="dcterms:W3CDTF">2016-10-07T19:44:39Z</dcterms:created>
  <dcterms:modified xsi:type="dcterms:W3CDTF">2022-10-02T16:29:18Z</dcterms:modified>
</cp:coreProperties>
</file>