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B54809-7169-4A76-8294-9C444480F282}" v="131" dt="2022-09-06T08:20:24.231"/>
    <p1510:client id="{559D7456-59D7-570D-E844-1583D05781AE}" v="476" dt="2022-09-06T08:51:05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18.9.2023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199" y="1174819"/>
            <a:ext cx="4826795" cy="2858363"/>
          </a:xfrm>
        </p:spPr>
        <p:txBody>
          <a:bodyPr>
            <a:normAutofit/>
          </a:bodyPr>
          <a:lstStyle/>
          <a:p>
            <a:pPr algn="l"/>
            <a:r>
              <a:rPr lang="cs-CZ" sz="6700">
                <a:solidFill>
                  <a:schemeClr val="bg1"/>
                </a:solidFill>
                <a:cs typeface="Calibri Light"/>
              </a:rPr>
              <a:t>Úvod do Rostlinné embryologie</a:t>
            </a:r>
            <a:endParaRPr lang="cs-CZ" sz="670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>
            <a:normAutofit/>
          </a:bodyPr>
          <a:lstStyle/>
          <a:p>
            <a:pPr lvl="2" algn="l"/>
            <a:r>
              <a:rPr lang="cs-CZ" dirty="0">
                <a:solidFill>
                  <a:schemeClr val="bg1"/>
                </a:solidFill>
                <a:cs typeface="Calibri"/>
              </a:rPr>
              <a:t>Hana Cempírková</a:t>
            </a:r>
          </a:p>
          <a:p>
            <a:pPr lvl="2" algn="l"/>
            <a:r>
              <a:rPr lang="cs-CZ" dirty="0">
                <a:solidFill>
                  <a:schemeClr val="bg1"/>
                </a:solidFill>
                <a:cs typeface="Calibri"/>
              </a:rPr>
              <a:t>Podzimní semestr 2023</a:t>
            </a:r>
          </a:p>
        </p:txBody>
      </p:sp>
      <p:pic>
        <p:nvPicPr>
          <p:cNvPr id="4" name="Obrázek 4" descr="Obsah obrázku zelená&#10;&#10;Popis se vygeneroval automaticky.">
            <a:extLst>
              <a:ext uri="{FF2B5EF4-FFF2-40B4-BE49-F238E27FC236}">
                <a16:creationId xmlns:a16="http://schemas.microsoft.com/office/drawing/2014/main" id="{F4E3BF61-33A6-E877-25F3-BEFE37AC12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4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029B3C-61F9-50DC-EA14-D96607D848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2" t="1418" r="31807" b="6257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A895F10-1F0C-5FB3-7890-085EC1BF4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6600" dirty="0">
                <a:cs typeface="Calibri Light"/>
              </a:rPr>
              <a:t>Cíle</a:t>
            </a:r>
            <a:endParaRPr lang="cs-CZ" sz="6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DC89E-6795-8484-8F2A-4FFB6016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226710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 Představení</a:t>
            </a:r>
          </a:p>
          <a:p>
            <a:r>
              <a:rPr lang="cs-CZ">
                <a:cs typeface="Calibri"/>
              </a:rPr>
              <a:t> Učení</a:t>
            </a:r>
          </a:p>
          <a:p>
            <a:r>
              <a:rPr lang="cs-CZ">
                <a:cs typeface="Calibri"/>
              </a:rPr>
              <a:t> Sylabus a obsah předmětu</a:t>
            </a:r>
          </a:p>
          <a:p>
            <a:r>
              <a:rPr lang="cs-CZ">
                <a:cs typeface="Calibri"/>
              </a:rPr>
              <a:t> Historie RE</a:t>
            </a:r>
          </a:p>
          <a:p>
            <a:r>
              <a:rPr lang="cs-CZ">
                <a:cs typeface="Calibri"/>
              </a:rPr>
              <a:t> Klasifikace plodů</a:t>
            </a:r>
          </a:p>
        </p:txBody>
      </p:sp>
    </p:spTree>
    <p:extLst>
      <p:ext uri="{BB962C8B-B14F-4D97-AF65-F5344CB8AC3E}">
        <p14:creationId xmlns:p14="http://schemas.microsoft.com/office/powerpoint/2010/main" val="26873276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DE8A29-0675-EF1E-E242-701DE369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"Write to learn"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02255E-0DC2-7E81-9C40-09474ADE3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35553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900" dirty="0"/>
              <a:t> “You want to remember something? Write it down.”</a:t>
            </a:r>
          </a:p>
          <a:p>
            <a:r>
              <a:rPr lang="en-US" sz="1900" i="1" dirty="0"/>
              <a:t>Writing helps us monitor what we know, as well as causing us to engage in retrieval practice: a more active form of learning. </a:t>
            </a:r>
            <a:endParaRPr lang="en-US" sz="1900" dirty="0"/>
          </a:p>
          <a:p>
            <a:r>
              <a:rPr lang="en-US" sz="1900" i="1" dirty="0"/>
              <a:t>Writing down what you know, and even what you don’t, helps you to master a subject.</a:t>
            </a:r>
            <a:endParaRPr lang="en-US" sz="1900" i="1" dirty="0">
              <a:cs typeface="Calibri"/>
            </a:endParaRPr>
          </a:p>
          <a:p>
            <a:pPr marL="0" indent="0">
              <a:buNone/>
            </a:pPr>
            <a:r>
              <a:rPr lang="en-US" sz="1200" dirty="0"/>
              <a:t>https://www.the-learning-agency-lab.com/the-learning-curve/learn-better-through-writing/</a:t>
            </a:r>
            <a:endParaRPr lang="en-US" sz="1200" i="1">
              <a:cs typeface="Calibri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FCFA5877-0867-EB34-C075-48784B327582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 err="1">
                <a:cs typeface="Calibri"/>
              </a:rPr>
              <a:t>Psaní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zahrnuje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tři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důležité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procesy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mozku</a:t>
            </a:r>
            <a:r>
              <a:rPr lang="en-US" sz="1700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1. </a:t>
            </a:r>
            <a:r>
              <a:rPr lang="en-US" sz="1700" dirty="0" err="1">
                <a:cs typeface="Calibri"/>
              </a:rPr>
              <a:t>Motorické</a:t>
            </a:r>
            <a:r>
              <a:rPr lang="en-US" sz="1700" dirty="0">
                <a:cs typeface="Calibri"/>
              </a:rPr>
              <a:t> (</a:t>
            </a:r>
            <a:r>
              <a:rPr lang="en-US" sz="1700" dirty="0" err="1">
                <a:cs typeface="Calibri"/>
              </a:rPr>
              <a:t>položení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pera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na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papír</a:t>
            </a:r>
            <a:r>
              <a:rPr lang="en-US" sz="1700" dirty="0">
                <a:cs typeface="Calibri"/>
              </a:rPr>
              <a:t> a </a:t>
            </a:r>
            <a:r>
              <a:rPr lang="en-US" sz="1700" dirty="0" err="1">
                <a:cs typeface="Calibri"/>
              </a:rPr>
              <a:t>tvoření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písmen</a:t>
            </a:r>
            <a:r>
              <a:rPr lang="en-US" sz="1700" dirty="0">
                <a:cs typeface="Calibri"/>
              </a:rPr>
              <a:t>, </a:t>
            </a:r>
            <a:r>
              <a:rPr lang="en-US" sz="1700" dirty="0" err="1">
                <a:cs typeface="Calibri"/>
              </a:rPr>
              <a:t>slov</a:t>
            </a:r>
            <a:r>
              <a:rPr lang="en-US" sz="1700" dirty="0">
                <a:cs typeface="Calibri"/>
              </a:rPr>
              <a:t> a </a:t>
            </a:r>
            <a:r>
              <a:rPr lang="en-US" sz="1700" dirty="0" err="1">
                <a:cs typeface="Calibri"/>
              </a:rPr>
              <a:t>vět</a:t>
            </a:r>
            <a:r>
              <a:rPr lang="en-US" sz="1700" dirty="0">
                <a:cs typeface="Calibri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2. </a:t>
            </a:r>
            <a:r>
              <a:rPr lang="en-US" sz="1700" dirty="0" err="1">
                <a:cs typeface="Calibri"/>
              </a:rPr>
              <a:t>Vizuální</a:t>
            </a:r>
            <a:r>
              <a:rPr lang="en-US" sz="1700" dirty="0">
                <a:cs typeface="Calibri"/>
              </a:rPr>
              <a:t> (</a:t>
            </a:r>
            <a:r>
              <a:rPr lang="en-US" sz="1700" dirty="0" err="1">
                <a:cs typeface="Calibri"/>
              </a:rPr>
              <a:t>vidím</a:t>
            </a:r>
            <a:r>
              <a:rPr lang="en-US" sz="1700" dirty="0">
                <a:cs typeface="Calibri"/>
              </a:rPr>
              <a:t>, co </a:t>
            </a:r>
            <a:r>
              <a:rPr lang="en-US" sz="1700" dirty="0" err="1">
                <a:cs typeface="Calibri"/>
              </a:rPr>
              <a:t>píšu</a:t>
            </a:r>
            <a:r>
              <a:rPr lang="en-US" sz="1700" dirty="0">
                <a:cs typeface="Calibri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cs typeface="Calibri"/>
              </a:rPr>
              <a:t>3. </a:t>
            </a:r>
            <a:r>
              <a:rPr lang="en-US" sz="1700" dirty="0" err="1">
                <a:cs typeface="Calibri"/>
              </a:rPr>
              <a:t>Kognitivní</a:t>
            </a:r>
            <a:r>
              <a:rPr lang="en-US" sz="1700" dirty="0">
                <a:cs typeface="Calibri"/>
              </a:rPr>
              <a:t> (</a:t>
            </a:r>
            <a:r>
              <a:rPr lang="en-US" sz="1700" dirty="0" err="1">
                <a:cs typeface="Calibri"/>
              </a:rPr>
              <a:t>pamatuju</a:t>
            </a:r>
            <a:r>
              <a:rPr lang="en-US" sz="1700" dirty="0">
                <a:cs typeface="Calibri"/>
              </a:rPr>
              <a:t> </a:t>
            </a:r>
            <a:r>
              <a:rPr lang="en-US" sz="1700" dirty="0" err="1">
                <a:cs typeface="Calibri"/>
              </a:rPr>
              <a:t>si</a:t>
            </a:r>
            <a:r>
              <a:rPr lang="en-US" sz="1700" dirty="0">
                <a:cs typeface="Calibri"/>
              </a:rPr>
              <a:t>, co </a:t>
            </a:r>
            <a:r>
              <a:rPr lang="en-US" sz="1700" dirty="0" err="1">
                <a:cs typeface="Calibri"/>
              </a:rPr>
              <a:t>píšu</a:t>
            </a:r>
            <a:r>
              <a:rPr lang="en-US" sz="1700" dirty="0">
                <a:cs typeface="Calibri"/>
              </a:rPr>
              <a:t>)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4818F6F-51C2-6C83-A65E-250DE44B971B}"/>
              </a:ext>
            </a:extLst>
          </p:cNvPr>
          <p:cNvSpPr txBox="1">
            <a:spLocks/>
          </p:cNvSpPr>
          <p:nvPr/>
        </p:nvSpPr>
        <p:spPr>
          <a:xfrm>
            <a:off x="962722" y="4143220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ea typeface="+mn-lt"/>
              <a:cs typeface="+mn-lt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83F3DC6-2BEC-B394-3F44-268C958250CF}"/>
              </a:ext>
            </a:extLst>
          </p:cNvPr>
          <p:cNvSpPr txBox="1">
            <a:spLocks/>
          </p:cNvSpPr>
          <p:nvPr/>
        </p:nvSpPr>
        <p:spPr>
          <a:xfrm>
            <a:off x="730405" y="4106049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>
              <a:ea typeface="+mn-lt"/>
              <a:cs typeface="+mn-lt"/>
            </a:endParaRP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7246CD98-E116-366B-F7B8-E09CB8537B88}"/>
              </a:ext>
            </a:extLst>
          </p:cNvPr>
          <p:cNvSpPr txBox="1">
            <a:spLocks/>
          </p:cNvSpPr>
          <p:nvPr/>
        </p:nvSpPr>
        <p:spPr>
          <a:xfrm>
            <a:off x="730405" y="3855147"/>
            <a:ext cx="10515600" cy="27808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119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B0874-88B8-43D3-B0B6-C32F790F7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BFD067A-52BE-40EE-B7CA-391830B9A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2561771"/>
            <a:chOff x="0" y="0"/>
            <a:chExt cx="12192000" cy="2561771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CDA7855-806B-4A02-9C19-24872E4D8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AFE70DE-5BEC-4E54-98D2-48C13E149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2561771"/>
            </a:xfrm>
            <a:custGeom>
              <a:avLst/>
              <a:gdLst>
                <a:gd name="connsiteX0" fmla="*/ 0 w 12192000"/>
                <a:gd name="connsiteY0" fmla="*/ 0 h 2561771"/>
                <a:gd name="connsiteX1" fmla="*/ 12192000 w 12192000"/>
                <a:gd name="connsiteY1" fmla="*/ 0 h 2561771"/>
                <a:gd name="connsiteX2" fmla="*/ 12192000 w 12192000"/>
                <a:gd name="connsiteY2" fmla="*/ 2359863 h 2561771"/>
                <a:gd name="connsiteX3" fmla="*/ 6364514 w 12192000"/>
                <a:gd name="connsiteY3" fmla="*/ 2561771 h 2561771"/>
                <a:gd name="connsiteX4" fmla="*/ 1981200 w 12192000"/>
                <a:gd name="connsiteY4" fmla="*/ 2278742 h 2561771"/>
                <a:gd name="connsiteX5" fmla="*/ 0 w 12192000"/>
                <a:gd name="connsiteY5" fmla="*/ 2343277 h 25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2561771">
                  <a:moveTo>
                    <a:pt x="0" y="0"/>
                  </a:moveTo>
                  <a:lnTo>
                    <a:pt x="12192000" y="0"/>
                  </a:lnTo>
                  <a:lnTo>
                    <a:pt x="12192000" y="2359863"/>
                  </a:lnTo>
                  <a:lnTo>
                    <a:pt x="6364514" y="2561771"/>
                  </a:lnTo>
                  <a:lnTo>
                    <a:pt x="1981200" y="2278742"/>
                  </a:lnTo>
                  <a:lnTo>
                    <a:pt x="0" y="234327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5239F07-AF4E-24AC-FD4D-DB39D143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915" y="659400"/>
            <a:ext cx="8767450" cy="1088886"/>
          </a:xfrm>
        </p:spPr>
        <p:txBody>
          <a:bodyPr anchor="b">
            <a:normAutofit/>
          </a:bodyPr>
          <a:lstStyle/>
          <a:p>
            <a:r>
              <a:rPr lang="cs-CZ" sz="4000" dirty="0">
                <a:cs typeface="Calibri Light"/>
              </a:rPr>
              <a:t>Plody - zadání</a:t>
            </a:r>
            <a:br>
              <a:rPr lang="cs-CZ" sz="4000" dirty="0">
                <a:cs typeface="Calibri Light"/>
              </a:rPr>
            </a:br>
            <a:r>
              <a:rPr lang="cs-CZ" sz="2800" dirty="0">
                <a:cs typeface="Calibri Light"/>
              </a:rPr>
              <a:t> </a:t>
            </a:r>
            <a:r>
              <a:rPr lang="cs-CZ" sz="2700" dirty="0">
                <a:cs typeface="Calibri Light"/>
              </a:rPr>
              <a:t>(pokuste se pracovat nejdřív bez internetu)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15B8CC4-8CCE-428F-AE7E-28D178984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0" y="2027156"/>
            <a:ext cx="12192000" cy="757168"/>
            <a:chOff x="0" y="2959818"/>
            <a:chExt cx="12192000" cy="757168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6359FA2-E374-4073-8269-E10D2AE74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1F0E66-9B5E-4980-8AEC-B4D144B48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2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703825-8BC8-D501-201F-27AD433CC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158" y="3145060"/>
            <a:ext cx="7866061" cy="293796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cs-CZ" sz="2400" dirty="0">
              <a:solidFill>
                <a:schemeClr val="tx1">
                  <a:alpha val="80000"/>
                </a:schemeClr>
              </a:solidFill>
              <a:cs typeface="Calibri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8E646216-7311-1F83-EC62-2DCF03DAA8A9}"/>
              </a:ext>
            </a:extLst>
          </p:cNvPr>
          <p:cNvSpPr/>
          <p:nvPr/>
        </p:nvSpPr>
        <p:spPr>
          <a:xfrm>
            <a:off x="732264" y="2888166"/>
            <a:ext cx="6309730" cy="715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1. Vytvořte seznam všech druhů plodů, na které si vzpomenete</a:t>
            </a:r>
            <a:endParaRPr lang="en-US" dirty="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7623DDF1-50B7-2027-A502-481A8F7691F6}"/>
              </a:ext>
            </a:extLst>
          </p:cNvPr>
          <p:cNvSpPr/>
          <p:nvPr/>
        </p:nvSpPr>
        <p:spPr>
          <a:xfrm>
            <a:off x="2302727" y="3733800"/>
            <a:ext cx="6309730" cy="641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2. Vytvořte klasifikaci plodů podle společných vlastností</a:t>
            </a:r>
            <a:endParaRPr lang="cs-CZ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AB1326D-7C42-1E60-6AB5-A9725F182000}"/>
              </a:ext>
            </a:extLst>
          </p:cNvPr>
          <p:cNvSpPr/>
          <p:nvPr/>
        </p:nvSpPr>
        <p:spPr>
          <a:xfrm>
            <a:off x="4114799" y="4449336"/>
            <a:ext cx="7722217" cy="873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3. Zkuste odhadnout, jakým způsobem jsou rozšiřována semena různých plodů (vítr, živočichové, …)</a:t>
            </a:r>
            <a:endParaRPr lang="cs-CZ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5D17AE3E-E7E9-04CF-30DD-43A41551B89F}"/>
              </a:ext>
            </a:extLst>
          </p:cNvPr>
          <p:cNvSpPr/>
          <p:nvPr/>
        </p:nvSpPr>
        <p:spPr>
          <a:xfrm>
            <a:off x="5527287" y="5462238"/>
            <a:ext cx="6309730" cy="631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cs-CZ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4. Na základě předešlého bodu sepište společné znaky plodů a semen pro každý způsob rozšiřování</a:t>
            </a:r>
            <a:endParaRPr lang="cs-CZ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9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systému Office</vt:lpstr>
      <vt:lpstr>Úvod do Rostlinné embryologie</vt:lpstr>
      <vt:lpstr>Cíle</vt:lpstr>
      <vt:lpstr>"Write to learn"</vt:lpstr>
      <vt:lpstr>Plody - zadání  (pokuste se pracovat nejdřív bez internetu)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Cempirkova</dc:creator>
  <cp:lastModifiedBy>Hana Cempírková</cp:lastModifiedBy>
  <cp:revision>160</cp:revision>
  <dcterms:created xsi:type="dcterms:W3CDTF">2022-09-06T07:57:48Z</dcterms:created>
  <dcterms:modified xsi:type="dcterms:W3CDTF">2023-09-18T05:32:56Z</dcterms:modified>
</cp:coreProperties>
</file>