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</p:sldMasterIdLst>
  <p:notesMasterIdLst>
    <p:notesMasterId r:id="rId7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7" r:id="rId14"/>
    <p:sldId id="269" r:id="rId15"/>
    <p:sldId id="270" r:id="rId16"/>
    <p:sldId id="279" r:id="rId17"/>
    <p:sldId id="284" r:id="rId18"/>
    <p:sldId id="281" r:id="rId19"/>
    <p:sldId id="276" r:id="rId20"/>
    <p:sldId id="277" r:id="rId21"/>
    <p:sldId id="278" r:id="rId22"/>
    <p:sldId id="282" r:id="rId23"/>
    <p:sldId id="283" r:id="rId24"/>
    <p:sldId id="262" r:id="rId25"/>
    <p:sldId id="285" r:id="rId26"/>
    <p:sldId id="287" r:id="rId27"/>
    <p:sldId id="288" r:id="rId28"/>
    <p:sldId id="289" r:id="rId29"/>
    <p:sldId id="266" r:id="rId30"/>
    <p:sldId id="290" r:id="rId31"/>
    <p:sldId id="291" r:id="rId32"/>
    <p:sldId id="292" r:id="rId33"/>
    <p:sldId id="293" r:id="rId34"/>
    <p:sldId id="294" r:id="rId35"/>
    <p:sldId id="296" r:id="rId36"/>
    <p:sldId id="297" r:id="rId37"/>
    <p:sldId id="298" r:id="rId38"/>
    <p:sldId id="299" r:id="rId39"/>
    <p:sldId id="300" r:id="rId40"/>
    <p:sldId id="302" r:id="rId41"/>
    <p:sldId id="303" r:id="rId42"/>
    <p:sldId id="304" r:id="rId43"/>
    <p:sldId id="305" r:id="rId44"/>
    <p:sldId id="306" r:id="rId45"/>
    <p:sldId id="307" r:id="rId46"/>
    <p:sldId id="301" r:id="rId47"/>
    <p:sldId id="308" r:id="rId48"/>
    <p:sldId id="309" r:id="rId49"/>
    <p:sldId id="324" r:id="rId50"/>
    <p:sldId id="310" r:id="rId51"/>
    <p:sldId id="313" r:id="rId52"/>
    <p:sldId id="325" r:id="rId53"/>
    <p:sldId id="314" r:id="rId54"/>
    <p:sldId id="326" r:id="rId55"/>
    <p:sldId id="327" r:id="rId56"/>
    <p:sldId id="316" r:id="rId57"/>
    <p:sldId id="328" r:id="rId58"/>
    <p:sldId id="320" r:id="rId59"/>
    <p:sldId id="329" r:id="rId60"/>
    <p:sldId id="330" r:id="rId61"/>
    <p:sldId id="331" r:id="rId62"/>
    <p:sldId id="332" r:id="rId63"/>
    <p:sldId id="333" r:id="rId64"/>
    <p:sldId id="311" r:id="rId65"/>
    <p:sldId id="334" r:id="rId66"/>
    <p:sldId id="335" r:id="rId67"/>
    <p:sldId id="336" r:id="rId68"/>
    <p:sldId id="337" r:id="rId69"/>
    <p:sldId id="339" r:id="rId70"/>
    <p:sldId id="340" r:id="rId71"/>
    <p:sldId id="341" r:id="rId72"/>
    <p:sldId id="342" r:id="rId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smetty" initials="js" lastIdx="2" clrIdx="0">
    <p:extLst>
      <p:ext uri="{19B8F6BF-5375-455C-9EA6-DF929625EA0E}">
        <p15:presenceInfo xmlns:p15="http://schemas.microsoft.com/office/powerpoint/2012/main" userId="a6b2b17e4e65db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441" autoAdjust="0"/>
  </p:normalViewPr>
  <p:slideViewPr>
    <p:cSldViewPr snapToGrid="0" showGuides="1">
      <p:cViewPr varScale="1">
        <p:scale>
          <a:sx n="94" d="100"/>
          <a:sy n="94" d="100"/>
        </p:scale>
        <p:origin x="108" y="6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246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3:45:34.705" idx="1">
    <p:pos x="7041" y="1177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15T14:00:14.360" idx="2">
    <p:pos x="4364" y="398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4A06C-6E3C-4FE2-9A09-3784475AC5E7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2D5B5-8753-45FB-8A34-A4D091B13E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058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D5B5-8753-45FB-8A34-A4D091B13E6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78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D5B5-8753-45FB-8A34-A4D091B13E6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55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51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7694414-BB53-481C-8D4E-F8BD06AB1E3F}" type="slidenum">
              <a:rPr lang="en-US" altLang="cs-CZ"/>
              <a:pPr>
                <a:spcBef>
                  <a:spcPct val="0"/>
                </a:spcBef>
              </a:pPr>
              <a:t>10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01410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43E002-689A-4DEE-952A-BCB59C9077B3}" type="slidenum">
              <a:rPr lang="en-US" altLang="cs-CZ"/>
              <a:pPr>
                <a:spcBef>
                  <a:spcPct val="0"/>
                </a:spcBef>
              </a:pPr>
              <a:t>12</a:t>
            </a:fld>
            <a:endParaRPr lang="en-US" altLang="cs-CZ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550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D5B5-8753-45FB-8A34-A4D091B13E6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450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D5B5-8753-45FB-8A34-A4D091B13E6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51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D5B5-8753-45FB-8A34-A4D091B13E6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166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43358D-C083-45EE-B639-5621A4872255}" type="slidenum">
              <a:rPr lang="en-US" altLang="cs-CZ"/>
              <a:pPr>
                <a:spcBef>
                  <a:spcPct val="0"/>
                </a:spcBef>
              </a:pPr>
              <a:t>40</a:t>
            </a:fld>
            <a:endParaRPr lang="en-US" altLang="cs-CZ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25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46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12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66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955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0343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0343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1" y="6248400"/>
            <a:ext cx="783167" cy="488950"/>
          </a:xfrm>
        </p:spPr>
        <p:txBody>
          <a:bodyPr anchorCtr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BF618A-4C54-42FE-9C06-35658F941D4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344412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B4FCA6-F5C0-4696-9BDD-454DB71F1392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370469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6E4DB-FBF2-4558-8B8A-2DBEF50B0AC1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560067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333A16-7ECB-46E4-99DF-FEB2CABC15A8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260204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EA5AAA-042E-46B9-92BC-6AAF2FD04220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04820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87EBC1-CD19-44A7-9EB2-E98A71612F2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685695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3BD4A8-5012-49EB-8B00-7C04749C2DF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829810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5AFC01-2FDD-4CBE-AFC4-B74B1238CC4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57124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302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37099B-C966-4E1D-BA3D-A943342A26E1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920556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40800" y="762001"/>
            <a:ext cx="2641600" cy="53244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16000" y="762001"/>
            <a:ext cx="7721600" cy="53244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796D6F-4717-4E80-B032-D757DAD63F7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158527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016000" y="762001"/>
            <a:ext cx="10566400" cy="53244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C2F3DA-810E-4BDF-A27A-EE8936D89EBD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483301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117601" y="2362201"/>
            <a:ext cx="10257367" cy="37242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8E165F-7BF2-4BE6-8094-8CF4FC422F47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813822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F92923-F33A-4157-BE8E-5DAEA480A433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221778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E4694-54DD-4C98-92F0-0D1F592FFEF9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3171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1117601" y="4300539"/>
            <a:ext cx="5027084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611988-5994-4422-8879-ED9165E11BBE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4835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0343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0343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1" y="6248400"/>
            <a:ext cx="783167" cy="488950"/>
          </a:xfrm>
        </p:spPr>
        <p:txBody>
          <a:bodyPr anchorCtr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BCE08C-1238-41BE-96BE-8372215FA85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92823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9E1DD2-4ECC-4B1C-89E8-C77164F20769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331834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5BAA61-F53C-4235-89B8-1ABDF08E687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908993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351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D54554-8093-4054-8915-8AE77CC0589A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733205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E122BD-0854-46F5-AFCC-BA803A2B6459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99443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3F0579-194D-4EE2-96BE-06C16B91D0B1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214540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854B3B-A8D2-41A6-A6B1-F5CFCC9BCACB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036455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0916D2-6F78-422E-B7EF-8459D95B68E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11648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0227BC-FCD5-4133-807B-15B052384996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410772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40800" y="762001"/>
            <a:ext cx="2641600" cy="53244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16000" y="762001"/>
            <a:ext cx="7721600" cy="53244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63C634-9C6B-4835-B049-91A9E65FFA5A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993133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016000" y="762001"/>
            <a:ext cx="10566400" cy="53244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69745-440C-4A33-9E88-36021D7E83AA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6703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117601" y="2362201"/>
            <a:ext cx="10257367" cy="37242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CDB0D4-C6D1-43DE-9EAD-F2B00D011817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637759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F0027C-F6A1-4168-B1A7-CE284FA47B1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84633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380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65B0B3-BDE7-487B-BC9F-187F563CDEA3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7063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1117601" y="4300539"/>
            <a:ext cx="5027084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F724E8-6BCC-44F7-956A-48F82C05830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4319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9933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9934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1" y="6248400"/>
            <a:ext cx="783167" cy="488950"/>
          </a:xfrm>
        </p:spPr>
        <p:txBody>
          <a:bodyPr anchorCtr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00957D-1312-4B70-91F2-8171F3B61040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822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B27608-98BE-4D45-9160-3F7D5919234E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8768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9A5BFB-D3D6-44D1-8511-F30FE802089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3572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0697F2-D9E5-47C3-9569-79221CF7629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141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E687F4-0C3E-4EED-8954-F0CC281C437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7660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717CD6-B3FC-41B4-BC83-64A6EAB1DCBA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8922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B71B0-8D02-4168-A718-20EF38EAC3D3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54688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B4C870-09F6-4737-AF54-D832842FDA0D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10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5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399353-6650-4CC5-83E0-0B66EBBE95B8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5855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EE50AE-BED9-470C-886B-41C56F118CE3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041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40800" y="762001"/>
            <a:ext cx="2641600" cy="53244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16000" y="762001"/>
            <a:ext cx="7721600" cy="53244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4D550-1F47-48F4-B259-F09557C9E1E4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5526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1F1284-A39E-4E8E-B75A-71BE21754842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4836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117601" y="2362201"/>
            <a:ext cx="10257367" cy="37242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04566-68C7-4607-B7C2-0A38BDE1874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271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347884" y="4300539"/>
            <a:ext cx="502708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C26514-9E5D-4C5E-9218-6AAC917E9EB8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447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016000" y="762001"/>
            <a:ext cx="10566400" cy="53244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E9B427-D368-4016-869E-01FCB9A4A799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843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1117601" y="4300539"/>
            <a:ext cx="5027084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09CEF-D295-4360-AFA8-A34556F27A7A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51872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C22CA0-8225-4F30-B961-147C93F98B87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90302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1117601" y="4300539"/>
            <a:ext cx="10257367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5A44A8-62C1-47B2-92A4-AC31EB018E74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880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09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67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96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68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644C9-88CB-4C1D-8523-50C2437BAAA8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0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16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0241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0241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84" y="6242050"/>
            <a:ext cx="78316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82C5B0-CE60-46CD-B733-D97B7D8921FC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2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16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0241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0241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84" y="6242050"/>
            <a:ext cx="78316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B80FEF-EF7B-4857-B887-4375A5B0BECD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423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16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983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pitchFamily="32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983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32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983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84" y="6242050"/>
            <a:ext cx="78316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1591E3-B3A6-4B9E-BF1F-087DABD6AFEC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282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Relationship Id="rId4" Type="http://schemas.openxmlformats.org/officeDocument/2006/relationships/comments" Target="../comments/commen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Relationship Id="rId4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Lecture</a:t>
            </a:r>
            <a:r>
              <a:rPr lang="cs-CZ" dirty="0"/>
              <a:t> 1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Basics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Heredity</a:t>
            </a:r>
          </a:p>
        </p:txBody>
      </p:sp>
    </p:spTree>
    <p:extLst>
      <p:ext uri="{BB962C8B-B14F-4D97-AF65-F5344CB8AC3E}">
        <p14:creationId xmlns:p14="http://schemas.microsoft.com/office/powerpoint/2010/main" val="87192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/>
          <p:cNvSpPr>
            <a:spLocks noGrp="1" noChangeArrowheads="1"/>
          </p:cNvSpPr>
          <p:nvPr>
            <p:ph type="title"/>
          </p:nvPr>
        </p:nvSpPr>
        <p:spPr>
          <a:xfrm>
            <a:off x="363793" y="377956"/>
            <a:ext cx="11464413" cy="1143000"/>
          </a:xfrm>
        </p:spPr>
        <p:txBody>
          <a:bodyPr/>
          <a:lstStyle/>
          <a:p>
            <a:pPr eaLnBrk="1" hangingPunct="1"/>
            <a:r>
              <a:rPr lang="en-US" altLang="cs-CZ" sz="3200" b="1" i="1" dirty="0"/>
              <a:t>Wild pea (</a:t>
            </a:r>
            <a:r>
              <a:rPr lang="en-US" altLang="cs-CZ" sz="3200" b="1" i="1" dirty="0" err="1"/>
              <a:t>Pisum</a:t>
            </a:r>
            <a:r>
              <a:rPr lang="en-US" altLang="cs-CZ" sz="3200" b="1" i="1" dirty="0"/>
              <a:t> </a:t>
            </a:r>
            <a:r>
              <a:rPr lang="en-US" altLang="cs-CZ" sz="3200" b="1" i="1" dirty="0" err="1"/>
              <a:t>sativum</a:t>
            </a:r>
            <a:r>
              <a:rPr lang="en-US" altLang="cs-CZ" sz="3200" b="1" i="1" dirty="0"/>
              <a:t>) </a:t>
            </a:r>
            <a:r>
              <a:rPr lang="en-US" altLang="cs-CZ" sz="3200" i="1" dirty="0"/>
              <a:t>-  model object of Mendel´s experiments</a:t>
            </a:r>
            <a:endParaRPr lang="en-US" altLang="cs-CZ" sz="2400" dirty="0"/>
          </a:p>
        </p:txBody>
      </p:sp>
      <p:pic>
        <p:nvPicPr>
          <p:cNvPr id="64515" name="Picture 4" descr="14-01-GeneticCross-L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136370" y="1520956"/>
            <a:ext cx="3465694" cy="509751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63" y="3820241"/>
            <a:ext cx="6464190" cy="25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654050" y="1557339"/>
            <a:ext cx="6261101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cs-CZ" sz="1800" dirty="0"/>
              <a:t>True - breeding, self - pollinating plant with big blooms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cs-CZ" sz="1800" dirty="0"/>
              <a:t> large number of varieties </a:t>
            </a:r>
            <a:endParaRPr lang="en-US" altLang="cs-CZ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cs-CZ" sz="1800" dirty="0"/>
              <a:t> easy to grow, regular and steady yield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cs-CZ" sz="1800" dirty="0"/>
              <a:t> possible control of plant fertilization </a:t>
            </a:r>
            <a:endParaRPr lang="en-US" altLang="cs-CZ" sz="1800" u="sng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cs-CZ" sz="1800" dirty="0"/>
              <a:t> 7 pairs of chromosomes </a:t>
            </a:r>
            <a:r>
              <a:rPr lang="en-US" altLang="cs-CZ" sz="1800" i="1" dirty="0"/>
              <a:t>(2n = 14)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cs-CZ" sz="1800" b="1" u="sng" dirty="0">
              <a:solidFill>
                <a:srgbClr val="FF0000"/>
              </a:solidFill>
            </a:endParaRPr>
          </a:p>
        </p:txBody>
      </p:sp>
      <p:sp>
        <p:nvSpPr>
          <p:cNvPr id="89094" name="TextovéPole 1"/>
          <p:cNvSpPr txBox="1">
            <a:spLocks noChangeArrowheads="1"/>
          </p:cNvSpPr>
          <p:nvPr/>
        </p:nvSpPr>
        <p:spPr bwMode="auto">
          <a:xfrm>
            <a:off x="9138748" y="1188007"/>
            <a:ext cx="20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</a:t>
            </a:r>
            <a:r>
              <a:rPr lang="en-US" altLang="cs-CZ" sz="1800" b="1" dirty="0"/>
              <a:t>Breeding</a:t>
            </a:r>
            <a:endParaRPr lang="en-US" altLang="cs-CZ" sz="2400" b="1" i="1" dirty="0"/>
          </a:p>
        </p:txBody>
      </p:sp>
    </p:spTree>
    <p:extLst>
      <p:ext uri="{BB962C8B-B14F-4D97-AF65-F5344CB8AC3E}">
        <p14:creationId xmlns:p14="http://schemas.microsoft.com/office/powerpoint/2010/main" val="206857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Grp="1" noChangeArrowheads="1"/>
          </p:cNvSpPr>
          <p:nvPr>
            <p:ph type="title"/>
          </p:nvPr>
        </p:nvSpPr>
        <p:spPr>
          <a:xfrm>
            <a:off x="442452" y="260352"/>
            <a:ext cx="9947737" cy="124398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en-US" sz="3200" dirty="0"/>
            </a:br>
            <a:r>
              <a:rPr lang="en-US" sz="3200" b="1" dirty="0" err="1"/>
              <a:t>Mendels</a:t>
            </a:r>
            <a:r>
              <a:rPr lang="en-US" sz="3200" b="1" dirty="0"/>
              <a:t>´ s experiments  - character of traits</a:t>
            </a:r>
            <a:br>
              <a:rPr lang="en-US" sz="3200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42452" y="1874085"/>
            <a:ext cx="114256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cs-CZ" sz="2400" b="1" dirty="0"/>
              <a:t>  </a:t>
            </a:r>
            <a:r>
              <a:rPr lang="en-US" altLang="cs-CZ" sz="2000" b="1" i="1" dirty="0">
                <a:solidFill>
                  <a:srgbClr val="FF0000"/>
                </a:solidFill>
              </a:rPr>
              <a:t>7 traits </a:t>
            </a:r>
            <a:r>
              <a:rPr lang="en-US" altLang="cs-CZ" sz="2000" b="1" i="1" dirty="0"/>
              <a:t>– stand alone, </a:t>
            </a:r>
            <a:r>
              <a:rPr lang="en-US" altLang="cs-CZ" sz="2000" b="1" i="1" dirty="0" err="1"/>
              <a:t>binar</a:t>
            </a:r>
            <a:r>
              <a:rPr lang="en-US" altLang="cs-CZ" sz="2000" b="1" i="1" dirty="0"/>
              <a:t> („yes or no“)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i="1" dirty="0"/>
              <a:t>34 </a:t>
            </a:r>
            <a:r>
              <a:rPr lang="en-US" dirty="0"/>
              <a:t>varieties</a:t>
            </a:r>
            <a:r>
              <a:rPr lang="en-US" altLang="cs-CZ" sz="2000" i="1" dirty="0"/>
              <a:t>  – 2 years of  observing  -  </a:t>
            </a:r>
            <a:r>
              <a:rPr lang="en-US" altLang="cs-CZ" sz="2000" b="1" i="1" dirty="0"/>
              <a:t>22  varieties </a:t>
            </a:r>
            <a:r>
              <a:rPr lang="en-US" altLang="cs-CZ" sz="2000" i="1" dirty="0"/>
              <a:t>with steady difference of traits</a:t>
            </a:r>
            <a:endParaRPr lang="en-US" altLang="cs-CZ" sz="2000" i="1" u="sng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cs-CZ" sz="2000" b="1" i="1" dirty="0"/>
              <a:t>     Parental varieties = </a:t>
            </a:r>
            <a:r>
              <a:rPr lang="en-US" altLang="cs-CZ" sz="2400" b="1" i="1" dirty="0">
                <a:solidFill>
                  <a:srgbClr val="FF0000"/>
                </a:solidFill>
              </a:rPr>
              <a:t>homozygotes (AA, aa)  - differences</a:t>
            </a:r>
            <a:r>
              <a:rPr lang="en-US" altLang="cs-CZ" sz="2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1991519" y="3581270"/>
            <a:ext cx="82089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>
                <a:solidFill>
                  <a:srgbClr val="CC0000"/>
                </a:solidFill>
              </a:rPr>
              <a:t>Seed shape:</a:t>
            </a:r>
            <a:r>
              <a:rPr lang="cs-CZ" altLang="cs-CZ" sz="1600" b="1" i="1" u="sng" dirty="0">
                <a:solidFill>
                  <a:srgbClr val="CC0000"/>
                </a:solidFill>
              </a:rPr>
              <a:t> </a:t>
            </a:r>
            <a:r>
              <a:rPr lang="cs-CZ" altLang="cs-CZ" sz="1600" b="1" i="1" dirty="0">
                <a:solidFill>
                  <a:srgbClr val="CC0000"/>
                </a:solidFill>
              </a:rPr>
              <a:t>		</a:t>
            </a:r>
            <a:r>
              <a:rPr lang="en-US" altLang="cs-CZ" sz="1600" b="1" dirty="0"/>
              <a:t>round / wrinkled (chromosome 7)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>
                <a:solidFill>
                  <a:srgbClr val="CC0000"/>
                </a:solidFill>
              </a:rPr>
              <a:t>Seed color</a:t>
            </a:r>
            <a:r>
              <a:rPr lang="cs-CZ" altLang="cs-CZ" sz="1600" b="1" i="1" u="sng" dirty="0">
                <a:solidFill>
                  <a:srgbClr val="CC0000"/>
                </a:solidFill>
              </a:rPr>
              <a:t>:</a:t>
            </a:r>
            <a:r>
              <a:rPr lang="en-US" altLang="cs-CZ" sz="1600" b="1" dirty="0"/>
              <a:t> </a:t>
            </a:r>
            <a:r>
              <a:rPr lang="cs-CZ" altLang="cs-CZ" sz="1600" b="1" dirty="0"/>
              <a:t>		</a:t>
            </a:r>
            <a:r>
              <a:rPr lang="en-US" altLang="cs-CZ" sz="1600" b="1" dirty="0"/>
              <a:t>white / bright yellow or green (chromosome 1)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dirty="0">
                <a:solidFill>
                  <a:srgbClr val="CC0000"/>
                </a:solidFill>
              </a:rPr>
              <a:t>Bloom color:</a:t>
            </a:r>
            <a:r>
              <a:rPr lang="cs-CZ" altLang="cs-CZ" sz="1600" b="1" i="1" dirty="0">
                <a:solidFill>
                  <a:srgbClr val="CC0000"/>
                </a:solidFill>
              </a:rPr>
              <a:t>		</a:t>
            </a:r>
            <a:r>
              <a:rPr lang="en-US" altLang="cs-CZ" sz="1600" b="1" dirty="0"/>
              <a:t>white / purple  (chromosome 1)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>
                <a:solidFill>
                  <a:srgbClr val="CC0000"/>
                </a:solidFill>
              </a:rPr>
              <a:t>Pod shape</a:t>
            </a:r>
            <a:r>
              <a:rPr lang="en-US" altLang="cs-CZ" sz="1600" b="1" i="1" dirty="0">
                <a:solidFill>
                  <a:srgbClr val="CC0000"/>
                </a:solidFill>
              </a:rPr>
              <a:t>:</a:t>
            </a:r>
            <a:r>
              <a:rPr lang="en-US" altLang="cs-CZ" sz="1600" b="1" dirty="0"/>
              <a:t> </a:t>
            </a:r>
            <a:r>
              <a:rPr lang="cs-CZ" altLang="cs-CZ" sz="1600" b="1" dirty="0"/>
              <a:t>		</a:t>
            </a:r>
            <a:r>
              <a:rPr lang="en-US" altLang="cs-CZ" sz="1600" b="1" dirty="0"/>
              <a:t>inflated / constricted (chromosome 4)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>
                <a:solidFill>
                  <a:srgbClr val="CC0000"/>
                </a:solidFill>
              </a:rPr>
              <a:t>Pod color:</a:t>
            </a:r>
            <a:r>
              <a:rPr lang="en-US" altLang="cs-CZ" sz="1600" b="1" dirty="0"/>
              <a:t> </a:t>
            </a:r>
            <a:r>
              <a:rPr lang="cs-CZ" altLang="cs-CZ" sz="1600" b="1" dirty="0"/>
              <a:t>		</a:t>
            </a:r>
            <a:r>
              <a:rPr lang="en-US" altLang="cs-CZ" sz="1600" b="1" dirty="0"/>
              <a:t>green / yellow (chromosome 5)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>
                <a:solidFill>
                  <a:srgbClr val="CC0000"/>
                </a:solidFill>
              </a:rPr>
              <a:t>Flower position:</a:t>
            </a:r>
            <a:r>
              <a:rPr lang="en-US" altLang="cs-CZ" sz="1600" b="1" i="1" dirty="0"/>
              <a:t> </a:t>
            </a:r>
            <a:r>
              <a:rPr lang="cs-CZ" altLang="cs-CZ" sz="1600" b="1" i="1" dirty="0"/>
              <a:t>	</a:t>
            </a:r>
            <a:r>
              <a:rPr lang="en-US" altLang="cs-CZ" sz="1600" b="1" dirty="0"/>
              <a:t>axial / terminal (chromosome 4)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>
                <a:solidFill>
                  <a:srgbClr val="CC0000"/>
                </a:solidFill>
              </a:rPr>
              <a:t>Stem length</a:t>
            </a:r>
            <a:r>
              <a:rPr lang="en-US" altLang="cs-CZ" sz="1600" b="1" i="1" dirty="0">
                <a:solidFill>
                  <a:srgbClr val="CC0000"/>
                </a:solidFill>
              </a:rPr>
              <a:t>:</a:t>
            </a:r>
            <a:r>
              <a:rPr lang="en-US" altLang="cs-CZ" sz="1600" b="1" i="1" dirty="0"/>
              <a:t> </a:t>
            </a:r>
            <a:r>
              <a:rPr lang="cs-CZ" altLang="cs-CZ" sz="1600" b="1" i="1" dirty="0"/>
              <a:t>		</a:t>
            </a:r>
            <a:r>
              <a:rPr lang="en-US" altLang="cs-CZ" sz="1600" b="1" dirty="0"/>
              <a:t>1,9 – 2,2 m / 0,24 – 0,46m  (chromosome 4)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1991519" y="3487736"/>
            <a:ext cx="8137525" cy="28178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911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456636"/>
            <a:ext cx="14859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F7A7A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15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2"/>
          <p:cNvSpPr>
            <a:spLocks noGrp="1" noChangeArrowheads="1"/>
          </p:cNvSpPr>
          <p:nvPr>
            <p:ph type="title"/>
          </p:nvPr>
        </p:nvSpPr>
        <p:spPr>
          <a:xfrm>
            <a:off x="542925" y="1030480"/>
            <a:ext cx="7561261" cy="947391"/>
          </a:xfrm>
        </p:spPr>
        <p:txBody>
          <a:bodyPr/>
          <a:lstStyle/>
          <a:p>
            <a:pPr eaLnBrk="1" hangingPunct="1"/>
            <a:r>
              <a:rPr lang="en-US" altLang="cs-CZ" sz="3200" dirty="0"/>
              <a:t> </a:t>
            </a:r>
            <a:r>
              <a:rPr lang="en-US" altLang="cs-CZ" sz="2400" dirty="0"/>
              <a:t>1 pair of trait observed in parental (P) generation</a:t>
            </a:r>
            <a:br>
              <a:rPr lang="en-US" altLang="cs-CZ" sz="2400" dirty="0"/>
            </a:br>
            <a:r>
              <a:rPr lang="en-US" altLang="cs-CZ" sz="2400" dirty="0"/>
              <a:t> offspring  - 1st (F</a:t>
            </a:r>
            <a:r>
              <a:rPr lang="en-US" altLang="cs-CZ" sz="2400" baseline="-25000" dirty="0"/>
              <a:t>1 </a:t>
            </a:r>
            <a:r>
              <a:rPr lang="en-US" altLang="cs-CZ" sz="2400" dirty="0"/>
              <a:t>) and second (F</a:t>
            </a:r>
            <a:r>
              <a:rPr lang="en-US" altLang="cs-CZ" sz="2400" baseline="-25000" dirty="0"/>
              <a:t>2</a:t>
            </a:r>
            <a:r>
              <a:rPr lang="en-US" altLang="cs-CZ" sz="2400" dirty="0"/>
              <a:t>) generation</a:t>
            </a:r>
          </a:p>
        </p:txBody>
      </p:sp>
      <p:pic>
        <p:nvPicPr>
          <p:cNvPr id="686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04" y="4381500"/>
            <a:ext cx="6159501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4" name="Rectangle 11"/>
          <p:cNvSpPr>
            <a:spLocks noChangeArrowheads="1"/>
          </p:cNvSpPr>
          <p:nvPr/>
        </p:nvSpPr>
        <p:spPr bwMode="auto">
          <a:xfrm>
            <a:off x="819150" y="2441694"/>
            <a:ext cx="6715126" cy="19431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99335" name="Text Box 14"/>
          <p:cNvSpPr txBox="1">
            <a:spLocks noChangeArrowheads="1"/>
          </p:cNvSpPr>
          <p:nvPr/>
        </p:nvSpPr>
        <p:spPr bwMode="auto">
          <a:xfrm>
            <a:off x="1065214" y="2613025"/>
            <a:ext cx="495458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3200" b="1" dirty="0">
                <a:solidFill>
                  <a:srgbClr val="FF0000"/>
                </a:solidFill>
              </a:rPr>
              <a:t>DOMINANT </a:t>
            </a:r>
            <a:r>
              <a:rPr lang="en-US" altLang="cs-CZ" sz="2000" b="1" dirty="0"/>
              <a:t>trait overcome in  F</a:t>
            </a:r>
            <a:r>
              <a:rPr lang="en-US" altLang="cs-CZ" sz="2000" b="1" baseline="-25000" dirty="0"/>
              <a:t>1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FF0000"/>
                </a:solidFill>
              </a:rPr>
              <a:t>RECESIVE</a:t>
            </a:r>
            <a:r>
              <a:rPr lang="en-US" altLang="cs-CZ" sz="2000" b="1" dirty="0">
                <a:solidFill>
                  <a:srgbClr val="FF0000"/>
                </a:solidFill>
              </a:rPr>
              <a:t> </a:t>
            </a:r>
            <a:r>
              <a:rPr lang="en-US" altLang="cs-CZ" sz="2000" b="1" dirty="0"/>
              <a:t> trait,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000" b="1" dirty="0"/>
              <a:t>which shows itself  in generation F</a:t>
            </a:r>
            <a:r>
              <a:rPr lang="en-US" altLang="cs-CZ" sz="2000" b="1" baseline="-25000" dirty="0"/>
              <a:t>2</a:t>
            </a:r>
          </a:p>
        </p:txBody>
      </p:sp>
      <p:sp>
        <p:nvSpPr>
          <p:cNvPr id="92168" name="Line 15"/>
          <p:cNvSpPr>
            <a:spLocks noChangeShapeType="1"/>
          </p:cNvSpPr>
          <p:nvPr/>
        </p:nvSpPr>
        <p:spPr bwMode="auto">
          <a:xfrm>
            <a:off x="7766049" y="3248025"/>
            <a:ext cx="836615" cy="1809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8618" name="Oval 17"/>
          <p:cNvSpPr>
            <a:spLocks noChangeArrowheads="1"/>
          </p:cNvSpPr>
          <p:nvPr/>
        </p:nvSpPr>
        <p:spPr bwMode="auto">
          <a:xfrm>
            <a:off x="6488113" y="4889500"/>
            <a:ext cx="792162" cy="187325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92179" name="TextovéPole 2"/>
          <p:cNvSpPr txBox="1">
            <a:spLocks noChangeArrowheads="1"/>
          </p:cNvSpPr>
          <p:nvPr/>
        </p:nvSpPr>
        <p:spPr bwMode="auto">
          <a:xfrm>
            <a:off x="190919" y="207890"/>
            <a:ext cx="11696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3200" b="1" dirty="0">
                <a:latin typeface="+mj-lt"/>
              </a:rPr>
              <a:t>Example of monohybrid crossing:</a:t>
            </a:r>
            <a:r>
              <a:rPr lang="cs-CZ" altLang="cs-CZ" sz="3200" b="1" dirty="0">
                <a:latin typeface="+mj-lt"/>
              </a:rPr>
              <a:t> </a:t>
            </a:r>
            <a:r>
              <a:rPr lang="en-US" altLang="cs-CZ" sz="3200" b="1" dirty="0">
                <a:latin typeface="+mj-lt"/>
              </a:rPr>
              <a:t> height of the pea plants (tall / dwarf) </a:t>
            </a:r>
            <a:endParaRPr lang="en-US" altLang="cs-CZ" sz="3600" b="1" dirty="0">
              <a:latin typeface="+mj-lt"/>
            </a:endParaRPr>
          </a:p>
        </p:txBody>
      </p:sp>
      <p:pic>
        <p:nvPicPr>
          <p:cNvPr id="1028" name="Picture 4" descr="Monohybrid, Dihybrid, Cross, Backcross And Testc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7" y="1164532"/>
            <a:ext cx="2828925" cy="55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4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animBg="1"/>
      <p:bldP spid="686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104562" y="1011709"/>
            <a:ext cx="6849313" cy="7313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2 identical copies of gene (alleles) segregate into gametes</a:t>
            </a:r>
          </a:p>
        </p:txBody>
      </p:sp>
      <p:pic>
        <p:nvPicPr>
          <p:cNvPr id="3076" name="Picture 4" descr="Obsahuje obrázek: THE PUNNETT SQUARE APPROACH FOR A MONOHYBRID C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05" y="391484"/>
            <a:ext cx="3823572" cy="57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3"/>
          <p:cNvSpPr txBox="1">
            <a:spLocks/>
          </p:cNvSpPr>
          <p:nvPr/>
        </p:nvSpPr>
        <p:spPr>
          <a:xfrm>
            <a:off x="5235190" y="2249331"/>
            <a:ext cx="6500447" cy="785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 monohybrid (heterozygote) carry 2 different unique alleles in given proportion 50% (0,5) </a:t>
            </a:r>
          </a:p>
        </p:txBody>
      </p:sp>
      <p:sp>
        <p:nvSpPr>
          <p:cNvPr id="8" name="Zástupný symbol pro obsah 3"/>
          <p:cNvSpPr txBox="1">
            <a:spLocks/>
          </p:cNvSpPr>
          <p:nvPr/>
        </p:nvSpPr>
        <p:spPr>
          <a:xfrm>
            <a:off x="5235190" y="4102240"/>
            <a:ext cx="6500447" cy="785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gametes are joining randomly YY (0,25), </a:t>
            </a:r>
            <a:r>
              <a:rPr lang="en-US" sz="2400" dirty="0" err="1"/>
              <a:t>Yy</a:t>
            </a:r>
            <a:r>
              <a:rPr lang="en-US" sz="2400" dirty="0"/>
              <a:t> (0,25)*2,  </a:t>
            </a:r>
            <a:r>
              <a:rPr lang="en-US" sz="2400" dirty="0" err="1"/>
              <a:t>yy</a:t>
            </a:r>
            <a:r>
              <a:rPr lang="en-US" sz="2400" dirty="0"/>
              <a:t> (0,25) </a:t>
            </a:r>
          </a:p>
        </p:txBody>
      </p:sp>
    </p:spTree>
    <p:extLst>
      <p:ext uri="{BB962C8B-B14F-4D97-AF65-F5344CB8AC3E}">
        <p14:creationId xmlns:p14="http://schemas.microsoft.com/office/powerpoint/2010/main" val="235604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cs-CZ" b="1" dirty="0"/>
              <a:t>Identity of </a:t>
            </a:r>
            <a:r>
              <a:rPr lang="en-US" altLang="cs-CZ" b="1" dirty="0" err="1"/>
              <a:t>recip</a:t>
            </a:r>
            <a:r>
              <a:rPr lang="cs-CZ" altLang="cs-CZ" b="1" dirty="0"/>
              <a:t>r</a:t>
            </a:r>
            <a:r>
              <a:rPr lang="en-US" altLang="cs-CZ" b="1" dirty="0" err="1"/>
              <a:t>ocal</a:t>
            </a:r>
            <a:r>
              <a:rPr lang="en-US" altLang="cs-CZ" b="1" dirty="0"/>
              <a:t> crossing </a:t>
            </a:r>
          </a:p>
        </p:txBody>
      </p:sp>
      <p:pic>
        <p:nvPicPr>
          <p:cNvPr id="6963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448301" y="2598739"/>
            <a:ext cx="4824413" cy="37242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3189" name="Text Box 4"/>
          <p:cNvSpPr txBox="1">
            <a:spLocks noChangeArrowheads="1"/>
          </p:cNvSpPr>
          <p:nvPr/>
        </p:nvSpPr>
        <p:spPr bwMode="auto">
          <a:xfrm>
            <a:off x="2424113" y="2997201"/>
            <a:ext cx="4824412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sz="2000" dirty="0"/>
              <a:t>A cross, with the phenotype of each sex reversed as compared with the original cross, to test the role of parental sex on inheritance pattern</a:t>
            </a:r>
            <a:r>
              <a:rPr lang="cs-CZ" sz="2000" dirty="0"/>
              <a:t> 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cs-CZ" altLang="cs-CZ" sz="2000" dirty="0"/>
              <a:t>  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identical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results</a:t>
            </a:r>
            <a:r>
              <a:rPr lang="cs-CZ" altLang="cs-CZ" sz="2000" b="1" dirty="0">
                <a:solidFill>
                  <a:srgbClr val="FF0000"/>
                </a:solidFill>
              </a:rPr>
              <a:t> in F</a:t>
            </a:r>
            <a:r>
              <a:rPr lang="cs-CZ" altLang="cs-CZ" sz="2000" b="1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190" name="Rectangle 5"/>
          <p:cNvSpPr>
            <a:spLocks noChangeArrowheads="1"/>
          </p:cNvSpPr>
          <p:nvPr/>
        </p:nvSpPr>
        <p:spPr bwMode="auto">
          <a:xfrm>
            <a:off x="2424113" y="2781301"/>
            <a:ext cx="4895850" cy="23034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7751763" y="2565401"/>
            <a:ext cx="2520950" cy="37512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3192" name="Line 9"/>
          <p:cNvSpPr>
            <a:spLocks noChangeShapeType="1"/>
          </p:cNvSpPr>
          <p:nvPr/>
        </p:nvSpPr>
        <p:spPr bwMode="auto">
          <a:xfrm>
            <a:off x="2566989" y="4581525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8328025" y="3933826"/>
            <a:ext cx="407988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>
                <a:solidFill>
                  <a:schemeClr val="tx2"/>
                </a:solidFill>
                <a:latin typeface="Arial" charset="0"/>
              </a:rPr>
              <a:t>F</a:t>
            </a:r>
            <a:r>
              <a:rPr lang="cs-CZ" b="1" baseline="-25000">
                <a:solidFill>
                  <a:schemeClr val="tx2"/>
                </a:solidFill>
                <a:latin typeface="Arial" charset="0"/>
              </a:rPr>
              <a:t>1</a:t>
            </a: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8401050" y="5949951"/>
            <a:ext cx="407988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>
                <a:solidFill>
                  <a:schemeClr val="tx2"/>
                </a:solidFill>
                <a:latin typeface="Arial" charset="0"/>
              </a:rPr>
              <a:t>F</a:t>
            </a:r>
            <a:r>
              <a:rPr lang="cs-CZ" b="1" baseline="-25000">
                <a:solidFill>
                  <a:schemeClr val="tx2"/>
                </a:solidFill>
                <a:latin typeface="Arial" charset="0"/>
              </a:rPr>
              <a:t>1</a:t>
            </a:r>
          </a:p>
        </p:txBody>
      </p:sp>
      <p:sp>
        <p:nvSpPr>
          <p:cNvPr id="93195" name="TextovéPole 1"/>
          <p:cNvSpPr txBox="1">
            <a:spLocks noChangeArrowheads="1"/>
          </p:cNvSpPr>
          <p:nvPr/>
        </p:nvSpPr>
        <p:spPr bwMode="auto">
          <a:xfrm>
            <a:off x="923995" y="1960236"/>
            <a:ext cx="103201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/>
              <a:t>There is no difference if trait comes from mother or father!</a:t>
            </a:r>
          </a:p>
        </p:txBody>
      </p:sp>
    </p:spTree>
    <p:extLst>
      <p:ext uri="{BB962C8B-B14F-4D97-AF65-F5344CB8AC3E}">
        <p14:creationId xmlns:p14="http://schemas.microsoft.com/office/powerpoint/2010/main" val="4252890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130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138954"/>
              </p:ext>
            </p:extLst>
          </p:nvPr>
        </p:nvGraphicFramePr>
        <p:xfrm>
          <a:off x="6400800" y="1447800"/>
          <a:ext cx="2743200" cy="1736742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7300" name="Rectangle 23"/>
          <p:cNvSpPr>
            <a:spLocks noChangeArrowheads="1"/>
          </p:cNvSpPr>
          <p:nvPr/>
        </p:nvSpPr>
        <p:spPr bwMode="auto">
          <a:xfrm>
            <a:off x="6172200" y="304800"/>
            <a:ext cx="309571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heterozygote x heterozygote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P: Aa x Aa</a:t>
            </a:r>
          </a:p>
        </p:txBody>
      </p:sp>
      <p:graphicFrame>
        <p:nvGraphicFramePr>
          <p:cNvPr id="87111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300141"/>
              </p:ext>
            </p:extLst>
          </p:nvPr>
        </p:nvGraphicFramePr>
        <p:xfrm>
          <a:off x="6553200" y="4876800"/>
          <a:ext cx="2590800" cy="1736742"/>
        </p:xfrm>
        <a:graphic>
          <a:graphicData uri="http://schemas.openxmlformats.org/drawingml/2006/table">
            <a:tbl>
              <a:tblPr/>
              <a:tblGrid>
                <a:gridCol w="78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7319" name="Rectangle 44"/>
          <p:cNvSpPr>
            <a:spLocks noChangeArrowheads="1"/>
          </p:cNvSpPr>
          <p:nvPr/>
        </p:nvSpPr>
        <p:spPr bwMode="auto">
          <a:xfrm>
            <a:off x="6248400" y="3581401"/>
            <a:ext cx="37338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dominant homozygote x heterozygote</a:t>
            </a:r>
            <a:r>
              <a:rPr lang="cs-CZ" altLang="cs-CZ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</a:t>
            </a:r>
            <a:endParaRPr lang="en-US" altLang="cs-CZ" sz="1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P: AA x Aa</a:t>
            </a:r>
          </a:p>
        </p:txBody>
      </p:sp>
      <p:sp>
        <p:nvSpPr>
          <p:cNvPr id="97320" name="Rectangle 45"/>
          <p:cNvSpPr>
            <a:spLocks noChangeArrowheads="1"/>
          </p:cNvSpPr>
          <p:nvPr/>
        </p:nvSpPr>
        <p:spPr bwMode="auto">
          <a:xfrm>
            <a:off x="1905000" y="228601"/>
            <a:ext cx="26981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dominant homozygote x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recessive homozygote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P: AA x aa</a:t>
            </a:r>
          </a:p>
        </p:txBody>
      </p:sp>
      <p:graphicFrame>
        <p:nvGraphicFramePr>
          <p:cNvPr id="87108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279675"/>
              </p:ext>
            </p:extLst>
          </p:nvPr>
        </p:nvGraphicFramePr>
        <p:xfrm>
          <a:off x="2286000" y="4953000"/>
          <a:ext cx="2667000" cy="1736742"/>
        </p:xfrm>
        <a:graphic>
          <a:graphicData uri="http://schemas.openxmlformats.org/drawingml/2006/table">
            <a:tbl>
              <a:tblPr/>
              <a:tblGrid>
                <a:gridCol w="80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  <a:endParaRPr kumimoji="0" lang="en-GB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7339" name="Rectangle 69"/>
          <p:cNvSpPr>
            <a:spLocks noChangeArrowheads="1"/>
          </p:cNvSpPr>
          <p:nvPr/>
        </p:nvSpPr>
        <p:spPr bwMode="auto">
          <a:xfrm>
            <a:off x="1992314" y="3573463"/>
            <a:ext cx="4186237" cy="84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reces</a:t>
            </a:r>
            <a:r>
              <a:rPr lang="cs-CZ" altLang="cs-CZ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</a:t>
            </a:r>
            <a:r>
              <a:rPr lang="en-US" altLang="cs-CZ" sz="1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ive</a:t>
            </a:r>
            <a:r>
              <a:rPr lang="en-US" altLang="cs-CZ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homozygote x heterozygote</a:t>
            </a:r>
          </a:p>
          <a:p>
            <a:pPr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P: aa x Aa</a:t>
            </a:r>
          </a:p>
        </p:txBody>
      </p:sp>
      <p:graphicFrame>
        <p:nvGraphicFramePr>
          <p:cNvPr id="87112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681183"/>
              </p:ext>
            </p:extLst>
          </p:nvPr>
        </p:nvGraphicFramePr>
        <p:xfrm>
          <a:off x="2209800" y="1447800"/>
          <a:ext cx="2590800" cy="1736742"/>
        </p:xfrm>
        <a:graphic>
          <a:graphicData uri="http://schemas.openxmlformats.org/drawingml/2006/table">
            <a:tbl>
              <a:tblPr/>
              <a:tblGrid>
                <a:gridCol w="78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GB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r>
                        <a:rPr kumimoji="0" lang="cs-CZ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GB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r>
                        <a:rPr kumimoji="0" lang="cs-CZ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GB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7358" name="TextovéPole 1"/>
          <p:cNvSpPr txBox="1">
            <a:spLocks noChangeArrowheads="1"/>
          </p:cNvSpPr>
          <p:nvPr/>
        </p:nvSpPr>
        <p:spPr bwMode="auto">
          <a:xfrm>
            <a:off x="3227388" y="1306514"/>
            <a:ext cx="165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gametes</a:t>
            </a:r>
          </a:p>
        </p:txBody>
      </p:sp>
    </p:spTree>
    <p:extLst>
      <p:ext uri="{BB962C8B-B14F-4D97-AF65-F5344CB8AC3E}">
        <p14:creationId xmlns:p14="http://schemas.microsoft.com/office/powerpoint/2010/main" val="333899129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8307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0638" y="0"/>
            <a:ext cx="9467851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4475164" y="260350"/>
            <a:ext cx="6084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48" charset="-128"/>
              </a:rPr>
              <a:t>Gametes of a monohybrid - Aa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74825" y="1557338"/>
            <a:ext cx="5257800" cy="15696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Mendel identified that heterozygote parents create gametes with  one of their two allele with same exact probability …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but how can prove this? </a:t>
            </a:r>
          </a:p>
        </p:txBody>
      </p:sp>
      <p:sp>
        <p:nvSpPr>
          <p:cNvPr id="98310" name="TextovéPole 2"/>
          <p:cNvSpPr txBox="1">
            <a:spLocks noChangeArrowheads="1"/>
          </p:cNvSpPr>
          <p:nvPr/>
        </p:nvSpPr>
        <p:spPr bwMode="auto">
          <a:xfrm>
            <a:off x="4475164" y="5072063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8311" name="TextovéPole 6"/>
          <p:cNvSpPr txBox="1">
            <a:spLocks noChangeArrowheads="1"/>
          </p:cNvSpPr>
          <p:nvPr/>
        </p:nvSpPr>
        <p:spPr bwMode="auto">
          <a:xfrm>
            <a:off x="6024564" y="5246689"/>
            <a:ext cx="719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8312" name="Obdélník 5"/>
          <p:cNvSpPr>
            <a:spLocks noChangeArrowheads="1"/>
          </p:cNvSpPr>
          <p:nvPr/>
        </p:nvSpPr>
        <p:spPr bwMode="auto">
          <a:xfrm>
            <a:off x="2782889" y="76200"/>
            <a:ext cx="896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8313" name="Obdélník 7"/>
          <p:cNvSpPr>
            <a:spLocks noChangeArrowheads="1"/>
          </p:cNvSpPr>
          <p:nvPr/>
        </p:nvSpPr>
        <p:spPr bwMode="auto">
          <a:xfrm>
            <a:off x="8578851" y="4702175"/>
            <a:ext cx="60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8314" name="Obdélník 8"/>
          <p:cNvSpPr>
            <a:spLocks noChangeArrowheads="1"/>
          </p:cNvSpPr>
          <p:nvPr/>
        </p:nvSpPr>
        <p:spPr bwMode="auto">
          <a:xfrm>
            <a:off x="9180513" y="20272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8688389" y="833439"/>
            <a:ext cx="979487" cy="57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9767888" y="844551"/>
            <a:ext cx="431800" cy="639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427914" y="1443038"/>
            <a:ext cx="31321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50 % A,  50 % a</a:t>
            </a:r>
          </a:p>
        </p:txBody>
      </p:sp>
    </p:spTree>
    <p:extLst>
      <p:ext uri="{BB962C8B-B14F-4D97-AF65-F5344CB8AC3E}">
        <p14:creationId xmlns:p14="http://schemas.microsoft.com/office/powerpoint/2010/main" val="2876561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AutoShape 2"/>
          <p:cNvSpPr>
            <a:spLocks noGrp="1" noChangeArrowheads="1"/>
          </p:cNvSpPr>
          <p:nvPr>
            <p:ph type="title"/>
          </p:nvPr>
        </p:nvSpPr>
        <p:spPr>
          <a:xfrm>
            <a:off x="281353" y="342900"/>
            <a:ext cx="11525459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cs-CZ" sz="3600" b="1" dirty="0"/>
              <a:t>Backcrossing - what kind of gametes and in what ratio are present in hybrids? </a:t>
            </a:r>
            <a:endParaRPr lang="en-US" altLang="cs-CZ" sz="3600" b="1" baseline="-25000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2124075"/>
            <a:ext cx="8208962" cy="3305175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altLang="cs-CZ" b="1" dirty="0">
                <a:solidFill>
                  <a:srgbClr val="FF0000"/>
                </a:solidFill>
              </a:rPr>
              <a:t>B</a:t>
            </a:r>
            <a:r>
              <a:rPr lang="en-US" altLang="cs-CZ" b="1" baseline="-25000" dirty="0">
                <a:solidFill>
                  <a:srgbClr val="FF0000"/>
                </a:solidFill>
              </a:rPr>
              <a:t>1 </a:t>
            </a:r>
            <a:r>
              <a:rPr lang="en-US" altLang="cs-CZ" b="1" dirty="0">
                <a:solidFill>
                  <a:srgbClr val="FF0000"/>
                </a:solidFill>
              </a:rPr>
              <a:t>z – backcrossing of F</a:t>
            </a:r>
            <a:r>
              <a:rPr lang="en-US" altLang="cs-CZ" b="1" baseline="-25000" dirty="0">
                <a:solidFill>
                  <a:srgbClr val="FF0000"/>
                </a:solidFill>
              </a:rPr>
              <a:t>1</a:t>
            </a:r>
            <a:r>
              <a:rPr lang="en-US" altLang="cs-CZ" b="1" dirty="0">
                <a:solidFill>
                  <a:srgbClr val="FF0000"/>
                </a:solidFill>
              </a:rPr>
              <a:t> hybrid with parent with recessive alleles for given trait (Aa x aa)</a:t>
            </a:r>
            <a:endParaRPr lang="en-US" altLang="cs-CZ" sz="2400" b="1" dirty="0">
              <a:solidFill>
                <a:srgbClr val="FF0000"/>
              </a:solidFill>
            </a:endParaRPr>
          </a:p>
          <a:p>
            <a:pPr eaLnBrk="1" hangingPunct="1"/>
            <a:endParaRPr lang="en-US" altLang="cs-CZ" sz="2400" dirty="0"/>
          </a:p>
          <a:p>
            <a:pPr eaLnBrk="1" hangingPunct="1"/>
            <a:endParaRPr lang="en-US" altLang="cs-CZ" dirty="0"/>
          </a:p>
        </p:txBody>
      </p:sp>
      <p:pic>
        <p:nvPicPr>
          <p:cNvPr id="105476" name="Picture 5" descr="sher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3522663"/>
            <a:ext cx="1709738" cy="314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6"/>
          <p:cNvSpPr txBox="1">
            <a:spLocks noChangeArrowheads="1"/>
          </p:cNvSpPr>
          <p:nvPr/>
        </p:nvSpPr>
        <p:spPr bwMode="auto">
          <a:xfrm>
            <a:off x="5880100" y="3933826"/>
            <a:ext cx="424815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5375275" y="3646489"/>
            <a:ext cx="4897438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lang="en-US" altLang="cs-CZ" sz="2400" b="1" dirty="0">
                <a:solidFill>
                  <a:srgbClr val="FF0000"/>
                </a:solidFill>
              </a:rPr>
              <a:t>B</a:t>
            </a:r>
            <a:r>
              <a:rPr lang="en-US" altLang="cs-CZ" sz="2400" b="1" baseline="-25000" dirty="0">
                <a:solidFill>
                  <a:srgbClr val="FF0000"/>
                </a:solidFill>
              </a:rPr>
              <a:t>1</a:t>
            </a:r>
            <a:r>
              <a:rPr lang="en-US" altLang="cs-CZ" sz="2400" b="1" dirty="0">
                <a:solidFill>
                  <a:srgbClr val="FF0000"/>
                </a:solidFill>
              </a:rPr>
              <a:t>  </a:t>
            </a:r>
            <a:r>
              <a:rPr lang="en-US" altLang="cs-CZ" b="1" dirty="0">
                <a:solidFill>
                  <a:srgbClr val="FF0000"/>
                </a:solidFill>
              </a:rPr>
              <a:t>Aa x aa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cs-CZ" sz="2000" b="1" dirty="0"/>
              <a:t>Gametes of hybrid will join with gametes of a parent carrying recessive alleles = highlighting the combination of alleles in gametes of the  offspring!   </a:t>
            </a:r>
            <a:endParaRPr lang="en-US" altLang="cs-CZ" sz="2000" b="1" baseline="-25000" dirty="0"/>
          </a:p>
        </p:txBody>
      </p:sp>
      <p:sp>
        <p:nvSpPr>
          <p:cNvPr id="99335" name="Rectangle 8"/>
          <p:cNvSpPr>
            <a:spLocks noChangeArrowheads="1"/>
          </p:cNvSpPr>
          <p:nvPr/>
        </p:nvSpPr>
        <p:spPr bwMode="auto">
          <a:xfrm>
            <a:off x="5195888" y="3400426"/>
            <a:ext cx="5256212" cy="31845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11016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24264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19289" y="2924176"/>
            <a:ext cx="4321175" cy="15843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0358" name="TextovéPole 2"/>
          <p:cNvSpPr txBox="1">
            <a:spLocks noChangeArrowheads="1"/>
          </p:cNvSpPr>
          <p:nvPr/>
        </p:nvSpPr>
        <p:spPr bwMode="auto">
          <a:xfrm>
            <a:off x="1614489" y="4572000"/>
            <a:ext cx="8963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i="1" dirty="0">
                <a:solidFill>
                  <a:srgbClr val="FF0000"/>
                </a:solidFill>
              </a:rPr>
              <a:t>2 types of gametes R, r ; ratio 1 : 1        B1 – 2 phenotypes;  ratio 1 : 1 </a:t>
            </a:r>
          </a:p>
        </p:txBody>
      </p:sp>
      <p:pic>
        <p:nvPicPr>
          <p:cNvPr id="1003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781300"/>
            <a:ext cx="2374900" cy="170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F7A7A"/>
                  </a:outerShdw>
                </a:effectLst>
              </a14:hiddenEffects>
            </a:ext>
          </a:extLst>
        </p:spPr>
      </p:pic>
      <p:sp>
        <p:nvSpPr>
          <p:cNvPr id="100360" name="Obdélník 2"/>
          <p:cNvSpPr>
            <a:spLocks noChangeArrowheads="1"/>
          </p:cNvSpPr>
          <p:nvPr/>
        </p:nvSpPr>
        <p:spPr bwMode="auto">
          <a:xfrm>
            <a:off x="7192964" y="6381750"/>
            <a:ext cx="3005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 err="1">
                <a:solidFill>
                  <a:srgbClr val="FF0000"/>
                </a:solidFill>
              </a:rPr>
              <a:t>Only</a:t>
            </a:r>
            <a:r>
              <a:rPr lang="cs-CZ" altLang="cs-CZ" sz="1800" b="1" i="1" dirty="0">
                <a:solidFill>
                  <a:srgbClr val="FF0000"/>
                </a:solidFill>
              </a:rPr>
              <a:t> 1 type </a:t>
            </a:r>
            <a:r>
              <a:rPr lang="cs-CZ" altLang="cs-CZ" sz="1800" b="1" i="1" dirty="0" err="1">
                <a:solidFill>
                  <a:srgbClr val="FF0000"/>
                </a:solidFill>
              </a:rPr>
              <a:t>of</a:t>
            </a:r>
            <a:r>
              <a:rPr lang="cs-CZ" altLang="cs-CZ" sz="1800" b="1" i="1" dirty="0">
                <a:solidFill>
                  <a:srgbClr val="FF0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0000"/>
                </a:solidFill>
              </a:rPr>
              <a:t>phenotype</a:t>
            </a:r>
            <a:r>
              <a:rPr lang="cs-CZ" altLang="cs-CZ" sz="1800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0361" name="TextovéPole 4"/>
          <p:cNvSpPr txBox="1">
            <a:spLocks noChangeArrowheads="1"/>
          </p:cNvSpPr>
          <p:nvPr/>
        </p:nvSpPr>
        <p:spPr bwMode="auto">
          <a:xfrm>
            <a:off x="2351089" y="290513"/>
            <a:ext cx="51133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0000"/>
                </a:solidFill>
              </a:rPr>
              <a:t>P:  RR x  </a:t>
            </a:r>
            <a:r>
              <a:rPr lang="cs-CZ" altLang="cs-CZ" b="1" i="1" dirty="0" err="1">
                <a:solidFill>
                  <a:srgbClr val="000000"/>
                </a:solidFill>
              </a:rPr>
              <a:t>rr</a:t>
            </a:r>
            <a:r>
              <a:rPr lang="cs-CZ" altLang="cs-CZ" b="1" i="1" dirty="0">
                <a:solidFill>
                  <a:srgbClr val="C00000"/>
                </a:solidFill>
              </a:rPr>
              <a:t>         </a:t>
            </a:r>
            <a:r>
              <a:rPr lang="cs-CZ" altLang="cs-CZ" b="1" i="1" dirty="0">
                <a:solidFill>
                  <a:srgbClr val="000000"/>
                </a:solidFill>
              </a:rPr>
              <a:t>F</a:t>
            </a:r>
            <a:r>
              <a:rPr lang="cs-CZ" altLang="cs-CZ" b="1" i="1" baseline="-25000" dirty="0">
                <a:solidFill>
                  <a:srgbClr val="000000"/>
                </a:solidFill>
              </a:rPr>
              <a:t>1</a:t>
            </a:r>
            <a:r>
              <a:rPr lang="cs-CZ" altLang="cs-CZ" b="1" i="1" dirty="0">
                <a:solidFill>
                  <a:srgbClr val="C00000"/>
                </a:solidFill>
              </a:rPr>
              <a:t>        </a:t>
            </a:r>
            <a:r>
              <a:rPr lang="cs-CZ" altLang="cs-CZ" b="1" i="1" dirty="0" err="1">
                <a:solidFill>
                  <a:srgbClr val="000000"/>
                </a:solidFill>
              </a:rPr>
              <a:t>Rr</a:t>
            </a:r>
            <a:endParaRPr lang="cs-CZ" altLang="cs-CZ" b="1" i="1" dirty="0">
              <a:solidFill>
                <a:srgbClr val="000000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4583114" y="436564"/>
            <a:ext cx="433387" cy="98425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0363" name="TextovéPole 13"/>
          <p:cNvSpPr txBox="1">
            <a:spLocks noChangeArrowheads="1"/>
          </p:cNvSpPr>
          <p:nvPr/>
        </p:nvSpPr>
        <p:spPr bwMode="auto">
          <a:xfrm>
            <a:off x="1946275" y="3860800"/>
            <a:ext cx="2520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i="1" dirty="0" err="1">
                <a:solidFill>
                  <a:srgbClr val="000000"/>
                </a:solidFill>
              </a:rPr>
              <a:t>With</a:t>
            </a:r>
            <a:r>
              <a:rPr lang="cs-CZ" altLang="cs-CZ" sz="1600" b="1" i="1" dirty="0">
                <a:solidFill>
                  <a:srgbClr val="000000"/>
                </a:solidFill>
              </a:rPr>
              <a:t> </a:t>
            </a:r>
            <a:r>
              <a:rPr lang="cs-CZ" altLang="cs-CZ" sz="1600" b="1" i="1" dirty="0" err="1">
                <a:solidFill>
                  <a:srgbClr val="000000"/>
                </a:solidFill>
              </a:rPr>
              <a:t>recessive</a:t>
            </a:r>
            <a:r>
              <a:rPr lang="cs-CZ" altLang="cs-CZ" sz="1600" b="1" i="1" dirty="0">
                <a:solidFill>
                  <a:srgbClr val="000000"/>
                </a:solidFill>
              </a:rPr>
              <a:t> </a:t>
            </a:r>
            <a:r>
              <a:rPr lang="cs-CZ" altLang="cs-CZ" sz="1600" b="1" i="1" dirty="0" err="1">
                <a:solidFill>
                  <a:srgbClr val="000000"/>
                </a:solidFill>
              </a:rPr>
              <a:t>parent</a:t>
            </a:r>
            <a:r>
              <a:rPr lang="cs-CZ" altLang="cs-CZ" sz="1600" b="1" i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0364" name="Obdélník 3"/>
          <p:cNvSpPr>
            <a:spLocks noChangeArrowheads="1"/>
          </p:cNvSpPr>
          <p:nvPr/>
        </p:nvSpPr>
        <p:spPr bwMode="auto">
          <a:xfrm>
            <a:off x="1822450" y="5907089"/>
            <a:ext cx="22940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i="1" dirty="0" err="1">
                <a:solidFill>
                  <a:srgbClr val="000000"/>
                </a:solidFill>
              </a:rPr>
              <a:t>With</a:t>
            </a:r>
            <a:r>
              <a:rPr lang="cs-CZ" altLang="cs-CZ" sz="1600" b="1" i="1" dirty="0">
                <a:solidFill>
                  <a:srgbClr val="000000"/>
                </a:solidFill>
              </a:rPr>
              <a:t> dominant </a:t>
            </a:r>
            <a:r>
              <a:rPr lang="cs-CZ" altLang="cs-CZ" sz="1600" b="1" i="1" dirty="0" err="1">
                <a:solidFill>
                  <a:srgbClr val="000000"/>
                </a:solidFill>
              </a:rPr>
              <a:t>parent</a:t>
            </a:r>
            <a:endParaRPr lang="cs-CZ" altLang="cs-CZ" sz="1600" b="1" i="1" dirty="0">
              <a:solidFill>
                <a:srgbClr val="000000"/>
              </a:solidFill>
            </a:endParaRPr>
          </a:p>
        </p:txBody>
      </p:sp>
      <p:sp>
        <p:nvSpPr>
          <p:cNvPr id="15" name="Šipka doprava 14"/>
          <p:cNvSpPr/>
          <p:nvPr/>
        </p:nvSpPr>
        <p:spPr>
          <a:xfrm>
            <a:off x="5662614" y="452439"/>
            <a:ext cx="433387" cy="98425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467225" y="4365625"/>
            <a:ext cx="215900" cy="285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0367" name="TextovéPole 2"/>
          <p:cNvSpPr txBox="1">
            <a:spLocks noChangeArrowheads="1"/>
          </p:cNvSpPr>
          <p:nvPr/>
        </p:nvSpPr>
        <p:spPr bwMode="auto">
          <a:xfrm>
            <a:off x="1946275" y="682625"/>
            <a:ext cx="537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	</a:t>
            </a:r>
            <a:r>
              <a:rPr lang="cs-CZ" altLang="cs-CZ" sz="1800" dirty="0" err="1">
                <a:solidFill>
                  <a:srgbClr val="000000"/>
                </a:solidFill>
              </a:rPr>
              <a:t>Round</a:t>
            </a:r>
            <a:r>
              <a:rPr lang="cs-CZ" altLang="cs-CZ" sz="1800" dirty="0">
                <a:solidFill>
                  <a:srgbClr val="000000"/>
                </a:solidFill>
              </a:rPr>
              <a:t> 	</a:t>
            </a:r>
            <a:r>
              <a:rPr lang="cs-CZ" altLang="cs-CZ" sz="1800" dirty="0" err="1">
                <a:solidFill>
                  <a:srgbClr val="000000"/>
                </a:solidFill>
              </a:rPr>
              <a:t>Wrinkled</a:t>
            </a:r>
            <a:r>
              <a:rPr lang="cs-CZ" altLang="cs-CZ" sz="1800" dirty="0">
                <a:solidFill>
                  <a:srgbClr val="000000"/>
                </a:solidFill>
              </a:rPr>
              <a:t>		        </a:t>
            </a:r>
            <a:r>
              <a:rPr lang="cs-CZ" altLang="cs-CZ" sz="1800" dirty="0" err="1">
                <a:solidFill>
                  <a:srgbClr val="000000"/>
                </a:solidFill>
              </a:rPr>
              <a:t>Round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83794" y="1068399"/>
            <a:ext cx="3689350" cy="6254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altLang="cs-CZ" sz="3600" b="1" dirty="0" err="1"/>
              <a:t>Backcrossing</a:t>
            </a:r>
            <a:r>
              <a:rPr lang="cs-CZ" altLang="cs-CZ" sz="3600" b="1" dirty="0"/>
              <a:t> B1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976665" y="3290777"/>
            <a:ext cx="2103211" cy="4841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cs-CZ" b="1" dirty="0"/>
              <a:t>B1 </a:t>
            </a:r>
            <a:r>
              <a:rPr lang="cs-CZ" altLang="cs-CZ" b="1" dirty="0"/>
              <a:t>„</a:t>
            </a:r>
            <a:r>
              <a:rPr lang="en-US" altLang="cs-CZ" b="1" dirty="0"/>
              <a:t>analytical</a:t>
            </a:r>
            <a:r>
              <a:rPr lang="cs-CZ" altLang="cs-CZ" b="1" dirty="0"/>
              <a:t>“</a:t>
            </a:r>
            <a:endParaRPr lang="en-US" altLang="cs-CZ" b="1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633450" y="5358949"/>
            <a:ext cx="2728859" cy="4841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cs-CZ" sz="2400" b="1" dirty="0"/>
              <a:t>B1 </a:t>
            </a:r>
            <a:r>
              <a:rPr lang="cs-CZ" altLang="cs-CZ" sz="2400" b="1" dirty="0"/>
              <a:t>„non-</a:t>
            </a:r>
            <a:r>
              <a:rPr lang="en-US" altLang="cs-CZ" sz="2400" b="1" dirty="0"/>
              <a:t>analytical</a:t>
            </a:r>
            <a:r>
              <a:rPr lang="cs-CZ" altLang="cs-CZ" sz="2400" b="1" dirty="0"/>
              <a:t>“</a:t>
            </a:r>
            <a:endParaRPr lang="en-US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495377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cs-CZ" sz="3600" b="1" dirty="0"/>
              <a:t>Mendel´ s conclusions f</a:t>
            </a:r>
            <a:r>
              <a:rPr lang="cs-CZ" altLang="cs-CZ" sz="3600" b="1" dirty="0" err="1"/>
              <a:t>rom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the</a:t>
            </a:r>
            <a:r>
              <a:rPr lang="cs-CZ" altLang="cs-CZ" sz="3600" b="1" dirty="0"/>
              <a:t> </a:t>
            </a:r>
            <a:r>
              <a:rPr lang="en-US" altLang="cs-CZ" sz="3600" b="1" dirty="0"/>
              <a:t>monohybrid crossing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447" y="1821823"/>
            <a:ext cx="10982849" cy="4950766"/>
          </a:xfrm>
        </p:spPr>
        <p:txBody>
          <a:bodyPr>
            <a:noAutofit/>
          </a:bodyPr>
          <a:lstStyle/>
          <a:p>
            <a:pPr algn="just"/>
            <a:r>
              <a:rPr lang="en-US" altLang="cs-CZ" dirty="0"/>
              <a:t>Each trait (</a:t>
            </a:r>
            <a:r>
              <a:rPr lang="en-US" altLang="cs-CZ" dirty="0" err="1"/>
              <a:t>f.e</a:t>
            </a:r>
            <a:r>
              <a:rPr lang="en-US" altLang="cs-CZ" dirty="0"/>
              <a:t>. shape of the seed –round/wrinkled) is controlled by a some form of </a:t>
            </a:r>
            <a:r>
              <a:rPr lang="en-US" altLang="cs-CZ" b="1" dirty="0"/>
              <a:t>inheritance factor or determiner  </a:t>
            </a:r>
            <a:r>
              <a:rPr lang="en-US" altLang="cs-CZ" dirty="0"/>
              <a:t>(now known as genes)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cs-CZ" dirty="0"/>
              <a:t>Every parent has a </a:t>
            </a:r>
            <a:r>
              <a:rPr lang="en-US" altLang="cs-CZ" b="1" dirty="0"/>
              <a:t>pair of genes </a:t>
            </a:r>
            <a:r>
              <a:rPr lang="en-US" altLang="cs-CZ" dirty="0"/>
              <a:t>in for every trait in all cells of the organism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cs-CZ" b="1" dirty="0"/>
              <a:t>Genes </a:t>
            </a:r>
            <a:r>
              <a:rPr lang="en-US" altLang="cs-CZ" dirty="0"/>
              <a:t>are transferred</a:t>
            </a:r>
            <a:r>
              <a:rPr lang="en-US" altLang="cs-CZ" b="1" dirty="0"/>
              <a:t> </a:t>
            </a:r>
            <a:r>
              <a:rPr lang="en-US" altLang="cs-CZ" dirty="0"/>
              <a:t>to the next generation by </a:t>
            </a:r>
            <a:r>
              <a:rPr lang="en-US" altLang="cs-CZ" b="1" dirty="0"/>
              <a:t>sex cells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cs-CZ" dirty="0"/>
              <a:t>F1 generation from two true-</a:t>
            </a:r>
            <a:r>
              <a:rPr lang="en-US" altLang="cs-CZ" dirty="0" err="1"/>
              <a:t>breeded</a:t>
            </a:r>
            <a:r>
              <a:rPr lang="en-US" altLang="cs-CZ" dirty="0"/>
              <a:t> varieties has one allele </a:t>
            </a:r>
            <a:r>
              <a:rPr lang="en-US" altLang="cs-CZ" b="1" dirty="0"/>
              <a:t>dominant</a:t>
            </a:r>
            <a:r>
              <a:rPr lang="en-US" altLang="cs-CZ" dirty="0"/>
              <a:t> over another, which is </a:t>
            </a:r>
            <a:r>
              <a:rPr lang="en-US" altLang="cs-CZ" b="1" dirty="0"/>
              <a:t>recessive</a:t>
            </a:r>
            <a:r>
              <a:rPr lang="en-US" altLang="cs-CZ" dirty="0"/>
              <a:t>. Those tow together create </a:t>
            </a:r>
            <a:r>
              <a:rPr lang="en-US" altLang="cs-CZ" b="1" dirty="0"/>
              <a:t>allelic pair 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cs-CZ" dirty="0"/>
              <a:t>F1 offsprings show only one parental trait  - </a:t>
            </a:r>
            <a:r>
              <a:rPr lang="en-US" altLang="cs-CZ" b="1" dirty="0"/>
              <a:t>dominant</a:t>
            </a:r>
            <a:r>
              <a:rPr lang="en-US" altLang="cs-CZ" dirty="0"/>
              <a:t>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cs-CZ" dirty="0"/>
              <a:t>The results of reciprocal crossing </a:t>
            </a:r>
            <a:r>
              <a:rPr lang="en-US" altLang="cs-CZ" b="1" dirty="0"/>
              <a:t>were all the same </a:t>
            </a:r>
            <a:r>
              <a:rPr lang="en-US" altLang="cs-CZ" dirty="0"/>
              <a:t>no matter whether which parent transferred dominant or recessive allele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4272368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genetics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332" y="1397608"/>
            <a:ext cx="11011336" cy="514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36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/>
          <a:lstStyle/>
          <a:p>
            <a:r>
              <a:rPr lang="en-US" altLang="cs-CZ" sz="3200" b="1" dirty="0"/>
              <a:t>Mendel´ s conclusions </a:t>
            </a:r>
            <a:r>
              <a:rPr lang="cs-CZ" altLang="cs-CZ" sz="3200" b="1" dirty="0" err="1"/>
              <a:t>from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the</a:t>
            </a:r>
            <a:r>
              <a:rPr lang="cs-CZ" altLang="cs-CZ" sz="3200" b="1" dirty="0"/>
              <a:t> </a:t>
            </a:r>
            <a:r>
              <a:rPr lang="en-US" altLang="cs-CZ" sz="3200" b="1" dirty="0"/>
              <a:t>monohybrid crossing</a:t>
            </a:r>
            <a:endParaRPr lang="cs-CZ" altLang="cs-CZ" sz="3200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981" y="1483117"/>
            <a:ext cx="11475217" cy="50483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b="1" dirty="0"/>
              <a:t>only one </a:t>
            </a:r>
            <a:r>
              <a:rPr lang="en-US" dirty="0"/>
              <a:t>of the two gene </a:t>
            </a:r>
            <a:r>
              <a:rPr lang="en-US" b="1" dirty="0"/>
              <a:t>copies</a:t>
            </a:r>
            <a:r>
              <a:rPr lang="en-US" dirty="0"/>
              <a:t> present in an organism is distributed to </a:t>
            </a:r>
            <a:r>
              <a:rPr lang="en-US" b="1" dirty="0"/>
              <a:t>each gamete </a:t>
            </a:r>
            <a:r>
              <a:rPr lang="en-US" dirty="0"/>
              <a:t>(egg or sperm cell) that it makes, and the allocation of the gene copies is random. 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3900" b="1" dirty="0">
                <a:solidFill>
                  <a:srgbClr val="FF0000"/>
                </a:solidFill>
              </a:rPr>
              <a:t>                           	 LAW of  SEGREGATION</a:t>
            </a:r>
          </a:p>
          <a:p>
            <a:pPr lvl="1"/>
            <a:endParaRPr lang="en-US" altLang="cs-CZ" sz="16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r>
              <a:rPr lang="en-US" altLang="cs-CZ" sz="3000" dirty="0"/>
              <a:t>Gametes fuse randomly and without regard to other associated gene pairs</a:t>
            </a:r>
          </a:p>
          <a:p>
            <a:r>
              <a:rPr lang="en-US" altLang="cs-CZ" sz="3000" dirty="0"/>
              <a:t>Trait not shown in F</a:t>
            </a:r>
            <a:r>
              <a:rPr lang="en-US" altLang="cs-CZ" sz="3000" baseline="-25000" dirty="0"/>
              <a:t>1</a:t>
            </a:r>
            <a:r>
              <a:rPr lang="en-US" altLang="cs-CZ" sz="3000" dirty="0"/>
              <a:t> generation reappeared in</a:t>
            </a:r>
            <a:r>
              <a:rPr lang="en-US" altLang="cs-CZ" sz="3000" b="1" dirty="0"/>
              <a:t> F</a:t>
            </a:r>
            <a:r>
              <a:rPr lang="en-US" altLang="cs-CZ" sz="3000" b="1" baseline="-25000" dirty="0"/>
              <a:t>2</a:t>
            </a:r>
            <a:r>
              <a:rPr lang="en-US" altLang="cs-CZ" sz="3000" b="1" dirty="0"/>
              <a:t> generation in</a:t>
            </a:r>
            <a:r>
              <a:rPr lang="en-US" altLang="cs-CZ" sz="3000" dirty="0"/>
              <a:t> 25 % </a:t>
            </a:r>
            <a:r>
              <a:rPr lang="en-US" altLang="cs-CZ" sz="3000" dirty="0" err="1"/>
              <a:t>offsprigns</a:t>
            </a:r>
            <a:r>
              <a:rPr lang="en-US" altLang="cs-CZ" sz="3000" dirty="0"/>
              <a:t> and the most importantly </a:t>
            </a:r>
          </a:p>
          <a:p>
            <a:r>
              <a:rPr lang="en-US" altLang="cs-CZ" sz="3000" b="1" dirty="0"/>
              <a:t>Traits had qualities same in offsprings, did not blended and behaved as distinct units!   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None/>
            </a:pPr>
            <a:r>
              <a:rPr lang="en-US" altLang="cs-CZ" sz="3000" b="1" u="sng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cs-CZ" sz="2000" b="1" u="sng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400" dirty="0"/>
          </a:p>
        </p:txBody>
      </p:sp>
      <p:sp>
        <p:nvSpPr>
          <p:cNvPr id="2" name="Obdélník 1"/>
          <p:cNvSpPr/>
          <p:nvPr/>
        </p:nvSpPr>
        <p:spPr>
          <a:xfrm>
            <a:off x="411981" y="1336433"/>
            <a:ext cx="11475217" cy="195942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4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68130" cy="1325563"/>
          </a:xfrm>
        </p:spPr>
        <p:txBody>
          <a:bodyPr>
            <a:normAutofit/>
          </a:bodyPr>
          <a:lstStyle/>
          <a:p>
            <a:pPr fontAlgn="base"/>
            <a:r>
              <a:rPr lang="en-US" sz="3600" b="1" dirty="0"/>
              <a:t>Dihybrid Cross – 2 traits, are they inherited independently?</a:t>
            </a:r>
          </a:p>
        </p:txBody>
      </p:sp>
      <p:pic>
        <p:nvPicPr>
          <p:cNvPr id="1026" name="Picture 2" descr="Image result for Dihybrid Cros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53" y="1639094"/>
            <a:ext cx="7613947" cy="468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2900" y="1639094"/>
            <a:ext cx="37909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Connection of two</a:t>
            </a:r>
            <a:r>
              <a:rPr lang="cs-CZ" sz="2200" dirty="0"/>
              <a:t> </a:t>
            </a:r>
            <a:r>
              <a:rPr lang="en-US" sz="2200" dirty="0"/>
              <a:t>dominant and two recessive traits </a:t>
            </a: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Each parent is homozygous for 2 genes = 2 allelic pairs</a:t>
            </a: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Gametes – one allele from each pair</a:t>
            </a: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Alleles of both pairs segregates INDEPEDENTLY = </a:t>
            </a: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Dihybrid </a:t>
            </a:r>
            <a:r>
              <a:rPr lang="en-US" sz="2200" dirty="0" err="1"/>
              <a:t>RrYy</a:t>
            </a:r>
            <a:r>
              <a:rPr lang="en-US" sz="2200" dirty="0"/>
              <a:t> create</a:t>
            </a:r>
            <a:r>
              <a:rPr lang="cs-CZ" sz="2200" dirty="0"/>
              <a:t>s</a:t>
            </a:r>
            <a:r>
              <a:rPr lang="en-US" sz="2200" dirty="0"/>
              <a:t> 4 types of gametes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0930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cs-CZ" dirty="0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97" y="30704"/>
            <a:ext cx="9325638" cy="67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7" name="Line 5"/>
          <p:cNvSpPr>
            <a:spLocks noChangeShapeType="1"/>
          </p:cNvSpPr>
          <p:nvPr/>
        </p:nvSpPr>
        <p:spPr bwMode="auto">
          <a:xfrm>
            <a:off x="2279651" y="2781300"/>
            <a:ext cx="4752975" cy="33845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 flipV="1">
            <a:off x="2279651" y="2852739"/>
            <a:ext cx="4824413" cy="33115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6947566" y="4282553"/>
            <a:ext cx="40051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</a:pPr>
            <a:r>
              <a:rPr lang="en-US" altLang="cs-CZ" sz="2000" b="1" dirty="0">
                <a:solidFill>
                  <a:srgbClr val="FF0000"/>
                </a:solidFill>
              </a:rPr>
              <a:t>Diagonals of heterozygotes and homozygotes </a:t>
            </a:r>
          </a:p>
        </p:txBody>
      </p:sp>
      <p:sp>
        <p:nvSpPr>
          <p:cNvPr id="105480" name="TextovéPole 1"/>
          <p:cNvSpPr txBox="1">
            <a:spLocks noChangeArrowheads="1"/>
          </p:cNvSpPr>
          <p:nvPr/>
        </p:nvSpPr>
        <p:spPr bwMode="auto">
          <a:xfrm>
            <a:off x="7359650" y="5157788"/>
            <a:ext cx="371363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cs-CZ" sz="1800" b="1" dirty="0">
                <a:solidFill>
                  <a:srgbClr val="FF0000"/>
                </a:solidFill>
              </a:rPr>
              <a:t>Breed novelties </a:t>
            </a:r>
            <a:r>
              <a:rPr lang="en-US" altLang="cs-CZ" sz="1600" b="1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cs-CZ" sz="1600" b="1" dirty="0">
                <a:solidFill>
                  <a:srgbClr val="FF0000"/>
                </a:solidFill>
              </a:rPr>
              <a:t> novel homozygous  combinations different from parents </a:t>
            </a:r>
          </a:p>
        </p:txBody>
      </p:sp>
      <p:sp>
        <p:nvSpPr>
          <p:cNvPr id="105481" name="TextovéPole 1"/>
          <p:cNvSpPr txBox="1">
            <a:spLocks noChangeArrowheads="1"/>
          </p:cNvSpPr>
          <p:nvPr/>
        </p:nvSpPr>
        <p:spPr bwMode="auto">
          <a:xfrm>
            <a:off x="1190626" y="516947"/>
            <a:ext cx="8645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>
                <a:solidFill>
                  <a:srgbClr val="000000"/>
                </a:solidFill>
              </a:rPr>
              <a:t>Two possibilities pf parental crossing !!!</a:t>
            </a:r>
          </a:p>
        </p:txBody>
      </p:sp>
      <p:sp>
        <p:nvSpPr>
          <p:cNvPr id="105482" name="TextovéPole 1"/>
          <p:cNvSpPr txBox="1">
            <a:spLocks noChangeArrowheads="1"/>
          </p:cNvSpPr>
          <p:nvPr/>
        </p:nvSpPr>
        <p:spPr bwMode="auto">
          <a:xfrm>
            <a:off x="1631951" y="1484314"/>
            <a:ext cx="4722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i="1" dirty="0">
                <a:solidFill>
                  <a:srgbClr val="000000"/>
                </a:solidFill>
              </a:rPr>
              <a:t>Gametes:   RY              </a:t>
            </a:r>
            <a:r>
              <a:rPr lang="en-US" altLang="cs-CZ" sz="1600" i="1" dirty="0" err="1">
                <a:solidFill>
                  <a:srgbClr val="000000"/>
                </a:solidFill>
              </a:rPr>
              <a:t>ry</a:t>
            </a:r>
            <a:r>
              <a:rPr lang="en-US" altLang="cs-CZ" sz="1600" i="1" dirty="0">
                <a:solidFill>
                  <a:srgbClr val="000000"/>
                </a:solidFill>
              </a:rPr>
              <a:t>               Ry                </a:t>
            </a:r>
            <a:r>
              <a:rPr lang="en-US" altLang="cs-CZ" sz="1600" i="1" dirty="0" err="1">
                <a:solidFill>
                  <a:srgbClr val="000000"/>
                </a:solidFill>
              </a:rPr>
              <a:t>rY</a:t>
            </a:r>
            <a:endParaRPr lang="en-US" altLang="cs-CZ" sz="1600" i="1" dirty="0">
              <a:solidFill>
                <a:srgbClr val="000000"/>
              </a:solidFill>
            </a:endParaRPr>
          </a:p>
        </p:txBody>
      </p:sp>
      <p:sp>
        <p:nvSpPr>
          <p:cNvPr id="3" name="Šipka doprava 2"/>
          <p:cNvSpPr/>
          <p:nvPr/>
        </p:nvSpPr>
        <p:spPr>
          <a:xfrm rot="19679298">
            <a:off x="6819645" y="5715539"/>
            <a:ext cx="568837" cy="314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5484" name="TextovéPole 1"/>
          <p:cNvSpPr txBox="1">
            <a:spLocks noChangeArrowheads="1"/>
          </p:cNvSpPr>
          <p:nvPr/>
        </p:nvSpPr>
        <p:spPr bwMode="auto">
          <a:xfrm>
            <a:off x="8562976" y="530464"/>
            <a:ext cx="2051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dirty="0" err="1">
                <a:solidFill>
                  <a:srgbClr val="000000"/>
                </a:solidFill>
              </a:rPr>
              <a:t>Punett</a:t>
            </a:r>
            <a:r>
              <a:rPr lang="en-US" altLang="cs-CZ" sz="2000" b="1" dirty="0">
                <a:solidFill>
                  <a:srgbClr val="000000"/>
                </a:solidFill>
              </a:rPr>
              <a:t> square </a:t>
            </a: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6050" y="58551"/>
            <a:ext cx="9144000" cy="44077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cs-CZ" sz="3600" b="1" dirty="0"/>
              <a:t>Dihybrid cross</a:t>
            </a:r>
          </a:p>
        </p:txBody>
      </p:sp>
      <p:sp>
        <p:nvSpPr>
          <p:cNvPr id="13" name="TextovéPole 1"/>
          <p:cNvSpPr txBox="1">
            <a:spLocks noChangeArrowheads="1"/>
          </p:cNvSpPr>
          <p:nvPr/>
        </p:nvSpPr>
        <p:spPr bwMode="auto">
          <a:xfrm>
            <a:off x="6951739" y="1188836"/>
            <a:ext cx="3789949" cy="28623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dirty="0">
                <a:solidFill>
                  <a:srgbClr val="000000"/>
                </a:solidFill>
              </a:rPr>
              <a:t>Phenotype ratio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cs-CZ" sz="2000" b="1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cs-CZ" sz="2000" b="1" dirty="0">
                <a:solidFill>
                  <a:srgbClr val="000000"/>
                </a:solidFill>
              </a:rPr>
              <a:t>9    </a:t>
            </a:r>
            <a:r>
              <a:rPr lang="en-US" altLang="cs-CZ" sz="2000" b="1" i="1" dirty="0">
                <a:solidFill>
                  <a:srgbClr val="000000"/>
                </a:solidFill>
              </a:rPr>
              <a:t>R</a:t>
            </a:r>
            <a:r>
              <a:rPr lang="en-US" altLang="cs-CZ" sz="2000" b="1" dirty="0">
                <a:solidFill>
                  <a:srgbClr val="000000"/>
                </a:solidFill>
              </a:rPr>
              <a:t>-</a:t>
            </a:r>
            <a:r>
              <a:rPr lang="en-US" altLang="cs-CZ" sz="2000" b="1" i="1" dirty="0">
                <a:solidFill>
                  <a:srgbClr val="000000"/>
                </a:solidFill>
              </a:rPr>
              <a:t>Y</a:t>
            </a:r>
            <a:r>
              <a:rPr lang="en-US" altLang="cs-CZ" sz="2000" b="1" dirty="0">
                <a:solidFill>
                  <a:srgbClr val="000000"/>
                </a:solidFill>
              </a:rPr>
              <a:t>-    Round yellow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cs-CZ" sz="2000" b="1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cs-CZ" sz="2000" b="1" dirty="0">
                <a:solidFill>
                  <a:srgbClr val="000000"/>
                </a:solidFill>
              </a:rPr>
              <a:t>3</a:t>
            </a:r>
            <a:r>
              <a:rPr lang="en-US" altLang="cs-CZ" sz="2000" b="1" i="1" dirty="0">
                <a:solidFill>
                  <a:srgbClr val="000000"/>
                </a:solidFill>
              </a:rPr>
              <a:t>  R- </a:t>
            </a:r>
            <a:r>
              <a:rPr lang="en-US" altLang="cs-CZ" sz="2000" b="1" i="1" dirty="0" err="1">
                <a:solidFill>
                  <a:srgbClr val="000000"/>
                </a:solidFill>
              </a:rPr>
              <a:t>yy</a:t>
            </a:r>
            <a:r>
              <a:rPr lang="en-US" altLang="cs-CZ" sz="2000" b="1" dirty="0">
                <a:solidFill>
                  <a:srgbClr val="000000"/>
                </a:solidFill>
              </a:rPr>
              <a:t>     Round green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cs-CZ" sz="2000" b="1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cs-CZ" sz="2000" b="1" dirty="0">
                <a:solidFill>
                  <a:srgbClr val="000000"/>
                </a:solidFill>
              </a:rPr>
              <a:t> 3   </a:t>
            </a:r>
            <a:r>
              <a:rPr lang="en-US" altLang="cs-CZ" sz="2000" b="1" i="1" dirty="0" err="1">
                <a:solidFill>
                  <a:srgbClr val="000000"/>
                </a:solidFill>
              </a:rPr>
              <a:t>rr</a:t>
            </a:r>
            <a:r>
              <a:rPr lang="en-US" altLang="cs-CZ" sz="2000" b="1" i="1" dirty="0">
                <a:solidFill>
                  <a:srgbClr val="000000"/>
                </a:solidFill>
              </a:rPr>
              <a:t> Y</a:t>
            </a:r>
            <a:r>
              <a:rPr lang="en-US" altLang="cs-CZ" sz="2000" b="1" dirty="0">
                <a:solidFill>
                  <a:srgbClr val="000000"/>
                </a:solidFill>
              </a:rPr>
              <a:t> - wrinkled yellow</a:t>
            </a:r>
          </a:p>
          <a:p>
            <a:pPr marL="90487" algn="ctr">
              <a:spcBef>
                <a:spcPct val="0"/>
              </a:spcBef>
              <a:buClrTx/>
              <a:buSzTx/>
              <a:buNone/>
            </a:pPr>
            <a:endParaRPr lang="en-US" altLang="cs-CZ" sz="2000" b="1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dirty="0">
                <a:solidFill>
                  <a:srgbClr val="000000"/>
                </a:solidFill>
              </a:rPr>
              <a:t>  1   </a:t>
            </a:r>
            <a:r>
              <a:rPr lang="en-US" altLang="cs-CZ" sz="2000" b="1" i="1" dirty="0" err="1">
                <a:solidFill>
                  <a:srgbClr val="000000"/>
                </a:solidFill>
              </a:rPr>
              <a:t>rr</a:t>
            </a:r>
            <a:r>
              <a:rPr lang="en-US" altLang="cs-CZ" sz="2000" b="1" i="1" dirty="0">
                <a:solidFill>
                  <a:srgbClr val="000000"/>
                </a:solidFill>
              </a:rPr>
              <a:t> </a:t>
            </a:r>
            <a:r>
              <a:rPr lang="en-US" altLang="cs-CZ" sz="2000" b="1" i="1" dirty="0" err="1">
                <a:solidFill>
                  <a:srgbClr val="000000"/>
                </a:solidFill>
              </a:rPr>
              <a:t>yy</a:t>
            </a:r>
            <a:r>
              <a:rPr lang="en-US" altLang="cs-CZ" sz="2000" b="1" i="1" dirty="0">
                <a:solidFill>
                  <a:srgbClr val="000000"/>
                </a:solidFill>
              </a:rPr>
              <a:t> </a:t>
            </a:r>
            <a:r>
              <a:rPr lang="en-US" altLang="cs-CZ" sz="2000" b="1" dirty="0">
                <a:solidFill>
                  <a:srgbClr val="000000"/>
                </a:solidFill>
              </a:rPr>
              <a:t>– </a:t>
            </a:r>
            <a:r>
              <a:rPr lang="en-US" altLang="cs-CZ" sz="2000" b="1" dirty="0" err="1">
                <a:solidFill>
                  <a:srgbClr val="000000"/>
                </a:solidFill>
              </a:rPr>
              <a:t>wrin</a:t>
            </a:r>
            <a:r>
              <a:rPr lang="cs-CZ" altLang="cs-CZ" sz="2000" b="1" dirty="0" err="1">
                <a:solidFill>
                  <a:srgbClr val="000000"/>
                </a:solidFill>
              </a:rPr>
              <a:t>kl</a:t>
            </a:r>
            <a:r>
              <a:rPr lang="en-US" altLang="cs-CZ" sz="2000" b="1" dirty="0" err="1">
                <a:solidFill>
                  <a:srgbClr val="000000"/>
                </a:solidFill>
              </a:rPr>
              <a:t>ed</a:t>
            </a:r>
            <a:r>
              <a:rPr lang="en-US" altLang="cs-CZ" sz="2000" b="1" dirty="0">
                <a:solidFill>
                  <a:srgbClr val="000000"/>
                </a:solidFill>
              </a:rPr>
              <a:t> green</a:t>
            </a:r>
          </a:p>
        </p:txBody>
      </p:sp>
      <p:sp>
        <p:nvSpPr>
          <p:cNvPr id="14" name="TextovéPole 1"/>
          <p:cNvSpPr txBox="1">
            <a:spLocks noChangeArrowheads="1"/>
          </p:cNvSpPr>
          <p:nvPr/>
        </p:nvSpPr>
        <p:spPr bwMode="auto">
          <a:xfrm>
            <a:off x="1537398" y="6081923"/>
            <a:ext cx="263821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Genotype ratio</a:t>
            </a:r>
            <a:r>
              <a:rPr lang="en-US" altLang="cs-CZ" sz="20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261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cs-CZ" dirty="0"/>
          </a:p>
        </p:txBody>
      </p:sp>
      <p:pic>
        <p:nvPicPr>
          <p:cNvPr id="1064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8554497" cy="6858000"/>
          </a:xfrm>
        </p:spPr>
      </p:pic>
      <p:sp>
        <p:nvSpPr>
          <p:cNvPr id="106500" name="TextovéPole 1"/>
          <p:cNvSpPr txBox="1">
            <a:spLocks noChangeArrowheads="1"/>
          </p:cNvSpPr>
          <p:nvPr/>
        </p:nvSpPr>
        <p:spPr bwMode="auto">
          <a:xfrm>
            <a:off x="8328025" y="4243388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>
                <a:solidFill>
                  <a:srgbClr val="000000"/>
                </a:solidFill>
              </a:rPr>
              <a:t>4 </a:t>
            </a:r>
            <a:r>
              <a:rPr lang="cs-CZ" altLang="cs-CZ" sz="1800" b="1" dirty="0" err="1">
                <a:solidFill>
                  <a:srgbClr val="000000"/>
                </a:solidFill>
              </a:rPr>
              <a:t>ph</a:t>
            </a:r>
            <a:r>
              <a:rPr lang="en-US" altLang="cs-CZ" sz="1800" b="1" dirty="0" err="1">
                <a:solidFill>
                  <a:srgbClr val="000000"/>
                </a:solidFill>
              </a:rPr>
              <a:t>enoty</a:t>
            </a:r>
            <a:r>
              <a:rPr lang="cs-CZ" altLang="cs-CZ" sz="1800" b="1" dirty="0">
                <a:solidFill>
                  <a:srgbClr val="000000"/>
                </a:solidFill>
              </a:rPr>
              <a:t>pes</a:t>
            </a:r>
            <a:r>
              <a:rPr lang="en-US" altLang="cs-CZ" sz="18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0" y="572756"/>
            <a:ext cx="8554497" cy="745046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cs-CZ" sz="4000" b="1" dirty="0">
                <a:solidFill>
                  <a:sysClr val="windowText" lastClr="000000"/>
                </a:solidFill>
                <a:latin typeface="Calibri Light" panose="020F0302020204030204"/>
              </a:rPr>
              <a:t>Dihybrid cross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59050" y="1697247"/>
            <a:ext cx="4041006" cy="625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cs-CZ" sz="3200" b="1" kern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Backcrossing</a:t>
            </a:r>
            <a:r>
              <a:rPr lang="en-US" altLang="cs-CZ" sz="3600" b="1" kern="0" dirty="0"/>
              <a:t>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 rot="19749840">
            <a:off x="2308196" y="3362475"/>
            <a:ext cx="1800200" cy="4514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cs-CZ" sz="2400" b="1" kern="0" dirty="0"/>
              <a:t>gametes</a:t>
            </a:r>
          </a:p>
        </p:txBody>
      </p:sp>
    </p:spTree>
    <p:extLst>
      <p:ext uri="{BB962C8B-B14F-4D97-AF65-F5344CB8AC3E}">
        <p14:creationId xmlns:p14="http://schemas.microsoft.com/office/powerpoint/2010/main" val="3694991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564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7" name="TextovéPole 1"/>
          <p:cNvSpPr txBox="1">
            <a:spLocks noChangeArrowheads="1"/>
          </p:cNvSpPr>
          <p:nvPr/>
        </p:nvSpPr>
        <p:spPr bwMode="auto">
          <a:xfrm>
            <a:off x="3935413" y="5084763"/>
            <a:ext cx="36004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>
                <a:solidFill>
                  <a:srgbClr val="FF0000"/>
                </a:solidFill>
              </a:rPr>
              <a:t>n- level of hybridism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>
                <a:solidFill>
                  <a:srgbClr val="FF0000"/>
                </a:solidFill>
              </a:rPr>
              <a:t>Aa – n=1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err="1">
                <a:solidFill>
                  <a:srgbClr val="FF0000"/>
                </a:solidFill>
              </a:rPr>
              <a:t>AaBb</a:t>
            </a:r>
            <a:r>
              <a:rPr lang="en-US" altLang="cs-CZ" sz="1600" b="1" dirty="0">
                <a:solidFill>
                  <a:srgbClr val="FF0000"/>
                </a:solidFill>
              </a:rPr>
              <a:t> – n=2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err="1">
                <a:solidFill>
                  <a:srgbClr val="FF0000"/>
                </a:solidFill>
              </a:rPr>
              <a:t>AaBbCc</a:t>
            </a:r>
            <a:r>
              <a:rPr lang="en-US" altLang="cs-CZ" sz="1600" b="1" dirty="0">
                <a:solidFill>
                  <a:srgbClr val="FF0000"/>
                </a:solidFill>
              </a:rPr>
              <a:t> – n=3</a:t>
            </a:r>
          </a:p>
        </p:txBody>
      </p:sp>
      <p:sp>
        <p:nvSpPr>
          <p:cNvPr id="110598" name="TextovéPole 1"/>
          <p:cNvSpPr txBox="1">
            <a:spLocks noChangeArrowheads="1"/>
          </p:cNvSpPr>
          <p:nvPr/>
        </p:nvSpPr>
        <p:spPr bwMode="auto">
          <a:xfrm>
            <a:off x="9402763" y="2520950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>
                <a:solidFill>
                  <a:srgbClr val="FF0000"/>
                </a:solidFill>
              </a:rPr>
              <a:t>Number of  different genotypes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8832850" y="2924175"/>
            <a:ext cx="431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2663061" y="2479529"/>
            <a:ext cx="340279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/>
              <a:t>Nr</a:t>
            </a:r>
            <a:r>
              <a:rPr lang="en-US" sz="1400" i="1" dirty="0"/>
              <a:t>. of gametes of hybrid</a:t>
            </a:r>
          </a:p>
        </p:txBody>
      </p:sp>
      <p:sp>
        <p:nvSpPr>
          <p:cNvPr id="9" name="Obdélník 8"/>
          <p:cNvSpPr/>
          <p:nvPr/>
        </p:nvSpPr>
        <p:spPr>
          <a:xfrm>
            <a:off x="2663061" y="2750112"/>
            <a:ext cx="340279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/>
              <a:t>Nr</a:t>
            </a:r>
            <a:r>
              <a:rPr lang="en-US" sz="1400" i="1" dirty="0"/>
              <a:t>. of different zygotes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663060" y="3038337"/>
            <a:ext cx="340279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/>
              <a:t>Nr</a:t>
            </a:r>
            <a:r>
              <a:rPr lang="en-US" sz="1400" i="1" dirty="0"/>
              <a:t>. of different homozygotes *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663060" y="3320944"/>
            <a:ext cx="340279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/>
              <a:t>Nr</a:t>
            </a:r>
            <a:r>
              <a:rPr lang="en-US" sz="1400" i="1" dirty="0"/>
              <a:t>. of raising novelties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663060" y="3887633"/>
            <a:ext cx="340279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Phenotype ratio of F2 generation**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663060" y="3592171"/>
            <a:ext cx="340279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Genotype ratio of F2 generation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2051207" y="871555"/>
            <a:ext cx="838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Generalization for n-hybridism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3032126" y="4332009"/>
            <a:ext cx="838200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all given allelic pairs</a:t>
            </a:r>
          </a:p>
          <a:p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case of complete dominance in all allelic pairs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8298920" y="2146303"/>
            <a:ext cx="11239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General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57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cs-CZ" sz="4000" b="1" dirty="0"/>
              <a:t>Mendel's conclusions from dihybrid crossing</a:t>
            </a:r>
            <a:endParaRPr lang="cs-CZ" altLang="cs-CZ" sz="4000" b="1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202" y="1952198"/>
            <a:ext cx="10801978" cy="5313763"/>
          </a:xfrm>
        </p:spPr>
        <p:txBody>
          <a:bodyPr>
            <a:normAutofit/>
          </a:bodyPr>
          <a:lstStyle/>
          <a:p>
            <a:pPr marL="533400" indent="-533400">
              <a:lnSpc>
                <a:spcPct val="80000"/>
              </a:lnSpc>
            </a:pPr>
            <a:r>
              <a:rPr lang="en-US" altLang="cs-CZ" sz="2400" dirty="0"/>
              <a:t>F</a:t>
            </a:r>
            <a:r>
              <a:rPr lang="en-US" altLang="cs-CZ" sz="2400" baseline="-25000" dirty="0"/>
              <a:t>1</a:t>
            </a:r>
            <a:r>
              <a:rPr lang="en-US" altLang="cs-CZ" sz="2400" dirty="0"/>
              <a:t> hybrids express </a:t>
            </a:r>
            <a:r>
              <a:rPr lang="en-US" altLang="cs-CZ" sz="2400" b="1" dirty="0"/>
              <a:t>only one variant from both parental traits – always dominant. </a:t>
            </a:r>
          </a:p>
          <a:p>
            <a:pPr marL="533400" indent="-533400">
              <a:lnSpc>
                <a:spcPct val="80000"/>
              </a:lnSpc>
            </a:pPr>
            <a:r>
              <a:rPr lang="en-US" altLang="cs-CZ" sz="2400" dirty="0"/>
              <a:t>F</a:t>
            </a:r>
            <a:r>
              <a:rPr lang="en-US" altLang="cs-CZ" sz="2400" baseline="-25000" dirty="0"/>
              <a:t>2 </a:t>
            </a:r>
            <a:r>
              <a:rPr lang="en-US" altLang="cs-CZ" sz="2400" dirty="0"/>
              <a:t> generation  present </a:t>
            </a:r>
            <a:r>
              <a:rPr lang="en-US" altLang="cs-CZ" sz="2400" b="1" dirty="0"/>
              <a:t>novel variants </a:t>
            </a:r>
            <a:r>
              <a:rPr lang="en-US" altLang="cs-CZ" sz="2400" dirty="0"/>
              <a:t>completely </a:t>
            </a:r>
            <a:r>
              <a:rPr lang="en-US" altLang="cs-CZ" sz="2400" b="1" dirty="0"/>
              <a:t>different from parents</a:t>
            </a:r>
            <a:r>
              <a:rPr lang="en-US" altLang="cs-CZ" sz="2400" dirty="0"/>
              <a:t> ( in our example yellow-wrinkled and round-green seeds). The exist because of </a:t>
            </a:r>
            <a:r>
              <a:rPr lang="en-US" altLang="cs-CZ" sz="2400" b="1" dirty="0"/>
              <a:t>new combinations</a:t>
            </a:r>
            <a:r>
              <a:rPr lang="en-US" altLang="cs-CZ" sz="2400" dirty="0"/>
              <a:t> of parental genetic material = </a:t>
            </a:r>
            <a:r>
              <a:rPr lang="en-US" altLang="cs-CZ" sz="2400" b="1" dirty="0"/>
              <a:t>recombinants</a:t>
            </a:r>
            <a:endParaRPr lang="en-US" altLang="cs-CZ" sz="2400" b="1" dirty="0">
              <a:solidFill>
                <a:srgbClr val="FF0000"/>
              </a:solidFill>
            </a:endParaRPr>
          </a:p>
          <a:p>
            <a:pPr marL="533400" indent="-533400">
              <a:lnSpc>
                <a:spcPct val="80000"/>
              </a:lnSpc>
            </a:pPr>
            <a:endParaRPr lang="en-US" altLang="cs-CZ" sz="1800" b="1" dirty="0"/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b="1" dirty="0"/>
              <a:t>	</a:t>
            </a:r>
            <a:r>
              <a:rPr lang="en-US" altLang="cs-CZ" sz="2400" b="1" dirty="0"/>
              <a:t>Recombination</a:t>
            </a:r>
            <a:r>
              <a:rPr lang="en-US" altLang="cs-CZ" sz="2400" dirty="0"/>
              <a:t> of hereditary factors (genes) is made according to </a:t>
            </a:r>
            <a:r>
              <a:rPr lang="en-US" altLang="cs-CZ" sz="2400" b="1" dirty="0"/>
              <a:t>laws of </a:t>
            </a:r>
            <a:r>
              <a:rPr lang="cs-CZ" altLang="cs-CZ" sz="2400" b="1" dirty="0"/>
              <a:t>	</a:t>
            </a:r>
            <a:r>
              <a:rPr lang="en-US" altLang="cs-CZ" sz="2400" b="1" dirty="0"/>
              <a:t>probability</a:t>
            </a:r>
            <a:r>
              <a:rPr lang="en-US" altLang="cs-CZ" sz="2400" dirty="0"/>
              <a:t>. Alleles of given genes are in  each generation </a:t>
            </a:r>
            <a:r>
              <a:rPr lang="en-US" altLang="cs-CZ" sz="2400" b="1" dirty="0"/>
              <a:t>chosen randomly </a:t>
            </a:r>
            <a:r>
              <a:rPr lang="en-US" altLang="cs-CZ" sz="2400" b="1" dirty="0">
                <a:solidFill>
                  <a:srgbClr val="FF0000"/>
                </a:solidFill>
              </a:rPr>
              <a:t>(alleles of different genes are combined independently)   </a:t>
            </a:r>
          </a:p>
          <a:p>
            <a:pPr marL="533400" indent="-533400" algn="ctr">
              <a:lnSpc>
                <a:spcPct val="80000"/>
              </a:lnSpc>
              <a:buNone/>
            </a:pPr>
            <a:r>
              <a:rPr lang="en-US" altLang="cs-CZ" sz="26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cs-CZ" sz="2600" b="1" dirty="0">
              <a:solidFill>
                <a:srgbClr val="FF0000"/>
              </a:solidFill>
            </a:endParaRPr>
          </a:p>
          <a:p>
            <a:pPr marL="533400" indent="-533400" algn="ctr">
              <a:lnSpc>
                <a:spcPct val="80000"/>
              </a:lnSpc>
              <a:buNone/>
            </a:pPr>
            <a:r>
              <a:rPr lang="en-US" altLang="cs-CZ" sz="2600" b="1" dirty="0">
                <a:solidFill>
                  <a:srgbClr val="FF0000"/>
                </a:solidFill>
              </a:rPr>
              <a:t>LAW OF INDEPENDENT ASSORTMENT 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cs-CZ" sz="1800" dirty="0"/>
          </a:p>
          <a:p>
            <a:pPr marL="533400" indent="-533400" algn="ctr">
              <a:lnSpc>
                <a:spcPct val="80000"/>
              </a:lnSpc>
            </a:pPr>
            <a:r>
              <a:rPr lang="en-US" altLang="cs-CZ" sz="2600" dirty="0"/>
              <a:t>Hybrid F</a:t>
            </a:r>
            <a:r>
              <a:rPr lang="en-US" altLang="cs-CZ" sz="2600" baseline="-25000" dirty="0"/>
              <a:t>2</a:t>
            </a:r>
            <a:r>
              <a:rPr lang="en-US" altLang="cs-CZ" sz="2600" dirty="0"/>
              <a:t> generation showed </a:t>
            </a:r>
            <a:r>
              <a:rPr lang="en-US" altLang="cs-CZ" sz="2600" b="1" dirty="0"/>
              <a:t>all combinations of parental traits </a:t>
            </a:r>
            <a:r>
              <a:rPr lang="en-US" altLang="cs-CZ" sz="2600" dirty="0"/>
              <a:t>in specific </a:t>
            </a:r>
            <a:r>
              <a:rPr lang="cs-CZ" altLang="cs-CZ" sz="2600" dirty="0"/>
              <a:t>	</a:t>
            </a:r>
            <a:r>
              <a:rPr lang="en-US" altLang="cs-CZ" sz="2600" dirty="0"/>
              <a:t>ratio</a:t>
            </a:r>
            <a:r>
              <a:rPr lang="cs-CZ" altLang="cs-CZ" sz="2600" dirty="0"/>
              <a:t> </a:t>
            </a:r>
            <a:r>
              <a:rPr lang="cs-CZ" altLang="cs-CZ" sz="2600" b="1" dirty="0">
                <a:solidFill>
                  <a:srgbClr val="FF0000"/>
                </a:solidFill>
              </a:rPr>
              <a:t>9</a:t>
            </a:r>
            <a:r>
              <a:rPr lang="en-US" altLang="cs-CZ" sz="2600" b="1" dirty="0">
                <a:solidFill>
                  <a:srgbClr val="FF0000"/>
                </a:solidFill>
              </a:rPr>
              <a:t>:3:3:1</a:t>
            </a:r>
            <a:r>
              <a:rPr lang="en-US" altLang="cs-CZ" sz="2600" b="1" dirty="0"/>
              <a:t> </a:t>
            </a:r>
            <a:r>
              <a:rPr lang="en-US" altLang="cs-CZ" sz="1200" b="1" dirty="0"/>
              <a:t>(full dominance) </a:t>
            </a:r>
          </a:p>
        </p:txBody>
      </p:sp>
      <p:sp>
        <p:nvSpPr>
          <p:cNvPr id="2" name="Obdélník 1"/>
          <p:cNvSpPr/>
          <p:nvPr/>
        </p:nvSpPr>
        <p:spPr>
          <a:xfrm>
            <a:off x="976101" y="3523957"/>
            <a:ext cx="10210730" cy="127915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Šipka dolů 2"/>
          <p:cNvSpPr/>
          <p:nvPr/>
        </p:nvSpPr>
        <p:spPr>
          <a:xfrm>
            <a:off x="5988050" y="4942606"/>
            <a:ext cx="215900" cy="21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47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864703" y="451619"/>
            <a:ext cx="7924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Mendel´s discoveries: overview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64703" y="1937216"/>
            <a:ext cx="8785225" cy="4470618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2000" b="1" dirty="0"/>
              <a:t>Traits are inherited as discreet pieces (elements)</a:t>
            </a:r>
            <a:endParaRPr lang="en-US" sz="2400" b="1" dirty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US" sz="2000" b="1" dirty="0"/>
          </a:p>
          <a:p>
            <a:pPr>
              <a:spcBef>
                <a:spcPct val="0"/>
              </a:spcBef>
              <a:defRPr/>
            </a:pPr>
            <a:r>
              <a:rPr lang="en-US" sz="2000" b="1" dirty="0"/>
              <a:t>Units of heredity (genes)</a:t>
            </a:r>
          </a:p>
          <a:p>
            <a:pPr marL="800100" lvl="1" indent="-342900">
              <a:spcBef>
                <a:spcPct val="0"/>
              </a:spcBef>
              <a:buAutoNum type="arabicParenR"/>
              <a:defRPr/>
            </a:pPr>
            <a:r>
              <a:rPr lang="en-US" sz="1900" dirty="0"/>
              <a:t>are </a:t>
            </a:r>
            <a:r>
              <a:rPr lang="en-US" sz="1900" b="1" dirty="0"/>
              <a:t>material</a:t>
            </a:r>
            <a:r>
              <a:rPr lang="en-US" sz="1900" dirty="0"/>
              <a:t> in nature</a:t>
            </a:r>
          </a:p>
          <a:p>
            <a:pPr marL="800100" lvl="1" indent="-342900">
              <a:spcBef>
                <a:spcPct val="0"/>
              </a:spcBef>
              <a:buAutoNum type="arabicParenR"/>
              <a:defRPr/>
            </a:pPr>
            <a:r>
              <a:rPr lang="en-US" sz="2000" dirty="0"/>
              <a:t>come </a:t>
            </a:r>
            <a:r>
              <a:rPr lang="en-US" sz="2000" b="1" dirty="0"/>
              <a:t>in pair </a:t>
            </a:r>
            <a:r>
              <a:rPr lang="en-US" sz="2000" dirty="0"/>
              <a:t>(inherited from mother and father) </a:t>
            </a:r>
          </a:p>
          <a:p>
            <a:pPr marL="800100" lvl="1" indent="-342900">
              <a:spcBef>
                <a:spcPct val="0"/>
              </a:spcBef>
              <a:buAutoNum type="arabicParenR"/>
              <a:defRPr/>
            </a:pPr>
            <a:r>
              <a:rPr lang="en-US" sz="2000" dirty="0"/>
              <a:t>they are twofold: </a:t>
            </a:r>
            <a:r>
              <a:rPr lang="en-US" sz="2000" b="1" dirty="0"/>
              <a:t>dominant</a:t>
            </a:r>
            <a:r>
              <a:rPr lang="en-US" sz="2000" dirty="0"/>
              <a:t> or </a:t>
            </a:r>
            <a:r>
              <a:rPr lang="en-US" sz="2000" b="1" dirty="0"/>
              <a:t>recessive (hidden)</a:t>
            </a:r>
          </a:p>
          <a:p>
            <a:pPr marL="800100" lvl="1" indent="-342900">
              <a:spcBef>
                <a:spcPct val="0"/>
              </a:spcBef>
              <a:buAutoNum type="arabicParenR"/>
              <a:defRPr/>
            </a:pPr>
            <a:r>
              <a:rPr lang="en-US" sz="2000" dirty="0"/>
              <a:t>they are transmitted to the next generation via </a:t>
            </a:r>
            <a:r>
              <a:rPr lang="en-US" sz="2000" b="1" dirty="0"/>
              <a:t>sex cells</a:t>
            </a:r>
          </a:p>
          <a:p>
            <a:pPr marL="800100" lvl="1" indent="-342900">
              <a:spcBef>
                <a:spcPct val="0"/>
              </a:spcBef>
              <a:buAutoNum type="arabicParenR"/>
              <a:defRPr/>
            </a:pPr>
            <a:r>
              <a:rPr lang="en-US" sz="2000" dirty="0"/>
              <a:t>they are inherited</a:t>
            </a:r>
            <a:r>
              <a:rPr lang="en-US" sz="2000" b="1" dirty="0"/>
              <a:t> separately - </a:t>
            </a:r>
            <a:r>
              <a:rPr lang="en-US" sz="2000" dirty="0"/>
              <a:t>they are not </a:t>
            </a:r>
            <a:r>
              <a:rPr lang="en-US" sz="2000" b="1" dirty="0"/>
              <a:t>blended in nature</a:t>
            </a:r>
          </a:p>
          <a:p>
            <a:pPr marL="457200" lvl="1" indent="0">
              <a:spcBef>
                <a:spcPct val="0"/>
              </a:spcBef>
              <a:buNone/>
              <a:defRPr/>
            </a:pPr>
            <a:endParaRPr lang="en-US" sz="24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2000" dirty="0"/>
              <a:t>F</a:t>
            </a:r>
            <a:r>
              <a:rPr lang="en-US" sz="2000" baseline="-25000" dirty="0"/>
              <a:t>1</a:t>
            </a:r>
            <a:r>
              <a:rPr lang="en-US" sz="2000" dirty="0"/>
              <a:t> offsprings show</a:t>
            </a:r>
            <a:r>
              <a:rPr lang="en-US" sz="2000" b="1" dirty="0"/>
              <a:t> </a:t>
            </a:r>
            <a:r>
              <a:rPr lang="en-US" sz="2000" dirty="0"/>
              <a:t>only</a:t>
            </a:r>
            <a:r>
              <a:rPr lang="en-US" sz="2000" b="1" dirty="0"/>
              <a:t> one parental trait (dominant one)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2000" b="1" dirty="0">
              <a:solidFill>
                <a:srgbClr val="C00000"/>
              </a:solidFill>
            </a:endParaRPr>
          </a:p>
          <a:p>
            <a:pPr marL="361950" indent="-361950">
              <a:defRPr/>
            </a:pPr>
            <a:r>
              <a:rPr lang="en-US" sz="2000" dirty="0">
                <a:cs typeface="Arial" pitchFamily="34" charset="0"/>
              </a:rPr>
              <a:t>Heterozygous </a:t>
            </a:r>
            <a:r>
              <a:rPr lang="en-US" sz="2000" dirty="0" err="1">
                <a:cs typeface="Arial" pitchFamily="34" charset="0"/>
              </a:rPr>
              <a:t>allel</a:t>
            </a:r>
            <a:r>
              <a:rPr lang="cs-CZ" sz="2000" dirty="0">
                <a:cs typeface="Arial" pitchFamily="34" charset="0"/>
              </a:rPr>
              <a:t>e</a:t>
            </a:r>
            <a:r>
              <a:rPr lang="en-US" sz="2000" dirty="0">
                <a:cs typeface="Arial" pitchFamily="34" charset="0"/>
              </a:rPr>
              <a:t>s </a:t>
            </a:r>
            <a:r>
              <a:rPr lang="en-US" sz="2000" b="1" dirty="0">
                <a:cs typeface="Arial" pitchFamily="34" charset="0"/>
              </a:rPr>
              <a:t>segregate</a:t>
            </a:r>
            <a:r>
              <a:rPr lang="en-US" sz="2000" dirty="0">
                <a:cs typeface="Arial" pitchFamily="34" charset="0"/>
              </a:rPr>
              <a:t> into gametes in </a:t>
            </a:r>
            <a:r>
              <a:rPr lang="en-US" sz="2000" b="1" dirty="0">
                <a:cs typeface="Arial" pitchFamily="34" charset="0"/>
              </a:rPr>
              <a:t>random fashion  </a:t>
            </a:r>
          </a:p>
          <a:p>
            <a:pPr marL="361950" indent="-361950">
              <a:defRPr/>
            </a:pPr>
            <a:endParaRPr lang="en-US" sz="2000" b="1" dirty="0">
              <a:cs typeface="Arial" pitchFamily="34" charset="0"/>
            </a:endParaRPr>
          </a:p>
          <a:p>
            <a:pPr marL="361950" indent="-361950">
              <a:defRPr/>
            </a:pPr>
            <a:r>
              <a:rPr lang="en-US" sz="2000" dirty="0">
                <a:cs typeface="Arial" pitchFamily="34" charset="0"/>
              </a:rPr>
              <a:t>Alleles of different genes </a:t>
            </a:r>
            <a:r>
              <a:rPr lang="en-US" sz="2000" b="1" dirty="0">
                <a:cs typeface="Arial" pitchFamily="34" charset="0"/>
              </a:rPr>
              <a:t>segregate</a:t>
            </a:r>
            <a:r>
              <a:rPr lang="en-US" sz="2000" dirty="0">
                <a:cs typeface="Arial" pitchFamily="34" charset="0"/>
              </a:rPr>
              <a:t> (combine itself</a:t>
            </a:r>
            <a:r>
              <a:rPr lang="en-US" sz="2000" b="1" dirty="0">
                <a:cs typeface="Arial" pitchFamily="34" charset="0"/>
              </a:rPr>
              <a:t>) independently </a:t>
            </a:r>
            <a:r>
              <a:rPr lang="en-US" sz="2000" dirty="0">
                <a:cs typeface="Arial" pitchFamily="34" charset="0"/>
              </a:rPr>
              <a:t>of each other</a:t>
            </a:r>
            <a:endParaRPr lang="en-US" sz="2000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43012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44198" y="374626"/>
            <a:ext cx="1728788" cy="129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2" y="281757"/>
            <a:ext cx="928688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42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 noChangeArrowheads="1"/>
          </p:cNvSpPr>
          <p:nvPr>
            <p:ph type="title"/>
          </p:nvPr>
        </p:nvSpPr>
        <p:spPr>
          <a:xfrm>
            <a:off x="717452" y="260350"/>
            <a:ext cx="9494936" cy="1644650"/>
          </a:xfrm>
        </p:spPr>
        <p:txBody>
          <a:bodyPr/>
          <a:lstStyle/>
          <a:p>
            <a:r>
              <a:rPr lang="en-US" altLang="cs-CZ" b="1" dirty="0"/>
              <a:t>Mendel´s sweet pea traits… nowadays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279651" y="2995613"/>
            <a:ext cx="43211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latin typeface="Arial" charset="0"/>
              </a:rPr>
              <a:t>...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A</a:t>
            </a:r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cs-CZ" sz="2000" b="1" dirty="0">
                <a:solidFill>
                  <a:srgbClr val="C86400"/>
                </a:solidFill>
                <a:latin typeface="Arial" charset="0"/>
              </a:rPr>
              <a:t>C</a:t>
            </a:r>
            <a:r>
              <a:rPr lang="cs-CZ" sz="2000" b="1" dirty="0">
                <a:latin typeface="Arial" charset="0"/>
              </a:rPr>
              <a:t>GGG</a:t>
            </a:r>
            <a:r>
              <a:rPr lang="cs-CZ" sz="2000" b="1" dirty="0">
                <a:solidFill>
                  <a:srgbClr val="00B050"/>
                </a:solidFill>
                <a:latin typeface="Arial" charset="0"/>
              </a:rPr>
              <a:t>AA</a:t>
            </a:r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cs-CZ" sz="2000" b="1" dirty="0">
                <a:solidFill>
                  <a:srgbClr val="C86400"/>
                </a:solidFill>
                <a:latin typeface="Arial" charset="0"/>
              </a:rPr>
              <a:t>C</a:t>
            </a:r>
            <a:r>
              <a:rPr lang="cs-CZ" sz="2000" b="1" dirty="0">
                <a:latin typeface="Arial" charset="0"/>
              </a:rPr>
              <a:t>GG</a:t>
            </a:r>
            <a:r>
              <a:rPr lang="cs-CZ" sz="2000" b="1" dirty="0">
                <a:solidFill>
                  <a:srgbClr val="00B050"/>
                </a:solidFill>
                <a:latin typeface="Arial" charset="0"/>
              </a:rPr>
              <a:t>A</a:t>
            </a:r>
            <a:r>
              <a:rPr lang="cs-CZ" sz="2000" b="1" dirty="0">
                <a:solidFill>
                  <a:srgbClr val="C86400"/>
                </a:solidFill>
                <a:latin typeface="Arial" charset="0"/>
              </a:rPr>
              <a:t>CCC</a:t>
            </a:r>
            <a:r>
              <a:rPr lang="cs-CZ" sz="2000" b="1" dirty="0">
                <a:latin typeface="Arial" charset="0"/>
              </a:rPr>
              <a:t>G</a:t>
            </a:r>
            <a:r>
              <a:rPr lang="cs-CZ" sz="2000" b="1" dirty="0">
                <a:solidFill>
                  <a:srgbClr val="00B050"/>
                </a:solidFill>
                <a:latin typeface="Arial" charset="0"/>
              </a:rPr>
              <a:t>A</a:t>
            </a:r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cs-CZ" sz="2000" b="1" dirty="0">
                <a:latin typeface="Arial" charset="0"/>
              </a:rPr>
              <a:t>G…</a:t>
            </a:r>
          </a:p>
        </p:txBody>
      </p:sp>
      <p:sp>
        <p:nvSpPr>
          <p:cNvPr id="114693" name="Obdélník 4"/>
          <p:cNvSpPr>
            <a:spLocks noChangeArrowheads="1"/>
          </p:cNvSpPr>
          <p:nvPr/>
        </p:nvSpPr>
        <p:spPr bwMode="auto">
          <a:xfrm>
            <a:off x="2279651" y="3860800"/>
            <a:ext cx="428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003366"/>
                </a:solidFill>
              </a:rPr>
              <a:t>...</a:t>
            </a:r>
            <a:r>
              <a:rPr lang="cs-CZ" altLang="cs-CZ" sz="2000" b="1">
                <a:solidFill>
                  <a:srgbClr val="5DAE5D"/>
                </a:solidFill>
              </a:rPr>
              <a:t>A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  <a:r>
              <a:rPr lang="cs-CZ" altLang="cs-CZ" sz="2000" b="1">
                <a:solidFill>
                  <a:srgbClr val="C86400"/>
                </a:solidFill>
              </a:rPr>
              <a:t>C</a:t>
            </a:r>
            <a:r>
              <a:rPr lang="cs-CZ" altLang="cs-CZ" sz="2000" b="1">
                <a:solidFill>
                  <a:srgbClr val="003366"/>
                </a:solidFill>
              </a:rPr>
              <a:t>GGG</a:t>
            </a:r>
            <a:r>
              <a:rPr lang="cs-CZ" altLang="cs-CZ" sz="2000" b="1">
                <a:solidFill>
                  <a:srgbClr val="00B050"/>
                </a:solidFill>
              </a:rPr>
              <a:t>AA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  <a:r>
              <a:rPr lang="cs-CZ" altLang="cs-CZ" sz="2000" b="1">
                <a:solidFill>
                  <a:srgbClr val="C86400"/>
                </a:solidFill>
              </a:rPr>
              <a:t>C</a:t>
            </a:r>
            <a:r>
              <a:rPr lang="cs-CZ" altLang="cs-CZ" sz="2000" b="1">
                <a:solidFill>
                  <a:srgbClr val="003366"/>
                </a:solidFill>
              </a:rPr>
              <a:t>G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  <a:r>
              <a:rPr lang="cs-CZ" altLang="cs-CZ" sz="2000" b="1">
                <a:solidFill>
                  <a:srgbClr val="003366"/>
                </a:solidFill>
              </a:rPr>
              <a:t>G</a:t>
            </a:r>
            <a:r>
              <a:rPr lang="cs-CZ" altLang="cs-CZ" sz="2000" b="1">
                <a:solidFill>
                  <a:srgbClr val="00B050"/>
                </a:solidFill>
              </a:rPr>
              <a:t>A</a:t>
            </a:r>
            <a:r>
              <a:rPr lang="cs-CZ" altLang="cs-CZ" sz="2000" b="1">
                <a:solidFill>
                  <a:srgbClr val="C86400"/>
                </a:solidFill>
              </a:rPr>
              <a:t>CC</a:t>
            </a:r>
            <a:r>
              <a:rPr lang="cs-CZ" altLang="cs-CZ" sz="2000" b="1">
                <a:solidFill>
                  <a:srgbClr val="003366"/>
                </a:solidFill>
              </a:rPr>
              <a:t>G</a:t>
            </a:r>
            <a:r>
              <a:rPr lang="cs-CZ" altLang="cs-CZ" sz="2000" b="1">
                <a:solidFill>
                  <a:srgbClr val="00B050"/>
                </a:solidFill>
              </a:rPr>
              <a:t>A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  <a:r>
              <a:rPr lang="cs-CZ" altLang="cs-CZ" sz="2000" b="1">
                <a:solidFill>
                  <a:srgbClr val="003366"/>
                </a:solidFill>
              </a:rPr>
              <a:t>G…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83113" y="2995614"/>
            <a:ext cx="214312" cy="1265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4696" name="TextovéPole 1"/>
          <p:cNvSpPr txBox="1">
            <a:spLocks noChangeArrowheads="1"/>
          </p:cNvSpPr>
          <p:nvPr/>
        </p:nvSpPr>
        <p:spPr bwMode="auto">
          <a:xfrm>
            <a:off x="2424114" y="2619375"/>
            <a:ext cx="237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Dominant </a:t>
            </a:r>
            <a:r>
              <a:rPr lang="cs-CZ" altLang="cs-CZ" sz="1800" b="1" dirty="0" err="1"/>
              <a:t>alelle</a:t>
            </a:r>
            <a:endParaRPr lang="cs-CZ" altLang="cs-CZ" sz="1800" b="1" dirty="0"/>
          </a:p>
        </p:txBody>
      </p:sp>
      <p:sp>
        <p:nvSpPr>
          <p:cNvPr id="114697" name="TextovéPole 2"/>
          <p:cNvSpPr txBox="1">
            <a:spLocks noChangeArrowheads="1"/>
          </p:cNvSpPr>
          <p:nvPr/>
        </p:nvSpPr>
        <p:spPr bwMode="auto">
          <a:xfrm>
            <a:off x="2566988" y="4260850"/>
            <a:ext cx="3529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>
                <a:solidFill>
                  <a:srgbClr val="C00000"/>
                </a:solidFill>
              </a:rPr>
              <a:t>Recessive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</a:rPr>
              <a:t>alelle</a:t>
            </a:r>
            <a:r>
              <a:rPr lang="cs-CZ" altLang="cs-CZ" sz="1800" b="1" dirty="0">
                <a:solidFill>
                  <a:srgbClr val="C00000"/>
                </a:solidFill>
              </a:rPr>
              <a:t> - mutant</a:t>
            </a:r>
          </a:p>
        </p:txBody>
      </p:sp>
      <p:sp>
        <p:nvSpPr>
          <p:cNvPr id="2" name="Šipka dolů 1"/>
          <p:cNvSpPr/>
          <p:nvPr/>
        </p:nvSpPr>
        <p:spPr>
          <a:xfrm>
            <a:off x="4872038" y="4724401"/>
            <a:ext cx="144462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3265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7654" name="Picture 6" descr="https://dr282zn36sxxg.cloudfront.net/datastreams/f-d%3A3502463cda7ce6976375ce6c8b3c5999dab1cb786c95da47302eb2a7%2BIMAGE_TINY%2BIMAGE_TINY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056" y="2392552"/>
            <a:ext cx="4304365" cy="246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5" name="TextovéPole 7"/>
          <p:cNvSpPr txBox="1">
            <a:spLocks noChangeArrowheads="1"/>
          </p:cNvSpPr>
          <p:nvPr/>
        </p:nvSpPr>
        <p:spPr bwMode="auto">
          <a:xfrm>
            <a:off x="2424113" y="5210961"/>
            <a:ext cx="71419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b="1" dirty="0"/>
              <a:t>Mutation in pea genes create new allele!</a:t>
            </a:r>
          </a:p>
        </p:txBody>
      </p:sp>
    </p:spTree>
    <p:extLst>
      <p:ext uri="{BB962C8B-B14F-4D97-AF65-F5344CB8AC3E}">
        <p14:creationId xmlns:p14="http://schemas.microsoft.com/office/powerpoint/2010/main" val="4038764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 noChangeArrowheads="1"/>
          </p:cNvSpPr>
          <p:nvPr>
            <p:ph type="title"/>
          </p:nvPr>
        </p:nvSpPr>
        <p:spPr>
          <a:xfrm>
            <a:off x="3383280" y="541338"/>
            <a:ext cx="5092505" cy="1143000"/>
          </a:xfrm>
        </p:spPr>
        <p:txBody>
          <a:bodyPr/>
          <a:lstStyle/>
          <a:p>
            <a:r>
              <a:rPr lang="en-US" altLang="cs-CZ" sz="2800" b="1" dirty="0"/>
              <a:t>Seed shape – round x wrinkled</a:t>
            </a:r>
            <a:br>
              <a:rPr lang="en-US" altLang="cs-CZ" sz="2800" dirty="0"/>
            </a:br>
            <a:r>
              <a:rPr lang="en-US" altLang="cs-CZ" sz="2800" dirty="0"/>
              <a:t>                              </a:t>
            </a:r>
            <a:r>
              <a:rPr lang="en-US" altLang="cs-CZ" sz="2800" i="1" dirty="0"/>
              <a:t>RR x </a:t>
            </a:r>
            <a:r>
              <a:rPr lang="en-US" altLang="cs-CZ" sz="2800" i="1" dirty="0" err="1"/>
              <a:t>rr</a:t>
            </a:r>
            <a:endParaRPr lang="en-US" altLang="cs-CZ" sz="2800" i="1" dirty="0"/>
          </a:p>
        </p:txBody>
      </p:sp>
      <p:sp>
        <p:nvSpPr>
          <p:cNvPr id="11571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331763" y="2431146"/>
            <a:ext cx="8601222" cy="29778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cs-CZ" sz="2400" b="1" dirty="0"/>
              <a:t>Cause of creation of </a:t>
            </a:r>
            <a:r>
              <a:rPr lang="en-US" altLang="cs-CZ" sz="2400" b="1" i="1" dirty="0"/>
              <a:t>r </a:t>
            </a:r>
            <a:r>
              <a:rPr lang="en-US" altLang="cs-CZ" sz="2400" b="1" dirty="0"/>
              <a:t>allele</a:t>
            </a:r>
            <a:r>
              <a:rPr lang="en-US" altLang="cs-CZ" sz="2400" b="1" i="1" dirty="0"/>
              <a:t> </a:t>
            </a:r>
            <a:r>
              <a:rPr lang="en-US" altLang="cs-CZ" sz="2400" b="1" dirty="0"/>
              <a:t>(wrinkled):</a:t>
            </a:r>
          </a:p>
          <a:p>
            <a:pPr marL="0" indent="0">
              <a:buNone/>
            </a:pPr>
            <a:r>
              <a:rPr lang="en-US" altLang="cs-CZ" sz="2400" dirty="0"/>
              <a:t>Mutation (</a:t>
            </a:r>
            <a:r>
              <a:rPr lang="en-US" altLang="cs-CZ" sz="2400" dirty="0" err="1"/>
              <a:t>transposone</a:t>
            </a:r>
            <a:r>
              <a:rPr lang="en-US" altLang="cs-CZ" sz="2400" dirty="0"/>
              <a:t> insertion) in gene which encode enzyme participating on creation of starch in seeds (SBEI) – development of inactive version of the enzyme</a:t>
            </a:r>
          </a:p>
          <a:p>
            <a:pPr marL="0" indent="0">
              <a:buNone/>
            </a:pPr>
            <a:r>
              <a:rPr lang="en-US" altLang="cs-CZ" sz="2400" b="1" dirty="0"/>
              <a:t>Result:</a:t>
            </a:r>
          </a:p>
          <a:p>
            <a:pPr marL="0" indent="0">
              <a:buNone/>
            </a:pPr>
            <a:r>
              <a:rPr lang="en-US" altLang="cs-CZ" sz="2400" dirty="0"/>
              <a:t>Accumulation of </a:t>
            </a:r>
            <a:r>
              <a:rPr lang="en-US" altLang="cs-CZ" sz="2400" dirty="0" err="1"/>
              <a:t>sacharose</a:t>
            </a:r>
            <a:r>
              <a:rPr lang="en-US" altLang="cs-CZ" sz="2400" dirty="0"/>
              <a:t> in seeds – change of osmotic pressure – wrinkled shape of the seeds after drying</a:t>
            </a:r>
          </a:p>
          <a:p>
            <a:pPr marL="0" indent="0">
              <a:buNone/>
            </a:pPr>
            <a:r>
              <a:rPr lang="en-US" altLang="cs-CZ" sz="2400" dirty="0"/>
              <a:t> </a:t>
            </a:r>
          </a:p>
        </p:txBody>
      </p:sp>
      <p:sp>
        <p:nvSpPr>
          <p:cNvPr id="115716" name="Obdélník 3"/>
          <p:cNvSpPr>
            <a:spLocks noChangeArrowheads="1"/>
          </p:cNvSpPr>
          <p:nvPr/>
        </p:nvSpPr>
        <p:spPr bwMode="auto">
          <a:xfrm>
            <a:off x="8880035" y="6316161"/>
            <a:ext cx="2954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i="1" dirty="0"/>
              <a:t>Bhattacharyya et al. (1993)</a:t>
            </a:r>
          </a:p>
        </p:txBody>
      </p:sp>
      <p:pic>
        <p:nvPicPr>
          <p:cNvPr id="11571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8" y="541338"/>
            <a:ext cx="2174875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701" y="478302"/>
            <a:ext cx="2525873" cy="57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/>
          <p:cNvSpPr>
            <a:spLocks noGrp="1" noChangeArrowheads="1"/>
          </p:cNvSpPr>
          <p:nvPr>
            <p:ph type="title"/>
          </p:nvPr>
        </p:nvSpPr>
        <p:spPr>
          <a:xfrm>
            <a:off x="1631951" y="908050"/>
            <a:ext cx="8990013" cy="1296988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cs-CZ" sz="2400" dirty="0"/>
            </a:br>
            <a:r>
              <a:rPr lang="en-US" altLang="cs-CZ" sz="1800" dirty="0"/>
              <a:t>a</a:t>
            </a:r>
            <a:r>
              <a:rPr lang="en-US" altLang="cs-CZ" sz="1800" b="1" dirty="0">
                <a:latin typeface="+mn-lt"/>
              </a:rPr>
              <a:t>) The reason for segregation and combination of alleles is the behavior of chromosomes during meiosis I </a:t>
            </a:r>
            <a:r>
              <a:rPr lang="en-US" altLang="cs-CZ" sz="1800" b="1" dirty="0">
                <a:solidFill>
                  <a:srgbClr val="FF0000"/>
                </a:solidFill>
                <a:latin typeface="+mn-lt"/>
              </a:rPr>
              <a:t>(spacing of chromosomes during anaphase I of first meiotic division)</a:t>
            </a:r>
            <a:br>
              <a:rPr lang="en-US" altLang="cs-CZ" sz="1800" b="1" dirty="0">
                <a:solidFill>
                  <a:srgbClr val="FF0000"/>
                </a:solidFill>
                <a:latin typeface="+mn-lt"/>
              </a:rPr>
            </a:br>
            <a:br>
              <a:rPr lang="en-US" altLang="cs-CZ" sz="1800" b="1" dirty="0">
                <a:solidFill>
                  <a:srgbClr val="FF0000"/>
                </a:solidFill>
                <a:latin typeface="+mn-lt"/>
              </a:rPr>
            </a:br>
            <a:r>
              <a:rPr lang="en-US" altLang="cs-CZ" sz="1800" b="1" dirty="0">
                <a:latin typeface="+mn-lt"/>
              </a:rPr>
              <a:t>b) The principle of combination apply for genes located on different chromosomes </a:t>
            </a:r>
            <a:endParaRPr lang="en-US" altLang="cs-CZ" sz="1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49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9" y="2420939"/>
            <a:ext cx="3673475" cy="4321175"/>
          </a:xfrm>
        </p:spPr>
      </p:pic>
      <p:sp>
        <p:nvSpPr>
          <p:cNvPr id="124932" name="Rectangle 5"/>
          <p:cNvSpPr>
            <a:spLocks noChangeArrowheads="1"/>
          </p:cNvSpPr>
          <p:nvPr/>
        </p:nvSpPr>
        <p:spPr bwMode="auto">
          <a:xfrm>
            <a:off x="6311900" y="2420938"/>
            <a:ext cx="3816350" cy="42481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grpSp>
        <p:nvGrpSpPr>
          <p:cNvPr id="124933" name="Group 6"/>
          <p:cNvGrpSpPr>
            <a:grpSpLocks/>
          </p:cNvGrpSpPr>
          <p:nvPr/>
        </p:nvGrpSpPr>
        <p:grpSpPr bwMode="auto">
          <a:xfrm>
            <a:off x="2495550" y="2420938"/>
            <a:ext cx="2089150" cy="1612900"/>
            <a:chOff x="0" y="3216"/>
            <a:chExt cx="1632" cy="1152"/>
          </a:xfrm>
        </p:grpSpPr>
        <p:sp>
          <p:nvSpPr>
            <p:cNvPr id="124976" name="Oval 7"/>
            <p:cNvSpPr>
              <a:spLocks noChangeArrowheads="1"/>
            </p:cNvSpPr>
            <p:nvPr/>
          </p:nvSpPr>
          <p:spPr bwMode="auto">
            <a:xfrm>
              <a:off x="0" y="3216"/>
              <a:ext cx="1632" cy="115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800" dirty="0"/>
            </a:p>
          </p:txBody>
        </p:sp>
        <p:grpSp>
          <p:nvGrpSpPr>
            <p:cNvPr id="124977" name="Group 8"/>
            <p:cNvGrpSpPr>
              <a:grpSpLocks/>
            </p:cNvGrpSpPr>
            <p:nvPr/>
          </p:nvGrpSpPr>
          <p:grpSpPr bwMode="auto">
            <a:xfrm>
              <a:off x="336" y="3408"/>
              <a:ext cx="415" cy="816"/>
              <a:chOff x="336" y="3408"/>
              <a:chExt cx="415" cy="816"/>
            </a:xfrm>
          </p:grpSpPr>
          <p:grpSp>
            <p:nvGrpSpPr>
              <p:cNvPr id="124987" name="Group 9"/>
              <p:cNvGrpSpPr>
                <a:grpSpLocks/>
              </p:cNvGrpSpPr>
              <p:nvPr/>
            </p:nvGrpSpPr>
            <p:grpSpPr bwMode="auto">
              <a:xfrm>
                <a:off x="576" y="3408"/>
                <a:ext cx="175" cy="816"/>
                <a:chOff x="1433" y="3408"/>
                <a:chExt cx="175" cy="816"/>
              </a:xfrm>
            </p:grpSpPr>
            <p:sp>
              <p:nvSpPr>
                <p:cNvPr id="124992" name="Freeform 10"/>
                <p:cNvSpPr>
                  <a:spLocks/>
                </p:cNvSpPr>
                <p:nvPr/>
              </p:nvSpPr>
              <p:spPr bwMode="auto">
                <a:xfrm flipH="1">
                  <a:off x="1433" y="3408"/>
                  <a:ext cx="175" cy="816"/>
                </a:xfrm>
                <a:custGeom>
                  <a:avLst/>
                  <a:gdLst>
                    <a:gd name="T0" fmla="*/ 0 w 288"/>
                    <a:gd name="T1" fmla="*/ 0 h 1344"/>
                    <a:gd name="T2" fmla="*/ 1 w 288"/>
                    <a:gd name="T3" fmla="*/ 1 h 1344"/>
                    <a:gd name="T4" fmla="*/ 0 w 288"/>
                    <a:gd name="T5" fmla="*/ 1 h 13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8" h="1344">
                      <a:moveTo>
                        <a:pt x="0" y="0"/>
                      </a:moveTo>
                      <a:cubicBezTo>
                        <a:pt x="144" y="152"/>
                        <a:pt x="288" y="304"/>
                        <a:pt x="288" y="528"/>
                      </a:cubicBezTo>
                      <a:cubicBezTo>
                        <a:pt x="288" y="752"/>
                        <a:pt x="48" y="1208"/>
                        <a:pt x="0" y="1344"/>
                      </a:cubicBezTo>
                    </a:path>
                  </a:pathLst>
                </a:custGeom>
                <a:noFill/>
                <a:ln w="1524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EA1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93" name="Line 11"/>
                <p:cNvSpPr>
                  <a:spLocks noChangeShapeType="1"/>
                </p:cNvSpPr>
                <p:nvPr/>
              </p:nvSpPr>
              <p:spPr bwMode="auto">
                <a:xfrm>
                  <a:off x="1505" y="3466"/>
                  <a:ext cx="53" cy="59"/>
                </a:xfrm>
                <a:prstGeom prst="line">
                  <a:avLst/>
                </a:prstGeom>
                <a:noFill/>
                <a:ln w="76200">
                  <a:solidFill>
                    <a:srgbClr val="FFEA1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94" name="Line 12"/>
                <p:cNvSpPr>
                  <a:spLocks noChangeShapeType="1"/>
                </p:cNvSpPr>
                <p:nvPr/>
              </p:nvSpPr>
              <p:spPr bwMode="auto">
                <a:xfrm rot="-4500000">
                  <a:off x="1552" y="4105"/>
                  <a:ext cx="53" cy="58"/>
                </a:xfrm>
                <a:prstGeom prst="line">
                  <a:avLst/>
                </a:prstGeom>
                <a:noFill/>
                <a:ln w="76200">
                  <a:solidFill>
                    <a:srgbClr val="85DAB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24988" name="Group 13"/>
              <p:cNvGrpSpPr>
                <a:grpSpLocks/>
              </p:cNvGrpSpPr>
              <p:nvPr/>
            </p:nvGrpSpPr>
            <p:grpSpPr bwMode="auto">
              <a:xfrm flipH="1">
                <a:off x="336" y="3408"/>
                <a:ext cx="175" cy="816"/>
                <a:chOff x="1433" y="3408"/>
                <a:chExt cx="175" cy="816"/>
              </a:xfrm>
            </p:grpSpPr>
            <p:sp>
              <p:nvSpPr>
                <p:cNvPr id="124989" name="Freeform 14"/>
                <p:cNvSpPr>
                  <a:spLocks/>
                </p:cNvSpPr>
                <p:nvPr/>
              </p:nvSpPr>
              <p:spPr bwMode="auto">
                <a:xfrm flipH="1">
                  <a:off x="1433" y="3408"/>
                  <a:ext cx="175" cy="816"/>
                </a:xfrm>
                <a:custGeom>
                  <a:avLst/>
                  <a:gdLst>
                    <a:gd name="T0" fmla="*/ 0 w 288"/>
                    <a:gd name="T1" fmla="*/ 0 h 1344"/>
                    <a:gd name="T2" fmla="*/ 1 w 288"/>
                    <a:gd name="T3" fmla="*/ 1 h 1344"/>
                    <a:gd name="T4" fmla="*/ 0 w 288"/>
                    <a:gd name="T5" fmla="*/ 1 h 13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8" h="1344">
                      <a:moveTo>
                        <a:pt x="0" y="0"/>
                      </a:moveTo>
                      <a:cubicBezTo>
                        <a:pt x="144" y="152"/>
                        <a:pt x="288" y="304"/>
                        <a:pt x="288" y="528"/>
                      </a:cubicBezTo>
                      <a:cubicBezTo>
                        <a:pt x="288" y="752"/>
                        <a:pt x="48" y="1208"/>
                        <a:pt x="0" y="1344"/>
                      </a:cubicBezTo>
                    </a:path>
                  </a:pathLst>
                </a:custGeom>
                <a:noFill/>
                <a:ln w="1524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EA1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90" name="Line 15"/>
                <p:cNvSpPr>
                  <a:spLocks noChangeShapeType="1"/>
                </p:cNvSpPr>
                <p:nvPr/>
              </p:nvSpPr>
              <p:spPr bwMode="auto">
                <a:xfrm>
                  <a:off x="1505" y="3466"/>
                  <a:ext cx="53" cy="59"/>
                </a:xfrm>
                <a:prstGeom prst="line">
                  <a:avLst/>
                </a:prstGeom>
                <a:noFill/>
                <a:ln w="76200">
                  <a:solidFill>
                    <a:srgbClr val="FFEA1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91" name="Line 16"/>
                <p:cNvSpPr>
                  <a:spLocks noChangeShapeType="1"/>
                </p:cNvSpPr>
                <p:nvPr/>
              </p:nvSpPr>
              <p:spPr bwMode="auto">
                <a:xfrm rot="-4500000">
                  <a:off x="1552" y="4105"/>
                  <a:ext cx="53" cy="58"/>
                </a:xfrm>
                <a:prstGeom prst="line">
                  <a:avLst/>
                </a:prstGeom>
                <a:noFill/>
                <a:ln w="76200">
                  <a:solidFill>
                    <a:srgbClr val="85DAB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24978" name="Group 17"/>
            <p:cNvGrpSpPr>
              <a:grpSpLocks/>
            </p:cNvGrpSpPr>
            <p:nvPr/>
          </p:nvGrpSpPr>
          <p:grpSpPr bwMode="auto">
            <a:xfrm>
              <a:off x="864" y="3408"/>
              <a:ext cx="415" cy="816"/>
              <a:chOff x="864" y="3408"/>
              <a:chExt cx="415" cy="816"/>
            </a:xfrm>
          </p:grpSpPr>
          <p:grpSp>
            <p:nvGrpSpPr>
              <p:cNvPr id="124979" name="Group 18"/>
              <p:cNvGrpSpPr>
                <a:grpSpLocks/>
              </p:cNvGrpSpPr>
              <p:nvPr/>
            </p:nvGrpSpPr>
            <p:grpSpPr bwMode="auto">
              <a:xfrm>
                <a:off x="1104" y="3408"/>
                <a:ext cx="175" cy="816"/>
                <a:chOff x="2256" y="3408"/>
                <a:chExt cx="175" cy="816"/>
              </a:xfrm>
            </p:grpSpPr>
            <p:sp>
              <p:nvSpPr>
                <p:cNvPr id="124984" name="Freeform 19"/>
                <p:cNvSpPr>
                  <a:spLocks/>
                </p:cNvSpPr>
                <p:nvPr/>
              </p:nvSpPr>
              <p:spPr bwMode="auto">
                <a:xfrm flipH="1">
                  <a:off x="2256" y="3408"/>
                  <a:ext cx="175" cy="816"/>
                </a:xfrm>
                <a:custGeom>
                  <a:avLst/>
                  <a:gdLst>
                    <a:gd name="T0" fmla="*/ 0 w 288"/>
                    <a:gd name="T1" fmla="*/ 0 h 1344"/>
                    <a:gd name="T2" fmla="*/ 1 w 288"/>
                    <a:gd name="T3" fmla="*/ 1 h 1344"/>
                    <a:gd name="T4" fmla="*/ 0 w 288"/>
                    <a:gd name="T5" fmla="*/ 1 h 13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8" h="1344">
                      <a:moveTo>
                        <a:pt x="0" y="0"/>
                      </a:moveTo>
                      <a:cubicBezTo>
                        <a:pt x="144" y="152"/>
                        <a:pt x="288" y="304"/>
                        <a:pt x="288" y="528"/>
                      </a:cubicBezTo>
                      <a:cubicBezTo>
                        <a:pt x="288" y="752"/>
                        <a:pt x="48" y="1208"/>
                        <a:pt x="0" y="1344"/>
                      </a:cubicBezTo>
                    </a:path>
                  </a:pathLst>
                </a:custGeom>
                <a:noFill/>
                <a:ln w="152400" cap="flat" cmpd="sng">
                  <a:solidFill>
                    <a:srgbClr val="CC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EA1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85" name="Line 20"/>
                <p:cNvSpPr>
                  <a:spLocks noChangeShapeType="1"/>
                </p:cNvSpPr>
                <p:nvPr/>
              </p:nvSpPr>
              <p:spPr bwMode="auto">
                <a:xfrm>
                  <a:off x="2328" y="3466"/>
                  <a:ext cx="53" cy="59"/>
                </a:xfrm>
                <a:prstGeom prst="line">
                  <a:avLst/>
                </a:prstGeom>
                <a:noFill/>
                <a:ln w="76200">
                  <a:solidFill>
                    <a:srgbClr val="FF941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86" name="Line 21"/>
                <p:cNvSpPr>
                  <a:spLocks noChangeShapeType="1"/>
                </p:cNvSpPr>
                <p:nvPr/>
              </p:nvSpPr>
              <p:spPr bwMode="auto">
                <a:xfrm rot="-4500000">
                  <a:off x="2375" y="4105"/>
                  <a:ext cx="53" cy="58"/>
                </a:xfrm>
                <a:prstGeom prst="line">
                  <a:avLst/>
                </a:prstGeom>
                <a:noFill/>
                <a:ln w="76200">
                  <a:solidFill>
                    <a:srgbClr val="8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24980" name="Group 22"/>
              <p:cNvGrpSpPr>
                <a:grpSpLocks/>
              </p:cNvGrpSpPr>
              <p:nvPr/>
            </p:nvGrpSpPr>
            <p:grpSpPr bwMode="auto">
              <a:xfrm flipH="1">
                <a:off x="864" y="3408"/>
                <a:ext cx="175" cy="816"/>
                <a:chOff x="2256" y="3408"/>
                <a:chExt cx="175" cy="816"/>
              </a:xfrm>
            </p:grpSpPr>
            <p:sp>
              <p:nvSpPr>
                <p:cNvPr id="124981" name="Freeform 23"/>
                <p:cNvSpPr>
                  <a:spLocks/>
                </p:cNvSpPr>
                <p:nvPr/>
              </p:nvSpPr>
              <p:spPr bwMode="auto">
                <a:xfrm flipH="1">
                  <a:off x="2256" y="3408"/>
                  <a:ext cx="175" cy="816"/>
                </a:xfrm>
                <a:custGeom>
                  <a:avLst/>
                  <a:gdLst>
                    <a:gd name="T0" fmla="*/ 0 w 288"/>
                    <a:gd name="T1" fmla="*/ 0 h 1344"/>
                    <a:gd name="T2" fmla="*/ 1 w 288"/>
                    <a:gd name="T3" fmla="*/ 1 h 1344"/>
                    <a:gd name="T4" fmla="*/ 0 w 288"/>
                    <a:gd name="T5" fmla="*/ 1 h 13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8" h="1344">
                      <a:moveTo>
                        <a:pt x="0" y="0"/>
                      </a:moveTo>
                      <a:cubicBezTo>
                        <a:pt x="144" y="152"/>
                        <a:pt x="288" y="304"/>
                        <a:pt x="288" y="528"/>
                      </a:cubicBezTo>
                      <a:cubicBezTo>
                        <a:pt x="288" y="752"/>
                        <a:pt x="48" y="1208"/>
                        <a:pt x="0" y="1344"/>
                      </a:cubicBezTo>
                    </a:path>
                  </a:pathLst>
                </a:custGeom>
                <a:noFill/>
                <a:ln w="152400" cap="flat" cmpd="sng">
                  <a:solidFill>
                    <a:srgbClr val="CC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EA1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82" name="Line 24"/>
                <p:cNvSpPr>
                  <a:spLocks noChangeShapeType="1"/>
                </p:cNvSpPr>
                <p:nvPr/>
              </p:nvSpPr>
              <p:spPr bwMode="auto">
                <a:xfrm>
                  <a:off x="2328" y="3466"/>
                  <a:ext cx="53" cy="59"/>
                </a:xfrm>
                <a:prstGeom prst="line">
                  <a:avLst/>
                </a:prstGeom>
                <a:noFill/>
                <a:ln w="76200">
                  <a:solidFill>
                    <a:srgbClr val="FF941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83" name="Line 25"/>
                <p:cNvSpPr>
                  <a:spLocks noChangeShapeType="1"/>
                </p:cNvSpPr>
                <p:nvPr/>
              </p:nvSpPr>
              <p:spPr bwMode="auto">
                <a:xfrm rot="-4500000">
                  <a:off x="2375" y="4105"/>
                  <a:ext cx="53" cy="58"/>
                </a:xfrm>
                <a:prstGeom prst="line">
                  <a:avLst/>
                </a:prstGeom>
                <a:noFill/>
                <a:ln w="76200">
                  <a:solidFill>
                    <a:srgbClr val="8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24934" name="Group 26"/>
          <p:cNvGrpSpPr>
            <a:grpSpLocks/>
          </p:cNvGrpSpPr>
          <p:nvPr/>
        </p:nvGrpSpPr>
        <p:grpSpPr bwMode="auto">
          <a:xfrm>
            <a:off x="2351089" y="4581525"/>
            <a:ext cx="3024187" cy="1773238"/>
            <a:chOff x="1992" y="2976"/>
            <a:chExt cx="2208" cy="1344"/>
          </a:xfrm>
        </p:grpSpPr>
        <p:sp>
          <p:nvSpPr>
            <p:cNvPr id="124950" name="Rectangle 27"/>
            <p:cNvSpPr>
              <a:spLocks noChangeArrowheads="1"/>
            </p:cNvSpPr>
            <p:nvPr/>
          </p:nvSpPr>
          <p:spPr bwMode="auto">
            <a:xfrm>
              <a:off x="1992" y="2976"/>
              <a:ext cx="2208" cy="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800" dirty="0"/>
            </a:p>
          </p:txBody>
        </p:sp>
        <p:grpSp>
          <p:nvGrpSpPr>
            <p:cNvPr id="124951" name="Group 28"/>
            <p:cNvGrpSpPr>
              <a:grpSpLocks/>
            </p:cNvGrpSpPr>
            <p:nvPr/>
          </p:nvGrpSpPr>
          <p:grpSpPr bwMode="auto">
            <a:xfrm>
              <a:off x="2016" y="3216"/>
              <a:ext cx="2112" cy="1104"/>
              <a:chOff x="2016" y="3216"/>
              <a:chExt cx="2112" cy="1104"/>
            </a:xfrm>
          </p:grpSpPr>
          <p:grpSp>
            <p:nvGrpSpPr>
              <p:cNvPr id="124952" name="Group 29"/>
              <p:cNvGrpSpPr>
                <a:grpSpLocks/>
              </p:cNvGrpSpPr>
              <p:nvPr/>
            </p:nvGrpSpPr>
            <p:grpSpPr bwMode="auto">
              <a:xfrm>
                <a:off x="2016" y="3216"/>
                <a:ext cx="528" cy="1104"/>
                <a:chOff x="2016" y="3216"/>
                <a:chExt cx="528" cy="1104"/>
              </a:xfrm>
            </p:grpSpPr>
            <p:sp>
              <p:nvSpPr>
                <p:cNvPr id="124971" name="Oval 30"/>
                <p:cNvSpPr>
                  <a:spLocks noChangeArrowheads="1"/>
                </p:cNvSpPr>
                <p:nvPr/>
              </p:nvSpPr>
              <p:spPr bwMode="auto">
                <a:xfrm rot="-5400000">
                  <a:off x="1728" y="3504"/>
                  <a:ext cx="1104" cy="52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800" dirty="0"/>
                </a:p>
              </p:txBody>
            </p:sp>
            <p:grpSp>
              <p:nvGrpSpPr>
                <p:cNvPr id="124972" name="Group 31"/>
                <p:cNvGrpSpPr>
                  <a:grpSpLocks/>
                </p:cNvGrpSpPr>
                <p:nvPr/>
              </p:nvGrpSpPr>
              <p:grpSpPr bwMode="auto">
                <a:xfrm flipH="1">
                  <a:off x="2208" y="3360"/>
                  <a:ext cx="175" cy="816"/>
                  <a:chOff x="1433" y="3408"/>
                  <a:chExt cx="175" cy="816"/>
                </a:xfrm>
              </p:grpSpPr>
              <p:sp>
                <p:nvSpPr>
                  <p:cNvPr id="124973" name="Freeform 32"/>
                  <p:cNvSpPr>
                    <a:spLocks/>
                  </p:cNvSpPr>
                  <p:nvPr/>
                </p:nvSpPr>
                <p:spPr bwMode="auto">
                  <a:xfrm flipH="1">
                    <a:off x="1433" y="3408"/>
                    <a:ext cx="175" cy="816"/>
                  </a:xfrm>
                  <a:custGeom>
                    <a:avLst/>
                    <a:gdLst>
                      <a:gd name="T0" fmla="*/ 0 w 288"/>
                      <a:gd name="T1" fmla="*/ 0 h 1344"/>
                      <a:gd name="T2" fmla="*/ 1 w 288"/>
                      <a:gd name="T3" fmla="*/ 1 h 1344"/>
                      <a:gd name="T4" fmla="*/ 0 w 288"/>
                      <a:gd name="T5" fmla="*/ 1 h 13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88" h="1344">
                        <a:moveTo>
                          <a:pt x="0" y="0"/>
                        </a:moveTo>
                        <a:cubicBezTo>
                          <a:pt x="144" y="152"/>
                          <a:pt x="288" y="304"/>
                          <a:pt x="288" y="528"/>
                        </a:cubicBezTo>
                        <a:cubicBezTo>
                          <a:pt x="288" y="752"/>
                          <a:pt x="48" y="1208"/>
                          <a:pt x="0" y="1344"/>
                        </a:cubicBezTo>
                      </a:path>
                    </a:pathLst>
                  </a:custGeom>
                  <a:noFill/>
                  <a:ln w="1524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EA18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74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505" y="3466"/>
                    <a:ext cx="53" cy="59"/>
                  </a:xfrm>
                  <a:prstGeom prst="line">
                    <a:avLst/>
                  </a:prstGeom>
                  <a:noFill/>
                  <a:ln w="76200">
                    <a:solidFill>
                      <a:srgbClr val="FFEA1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75" name="Line 34"/>
                  <p:cNvSpPr>
                    <a:spLocks noChangeShapeType="1"/>
                  </p:cNvSpPr>
                  <p:nvPr/>
                </p:nvSpPr>
                <p:spPr bwMode="auto">
                  <a:xfrm rot="-4500000">
                    <a:off x="1552" y="4105"/>
                    <a:ext cx="53" cy="58"/>
                  </a:xfrm>
                  <a:prstGeom prst="line">
                    <a:avLst/>
                  </a:prstGeom>
                  <a:noFill/>
                  <a:ln w="76200">
                    <a:solidFill>
                      <a:srgbClr val="85DAB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4953" name="Group 35"/>
              <p:cNvGrpSpPr>
                <a:grpSpLocks/>
              </p:cNvGrpSpPr>
              <p:nvPr/>
            </p:nvGrpSpPr>
            <p:grpSpPr bwMode="auto">
              <a:xfrm>
                <a:off x="2544" y="3216"/>
                <a:ext cx="528" cy="1104"/>
                <a:chOff x="2544" y="3216"/>
                <a:chExt cx="528" cy="1104"/>
              </a:xfrm>
            </p:grpSpPr>
            <p:sp>
              <p:nvSpPr>
                <p:cNvPr id="124966" name="Oval 36"/>
                <p:cNvSpPr>
                  <a:spLocks noChangeArrowheads="1"/>
                </p:cNvSpPr>
                <p:nvPr/>
              </p:nvSpPr>
              <p:spPr bwMode="auto">
                <a:xfrm rot="-5400000">
                  <a:off x="2256" y="3504"/>
                  <a:ext cx="1104" cy="52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800" dirty="0"/>
                </a:p>
              </p:txBody>
            </p:sp>
            <p:grpSp>
              <p:nvGrpSpPr>
                <p:cNvPr id="124967" name="Group 37"/>
                <p:cNvGrpSpPr>
                  <a:grpSpLocks/>
                </p:cNvGrpSpPr>
                <p:nvPr/>
              </p:nvGrpSpPr>
              <p:grpSpPr bwMode="auto">
                <a:xfrm>
                  <a:off x="2705" y="3360"/>
                  <a:ext cx="175" cy="816"/>
                  <a:chOff x="1433" y="3408"/>
                  <a:chExt cx="175" cy="816"/>
                </a:xfrm>
              </p:grpSpPr>
              <p:sp>
                <p:nvSpPr>
                  <p:cNvPr id="124968" name="Freeform 38"/>
                  <p:cNvSpPr>
                    <a:spLocks/>
                  </p:cNvSpPr>
                  <p:nvPr/>
                </p:nvSpPr>
                <p:spPr bwMode="auto">
                  <a:xfrm flipH="1">
                    <a:off x="1433" y="3408"/>
                    <a:ext cx="175" cy="816"/>
                  </a:xfrm>
                  <a:custGeom>
                    <a:avLst/>
                    <a:gdLst>
                      <a:gd name="T0" fmla="*/ 0 w 288"/>
                      <a:gd name="T1" fmla="*/ 0 h 1344"/>
                      <a:gd name="T2" fmla="*/ 1 w 288"/>
                      <a:gd name="T3" fmla="*/ 1 h 1344"/>
                      <a:gd name="T4" fmla="*/ 0 w 288"/>
                      <a:gd name="T5" fmla="*/ 1 h 13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88" h="1344">
                        <a:moveTo>
                          <a:pt x="0" y="0"/>
                        </a:moveTo>
                        <a:cubicBezTo>
                          <a:pt x="144" y="152"/>
                          <a:pt x="288" y="304"/>
                          <a:pt x="288" y="528"/>
                        </a:cubicBezTo>
                        <a:cubicBezTo>
                          <a:pt x="288" y="752"/>
                          <a:pt x="48" y="1208"/>
                          <a:pt x="0" y="1344"/>
                        </a:cubicBezTo>
                      </a:path>
                    </a:pathLst>
                  </a:custGeom>
                  <a:noFill/>
                  <a:ln w="1524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EA18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69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505" y="3466"/>
                    <a:ext cx="53" cy="59"/>
                  </a:xfrm>
                  <a:prstGeom prst="line">
                    <a:avLst/>
                  </a:prstGeom>
                  <a:noFill/>
                  <a:ln w="76200">
                    <a:solidFill>
                      <a:srgbClr val="FFEA1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70" name="Line 40"/>
                  <p:cNvSpPr>
                    <a:spLocks noChangeShapeType="1"/>
                  </p:cNvSpPr>
                  <p:nvPr/>
                </p:nvSpPr>
                <p:spPr bwMode="auto">
                  <a:xfrm rot="-4500000">
                    <a:off x="1552" y="4105"/>
                    <a:ext cx="53" cy="58"/>
                  </a:xfrm>
                  <a:prstGeom prst="line">
                    <a:avLst/>
                  </a:prstGeom>
                  <a:noFill/>
                  <a:ln w="76200">
                    <a:solidFill>
                      <a:srgbClr val="85DAB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4954" name="Group 41"/>
              <p:cNvGrpSpPr>
                <a:grpSpLocks/>
              </p:cNvGrpSpPr>
              <p:nvPr/>
            </p:nvGrpSpPr>
            <p:grpSpPr bwMode="auto">
              <a:xfrm>
                <a:off x="3600" y="3216"/>
                <a:ext cx="528" cy="1104"/>
                <a:chOff x="3600" y="3216"/>
                <a:chExt cx="528" cy="1104"/>
              </a:xfrm>
            </p:grpSpPr>
            <p:sp>
              <p:nvSpPr>
                <p:cNvPr id="124961" name="Oval 42"/>
                <p:cNvSpPr>
                  <a:spLocks noChangeArrowheads="1"/>
                </p:cNvSpPr>
                <p:nvPr/>
              </p:nvSpPr>
              <p:spPr bwMode="auto">
                <a:xfrm rot="-5400000">
                  <a:off x="3312" y="3504"/>
                  <a:ext cx="1104" cy="52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800" dirty="0"/>
                </a:p>
              </p:txBody>
            </p:sp>
            <p:grpSp>
              <p:nvGrpSpPr>
                <p:cNvPr id="124962" name="Group 43"/>
                <p:cNvGrpSpPr>
                  <a:grpSpLocks/>
                </p:cNvGrpSpPr>
                <p:nvPr/>
              </p:nvGrpSpPr>
              <p:grpSpPr bwMode="auto">
                <a:xfrm>
                  <a:off x="3761" y="3360"/>
                  <a:ext cx="175" cy="816"/>
                  <a:chOff x="2256" y="3408"/>
                  <a:chExt cx="175" cy="816"/>
                </a:xfrm>
              </p:grpSpPr>
              <p:sp>
                <p:nvSpPr>
                  <p:cNvPr id="124963" name="Freeform 44"/>
                  <p:cNvSpPr>
                    <a:spLocks/>
                  </p:cNvSpPr>
                  <p:nvPr/>
                </p:nvSpPr>
                <p:spPr bwMode="auto">
                  <a:xfrm flipH="1">
                    <a:off x="2256" y="3408"/>
                    <a:ext cx="175" cy="816"/>
                  </a:xfrm>
                  <a:custGeom>
                    <a:avLst/>
                    <a:gdLst>
                      <a:gd name="T0" fmla="*/ 0 w 288"/>
                      <a:gd name="T1" fmla="*/ 0 h 1344"/>
                      <a:gd name="T2" fmla="*/ 1 w 288"/>
                      <a:gd name="T3" fmla="*/ 1 h 1344"/>
                      <a:gd name="T4" fmla="*/ 0 w 288"/>
                      <a:gd name="T5" fmla="*/ 1 h 13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88" h="1344">
                        <a:moveTo>
                          <a:pt x="0" y="0"/>
                        </a:moveTo>
                        <a:cubicBezTo>
                          <a:pt x="144" y="152"/>
                          <a:pt x="288" y="304"/>
                          <a:pt x="288" y="528"/>
                        </a:cubicBezTo>
                        <a:cubicBezTo>
                          <a:pt x="288" y="752"/>
                          <a:pt x="48" y="1208"/>
                          <a:pt x="0" y="1344"/>
                        </a:cubicBezTo>
                      </a:path>
                    </a:pathLst>
                  </a:custGeom>
                  <a:noFill/>
                  <a:ln w="152400" cap="flat" cmpd="sng">
                    <a:solidFill>
                      <a:srgbClr val="CC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EA18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64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328" y="3466"/>
                    <a:ext cx="53" cy="59"/>
                  </a:xfrm>
                  <a:prstGeom prst="line">
                    <a:avLst/>
                  </a:prstGeom>
                  <a:noFill/>
                  <a:ln w="76200">
                    <a:solidFill>
                      <a:srgbClr val="FF941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65" name="Line 46"/>
                  <p:cNvSpPr>
                    <a:spLocks noChangeShapeType="1"/>
                  </p:cNvSpPr>
                  <p:nvPr/>
                </p:nvSpPr>
                <p:spPr bwMode="auto">
                  <a:xfrm rot="-4500000">
                    <a:off x="2375" y="4105"/>
                    <a:ext cx="53" cy="58"/>
                  </a:xfrm>
                  <a:prstGeom prst="line">
                    <a:avLst/>
                  </a:prstGeom>
                  <a:noFill/>
                  <a:ln w="76200">
                    <a:solidFill>
                      <a:srgbClr val="8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4955" name="Group 47"/>
              <p:cNvGrpSpPr>
                <a:grpSpLocks/>
              </p:cNvGrpSpPr>
              <p:nvPr/>
            </p:nvGrpSpPr>
            <p:grpSpPr bwMode="auto">
              <a:xfrm>
                <a:off x="3072" y="3216"/>
                <a:ext cx="528" cy="1104"/>
                <a:chOff x="3072" y="3216"/>
                <a:chExt cx="528" cy="1104"/>
              </a:xfrm>
            </p:grpSpPr>
            <p:sp>
              <p:nvSpPr>
                <p:cNvPr id="124956" name="Oval 48"/>
                <p:cNvSpPr>
                  <a:spLocks noChangeArrowheads="1"/>
                </p:cNvSpPr>
                <p:nvPr/>
              </p:nvSpPr>
              <p:spPr bwMode="auto">
                <a:xfrm rot="-5400000">
                  <a:off x="2784" y="3504"/>
                  <a:ext cx="1104" cy="52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800" dirty="0"/>
                </a:p>
              </p:txBody>
            </p:sp>
            <p:grpSp>
              <p:nvGrpSpPr>
                <p:cNvPr id="124957" name="Group 49"/>
                <p:cNvGrpSpPr>
                  <a:grpSpLocks/>
                </p:cNvGrpSpPr>
                <p:nvPr/>
              </p:nvGrpSpPr>
              <p:grpSpPr bwMode="auto">
                <a:xfrm flipH="1">
                  <a:off x="3264" y="3360"/>
                  <a:ext cx="175" cy="816"/>
                  <a:chOff x="2256" y="3408"/>
                  <a:chExt cx="175" cy="816"/>
                </a:xfrm>
              </p:grpSpPr>
              <p:sp>
                <p:nvSpPr>
                  <p:cNvPr id="124958" name="Freeform 50"/>
                  <p:cNvSpPr>
                    <a:spLocks/>
                  </p:cNvSpPr>
                  <p:nvPr/>
                </p:nvSpPr>
                <p:spPr bwMode="auto">
                  <a:xfrm flipH="1">
                    <a:off x="2256" y="3408"/>
                    <a:ext cx="175" cy="816"/>
                  </a:xfrm>
                  <a:custGeom>
                    <a:avLst/>
                    <a:gdLst>
                      <a:gd name="T0" fmla="*/ 0 w 288"/>
                      <a:gd name="T1" fmla="*/ 0 h 1344"/>
                      <a:gd name="T2" fmla="*/ 1 w 288"/>
                      <a:gd name="T3" fmla="*/ 1 h 1344"/>
                      <a:gd name="T4" fmla="*/ 0 w 288"/>
                      <a:gd name="T5" fmla="*/ 1 h 13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88" h="1344">
                        <a:moveTo>
                          <a:pt x="0" y="0"/>
                        </a:moveTo>
                        <a:cubicBezTo>
                          <a:pt x="144" y="152"/>
                          <a:pt x="288" y="304"/>
                          <a:pt x="288" y="528"/>
                        </a:cubicBezTo>
                        <a:cubicBezTo>
                          <a:pt x="288" y="752"/>
                          <a:pt x="48" y="1208"/>
                          <a:pt x="0" y="1344"/>
                        </a:cubicBezTo>
                      </a:path>
                    </a:pathLst>
                  </a:custGeom>
                  <a:noFill/>
                  <a:ln w="152400" cap="flat" cmpd="sng">
                    <a:solidFill>
                      <a:srgbClr val="CC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EA18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59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328" y="3466"/>
                    <a:ext cx="53" cy="59"/>
                  </a:xfrm>
                  <a:prstGeom prst="line">
                    <a:avLst/>
                  </a:prstGeom>
                  <a:noFill/>
                  <a:ln w="76200">
                    <a:solidFill>
                      <a:srgbClr val="FF941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60" name="Line 52"/>
                  <p:cNvSpPr>
                    <a:spLocks noChangeShapeType="1"/>
                  </p:cNvSpPr>
                  <p:nvPr/>
                </p:nvSpPr>
                <p:spPr bwMode="auto">
                  <a:xfrm rot="-4500000">
                    <a:off x="2375" y="4105"/>
                    <a:ext cx="53" cy="58"/>
                  </a:xfrm>
                  <a:prstGeom prst="line">
                    <a:avLst/>
                  </a:prstGeom>
                  <a:noFill/>
                  <a:ln w="76200">
                    <a:solidFill>
                      <a:srgbClr val="8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</p:grpSp>
      </p:grpSp>
      <p:sp>
        <p:nvSpPr>
          <p:cNvPr id="124935" name="Line 53"/>
          <p:cNvSpPr>
            <a:spLocks noChangeShapeType="1"/>
          </p:cNvSpPr>
          <p:nvPr/>
        </p:nvSpPr>
        <p:spPr bwMode="auto">
          <a:xfrm>
            <a:off x="3638550" y="4292600"/>
            <a:ext cx="0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24936" name="Group 93"/>
          <p:cNvGrpSpPr>
            <a:grpSpLocks/>
          </p:cNvGrpSpPr>
          <p:nvPr/>
        </p:nvGrpSpPr>
        <p:grpSpPr bwMode="auto">
          <a:xfrm>
            <a:off x="4656139" y="2492375"/>
            <a:ext cx="1436687" cy="1411288"/>
            <a:chOff x="818" y="2747"/>
            <a:chExt cx="1357" cy="1180"/>
          </a:xfrm>
        </p:grpSpPr>
        <p:grpSp>
          <p:nvGrpSpPr>
            <p:cNvPr id="124939" name="Group 94"/>
            <p:cNvGrpSpPr>
              <a:grpSpLocks/>
            </p:cNvGrpSpPr>
            <p:nvPr/>
          </p:nvGrpSpPr>
          <p:grpSpPr bwMode="auto">
            <a:xfrm>
              <a:off x="818" y="3097"/>
              <a:ext cx="635" cy="528"/>
              <a:chOff x="957" y="3024"/>
              <a:chExt cx="635" cy="528"/>
            </a:xfrm>
          </p:grpSpPr>
          <p:sp>
            <p:nvSpPr>
              <p:cNvPr id="124948" name="Oval 95"/>
              <p:cNvSpPr>
                <a:spLocks noChangeArrowheads="1"/>
              </p:cNvSpPr>
              <p:nvPr/>
            </p:nvSpPr>
            <p:spPr bwMode="auto">
              <a:xfrm>
                <a:off x="1008" y="3024"/>
                <a:ext cx="528" cy="52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800" dirty="0"/>
              </a:p>
            </p:txBody>
          </p:sp>
          <p:sp>
            <p:nvSpPr>
              <p:cNvPr id="124949" name="Rectangle 96"/>
              <p:cNvSpPr>
                <a:spLocks noChangeArrowheads="1"/>
              </p:cNvSpPr>
              <p:nvPr/>
            </p:nvSpPr>
            <p:spPr bwMode="auto">
              <a:xfrm>
                <a:off x="957" y="3063"/>
                <a:ext cx="635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EA18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3000" b="1" dirty="0">
                    <a:solidFill>
                      <a:schemeClr val="bg1"/>
                    </a:solidFill>
                  </a:rPr>
                  <a:t>P</a:t>
                </a:r>
                <a:r>
                  <a:rPr lang="en-US" altLang="cs-CZ" sz="3000" b="1" i="1" dirty="0">
                    <a:solidFill>
                      <a:schemeClr val="bg1"/>
                    </a:solidFill>
                  </a:rPr>
                  <a:t>p</a:t>
                </a:r>
                <a:endParaRPr lang="en-US" altLang="cs-CZ" sz="3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4940" name="Group 97"/>
            <p:cNvGrpSpPr>
              <a:grpSpLocks/>
            </p:cNvGrpSpPr>
            <p:nvPr/>
          </p:nvGrpSpPr>
          <p:grpSpPr bwMode="auto">
            <a:xfrm>
              <a:off x="1761" y="2747"/>
              <a:ext cx="414" cy="460"/>
              <a:chOff x="1761" y="2747"/>
              <a:chExt cx="414" cy="460"/>
            </a:xfrm>
          </p:grpSpPr>
          <p:sp>
            <p:nvSpPr>
              <p:cNvPr id="124946" name="Oval 98"/>
              <p:cNvSpPr>
                <a:spLocks noChangeArrowheads="1"/>
              </p:cNvSpPr>
              <p:nvPr/>
            </p:nvSpPr>
            <p:spPr bwMode="auto">
              <a:xfrm>
                <a:off x="1776" y="2784"/>
                <a:ext cx="384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800" dirty="0"/>
              </a:p>
            </p:txBody>
          </p:sp>
          <p:sp>
            <p:nvSpPr>
              <p:cNvPr id="124947" name="Rectangle 99"/>
              <p:cNvSpPr>
                <a:spLocks noChangeArrowheads="1"/>
              </p:cNvSpPr>
              <p:nvPr/>
            </p:nvSpPr>
            <p:spPr bwMode="auto">
              <a:xfrm>
                <a:off x="1761" y="2747"/>
                <a:ext cx="414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EA18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3000" b="1" dirty="0">
                    <a:solidFill>
                      <a:schemeClr val="bg1"/>
                    </a:solidFill>
                  </a:rPr>
                  <a:t>P</a:t>
                </a:r>
              </a:p>
            </p:txBody>
          </p:sp>
        </p:grpSp>
        <p:grpSp>
          <p:nvGrpSpPr>
            <p:cNvPr id="124941" name="Group 100"/>
            <p:cNvGrpSpPr>
              <a:grpSpLocks/>
            </p:cNvGrpSpPr>
            <p:nvPr/>
          </p:nvGrpSpPr>
          <p:grpSpPr bwMode="auto">
            <a:xfrm>
              <a:off x="1770" y="3467"/>
              <a:ext cx="395" cy="460"/>
              <a:chOff x="1770" y="2747"/>
              <a:chExt cx="395" cy="460"/>
            </a:xfrm>
          </p:grpSpPr>
          <p:sp>
            <p:nvSpPr>
              <p:cNvPr id="124944" name="Oval 101"/>
              <p:cNvSpPr>
                <a:spLocks noChangeArrowheads="1"/>
              </p:cNvSpPr>
              <p:nvPr/>
            </p:nvSpPr>
            <p:spPr bwMode="auto">
              <a:xfrm>
                <a:off x="1776" y="2784"/>
                <a:ext cx="384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800" dirty="0"/>
              </a:p>
            </p:txBody>
          </p:sp>
          <p:sp>
            <p:nvSpPr>
              <p:cNvPr id="124945" name="Rectangle 102"/>
              <p:cNvSpPr>
                <a:spLocks noChangeArrowheads="1"/>
              </p:cNvSpPr>
              <p:nvPr/>
            </p:nvSpPr>
            <p:spPr bwMode="auto">
              <a:xfrm>
                <a:off x="1770" y="2747"/>
                <a:ext cx="395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EA18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3000" b="1" i="1" dirty="0">
                    <a:solidFill>
                      <a:schemeClr val="bg1"/>
                    </a:solidFill>
                  </a:rPr>
                  <a:t>p</a:t>
                </a:r>
                <a:endParaRPr lang="en-US" altLang="cs-CZ" sz="3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4942" name="AutoShape 103"/>
            <p:cNvSpPr>
              <a:spLocks noChangeArrowheads="1"/>
            </p:cNvSpPr>
            <p:nvPr/>
          </p:nvSpPr>
          <p:spPr bwMode="auto">
            <a:xfrm rot="1800000">
              <a:off x="1392" y="3456"/>
              <a:ext cx="384" cy="96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CC0000"/>
            </a:solidFill>
            <a:ln w="9525">
              <a:solidFill>
                <a:srgbClr val="66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800" dirty="0"/>
            </a:p>
          </p:txBody>
        </p:sp>
        <p:sp>
          <p:nvSpPr>
            <p:cNvPr id="124943" name="AutoShape 104"/>
            <p:cNvSpPr>
              <a:spLocks noChangeArrowheads="1"/>
            </p:cNvSpPr>
            <p:nvPr/>
          </p:nvSpPr>
          <p:spPr bwMode="auto">
            <a:xfrm rot="19800000" flipV="1">
              <a:off x="1392" y="3120"/>
              <a:ext cx="384" cy="96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CC0000"/>
            </a:solidFill>
            <a:ln w="9525">
              <a:solidFill>
                <a:srgbClr val="66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800" dirty="0"/>
            </a:p>
          </p:txBody>
        </p:sp>
      </p:grpSp>
      <p:sp>
        <p:nvSpPr>
          <p:cNvPr id="124937" name="TextovéPole 1"/>
          <p:cNvSpPr txBox="1">
            <a:spLocks noChangeArrowheads="1"/>
          </p:cNvSpPr>
          <p:nvPr/>
        </p:nvSpPr>
        <p:spPr bwMode="auto">
          <a:xfrm>
            <a:off x="4084638" y="3821114"/>
            <a:ext cx="20764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err="1"/>
              <a:t>Meiose</a:t>
            </a:r>
            <a:r>
              <a:rPr lang="en-US" altLang="cs-CZ" sz="1600" b="1" dirty="0"/>
              <a:t> I -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err="1"/>
              <a:t>Anapahse</a:t>
            </a:r>
            <a:r>
              <a:rPr lang="en-US" altLang="cs-CZ" sz="1600" b="1" dirty="0"/>
              <a:t> spacing of </a:t>
            </a:r>
            <a:r>
              <a:rPr lang="en-US" altLang="cs-CZ" sz="1600" b="1" dirty="0" err="1"/>
              <a:t>homolouge</a:t>
            </a:r>
            <a:r>
              <a:rPr lang="en-US" altLang="cs-CZ" sz="1600" b="1" dirty="0"/>
              <a:t> chromosomes</a:t>
            </a:r>
          </a:p>
        </p:txBody>
      </p:sp>
      <p:sp>
        <p:nvSpPr>
          <p:cNvPr id="2" name="Obdélník 1"/>
          <p:cNvSpPr/>
          <p:nvPr/>
        </p:nvSpPr>
        <p:spPr>
          <a:xfrm>
            <a:off x="471268" y="408089"/>
            <a:ext cx="11296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cs-CZ" sz="3600" b="1" kern="0" dirty="0">
                <a:latin typeface="+mj-lt"/>
                <a:ea typeface="+mj-ea"/>
                <a:cs typeface="+mj-cs"/>
              </a:rPr>
              <a:t>Mendel´s principles and chromosomes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753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genetics</a:t>
            </a:r>
            <a:r>
              <a:rPr lang="cs-CZ" dirty="0"/>
              <a:t> „</a:t>
            </a:r>
            <a:r>
              <a:rPr lang="cs-CZ" dirty="0" err="1"/>
              <a:t>pre-mendelian</a:t>
            </a:r>
            <a:r>
              <a:rPr lang="cs-CZ" dirty="0"/>
              <a:t> </a:t>
            </a:r>
            <a:r>
              <a:rPr lang="cs-CZ" dirty="0" err="1"/>
              <a:t>era</a:t>
            </a:r>
            <a:r>
              <a:rPr lang="cs-CZ" dirty="0"/>
              <a:t>“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1817" y="1690688"/>
            <a:ext cx="6613188" cy="4351338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895350" algn="l"/>
              </a:tabLst>
            </a:pPr>
            <a:r>
              <a:rPr lang="en-US" dirty="0"/>
              <a:t>The effects of heredity are observed by human kinds form its down</a:t>
            </a:r>
          </a:p>
          <a:p>
            <a:pPr lvl="1"/>
            <a:endParaRPr lang="en-US" dirty="0"/>
          </a:p>
          <a:p>
            <a:pPr marL="447675" lvl="1" indent="-174625"/>
            <a:r>
              <a:rPr lang="en-US" dirty="0"/>
              <a:t>Children resembles of their parents</a:t>
            </a:r>
          </a:p>
          <a:p>
            <a:pPr marL="447675" lvl="1" indent="-174625"/>
            <a:r>
              <a:rPr lang="en-US" dirty="0"/>
              <a:t>Domestication of animals and plants, </a:t>
            </a:r>
          </a:p>
          <a:p>
            <a:pPr marL="447675" lvl="1" indent="0">
              <a:buNone/>
            </a:pPr>
            <a:r>
              <a:rPr lang="en-US" dirty="0"/>
              <a:t>selective breeding for better </a:t>
            </a:r>
            <a:r>
              <a:rPr lang="cs-CZ" dirty="0" err="1"/>
              <a:t>traits</a:t>
            </a:r>
            <a:r>
              <a:rPr lang="en-US" dirty="0"/>
              <a:t>  </a:t>
            </a:r>
          </a:p>
          <a:p>
            <a:pPr marL="447675" lvl="1" indent="-174625">
              <a:buNone/>
            </a:pPr>
            <a:endParaRPr lang="en-US" dirty="0"/>
          </a:p>
          <a:p>
            <a:pPr marL="447675" lvl="1" indent="-174625"/>
            <a:r>
              <a:rPr lang="en-US" dirty="0"/>
              <a:t>People of Mesopotamia used hybrids of domesticated and wild donkeys to pull their war chariots about 4,500 years ago (</a:t>
            </a:r>
            <a:r>
              <a:rPr lang="cs-CZ" dirty="0"/>
              <a:t> Y-</a:t>
            </a:r>
            <a:r>
              <a:rPr lang="cs-CZ" dirty="0" err="1"/>
              <a:t>chromosomal</a:t>
            </a:r>
            <a:r>
              <a:rPr lang="cs-CZ" dirty="0"/>
              <a:t>  and </a:t>
            </a:r>
            <a:r>
              <a:rPr lang="cs-CZ" dirty="0" err="1"/>
              <a:t>mitochondrial</a:t>
            </a:r>
            <a:r>
              <a:rPr lang="cs-CZ" dirty="0"/>
              <a:t> DNA</a:t>
            </a:r>
            <a:r>
              <a:rPr lang="en-US" dirty="0"/>
              <a:t>)</a:t>
            </a:r>
          </a:p>
          <a:p>
            <a:pPr marL="447675" lvl="1" indent="-174625"/>
            <a:endParaRPr lang="en-US" dirty="0"/>
          </a:p>
          <a:p>
            <a:pPr marL="447675" lvl="1" indent="-174625"/>
            <a:r>
              <a:rPr lang="en-US" dirty="0"/>
              <a:t>Sumerians horse breeding records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273" y="1734047"/>
            <a:ext cx="4931376" cy="1421540"/>
          </a:xfrm>
          <a:prstGeom prst="rect">
            <a:avLst/>
          </a:prstGeom>
        </p:spPr>
      </p:pic>
      <p:pic>
        <p:nvPicPr>
          <p:cNvPr id="1028" name="Picture 4" descr="https://www.science.org/cms/10.1126/sciadv.abm0218/asset/e9e2ce63-f045-4f71-a219-050cd1b231c1/assets/images/large/sciadv.abm0218-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005" y="3519557"/>
            <a:ext cx="4092229" cy="25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081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/>
          <p:cNvSpPr>
            <a:spLocks noGrp="1" noChangeArrowheads="1"/>
          </p:cNvSpPr>
          <p:nvPr>
            <p:ph type="title"/>
          </p:nvPr>
        </p:nvSpPr>
        <p:spPr>
          <a:xfrm>
            <a:off x="321546" y="908050"/>
            <a:ext cx="11404879" cy="1143000"/>
          </a:xfrm>
        </p:spPr>
        <p:txBody>
          <a:bodyPr/>
          <a:lstStyle/>
          <a:p>
            <a:pPr algn="ctr"/>
            <a:r>
              <a:rPr lang="en-US" alt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Description of genes and alleles on </a:t>
            </a:r>
            <a:r>
              <a:rPr lang="en-US" alt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metaph</a:t>
            </a:r>
            <a:r>
              <a:rPr lang="cs-CZ" alt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alt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chromosomes </a:t>
            </a:r>
          </a:p>
        </p:txBody>
      </p:sp>
      <p:pic>
        <p:nvPicPr>
          <p:cNvPr id="1218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66989" y="3638551"/>
            <a:ext cx="2243137" cy="20415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5956" name="TextovéPole 3"/>
          <p:cNvSpPr txBox="1">
            <a:spLocks noChangeArrowheads="1"/>
          </p:cNvSpPr>
          <p:nvPr/>
        </p:nvSpPr>
        <p:spPr bwMode="auto">
          <a:xfrm>
            <a:off x="2728913" y="2339976"/>
            <a:ext cx="1655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Gene A</a:t>
            </a:r>
            <a:endParaRPr lang="en-US" altLang="cs-CZ" sz="1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5957" name="Obdélník 4"/>
          <p:cNvSpPr>
            <a:spLocks noChangeArrowheads="1"/>
          </p:cNvSpPr>
          <p:nvPr/>
        </p:nvSpPr>
        <p:spPr bwMode="auto">
          <a:xfrm>
            <a:off x="2711450" y="4149725"/>
            <a:ext cx="35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</a:p>
        </p:txBody>
      </p:sp>
      <p:sp>
        <p:nvSpPr>
          <p:cNvPr id="125958" name="Obdélník 5"/>
          <p:cNvSpPr>
            <a:spLocks noChangeArrowheads="1"/>
          </p:cNvSpPr>
          <p:nvPr/>
        </p:nvSpPr>
        <p:spPr bwMode="auto">
          <a:xfrm flipH="1">
            <a:off x="3121025" y="3881439"/>
            <a:ext cx="331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</a:p>
        </p:txBody>
      </p:sp>
      <p:sp>
        <p:nvSpPr>
          <p:cNvPr id="125959" name="TextovéPole 6"/>
          <p:cNvSpPr txBox="1">
            <a:spLocks noChangeArrowheads="1"/>
          </p:cNvSpPr>
          <p:nvPr/>
        </p:nvSpPr>
        <p:spPr bwMode="auto">
          <a:xfrm>
            <a:off x="2621771" y="5940425"/>
            <a:ext cx="6883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2000" b="1" dirty="0">
                <a:solidFill>
                  <a:srgbClr val="003366"/>
                </a:solidFill>
                <a:ea typeface="ＭＳ Ｐゴシック" panose="020B0600070205080204" pitchFamily="34" charset="-128"/>
              </a:rPr>
              <a:t>Metaphase chromosome = 2 identical  chromatids!</a:t>
            </a:r>
            <a:endParaRPr lang="en-US" altLang="cs-CZ" sz="1800" b="1" dirty="0">
              <a:solidFill>
                <a:srgbClr val="003366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259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6" y="3440113"/>
            <a:ext cx="1724025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F7A7A"/>
                  </a:outerShdw>
                </a:effectLst>
              </a14:hiddenEffects>
            </a:ext>
          </a:extLst>
        </p:spPr>
      </p:pic>
      <p:pic>
        <p:nvPicPr>
          <p:cNvPr id="1259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3468689"/>
            <a:ext cx="1720850" cy="156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F7A7A"/>
                  </a:outerShdw>
                </a:effectLst>
              </a14:hiddenEffects>
            </a:ext>
          </a:extLst>
        </p:spPr>
      </p:pic>
      <p:sp>
        <p:nvSpPr>
          <p:cNvPr id="125962" name="Obdélník 7"/>
          <p:cNvSpPr>
            <a:spLocks noChangeArrowheads="1"/>
          </p:cNvSpPr>
          <p:nvPr/>
        </p:nvSpPr>
        <p:spPr bwMode="auto">
          <a:xfrm>
            <a:off x="6959600" y="2708276"/>
            <a:ext cx="2449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Genotype AA</a:t>
            </a:r>
          </a:p>
        </p:txBody>
      </p:sp>
      <p:sp>
        <p:nvSpPr>
          <p:cNvPr id="125963" name="Obdélník 9"/>
          <p:cNvSpPr>
            <a:spLocks noChangeArrowheads="1"/>
          </p:cNvSpPr>
          <p:nvPr/>
        </p:nvSpPr>
        <p:spPr bwMode="auto">
          <a:xfrm rot="10800000" flipH="1" flipV="1">
            <a:off x="6345239" y="377825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</a:p>
        </p:txBody>
      </p:sp>
      <p:sp>
        <p:nvSpPr>
          <p:cNvPr id="125964" name="Obdélník 11"/>
          <p:cNvSpPr>
            <a:spLocks noChangeArrowheads="1"/>
          </p:cNvSpPr>
          <p:nvPr/>
        </p:nvSpPr>
        <p:spPr bwMode="auto">
          <a:xfrm>
            <a:off x="6608764" y="3578225"/>
            <a:ext cx="350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</a:p>
        </p:txBody>
      </p:sp>
      <p:sp>
        <p:nvSpPr>
          <p:cNvPr id="125965" name="Obdélník 12"/>
          <p:cNvSpPr>
            <a:spLocks noChangeArrowheads="1"/>
          </p:cNvSpPr>
          <p:nvPr/>
        </p:nvSpPr>
        <p:spPr bwMode="auto">
          <a:xfrm>
            <a:off x="8164514" y="3770313"/>
            <a:ext cx="350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</a:p>
        </p:txBody>
      </p:sp>
      <p:sp>
        <p:nvSpPr>
          <p:cNvPr id="125966" name="Obdélník 13"/>
          <p:cNvSpPr>
            <a:spLocks noChangeArrowheads="1"/>
          </p:cNvSpPr>
          <p:nvPr/>
        </p:nvSpPr>
        <p:spPr bwMode="auto">
          <a:xfrm>
            <a:off x="8469314" y="3578225"/>
            <a:ext cx="352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</a:p>
        </p:txBody>
      </p:sp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7018338" y="5187950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3366"/>
                </a:solidFill>
              </a:rPr>
              <a:t>Genotyp</a:t>
            </a:r>
            <a:r>
              <a:rPr lang="cs-CZ" altLang="en-US" dirty="0">
                <a:solidFill>
                  <a:srgbClr val="003366"/>
                </a:solidFill>
              </a:rPr>
              <a:t>e</a:t>
            </a:r>
            <a:r>
              <a:rPr lang="en-US" altLang="en-US" dirty="0">
                <a:solidFill>
                  <a:srgbClr val="003366"/>
                </a:solidFill>
              </a:rPr>
              <a:t> Aa ?</a:t>
            </a:r>
          </a:p>
        </p:txBody>
      </p:sp>
    </p:spTree>
    <p:extLst>
      <p:ext uri="{BB962C8B-B14F-4D97-AF65-F5344CB8AC3E}">
        <p14:creationId xmlns:p14="http://schemas.microsoft.com/office/powerpoint/2010/main" val="901411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</p:txBody>
      </p:sp>
      <p:pic>
        <p:nvPicPr>
          <p:cNvPr id="126980" name="Picture 4" descr="Karyoty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Line 8"/>
          <p:cNvSpPr>
            <a:spLocks noChangeShapeType="1"/>
          </p:cNvSpPr>
          <p:nvPr/>
        </p:nvSpPr>
        <p:spPr bwMode="auto">
          <a:xfrm>
            <a:off x="3575050" y="7651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46" name="Text Box 13"/>
          <p:cNvSpPr txBox="1">
            <a:spLocks noChangeArrowheads="1"/>
          </p:cNvSpPr>
          <p:nvPr/>
        </p:nvSpPr>
        <p:spPr bwMode="auto">
          <a:xfrm>
            <a:off x="3359151" y="549276"/>
            <a:ext cx="360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</a:p>
        </p:txBody>
      </p:sp>
      <p:sp>
        <p:nvSpPr>
          <p:cNvPr id="87047" name="Text Box 14"/>
          <p:cNvSpPr txBox="1">
            <a:spLocks noChangeArrowheads="1"/>
          </p:cNvSpPr>
          <p:nvPr/>
        </p:nvSpPr>
        <p:spPr bwMode="auto">
          <a:xfrm>
            <a:off x="3575050" y="549276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>
                <a:solidFill>
                  <a:srgbClr val="003366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A  a</a:t>
            </a:r>
          </a:p>
        </p:txBody>
      </p:sp>
      <p:sp>
        <p:nvSpPr>
          <p:cNvPr id="87048" name="Text Box 15"/>
          <p:cNvSpPr txBox="1">
            <a:spLocks noChangeArrowheads="1"/>
          </p:cNvSpPr>
          <p:nvPr/>
        </p:nvSpPr>
        <p:spPr bwMode="auto">
          <a:xfrm>
            <a:off x="4224339" y="549276"/>
            <a:ext cx="287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</a:p>
        </p:txBody>
      </p:sp>
      <p:sp>
        <p:nvSpPr>
          <p:cNvPr id="87049" name="Text Box 16"/>
          <p:cNvSpPr txBox="1">
            <a:spLocks noChangeArrowheads="1"/>
          </p:cNvSpPr>
          <p:nvPr/>
        </p:nvSpPr>
        <p:spPr bwMode="auto">
          <a:xfrm>
            <a:off x="4727576" y="765176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B   B</a:t>
            </a:r>
          </a:p>
        </p:txBody>
      </p:sp>
      <p:sp>
        <p:nvSpPr>
          <p:cNvPr id="87050" name="Text Box 17"/>
          <p:cNvSpPr txBox="1">
            <a:spLocks noChangeArrowheads="1"/>
          </p:cNvSpPr>
          <p:nvPr/>
        </p:nvSpPr>
        <p:spPr bwMode="auto">
          <a:xfrm>
            <a:off x="5375276" y="765176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b  b</a:t>
            </a:r>
          </a:p>
        </p:txBody>
      </p:sp>
      <p:sp>
        <p:nvSpPr>
          <p:cNvPr id="87051" name="Text Box 18"/>
          <p:cNvSpPr txBox="1">
            <a:spLocks noChangeArrowheads="1"/>
          </p:cNvSpPr>
          <p:nvPr/>
        </p:nvSpPr>
        <p:spPr bwMode="auto">
          <a:xfrm>
            <a:off x="8040689" y="1412876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C   C c   c</a:t>
            </a:r>
          </a:p>
        </p:txBody>
      </p:sp>
      <p:sp>
        <p:nvSpPr>
          <p:cNvPr id="87052" name="Text Box 19"/>
          <p:cNvSpPr txBox="1">
            <a:spLocks noChangeArrowheads="1"/>
          </p:cNvSpPr>
          <p:nvPr/>
        </p:nvSpPr>
        <p:spPr bwMode="auto">
          <a:xfrm>
            <a:off x="8040688" y="1916113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D  D   d  d</a:t>
            </a:r>
          </a:p>
        </p:txBody>
      </p:sp>
      <p:sp>
        <p:nvSpPr>
          <p:cNvPr id="87053" name="Line 20"/>
          <p:cNvSpPr>
            <a:spLocks noChangeShapeType="1"/>
          </p:cNvSpPr>
          <p:nvPr/>
        </p:nvSpPr>
        <p:spPr bwMode="auto">
          <a:xfrm>
            <a:off x="3575051" y="981076"/>
            <a:ext cx="504825" cy="1439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54" name="Line 21"/>
          <p:cNvSpPr>
            <a:spLocks noChangeShapeType="1"/>
          </p:cNvSpPr>
          <p:nvPr/>
        </p:nvSpPr>
        <p:spPr bwMode="auto">
          <a:xfrm flipH="1">
            <a:off x="4224339" y="1268414"/>
            <a:ext cx="719137" cy="1152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55" name="Line 22"/>
          <p:cNvSpPr>
            <a:spLocks noChangeShapeType="1"/>
          </p:cNvSpPr>
          <p:nvPr/>
        </p:nvSpPr>
        <p:spPr bwMode="auto">
          <a:xfrm flipH="1">
            <a:off x="7464426" y="1700214"/>
            <a:ext cx="576263" cy="6492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56" name="Line 23"/>
          <p:cNvSpPr>
            <a:spLocks noChangeShapeType="1"/>
          </p:cNvSpPr>
          <p:nvPr/>
        </p:nvSpPr>
        <p:spPr bwMode="auto">
          <a:xfrm flipH="1">
            <a:off x="7535864" y="2205039"/>
            <a:ext cx="504825" cy="287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57" name="Text Box 24"/>
          <p:cNvSpPr txBox="1">
            <a:spLocks noChangeArrowheads="1"/>
          </p:cNvSpPr>
          <p:nvPr/>
        </p:nvSpPr>
        <p:spPr bwMode="auto">
          <a:xfrm>
            <a:off x="3000376" y="2420938"/>
            <a:ext cx="3382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Genes</a:t>
            </a:r>
            <a:r>
              <a:rPr lang="cs-CZ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freely</a:t>
            </a:r>
            <a:r>
              <a:rPr lang="cs-CZ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combinated</a:t>
            </a:r>
            <a:endParaRPr lang="cs-CZ" altLang="cs-CZ" sz="1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7058" name="Text Box 25"/>
          <p:cNvSpPr txBox="1">
            <a:spLocks noChangeArrowheads="1"/>
          </p:cNvSpPr>
          <p:nvPr/>
        </p:nvSpPr>
        <p:spPr bwMode="auto">
          <a:xfrm>
            <a:off x="6527799" y="2420939"/>
            <a:ext cx="4284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Linked</a:t>
            </a:r>
            <a:r>
              <a:rPr lang="cs-CZ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genes</a:t>
            </a:r>
            <a:r>
              <a:rPr lang="cs-CZ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(on </a:t>
            </a:r>
            <a:r>
              <a:rPr lang="cs-CZ" altLang="cs-CZ" sz="1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same</a:t>
            </a:r>
            <a:r>
              <a:rPr lang="cs-CZ" altLang="cs-CZ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chromosome</a:t>
            </a:r>
            <a:endParaRPr lang="cs-CZ" altLang="cs-CZ" sz="1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7059" name="Text Box 26"/>
          <p:cNvSpPr txBox="1">
            <a:spLocks noChangeArrowheads="1"/>
          </p:cNvSpPr>
          <p:nvPr/>
        </p:nvSpPr>
        <p:spPr bwMode="auto">
          <a:xfrm>
            <a:off x="4008438" y="115889"/>
            <a:ext cx="1943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AaBb</a:t>
            </a:r>
          </a:p>
        </p:txBody>
      </p:sp>
      <p:sp>
        <p:nvSpPr>
          <p:cNvPr id="87060" name="Text Box 27"/>
          <p:cNvSpPr txBox="1">
            <a:spLocks noChangeArrowheads="1"/>
          </p:cNvSpPr>
          <p:nvPr/>
        </p:nvSpPr>
        <p:spPr bwMode="auto">
          <a:xfrm>
            <a:off x="8183564" y="188914"/>
            <a:ext cx="194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CcDd</a:t>
            </a:r>
          </a:p>
        </p:txBody>
      </p:sp>
      <p:sp>
        <p:nvSpPr>
          <p:cNvPr id="126997" name="Text Box 28"/>
          <p:cNvSpPr txBox="1">
            <a:spLocks noChangeArrowheads="1"/>
          </p:cNvSpPr>
          <p:nvPr/>
        </p:nvSpPr>
        <p:spPr bwMode="auto">
          <a:xfrm>
            <a:off x="6167439" y="188913"/>
            <a:ext cx="17287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dihybrid</a:t>
            </a:r>
          </a:p>
        </p:txBody>
      </p:sp>
      <p:sp>
        <p:nvSpPr>
          <p:cNvPr id="126998" name="Line 29"/>
          <p:cNvSpPr>
            <a:spLocks noChangeShapeType="1"/>
          </p:cNvSpPr>
          <p:nvPr/>
        </p:nvSpPr>
        <p:spPr bwMode="auto">
          <a:xfrm>
            <a:off x="7558089" y="404813"/>
            <a:ext cx="6508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6999" name="Line 30"/>
          <p:cNvSpPr>
            <a:spLocks noChangeShapeType="1"/>
          </p:cNvSpPr>
          <p:nvPr/>
        </p:nvSpPr>
        <p:spPr bwMode="auto">
          <a:xfrm flipH="1" flipV="1">
            <a:off x="5087939" y="333375"/>
            <a:ext cx="936625" cy="714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7104064" y="4208464"/>
            <a:ext cx="30241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>
                <a:solidFill>
                  <a:srgbClr val="003366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EE</a:t>
            </a: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 f f  monohybrid Ef</a:t>
            </a:r>
          </a:p>
        </p:txBody>
      </p:sp>
      <p:sp>
        <p:nvSpPr>
          <p:cNvPr id="127001" name="TextovéPole 1"/>
          <p:cNvSpPr txBox="1">
            <a:spLocks noChangeArrowheads="1"/>
          </p:cNvSpPr>
          <p:nvPr/>
        </p:nvSpPr>
        <p:spPr bwMode="auto">
          <a:xfrm>
            <a:off x="8597900" y="6080576"/>
            <a:ext cx="31084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Human</a:t>
            </a:r>
            <a:r>
              <a:rPr lang="cs-CZ" altLang="cs-CZ" sz="1800" b="1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Karyotype  - </a:t>
            </a:r>
            <a:r>
              <a:rPr lang="cs-CZ" altLang="cs-CZ" sz="1800" b="1" i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mitosis</a:t>
            </a:r>
            <a:endParaRPr lang="cs-CZ" altLang="cs-CZ" sz="1800" b="1" i="1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459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title"/>
          </p:nvPr>
        </p:nvSpPr>
        <p:spPr>
          <a:xfrm>
            <a:off x="825085" y="299778"/>
            <a:ext cx="10566400" cy="727334"/>
          </a:xfrm>
        </p:spPr>
        <p:txBody>
          <a:bodyPr/>
          <a:lstStyle/>
          <a:p>
            <a:pPr algn="ctr" eaLnBrk="1" hangingPunct="1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Exceptions from Mendel´s ratios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1769" y="1537786"/>
            <a:ext cx="7694613" cy="4365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400" dirty="0"/>
              <a:t>Incomplete dominance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/>
              <a:t>Codominance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/>
              <a:t>Multiple </a:t>
            </a:r>
            <a:r>
              <a:rPr lang="en-US" altLang="cs-CZ" sz="2400" dirty="0" err="1"/>
              <a:t>allelism</a:t>
            </a:r>
            <a:endParaRPr lang="en-US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/>
              <a:t>Lethal alleles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/>
              <a:t>Penetrance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/>
              <a:t>Expressivity</a:t>
            </a:r>
            <a:endParaRPr lang="en-US" altLang="cs-CZ" sz="2400" b="1" dirty="0"/>
          </a:p>
          <a:p>
            <a:pPr eaLnBrk="1" hangingPunct="1">
              <a:lnSpc>
                <a:spcPct val="90000"/>
              </a:lnSpc>
            </a:pPr>
            <a:endParaRPr lang="en-US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 err="1"/>
              <a:t>Pleiot</a:t>
            </a:r>
            <a:r>
              <a:rPr lang="cs-CZ" altLang="cs-CZ" sz="2400" dirty="0"/>
              <a:t>h</a:t>
            </a:r>
            <a:r>
              <a:rPr lang="en-US" altLang="cs-CZ" sz="2400" dirty="0" err="1"/>
              <a:t>rop</a:t>
            </a:r>
            <a:r>
              <a:rPr lang="cs-CZ" altLang="cs-CZ" sz="2400" dirty="0"/>
              <a:t>y</a:t>
            </a:r>
            <a:r>
              <a:rPr lang="en-US" altLang="cs-CZ" sz="24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/>
              <a:t>Phenocopy</a:t>
            </a:r>
            <a:endParaRPr lang="en-US" altLang="cs-CZ" sz="2400" dirty="0"/>
          </a:p>
          <a:p>
            <a:pPr eaLnBrk="1" hangingPunct="1">
              <a:lnSpc>
                <a:spcPct val="90000"/>
              </a:lnSpc>
            </a:pPr>
            <a:endParaRPr lang="en-US" altLang="cs-CZ" sz="2400" dirty="0"/>
          </a:p>
          <a:p>
            <a:pPr eaLnBrk="1" hangingPunct="1">
              <a:lnSpc>
                <a:spcPct val="90000"/>
              </a:lnSpc>
            </a:pPr>
            <a:endParaRPr lang="en-US" altLang="cs-CZ" sz="2400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138648" y="5006784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b="1" dirty="0"/>
              <a:t>   Gene linkage</a:t>
            </a:r>
          </a:p>
        </p:txBody>
      </p:sp>
      <p:sp>
        <p:nvSpPr>
          <p:cNvPr id="6149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E74BF0-5E78-4F78-93D9-CC0C857DA6BE}" type="slidenum">
              <a:rPr lang="en-US" altLang="cs-CZ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cs-CZ" sz="2600" dirty="0">
              <a:solidFill>
                <a:schemeClr val="bg1"/>
              </a:solidFill>
            </a:endParaRPr>
          </a:p>
        </p:txBody>
      </p:sp>
      <p:sp>
        <p:nvSpPr>
          <p:cNvPr id="6150" name="TextovéPole 1"/>
          <p:cNvSpPr txBox="1">
            <a:spLocks noChangeArrowheads="1"/>
          </p:cNvSpPr>
          <p:nvPr/>
        </p:nvSpPr>
        <p:spPr bwMode="auto">
          <a:xfrm>
            <a:off x="7138648" y="1759742"/>
            <a:ext cx="2879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/>
              <a:t>Effect of ale</a:t>
            </a:r>
            <a:r>
              <a:rPr lang="cs-CZ" altLang="cs-CZ" sz="2400" b="1" dirty="0" err="1"/>
              <a:t>lles</a:t>
            </a:r>
            <a:r>
              <a:rPr lang="en-US" altLang="cs-CZ" sz="2400" b="1" dirty="0"/>
              <a:t> of one gene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5664199" y="2213889"/>
            <a:ext cx="978506" cy="28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Šipka doprava 7"/>
          <p:cNvSpPr/>
          <p:nvPr/>
        </p:nvSpPr>
        <p:spPr>
          <a:xfrm>
            <a:off x="5664199" y="3858912"/>
            <a:ext cx="978506" cy="301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287344" y="3772541"/>
            <a:ext cx="29519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cs-CZ" sz="2400" b="1" dirty="0"/>
              <a:t> Gene interactions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5664199" y="5090921"/>
            <a:ext cx="978505" cy="274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8618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5726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ovéPole 1"/>
          <p:cNvSpPr txBox="1">
            <a:spLocks noChangeArrowheads="1"/>
          </p:cNvSpPr>
          <p:nvPr/>
        </p:nvSpPr>
        <p:spPr bwMode="auto">
          <a:xfrm>
            <a:off x="8904288" y="2852738"/>
            <a:ext cx="18716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Aa – exactly 50%</a:t>
            </a:r>
          </a:p>
        </p:txBody>
      </p:sp>
      <p:cxnSp>
        <p:nvCxnSpPr>
          <p:cNvPr id="3" name="Přímá spojnice 2"/>
          <p:cNvCxnSpPr/>
          <p:nvPr/>
        </p:nvCxnSpPr>
        <p:spPr>
          <a:xfrm flipV="1">
            <a:off x="8688388" y="3357564"/>
            <a:ext cx="215900" cy="141287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ovéPole 4"/>
          <p:cNvSpPr txBox="1">
            <a:spLocks noChangeArrowheads="1"/>
          </p:cNvSpPr>
          <p:nvPr/>
        </p:nvSpPr>
        <p:spPr bwMode="auto">
          <a:xfrm>
            <a:off x="6364166" y="2528888"/>
            <a:ext cx="172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 Aa – not in half 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21320"/>
            <a:ext cx="9572626" cy="82564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Phenotype effects of dominance exceptions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5139" y="5054427"/>
            <a:ext cx="2509853" cy="9997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en-US" altLang="cs-CZ" dirty="0">
                <a:solidFill>
                  <a:srgbClr val="000000"/>
                </a:solidFill>
              </a:rPr>
              <a:t>Full dominance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581513" y="5054427"/>
            <a:ext cx="2509853" cy="9997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kern="0" dirty="0">
                <a:solidFill>
                  <a:srgbClr val="000000"/>
                </a:solidFill>
              </a:rPr>
              <a:t>Incomplete  dominance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266097" y="5054427"/>
            <a:ext cx="2509853" cy="9997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kern="0" dirty="0">
                <a:solidFill>
                  <a:srgbClr val="000000"/>
                </a:solidFill>
              </a:rPr>
              <a:t>Codominance</a:t>
            </a:r>
          </a:p>
        </p:txBody>
      </p:sp>
    </p:spTree>
    <p:extLst>
      <p:ext uri="{BB962C8B-B14F-4D97-AF65-F5344CB8AC3E}">
        <p14:creationId xmlns:p14="http://schemas.microsoft.com/office/powerpoint/2010/main" val="3833820254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4792" y="190920"/>
            <a:ext cx="10566400" cy="849923"/>
          </a:xfrm>
        </p:spPr>
        <p:txBody>
          <a:bodyPr/>
          <a:lstStyle/>
          <a:p>
            <a:pPr algn="ctr" eaLnBrk="1" hangingPunct="1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Incomplete dominance – </a:t>
            </a:r>
            <a:r>
              <a:rPr lang="en-US" altLang="cs-CZ" sz="4000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Antirrhinum </a:t>
            </a:r>
            <a:r>
              <a:rPr lang="en-US" altLang="cs-CZ" sz="4000" i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majus</a:t>
            </a:r>
            <a:r>
              <a:rPr lang="en-US" altLang="cs-CZ" sz="4000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70062" y="1040843"/>
            <a:ext cx="4220901" cy="572789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450501" y="1187450"/>
            <a:ext cx="4210800" cy="5543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975790" y="2160397"/>
            <a:ext cx="4460367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dirty="0">
                <a:solidFill>
                  <a:srgbClr val="000000"/>
                </a:solidFill>
              </a:rPr>
              <a:t>Color of bloom depends on </a:t>
            </a:r>
            <a:r>
              <a:rPr lang="en-US" altLang="cs-CZ" sz="2400" b="1" dirty="0">
                <a:solidFill>
                  <a:srgbClr val="000000"/>
                </a:solidFill>
              </a:rPr>
              <a:t>amount of product </a:t>
            </a:r>
            <a:endParaRPr lang="en-US" altLang="cs-CZ" sz="2400" b="1" u="sng" dirty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</a:rPr>
              <a:t>Allele R</a:t>
            </a:r>
            <a:r>
              <a:rPr lang="en-US" altLang="cs-CZ" sz="2400" b="1" baseline="30000" dirty="0">
                <a:solidFill>
                  <a:srgbClr val="000000"/>
                </a:solidFill>
              </a:rPr>
              <a:t>1</a:t>
            </a:r>
            <a:r>
              <a:rPr lang="en-US" altLang="cs-CZ" sz="2400" baseline="30000" dirty="0">
                <a:solidFill>
                  <a:srgbClr val="000000"/>
                </a:solidFill>
              </a:rPr>
              <a:t> </a:t>
            </a:r>
            <a:r>
              <a:rPr lang="en-US" altLang="cs-CZ" sz="2400" dirty="0">
                <a:solidFill>
                  <a:srgbClr val="000000"/>
                </a:solidFill>
              </a:rPr>
              <a:t> - color production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</a:rPr>
              <a:t>Heterozygote R</a:t>
            </a:r>
            <a:r>
              <a:rPr lang="en-US" altLang="cs-CZ" sz="2400" b="1" baseline="30000" dirty="0">
                <a:solidFill>
                  <a:srgbClr val="000000"/>
                </a:solidFill>
              </a:rPr>
              <a:t>1</a:t>
            </a:r>
            <a:r>
              <a:rPr lang="en-US" altLang="cs-CZ" sz="2400" b="1" dirty="0">
                <a:solidFill>
                  <a:srgbClr val="000000"/>
                </a:solidFill>
              </a:rPr>
              <a:t>R</a:t>
            </a:r>
            <a:r>
              <a:rPr lang="en-US" altLang="cs-CZ" sz="2400" b="1" baseline="30000" dirty="0">
                <a:solidFill>
                  <a:srgbClr val="000000"/>
                </a:solidFill>
              </a:rPr>
              <a:t>2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dirty="0">
                <a:solidFill>
                  <a:srgbClr val="000000"/>
                </a:solidFill>
              </a:rPr>
              <a:t>– approx.. half amount of color production compared to R</a:t>
            </a:r>
            <a:r>
              <a:rPr lang="en-US" altLang="cs-CZ" sz="2400" baseline="30000" dirty="0">
                <a:solidFill>
                  <a:srgbClr val="000000"/>
                </a:solidFill>
              </a:rPr>
              <a:t>1</a:t>
            </a:r>
            <a:r>
              <a:rPr lang="en-US" altLang="cs-CZ" sz="2400" dirty="0">
                <a:solidFill>
                  <a:srgbClr val="000000"/>
                </a:solidFill>
              </a:rPr>
              <a:t>R</a:t>
            </a:r>
            <a:r>
              <a:rPr lang="en-US" altLang="cs-CZ" sz="2400" baseline="30000" dirty="0">
                <a:solidFill>
                  <a:srgbClr val="000000"/>
                </a:solidFill>
              </a:rPr>
              <a:t>1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cs-CZ" sz="2400" baseline="30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cs-CZ" sz="2400" b="1" dirty="0">
                <a:solidFill>
                  <a:srgbClr val="000000"/>
                </a:solidFill>
              </a:rPr>
              <a:t>R</a:t>
            </a:r>
            <a:r>
              <a:rPr lang="en-US" altLang="cs-CZ" sz="2400" b="1" baseline="30000" dirty="0">
                <a:solidFill>
                  <a:srgbClr val="000000"/>
                </a:solidFill>
              </a:rPr>
              <a:t>2</a:t>
            </a:r>
            <a:r>
              <a:rPr lang="en-US" altLang="cs-CZ" sz="2400" b="1" dirty="0">
                <a:solidFill>
                  <a:srgbClr val="000000"/>
                </a:solidFill>
              </a:rPr>
              <a:t>R</a:t>
            </a:r>
            <a:r>
              <a:rPr lang="en-US" altLang="cs-CZ" sz="2400" b="1" baseline="30000" dirty="0">
                <a:solidFill>
                  <a:srgbClr val="000000"/>
                </a:solidFill>
              </a:rPr>
              <a:t>2</a:t>
            </a:r>
            <a:r>
              <a:rPr lang="en-US" altLang="cs-CZ" sz="2400" baseline="30000" dirty="0">
                <a:solidFill>
                  <a:srgbClr val="000000"/>
                </a:solidFill>
              </a:rPr>
              <a:t> </a:t>
            </a:r>
            <a:r>
              <a:rPr lang="en-US" altLang="cs-CZ" sz="2400" dirty="0">
                <a:solidFill>
                  <a:srgbClr val="000000"/>
                </a:solidFill>
              </a:rPr>
              <a:t>- no color</a:t>
            </a:r>
            <a:r>
              <a:rPr lang="en-US" altLang="cs-CZ" sz="2400" baseline="30000" dirty="0">
                <a:solidFill>
                  <a:srgbClr val="000000"/>
                </a:solidFill>
              </a:rPr>
              <a:t> </a:t>
            </a:r>
            <a:endParaRPr lang="en-US" altLang="cs-CZ" sz="2400" dirty="0">
              <a:solidFill>
                <a:srgbClr val="000000"/>
              </a:solidFill>
            </a:endParaRPr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975790" y="1952625"/>
            <a:ext cx="4460367" cy="418691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820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8F4EC16-5EF0-4B98-ABA3-82582987076E}" type="slidenum">
              <a:rPr lang="en-US" altLang="cs-CZ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cs-CZ" sz="2600" dirty="0">
              <a:solidFill>
                <a:schemeClr val="bg1"/>
              </a:solidFill>
            </a:endParaRPr>
          </a:p>
        </p:txBody>
      </p:sp>
      <p:sp>
        <p:nvSpPr>
          <p:cNvPr id="8201" name="TextovéPole 2"/>
          <p:cNvSpPr txBox="1">
            <a:spLocks noChangeArrowheads="1"/>
          </p:cNvSpPr>
          <p:nvPr/>
        </p:nvSpPr>
        <p:spPr bwMode="auto">
          <a:xfrm>
            <a:off x="975789" y="1449417"/>
            <a:ext cx="4460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>
                <a:solidFill>
                  <a:srgbClr val="000000"/>
                </a:solidFill>
              </a:rPr>
              <a:t>Explanation</a:t>
            </a:r>
          </a:p>
        </p:txBody>
      </p:sp>
    </p:spTree>
    <p:extLst>
      <p:ext uri="{BB962C8B-B14F-4D97-AF65-F5344CB8AC3E}">
        <p14:creationId xmlns:p14="http://schemas.microsoft.com/office/powerpoint/2010/main" val="250390558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>
          <a:xfrm>
            <a:off x="452176" y="370116"/>
            <a:ext cx="11435024" cy="1143000"/>
          </a:xfrm>
        </p:spPr>
        <p:txBody>
          <a:bodyPr/>
          <a:lstStyle/>
          <a:p>
            <a:pPr algn="ctr" eaLnBrk="1" hangingPunct="1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Incomplete </a:t>
            </a:r>
            <a:r>
              <a:rPr lang="en-US" alt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domina</a:t>
            </a:r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alt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</a:t>
            </a:r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human familial hypercholesterolemia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76" y="1655647"/>
            <a:ext cx="4847798" cy="4888850"/>
          </a:xfrm>
        </p:spPr>
        <p:txBody>
          <a:bodyPr/>
          <a:lstStyle/>
          <a:p>
            <a:pPr eaLnBrk="1" hangingPunct="1">
              <a:buClrTx/>
            </a:pPr>
            <a:r>
              <a:rPr lang="en-US" altLang="cs-CZ" sz="2400" dirty="0">
                <a:solidFill>
                  <a:srgbClr val="000000"/>
                </a:solidFill>
              </a:rPr>
              <a:t>Hereditary disease, incidence </a:t>
            </a:r>
            <a:r>
              <a:rPr lang="en-US" altLang="cs-CZ" sz="2400" b="1" dirty="0">
                <a:solidFill>
                  <a:srgbClr val="000000"/>
                </a:solidFill>
              </a:rPr>
              <a:t>1/250</a:t>
            </a:r>
            <a:r>
              <a:rPr lang="en-US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>
                <a:solidFill>
                  <a:srgbClr val="000000"/>
                </a:solidFill>
              </a:rPr>
              <a:t>in</a:t>
            </a:r>
            <a:r>
              <a:rPr lang="en-US" altLang="cs-CZ" sz="2400" dirty="0">
                <a:solidFill>
                  <a:srgbClr val="000000"/>
                </a:solidFill>
              </a:rPr>
              <a:t> CR, </a:t>
            </a:r>
            <a:r>
              <a:rPr lang="en-US" altLang="cs-CZ" sz="2400" dirty="0" err="1">
                <a:solidFill>
                  <a:srgbClr val="000000"/>
                </a:solidFill>
              </a:rPr>
              <a:t>cca</a:t>
            </a:r>
            <a:r>
              <a:rPr lang="en-US" altLang="cs-CZ" sz="2400" dirty="0">
                <a:solidFill>
                  <a:srgbClr val="000000"/>
                </a:solidFill>
              </a:rPr>
              <a:t> 500 mutations described </a:t>
            </a:r>
          </a:p>
          <a:p>
            <a:pPr eaLnBrk="1" hangingPunct="1">
              <a:buClrTx/>
            </a:pPr>
            <a:r>
              <a:rPr lang="en-US" altLang="cs-CZ" sz="2400" dirty="0">
                <a:solidFill>
                  <a:srgbClr val="000000"/>
                </a:solidFill>
              </a:rPr>
              <a:t>Caused by </a:t>
            </a:r>
            <a:r>
              <a:rPr lang="en-US" altLang="cs-CZ" sz="2400" b="1" dirty="0">
                <a:solidFill>
                  <a:srgbClr val="000000"/>
                </a:solidFill>
              </a:rPr>
              <a:t>high levels of LDL </a:t>
            </a:r>
            <a:r>
              <a:rPr lang="en-US" altLang="cs-CZ" sz="2400" dirty="0">
                <a:solidFill>
                  <a:srgbClr val="000000"/>
                </a:solidFill>
              </a:rPr>
              <a:t>(low density lipoprotein) cholesterol</a:t>
            </a:r>
          </a:p>
          <a:p>
            <a:pPr eaLnBrk="1" hangingPunct="1">
              <a:buClrTx/>
            </a:pPr>
            <a:r>
              <a:rPr lang="en-US" altLang="cs-CZ" sz="2400" b="1" i="1" dirty="0">
                <a:solidFill>
                  <a:srgbClr val="000000"/>
                </a:solidFill>
              </a:rPr>
              <a:t>FH </a:t>
            </a:r>
            <a:r>
              <a:rPr lang="en-US" altLang="cs-CZ" sz="2400" b="1" dirty="0">
                <a:solidFill>
                  <a:srgbClr val="000000"/>
                </a:solidFill>
              </a:rPr>
              <a:t>gene </a:t>
            </a:r>
            <a:r>
              <a:rPr lang="en-US" altLang="cs-CZ" sz="2400" dirty="0">
                <a:solidFill>
                  <a:srgbClr val="000000"/>
                </a:solidFill>
              </a:rPr>
              <a:t>heterozygotes have approx.. only </a:t>
            </a:r>
            <a:r>
              <a:rPr lang="en-US" altLang="cs-CZ" sz="2400" b="1" dirty="0">
                <a:solidFill>
                  <a:srgbClr val="000000"/>
                </a:solidFill>
              </a:rPr>
              <a:t>half amount </a:t>
            </a:r>
            <a:r>
              <a:rPr lang="en-US" altLang="cs-CZ" sz="2400" dirty="0">
                <a:solidFill>
                  <a:srgbClr val="000000"/>
                </a:solidFill>
              </a:rPr>
              <a:t>of </a:t>
            </a:r>
            <a:r>
              <a:rPr lang="en-US" altLang="cs-CZ" sz="2400" i="1" dirty="0">
                <a:solidFill>
                  <a:srgbClr val="000000"/>
                </a:solidFill>
              </a:rPr>
              <a:t>LDL</a:t>
            </a:r>
            <a:r>
              <a:rPr lang="cs-CZ" altLang="cs-CZ" sz="2400" i="1" dirty="0">
                <a:solidFill>
                  <a:srgbClr val="000000"/>
                </a:solidFill>
              </a:rPr>
              <a:t> </a:t>
            </a:r>
            <a:r>
              <a:rPr lang="en-US" altLang="cs-CZ" sz="2400" dirty="0">
                <a:solidFill>
                  <a:srgbClr val="000000"/>
                </a:solidFill>
              </a:rPr>
              <a:t>receptors responsible for cholesterol</a:t>
            </a:r>
          </a:p>
          <a:p>
            <a:pPr eaLnBrk="1" hangingPunct="1">
              <a:buClrTx/>
            </a:pPr>
            <a:r>
              <a:rPr lang="en-US" altLang="cs-CZ" sz="2400" dirty="0">
                <a:solidFill>
                  <a:srgbClr val="000000"/>
                </a:solidFill>
              </a:rPr>
              <a:t>Homozygotes in </a:t>
            </a:r>
            <a:r>
              <a:rPr lang="en-US" altLang="cs-CZ" sz="2400" i="1" dirty="0">
                <a:solidFill>
                  <a:srgbClr val="000000"/>
                </a:solidFill>
              </a:rPr>
              <a:t>FH gene</a:t>
            </a:r>
            <a:r>
              <a:rPr lang="en-US" altLang="cs-CZ" sz="2400" dirty="0">
                <a:solidFill>
                  <a:srgbClr val="000000"/>
                </a:solidFill>
              </a:rPr>
              <a:t> have no receptors – very rare</a:t>
            </a:r>
          </a:p>
        </p:txBody>
      </p:sp>
      <p:pic>
        <p:nvPicPr>
          <p:cNvPr id="8196" name="Picture 4" descr="SCAN046 Corre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456" y="1587286"/>
            <a:ext cx="6025302" cy="475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9813544" y="5293389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6927851" y="1576989"/>
            <a:ext cx="4920823" cy="48888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14343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46FE656-8F70-423F-AA2C-B3DFD9B43817}" type="slidenum">
              <a:rPr lang="en-US" altLang="cs-CZ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cs-CZ" sz="2600" dirty="0">
              <a:solidFill>
                <a:schemeClr val="bg1"/>
              </a:solidFill>
            </a:endParaRPr>
          </a:p>
        </p:txBody>
      </p:sp>
      <p:sp>
        <p:nvSpPr>
          <p:cNvPr id="14344" name="TextovéPole 1"/>
          <p:cNvSpPr txBox="1">
            <a:spLocks noChangeArrowheads="1"/>
          </p:cNvSpPr>
          <p:nvPr/>
        </p:nvSpPr>
        <p:spPr bwMode="auto">
          <a:xfrm>
            <a:off x="895351" y="1166689"/>
            <a:ext cx="22220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 err="1">
                <a:solidFill>
                  <a:srgbClr val="000000"/>
                </a:solidFill>
              </a:rPr>
              <a:t>xant</a:t>
            </a:r>
            <a:r>
              <a:rPr lang="cs-CZ" altLang="cs-CZ" sz="2000" dirty="0">
                <a:solidFill>
                  <a:srgbClr val="000000"/>
                </a:solidFill>
              </a:rPr>
              <a:t>h</a:t>
            </a:r>
            <a:r>
              <a:rPr lang="en-US" altLang="cs-CZ" sz="2000" dirty="0">
                <a:solidFill>
                  <a:srgbClr val="000000"/>
                </a:solidFill>
              </a:rPr>
              <a:t>om</a:t>
            </a:r>
            <a:r>
              <a:rPr lang="cs-CZ" altLang="cs-CZ" sz="2000" dirty="0">
                <a:solidFill>
                  <a:srgbClr val="000000"/>
                </a:solidFill>
              </a:rPr>
              <a:t>as</a:t>
            </a:r>
            <a:endParaRPr lang="en-US" altLang="cs-CZ" sz="2000" dirty="0">
              <a:solidFill>
                <a:srgbClr val="000000"/>
              </a:solidFill>
            </a:endParaRPr>
          </a:p>
        </p:txBody>
      </p:sp>
      <p:sp>
        <p:nvSpPr>
          <p:cNvPr id="14345" name="TextovéPole 1"/>
          <p:cNvSpPr txBox="1">
            <a:spLocks noChangeArrowheads="1"/>
          </p:cNvSpPr>
          <p:nvPr/>
        </p:nvSpPr>
        <p:spPr bwMode="auto">
          <a:xfrm>
            <a:off x="644938" y="6318807"/>
            <a:ext cx="62543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Brain  and </a:t>
            </a:r>
            <a:r>
              <a:rPr lang="cs-CZ" altLang="cs-CZ" sz="2400" dirty="0" err="1">
                <a:solidFill>
                  <a:srgbClr val="000000"/>
                </a:solidFill>
              </a:rPr>
              <a:t>heart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attacks</a:t>
            </a:r>
            <a:r>
              <a:rPr lang="cs-CZ" altLang="cs-CZ" sz="2400" dirty="0">
                <a:solidFill>
                  <a:srgbClr val="000000"/>
                </a:solidFill>
              </a:rPr>
              <a:t> risk </a:t>
            </a:r>
            <a:r>
              <a:rPr lang="cs-CZ" altLang="cs-CZ" sz="2400" dirty="0" err="1">
                <a:solidFill>
                  <a:srgbClr val="000000"/>
                </a:solidFill>
              </a:rPr>
              <a:t>at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age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en-US" altLang="cs-CZ" sz="2400" dirty="0">
                <a:solidFill>
                  <a:srgbClr val="000000"/>
                </a:solidFill>
              </a:rPr>
              <a:t>20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years</a:t>
            </a:r>
            <a:endParaRPr lang="en-US" altLang="cs-CZ" sz="2400" dirty="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81" y="1720287"/>
            <a:ext cx="2089377" cy="161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820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186" y="309716"/>
            <a:ext cx="10566400" cy="114300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Codominance – human blood groups</a:t>
            </a:r>
          </a:p>
        </p:txBody>
      </p:sp>
      <p:pic>
        <p:nvPicPr>
          <p:cNvPr id="52226" name="Picture 2" descr="Co Dominance - Mendelian Concepts - MCAT Cont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9" y="1639526"/>
            <a:ext cx="5709482" cy="328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What do you mean by codominance? Explain it with example of blood groups in  human beings.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71" y="2001470"/>
            <a:ext cx="2012093" cy="293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20679" y="4591658"/>
            <a:ext cx="7646359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s-CZ" b="1" dirty="0">
                <a:solidFill>
                  <a:srgbClr val="000000"/>
                </a:solidFill>
              </a:rPr>
              <a:t>Gene</a:t>
            </a:r>
            <a:r>
              <a:rPr lang="en-US" altLang="cs-CZ" b="1" i="1" dirty="0">
                <a:solidFill>
                  <a:srgbClr val="000000"/>
                </a:solidFill>
              </a:rPr>
              <a:t> I</a:t>
            </a:r>
            <a:r>
              <a:rPr lang="en-US" altLang="cs-CZ" dirty="0">
                <a:solidFill>
                  <a:srgbClr val="000000"/>
                </a:solidFill>
              </a:rPr>
              <a:t> – chromosome 9, </a:t>
            </a:r>
            <a:r>
              <a:rPr lang="en-US" altLang="cs-CZ" b="1" dirty="0">
                <a:solidFill>
                  <a:srgbClr val="000000"/>
                </a:solidFill>
              </a:rPr>
              <a:t>3 alleles </a:t>
            </a:r>
            <a:r>
              <a:rPr lang="en-US" altLang="cs-CZ" b="1" i="1" dirty="0">
                <a:solidFill>
                  <a:srgbClr val="000000"/>
                </a:solidFill>
              </a:rPr>
              <a:t>I</a:t>
            </a:r>
            <a:r>
              <a:rPr lang="en-US" altLang="cs-CZ" b="1" i="1" baseline="30000" dirty="0">
                <a:solidFill>
                  <a:srgbClr val="000000"/>
                </a:solidFill>
              </a:rPr>
              <a:t>A</a:t>
            </a:r>
            <a:r>
              <a:rPr lang="en-US" altLang="cs-CZ" b="1" i="1" dirty="0">
                <a:solidFill>
                  <a:srgbClr val="000000"/>
                </a:solidFill>
              </a:rPr>
              <a:t>, I</a:t>
            </a:r>
            <a:r>
              <a:rPr lang="en-US" altLang="cs-CZ" b="1" i="1" baseline="30000" dirty="0">
                <a:solidFill>
                  <a:srgbClr val="000000"/>
                </a:solidFill>
              </a:rPr>
              <a:t>B</a:t>
            </a:r>
            <a:r>
              <a:rPr lang="en-US" altLang="cs-CZ" b="1" i="1" dirty="0">
                <a:solidFill>
                  <a:srgbClr val="000000"/>
                </a:solidFill>
              </a:rPr>
              <a:t>, I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</a:rPr>
              <a:t>Total of </a:t>
            </a:r>
            <a:r>
              <a:rPr lang="en-US" altLang="cs-CZ" b="1" i="1" dirty="0">
                <a:solidFill>
                  <a:srgbClr val="000000"/>
                </a:solidFill>
              </a:rPr>
              <a:t>6 genotypes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</a:rPr>
              <a:t>Heterozygotes </a:t>
            </a:r>
            <a:r>
              <a:rPr lang="en-US" altLang="cs-CZ" b="1" i="1" dirty="0">
                <a:solidFill>
                  <a:srgbClr val="000000"/>
                </a:solidFill>
              </a:rPr>
              <a:t>AB</a:t>
            </a:r>
            <a:r>
              <a:rPr lang="en-US" altLang="cs-CZ" dirty="0">
                <a:solidFill>
                  <a:srgbClr val="000000"/>
                </a:solidFill>
              </a:rPr>
              <a:t> express </a:t>
            </a:r>
            <a:r>
              <a:rPr lang="en-US" altLang="cs-CZ" b="1" dirty="0">
                <a:solidFill>
                  <a:srgbClr val="000000"/>
                </a:solidFill>
              </a:rPr>
              <a:t>both antigens </a:t>
            </a:r>
            <a:r>
              <a:rPr lang="en-US" altLang="cs-CZ" dirty="0">
                <a:solidFill>
                  <a:srgbClr val="000000"/>
                </a:solidFill>
              </a:rPr>
              <a:t>(both alleles active)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s-CZ" b="1" dirty="0">
                <a:solidFill>
                  <a:srgbClr val="000000"/>
                </a:solidFill>
              </a:rPr>
              <a:t>Codominant</a:t>
            </a:r>
            <a:r>
              <a:rPr lang="en-US" altLang="cs-CZ" dirty="0">
                <a:solidFill>
                  <a:srgbClr val="000000"/>
                </a:solidFill>
              </a:rPr>
              <a:t> alleles </a:t>
            </a:r>
            <a:r>
              <a:rPr lang="en-US" altLang="cs-CZ" b="1" i="1" dirty="0">
                <a:solidFill>
                  <a:srgbClr val="000000"/>
                </a:solidFill>
              </a:rPr>
              <a:t>A</a:t>
            </a:r>
            <a:r>
              <a:rPr lang="en-US" altLang="cs-CZ" dirty="0">
                <a:solidFill>
                  <a:srgbClr val="000000"/>
                </a:solidFill>
              </a:rPr>
              <a:t> and </a:t>
            </a:r>
            <a:r>
              <a:rPr lang="en-US" altLang="cs-CZ" b="1" i="1" dirty="0">
                <a:solidFill>
                  <a:srgbClr val="000000"/>
                </a:solidFill>
              </a:rPr>
              <a:t>B</a:t>
            </a:r>
            <a:r>
              <a:rPr lang="en-US" altLang="cs-CZ" dirty="0">
                <a:solidFill>
                  <a:srgbClr val="000000"/>
                </a:solidFill>
              </a:rPr>
              <a:t>, both </a:t>
            </a:r>
            <a:r>
              <a:rPr lang="cs-CZ" altLang="cs-CZ" b="1" dirty="0">
                <a:solidFill>
                  <a:srgbClr val="000000"/>
                </a:solidFill>
              </a:rPr>
              <a:t>dominant</a:t>
            </a:r>
            <a:r>
              <a:rPr lang="en-US" altLang="cs-CZ" dirty="0">
                <a:solidFill>
                  <a:srgbClr val="000000"/>
                </a:solidFill>
              </a:rPr>
              <a:t> to </a:t>
            </a:r>
            <a:r>
              <a:rPr lang="en-US" altLang="cs-CZ" b="1" i="1" dirty="0" err="1">
                <a:solidFill>
                  <a:srgbClr val="000000"/>
                </a:solidFill>
              </a:rPr>
              <a:t>i</a:t>
            </a:r>
            <a:r>
              <a:rPr lang="en-US" altLang="cs-CZ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</a:rPr>
              <a:t>Importance – blood transfuses, paternity testing, ..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cs-CZ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1" y="2001470"/>
            <a:ext cx="3399196" cy="31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71" y="4936531"/>
            <a:ext cx="2012093" cy="1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70921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Grp="1" noChangeArrowheads="1"/>
          </p:cNvSpPr>
          <p:nvPr>
            <p:ph type="title"/>
          </p:nvPr>
        </p:nvSpPr>
        <p:spPr>
          <a:xfrm>
            <a:off x="379379" y="762000"/>
            <a:ext cx="11203021" cy="1143000"/>
          </a:xfrm>
        </p:spPr>
        <p:txBody>
          <a:bodyPr/>
          <a:lstStyle/>
          <a:p>
            <a:pPr eaLnBrk="1" hangingPunct="1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Recessive lethal allele in humans – </a:t>
            </a:r>
            <a:r>
              <a:rPr lang="en-US" alt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Tay</a:t>
            </a:r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Sachs disease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767" y="1875815"/>
            <a:ext cx="5906761" cy="4670899"/>
          </a:xfrm>
        </p:spPr>
        <p:txBody>
          <a:bodyPr/>
          <a:lstStyle/>
          <a:p>
            <a:pPr eaLnBrk="1" hangingPunct="1"/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  genu </a:t>
            </a:r>
            <a:r>
              <a:rPr lang="en-US" altLang="cs-CZ" sz="2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HEXA</a:t>
            </a: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(enzyme </a:t>
            </a:r>
            <a:r>
              <a:rPr lang="en-US" altLang="cs-CZ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hexozaminidase</a:t>
            </a: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absent)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accumulation of lipid complex G</a:t>
            </a:r>
            <a:r>
              <a:rPr lang="en-US" altLang="cs-CZ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M2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ganglioside on the surface of neurons (function: protection of cells) due to absence of degradation process of G</a:t>
            </a:r>
            <a:r>
              <a:rPr lang="en-US" altLang="cs-CZ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M2</a:t>
            </a:r>
            <a:endParaRPr lang="en-US" alt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Newborns are normal </a:t>
            </a:r>
          </a:p>
          <a:p>
            <a:pPr eaLnBrk="1" hangingPunct="1"/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6 moths of age – 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neurological degradation, mental retardation, deafness, blindness, at 2 ye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move</a:t>
            </a: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death usually 3-4 years </a:t>
            </a:r>
          </a:p>
          <a:p>
            <a:pPr eaLnBrk="1" hangingPunct="1"/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Ashkenazi Jews  - heterozygotes  Aa  1 : 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 (incidence 1:3600)</a:t>
            </a:r>
          </a:p>
        </p:txBody>
      </p:sp>
      <p:pic>
        <p:nvPicPr>
          <p:cNvPr id="57349" name="Picture 5" descr="hqdefa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7045" y="1926607"/>
            <a:ext cx="2422372" cy="173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C98ECF4-CB22-4C6A-9449-25122A62374E}" type="slidenum">
              <a:rPr lang="cs-CZ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cs-CZ" altLang="cs-CZ" sz="2600">
              <a:solidFill>
                <a:schemeClr val="bg1"/>
              </a:solidFill>
            </a:endParaRPr>
          </a:p>
        </p:txBody>
      </p:sp>
      <p:pic>
        <p:nvPicPr>
          <p:cNvPr id="3074" name="Picture 2" descr="Tay-Sachsova choroba, lysozomální genetická porucha ukládání, 3D ilustrace. Dítě s makrocefalií, a detailní pohled na oteklé neurony s lamelární inkluzí v důsledku hromadění gangliosidů - Fotografie,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19" y="1926607"/>
            <a:ext cx="2799802" cy="27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ay-Sachsova-choroba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19" y="4679246"/>
            <a:ext cx="2799802" cy="186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ay-Sachsova-choroba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05556" y="3902851"/>
            <a:ext cx="2865354" cy="24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79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/>
          <p:cNvSpPr>
            <a:spLocks noGrp="1" noChangeArrowheads="1"/>
          </p:cNvSpPr>
          <p:nvPr>
            <p:ph type="title"/>
          </p:nvPr>
        </p:nvSpPr>
        <p:spPr>
          <a:xfrm>
            <a:off x="530698" y="139429"/>
            <a:ext cx="10566400" cy="1143000"/>
          </a:xfrm>
        </p:spPr>
        <p:txBody>
          <a:bodyPr/>
          <a:lstStyle/>
          <a:p>
            <a:pPr algn="ctr" eaLnBrk="1" hangingPunct="1"/>
            <a:r>
              <a:rPr lang="cs-CZ" altLang="cs-CZ" sz="4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Penetrance and  expresivity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486" y="1554804"/>
            <a:ext cx="5526931" cy="4738990"/>
          </a:xfrm>
        </p:spPr>
        <p:txBody>
          <a:bodyPr/>
          <a:lstStyle/>
          <a:p>
            <a:pPr eaLnBrk="1" hangingPunct="1"/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Incomplete penetrance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individuals do not show given trait, even though they have given genotype</a:t>
            </a:r>
          </a:p>
          <a:p>
            <a:pPr eaLnBrk="1" hangingPunct="1"/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expressivity  - 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of expression of gene differs in individuals carrying same trait (different phenotype</a:t>
            </a:r>
          </a:p>
          <a:p>
            <a:pPr eaLnBrk="1" hangingPunct="1"/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 – effect of environment, genetic background…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6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7FB425D-E5CE-41B1-9974-1C503C33C7E1}" type="slidenum">
              <a:rPr lang="cs-CZ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cs-CZ" altLang="cs-CZ" sz="2600">
              <a:solidFill>
                <a:schemeClr val="bg1"/>
              </a:solidFill>
            </a:endParaRPr>
          </a:p>
        </p:txBody>
      </p:sp>
      <p:pic>
        <p:nvPicPr>
          <p:cNvPr id="2052" name="Picture 4" descr="Penetrance and Expressivity Impact Genetic Repor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026" y="1282429"/>
            <a:ext cx="3390426" cy="554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90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ifference Between Penetrance and Expressivity in Tabular For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0" y="0"/>
            <a:ext cx="11488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1850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2479"/>
            <a:ext cx="10515600" cy="895042"/>
          </a:xfrm>
        </p:spPr>
        <p:txBody>
          <a:bodyPr>
            <a:noAutofit/>
          </a:bodyPr>
          <a:lstStyle/>
          <a:p>
            <a:r>
              <a:rPr lang="cs-CZ" sz="3200" b="1" dirty="0" err="1"/>
              <a:t>History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genetics</a:t>
            </a:r>
            <a:r>
              <a:rPr lang="cs-CZ" sz="3200" b="1" dirty="0"/>
              <a:t>: </a:t>
            </a:r>
            <a:r>
              <a:rPr lang="en-US" sz="3200" b="1" dirty="0"/>
              <a:t>early Greek philosophers 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7464" y="1418216"/>
            <a:ext cx="7790739" cy="543978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b="1" dirty="0" err="1"/>
              <a:t>Vapour</a:t>
            </a:r>
            <a:r>
              <a:rPr lang="en-US" b="1" dirty="0"/>
              <a:t> theory </a:t>
            </a:r>
            <a:r>
              <a:rPr lang="en-US" i="1" dirty="0"/>
              <a:t>(Pythagoras</a:t>
            </a:r>
            <a:r>
              <a:rPr lang="en-US" dirty="0"/>
              <a:t>)  </a:t>
            </a:r>
          </a:p>
          <a:p>
            <a:pPr lvl="2"/>
            <a:r>
              <a:rPr lang="en-US" dirty="0"/>
              <a:t>man body – embryo – uterus of female)</a:t>
            </a:r>
            <a:endParaRPr lang="cs-CZ" dirty="0"/>
          </a:p>
          <a:p>
            <a:pPr marL="914400" lvl="2" indent="0">
              <a:buNone/>
            </a:pPr>
            <a:endParaRPr lang="cs-CZ" dirty="0"/>
          </a:p>
          <a:p>
            <a:pPr marL="914400" lvl="2" indent="0">
              <a:buNone/>
            </a:pPr>
            <a:endParaRPr lang="cs-CZ" dirty="0"/>
          </a:p>
          <a:p>
            <a:pPr lvl="1"/>
            <a:r>
              <a:rPr lang="en-US" b="1" dirty="0"/>
              <a:t>Fluid theory </a:t>
            </a:r>
            <a:r>
              <a:rPr lang="en-US" dirty="0"/>
              <a:t>(</a:t>
            </a:r>
            <a:r>
              <a:rPr lang="en-US" i="1" dirty="0" err="1"/>
              <a:t>Emped</a:t>
            </a:r>
            <a:r>
              <a:rPr lang="cs-CZ" i="1" dirty="0" err="1"/>
              <a:t>ocles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fluid from all parts of each parent create embryo </a:t>
            </a:r>
            <a:endParaRPr lang="cs-CZ" dirty="0"/>
          </a:p>
          <a:p>
            <a:pPr marL="914400" lvl="2" indent="0">
              <a:buNone/>
            </a:pPr>
            <a:endParaRPr lang="cs-CZ" dirty="0"/>
          </a:p>
          <a:p>
            <a:pPr marL="914400" lvl="2" indent="0">
              <a:buNone/>
            </a:pPr>
            <a:endParaRPr lang="cs-CZ" dirty="0"/>
          </a:p>
          <a:p>
            <a:pPr marL="914400" lvl="2" indent="0">
              <a:buNone/>
            </a:pPr>
            <a:endParaRPr lang="cs-CZ" dirty="0"/>
          </a:p>
          <a:p>
            <a:pPr lvl="1"/>
            <a:r>
              <a:rPr lang="en-US" b="1" dirty="0"/>
              <a:t>Spontaneous generation </a:t>
            </a:r>
            <a:r>
              <a:rPr lang="en-US" dirty="0"/>
              <a:t>(</a:t>
            </a:r>
            <a:r>
              <a:rPr lang="en-US" i="1" dirty="0"/>
              <a:t>Aristotle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Origin of live from decaying matter  </a:t>
            </a:r>
          </a:p>
          <a:p>
            <a:pPr lvl="2"/>
            <a:r>
              <a:rPr lang="en-US" dirty="0"/>
              <a:t>Reproductive Blood Theory- embryo is produced due to the mixing of reproductive blood of the two parents </a:t>
            </a:r>
            <a:endParaRPr lang="cs-CZ" dirty="0"/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b="1" dirty="0"/>
              <a:t>Pangenesis</a:t>
            </a:r>
            <a:r>
              <a:rPr lang="en-US" dirty="0"/>
              <a:t> (</a:t>
            </a:r>
            <a:r>
              <a:rPr lang="en-US" i="1" dirty="0" err="1"/>
              <a:t>Hypocrates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invisible “seeds ,” from organs of parents are like miniaturized building components and are transmitted during sexual intercourse, reassembling themselves in the mother’s womb to form a baby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27" y="1087743"/>
            <a:ext cx="968466" cy="12375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27" y="2468245"/>
            <a:ext cx="968466" cy="13195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27" y="3940393"/>
            <a:ext cx="968466" cy="12432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13" y="5326582"/>
            <a:ext cx="965880" cy="13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05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/>
          <p:cNvSpPr>
            <a:spLocks noGrp="1" noChangeArrowheads="1"/>
          </p:cNvSpPr>
          <p:nvPr>
            <p:ph type="title"/>
          </p:nvPr>
        </p:nvSpPr>
        <p:spPr>
          <a:xfrm>
            <a:off x="895351" y="430215"/>
            <a:ext cx="10566400" cy="1143000"/>
          </a:xfrm>
        </p:spPr>
        <p:txBody>
          <a:bodyPr/>
          <a:lstStyle/>
          <a:p>
            <a:pPr eaLnBrk="1" hangingPunct="1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Incomplete penetrance:  polydactyly </a:t>
            </a:r>
          </a:p>
        </p:txBody>
      </p:sp>
      <p:sp>
        <p:nvSpPr>
          <p:cNvPr id="6451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5187951" y="1791412"/>
            <a:ext cx="3770312" cy="3594100"/>
          </a:xfrm>
        </p:spPr>
        <p:txBody>
          <a:bodyPr/>
          <a:lstStyle/>
          <a:p>
            <a:pPr eaLnBrk="1" hangingPunct="1"/>
            <a:r>
              <a:rPr lang="en-US" altLang="cs-CZ" sz="2000" b="1" dirty="0">
                <a:solidFill>
                  <a:srgbClr val="000000"/>
                </a:solidFill>
              </a:rPr>
              <a:t>The trait is conditioned by a dominant mutant allele P </a:t>
            </a:r>
          </a:p>
          <a:p>
            <a:pPr eaLnBrk="1" hangingPunct="1"/>
            <a:r>
              <a:rPr lang="en-US" altLang="cs-CZ" sz="2000" b="1" dirty="0">
                <a:solidFill>
                  <a:srgbClr val="000000"/>
                </a:solidFill>
              </a:rPr>
              <a:t>Its expression is showed in just a few individuals  expresses </a:t>
            </a:r>
          </a:p>
          <a:p>
            <a:pPr eaLnBrk="1" hangingPunct="1"/>
            <a:r>
              <a:rPr lang="en-US" altLang="cs-CZ" sz="2000" b="1" dirty="0">
                <a:solidFill>
                  <a:srgbClr val="000000"/>
                </a:solidFill>
              </a:rPr>
              <a:t>Influenced by genetic background</a:t>
            </a:r>
          </a:p>
        </p:txBody>
      </p:sp>
      <p:pic>
        <p:nvPicPr>
          <p:cNvPr id="63492" name="Picture 8" descr="snu5e_fig_04_10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89385" y="1779590"/>
            <a:ext cx="3656013" cy="17938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3" name="Picture 9" descr="snu5e_fig_04_10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385" y="4281166"/>
            <a:ext cx="7351011" cy="2362825"/>
          </a:xfrm>
        </p:spPr>
      </p:pic>
      <p:sp>
        <p:nvSpPr>
          <p:cNvPr id="63494" name="Line 10"/>
          <p:cNvSpPr>
            <a:spLocks noChangeShapeType="1"/>
          </p:cNvSpPr>
          <p:nvPr/>
        </p:nvSpPr>
        <p:spPr bwMode="auto">
          <a:xfrm flipV="1">
            <a:off x="2101174" y="4724400"/>
            <a:ext cx="6082389" cy="5730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5" name="Text Box 11"/>
          <p:cNvSpPr txBox="1">
            <a:spLocks noChangeArrowheads="1"/>
          </p:cNvSpPr>
          <p:nvPr/>
        </p:nvSpPr>
        <p:spPr bwMode="auto">
          <a:xfrm>
            <a:off x="8328026" y="4513263"/>
            <a:ext cx="35786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1800" b="1" dirty="0">
                <a:solidFill>
                  <a:srgbClr val="000000"/>
                </a:solidFill>
              </a:rPr>
              <a:t>Mutation effect not expressed – healthy individuals</a:t>
            </a:r>
          </a:p>
        </p:txBody>
      </p:sp>
      <p:sp>
        <p:nvSpPr>
          <p:cNvPr id="63496" name="Rectangle 12"/>
          <p:cNvSpPr>
            <a:spLocks noChangeArrowheads="1"/>
          </p:cNvSpPr>
          <p:nvPr/>
        </p:nvSpPr>
        <p:spPr bwMode="auto">
          <a:xfrm>
            <a:off x="8328026" y="4513264"/>
            <a:ext cx="3578629" cy="7842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>
              <a:solidFill>
                <a:srgbClr val="000000"/>
              </a:solidFill>
            </a:endParaRPr>
          </a:p>
        </p:txBody>
      </p:sp>
      <p:pic>
        <p:nvPicPr>
          <p:cNvPr id="64521" name="Picture 13" descr="figure-03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675" y="1779590"/>
            <a:ext cx="2854325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06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17" y="169644"/>
            <a:ext cx="8951965" cy="668835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642717" y="6642556"/>
            <a:ext cx="40494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https://www.youtube.com/watch?v=OxehHPwTFtk&amp;ab_channel=Shomu%27sBiology</a:t>
            </a:r>
          </a:p>
        </p:txBody>
      </p:sp>
    </p:spTree>
    <p:extLst>
      <p:ext uri="{BB962C8B-B14F-4D97-AF65-F5344CB8AC3E}">
        <p14:creationId xmlns:p14="http://schemas.microsoft.com/office/powerpoint/2010/main" val="248795316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/>
          <p:cNvSpPr>
            <a:spLocks noGrp="1" noChangeArrowheads="1"/>
          </p:cNvSpPr>
          <p:nvPr>
            <p:ph type="title"/>
          </p:nvPr>
        </p:nvSpPr>
        <p:spPr>
          <a:xfrm>
            <a:off x="252884" y="325246"/>
            <a:ext cx="11686232" cy="1684424"/>
          </a:xfrm>
        </p:spPr>
        <p:txBody>
          <a:bodyPr/>
          <a:lstStyle/>
          <a:p>
            <a:pPr algn="ctr" eaLnBrk="1" hangingPunct="1"/>
            <a:r>
              <a:rPr lang="en-US" alt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Phenocopy</a:t>
            </a:r>
            <a:r>
              <a:rPr lang="en-US" alt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alt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alt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cs-CZ" sz="2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traits induced by environmental effects are identical to phenotypes caused by genotypes</a:t>
            </a:r>
            <a:endParaRPr lang="en-US" altLang="cs-CZ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9429" y="2009671"/>
            <a:ext cx="7294373" cy="4777992"/>
          </a:xfrm>
        </p:spPr>
      </p:pic>
      <p:sp>
        <p:nvSpPr>
          <p:cNvPr id="7066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624E4FE-0058-41F9-8DB3-C210C60DE817}" type="slidenum">
              <a:rPr lang="en-US" altLang="cs-CZ" sz="26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cs-CZ" sz="2600" dirty="0">
              <a:solidFill>
                <a:srgbClr val="FFFFFF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347298" y="5837814"/>
            <a:ext cx="308885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b="1" dirty="0" err="1">
                <a:solidFill>
                  <a:srgbClr val="000000"/>
                </a:solidFill>
              </a:rPr>
              <a:t>Phocomelia</a:t>
            </a:r>
            <a:r>
              <a:rPr lang="en-US" altLang="cs-CZ" dirty="0">
                <a:solidFill>
                  <a:srgbClr val="000000"/>
                </a:solidFill>
              </a:rPr>
              <a:t> – </a:t>
            </a:r>
          </a:p>
          <a:p>
            <a:pPr>
              <a:spcBef>
                <a:spcPct val="0"/>
              </a:spcBef>
            </a:pPr>
            <a:r>
              <a:rPr lang="en-US" altLang="cs-CZ" dirty="0">
                <a:solidFill>
                  <a:srgbClr val="000000"/>
                </a:solidFill>
              </a:rPr>
              <a:t>inherited </a:t>
            </a:r>
            <a:r>
              <a:rPr lang="en-US" dirty="0">
                <a:solidFill>
                  <a:srgbClr val="000000"/>
                </a:solidFill>
              </a:rPr>
              <a:t>malformations of human arms and legs</a:t>
            </a:r>
            <a:endParaRPr lang="en-US" altLang="cs-CZ" dirty="0">
              <a:solidFill>
                <a:srgbClr val="0000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789664" y="5864332"/>
            <a:ext cx="303278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dirty="0">
                <a:solidFill>
                  <a:srgbClr val="000000"/>
                </a:solidFill>
              </a:rPr>
              <a:t>Teratogenic </a:t>
            </a:r>
            <a:r>
              <a:rPr lang="en-US" altLang="cs-CZ" b="1" dirty="0">
                <a:solidFill>
                  <a:srgbClr val="000000"/>
                </a:solidFill>
              </a:rPr>
              <a:t>effec</a:t>
            </a:r>
            <a:r>
              <a:rPr lang="en-US" altLang="cs-CZ" dirty="0">
                <a:solidFill>
                  <a:srgbClr val="000000"/>
                </a:solidFill>
              </a:rPr>
              <a:t>t of </a:t>
            </a:r>
            <a:r>
              <a:rPr lang="en-US" altLang="cs-CZ" b="1" dirty="0">
                <a:solidFill>
                  <a:srgbClr val="000000"/>
                </a:solidFill>
              </a:rPr>
              <a:t>thalidomide</a:t>
            </a:r>
            <a:r>
              <a:rPr lang="en-US" altLang="cs-CZ" dirty="0">
                <a:solidFill>
                  <a:srgbClr val="000000"/>
                </a:solidFill>
              </a:rPr>
              <a:t> taken during early pregnancy </a:t>
            </a:r>
          </a:p>
        </p:txBody>
      </p:sp>
    </p:spTree>
    <p:extLst>
      <p:ext uri="{BB962C8B-B14F-4D97-AF65-F5344CB8AC3E}">
        <p14:creationId xmlns:p14="http://schemas.microsoft.com/office/powerpoint/2010/main" val="334197648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5086" y="510793"/>
            <a:ext cx="10566400" cy="81558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 interactions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6928" y="1558334"/>
            <a:ext cx="10257367" cy="449077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Traits are based on cooperation of more genes (pathways)</a:t>
            </a:r>
            <a:endParaRPr lang="en-US" altLang="cs-CZ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 interactions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quantitative traits arise from cooperation of two and more allelic pairs from different genes</a:t>
            </a:r>
          </a:p>
          <a:p>
            <a:pPr eaLnBrk="1" hangingPunct="1">
              <a:lnSpc>
                <a:spcPct val="80000"/>
              </a:lnSpc>
            </a:pPr>
            <a:endParaRPr lang="en-US" alt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two genes interact with each others, same rules as in 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hybridism applies (same for n – hybridism)</a:t>
            </a:r>
          </a:p>
          <a:p>
            <a:pPr eaLnBrk="1" hangingPunct="1">
              <a:lnSpc>
                <a:spcPct val="80000"/>
              </a:lnSpc>
            </a:pPr>
            <a:endParaRPr lang="en-US" alt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Differences are detectable in phenotypes – in cases gene interactions there is lower number  of phenotype classes </a:t>
            </a:r>
          </a:p>
        </p:txBody>
      </p:sp>
    </p:spTree>
    <p:extLst>
      <p:ext uri="{BB962C8B-B14F-4D97-AF65-F5344CB8AC3E}">
        <p14:creationId xmlns:p14="http://schemas.microsoft.com/office/powerpoint/2010/main" val="368985213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5228" y="299777"/>
            <a:ext cx="10566400" cy="825638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 interactions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1692" y="1357371"/>
            <a:ext cx="11485266" cy="5304686"/>
          </a:xfrm>
        </p:spPr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Epistasis dominant / recessive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dominant epistasis, the dominant allele of one gene masks the expression of all alleles of another gene, while in recessive epistasis (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Dahlia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variablis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bloom colors)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 recessive alleles of one gene mask the expression of all alleles of another gene.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example – color of dogs coat </a:t>
            </a:r>
          </a:p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Complementarity  -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dominant alleles are necessary for creation a product (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odoratus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361950" indent="-361950"/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Inhibition </a:t>
            </a:r>
          </a:p>
          <a:p>
            <a:pPr marL="800100" lvl="1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inhibitive allele has not another effect on phenotype than ability to suppress an effect of dominant allele (Feathers color of domestic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fow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457200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Multiplicity </a:t>
            </a:r>
          </a:p>
          <a:p>
            <a:pPr marL="857250" lvl="1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bilateral relation of alleles of interactive genes, but in comparison with complementarity, each single dominant allele of any of these genes, even in itself, is sufficient for expression of a corresponding trait.</a:t>
            </a:r>
          </a:p>
          <a:p>
            <a:pPr marL="571500" lvl="1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a) non-cumulative (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Siliqua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shape of shepherd’s purse)  - phenotype is determined any dominant allele </a:t>
            </a:r>
          </a:p>
          <a:p>
            <a:pPr marL="571500" lvl="1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b) cumulative: (number Caryopsis color of wheat)  -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phenotype is based on number of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alleles  </a:t>
            </a:r>
          </a:p>
          <a:p>
            <a:pPr marL="571500" lvl="1" indent="0"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4393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6864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19872"/>
            <a:ext cx="9046866" cy="1143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cs-CZ" dirty="0">
                <a:solidFill>
                  <a:srgbClr val="000000"/>
                </a:solidFill>
              </a:rPr>
              <a:t>Interaction of two genes </a:t>
            </a:r>
            <a:br>
              <a:rPr lang="en-US" altLang="cs-CZ" dirty="0">
                <a:solidFill>
                  <a:srgbClr val="000000"/>
                </a:solidFill>
              </a:rPr>
            </a:br>
            <a:r>
              <a:rPr lang="en-US" altLang="cs-CZ" dirty="0">
                <a:solidFill>
                  <a:srgbClr val="000000"/>
                </a:solidFill>
              </a:rPr>
              <a:t>changes in F2 ratios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9767" y="1802840"/>
            <a:ext cx="3225521" cy="377653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Dihybrid crossing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29767" y="2467704"/>
            <a:ext cx="3225521" cy="37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Inhibition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29766" y="3132568"/>
            <a:ext cx="3225521" cy="37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Complementarity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029766" y="3797432"/>
            <a:ext cx="3225521" cy="37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Recessive epistasis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29766" y="4462296"/>
            <a:ext cx="3225521" cy="37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epistasis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029766" y="5127160"/>
            <a:ext cx="3225521" cy="37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Duplicity non-cumulative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029766" y="5677320"/>
            <a:ext cx="3225521" cy="492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Duplicity cumulative </a:t>
            </a:r>
            <a:r>
              <a:rPr lang="en-US" altLang="cs-CZ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(dominant)</a:t>
            </a:r>
            <a:endParaRPr lang="en-US" altLang="cs-CZ" sz="20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70705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568" y="611275"/>
            <a:ext cx="10566400" cy="80554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Heredity of sexuality and sex-linked traits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8568" y="1990412"/>
            <a:ext cx="10475731" cy="4380243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2335213" algn="l"/>
              </a:tabLst>
              <a:defRPr/>
            </a:pPr>
            <a:r>
              <a:rPr lang="en-US" alt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asexual to sexual and haploid to diploid </a:t>
            </a:r>
            <a:r>
              <a:rPr lang="cs-CZ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organisms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 = to </a:t>
            </a:r>
            <a:r>
              <a:rPr lang="en-US" alt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</a:t>
            </a: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genotype </a:t>
            </a:r>
            <a:r>
              <a:rPr lang="en-US" alt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variability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Sexual organisms – change of haploid / diploid stage, reduction of diploid number of chromosomes (</a:t>
            </a:r>
            <a:r>
              <a:rPr lang="en-US" alt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meiosis</a:t>
            </a: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organisms can reproduce asexually or ca</a:t>
            </a:r>
            <a:r>
              <a:rPr lang="cs-CZ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change per</a:t>
            </a:r>
            <a:r>
              <a:rPr lang="cs-CZ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cs-CZ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</a:t>
            </a: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sexual /</a:t>
            </a:r>
            <a:r>
              <a:rPr lang="en-US" altLang="cs-CZ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asexu</a:t>
            </a:r>
            <a:r>
              <a:rPr lang="cs-CZ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n-US" altLang="cs-CZ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</a:t>
            </a:r>
            <a:r>
              <a:rPr lang="cs-CZ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cs-CZ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ction</a:t>
            </a: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most of the </a:t>
            </a:r>
            <a:r>
              <a:rPr lang="en-US" alt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eukaryotic</a:t>
            </a: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organisms use </a:t>
            </a:r>
            <a:r>
              <a:rPr lang="en-US" alt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sexual</a:t>
            </a:r>
            <a:r>
              <a:rPr lang="en-US" alt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reproduction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1145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834EC8A2-D2BD-47D0-B466-F98EB2AC0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9556" y="2554325"/>
            <a:ext cx="3227211" cy="2529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9" name="Nadpis 1"/>
          <p:cNvSpPr>
            <a:spLocks noGrp="1" noChangeArrowheads="1"/>
          </p:cNvSpPr>
          <p:nvPr>
            <p:ph type="title"/>
          </p:nvPr>
        </p:nvSpPr>
        <p:spPr>
          <a:xfrm>
            <a:off x="927311" y="472028"/>
            <a:ext cx="10566400" cy="723726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Heredity of sexuality and sex-linked traits 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58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82685" y="1615028"/>
            <a:ext cx="8267979" cy="4641955"/>
          </a:xfrm>
        </p:spPr>
        <p:txBody>
          <a:bodyPr/>
          <a:lstStyle/>
          <a:p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sexuality are the </a:t>
            </a:r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in all eukaryotes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there are two  types of sex (sexual organs with production of </a:t>
            </a:r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 or female gametes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new generation arise from connection of both gametes </a:t>
            </a:r>
          </a:p>
          <a:p>
            <a:r>
              <a:rPr lang="en-US" altLang="cs-CZ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Anisogamy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difference in </a:t>
            </a:r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male / female gametes</a:t>
            </a:r>
            <a:endParaRPr lang="en-US" altLang="cs-CZ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of separate sex leads to creation </a:t>
            </a:r>
          </a:p>
          <a:p>
            <a:pPr marL="0" indent="0">
              <a:buNone/>
            </a:pP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hap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oid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gametes  - meiosis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8268250" y="5167533"/>
            <a:ext cx="3478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dirty="0"/>
              <a:t>        </a:t>
            </a:r>
            <a:r>
              <a:rPr lang="cs-CZ" altLang="cs-CZ" sz="1800" dirty="0"/>
              <a:t>Man</a:t>
            </a:r>
            <a:r>
              <a:rPr lang="en-US" altLang="cs-CZ" sz="1800" dirty="0"/>
              <a:t> 10</a:t>
            </a:r>
            <a:r>
              <a:rPr lang="en-US" altLang="cs-CZ" sz="1800" baseline="30000" dirty="0"/>
              <a:t>12</a:t>
            </a:r>
            <a:r>
              <a:rPr lang="en-US" altLang="cs-CZ" sz="1800" dirty="0"/>
              <a:t> </a:t>
            </a:r>
            <a:r>
              <a:rPr lang="cs-CZ" altLang="cs-CZ" sz="1800" dirty="0" err="1"/>
              <a:t>sperms</a:t>
            </a:r>
            <a:r>
              <a:rPr lang="cs-CZ" altLang="cs-CZ" sz="1800" dirty="0"/>
              <a:t> per </a:t>
            </a:r>
            <a:r>
              <a:rPr lang="cs-CZ" altLang="cs-CZ" sz="1800" dirty="0" err="1"/>
              <a:t>life</a:t>
            </a:r>
            <a:endParaRPr lang="en-US" altLang="cs-CZ" sz="1800" dirty="0"/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     </a:t>
            </a:r>
            <a:r>
              <a:rPr lang="cs-CZ" altLang="cs-CZ" sz="1800" dirty="0" err="1"/>
              <a:t>Woman</a:t>
            </a:r>
            <a:r>
              <a:rPr lang="en-US" altLang="cs-CZ" sz="1800" dirty="0"/>
              <a:t> 2,5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millions</a:t>
            </a:r>
            <a:r>
              <a:rPr lang="en-US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en-US" altLang="cs-CZ" sz="1800" dirty="0" err="1"/>
              <a:t>oocyt</a:t>
            </a:r>
            <a:r>
              <a:rPr lang="cs-CZ" altLang="cs-CZ" sz="1800" dirty="0"/>
              <a:t>es </a:t>
            </a:r>
            <a:r>
              <a:rPr lang="cs-CZ" altLang="cs-CZ" sz="1800" dirty="0" err="1"/>
              <a:t>only</a:t>
            </a:r>
            <a:r>
              <a:rPr lang="cs-CZ" altLang="cs-CZ" sz="1800" dirty="0"/>
              <a:t> </a:t>
            </a:r>
            <a:r>
              <a:rPr lang="en-US" altLang="cs-CZ" sz="1800" dirty="0"/>
              <a:t>400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will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mature</a:t>
            </a:r>
            <a:endParaRPr lang="en-US" altLang="cs-CZ" sz="1800" dirty="0"/>
          </a:p>
        </p:txBody>
      </p:sp>
      <p:sp>
        <p:nvSpPr>
          <p:cNvPr id="26631" name="Šipka doprava 1"/>
          <p:cNvSpPr>
            <a:spLocks noChangeArrowheads="1"/>
          </p:cNvSpPr>
          <p:nvPr/>
        </p:nvSpPr>
        <p:spPr bwMode="auto">
          <a:xfrm>
            <a:off x="6909881" y="4376958"/>
            <a:ext cx="936625" cy="293688"/>
          </a:xfrm>
          <a:prstGeom prst="rightArrow">
            <a:avLst>
              <a:gd name="adj1" fmla="val 50000"/>
              <a:gd name="adj2" fmla="val 5012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633263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793820" y="476250"/>
            <a:ext cx="10962751" cy="739601"/>
          </a:xfrm>
        </p:spPr>
        <p:txBody>
          <a:bodyPr/>
          <a:lstStyle/>
          <a:p>
            <a:pPr algn="ctr" eaLnBrk="1" hangingPunct="1"/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Heredity of sexuality and sex-linked traits 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789" y="1304471"/>
            <a:ext cx="11495314" cy="48085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cs-CZ" sz="32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Sexual differentiation</a:t>
            </a:r>
          </a:p>
          <a:p>
            <a:pPr eaLnBrk="1" hangingPunct="1"/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differentiation</a:t>
            </a:r>
          </a:p>
          <a:p>
            <a:pPr lvl="1" eaLnBrk="1" hangingPunct="1"/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creation of reproduction organs (gonads) </a:t>
            </a:r>
          </a:p>
          <a:p>
            <a:pPr eaLnBrk="1" hangingPunct="1"/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differentiation</a:t>
            </a:r>
          </a:p>
          <a:p>
            <a:pPr lvl="1" eaLnBrk="1" hangingPunct="1"/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differentiation of other organs (mammary glands, genitalia, etc.)</a:t>
            </a:r>
          </a:p>
          <a:p>
            <a:pPr eaLnBrk="1" hangingPunct="1"/>
            <a:endParaRPr lang="en-US" alt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Organisms can carry </a:t>
            </a:r>
          </a:p>
          <a:p>
            <a:pPr marL="457200" lvl="1" indent="0" eaLnBrk="1" hangingPunct="1">
              <a:buNone/>
            </a:pP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just one type of gonads (male / female) dioecious (plants) , </a:t>
            </a:r>
            <a:r>
              <a:rPr lang="en-US" altLang="cs-CZ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gonochorism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(animals, higher mammals)</a:t>
            </a:r>
          </a:p>
          <a:p>
            <a:pPr marL="857250" lvl="2" indent="0" eaLnBrk="1" hangingPunct="1">
              <a:buNone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The sex in </a:t>
            </a:r>
            <a:r>
              <a:rPr lang="en-US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gonochorism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determined by  genetic traits (GSD)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environmental factors (ESD)</a:t>
            </a:r>
          </a:p>
          <a:p>
            <a:pPr marL="457200" lvl="1" indent="0" eaLnBrk="1" hangingPunct="1">
              <a:buNone/>
            </a:pP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both male and female gonads at same time  - monoecious, hermaphrodites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-1245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213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463" y="380163"/>
            <a:ext cx="10566400" cy="821556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Discovery of sex chromosomes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1594" y="1481612"/>
            <a:ext cx="9817239" cy="4924215"/>
          </a:xfrm>
        </p:spPr>
        <p:txBody>
          <a:bodyPr/>
          <a:lstStyle/>
          <a:p>
            <a:pPr marL="449263" indent="-449263"/>
            <a:r>
              <a:rPr lang="en-US" sz="2400" b="1" dirty="0">
                <a:solidFill>
                  <a:srgbClr val="000000"/>
                </a:solidFill>
              </a:rPr>
              <a:t>1891</a:t>
            </a:r>
            <a:r>
              <a:rPr lang="en-US" sz="2400" dirty="0">
                <a:solidFill>
                  <a:srgbClr val="000000"/>
                </a:solidFill>
              </a:rPr>
              <a:t>: H. </a:t>
            </a:r>
            <a:r>
              <a:rPr lang="en-US" sz="2400" dirty="0" err="1">
                <a:solidFill>
                  <a:srgbClr val="000000"/>
                </a:solidFill>
              </a:rPr>
              <a:t>Henking</a:t>
            </a:r>
            <a:r>
              <a:rPr lang="en-US" sz="2400" dirty="0">
                <a:solidFill>
                  <a:srgbClr val="000000"/>
                </a:solidFill>
              </a:rPr>
              <a:t> – „additional“ chromosome in </a:t>
            </a:r>
            <a:r>
              <a:rPr lang="en-US" sz="2400" i="1" dirty="0" err="1">
                <a:solidFill>
                  <a:srgbClr val="000000"/>
                </a:solidFill>
              </a:rPr>
              <a:t>Pyrrhocoris</a:t>
            </a:r>
            <a:r>
              <a:rPr lang="en-US" sz="2400" dirty="0">
                <a:solidFill>
                  <a:srgbClr val="000000"/>
                </a:solidFill>
              </a:rPr>
              <a:t> males </a:t>
            </a:r>
          </a:p>
          <a:p>
            <a:pPr marL="449263" indent="-449263"/>
            <a:endParaRPr lang="cs-CZ" sz="2400" b="1" dirty="0">
              <a:solidFill>
                <a:srgbClr val="000000"/>
              </a:solidFill>
            </a:endParaRPr>
          </a:p>
          <a:p>
            <a:pPr marL="449263" indent="-449263"/>
            <a:r>
              <a:rPr lang="en-US" sz="2400" b="1" dirty="0">
                <a:solidFill>
                  <a:srgbClr val="000000"/>
                </a:solidFill>
              </a:rPr>
              <a:t>1902</a:t>
            </a:r>
            <a:r>
              <a:rPr lang="en-US" sz="2400" dirty="0">
                <a:solidFill>
                  <a:srgbClr val="000000"/>
                </a:solidFill>
              </a:rPr>
              <a:t>: McClung - two types of sperm in several kinds of insect </a:t>
            </a:r>
          </a:p>
          <a:p>
            <a:pPr marL="449263" indent="-449263"/>
            <a:endParaRPr lang="cs-CZ" sz="2400" b="1" dirty="0">
              <a:solidFill>
                <a:srgbClr val="000000"/>
              </a:solidFill>
            </a:endParaRPr>
          </a:p>
          <a:p>
            <a:pPr marL="449263" indent="-449263"/>
            <a:r>
              <a:rPr lang="en-US" sz="2400" b="1" dirty="0">
                <a:solidFill>
                  <a:srgbClr val="000000"/>
                </a:solidFill>
              </a:rPr>
              <a:t>1905</a:t>
            </a:r>
            <a:r>
              <a:rPr lang="en-US" sz="2400" dirty="0">
                <a:solidFill>
                  <a:srgbClr val="000000"/>
                </a:solidFill>
              </a:rPr>
              <a:t>: N. Stevens</a:t>
            </a:r>
            <a:r>
              <a:rPr lang="cs-CZ" sz="2400" dirty="0">
                <a:solidFill>
                  <a:srgbClr val="000000"/>
                </a:solidFill>
              </a:rPr>
              <a:t> - </a:t>
            </a:r>
            <a:r>
              <a:rPr lang="en-US" sz="2400" dirty="0">
                <a:solidFill>
                  <a:srgbClr val="000000"/>
                </a:solidFill>
              </a:rPr>
              <a:t>discovery of sex chromosomes in </a:t>
            </a:r>
            <a:r>
              <a:rPr lang="en-US" sz="2400" i="1" dirty="0">
                <a:solidFill>
                  <a:srgbClr val="000000"/>
                </a:solidFill>
              </a:rPr>
              <a:t>Tenebrio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0000"/>
                </a:solidFill>
              </a:rPr>
              <a:t>	 </a:t>
            </a:r>
            <a:r>
              <a:rPr lang="cs-CZ" sz="2400" i="1" dirty="0">
                <a:solidFill>
                  <a:srgbClr val="000000"/>
                </a:solidFill>
              </a:rPr>
              <a:t>   </a:t>
            </a:r>
            <a:r>
              <a:rPr lang="en-US" sz="2400" i="1" dirty="0">
                <a:solidFill>
                  <a:srgbClr val="000000"/>
                </a:solidFill>
              </a:rPr>
              <a:t>- </a:t>
            </a:r>
            <a:r>
              <a:rPr lang="en-US" sz="2400" dirty="0">
                <a:solidFill>
                  <a:srgbClr val="000000"/>
                </a:solidFill>
              </a:rPr>
              <a:t>small one (Y) is responsible for male sex determination</a:t>
            </a: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1906: E.B. Wilson – </a:t>
            </a:r>
            <a:r>
              <a:rPr lang="en-US" sz="2400" dirty="0">
                <a:solidFill>
                  <a:srgbClr val="000000"/>
                </a:solidFill>
              </a:rPr>
              <a:t>XY designation of sex chromosomes</a:t>
            </a:r>
          </a:p>
          <a:p>
            <a:pPr lvl="7"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Protenor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AAXX – females, AAXY males </a:t>
            </a:r>
          </a:p>
          <a:p>
            <a:endParaRPr lang="cs-CZ" sz="2400" b="1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1913: Seiler: </a:t>
            </a:r>
            <a:r>
              <a:rPr lang="en-US" sz="2400" dirty="0">
                <a:solidFill>
                  <a:srgbClr val="000000"/>
                </a:solidFill>
              </a:rPr>
              <a:t>butterflies AAXY – females, AAXX males</a:t>
            </a:r>
          </a:p>
        </p:txBody>
      </p:sp>
      <p:pic>
        <p:nvPicPr>
          <p:cNvPr id="23556" name="Picture 4" descr="alternativní popis obrázku chyb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51" y="1201719"/>
            <a:ext cx="1165048" cy="13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751" y="3329404"/>
            <a:ext cx="1165048" cy="8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4298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History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genetics</a:t>
            </a:r>
            <a:r>
              <a:rPr lang="cs-CZ" b="1" dirty="0"/>
              <a:t>: </a:t>
            </a:r>
            <a:r>
              <a:rPr lang="cs-CZ" b="1" dirty="0" err="1"/>
              <a:t>Middle</a:t>
            </a:r>
            <a:r>
              <a:rPr lang="cs-CZ" b="1" dirty="0"/>
              <a:t> </a:t>
            </a:r>
            <a:r>
              <a:rPr lang="cs-CZ" b="1" dirty="0" err="1"/>
              <a:t>age</a:t>
            </a:r>
            <a:r>
              <a:rPr lang="cs-CZ" b="1" dirty="0"/>
              <a:t> </a:t>
            </a:r>
            <a:r>
              <a:rPr lang="cs-CZ" b="1" dirty="0" err="1"/>
              <a:t>theories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23770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1) </a:t>
            </a:r>
            <a:r>
              <a:rPr lang="en-US" b="1" dirty="0"/>
              <a:t>Preformation theory </a:t>
            </a:r>
            <a:r>
              <a:rPr lang="en-US" dirty="0"/>
              <a:t>(</a:t>
            </a:r>
            <a:r>
              <a:rPr lang="en-US" i="1" dirty="0" err="1"/>
              <a:t>Malphigi</a:t>
            </a:r>
            <a:r>
              <a:rPr lang="en-US" i="1" dirty="0"/>
              <a:t>, </a:t>
            </a:r>
            <a:r>
              <a:rPr lang="en-US" i="1" dirty="0" err="1"/>
              <a:t>Swammerdan</a:t>
            </a:r>
            <a:r>
              <a:rPr lang="en-US" i="1" dirty="0"/>
              <a:t>, Bonnet</a:t>
            </a:r>
            <a:r>
              <a:rPr lang="en-US" dirty="0"/>
              <a:t>)  </a:t>
            </a:r>
          </a:p>
          <a:p>
            <a:r>
              <a:rPr lang="en-US" dirty="0"/>
              <a:t>miniature individual of extremely small size is present in sperm or egg,  grows into a new individual after it receives nourishment in the womb of a female</a:t>
            </a:r>
          </a:p>
          <a:p>
            <a:r>
              <a:rPr lang="en-US" dirty="0" err="1"/>
              <a:t>Spermists</a:t>
            </a:r>
            <a:r>
              <a:rPr lang="en-US" dirty="0"/>
              <a:t> vs </a:t>
            </a:r>
            <a:r>
              <a:rPr lang="en-US" dirty="0" err="1"/>
              <a:t>ovists</a:t>
            </a:r>
            <a:r>
              <a:rPr lang="en-US" dirty="0"/>
              <a:t> – which cells bear key components for gender development?</a:t>
            </a:r>
            <a:endParaRPr lang="cs-CZ" dirty="0"/>
          </a:p>
          <a:p>
            <a:pPr lvl="1"/>
            <a:endParaRPr lang="cs-CZ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i="1" dirty="0"/>
              <a:t>Da Vinci </a:t>
            </a:r>
            <a:r>
              <a:rPr lang="cs-CZ" dirty="0"/>
              <a:t>– </a:t>
            </a:r>
            <a:r>
              <a:rPr lang="cs-CZ" dirty="0" err="1"/>
              <a:t>proposed</a:t>
            </a:r>
            <a:r>
              <a:rPr lang="cs-CZ" dirty="0"/>
              <a:t> </a:t>
            </a:r>
            <a:r>
              <a:rPr lang="cs-CZ" dirty="0" err="1"/>
              <a:t>equal</a:t>
            </a:r>
            <a:r>
              <a:rPr lang="cs-CZ" dirty="0"/>
              <a:t> </a:t>
            </a:r>
            <a:r>
              <a:rPr lang="cs-CZ" dirty="0" err="1"/>
              <a:t>contribution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parent´s</a:t>
            </a:r>
            <a:r>
              <a:rPr lang="cs-CZ" dirty="0"/>
              <a:t> </a:t>
            </a:r>
            <a:r>
              <a:rPr lang="cs-CZ" dirty="0" err="1"/>
              <a:t>traits</a:t>
            </a:r>
            <a:r>
              <a:rPr lang="cs-CZ" dirty="0"/>
              <a:t> to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spring</a:t>
            </a:r>
            <a:r>
              <a:rPr lang="cs-CZ" dirty="0"/>
              <a:t>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i="1" dirty="0"/>
              <a:t>Van </a:t>
            </a:r>
            <a:r>
              <a:rPr lang="cs-CZ" i="1" dirty="0" err="1"/>
              <a:t>Leeuwenhoek</a:t>
            </a:r>
            <a:r>
              <a:rPr lang="cs-CZ" i="1" dirty="0"/>
              <a:t>  </a:t>
            </a:r>
            <a:r>
              <a:rPr lang="cs-CZ" dirty="0"/>
              <a:t>- </a:t>
            </a:r>
            <a:r>
              <a:rPr lang="cs-CZ" b="1" dirty="0" err="1"/>
              <a:t>animacules</a:t>
            </a:r>
            <a:r>
              <a:rPr lang="cs-CZ" dirty="0"/>
              <a:t> (</a:t>
            </a:r>
            <a:r>
              <a:rPr lang="cs-CZ" dirty="0" err="1"/>
              <a:t>aka</a:t>
            </a:r>
            <a:r>
              <a:rPr lang="cs-CZ" dirty="0"/>
              <a:t> </a:t>
            </a:r>
            <a:r>
              <a:rPr lang="cs-CZ" dirty="0" err="1"/>
              <a:t>sperms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mammals</a:t>
            </a:r>
            <a:r>
              <a:rPr lang="cs-CZ" dirty="0"/>
              <a:t> nad </a:t>
            </a:r>
            <a:r>
              <a:rPr lang="cs-CZ" dirty="0" err="1"/>
              <a:t>frog</a:t>
            </a:r>
            <a:r>
              <a:rPr lang="cs-CZ" dirty="0"/>
              <a:t>) are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eggs</a:t>
            </a:r>
            <a:r>
              <a:rPr lang="cs-CZ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i="1" dirty="0" err="1"/>
              <a:t>Malphigi</a:t>
            </a:r>
            <a:r>
              <a:rPr lang="cs-CZ" i="1" dirty="0"/>
              <a:t>, </a:t>
            </a:r>
            <a:r>
              <a:rPr lang="cs-CZ" i="1" dirty="0" err="1"/>
              <a:t>Swammerdan</a:t>
            </a:r>
            <a:r>
              <a:rPr lang="cs-CZ" i="1" dirty="0"/>
              <a:t>, </a:t>
            </a:r>
            <a:r>
              <a:rPr lang="cs-CZ" i="1" dirty="0" err="1"/>
              <a:t>Bonnet</a:t>
            </a:r>
            <a:r>
              <a:rPr lang="cs-CZ" i="1" dirty="0"/>
              <a:t>  </a:t>
            </a:r>
            <a:r>
              <a:rPr lang="cs-CZ" dirty="0"/>
              <a:t>m</a:t>
            </a:r>
            <a:r>
              <a:rPr lang="en-US" dirty="0" err="1"/>
              <a:t>iniature</a:t>
            </a:r>
            <a:r>
              <a:rPr lang="en-US" dirty="0"/>
              <a:t> individual of extremely small size is present in sperm or egg</a:t>
            </a:r>
            <a:r>
              <a:rPr lang="cs-CZ" dirty="0"/>
              <a:t> (</a:t>
            </a:r>
            <a:r>
              <a:rPr lang="cs-CZ" b="1" dirty="0" err="1"/>
              <a:t>hommunculus</a:t>
            </a:r>
            <a:r>
              <a:rPr lang="cs-CZ" b="1" dirty="0"/>
              <a:t>)</a:t>
            </a:r>
            <a:r>
              <a:rPr lang="cs-CZ" dirty="0"/>
              <a:t>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6" name="Picture 4" descr="Introduction: Principles of Inheritance &amp; Variation Notes | Study Biology  Class 12 - NE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677" y="1963062"/>
            <a:ext cx="2192147" cy="30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8018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8064" y="1359304"/>
            <a:ext cx="11455872" cy="372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Autosomes (somatic) x </a:t>
            </a:r>
            <a:r>
              <a:rPr lang="en-US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gonosomes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(sex chromosomes)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 22 pairs of autosomes + 1 pair of </a:t>
            </a:r>
            <a:r>
              <a:rPr lang="en-US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gonosomes</a:t>
            </a:r>
            <a:endParaRPr lang="en-US" alt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Designation o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sex chromosomes: X and Y (or  Z and W)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XX: homogametic sex (one type of gametes)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XY: heterogametic sex (two types of gametes)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AA: two batches of autosomes</a:t>
            </a:r>
          </a:p>
          <a:p>
            <a:pPr eaLnBrk="1" hangingPunct="1">
              <a:lnSpc>
                <a:spcPct val="90000"/>
              </a:lnSpc>
              <a:buClrTx/>
            </a:pPr>
            <a:endParaRPr lang="en-US" altLang="cs-CZ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3 basic systems of chromosomal determination of sex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mammal type  –  (</a:t>
            </a:r>
            <a:r>
              <a:rPr lang="en-US" alt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Drosophila)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bird type – (</a:t>
            </a:r>
            <a:r>
              <a:rPr lang="en-US" alt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Abraxas)  	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type </a:t>
            </a:r>
            <a:r>
              <a:rPr lang="en-US" altLang="cs-CZ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Protenor</a:t>
            </a:r>
            <a:endParaRPr lang="en-US" altLang="cs-CZ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109" y="575079"/>
            <a:ext cx="17526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093076" y="575079"/>
            <a:ext cx="89920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4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Chromosomal determination of sex </a:t>
            </a:r>
          </a:p>
        </p:txBody>
      </p:sp>
      <p:sp>
        <p:nvSpPr>
          <p:cNvPr id="30725" name="Obdélník 1"/>
          <p:cNvSpPr>
            <a:spLocks noChangeArrowheads="1"/>
          </p:cNvSpPr>
          <p:nvPr/>
        </p:nvSpPr>
        <p:spPr bwMode="auto">
          <a:xfrm>
            <a:off x="291405" y="4553578"/>
            <a:ext cx="9957917" cy="2089150"/>
          </a:xfrm>
          <a:prstGeom prst="rect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7175500" y="3500438"/>
            <a:ext cx="273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cs-CZ" sz="1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7248525" y="3500438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cs-CZ" sz="18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18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548640"/>
            <a:ext cx="10768584" cy="807720"/>
          </a:xfrm>
        </p:spPr>
        <p:txBody>
          <a:bodyPr/>
          <a:lstStyle/>
          <a:p>
            <a:pPr algn="ctr"/>
            <a:r>
              <a:rPr 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hromosomal</a:t>
            </a:r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determination of sex</a:t>
            </a:r>
            <a:r>
              <a:rPr 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Mammal type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617" y="1563624"/>
            <a:ext cx="6821423" cy="5147691"/>
          </a:xfrm>
        </p:spPr>
        <p:txBody>
          <a:bodyPr/>
          <a:lstStyle/>
          <a:p>
            <a:pPr defTabSz="747713"/>
            <a:r>
              <a:rPr lang="en-US" sz="2400" dirty="0">
                <a:solidFill>
                  <a:srgbClr val="000000"/>
                </a:solidFill>
              </a:rPr>
              <a:t>Female sex: 	</a:t>
            </a:r>
            <a:r>
              <a:rPr lang="en-US" sz="2400" b="1" dirty="0">
                <a:solidFill>
                  <a:srgbClr val="000000"/>
                </a:solidFill>
              </a:rPr>
              <a:t>AA XX  </a:t>
            </a:r>
            <a:r>
              <a:rPr lang="en-US" sz="2400" dirty="0">
                <a:solidFill>
                  <a:srgbClr val="000000"/>
                </a:solidFill>
              </a:rPr>
              <a:t>- homogametic</a:t>
            </a:r>
          </a:p>
          <a:p>
            <a:pPr defTabSz="449263"/>
            <a:r>
              <a:rPr lang="en-US" sz="2400" dirty="0">
                <a:solidFill>
                  <a:srgbClr val="000000"/>
                </a:solidFill>
              </a:rPr>
              <a:t>Male sex: 	</a:t>
            </a:r>
            <a:r>
              <a:rPr lang="cs-CZ" sz="2400" dirty="0">
                <a:solidFill>
                  <a:srgbClr val="000000"/>
                </a:solidFill>
              </a:rPr>
              <a:t>	</a:t>
            </a:r>
            <a:r>
              <a:rPr lang="en-US" sz="2400" b="1" dirty="0">
                <a:solidFill>
                  <a:srgbClr val="000000"/>
                </a:solidFill>
              </a:rPr>
              <a:t>AA XY </a:t>
            </a:r>
            <a:r>
              <a:rPr lang="en-US" sz="2400" dirty="0">
                <a:solidFill>
                  <a:srgbClr val="000000"/>
                </a:solidFill>
              </a:rPr>
              <a:t>– heterogametic</a:t>
            </a:r>
          </a:p>
          <a:p>
            <a:r>
              <a:rPr lang="en-US" sz="2400" dirty="0">
                <a:solidFill>
                  <a:srgbClr val="000000"/>
                </a:solidFill>
              </a:rPr>
              <a:t>Each pair produce 50% of sons and 50% of daughters  =  </a:t>
            </a:r>
            <a:r>
              <a:rPr lang="en-US" sz="2400" b="1" dirty="0">
                <a:solidFill>
                  <a:srgbClr val="000000"/>
                </a:solidFill>
              </a:rPr>
              <a:t>sex ratio 1:1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Carriers </a:t>
            </a:r>
            <a:r>
              <a:rPr lang="en-US" sz="2400" dirty="0">
                <a:solidFill>
                  <a:srgbClr val="000000"/>
                </a:solidFill>
              </a:rPr>
              <a:t>of the sex traits </a:t>
            </a:r>
            <a:r>
              <a:rPr lang="en-US" sz="2400" b="1" dirty="0">
                <a:solidFill>
                  <a:srgbClr val="000000"/>
                </a:solidFill>
              </a:rPr>
              <a:t>are males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Two types </a:t>
            </a:r>
            <a:r>
              <a:rPr lang="en-US" sz="2400" dirty="0">
                <a:solidFill>
                  <a:srgbClr val="000000"/>
                </a:solidFill>
              </a:rPr>
              <a:t>of sperms are produce</a:t>
            </a:r>
            <a:r>
              <a:rPr lang="cs-CZ" sz="2400" dirty="0">
                <a:solidFill>
                  <a:srgbClr val="000000"/>
                </a:solidFill>
              </a:rPr>
              <a:t>d</a:t>
            </a:r>
            <a:r>
              <a:rPr lang="en-US" sz="2400" dirty="0">
                <a:solidFill>
                  <a:srgbClr val="000000"/>
                </a:solidFill>
              </a:rPr>
              <a:t> with </a:t>
            </a:r>
            <a:endParaRPr lang="cs-CZ" sz="2400" dirty="0">
              <a:solidFill>
                <a:srgbClr val="000000"/>
              </a:solidFill>
            </a:endParaRPr>
          </a:p>
          <a:p>
            <a:pPr marL="0" indent="0" defTabSz="357188">
              <a:buNone/>
            </a:pPr>
            <a:r>
              <a:rPr lang="cs-CZ" sz="2400" b="1" dirty="0">
                <a:solidFill>
                  <a:srgbClr val="000000"/>
                </a:solidFill>
              </a:rPr>
              <a:t>	</a:t>
            </a:r>
            <a:r>
              <a:rPr lang="en-US" sz="2400" b="1" dirty="0">
                <a:solidFill>
                  <a:srgbClr val="000000"/>
                </a:solidFill>
              </a:rPr>
              <a:t>same</a:t>
            </a:r>
            <a:r>
              <a:rPr lang="en-US" sz="2400" dirty="0">
                <a:solidFill>
                  <a:srgbClr val="000000"/>
                </a:solidFill>
              </a:rPr>
              <a:t> probability</a:t>
            </a:r>
          </a:p>
          <a:p>
            <a:r>
              <a:rPr lang="cs-CZ" sz="2400" b="1" dirty="0" err="1">
                <a:solidFill>
                  <a:srgbClr val="000000"/>
                </a:solidFill>
              </a:rPr>
              <a:t>Eggs</a:t>
            </a:r>
            <a:r>
              <a:rPr lang="en-US" sz="2400" dirty="0">
                <a:solidFill>
                  <a:srgbClr val="000000"/>
                </a:solidFill>
              </a:rPr>
              <a:t> are always of same genotype (X)</a:t>
            </a:r>
            <a:endParaRPr lang="cs-CZ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Mammals, insect, reptiles, several plants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DF644F5-F569-4A6B-906E-2CBEFC96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8040" y="4279011"/>
            <a:ext cx="4853017" cy="24323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The chromosomal basis of inheritance (article) | Khan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29933" y="2107067"/>
            <a:ext cx="2468984" cy="157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The chromosomal basis of inheritance (article) | Khan Academ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314" y="1455928"/>
            <a:ext cx="3767743" cy="272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16583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Grp="1" noChangeArrowheads="1"/>
          </p:cNvSpPr>
          <p:nvPr>
            <p:ph type="title"/>
          </p:nvPr>
        </p:nvSpPr>
        <p:spPr>
          <a:xfrm>
            <a:off x="842264" y="246888"/>
            <a:ext cx="10566400" cy="1411224"/>
          </a:xfrm>
        </p:spPr>
        <p:txBody>
          <a:bodyPr/>
          <a:lstStyle/>
          <a:p>
            <a:pPr algn="ctr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Mammal type of sex determination in plants  – </a:t>
            </a:r>
            <a:r>
              <a:rPr lang="en-US" alt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dio</a:t>
            </a:r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cs-CZ" alt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io</a:t>
            </a:r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 type of plants </a:t>
            </a:r>
          </a:p>
        </p:txBody>
      </p:sp>
      <p:pic>
        <p:nvPicPr>
          <p:cNvPr id="33796" name="Picture 4" descr="chmel01">
            <a:extLst>
              <a:ext uri="{FF2B5EF4-FFF2-40B4-BE49-F238E27FC236}">
                <a16:creationId xmlns:a16="http://schemas.microsoft.com/office/drawing/2014/main" id="{951B0963-B7FE-4136-926E-5C394831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174" y="1864488"/>
            <a:ext cx="2995842" cy="210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7" name="Picture 5" descr="295px-Cannabis_flowering">
            <a:extLst>
              <a:ext uri="{FF2B5EF4-FFF2-40B4-BE49-F238E27FC236}">
                <a16:creationId xmlns:a16="http://schemas.microsoft.com/office/drawing/2014/main" id="{DD420F95-6C39-4DF9-86E1-2109A9232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6523" y="1864488"/>
            <a:ext cx="2074863" cy="4215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8" name="Picture 6" descr="Kopriva">
            <a:extLst>
              <a:ext uri="{FF2B5EF4-FFF2-40B4-BE49-F238E27FC236}">
                <a16:creationId xmlns:a16="http://schemas.microsoft.com/office/drawing/2014/main" id="{40924CAD-BD1A-4212-B659-9444FD9C9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6540" y="1901905"/>
            <a:ext cx="3819229" cy="417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9" name="Picture 7" descr="prew">
            <a:extLst>
              <a:ext uri="{FF2B5EF4-FFF2-40B4-BE49-F238E27FC236}">
                <a16:creationId xmlns:a16="http://schemas.microsoft.com/office/drawing/2014/main" id="{31DA26DE-F254-475F-A2D6-746AF685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4174" y="4054816"/>
            <a:ext cx="2995841" cy="2018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3333623" y="6256339"/>
            <a:ext cx="554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XX female and XY male plants</a:t>
            </a:r>
          </a:p>
        </p:txBody>
      </p:sp>
    </p:spTree>
    <p:extLst>
      <p:ext uri="{BB962C8B-B14F-4D97-AF65-F5344CB8AC3E}">
        <p14:creationId xmlns:p14="http://schemas.microsoft.com/office/powerpoint/2010/main" val="346177725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idx="4294967295"/>
          </p:nvPr>
        </p:nvSpPr>
        <p:spPr>
          <a:xfrm>
            <a:off x="429768" y="1407784"/>
            <a:ext cx="7269480" cy="2344541"/>
          </a:xfrm>
        </p:spPr>
        <p:txBody>
          <a:bodyPr/>
          <a:lstStyle/>
          <a:p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Designation of genotypes </a:t>
            </a:r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ZW - females, ZZ males </a:t>
            </a:r>
          </a:p>
          <a:p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Carriers 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sex traits – </a:t>
            </a:r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females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types of eggs – Z,W</a:t>
            </a:r>
            <a:endParaRPr lang="en-US" altLang="cs-CZ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Males produce only one type of sperm (Z)</a:t>
            </a:r>
            <a:endParaRPr lang="en-US" alt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Chromosome Z</a:t>
            </a:r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locus of </a:t>
            </a:r>
            <a:r>
              <a:rPr lang="en-US" altLang="cs-CZ" sz="2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DMRT1 gene </a:t>
            </a:r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male gonads</a:t>
            </a:r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require 2 copies  </a:t>
            </a:r>
          </a:p>
          <a:p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one copy is disabled – females</a:t>
            </a:r>
            <a:endParaRPr lang="en-US" altLang="cs-CZ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9768" y="464058"/>
            <a:ext cx="11347703" cy="798544"/>
          </a:xfrm>
        </p:spPr>
        <p:txBody>
          <a:bodyPr/>
          <a:lstStyle/>
          <a:p>
            <a:pPr algn="ctr" eaLnBrk="1" hangingPunct="1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Chromosomal determination of sex – bird type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18" y="3682299"/>
            <a:ext cx="1418547" cy="288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8" y="3682300"/>
            <a:ext cx="1444752" cy="288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33" y="1414581"/>
            <a:ext cx="3340708" cy="213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Mechanisms of Sex Determination | Definition, Examples, Diagra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51" y="4030660"/>
            <a:ext cx="5984359" cy="253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5795DFC-319B-4718-B271-8B69C141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4273" y="4233672"/>
            <a:ext cx="756505" cy="67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6F0DC91-FB01-4EBA-948E-31B6C2CF3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8072" y="4233672"/>
            <a:ext cx="636369" cy="725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95343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63176" y="607934"/>
            <a:ext cx="11584412" cy="684417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Chromosomal determination of sex – type </a:t>
            </a:r>
            <a:r>
              <a:rPr lang="en-US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Protenor</a:t>
            </a:r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6126" y="1468134"/>
            <a:ext cx="11321462" cy="3191878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Protenor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Lygaeus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kalmii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</a:rPr>
              <a:t>Female sex: AA XX - homogametic; Male sex: AA X - heterogametic</a:t>
            </a:r>
          </a:p>
          <a:p>
            <a:r>
              <a:rPr lang="en-US" dirty="0">
                <a:solidFill>
                  <a:srgbClr val="000000"/>
                </a:solidFill>
              </a:rPr>
              <a:t>Mostly insect species </a:t>
            </a:r>
          </a:p>
        </p:txBody>
      </p:sp>
      <p:pic>
        <p:nvPicPr>
          <p:cNvPr id="27652" name="Picture 4" descr="Lygaeus kalm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62" y="3229429"/>
            <a:ext cx="3681293" cy="27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857" y="2712263"/>
            <a:ext cx="5384062" cy="259232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1000162" y="6077787"/>
            <a:ext cx="3301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Protenor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i="1" dirty="0" err="1">
                <a:solidFill>
                  <a:srgbClr val="000000"/>
                </a:solidFill>
              </a:rPr>
              <a:t>Lygaeus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kalmii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031992" y="5504031"/>
            <a:ext cx="5359839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00"/>
                </a:solidFill>
              </a:rPr>
              <a:t>Sex ratio                 1	 :       1</a:t>
            </a:r>
          </a:p>
          <a:p>
            <a:pPr algn="ctr"/>
            <a:r>
              <a:rPr lang="cs-CZ" sz="2000" i="1" dirty="0" err="1">
                <a:solidFill>
                  <a:srgbClr val="000000"/>
                </a:solidFill>
              </a:rPr>
              <a:t>Females</a:t>
            </a:r>
            <a:r>
              <a:rPr lang="cs-CZ" sz="2000" i="1" dirty="0">
                <a:solidFill>
                  <a:srgbClr val="000000"/>
                </a:solidFill>
              </a:rPr>
              <a:t> – 14 </a:t>
            </a:r>
            <a:r>
              <a:rPr lang="cs-CZ" sz="2000" i="1" dirty="0" err="1">
                <a:solidFill>
                  <a:srgbClr val="000000"/>
                </a:solidFill>
              </a:rPr>
              <a:t>chromosomes</a:t>
            </a:r>
            <a:r>
              <a:rPr lang="cs-CZ" sz="2000" i="1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sz="2000" i="1" dirty="0" err="1">
                <a:solidFill>
                  <a:srgbClr val="000000"/>
                </a:solidFill>
              </a:rPr>
              <a:t>Males</a:t>
            </a:r>
            <a:r>
              <a:rPr lang="cs-CZ" sz="2000" i="1" dirty="0">
                <a:solidFill>
                  <a:srgbClr val="000000"/>
                </a:solidFill>
              </a:rPr>
              <a:t> – 13 </a:t>
            </a:r>
            <a:r>
              <a:rPr lang="cs-CZ" sz="2000" i="1" dirty="0" err="1">
                <a:solidFill>
                  <a:srgbClr val="000000"/>
                </a:solidFill>
              </a:rPr>
              <a:t>chromosomes</a:t>
            </a:r>
            <a:endParaRPr lang="cs-CZ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1633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896" y="323088"/>
            <a:ext cx="11581134" cy="735623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Chromosomal determination of sex: </a:t>
            </a:r>
            <a:r>
              <a:rPr lang="en-US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haplo</a:t>
            </a:r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diplpoidy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896" y="1297599"/>
            <a:ext cx="6878098" cy="4554561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Females: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 - diploid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Males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haploid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 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Hymenoptera </a:t>
            </a:r>
            <a:endParaRPr lang="cs-CZ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indent="0"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(bees, ants, wasps)</a:t>
            </a:r>
          </a:p>
          <a:p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77838" lvl="1" indent="-295275" defTabSz="357188">
              <a:tabLst>
                <a:tab pos="447675" algn="l"/>
              </a:tabLs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sex chromosomes</a:t>
            </a:r>
            <a:endParaRPr lang="cs-CZ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7838" lvl="1" indent="-295275" defTabSz="357188">
              <a:tabLst>
                <a:tab pos="44767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sex is determined by total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number of chromosomes</a:t>
            </a:r>
          </a:p>
          <a:p>
            <a:pPr marL="477838" lvl="1" indent="-295275" defTabSz="357188">
              <a:tabLst>
                <a:tab pos="44767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Fertilized eggs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(2n)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females</a:t>
            </a:r>
          </a:p>
          <a:p>
            <a:pPr marL="477838" lvl="1" indent="-295275" defTabSz="357188">
              <a:tabLst>
                <a:tab pos="44767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Un-fertilized eggs (1n) -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parthenogenesis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males</a:t>
            </a:r>
          </a:p>
          <a:p>
            <a:pPr marL="477838" lvl="1" indent="-295275" defTabSz="357188">
              <a:tabLst>
                <a:tab pos="447675" algn="l"/>
              </a:tabLst>
            </a:pP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Females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on average </a:t>
            </a: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75 %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common g</a:t>
            </a: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enes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higher </a:t>
            </a: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affinity 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high level of social cooperation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994" y="1058711"/>
            <a:ext cx="4630738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10566591" y="4533824"/>
            <a:ext cx="73539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75 %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7907178" y="2711450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50 %</a:t>
            </a:r>
          </a:p>
        </p:txBody>
      </p:sp>
      <p:sp>
        <p:nvSpPr>
          <p:cNvPr id="11" name="Obdélník 1"/>
          <p:cNvSpPr>
            <a:spLocks noChangeArrowheads="1"/>
          </p:cNvSpPr>
          <p:nvPr/>
        </p:nvSpPr>
        <p:spPr bwMode="auto">
          <a:xfrm>
            <a:off x="9992043" y="2895600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100 %</a:t>
            </a:r>
          </a:p>
        </p:txBody>
      </p:sp>
      <p:sp>
        <p:nvSpPr>
          <p:cNvPr id="5" name="Obdélník 4"/>
          <p:cNvSpPr/>
          <p:nvPr/>
        </p:nvSpPr>
        <p:spPr>
          <a:xfrm>
            <a:off x="8980193" y="6202056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b="1" i="1" dirty="0">
                <a:solidFill>
                  <a:srgbClr val="000000"/>
                </a:solidFill>
              </a:rPr>
              <a:t>n=16, 2n=32</a:t>
            </a:r>
            <a:endParaRPr lang="en-US" altLang="cs-CZ" b="1" i="1" dirty="0">
              <a:solidFill>
                <a:srgbClr val="000000"/>
              </a:solidFill>
            </a:endParaRPr>
          </a:p>
        </p:txBody>
      </p:sp>
      <p:pic>
        <p:nvPicPr>
          <p:cNvPr id="16" name="Picture 2" descr="C:\Users\Uzivatel\Desktop\Petr\Obecná genetika\Chromosomy\v_trubec.jpg">
            <a:extLst>
              <a:ext uri="{FF2B5EF4-FFF2-40B4-BE49-F238E27FC236}">
                <a16:creationId xmlns:a16="http://schemas.microsoft.com/office/drawing/2014/main" id="{CEB05EF7-E1B3-42CE-8813-F2BDAD0A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6222" y="1249363"/>
            <a:ext cx="2136775" cy="164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56286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7472" y="560832"/>
            <a:ext cx="11448288" cy="70104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Environmental sex determination (ESD)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7472" y="1444753"/>
            <a:ext cx="11512295" cy="4641724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 is determined by external factors f.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</a:t>
            </a:r>
          </a:p>
          <a:p>
            <a:pPr marL="712788" lvl="1" indent="-265113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(reptiles) - genetics (XX/XY or ZZ/ZW)+TSD (temperature dependent sex determination)</a:t>
            </a:r>
          </a:p>
          <a:p>
            <a:pPr marL="400050" lvl="1" indent="0">
              <a:buClr>
                <a:srgbClr val="000000"/>
              </a:buClr>
              <a:buSzPct val="100000"/>
              <a:buNone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>
              <a:buClr>
                <a:srgbClr val="000000"/>
              </a:buClr>
              <a:buSzPct val="100000"/>
              <a:buFont typeface="+mj-lt"/>
              <a:buAutoNum type="alphaLcParenR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>
              <a:buClr>
                <a:srgbClr val="000000"/>
              </a:buClr>
              <a:buSzPct val="100000"/>
              <a:buFont typeface="+mj-lt"/>
              <a:buAutoNum type="alphaLcParenR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>
              <a:buClr>
                <a:srgbClr val="000000"/>
              </a:buClr>
              <a:buSzPct val="100000"/>
              <a:buFont typeface="+mj-lt"/>
              <a:buAutoNum type="alphaLcParenR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>
              <a:buClr>
                <a:srgbClr val="000000"/>
              </a:buClr>
              <a:buSzPct val="100000"/>
              <a:buFont typeface="+mj-lt"/>
              <a:buAutoNum type="alphaLcParenR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>
              <a:buClr>
                <a:srgbClr val="000000"/>
              </a:buClr>
              <a:buSzPct val="100000"/>
              <a:buFont typeface="+mj-lt"/>
              <a:buAutoNum type="alphaLcParenR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lvl="1" indent="0">
              <a:buClr>
                <a:srgbClr val="000000"/>
              </a:buClr>
              <a:buSzPct val="100000"/>
              <a:buNone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2788" lvl="1" indent="-265113">
              <a:buClr>
                <a:srgbClr val="000000"/>
              </a:buClr>
              <a:buSzPct val="100000"/>
              <a:buFont typeface="+mj-lt"/>
              <a:buAutoNum type="alphaLcParenR" startAt="2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factors 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Bonellia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viridis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4863" lvl="3" indent="-265113">
              <a:buClr>
                <a:srgbClr val="000000"/>
              </a:buClr>
              <a:buSzPct val="100000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egg develops in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females</a:t>
            </a:r>
          </a:p>
          <a:p>
            <a:pPr marL="804863" lvl="3" indent="-265113">
              <a:buClr>
                <a:srgbClr val="000000"/>
              </a:buClr>
              <a:buSzPct val="100000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egg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migrates into the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tract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female =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4863" lvl="3" indent="-265113">
              <a:buClr>
                <a:srgbClr val="000000"/>
              </a:buClr>
              <a:buSzPct val="100000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Males 1000x smaller than females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7" y="2694625"/>
            <a:ext cx="251936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7B7E80B4-AE50-405D-9D4D-DA16B403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865" y="2776251"/>
            <a:ext cx="3661359" cy="1560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859" y="2720266"/>
            <a:ext cx="3032828" cy="169838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 flipH="1">
            <a:off x="7571231" y="4358540"/>
            <a:ext cx="3538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Crighton</a:t>
            </a:r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Jurassic park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Spielber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movie 1993)</a:t>
            </a:r>
          </a:p>
        </p:txBody>
      </p:sp>
      <p:pic>
        <p:nvPicPr>
          <p:cNvPr id="9" name="Picture 5" descr="4885951428_f77756d865">
            <a:extLst>
              <a:ext uri="{FF2B5EF4-FFF2-40B4-BE49-F238E27FC236}">
                <a16:creationId xmlns:a16="http://schemas.microsoft.com/office/drawing/2014/main" id="{1F6770D4-DF2B-422E-82AA-7554CEBA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641" y="4785389"/>
            <a:ext cx="2877436" cy="192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8" name="Picture 6" descr="Obrázky Bonellia – procházejte fotografie, vektory a videa 9 |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10" y="4782042"/>
            <a:ext cx="1433925" cy="1926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3039275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1741" y="572755"/>
            <a:ext cx="11455121" cy="78963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Genetic determination in humans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7601" y="1477109"/>
            <a:ext cx="10257367" cy="4609368"/>
          </a:xfrm>
        </p:spPr>
        <p:txBody>
          <a:bodyPr/>
          <a:lstStyle/>
          <a:p>
            <a:pPr>
              <a:defRPr/>
            </a:pPr>
            <a:endParaRPr lang="cs-CZ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different sex chromosomes and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one specific gene 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(sex-related region Y) determine the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phenotype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(sex) of the individual </a:t>
            </a:r>
          </a:p>
          <a:p>
            <a:pPr>
              <a:defRPr/>
            </a:pPr>
            <a:endParaRPr lang="cs-CZ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 of </a:t>
            </a:r>
            <a:r>
              <a:rPr lang="en-US" sz="3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SRY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activate the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events leading to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female or male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gonads (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master-switch sex determining gen</a:t>
            </a:r>
            <a:r>
              <a:rPr lang="cs-CZ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ctr">
              <a:buNone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39442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2"/>
          <p:cNvSpPr>
            <a:spLocks noGrp="1" noChangeArrowheads="1"/>
          </p:cNvSpPr>
          <p:nvPr>
            <p:ph type="title"/>
          </p:nvPr>
        </p:nvSpPr>
        <p:spPr>
          <a:xfrm>
            <a:off x="413099" y="251209"/>
            <a:ext cx="9775930" cy="1364074"/>
          </a:xfrm>
        </p:spPr>
        <p:txBody>
          <a:bodyPr/>
          <a:lstStyle/>
          <a:p>
            <a:pPr algn="ctr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Determination of sex in humans – significance of  chromosome Y</a:t>
            </a:r>
          </a:p>
        </p:txBody>
      </p:sp>
      <p:pic>
        <p:nvPicPr>
          <p:cNvPr id="50179" name="Picture 5" descr="951809AK">
            <a:extLst>
              <a:ext uri="{FF2B5EF4-FFF2-40B4-BE49-F238E27FC236}">
                <a16:creationId xmlns:a16="http://schemas.microsoft.com/office/drawing/2014/main" id="{EA80B99B-98D2-488A-B9B1-CC13DF763C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19035" y="2497498"/>
            <a:ext cx="4475161" cy="424340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801688" y="2497498"/>
            <a:ext cx="4492508" cy="423335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pic>
        <p:nvPicPr>
          <p:cNvPr id="50181" name="Picture 3">
            <a:extLst>
              <a:ext uri="{FF2B5EF4-FFF2-40B4-BE49-F238E27FC236}">
                <a16:creationId xmlns:a16="http://schemas.microsoft.com/office/drawing/2014/main" id="{D407FFEA-D678-4F1D-BD2F-5AEFCC58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2388" y="2474913"/>
            <a:ext cx="1549400" cy="144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2" name="Picture 2">
            <a:extLst>
              <a:ext uri="{FF2B5EF4-FFF2-40B4-BE49-F238E27FC236}">
                <a16:creationId xmlns:a16="http://schemas.microsoft.com/office/drawing/2014/main" id="{1DD53666-1840-45E4-A26B-BB5F1380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3588" y="3317875"/>
            <a:ext cx="1511300" cy="141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983700" y="5500688"/>
            <a:ext cx="4554539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000" b="1" dirty="0">
                <a:solidFill>
                  <a:srgbClr val="FF0000"/>
                </a:solidFill>
              </a:rPr>
              <a:t>45,X – females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000" b="1" dirty="0">
                <a:solidFill>
                  <a:srgbClr val="FF0000"/>
                </a:solidFill>
              </a:rPr>
              <a:t>47,XXY- males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319839" y="4005263"/>
            <a:ext cx="416877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000" b="1" dirty="0"/>
              <a:t>X - 1669 genes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000" b="1" dirty="0"/>
              <a:t>Y – 200 genes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1800" b="1" dirty="0"/>
              <a:t>(50-60 genes protein-coding)</a:t>
            </a:r>
            <a:endParaRPr lang="en-US" altLang="cs-CZ" sz="1600" dirty="0"/>
          </a:p>
        </p:txBody>
      </p:sp>
      <p:pic>
        <p:nvPicPr>
          <p:cNvPr id="50186" name="Picture 10" descr="david">
            <a:extLst>
              <a:ext uri="{FF2B5EF4-FFF2-40B4-BE49-F238E27FC236}">
                <a16:creationId xmlns:a16="http://schemas.microsoft.com/office/drawing/2014/main" id="{F276114B-7C1B-4830-97B5-D4793DBD3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88907" y="378620"/>
            <a:ext cx="1296988" cy="247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498" name="TextovéPole 1"/>
          <p:cNvSpPr txBox="1">
            <a:spLocks noChangeArrowheads="1"/>
          </p:cNvSpPr>
          <p:nvPr/>
        </p:nvSpPr>
        <p:spPr bwMode="auto">
          <a:xfrm>
            <a:off x="1160219" y="1753286"/>
            <a:ext cx="38163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/>
              <a:t> Karyotype: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/>
              <a:t> </a:t>
            </a:r>
            <a:r>
              <a:rPr lang="en-US" altLang="cs-CZ" sz="2000" b="1" dirty="0">
                <a:solidFill>
                  <a:srgbClr val="FF0000"/>
                </a:solidFill>
              </a:rPr>
              <a:t>Male 46,XY      Female 46,XX</a:t>
            </a:r>
          </a:p>
        </p:txBody>
      </p:sp>
      <p:sp>
        <p:nvSpPr>
          <p:cNvPr id="56333" name="TextovéPole 1"/>
          <p:cNvSpPr txBox="1">
            <a:spLocks noChangeArrowheads="1"/>
          </p:cNvSpPr>
          <p:nvPr/>
        </p:nvSpPr>
        <p:spPr bwMode="auto">
          <a:xfrm>
            <a:off x="8419019" y="5522248"/>
            <a:ext cx="2987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>
                <a:solidFill>
                  <a:srgbClr val="FF0000"/>
                </a:solidFill>
              </a:rPr>
              <a:t>Proof of chromosome Y is responsible for sex determination </a:t>
            </a:r>
          </a:p>
        </p:txBody>
      </p:sp>
      <p:cxnSp>
        <p:nvCxnSpPr>
          <p:cNvPr id="4" name="Pravoúhlá spojnice 3">
            <a:extLst>
              <a:ext uri="{FF2B5EF4-FFF2-40B4-BE49-F238E27FC236}">
                <a16:creationId xmlns:a16="http://schemas.microsoft.com/office/drawing/2014/main" id="{246CB14B-E163-48F5-AD19-173FC40EFE8D}"/>
              </a:ext>
            </a:extLst>
          </p:cNvPr>
          <p:cNvCxnSpPr/>
          <p:nvPr/>
        </p:nvCxnSpPr>
        <p:spPr>
          <a:xfrm>
            <a:off x="7985913" y="5937380"/>
            <a:ext cx="431800" cy="65087"/>
          </a:xfrm>
          <a:prstGeom prst="bentConnector3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17152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/>
          <p:cNvSpPr>
            <a:spLocks noGrp="1" noChangeArrowheads="1"/>
          </p:cNvSpPr>
          <p:nvPr>
            <p:ph type="title"/>
          </p:nvPr>
        </p:nvSpPr>
        <p:spPr>
          <a:xfrm>
            <a:off x="393150" y="235324"/>
            <a:ext cx="11524196" cy="894603"/>
          </a:xfrm>
        </p:spPr>
        <p:txBody>
          <a:bodyPr/>
          <a:lstStyle/>
          <a:p>
            <a:pPr algn="ctr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Genes located on chromosome Y</a:t>
            </a: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8405813" y="2411414"/>
            <a:ext cx="2195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cs-CZ" sz="1400" b="1" dirty="0"/>
          </a:p>
        </p:txBody>
      </p:sp>
      <p:pic>
        <p:nvPicPr>
          <p:cNvPr id="20" name="Picture 17">
            <a:extLst>
              <a:ext uri="{FF2B5EF4-FFF2-40B4-BE49-F238E27FC236}">
                <a16:creationId xmlns:a16="http://schemas.microsoft.com/office/drawing/2014/main" id="{E8237BFE-5B5F-4A34-B185-EF84516A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845" y="3973034"/>
            <a:ext cx="2655887" cy="23764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Structure of the human Y chromosome. The Pseudo Autosomal Regions [PAR1...  |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12" y="1258514"/>
            <a:ext cx="5091007" cy="509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Stock vektor „X Y Chromosomes On White Background“ (bez autorských  poplatků) 2056106576 | Shutte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75" y="3973034"/>
            <a:ext cx="3328414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93149" y="1258514"/>
            <a:ext cx="5907167" cy="245937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 differentiation, sperm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10-15% sequences comes from chromosome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millions of base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Spermatogenesis - genes encode  9 protein families in 2-35x copies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865904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History of genetics: Middle age theories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2) </a:t>
            </a:r>
            <a:r>
              <a:rPr lang="en-US" dirty="0" err="1"/>
              <a:t>Particluate</a:t>
            </a:r>
            <a:r>
              <a:rPr lang="en-US" dirty="0"/>
              <a:t> theories – 18 - 19th century</a:t>
            </a:r>
          </a:p>
          <a:p>
            <a:pPr lvl="1"/>
            <a:r>
              <a:rPr lang="en-US" b="1" dirty="0"/>
              <a:t>Theory of Acquired Characters </a:t>
            </a:r>
            <a:r>
              <a:rPr lang="en-US" dirty="0"/>
              <a:t> </a:t>
            </a:r>
            <a:r>
              <a:rPr lang="en-US" i="1" dirty="0"/>
              <a:t>(Lamarck)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new character once acquired by an individual shall pass on to its progeny (neck of giraffes x </a:t>
            </a:r>
            <a:r>
              <a:rPr lang="en-US" dirty="0" err="1"/>
              <a:t>Wiesmann</a:t>
            </a:r>
            <a:r>
              <a:rPr lang="en-US" dirty="0"/>
              <a:t> – progeny of </a:t>
            </a:r>
            <a:r>
              <a:rPr lang="en-US" dirty="0" err="1"/>
              <a:t>mices</a:t>
            </a:r>
            <a:r>
              <a:rPr lang="en-US" dirty="0"/>
              <a:t> with cut tails had long tails…)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	</a:t>
            </a:r>
            <a:r>
              <a:rPr lang="en-US" b="1" dirty="0"/>
              <a:t>Theory of Pangenesis </a:t>
            </a:r>
            <a:r>
              <a:rPr lang="en-US" i="1" dirty="0"/>
              <a:t>(Darwin)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gemmules</a:t>
            </a:r>
            <a:r>
              <a:rPr lang="en-US" dirty="0"/>
              <a:t> or </a:t>
            </a:r>
            <a:r>
              <a:rPr lang="en-US" b="1" dirty="0" err="1"/>
              <a:t>pangene</a:t>
            </a:r>
            <a:r>
              <a:rPr lang="en-US" b="1" dirty="0"/>
              <a:t> </a:t>
            </a:r>
            <a:r>
              <a:rPr lang="en-US" b="1" dirty="0" err="1"/>
              <a:t>partilces</a:t>
            </a:r>
            <a:r>
              <a:rPr lang="en-US" b="1" dirty="0"/>
              <a:t> </a:t>
            </a:r>
            <a:r>
              <a:rPr lang="en-US" dirty="0"/>
              <a:t>(of given, </a:t>
            </a:r>
            <a:r>
              <a:rPr lang="en-US" dirty="0" err="1"/>
              <a:t>oragn</a:t>
            </a:r>
            <a:r>
              <a:rPr lang="en-US" dirty="0"/>
              <a:t>, tissue </a:t>
            </a:r>
            <a:r>
              <a:rPr lang="en-US" dirty="0" err="1"/>
              <a:t>etc</a:t>
            </a:r>
            <a:r>
              <a:rPr lang="en-US" dirty="0"/>
              <a:t>) are carried by the blood to the reproductive organ and are deposited in the sex cells, which again carry them to the next generation. </a:t>
            </a:r>
          </a:p>
          <a:p>
            <a:pPr lvl="1"/>
            <a:r>
              <a:rPr lang="en-US" b="1" dirty="0"/>
              <a:t>Theory of Germplasm</a:t>
            </a:r>
            <a:r>
              <a:rPr lang="en-US" i="1" dirty="0"/>
              <a:t> (</a:t>
            </a:r>
            <a:r>
              <a:rPr lang="en-US" i="1" dirty="0" err="1"/>
              <a:t>Wiesmann</a:t>
            </a:r>
            <a:r>
              <a:rPr lang="en-US" i="1" dirty="0"/>
              <a:t>)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Organisms with sexual reproduction carry two types of cells</a:t>
            </a:r>
          </a:p>
          <a:p>
            <a:pPr marL="914400" lvl="2" indent="0" defTabSz="584200">
              <a:buNone/>
              <a:tabLst>
                <a:tab pos="1254125" algn="l"/>
              </a:tabLst>
            </a:pPr>
            <a:r>
              <a:rPr lang="en-US" dirty="0"/>
              <a:t>	- </a:t>
            </a:r>
            <a:r>
              <a:rPr lang="en-US" i="1" dirty="0"/>
              <a:t> </a:t>
            </a:r>
            <a:r>
              <a:rPr lang="en-US" dirty="0"/>
              <a:t>somatic</a:t>
            </a:r>
            <a:r>
              <a:rPr lang="en-US" i="1" dirty="0"/>
              <a:t> </a:t>
            </a:r>
            <a:r>
              <a:rPr lang="en-US" dirty="0"/>
              <a:t>cells make up body (</a:t>
            </a:r>
            <a:r>
              <a:rPr lang="en-US" i="1" dirty="0" err="1"/>
              <a:t>somatoplasm</a:t>
            </a:r>
            <a:r>
              <a:rPr lang="en-US" i="1" dirty="0"/>
              <a:t>) </a:t>
            </a:r>
          </a:p>
          <a:p>
            <a:pPr marL="1166813" lvl="2" indent="87313">
              <a:buNone/>
            </a:pPr>
            <a:r>
              <a:rPr lang="en-US" i="1" dirty="0"/>
              <a:t>- </a:t>
            </a:r>
            <a:r>
              <a:rPr lang="en-US" dirty="0"/>
              <a:t>reproductive cells make up sperms and </a:t>
            </a:r>
            <a:r>
              <a:rPr lang="en-US" dirty="0" err="1"/>
              <a:t>ovas</a:t>
            </a:r>
            <a:r>
              <a:rPr lang="en-US" dirty="0"/>
              <a:t> (germplasm)		</a:t>
            </a:r>
          </a:p>
        </p:txBody>
      </p:sp>
    </p:spTree>
    <p:extLst>
      <p:ext uri="{BB962C8B-B14F-4D97-AF65-F5344CB8AC3E}">
        <p14:creationId xmlns:p14="http://schemas.microsoft.com/office/powerpoint/2010/main" val="2352112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 noChangeArrowheads="1"/>
          </p:cNvSpPr>
          <p:nvPr>
            <p:ph type="title"/>
          </p:nvPr>
        </p:nvSpPr>
        <p:spPr>
          <a:xfrm>
            <a:off x="371789" y="452176"/>
            <a:ext cx="11465169" cy="713433"/>
          </a:xfrm>
        </p:spPr>
        <p:txBody>
          <a:bodyPr/>
          <a:lstStyle/>
          <a:p>
            <a:pPr algn="ctr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Development of sex in humans</a:t>
            </a:r>
          </a:p>
        </p:txBody>
      </p:sp>
      <p:sp>
        <p:nvSpPr>
          <p:cNvPr id="7270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13434" y="1266932"/>
            <a:ext cx="6766358" cy="1446124"/>
          </a:xfrm>
        </p:spPr>
        <p:txBody>
          <a:bodyPr/>
          <a:lstStyle/>
          <a:p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long-term process – start at 1st trimester </a:t>
            </a:r>
          </a:p>
          <a:p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activation of 37 proteins + sex hormones</a:t>
            </a:r>
          </a:p>
          <a:p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Ended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sexual maturation  </a:t>
            </a:r>
            <a:b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70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64C04E-1AD4-4B52-9596-D2ABF5F792D8}" type="slidenum">
              <a:rPr lang="en-US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US" altLang="cs-CZ" sz="2600" dirty="0">
              <a:solidFill>
                <a:schemeClr val="bg1"/>
              </a:solidFill>
            </a:endParaRP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3" y="3153466"/>
            <a:ext cx="6129493" cy="35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5E6160-A780-494D-92A5-BF2031CC9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6582" y="1411756"/>
            <a:ext cx="3577523" cy="5265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67501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15A3E9C-6B07-46EB-9D53-13D21F760C48}" type="slidenum">
              <a:rPr lang="en-US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en-US" altLang="cs-CZ" sz="2600" dirty="0">
              <a:solidFill>
                <a:schemeClr val="bg1"/>
              </a:solidFill>
            </a:endParaRPr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A186CD57-C846-40B8-A84A-D51D35A903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3767" y="248983"/>
            <a:ext cx="4516437" cy="6335713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5" name="TextovéPole 4"/>
          <p:cNvSpPr txBox="1">
            <a:spLocks noChangeArrowheads="1"/>
          </p:cNvSpPr>
          <p:nvPr/>
        </p:nvSpPr>
        <p:spPr bwMode="auto">
          <a:xfrm>
            <a:off x="5390262" y="2946162"/>
            <a:ext cx="424624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 – 25 years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sperms – 265 divisions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 - 50 years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sperms - 840 divisions !!!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Spermatogenesis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 64 days</a:t>
            </a:r>
            <a:endParaRPr lang="en-US" altLang="cs-CZ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 replication – </a:t>
            </a:r>
            <a:r>
              <a:rPr lang="en-US" altLang="cs-CZ" sz="2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 in the process - mutations in older men</a:t>
            </a:r>
          </a:p>
        </p:txBody>
      </p:sp>
      <p:sp>
        <p:nvSpPr>
          <p:cNvPr id="30726" name="TextovéPole 5"/>
          <p:cNvSpPr txBox="1">
            <a:spLocks noChangeArrowheads="1"/>
          </p:cNvSpPr>
          <p:nvPr/>
        </p:nvSpPr>
        <p:spPr bwMode="auto">
          <a:xfrm>
            <a:off x="5454270" y="1850793"/>
            <a:ext cx="4246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Women – 24 cell divisions </a:t>
            </a:r>
          </a:p>
        </p:txBody>
      </p:sp>
      <p:sp>
        <p:nvSpPr>
          <p:cNvPr id="30727" name="Šipka dolů 6"/>
          <p:cNvSpPr>
            <a:spLocks noChangeArrowheads="1"/>
          </p:cNvSpPr>
          <p:nvPr/>
        </p:nvSpPr>
        <p:spPr bwMode="auto">
          <a:xfrm>
            <a:off x="6702551" y="5321807"/>
            <a:ext cx="255905" cy="523939"/>
          </a:xfrm>
          <a:prstGeom prst="downArrow">
            <a:avLst>
              <a:gd name="adj1" fmla="val 50000"/>
              <a:gd name="adj2" fmla="val 4996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30728" name="TextovéPole 7"/>
          <p:cNvSpPr txBox="1">
            <a:spLocks noChangeArrowheads="1"/>
          </p:cNvSpPr>
          <p:nvPr/>
        </p:nvSpPr>
        <p:spPr bwMode="auto">
          <a:xfrm>
            <a:off x="5321808" y="212726"/>
            <a:ext cx="65836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4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Differences in development of gametes in humans </a:t>
            </a:r>
          </a:p>
        </p:txBody>
      </p:sp>
    </p:spTree>
    <p:extLst>
      <p:ext uri="{BB962C8B-B14F-4D97-AF65-F5344CB8AC3E}">
        <p14:creationId xmlns:p14="http://schemas.microsoft.com/office/powerpoint/2010/main" val="378010365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649570-3BAC-4F90-B516-7A3340F6826C}" type="slidenum">
              <a:rPr lang="en-US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en-US" altLang="cs-CZ" sz="2600">
              <a:solidFill>
                <a:schemeClr val="bg1"/>
              </a:solidFill>
            </a:endParaRPr>
          </a:p>
        </p:txBody>
      </p:sp>
      <p:pic>
        <p:nvPicPr>
          <p:cNvPr id="169986" name="Picture 2">
            <a:extLst>
              <a:ext uri="{FF2B5EF4-FFF2-40B4-BE49-F238E27FC236}">
                <a16:creationId xmlns:a16="http://schemas.microsoft.com/office/drawing/2014/main" id="{6D13D1DE-7E56-4980-911E-428BA2D332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992" y="90436"/>
            <a:ext cx="12011998" cy="6662054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4757" name="Obdélník 5"/>
          <p:cNvSpPr>
            <a:spLocks noChangeArrowheads="1"/>
          </p:cNvSpPr>
          <p:nvPr/>
        </p:nvSpPr>
        <p:spPr bwMode="auto">
          <a:xfrm>
            <a:off x="265094" y="1495391"/>
            <a:ext cx="1955591" cy="3609172"/>
          </a:xfrm>
          <a:prstGeom prst="rect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56417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551688"/>
            <a:ext cx="10566400" cy="673608"/>
          </a:xfrm>
        </p:spPr>
        <p:txBody>
          <a:bodyPr/>
          <a:lstStyle/>
          <a:p>
            <a:pPr algn="ctr"/>
            <a:r>
              <a:rPr 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Heredity </a:t>
            </a:r>
            <a:r>
              <a:rPr 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sex-</a:t>
            </a:r>
            <a:r>
              <a:rPr 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linked</a:t>
            </a:r>
            <a:r>
              <a:rPr 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genes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9401" y="1225296"/>
            <a:ext cx="5046979" cy="4797172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Gonosomes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(X,Y) are consisted of two regions carrying genes – </a:t>
            </a: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heterologous and homologous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Non-homologous regions 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determine genes with full sex-linked inheritance</a:t>
            </a:r>
            <a:endParaRPr lang="en-US" altLang="cs-CZ" sz="20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Homologous regions  - 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genes with incomplete sex-linked inheritance (= Mendel´s laws)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lvl="1" indent="-358775" eaLnBrk="1" hangingPunct="1">
              <a:spcBef>
                <a:spcPct val="0"/>
              </a:spcBef>
              <a:buClrTx/>
              <a:buSzTx/>
            </a:pP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Genes with loci of Y non-homologous regions determine </a:t>
            </a:r>
            <a:r>
              <a:rPr lang="en-US" alt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holandric traits </a:t>
            </a: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(father to son – 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Y-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linked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inheritance) </a:t>
            </a:r>
          </a:p>
          <a:p>
            <a:pPr marL="625475" lvl="1" indent="-358775" eaLnBrk="1" hangingPunct="1">
              <a:spcBef>
                <a:spcPct val="0"/>
              </a:spcBef>
              <a:buClrTx/>
              <a:buSzTx/>
            </a:pP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Genes with loci 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non-homologous regions of X chromosome  - </a:t>
            </a:r>
            <a:r>
              <a:rPr lang="en-US" alt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X-linked inheritance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Webquest Creato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538" y="1252509"/>
            <a:ext cx="4386995" cy="29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E0D3CE7-51BB-402E-B198-ED7CAE42C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3938" y="4286733"/>
            <a:ext cx="4661218" cy="22572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039475" y="4839894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/>
              <a:t>XY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1039475" y="5489182"/>
            <a:ext cx="11525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/>
              <a:t>XY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400" dirty="0"/>
          </a:p>
        </p:txBody>
      </p:sp>
      <p:sp>
        <p:nvSpPr>
          <p:cNvPr id="11" name="Obdélník 1"/>
          <p:cNvSpPr>
            <a:spLocks noChangeArrowheads="1"/>
          </p:cNvSpPr>
          <p:nvPr/>
        </p:nvSpPr>
        <p:spPr bwMode="auto">
          <a:xfrm>
            <a:off x="10807065" y="4839894"/>
            <a:ext cx="1008063" cy="115093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11321730" y="5266614"/>
            <a:ext cx="6670" cy="2578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52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organ's Discovery of New Ratios (2016) IB Biolog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8" y="42335"/>
            <a:ext cx="10295466" cy="64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21362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Grp="1" noChangeArrowheads="1"/>
          </p:cNvSpPr>
          <p:nvPr>
            <p:ph type="title"/>
          </p:nvPr>
        </p:nvSpPr>
        <p:spPr>
          <a:xfrm>
            <a:off x="1016000" y="762000"/>
            <a:ext cx="10566400" cy="541867"/>
          </a:xfrm>
        </p:spPr>
        <p:txBody>
          <a:bodyPr/>
          <a:lstStyle/>
          <a:p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T.H. </a:t>
            </a:r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Morgan 191</a:t>
            </a:r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088" y="1413935"/>
            <a:ext cx="4895850" cy="251301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cs-CZ" sz="2400" dirty="0"/>
              <a:t>“</a:t>
            </a:r>
            <a:r>
              <a:rPr lang="en-US" altLang="cs-CZ" sz="2400" dirty="0">
                <a:solidFill>
                  <a:srgbClr val="000000"/>
                </a:solidFill>
              </a:rPr>
              <a:t>Certain factors follow the distribution of the X chromosome and are therefore supposed to be </a:t>
            </a:r>
            <a:r>
              <a:rPr lang="en-US" altLang="cs-CZ" sz="2400" b="1" dirty="0">
                <a:solidFill>
                  <a:srgbClr val="000000"/>
                </a:solidFill>
              </a:rPr>
              <a:t>contained in them</a:t>
            </a:r>
            <a:r>
              <a:rPr lang="en-US" altLang="cs-CZ" sz="2400" dirty="0">
                <a:solidFill>
                  <a:srgbClr val="000000"/>
                </a:solidFill>
              </a:rPr>
              <a:t>.”</a:t>
            </a:r>
            <a:endParaRPr lang="en-US" altLang="cs-CZ" sz="44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cs-CZ" sz="2400" b="1" i="1" dirty="0">
                <a:solidFill>
                  <a:srgbClr val="000000"/>
                </a:solidFill>
              </a:rPr>
              <a:t>Genes lie on chromosomes</a:t>
            </a:r>
            <a:r>
              <a:rPr lang="cs-CZ" altLang="cs-CZ" sz="2400" b="1" i="1" dirty="0">
                <a:solidFill>
                  <a:srgbClr val="000000"/>
                </a:solidFill>
              </a:rPr>
              <a:t> !!!</a:t>
            </a:r>
            <a:endParaRPr lang="en-US" altLang="cs-CZ" sz="2400" b="1" i="1" dirty="0">
              <a:solidFill>
                <a:srgbClr val="000000"/>
              </a:solidFill>
            </a:endParaRPr>
          </a:p>
        </p:txBody>
      </p:sp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3928" r="31250" b="5911"/>
          <a:stretch>
            <a:fillRect/>
          </a:stretch>
        </p:blipFill>
        <p:spPr bwMode="auto">
          <a:xfrm>
            <a:off x="6567148" y="604838"/>
            <a:ext cx="4136118" cy="596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Line 6"/>
          <p:cNvSpPr>
            <a:spLocks noChangeShapeType="1"/>
          </p:cNvSpPr>
          <p:nvPr/>
        </p:nvSpPr>
        <p:spPr bwMode="auto">
          <a:xfrm flipH="1">
            <a:off x="7707313" y="1773238"/>
            <a:ext cx="2159000" cy="1295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8" name="Line 7"/>
          <p:cNvSpPr>
            <a:spLocks noChangeShapeType="1"/>
          </p:cNvSpPr>
          <p:nvPr/>
        </p:nvSpPr>
        <p:spPr bwMode="auto">
          <a:xfrm>
            <a:off x="7824788" y="1916114"/>
            <a:ext cx="2087562" cy="11525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059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4" y="3926948"/>
            <a:ext cx="331311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0" name="Rectangle 10"/>
          <p:cNvSpPr>
            <a:spLocks noChangeArrowheads="1"/>
          </p:cNvSpPr>
          <p:nvPr/>
        </p:nvSpPr>
        <p:spPr bwMode="auto">
          <a:xfrm>
            <a:off x="983457" y="4037016"/>
            <a:ext cx="3673475" cy="1728788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10602" name="TextovéPole 2"/>
          <p:cNvSpPr txBox="1">
            <a:spLocks noChangeArrowheads="1"/>
          </p:cNvSpPr>
          <p:nvPr/>
        </p:nvSpPr>
        <p:spPr bwMode="auto">
          <a:xfrm>
            <a:off x="7535864" y="404813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Sex-</a:t>
            </a:r>
            <a:r>
              <a:rPr lang="cs-CZ" altLang="cs-CZ" sz="2000" b="1" dirty="0" err="1">
                <a:solidFill>
                  <a:srgbClr val="FF0000"/>
                </a:solidFill>
              </a:rPr>
              <a:t>linkage</a:t>
            </a:r>
            <a:r>
              <a:rPr lang="cs-CZ" altLang="cs-CZ" sz="2000" b="1" dirty="0">
                <a:solidFill>
                  <a:srgbClr val="FF0000"/>
                </a:solidFill>
              </a:rPr>
              <a:t> heredity</a:t>
            </a:r>
          </a:p>
        </p:txBody>
      </p:sp>
      <p:sp>
        <p:nvSpPr>
          <p:cNvPr id="110603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0913897-2414-4F6F-B57F-2C15D3A603E3}" type="slidenum">
              <a:rPr lang="en-US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cs-CZ" sz="26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27140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7" y="0"/>
            <a:ext cx="9763125" cy="715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783771" y="6399717"/>
            <a:ext cx="11277599" cy="40011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Mendel´s law of uniformity of F1 hybrids and identity of reciprocal cross does not apply here !!!</a:t>
            </a:r>
          </a:p>
        </p:txBody>
      </p:sp>
      <p:sp>
        <p:nvSpPr>
          <p:cNvPr id="108549" name="Obdélník 1"/>
          <p:cNvSpPr>
            <a:spLocks noChangeArrowheads="1"/>
          </p:cNvSpPr>
          <p:nvPr/>
        </p:nvSpPr>
        <p:spPr bwMode="auto">
          <a:xfrm>
            <a:off x="7248526" y="3222626"/>
            <a:ext cx="2519363" cy="12858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>
              <a:solidFill>
                <a:srgbClr val="000000"/>
              </a:solidFill>
            </a:endParaRPr>
          </a:p>
        </p:txBody>
      </p:sp>
      <p:sp>
        <p:nvSpPr>
          <p:cNvPr id="108550" name="TextovéPole 1"/>
          <p:cNvSpPr txBox="1">
            <a:spLocks noChangeArrowheads="1"/>
          </p:cNvSpPr>
          <p:nvPr/>
        </p:nvSpPr>
        <p:spPr bwMode="auto">
          <a:xfrm>
            <a:off x="7597775" y="4630739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>
                <a:solidFill>
                  <a:srgbClr val="000000"/>
                </a:solidFill>
              </a:rPr>
              <a:t>Non-uniform!</a:t>
            </a:r>
          </a:p>
        </p:txBody>
      </p:sp>
      <p:sp>
        <p:nvSpPr>
          <p:cNvPr id="108551" name="Obdélník 6"/>
          <p:cNvSpPr>
            <a:spLocks noChangeArrowheads="1"/>
          </p:cNvSpPr>
          <p:nvPr/>
        </p:nvSpPr>
        <p:spPr bwMode="auto">
          <a:xfrm>
            <a:off x="9035143" y="2492376"/>
            <a:ext cx="1931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heredity !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203326" y="202604"/>
            <a:ext cx="7211331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Sex-linked heredity</a:t>
            </a:r>
          </a:p>
          <a:p>
            <a:pPr algn="ctr"/>
            <a:r>
              <a:rPr lang="en-US" sz="4000" b="1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D. melanogaster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317171" y="1744216"/>
            <a:ext cx="932225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Genes located on non-homologous region of chromosome 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959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2"/>
          <p:cNvSpPr>
            <a:spLocks noGrp="1" noChangeArrowheads="1"/>
          </p:cNvSpPr>
          <p:nvPr>
            <p:ph type="title"/>
          </p:nvPr>
        </p:nvSpPr>
        <p:spPr>
          <a:xfrm>
            <a:off x="1247927" y="489859"/>
            <a:ext cx="10566400" cy="1143000"/>
          </a:xfrm>
        </p:spPr>
        <p:txBody>
          <a:bodyPr/>
          <a:lstStyle/>
          <a:p>
            <a:pPr algn="ctr"/>
            <a:r>
              <a:rPr lang="cs-CZ" alt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Rules</a:t>
            </a:r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sex-</a:t>
            </a:r>
            <a:r>
              <a:rPr lang="cs-CZ" altLang="cs-CZ" sz="4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linked</a:t>
            </a:r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inheritance (Morgan 1910)</a:t>
            </a:r>
          </a:p>
        </p:txBody>
      </p:sp>
      <p:sp>
        <p:nvSpPr>
          <p:cNvPr id="109571" name="Zástupný symbol pro obsah 3"/>
          <p:cNvSpPr>
            <a:spLocks noGrp="1" noChangeArrowheads="1"/>
          </p:cNvSpPr>
          <p:nvPr>
            <p:ph idx="1"/>
          </p:nvPr>
        </p:nvSpPr>
        <p:spPr>
          <a:xfrm>
            <a:off x="609600" y="1817913"/>
            <a:ext cx="11015739" cy="4368799"/>
          </a:xfrm>
        </p:spPr>
        <p:txBody>
          <a:bodyPr/>
          <a:lstStyle/>
          <a:p>
            <a:pPr marL="514350" indent="-514350" algn="just">
              <a:buClrTx/>
              <a:buSzPct val="100000"/>
              <a:buFont typeface="+mj-lt"/>
              <a:buAutoNum type="arabicPeriod"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an individual carry </a:t>
            </a:r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sex-linked trait (gene),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 F1 population will show </a:t>
            </a:r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trait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dominant parent regardless  of sex. In F2 there will </a:t>
            </a:r>
            <a:r>
              <a:rPr lang="en-US" altLang="cs-CZ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ratio 3:1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trait  and individuals carrying recessive variant (allele) will </a:t>
            </a:r>
            <a:r>
              <a:rPr lang="en-US" altLang="cs-CZ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en-US" altLang="cs-CZ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sex as recessive</a:t>
            </a:r>
          </a:p>
          <a:p>
            <a:pPr marL="457200" indent="-457200" algn="just">
              <a:buFont typeface="+mj-lt"/>
              <a:buAutoNum type="arabicPeriod"/>
            </a:pPr>
            <a:endParaRPr lang="en-US" altLang="cs-CZ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just">
              <a:buClrTx/>
              <a:buSzPct val="100000"/>
              <a:buFont typeface="+mj-lt"/>
              <a:buAutoNum type="arabicPeriod"/>
            </a:pP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individuals with </a:t>
            </a:r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homogametic sex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</a:t>
            </a:r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recessive sex-linked trait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(gene), there will be shown both dominant and recessive variants but in </a:t>
            </a:r>
            <a:r>
              <a:rPr lang="en-US" altLang="cs-CZ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opposite sex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in parents. In F2 regeneration the both variants will manifest with </a:t>
            </a:r>
            <a:r>
              <a:rPr lang="en-US" alt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frequency </a:t>
            </a:r>
            <a:r>
              <a:rPr lang="en-US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whole population and in population of given sex </a:t>
            </a:r>
          </a:p>
          <a:p>
            <a:pPr marL="0" indent="0" algn="just">
              <a:buNone/>
            </a:pPr>
            <a:endParaRPr lang="en-US" altLang="cs-CZ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83696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AutoShape 2"/>
          <p:cNvSpPr>
            <a:spLocks noGrp="1" noChangeArrowheads="1"/>
          </p:cNvSpPr>
          <p:nvPr>
            <p:ph type="title"/>
          </p:nvPr>
        </p:nvSpPr>
        <p:spPr>
          <a:xfrm>
            <a:off x="812800" y="461964"/>
            <a:ext cx="10207196" cy="686386"/>
          </a:xfrm>
        </p:spPr>
        <p:txBody>
          <a:bodyPr/>
          <a:lstStyle/>
          <a:p>
            <a:pPr algn="ctr"/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X-linked recessive inheritance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819" y="1148350"/>
            <a:ext cx="5233802" cy="5199110"/>
          </a:xfrm>
        </p:spPr>
        <p:txBody>
          <a:bodyPr/>
          <a:lstStyle/>
          <a:p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Recessive allele in males – </a:t>
            </a:r>
            <a:r>
              <a:rPr lang="en-US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hemizygous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(only one member of chromosome pair) </a:t>
            </a:r>
          </a:p>
          <a:p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 affected males in most times</a:t>
            </a:r>
          </a:p>
          <a:p>
            <a:pPr marL="0" indent="0">
              <a:buNone/>
            </a:pP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X</a:t>
            </a:r>
            <a:r>
              <a:rPr lang="en-US" altLang="cs-CZ" sz="2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cs-CZ" sz="2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cs-CZ" sz="2400" baseline="30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(women healthy)</a:t>
            </a:r>
          </a:p>
          <a:p>
            <a:pPr lvl="1"/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sons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daughters = carriers of the disease </a:t>
            </a:r>
          </a:p>
          <a:p>
            <a:r>
              <a:rPr lang="en-US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cs-CZ" sz="2400" baseline="30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cs-CZ" sz="2400" baseline="30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X</a:t>
            </a:r>
            <a:r>
              <a:rPr lang="en-US" altLang="cs-CZ" sz="2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(women carrier, man healthy) </a:t>
            </a:r>
          </a:p>
          <a:p>
            <a:pPr lvl="1"/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½ sons affected, ½ carriers </a:t>
            </a:r>
          </a:p>
          <a:p>
            <a:pPr lvl="1"/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 cases in women: daughters of affected man + woman carrier; women with 45,X karyotype</a:t>
            </a: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cs-CZ" alt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DMD, Hunter </a:t>
            </a:r>
            <a:r>
              <a:rPr lang="cs-CZ" altLang="cs-CZ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endParaRPr lang="en-US" altLang="cs-CZ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cs-CZ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cs-CZ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nci-media.cancer.gov/pdq/media/images/802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70" y="1248474"/>
            <a:ext cx="4874430" cy="26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-linked reces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30" y="3964146"/>
            <a:ext cx="4874430" cy="20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33189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Haemophilia</a:t>
            </a:r>
            <a:r>
              <a:rPr lang="en-US" altLang="cs-CZ" sz="3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1/10000  in men;  1/100 000 in women </a:t>
            </a:r>
            <a:r>
              <a:rPr lang="en-US" altLang="cs-CZ" sz="32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žen</a:t>
            </a:r>
            <a:r>
              <a:rPr lang="en-US" altLang="cs-CZ" sz="3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pedigree of </a:t>
            </a:r>
            <a:r>
              <a:rPr lang="en-US" altLang="cs-CZ" sz="32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europeanm</a:t>
            </a:r>
            <a:r>
              <a:rPr lang="en-US" altLang="cs-CZ" sz="3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ruling houses</a:t>
            </a:r>
          </a:p>
        </p:txBody>
      </p:sp>
      <p:pic>
        <p:nvPicPr>
          <p:cNvPr id="92164" name="Picture 4" descr="snu5e_fig_05_09b">
            <a:extLst>
              <a:ext uri="{FF2B5EF4-FFF2-40B4-BE49-F238E27FC236}">
                <a16:creationId xmlns:a16="http://schemas.microsoft.com/office/drawing/2014/main" id="{BF1B7237-F964-453F-854F-8B52A105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6182" y="2836069"/>
            <a:ext cx="4859338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4693" name="Picture 6" descr="snu5e_figun_05_p10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492376"/>
            <a:ext cx="3887788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7"/>
          <p:cNvSpPr>
            <a:spLocks noChangeArrowheads="1"/>
          </p:cNvSpPr>
          <p:nvPr/>
        </p:nvSpPr>
        <p:spPr bwMode="auto">
          <a:xfrm>
            <a:off x="1774826" y="2492376"/>
            <a:ext cx="3889375" cy="352901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1469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EA7C03C-C124-449E-BD58-735D2B541591}" type="slidenum">
              <a:rPr lang="en-US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lang="en-US" altLang="cs-CZ" sz="2600">
              <a:solidFill>
                <a:schemeClr val="bg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192F78E-A8CE-4E86-B1E3-1C3ADDEFD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928" y="1847058"/>
            <a:ext cx="1676400" cy="82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5E058E5-019D-438A-BEB7-2E76A9A93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213" y="2582863"/>
            <a:ext cx="1008062" cy="140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4699" name="TextovéPole 3"/>
          <p:cNvSpPr txBox="1">
            <a:spLocks noChangeArrowheads="1"/>
          </p:cNvSpPr>
          <p:nvPr/>
        </p:nvSpPr>
        <p:spPr bwMode="auto">
          <a:xfrm>
            <a:off x="3575050" y="2576514"/>
            <a:ext cx="8651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0"/>
                </a:solidFill>
              </a:rPr>
              <a:t>Alexej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49847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Gregor Johann Mendel</a:t>
            </a:r>
            <a:br>
              <a:rPr lang="cs-CZ" altLang="cs-CZ" sz="3200" dirty="0"/>
            </a:br>
            <a:r>
              <a:rPr lang="cs-CZ" altLang="cs-CZ" sz="3200" dirty="0"/>
              <a:t> (1822-1884)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057670"/>
            <a:ext cx="10907037" cy="4508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* </a:t>
            </a:r>
            <a:r>
              <a:rPr lang="en-US" altLang="cs-CZ" sz="1800" b="1" dirty="0"/>
              <a:t>20th July 1822 </a:t>
            </a:r>
            <a:r>
              <a:rPr lang="en-US" altLang="cs-CZ" sz="1800" b="1" dirty="0" err="1"/>
              <a:t>Hynčice</a:t>
            </a:r>
            <a:r>
              <a:rPr lang="en-US" altLang="cs-CZ" sz="1800" b="1" dirty="0"/>
              <a:t>, North Moravia,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800" dirty="0"/>
              <a:t>1840 – 1843 Philosophy at Olomouc University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800" dirty="0"/>
              <a:t>1843 – join the Augustinian Abbey in Brno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800" dirty="0"/>
              <a:t>1849 – 1851  - teacher at high school in </a:t>
            </a:r>
            <a:r>
              <a:rPr lang="en-US" altLang="cs-CZ" sz="1800" dirty="0" err="1"/>
              <a:t>Znojmo</a:t>
            </a:r>
            <a:r>
              <a:rPr lang="en-US" altLang="cs-CZ" sz="1800" dirty="0"/>
              <a:t> (Greek, Latin and German language,  mathematics)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800" b="1" dirty="0"/>
              <a:t>1851 – 1853</a:t>
            </a:r>
            <a:r>
              <a:rPr lang="en-US" altLang="cs-CZ" sz="1800" dirty="0"/>
              <a:t> University of Vienna (math, – Doppler, deep understanding of statistics,  </a:t>
            </a:r>
            <a:r>
              <a:rPr lang="en-US" altLang="cs-CZ" sz="1800" dirty="0" err="1"/>
              <a:t>Dawrin´s</a:t>
            </a:r>
            <a:r>
              <a:rPr lang="en-US" altLang="cs-CZ" sz="1800" dirty="0"/>
              <a:t> work (but Darwin did not known Mendel cause wrote in German language)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cs-CZ" sz="1800" dirty="0"/>
              <a:t>1854 – 1868 –  teacher at </a:t>
            </a:r>
            <a:r>
              <a:rPr lang="en-US" altLang="cs-CZ" sz="1800" dirty="0" err="1"/>
              <a:t>Realschule</a:t>
            </a:r>
            <a:r>
              <a:rPr lang="en-US" altLang="cs-CZ" sz="1800" dirty="0"/>
              <a:t> at Brno (physics, biology)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cs-CZ" sz="1800" dirty="0"/>
              <a:t>1854 – 1863 first experiments with pea in abbey garden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cs-CZ" sz="1800" dirty="0"/>
              <a:t>1865 – series of lessons about his experiments in conference of biologists in </a:t>
            </a:r>
            <a:r>
              <a:rPr lang="en-US" altLang="cs-CZ" sz="1800" dirty="0" err="1"/>
              <a:t>brno</a:t>
            </a:r>
            <a:r>
              <a:rPr lang="en-US" altLang="cs-CZ" sz="1800" dirty="0"/>
              <a:t> (2nd and 3th of March)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cs-CZ" sz="1800" b="1" dirty="0"/>
              <a:t>1866 </a:t>
            </a:r>
            <a:r>
              <a:rPr lang="en-US" altLang="cs-CZ" sz="1800" dirty="0"/>
              <a:t>– publication  „</a:t>
            </a:r>
            <a:r>
              <a:rPr lang="en-US" altLang="cs-CZ" sz="1800" dirty="0" err="1"/>
              <a:t>Versuche</a:t>
            </a:r>
            <a:r>
              <a:rPr lang="en-US" altLang="cs-CZ" sz="1800" dirty="0"/>
              <a:t> </a:t>
            </a:r>
            <a:r>
              <a:rPr lang="en-US" altLang="cs-CZ" sz="1800" dirty="0" err="1"/>
              <a:t>über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pflanzen-hybriden</a:t>
            </a:r>
            <a:r>
              <a:rPr lang="en-US" altLang="cs-CZ" sz="1800" dirty="0"/>
              <a:t>“ (Experiments on Plant Hybridization)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cs-CZ" sz="1800" dirty="0"/>
              <a:t>1868 -  abbot of St. Thomas' Abbey in </a:t>
            </a:r>
            <a:r>
              <a:rPr lang="en-US" altLang="cs-CZ" sz="1800" dirty="0" err="1"/>
              <a:t>Brünn</a:t>
            </a:r>
            <a:r>
              <a:rPr lang="en-US" altLang="cs-CZ" sz="1800" dirty="0"/>
              <a:t>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cs-CZ" sz="1800" dirty="0"/>
              <a:t>1881 – director of Moravian bank in Brno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cs-CZ" sz="1800" b="1" dirty="0"/>
              <a:t>6.1. 1884 </a:t>
            </a:r>
            <a:r>
              <a:rPr lang="en-US" altLang="cs-CZ" sz="1800" dirty="0"/>
              <a:t>– Mendel died from chronic nephritis, buried at Central Cemetery of Brno</a:t>
            </a:r>
            <a:r>
              <a:rPr lang="cs-CZ" altLang="cs-CZ" sz="1800" dirty="0"/>
              <a:t>, </a:t>
            </a:r>
            <a:r>
              <a:rPr lang="en-US" altLang="cs-CZ" sz="1800" dirty="0" err="1"/>
              <a:t>Leoš</a:t>
            </a:r>
            <a:r>
              <a:rPr lang="en-US" altLang="cs-CZ" sz="1800" dirty="0"/>
              <a:t> </a:t>
            </a:r>
            <a:r>
              <a:rPr lang="en-US" altLang="cs-CZ" sz="1800" dirty="0" err="1"/>
              <a:t>Janáček</a:t>
            </a:r>
            <a:r>
              <a:rPr lang="en-US" altLang="cs-CZ" sz="1800" dirty="0"/>
              <a:t> played the organ at his funeral</a:t>
            </a:r>
            <a:endParaRPr lang="cs-CZ" altLang="cs-CZ" sz="1800" dirty="0"/>
          </a:p>
          <a:p>
            <a:pPr lvl="3">
              <a:spcBef>
                <a:spcPct val="0"/>
              </a:spcBef>
              <a:buFontTx/>
              <a:buChar char="•"/>
            </a:pPr>
            <a:endParaRPr lang="en-US" altLang="cs-CZ" sz="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cs-CZ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cs-CZ" sz="18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</p:txBody>
      </p:sp>
      <p:pic>
        <p:nvPicPr>
          <p:cNvPr id="686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399" y="365125"/>
            <a:ext cx="1366838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41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200" b="1" dirty="0"/>
              <a:t>Mendel´s education – Natural science at university of Vienna </a:t>
            </a:r>
            <a:r>
              <a:rPr lang="cs-CZ" altLang="cs-CZ" sz="3200" b="1" dirty="0"/>
              <a:t>						</a:t>
            </a:r>
            <a:r>
              <a:rPr lang="en-US" altLang="cs-CZ" sz="3200" b="1" dirty="0"/>
              <a:t>(1851-1853)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409" y="1655973"/>
            <a:ext cx="5292726" cy="397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709811" y="2050415"/>
            <a:ext cx="4284853" cy="13542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/>
              <a:t>   </a:t>
            </a:r>
            <a:r>
              <a:rPr lang="en-US" b="1" dirty="0"/>
              <a:t>Experimental physics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/>
              <a:t>(prof. Doppler)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dirty="0" err="1"/>
              <a:t>Combinatorics</a:t>
            </a:r>
            <a:r>
              <a:rPr lang="en-US" sz="1400" b="1" dirty="0"/>
              <a:t>, probability theories, mathematical description of results… 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432175" y="3644901"/>
            <a:ext cx="1841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cs-CZ">
              <a:latin typeface="Arial" charset="0"/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000376" y="5734051"/>
            <a:ext cx="1871663" cy="701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cs-CZ" sz="40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83975" name="TextovéPole 1"/>
          <p:cNvSpPr txBox="1">
            <a:spLocks noChangeArrowheads="1"/>
          </p:cNvSpPr>
          <p:nvPr/>
        </p:nvSpPr>
        <p:spPr bwMode="auto">
          <a:xfrm>
            <a:off x="8287903" y="4322106"/>
            <a:ext cx="370676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1800" b="1" dirty="0"/>
              <a:t>Plant physiology (prof. F. Unger)</a:t>
            </a:r>
          </a:p>
          <a:p>
            <a:pPr algn="just">
              <a:spcBef>
                <a:spcPct val="50000"/>
              </a:spcBef>
              <a:buClrTx/>
              <a:buSzTx/>
              <a:buNone/>
            </a:pPr>
            <a:r>
              <a:rPr lang="en-US" sz="1800" dirty="0"/>
              <a:t>„continuity of cells and cell lineage is necessary for birth to other organisms“</a:t>
            </a:r>
            <a:endParaRPr lang="en-US" altLang="cs-CZ" sz="1200" b="1" dirty="0"/>
          </a:p>
        </p:txBody>
      </p:sp>
      <p:pic>
        <p:nvPicPr>
          <p:cNvPr id="76808" name="Picture 10" descr="Doppl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3772" y="1655973"/>
            <a:ext cx="1703387" cy="214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2" descr="250px-Franz_Ung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3772" y="3913643"/>
            <a:ext cx="1703387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911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 noChangeArrowheads="1"/>
          </p:cNvSpPr>
          <p:nvPr>
            <p:ph type="title"/>
          </p:nvPr>
        </p:nvSpPr>
        <p:spPr>
          <a:xfrm>
            <a:off x="6299009" y="1037559"/>
            <a:ext cx="5639894" cy="1143000"/>
          </a:xfrm>
        </p:spPr>
        <p:txBody>
          <a:bodyPr>
            <a:normAutofit/>
          </a:bodyPr>
          <a:lstStyle/>
          <a:p>
            <a:pPr algn="ctr"/>
            <a:r>
              <a:rPr lang="cs-CZ" altLang="cs-CZ" sz="2400" b="1" dirty="0"/>
              <a:t>Prof. Franz Unger: </a:t>
            </a:r>
            <a:r>
              <a:rPr lang="cs-CZ" altLang="cs-CZ" sz="2400" b="1" dirty="0" err="1"/>
              <a:t>Botanische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Briefe</a:t>
            </a:r>
            <a:r>
              <a:rPr lang="cs-CZ" altLang="cs-CZ" sz="2400" b="1" dirty="0"/>
              <a:t> (1852)</a:t>
            </a:r>
          </a:p>
        </p:txBody>
      </p:sp>
      <p:sp>
        <p:nvSpPr>
          <p:cNvPr id="8499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47572" y="1037559"/>
            <a:ext cx="5140273" cy="5087938"/>
          </a:xfrm>
        </p:spPr>
        <p:txBody>
          <a:bodyPr>
            <a:normAutofit fontScale="85000" lnSpcReduction="20000"/>
          </a:bodyPr>
          <a:lstStyle/>
          <a:p>
            <a:r>
              <a:rPr lang="en-US" altLang="cs-CZ" sz="2900" dirty="0"/>
              <a:t>Knowledge of basic principles of plant physiology, hybridization and plant selection combined with methodology of „hard data“ collection bring Mendel to idea of existence of </a:t>
            </a:r>
            <a:r>
              <a:rPr lang="en-US" altLang="cs-CZ" sz="2900" b="1" dirty="0"/>
              <a:t>discreet particles</a:t>
            </a:r>
            <a:r>
              <a:rPr lang="en-US" altLang="cs-CZ" sz="2900" dirty="0"/>
              <a:t>, which are located inside cells and  responsible for expression of different traits </a:t>
            </a:r>
          </a:p>
          <a:p>
            <a:r>
              <a:rPr lang="en-US" altLang="cs-CZ" sz="2900" dirty="0"/>
              <a:t>During his studies, he developed a </a:t>
            </a:r>
            <a:r>
              <a:rPr lang="en-US" altLang="cs-CZ" sz="2900" b="1" dirty="0"/>
              <a:t>theoretical model of transfer </a:t>
            </a:r>
            <a:r>
              <a:rPr lang="en-US" altLang="cs-CZ" sz="2900" dirty="0"/>
              <a:t>of the traits from one generation to another with the use of those particles </a:t>
            </a:r>
          </a:p>
          <a:p>
            <a:endParaRPr lang="cs-CZ" altLang="cs-CZ" sz="2900" dirty="0"/>
          </a:p>
          <a:p>
            <a:r>
              <a:rPr lang="en-US" altLang="cs-CZ" sz="2900" dirty="0"/>
              <a:t>He returned to Brno with this „project“ </a:t>
            </a:r>
            <a:endParaRPr lang="en-US" altLang="cs-CZ" dirty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09" y="2018634"/>
            <a:ext cx="5639894" cy="376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81589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psle">
  <a:themeElements>
    <a:clrScheme name="Kaps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Kapsle">
  <a:themeElements>
    <a:clrScheme name="Kaps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Kapsle">
  <a:themeElements>
    <a:clrScheme name="Kaps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42238</TotalTime>
  <Words>4316</Words>
  <Application>Microsoft Office PowerPoint</Application>
  <PresentationFormat>Širokoúhlá obrazovka</PresentationFormat>
  <Paragraphs>591</Paragraphs>
  <Slides>69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69</vt:i4>
      </vt:variant>
    </vt:vector>
  </HeadingPairs>
  <TitlesOfParts>
    <vt:vector size="78" baseType="lpstr">
      <vt:lpstr>Arial</vt:lpstr>
      <vt:lpstr>Calibri</vt:lpstr>
      <vt:lpstr>Calibri Light</vt:lpstr>
      <vt:lpstr>Times New Roman</vt:lpstr>
      <vt:lpstr>Wingdings</vt:lpstr>
      <vt:lpstr>Motiv Office</vt:lpstr>
      <vt:lpstr>Kapsle</vt:lpstr>
      <vt:lpstr>1_Kapsle</vt:lpstr>
      <vt:lpstr>2_Kapsle</vt:lpstr>
      <vt:lpstr>Lecture 1 </vt:lpstr>
      <vt:lpstr>History of genetics</vt:lpstr>
      <vt:lpstr>History of genetics „pre-mendelian era“ </vt:lpstr>
      <vt:lpstr>History of genetics: early Greek philosophers </vt:lpstr>
      <vt:lpstr>History of genetics: Middle age theories </vt:lpstr>
      <vt:lpstr>History of genetics: Middle age theories </vt:lpstr>
      <vt:lpstr>Gregor Johann Mendel  (1822-1884)</vt:lpstr>
      <vt:lpstr>Mendel´s education – Natural science at university of Vienna       (1851-1853)</vt:lpstr>
      <vt:lpstr>Prof. Franz Unger: Botanische Briefe (1852)</vt:lpstr>
      <vt:lpstr>Wild pea (Pisum sativum) -  model object of Mendel´s experiments</vt:lpstr>
      <vt:lpstr> Mendels´ s experiments  - character of traits </vt:lpstr>
      <vt:lpstr> 1 pair of trait observed in parental (P) generation  offspring  - 1st (F1 ) and second (F2) generation</vt:lpstr>
      <vt:lpstr>Prezentace aplikace PowerPoint</vt:lpstr>
      <vt:lpstr>Identity of reciprocal crossing </vt:lpstr>
      <vt:lpstr>Prezentace aplikace PowerPoint</vt:lpstr>
      <vt:lpstr>Prezentace aplikace PowerPoint</vt:lpstr>
      <vt:lpstr>Backcrossing - what kind of gametes and in what ratio are present in hybrids? </vt:lpstr>
      <vt:lpstr>Prezentace aplikace PowerPoint</vt:lpstr>
      <vt:lpstr>Mendel´ s conclusions from the monohybrid crossing</vt:lpstr>
      <vt:lpstr>Mendel´ s conclusions from the monohybrid crossing</vt:lpstr>
      <vt:lpstr>Dihybrid Cross – 2 traits, are they inherited independently?</vt:lpstr>
      <vt:lpstr>Dihybrid cross</vt:lpstr>
      <vt:lpstr>Prezentace aplikace PowerPoint</vt:lpstr>
      <vt:lpstr>Prezentace aplikace PowerPoint</vt:lpstr>
      <vt:lpstr>Mendel's conclusions from dihybrid crossing</vt:lpstr>
      <vt:lpstr>Mendel´s discoveries: overview</vt:lpstr>
      <vt:lpstr>Mendel´s sweet pea traits… nowadays</vt:lpstr>
      <vt:lpstr>Seed shape – round x wrinkled                               RR x rr</vt:lpstr>
      <vt:lpstr> a) The reason for segregation and combination of alleles is the behavior of chromosomes during meiosis I (spacing of chromosomes during anaphase I of first meiotic division)  b) The principle of combination apply for genes located on different chromosomes </vt:lpstr>
      <vt:lpstr>Description of genes and alleles on metaphase chromosomes </vt:lpstr>
      <vt:lpstr>Prezentace aplikace PowerPoint</vt:lpstr>
      <vt:lpstr>Exceptions from Mendel´s ratios </vt:lpstr>
      <vt:lpstr>Phenotype effects of dominance exceptions </vt:lpstr>
      <vt:lpstr>Incomplete dominance – Antirrhinum majus  </vt:lpstr>
      <vt:lpstr>Incomplete dominance – human familial hypercholesterolemia</vt:lpstr>
      <vt:lpstr>Codominance – human blood groups</vt:lpstr>
      <vt:lpstr>Recessive lethal allele in humans – Tay Sachs disease</vt:lpstr>
      <vt:lpstr>Penetrance and  expresivity</vt:lpstr>
      <vt:lpstr>Prezentace aplikace PowerPoint</vt:lpstr>
      <vt:lpstr>Incomplete penetrance:  polydactyly </vt:lpstr>
      <vt:lpstr>Prezentace aplikace PowerPoint</vt:lpstr>
      <vt:lpstr>Phenocopy   traits induced by environmental effects are identical to phenotypes caused by genotypes</vt:lpstr>
      <vt:lpstr>Gene interactions</vt:lpstr>
      <vt:lpstr>Gene interactions</vt:lpstr>
      <vt:lpstr>Interaction of two genes  changes in F2 ratios</vt:lpstr>
      <vt:lpstr>Heredity of sexuality and sex-linked traits </vt:lpstr>
      <vt:lpstr>Heredity of sexuality and sex-linked traits </vt:lpstr>
      <vt:lpstr>Heredity of sexuality and sex-linked traits </vt:lpstr>
      <vt:lpstr>Discovery of sex chromosomes</vt:lpstr>
      <vt:lpstr>Prezentace aplikace PowerPoint</vt:lpstr>
      <vt:lpstr>Chromosomal determination of sex: Mammal type</vt:lpstr>
      <vt:lpstr>Mammal type of sex determination in plants  – dioecious type of plants </vt:lpstr>
      <vt:lpstr>Chromosomal determination of sex – bird type</vt:lpstr>
      <vt:lpstr>Chromosomal determination of sex – type Protenor </vt:lpstr>
      <vt:lpstr>Chromosomal determination of sex: haplo - diplpoidy</vt:lpstr>
      <vt:lpstr>Environmental sex determination (ESD)</vt:lpstr>
      <vt:lpstr>Genetic determination in humans</vt:lpstr>
      <vt:lpstr>Determination of sex in humans – significance of  chromosome Y</vt:lpstr>
      <vt:lpstr>Genes located on chromosome Y</vt:lpstr>
      <vt:lpstr>Development of sex in humans</vt:lpstr>
      <vt:lpstr>Prezentace aplikace PowerPoint</vt:lpstr>
      <vt:lpstr>Prezentace aplikace PowerPoint</vt:lpstr>
      <vt:lpstr>Heredity of sex-linked genes</vt:lpstr>
      <vt:lpstr>Prezentace aplikace PowerPoint</vt:lpstr>
      <vt:lpstr>T.H. Morgan 1910</vt:lpstr>
      <vt:lpstr>Prezentace aplikace PowerPoint</vt:lpstr>
      <vt:lpstr>Rules of sex-linked inheritance (Morgan 1910)</vt:lpstr>
      <vt:lpstr>X-linked recessive inheritance</vt:lpstr>
      <vt:lpstr>Haemophilia: 1/10000  in men;  1/100 000 in women žen – pedigree of europeanm ruling houses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smetty</dc:creator>
  <cp:lastModifiedBy>Jan Smetana</cp:lastModifiedBy>
  <cp:revision>183</cp:revision>
  <dcterms:created xsi:type="dcterms:W3CDTF">2022-06-21T12:23:46Z</dcterms:created>
  <dcterms:modified xsi:type="dcterms:W3CDTF">2023-12-12T14:36:01Z</dcterms:modified>
</cp:coreProperties>
</file>