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9" r:id="rId1"/>
    <p:sldMasterId id="2147484255" r:id="rId2"/>
  </p:sldMasterIdLst>
  <p:notesMasterIdLst>
    <p:notesMasterId r:id="rId55"/>
  </p:notesMasterIdLst>
  <p:handoutMasterIdLst>
    <p:handoutMasterId r:id="rId56"/>
  </p:handoutMasterIdLst>
  <p:sldIdLst>
    <p:sldId id="256" r:id="rId3"/>
    <p:sldId id="363" r:id="rId4"/>
    <p:sldId id="502" r:id="rId5"/>
    <p:sldId id="494" r:id="rId6"/>
    <p:sldId id="475" r:id="rId7"/>
    <p:sldId id="372" r:id="rId8"/>
    <p:sldId id="400" r:id="rId9"/>
    <p:sldId id="369" r:id="rId10"/>
    <p:sldId id="497" r:id="rId11"/>
    <p:sldId id="439" r:id="rId12"/>
    <p:sldId id="466" r:id="rId13"/>
    <p:sldId id="468" r:id="rId14"/>
    <p:sldId id="479" r:id="rId15"/>
    <p:sldId id="471" r:id="rId16"/>
    <p:sldId id="472" r:id="rId17"/>
    <p:sldId id="487" r:id="rId18"/>
    <p:sldId id="488" r:id="rId19"/>
    <p:sldId id="440" r:id="rId20"/>
    <p:sldId id="493" r:id="rId21"/>
    <p:sldId id="319" r:id="rId22"/>
    <p:sldId id="490" r:id="rId23"/>
    <p:sldId id="361" r:id="rId24"/>
    <p:sldId id="503" r:id="rId25"/>
    <p:sldId id="446" r:id="rId26"/>
    <p:sldId id="441" r:id="rId27"/>
    <p:sldId id="448" r:id="rId28"/>
    <p:sldId id="504" r:id="rId29"/>
    <p:sldId id="324" r:id="rId30"/>
    <p:sldId id="334" r:id="rId31"/>
    <p:sldId id="328" r:id="rId32"/>
    <p:sldId id="331" r:id="rId33"/>
    <p:sldId id="332" r:id="rId34"/>
    <p:sldId id="454" r:id="rId35"/>
    <p:sldId id="362" r:id="rId36"/>
    <p:sldId id="407" r:id="rId37"/>
    <p:sldId id="411" r:id="rId38"/>
    <p:sldId id="413" r:id="rId39"/>
    <p:sldId id="335" r:id="rId40"/>
    <p:sldId id="336" r:id="rId41"/>
    <p:sldId id="391" r:id="rId42"/>
    <p:sldId id="456" r:id="rId43"/>
    <p:sldId id="343" r:id="rId44"/>
    <p:sldId id="505" r:id="rId45"/>
    <p:sldId id="427" r:id="rId46"/>
    <p:sldId id="506" r:id="rId47"/>
    <p:sldId id="347" r:id="rId48"/>
    <p:sldId id="345" r:id="rId49"/>
    <p:sldId id="351" r:id="rId50"/>
    <p:sldId id="508" r:id="rId51"/>
    <p:sldId id="458" r:id="rId52"/>
    <p:sldId id="352" r:id="rId53"/>
    <p:sldId id="459" r:id="rId54"/>
  </p:sldIdLst>
  <p:sldSz cx="9144000" cy="6858000" type="screen4x3"/>
  <p:notesSz cx="7099300" cy="10234613"/>
  <p:custDataLst>
    <p:tags r:id="rId5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041"/>
    <a:srgbClr val="FFB829"/>
    <a:srgbClr val="FFBC35"/>
    <a:srgbClr val="FFB31B"/>
    <a:srgbClr val="FFC249"/>
    <a:srgbClr val="F4A300"/>
    <a:srgbClr val="FFC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2874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CE85B8E8-5932-4DB2-A7F1-AEA30FE9A39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solidFill>
                  <a:schemeClr val="tx1"/>
                </a:solidFill>
              </a:defRPr>
            </a:lvl1pPr>
          </a:lstStyle>
          <a:p>
            <a:fld id="{AE5461A7-45D9-4B9E-85C1-98CB3CD39D0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ED9D08CE-7F5A-4802-B384-CBADE7FE6C51}" type="slidenum">
              <a:rPr lang="cs-CZ" altLang="cs-CZ">
                <a:solidFill>
                  <a:schemeClr val="tx1"/>
                </a:solidFill>
              </a:rPr>
              <a:pPr/>
              <a:t>3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0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FFFA8F-9730-42B4-846C-F1078E12C099}" type="slidenum">
              <a:rPr kumimoji="0" lang="cs-CZ" altLang="cs-CZ" sz="1300"/>
              <a:pPr>
                <a:spcBef>
                  <a:spcPct val="0"/>
                </a:spcBef>
              </a:pPr>
              <a:t>11</a:t>
            </a:fld>
            <a:endParaRPr kumimoji="0" lang="cs-CZ" altLang="cs-CZ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68836A-A60F-4BCB-9F6D-79E757C585AA}" type="slidenum">
              <a:rPr kumimoji="0" lang="cs-CZ" altLang="cs-CZ" sz="1300"/>
              <a:pPr>
                <a:spcBef>
                  <a:spcPct val="0"/>
                </a:spcBef>
              </a:pPr>
              <a:t>16</a:t>
            </a:fld>
            <a:endParaRPr kumimoji="0" lang="cs-CZ" altLang="cs-CZ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2FA1702-5ABB-44B3-961F-4BA0820C467B}" type="slidenum">
              <a:rPr kumimoji="0" lang="cs-CZ" altLang="cs-CZ" sz="1300"/>
              <a:pPr>
                <a:spcBef>
                  <a:spcPct val="0"/>
                </a:spcBef>
              </a:pPr>
              <a:t>35</a:t>
            </a:fld>
            <a:endParaRPr kumimoji="0" lang="cs-CZ" altLang="cs-CZ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7143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87143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AB579-364A-4FBE-9F6B-A02D70BDA03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5417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3178F-9DEB-40D6-9297-75DE3760A63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7511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0B626-0103-4B25-9254-000535151CA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7890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BD8032-1F24-4F03-81F7-C0E40933004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659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1"/>
            <a:ext cx="3770313" cy="37242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760913" y="2362201"/>
            <a:ext cx="3770312" cy="372427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3242D-D686-4EF9-BFB1-C589315143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7337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18A5A-795C-458B-8D74-19CDF00555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73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2F0C8D-B826-48B4-896A-ED6EF06730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746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5D5D213-8628-4EE1-A898-06DB604AA2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792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98FA-91B5-4AF5-A524-584422FDEC67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C2F27-A189-4088-9E02-88E3FF7383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587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90F-BEA1-47F9-983A-6554EDFA3E4B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C8A35-DF0D-4992-8B37-08E58E8C34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575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F825F-FF46-4D17-AB7E-5B5486A60188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CFCBA-9523-4ECF-9664-19C596506F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39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65D49-05DA-4BFC-A6F0-3CEB838DBBA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2573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E6B7F-630B-48D6-B452-2351D2C5953C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3B293-E79B-441A-A4C5-A8C5C1FF5A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7550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AD54-2D98-47CE-AD6E-8D80A7953043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ADF37-8B50-43DC-AEB5-DF76736F55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8028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BB80-8235-4270-961B-D3FB7319484B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2ACEE-3935-4FF8-AA17-726E822FFC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0249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9EF2-AEA7-4DC9-B860-9C11A8831539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20C3C-2995-4031-B46C-88F2D46933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645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C0808-4696-4DA0-A639-BFE6EB57B8FF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148E1-EED6-4B57-AE71-94A7A063E3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3254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C7DE-D559-4090-A5EA-10733A7B435D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4D608-6C6D-4E16-8F95-F534FE7470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4350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898FC-5F8C-4EB7-8126-D09089AD630E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21F3A-0845-40EE-A53A-17D4946BA6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1196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D119-82C3-45FC-B98B-05DF28A9A153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1C57-733D-42AF-A102-D2CB3F4E77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318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BCB1E-A893-41D6-A555-21A9D927589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8317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212EB-89AA-436F-A34C-4C1B48456CB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3900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80ABB-E1A1-4668-97B4-1CEC5B9F022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8363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D993A-DD40-4856-9AF9-A561F31BB0E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7704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A41B0-5914-436C-BAEE-E78BECA3636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4361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537F0-E78E-4754-A2F0-364D12A4B09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0052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E30EA-925F-4364-8C98-1A6BFCC9EF6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8552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 předlohy nadpisů.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87040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332F438B-696F-4AA5-BDAF-4B31B7DF3E44}" type="slidenum">
              <a:rPr lang="en-US" altLang="cs-CZ"/>
              <a:pPr/>
              <a:t>‹#›</a:t>
            </a:fld>
            <a:endParaRPr lang="en-US" altLang="cs-CZ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484" r:id="rId2"/>
    <p:sldLayoutId id="2147485485" r:id="rId3"/>
    <p:sldLayoutId id="2147485486" r:id="rId4"/>
    <p:sldLayoutId id="2147485487" r:id="rId5"/>
    <p:sldLayoutId id="2147485488" r:id="rId6"/>
    <p:sldLayoutId id="2147485489" r:id="rId7"/>
    <p:sldLayoutId id="2147485490" r:id="rId8"/>
    <p:sldLayoutId id="2147485491" r:id="rId9"/>
    <p:sldLayoutId id="2147485492" r:id="rId10"/>
    <p:sldLayoutId id="2147485493" r:id="rId11"/>
    <p:sldLayoutId id="2147485494" r:id="rId12"/>
    <p:sldLayoutId id="2147485507" r:id="rId13"/>
    <p:sldLayoutId id="2147485508" r:id="rId14"/>
    <p:sldLayoutId id="2147485510" r:id="rId15"/>
    <p:sldLayoutId id="2147485511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AB3537D-DB35-41EA-AAB5-E007A4AE36FB}" type="datetimeFigureOut">
              <a:rPr lang="cs-CZ"/>
              <a:pPr>
                <a:defRPr/>
              </a:pPr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0F8A149-33A2-48A8-A26C-F5A70201078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9600" y="3784600"/>
            <a:ext cx="2619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0" y="5486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i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11268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979712" y="998537"/>
            <a:ext cx="6629400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b="1" dirty="0" err="1" smtClean="0">
                <a:solidFill>
                  <a:srgbClr val="FF0000"/>
                </a:solidFill>
                <a:latin typeface="+mn-lt"/>
              </a:rPr>
              <a:t>Medical</a:t>
            </a:r>
            <a:r>
              <a:rPr lang="cs-CZ" altLang="cs-CZ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  <a:latin typeface="+mn-lt"/>
              </a:rPr>
              <a:t>genetics</a:t>
            </a:r>
            <a:r>
              <a:rPr lang="cs-CZ" altLang="cs-CZ" b="1" dirty="0" smtClean="0">
                <a:solidFill>
                  <a:srgbClr val="FF0000"/>
                </a:solidFill>
                <a:latin typeface="+mn-lt"/>
              </a:rPr>
              <a:t> II</a:t>
            </a:r>
            <a:endParaRPr lang="en-US" altLang="cs-CZ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21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3600" b="1" dirty="0" err="1" smtClean="0"/>
              <a:t>Microdeletion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syndromes</a:t>
            </a:r>
            <a:endParaRPr lang="cs-CZ" altLang="cs-CZ" sz="3600" b="1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650" y="404813"/>
            <a:ext cx="804862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Molecular mechanisms of creation of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structural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chromosomal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aberrations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188" y="1556792"/>
            <a:ext cx="8532812" cy="5244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CCCC99"/>
              </a:buClr>
              <a:buSzPct val="90000"/>
              <a:defRPr/>
            </a:pP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DNA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damage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and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lack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of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repair</a:t>
            </a:r>
            <a:endParaRPr lang="cs-CZ" sz="1800" b="1" kern="0" dirty="0">
              <a:solidFill>
                <a:srgbClr val="C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formation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a double-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strand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break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(DSB) +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telomeric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sequences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-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terminal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deletion</a:t>
            </a:r>
            <a:endParaRPr lang="cs-CZ" sz="1800" kern="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>
                <a:solidFill>
                  <a:srgbClr val="000000"/>
                </a:solidFill>
                <a:latin typeface="Arial"/>
              </a:rPr>
              <a:t>DSB +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telomere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loss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-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breakage-fusion-bridge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cycle</a:t>
            </a:r>
            <a:endParaRPr lang="cs-CZ" sz="1800" kern="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endParaRPr lang="cs-CZ" sz="1800" b="1" kern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20000"/>
              </a:spcBef>
              <a:buClr>
                <a:srgbClr val="CCCC99"/>
              </a:buClr>
              <a:buSzPct val="90000"/>
              <a:defRPr/>
            </a:pP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DNA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damage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and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repair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failures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: 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DSBs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repair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defects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via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homologous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recombination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(HR)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>
                <a:solidFill>
                  <a:srgbClr val="000000"/>
                </a:solidFill>
                <a:latin typeface="Arial"/>
              </a:rPr>
              <a:t>DSB and non-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homologous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end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joining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(NHEJ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) and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microhomology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mediated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end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joining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MMEJ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endParaRPr lang="cs-CZ" sz="1800" b="1" kern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20000"/>
              </a:spcBef>
              <a:buClr>
                <a:srgbClr val="CCCC99"/>
              </a:buClr>
              <a:buSzPct val="90000"/>
              <a:defRPr/>
            </a:pP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Replication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disorders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Replication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fork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stalling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and jumping to a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different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template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cs-CZ" sz="1800" b="1" kern="0" dirty="0" err="1">
                <a:solidFill>
                  <a:srgbClr val="000000"/>
                </a:solidFill>
                <a:latin typeface="Arial"/>
              </a:rPr>
              <a:t>FoSTeS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Replication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induced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by DNA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microhomology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breaks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 (MMBIR)</a:t>
            </a:r>
          </a:p>
          <a:p>
            <a:pPr>
              <a:spcBef>
                <a:spcPct val="20000"/>
              </a:spcBef>
              <a:buClr>
                <a:srgbClr val="CCCC99"/>
              </a:buClr>
              <a:buSzPct val="90000"/>
              <a:defRPr/>
            </a:pPr>
            <a:endParaRPr lang="cs-CZ" sz="1800" b="1" kern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20000"/>
              </a:spcBef>
              <a:buClr>
                <a:srgbClr val="CCCC99"/>
              </a:buClr>
              <a:buSzPct val="90000"/>
              <a:defRPr/>
            </a:pP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Recombination</a:t>
            </a:r>
            <a:r>
              <a:rPr lang="cs-CZ" sz="18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cs-CZ" sz="1800" b="1" kern="0" dirty="0" err="1">
                <a:solidFill>
                  <a:srgbClr val="C00000"/>
                </a:solidFill>
                <a:latin typeface="Arial"/>
              </a:rPr>
              <a:t>disorders</a:t>
            </a: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CCCC99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1800" kern="0" dirty="0">
                <a:solidFill>
                  <a:srgbClr val="000000"/>
                </a:solidFill>
                <a:latin typeface="Arial"/>
              </a:rPr>
              <a:t>non-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allelic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homologous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recombination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(NAHR) - </a:t>
            </a:r>
            <a:r>
              <a:rPr lang="cs-CZ" sz="1800" kern="0" dirty="0" err="1">
                <a:solidFill>
                  <a:srgbClr val="000000"/>
                </a:solidFill>
                <a:latin typeface="Arial"/>
              </a:rPr>
              <a:t>unequal</a:t>
            </a:r>
            <a:r>
              <a:rPr lang="cs-CZ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 smtClean="0">
                <a:solidFill>
                  <a:srgbClr val="000000"/>
                </a:solidFill>
                <a:latin typeface="Arial"/>
              </a:rPr>
              <a:t>crossing</a:t>
            </a:r>
            <a:r>
              <a:rPr lang="cs-CZ" sz="18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800" kern="0" dirty="0" err="1" smtClean="0">
                <a:solidFill>
                  <a:srgbClr val="000000"/>
                </a:solidFill>
                <a:latin typeface="Arial"/>
              </a:rPr>
              <a:t>over</a:t>
            </a:r>
            <a:endParaRPr lang="cs-CZ" sz="1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115888"/>
            <a:ext cx="7772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Reparation of DSBs – mechanism of homologous / non-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homomologous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repairs (NHEJ, MMEJ) 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628775"/>
            <a:ext cx="7885112" cy="47847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1763713" y="2994025"/>
            <a:ext cx="15843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84213" y="5373688"/>
            <a:ext cx="1728787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MMEJ</a:t>
            </a:r>
          </a:p>
          <a:p>
            <a:pPr eaLnBrk="1" hangingPunct="1">
              <a:defRPr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5-25 </a:t>
            </a:r>
            <a:r>
              <a:rPr lang="cs-CZ" sz="2000" b="1" dirty="0" err="1">
                <a:solidFill>
                  <a:srgbClr val="C00000"/>
                </a:solidFill>
                <a:latin typeface="+mn-lt"/>
              </a:rPr>
              <a:t>bp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homologie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742950" y="3690938"/>
            <a:ext cx="10064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kern="0" dirty="0">
                <a:solidFill>
                  <a:srgbClr val="C00000"/>
                </a:solidFill>
                <a:latin typeface="Arial"/>
                <a:ea typeface="+mj-ea"/>
                <a:cs typeface="+mj-cs"/>
              </a:rPr>
              <a:t>NHEJ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Examples of CHAs created by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by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non-homologous end joining (NHEJ)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6075" y="1773238"/>
            <a:ext cx="8618538" cy="42751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ovéPole 3"/>
          <p:cNvSpPr txBox="1">
            <a:spLocks noChangeArrowheads="1"/>
          </p:cNvSpPr>
          <p:nvPr/>
        </p:nvSpPr>
        <p:spPr bwMode="auto">
          <a:xfrm>
            <a:off x="6732588" y="6307138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 i="1" dirty="0" err="1" smtClean="0">
                <a:solidFill>
                  <a:schemeClr val="tx1"/>
                </a:solidFill>
                <a:latin typeface="+mn-lt"/>
              </a:rPr>
              <a:t>Chen</a:t>
            </a:r>
            <a:r>
              <a:rPr lang="cs-CZ" altLang="cs-CZ" sz="1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1800" i="1" dirty="0" err="1" smtClean="0">
                <a:solidFill>
                  <a:schemeClr val="tx1"/>
                </a:solidFill>
                <a:latin typeface="+mn-lt"/>
              </a:rPr>
              <a:t>at</a:t>
            </a:r>
            <a:r>
              <a:rPr lang="cs-CZ" altLang="cs-CZ" sz="1800" i="1" dirty="0" smtClean="0">
                <a:solidFill>
                  <a:schemeClr val="tx1"/>
                </a:solidFill>
                <a:latin typeface="+mn-lt"/>
              </a:rPr>
              <a:t> al.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8891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Failures of replication and chromosomal aberrations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700213"/>
            <a:ext cx="3792538" cy="49879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227763" y="6371480"/>
            <a:ext cx="22875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800" i="1" dirty="0" err="1">
                <a:solidFill>
                  <a:prstClr val="black"/>
                </a:solidFill>
                <a:latin typeface="+mn-lt"/>
              </a:rPr>
              <a:t>Hastings</a:t>
            </a:r>
            <a:r>
              <a:rPr lang="cs-CZ" sz="1800" i="1" dirty="0">
                <a:solidFill>
                  <a:prstClr val="black"/>
                </a:solidFill>
                <a:latin typeface="+mn-lt"/>
              </a:rPr>
              <a:t> et al. 2010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91113" y="4183063"/>
            <a:ext cx="3740150" cy="24314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MMBIR 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replication induced by DNA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microhomology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breaks -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initiated by a break in a template strand, skipping and restarting replication on another template - temporary replication fork on another chromosome or sister chromatid - complex changes - deletion, duplication</a:t>
            </a:r>
          </a:p>
          <a:p>
            <a:pPr eaLnBrk="1" hangingPunct="1">
              <a:defRPr/>
            </a:pPr>
            <a:endParaRPr lang="cs-CZ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43488" y="1628775"/>
            <a:ext cx="3887787" cy="261610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C00000"/>
                </a:solidFill>
                <a:latin typeface="Arial" panose="020B0604020202020204" pitchFamily="34" charset="0"/>
              </a:rPr>
              <a:t>FoSTeS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 -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stopping the replication fork and jumping to a different template - 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during replication, the replication fork is blocked (single strand break or secondary structure formation), the lagging DNA strand is released and jumps to another replication fork that shares the </a:t>
            </a:r>
            <a:r>
              <a:rPr lang="en-US" alt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microhomology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region - deletion, duplication</a:t>
            </a:r>
            <a:endParaRPr lang="cs-CZ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Duplications in genome – „hot spots“ for chromosomal aberrations 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8988" y="1700213"/>
            <a:ext cx="8266112" cy="453072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altLang="en-US" sz="2200" b="1" dirty="0" smtClean="0"/>
              <a:t>more than 5.4% </a:t>
            </a:r>
            <a:r>
              <a:rPr lang="en-US" altLang="en-US" sz="2200" dirty="0" smtClean="0"/>
              <a:t>of the human genome is covered </a:t>
            </a:r>
            <a:r>
              <a:rPr lang="en-US" altLang="en-US" sz="2200" b="1" dirty="0" smtClean="0">
                <a:solidFill>
                  <a:srgbClr val="FF0000"/>
                </a:solidFill>
              </a:rPr>
              <a:t>by duplications </a:t>
            </a:r>
            <a:r>
              <a:rPr lang="en-US" altLang="en-US" sz="2200" dirty="0" smtClean="0"/>
              <a:t>(&gt;1 kb with &gt;90% sequence homology), average 18.5 kb</a:t>
            </a:r>
          </a:p>
          <a:p>
            <a:pPr>
              <a:lnSpc>
                <a:spcPct val="80000"/>
              </a:lnSpc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b="1" dirty="0" smtClean="0"/>
              <a:t>1</a:t>
            </a:r>
            <a:r>
              <a:rPr lang="en-US" altLang="en-US" sz="1900" b="1" dirty="0" smtClean="0"/>
              <a:t>%-14% of each chromosome contains SDs (segmental duplications)</a:t>
            </a:r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3.4% to 10.7% of genes may be duplicated</a:t>
            </a:r>
          </a:p>
          <a:p>
            <a:pPr>
              <a:lnSpc>
                <a:spcPct val="80000"/>
              </a:lnSpc>
            </a:pPr>
            <a:endParaRPr lang="en-US" altLang="en-US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200" b="1" dirty="0" smtClean="0"/>
              <a:t>The human genome consists</a:t>
            </a:r>
            <a:endParaRPr lang="en-US" altLang="en-US" sz="1900" dirty="0" smtClean="0"/>
          </a:p>
          <a:p>
            <a:pPr>
              <a:lnSpc>
                <a:spcPct val="80000"/>
              </a:lnSpc>
            </a:pPr>
            <a:r>
              <a:rPr lang="en-US" altLang="en-US" sz="2200" i="1" u="sng" dirty="0" smtClean="0"/>
              <a:t>low copy number repetitive sequences (LCRs</a:t>
            </a:r>
            <a:r>
              <a:rPr lang="en-US" altLang="en-US" sz="2200" dirty="0" smtClean="0"/>
              <a:t>) - </a:t>
            </a:r>
            <a:r>
              <a:rPr lang="en-US" altLang="en-US" sz="2200" dirty="0" err="1" smtClean="0"/>
              <a:t>intrachromosomal</a:t>
            </a:r>
            <a:r>
              <a:rPr lang="en-US" altLang="en-US" sz="2200" dirty="0" smtClean="0"/>
              <a:t> duplications of &gt;10 kb with &gt;97% sequence identity</a:t>
            </a:r>
          </a:p>
          <a:p>
            <a:pPr>
              <a:lnSpc>
                <a:spcPct val="80000"/>
              </a:lnSpc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segmental duplications (SDs) - segments &gt;1 kb in size with &gt;90% sequence identity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i="1" dirty="0" smtClean="0"/>
              <a:t>retrotransposons LINE sequences </a:t>
            </a:r>
            <a:r>
              <a:rPr lang="en-US" altLang="en-US" sz="2200" dirty="0" smtClean="0"/>
              <a:t>(L1 6 kb - 516,000 copies), SINE (</a:t>
            </a:r>
            <a:r>
              <a:rPr lang="en-US" altLang="en-US" sz="2200" dirty="0" err="1" smtClean="0"/>
              <a:t>Alu</a:t>
            </a:r>
            <a:r>
              <a:rPr lang="en-US" altLang="en-US" sz="2200" dirty="0" smtClean="0"/>
              <a:t> sequences - 300 bp - 1 to 1.5 million copies)</a:t>
            </a:r>
            <a:endParaRPr lang="en-US" altLang="en-US" sz="1900" b="1" dirty="0" smtClean="0">
              <a:solidFill>
                <a:srgbClr val="C00000"/>
              </a:solidFill>
            </a:endParaRP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6804025" y="6453188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/>
              <a:t>Zhang et al. 2004</a:t>
            </a:r>
            <a:endParaRPr lang="cs-CZ" altLang="cs-CZ" sz="1800" b="1" i="1">
              <a:solidFill>
                <a:srgbClr val="C00000"/>
              </a:solidFill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4695825" y="5013325"/>
            <a:ext cx="431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Intrachromozomové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oblasti 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SDs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v lidském genomu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773238"/>
            <a:ext cx="5846763" cy="35163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ovéPole 3"/>
          <p:cNvSpPr txBox="1">
            <a:spLocks noChangeArrowheads="1"/>
          </p:cNvSpPr>
          <p:nvPr/>
        </p:nvSpPr>
        <p:spPr bwMode="auto">
          <a:xfrm>
            <a:off x="323850" y="5373688"/>
            <a:ext cx="864076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Genome-wide view of </a:t>
            </a:r>
            <a:r>
              <a:rPr lang="en-US" altLang="cs-CZ" sz="1800" b="1"/>
              <a:t>segmental duplications</a:t>
            </a:r>
            <a:r>
              <a:rPr lang="en-US" altLang="cs-CZ" sz="1200"/>
              <a:t>. The positions of alignments are depicted in red for each of the 24 chromosomes. Panels separate alignments on the basis of similarity: </a:t>
            </a:r>
            <a:r>
              <a:rPr lang="cs-CZ" altLang="cs-CZ" sz="1200"/>
              <a:t>(</a:t>
            </a:r>
            <a:r>
              <a:rPr lang="en-US" altLang="cs-CZ" sz="1200" b="1"/>
              <a:t>B) 98%–100% identity</a:t>
            </a:r>
            <a:r>
              <a:rPr lang="en-US" altLang="cs-CZ" sz="1200"/>
              <a:t>. Purple bars depict centromeric gaps as well as the p-arms of acrocentric chromosomes (13, 14, 15, 21, and 22).Because of scale constraints, only alignments &gt;5 kb are visible. Views were generated with the program PARASIGHT (J.A. Bailey, unpubl.), a graphical pairwise alignment viewer.</a:t>
            </a:r>
            <a:r>
              <a:rPr lang="cs-CZ" altLang="cs-CZ" sz="1200"/>
              <a:t>                    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                                                                                                                                                       </a:t>
            </a:r>
            <a:r>
              <a:rPr lang="cs-CZ" altLang="cs-CZ" sz="2000" i="1"/>
              <a:t>Bailey et al 2001</a:t>
            </a:r>
          </a:p>
        </p:txBody>
      </p:sp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6696075" y="1820863"/>
            <a:ext cx="2447925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dirty="0"/>
              <a:t>duplications (90%-98%; ≥1 kb) cover 3.6% of all sequences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altLang="cs-CZ" sz="1800" dirty="0"/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dirty="0"/>
              <a:t>Accumulation in </a:t>
            </a:r>
            <a:r>
              <a:rPr lang="en-US" altLang="cs-CZ" sz="1800" dirty="0" err="1">
                <a:solidFill>
                  <a:srgbClr val="FF0000"/>
                </a:solidFill>
              </a:rPr>
              <a:t>pericentric</a:t>
            </a:r>
            <a:r>
              <a:rPr lang="en-US" altLang="cs-CZ" sz="1800" dirty="0">
                <a:solidFill>
                  <a:srgbClr val="FF0000"/>
                </a:solidFill>
              </a:rPr>
              <a:t> and subtelomeric </a:t>
            </a:r>
            <a:r>
              <a:rPr lang="en-US" altLang="cs-CZ" sz="1800" dirty="0"/>
              <a:t>regions of chromosomes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dirty="0"/>
              <a:t>interstitial regions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dirty="0"/>
              <a:t>     chromosomes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altLang="cs-CZ" sz="1800" dirty="0"/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b="1" dirty="0">
                <a:solidFill>
                  <a:srgbClr val="FF0000"/>
                </a:solidFill>
              </a:rPr>
              <a:t>"hot-spot" for NAHR (169 ?)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cs-CZ" altLang="cs-CZ" sz="20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963" y="188913"/>
            <a:ext cx="8569325" cy="11430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Non-allelic homologous recombination (NAHR)</a:t>
            </a:r>
            <a:br>
              <a:rPr lang="en-US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recurent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deletions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duplications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inversions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400" dirty="0"/>
              <a:t>defective meiotic recombination between repetitive sequences (SDs or LCRs)</a:t>
            </a:r>
            <a:endParaRPr lang="cs-CZ" altLang="cs-CZ" sz="2400" dirty="0" smtClean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38" y="2565400"/>
            <a:ext cx="6913562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4000" b="1" dirty="0" err="1" smtClean="0">
                <a:solidFill>
                  <a:srgbClr val="C00000"/>
                </a:solidFill>
                <a:latin typeface="+mn-lt"/>
              </a:rPr>
              <a:t>Genomic</a:t>
            </a:r>
            <a:r>
              <a:rPr 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4000" b="1" dirty="0" err="1" smtClean="0">
                <a:solidFill>
                  <a:srgbClr val="C00000"/>
                </a:solidFill>
                <a:latin typeface="+mn-lt"/>
              </a:rPr>
              <a:t>disorders</a:t>
            </a:r>
            <a:r>
              <a:rPr 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cs-CZ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699" name="TextovéPole 3"/>
          <p:cNvSpPr txBox="1">
            <a:spLocks noChangeArrowheads="1"/>
          </p:cNvSpPr>
          <p:nvPr/>
        </p:nvSpPr>
        <p:spPr bwMode="auto">
          <a:xfrm>
            <a:off x="5148263" y="1681163"/>
            <a:ext cx="36957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Genomic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disorders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- </a:t>
            </a:r>
            <a:r>
              <a:rPr lang="cs-CZ" altLang="cs-CZ" sz="2000" dirty="0" err="1"/>
              <a:t>diseases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resulting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genomic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rearrangements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causing</a:t>
            </a:r>
            <a:r>
              <a:rPr lang="cs-CZ" altLang="cs-CZ" sz="2000" dirty="0"/>
              <a:t> </a:t>
            </a:r>
            <a:r>
              <a:rPr lang="cs-CZ" altLang="cs-CZ" sz="2000" b="1" dirty="0"/>
              <a:t>gene </a:t>
            </a:r>
            <a:r>
              <a:rPr lang="cs-CZ" altLang="cs-CZ" sz="2000" b="1" dirty="0" err="1"/>
              <a:t>gain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loss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CNVs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genome </a:t>
            </a:r>
            <a:r>
              <a:rPr lang="cs-CZ" altLang="cs-CZ" sz="1800" dirty="0" err="1"/>
              <a:t>architecture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creates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suitable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conditions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b="1" dirty="0"/>
              <a:t>non-</a:t>
            </a:r>
            <a:r>
              <a:rPr lang="cs-CZ" altLang="cs-CZ" sz="1800" b="1" dirty="0" err="1"/>
              <a:t>allelic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homologous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recombination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which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result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chromosomal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rearrangements</a:t>
            </a:r>
            <a:r>
              <a:rPr lang="cs-CZ" altLang="cs-CZ" sz="1800" dirty="0"/>
              <a:t> (NAHR)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Microdeletion</a:t>
            </a:r>
            <a:r>
              <a:rPr lang="cs-CZ" altLang="cs-CZ" sz="1800" b="1" dirty="0">
                <a:solidFill>
                  <a:srgbClr val="FF0000"/>
                </a:solidFill>
              </a:rPr>
              <a:t>/</a:t>
            </a:r>
            <a:r>
              <a:rPr lang="cs-CZ" altLang="cs-CZ" sz="1800" b="1" dirty="0" err="1">
                <a:solidFill>
                  <a:srgbClr val="FF0000"/>
                </a:solidFill>
              </a:rPr>
              <a:t>duplication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</a:rPr>
              <a:t>syndromes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76400"/>
            <a:ext cx="4360862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7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500438"/>
            <a:ext cx="3438525" cy="2887662"/>
          </a:xfrm>
        </p:spPr>
      </p:pic>
      <p:sp>
        <p:nvSpPr>
          <p:cNvPr id="29702" name="TextovéPole 4"/>
          <p:cNvSpPr txBox="1">
            <a:spLocks noChangeArrowheads="1"/>
          </p:cNvSpPr>
          <p:nvPr/>
        </p:nvSpPr>
        <p:spPr bwMode="auto">
          <a:xfrm>
            <a:off x="509588" y="6307138"/>
            <a:ext cx="6732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400" dirty="0"/>
              <a:t>Genomic rearrangements resulting from </a:t>
            </a:r>
            <a:r>
              <a:rPr lang="en-US" altLang="cs-CZ" sz="1400" b="1" dirty="0">
                <a:solidFill>
                  <a:srgbClr val="CC0000"/>
                </a:solidFill>
              </a:rPr>
              <a:t>recombination </a:t>
            </a:r>
            <a:r>
              <a:rPr lang="cs-CZ" altLang="cs-CZ" sz="1400" b="1" dirty="0">
                <a:solidFill>
                  <a:srgbClr val="CC0000"/>
                </a:solidFill>
              </a:rPr>
              <a:t>                                              </a:t>
            </a:r>
            <a:r>
              <a:rPr lang="en-US" altLang="cs-CZ" sz="1400" b="1" dirty="0">
                <a:solidFill>
                  <a:srgbClr val="CC0000"/>
                </a:solidFill>
              </a:rPr>
              <a:t>between repeated</a:t>
            </a:r>
            <a:r>
              <a:rPr lang="cs-CZ" altLang="cs-CZ" sz="1400" b="1" dirty="0">
                <a:solidFill>
                  <a:srgbClr val="CC0000"/>
                </a:solidFill>
              </a:rPr>
              <a:t> </a:t>
            </a:r>
            <a:r>
              <a:rPr lang="en-US" altLang="cs-CZ" sz="1400" b="1" dirty="0">
                <a:solidFill>
                  <a:srgbClr val="C00000"/>
                </a:solidFill>
              </a:rPr>
              <a:t>sequences.</a:t>
            </a:r>
            <a:endParaRPr lang="cs-CZ" altLang="cs-CZ" sz="1400" b="1" dirty="0">
              <a:solidFill>
                <a:srgbClr val="C00000"/>
              </a:solidFill>
            </a:endParaRPr>
          </a:p>
        </p:txBody>
      </p:sp>
      <p:sp>
        <p:nvSpPr>
          <p:cNvPr id="7" name="Šipka dolů 6"/>
          <p:cNvSpPr/>
          <p:nvPr/>
        </p:nvSpPr>
        <p:spPr>
          <a:xfrm flipH="1">
            <a:off x="6584951" y="3235325"/>
            <a:ext cx="4318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Šipka dolů 2"/>
          <p:cNvSpPr/>
          <p:nvPr/>
        </p:nvSpPr>
        <p:spPr>
          <a:xfrm>
            <a:off x="6780213" y="5371545"/>
            <a:ext cx="2159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8208962" cy="982662"/>
          </a:xfrm>
        </p:spPr>
        <p:txBody>
          <a:bodyPr/>
          <a:lstStyle/>
          <a:p>
            <a:pPr algn="ctr" eaLnBrk="1" hangingPunct="1"/>
            <a:r>
              <a:rPr lang="cs-CZ" altLang="cs-CZ" sz="32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Mikrodeletion</a:t>
            </a:r>
            <a:r>
              <a:rPr lang="cs-CZ" altLang="cs-CZ" sz="32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syndromes</a:t>
            </a:r>
            <a:r>
              <a:rPr lang="cs-CZ" altLang="cs-CZ" sz="32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-                         </a:t>
            </a:r>
            <a:r>
              <a:rPr lang="cs-CZ" altLang="cs-CZ" sz="32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pathological</a:t>
            </a:r>
            <a:r>
              <a:rPr lang="cs-CZ" altLang="cs-CZ" sz="32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CNVs</a:t>
            </a:r>
            <a:endParaRPr lang="cs-CZ" altLang="cs-CZ" sz="3200" b="1" dirty="0" smtClean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8351837" cy="4679974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cs-CZ" sz="2400" dirty="0"/>
              <a:t>a group of genetically determined diseases caused by small microdeletions of </a:t>
            </a:r>
            <a:r>
              <a:rPr lang="en-US" altLang="cs-CZ" sz="2400" b="1" dirty="0"/>
              <a:t>DNA segments (2-4 Mb) </a:t>
            </a:r>
            <a:r>
              <a:rPr lang="en-US" altLang="cs-CZ" sz="2400" dirty="0"/>
              <a:t>that are not detectable by classical cytogenetic methods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sz="2400" dirty="0"/>
              <a:t>patients share </a:t>
            </a:r>
            <a:r>
              <a:rPr lang="en-US" altLang="cs-CZ" sz="2400" b="1" i="1" dirty="0">
                <a:solidFill>
                  <a:srgbClr val="FF0000"/>
                </a:solidFill>
              </a:rPr>
              <a:t>specific clinical symptoms</a:t>
            </a:r>
            <a:r>
              <a:rPr lang="en-US" altLang="cs-CZ" sz="2400" dirty="0"/>
              <a:t>...previously described by phenotype ("</a:t>
            </a:r>
            <a:r>
              <a:rPr lang="en-US" altLang="cs-CZ" sz="2400" i="1" dirty="0"/>
              <a:t>phenotype first</a:t>
            </a:r>
            <a:r>
              <a:rPr lang="en-US" altLang="cs-CZ" sz="2400" dirty="0"/>
              <a:t>"...)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sz="2400" dirty="0"/>
              <a:t>now "</a:t>
            </a:r>
            <a:r>
              <a:rPr lang="en-US" altLang="cs-CZ" sz="2400" i="1" dirty="0"/>
              <a:t>genotype first</a:t>
            </a:r>
            <a:r>
              <a:rPr lang="en-US" altLang="cs-CZ" sz="2400" dirty="0"/>
              <a:t>" approach ...first finding, size comparison, genes - influence on phenotype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sz="2400" b="1" dirty="0"/>
              <a:t>subset of CNVs....pathogenic CNVs </a:t>
            </a:r>
            <a:r>
              <a:rPr lang="en-US" altLang="cs-CZ" sz="2400" dirty="0"/>
              <a:t>!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sz="2400" b="1" dirty="0">
                <a:solidFill>
                  <a:srgbClr val="FF0000"/>
                </a:solidFill>
              </a:rPr>
              <a:t>recurrent</a:t>
            </a:r>
            <a:r>
              <a:rPr lang="en-US" altLang="cs-CZ" sz="2400" dirty="0"/>
              <a:t> - </a:t>
            </a:r>
            <a:r>
              <a:rPr lang="en-US" altLang="cs-CZ" sz="2400" i="1" dirty="0"/>
              <a:t>arise repeatedly at the same location on the chromosome ...e.g. del 22q11....areas with LCR</a:t>
            </a:r>
            <a:r>
              <a:rPr lang="en-US" altLang="cs-CZ" sz="2400" dirty="0"/>
              <a:t>s...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sz="2400" b="1" dirty="0">
                <a:solidFill>
                  <a:srgbClr val="FF0000"/>
                </a:solidFill>
              </a:rPr>
              <a:t>non-recurrent</a:t>
            </a:r>
            <a:r>
              <a:rPr lang="en-US" altLang="cs-CZ" sz="2400" dirty="0"/>
              <a:t> - </a:t>
            </a:r>
            <a:r>
              <a:rPr lang="en-US" altLang="cs-CZ" sz="2400" i="1" dirty="0"/>
              <a:t>can arise anywhere in the genome </a:t>
            </a:r>
            <a:r>
              <a:rPr lang="en-US" altLang="cs-CZ" sz="2400" dirty="0"/>
              <a:t>...</a:t>
            </a: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1143000"/>
          </a:xfrm>
        </p:spPr>
        <p:txBody>
          <a:bodyPr/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Incidence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microdeletions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/ microduplications in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human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genome</a:t>
            </a:r>
            <a:endParaRPr lang="cs-CZ" altLang="cs-CZ" sz="4400" dirty="0" smtClean="0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628775"/>
            <a:ext cx="6651625" cy="473392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772" name="TextovéPole 3"/>
          <p:cNvSpPr txBox="1">
            <a:spLocks noChangeArrowheads="1"/>
          </p:cNvSpPr>
          <p:nvPr/>
        </p:nvSpPr>
        <p:spPr bwMode="auto">
          <a:xfrm>
            <a:off x="7164388" y="6429375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>
                <a:latin typeface="Times New Roman" panose="02020603050405020304" pitchFamily="18" charset="0"/>
              </a:rPr>
              <a:t>Weise et al.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1509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Standard karyotype 46,XX 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46, XY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7" name="Picture 7" descr="Types of chromosomal aber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17037" cy="4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10064" y="6565354"/>
            <a:ext cx="30060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tx1"/>
                </a:solidFill>
              </a:rPr>
              <a:t>https://readbiology.com/wp-content/uploads/2020/04/aberration.jpg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e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33375"/>
            <a:ext cx="6796088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1042988" y="1125538"/>
            <a:ext cx="2057400" cy="304800"/>
          </a:xfrm>
          <a:prstGeom prst="ellipse">
            <a:avLst/>
          </a:prstGeom>
          <a:noFill/>
          <a:ln w="317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1042988" y="3141663"/>
            <a:ext cx="1828800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7893" name="Přímá spojnice 2"/>
          <p:cNvCxnSpPr>
            <a:cxnSpLocks noChangeShapeType="1"/>
          </p:cNvCxnSpPr>
          <p:nvPr/>
        </p:nvCxnSpPr>
        <p:spPr bwMode="auto">
          <a:xfrm>
            <a:off x="3348038" y="4005263"/>
            <a:ext cx="1238250" cy="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4" name="Přímá spojnice 2"/>
          <p:cNvCxnSpPr>
            <a:cxnSpLocks noChangeShapeType="1"/>
          </p:cNvCxnSpPr>
          <p:nvPr/>
        </p:nvCxnSpPr>
        <p:spPr bwMode="auto">
          <a:xfrm>
            <a:off x="3348038" y="3573463"/>
            <a:ext cx="1238250" cy="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089275"/>
            <a:ext cx="124301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39963"/>
            <a:ext cx="1243013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897" name="Přímá spojnice 2"/>
          <p:cNvCxnSpPr>
            <a:cxnSpLocks noChangeShapeType="1"/>
          </p:cNvCxnSpPr>
          <p:nvPr/>
        </p:nvCxnSpPr>
        <p:spPr bwMode="auto">
          <a:xfrm>
            <a:off x="3378200" y="1585913"/>
            <a:ext cx="1238250" cy="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ovéPole 1"/>
          <p:cNvSpPr txBox="1"/>
          <p:nvPr/>
        </p:nvSpPr>
        <p:spPr>
          <a:xfrm>
            <a:off x="5652641" y="364594"/>
            <a:ext cx="3167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Recurent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microdeletions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Examples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LCRs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in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known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syndromes</a:t>
            </a:r>
            <a:endParaRPr lang="cs-CZ" altLang="cs-CZ" sz="32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3138" y="1947863"/>
            <a:ext cx="7772400" cy="411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435600" y="2636838"/>
            <a:ext cx="1223963" cy="3311525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Genetic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effects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microdeletions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773238"/>
            <a:ext cx="7772400" cy="5422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b="1" u="sng" dirty="0"/>
              <a:t>AD heritability - </a:t>
            </a:r>
            <a:r>
              <a:rPr lang="en-US" altLang="cs-CZ" sz="2000" b="1" u="sng" dirty="0" err="1"/>
              <a:t>haploinsufficiency</a:t>
            </a:r>
            <a:r>
              <a:rPr lang="en-US" altLang="cs-CZ" sz="2000" b="1" u="sng" dirty="0"/>
              <a:t> </a:t>
            </a:r>
            <a:r>
              <a:rPr lang="en-US" altLang="cs-CZ" sz="2000" dirty="0"/>
              <a:t>- inability of one copy of the genetic material to maintain the functions that are provided by both copies</a:t>
            </a:r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000" b="1" u="sng" dirty="0"/>
              <a:t>heterozygote</a:t>
            </a:r>
            <a:r>
              <a:rPr lang="en-US" altLang="cs-CZ" sz="2000" dirty="0"/>
              <a:t> - monosomy for that part of the genetic information that is located on the corresponding segment of the normal chromosome</a:t>
            </a:r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000" b="1" u="sng" dirty="0"/>
              <a:t>loss of heterozygosity </a:t>
            </a:r>
            <a:r>
              <a:rPr lang="en-US" altLang="cs-CZ" sz="2000" dirty="0"/>
              <a:t>- LOH (loss of the dominant allele.....)</a:t>
            </a:r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000" dirty="0">
                <a:solidFill>
                  <a:srgbClr val="FF0000"/>
                </a:solidFill>
              </a:rPr>
              <a:t>deletion of multiple genes </a:t>
            </a:r>
            <a:r>
              <a:rPr lang="en-US" altLang="cs-CZ" sz="2000" dirty="0" smtClean="0">
                <a:solidFill>
                  <a:srgbClr val="FF0000"/>
                </a:solidFill>
              </a:rPr>
              <a:t>- </a:t>
            </a:r>
            <a:r>
              <a:rPr lang="cs-CZ" altLang="cs-CZ" sz="2000" dirty="0" smtClean="0">
                <a:solidFill>
                  <a:srgbClr val="FF0000"/>
                </a:solidFill>
              </a:rPr>
              <a:t>„</a:t>
            </a:r>
            <a:r>
              <a:rPr lang="en-US" altLang="cs-CZ" sz="2000" b="1" i="1" dirty="0" smtClean="0">
                <a:solidFill>
                  <a:srgbClr val="FF0000"/>
                </a:solidFill>
              </a:rPr>
              <a:t>contiguous gene syndromes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“</a:t>
            </a:r>
            <a:endParaRPr lang="en-US" altLang="cs-CZ" sz="2000" b="1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solidFill>
                  <a:srgbClr val="FF0000"/>
                </a:solidFill>
              </a:rPr>
              <a:t>Pathological</a:t>
            </a:r>
            <a:r>
              <a:rPr lang="cs-CZ" altLang="cs-CZ" sz="2000" dirty="0" smtClean="0">
                <a:solidFill>
                  <a:srgbClr val="FF0000"/>
                </a:solidFill>
              </a:rPr>
              <a:t> 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effects</a:t>
            </a:r>
            <a:r>
              <a:rPr lang="cs-CZ" altLang="cs-CZ" sz="2000" dirty="0" smtClean="0">
                <a:solidFill>
                  <a:srgbClr val="FF0000"/>
                </a:solidFill>
              </a:rPr>
              <a:t> 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of</a:t>
            </a:r>
            <a:r>
              <a:rPr lang="en-US" altLang="cs-CZ" sz="2000" dirty="0" smtClean="0">
                <a:solidFill>
                  <a:srgbClr val="FF0000"/>
                </a:solidFill>
              </a:rPr>
              <a:t> </a:t>
            </a:r>
            <a:r>
              <a:rPr lang="en-US" altLang="cs-CZ" sz="2000" dirty="0">
                <a:solidFill>
                  <a:srgbClr val="FF0000"/>
                </a:solidFill>
              </a:rPr>
              <a:t>the patient </a:t>
            </a:r>
            <a:r>
              <a:rPr lang="cs-CZ" altLang="cs-CZ" sz="2000" dirty="0" smtClean="0">
                <a:solidFill>
                  <a:srgbClr val="FF0000"/>
                </a:solidFill>
              </a:rPr>
              <a:t>are 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connected</a:t>
            </a:r>
            <a:r>
              <a:rPr lang="cs-CZ" altLang="cs-CZ" sz="2000" dirty="0" smtClean="0">
                <a:solidFill>
                  <a:srgbClr val="FF0000"/>
                </a:solidFill>
              </a:rPr>
              <a:t> </a:t>
            </a:r>
            <a:r>
              <a:rPr lang="en-US" altLang="cs-CZ" sz="2000" dirty="0" smtClean="0">
                <a:solidFill>
                  <a:srgbClr val="FF0000"/>
                </a:solidFill>
              </a:rPr>
              <a:t>to </a:t>
            </a:r>
            <a:r>
              <a:rPr lang="en-US" altLang="cs-CZ" sz="2000" dirty="0">
                <a:solidFill>
                  <a:srgbClr val="FF0000"/>
                </a:solidFill>
              </a:rPr>
              <a:t>the size of the microdeletion.....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000" dirty="0">
                <a:solidFill>
                  <a:srgbClr val="FF0000"/>
                </a:solidFill>
              </a:rPr>
              <a:t>incomplete penetrance and variable expressivity.....</a:t>
            </a:r>
            <a:endParaRPr lang="cs-CZ" altLang="cs-CZ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219200"/>
          </a:xfrm>
        </p:spPr>
        <p:txBody>
          <a:bodyPr/>
          <a:lstStyle/>
          <a:p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Mikrodeletion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22q11                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DiGeorge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(VCFS) syndrome</a:t>
            </a:r>
            <a:endParaRPr lang="cs-CZ" altLang="cs-CZ" sz="3200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557338"/>
            <a:ext cx="7491412" cy="2808287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b="1" dirty="0" err="1"/>
              <a:t>autosomal</a:t>
            </a:r>
            <a:r>
              <a:rPr lang="cs-CZ" sz="2000" b="1" dirty="0"/>
              <a:t> dominant </a:t>
            </a:r>
            <a:r>
              <a:rPr lang="cs-CZ" sz="2000" b="1" dirty="0" err="1"/>
              <a:t>with</a:t>
            </a:r>
            <a:r>
              <a:rPr lang="cs-CZ" sz="2000" b="1" dirty="0"/>
              <a:t> </a:t>
            </a:r>
            <a:r>
              <a:rPr lang="cs-CZ" sz="2000" b="1" dirty="0" err="1"/>
              <a:t>variable</a:t>
            </a:r>
            <a:r>
              <a:rPr lang="cs-CZ" sz="2000" b="1" dirty="0"/>
              <a:t> </a:t>
            </a:r>
            <a:r>
              <a:rPr lang="cs-CZ" sz="2000" b="1" dirty="0" err="1"/>
              <a:t>expressivity</a:t>
            </a:r>
            <a:endParaRPr lang="cs-CZ" sz="2000" b="1" dirty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discovered</a:t>
            </a:r>
            <a:r>
              <a:rPr lang="cs-CZ" sz="2000" dirty="0"/>
              <a:t> in 1965 by </a:t>
            </a:r>
            <a:r>
              <a:rPr lang="cs-CZ" sz="2000" dirty="0" err="1"/>
              <a:t>pediatric</a:t>
            </a:r>
            <a:r>
              <a:rPr lang="cs-CZ" sz="2000" dirty="0"/>
              <a:t> </a:t>
            </a:r>
            <a:r>
              <a:rPr lang="cs-CZ" sz="2000" dirty="0" err="1"/>
              <a:t>endocrinologist</a:t>
            </a:r>
            <a:r>
              <a:rPr lang="cs-CZ" sz="2000" dirty="0"/>
              <a:t> Angelo </a:t>
            </a:r>
            <a:r>
              <a:rPr lang="cs-CZ" sz="2000" dirty="0" err="1"/>
              <a:t>DiGeorge</a:t>
            </a:r>
            <a:endParaRPr lang="cs-CZ" sz="2000" dirty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frequency</a:t>
            </a:r>
            <a:r>
              <a:rPr lang="cs-CZ" sz="2000" dirty="0"/>
              <a:t> </a:t>
            </a:r>
            <a:r>
              <a:rPr lang="cs-CZ" sz="2000" b="1" dirty="0"/>
              <a:t>1:4000 to 1:6000 </a:t>
            </a:r>
            <a:r>
              <a:rPr lang="cs-CZ" sz="2000" dirty="0"/>
              <a:t>live </a:t>
            </a:r>
            <a:r>
              <a:rPr lang="cs-CZ" sz="2000" dirty="0" err="1"/>
              <a:t>births</a:t>
            </a:r>
            <a:endParaRPr lang="cs-CZ" sz="2000" dirty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referred</a:t>
            </a:r>
            <a:r>
              <a:rPr lang="cs-CZ" sz="2000" dirty="0"/>
              <a:t> to as </a:t>
            </a:r>
            <a:r>
              <a:rPr lang="cs-CZ" sz="2000" dirty="0" err="1"/>
              <a:t>Velo-Cardio-Facial</a:t>
            </a:r>
            <a:r>
              <a:rPr lang="cs-CZ" sz="2000" dirty="0"/>
              <a:t> Syndrome (VCFS) </a:t>
            </a:r>
            <a:r>
              <a:rPr lang="cs-CZ" sz="2000" dirty="0" err="1"/>
              <a:t>or</a:t>
            </a:r>
            <a:r>
              <a:rPr lang="cs-CZ" sz="2000" dirty="0"/>
              <a:t> CATCH 22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typical</a:t>
            </a:r>
            <a:r>
              <a:rPr lang="cs-CZ" sz="2000" dirty="0"/>
              <a:t> </a:t>
            </a:r>
            <a:r>
              <a:rPr lang="cs-CZ" sz="2000" dirty="0" err="1"/>
              <a:t>congenital</a:t>
            </a:r>
            <a:r>
              <a:rPr lang="cs-CZ" sz="2000" dirty="0"/>
              <a:t> </a:t>
            </a:r>
            <a:r>
              <a:rPr lang="cs-CZ" sz="2000" dirty="0" err="1"/>
              <a:t>heart</a:t>
            </a:r>
            <a:r>
              <a:rPr lang="cs-CZ" sz="2000" dirty="0"/>
              <a:t> </a:t>
            </a:r>
            <a:r>
              <a:rPr lang="cs-CZ" sz="2000" dirty="0" err="1" smtClean="0"/>
              <a:t>defects</a:t>
            </a:r>
            <a:r>
              <a:rPr lang="cs-CZ" sz="2000" dirty="0" smtClean="0"/>
              <a:t> (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detected</a:t>
            </a:r>
            <a:r>
              <a:rPr lang="cs-CZ" sz="2000" dirty="0"/>
              <a:t> </a:t>
            </a:r>
            <a:endParaRPr lang="cs-CZ" sz="2000" dirty="0" smtClean="0"/>
          </a:p>
          <a:p>
            <a:pPr marL="0" indent="0">
              <a:lnSpc>
                <a:spcPct val="90000"/>
              </a:lnSpc>
              <a:buClr>
                <a:schemeClr val="accent2">
                  <a:lumMod val="50000"/>
                </a:schemeClr>
              </a:buClr>
              <a:buNone/>
              <a:defRPr/>
            </a:pPr>
            <a:r>
              <a:rPr lang="cs-CZ" sz="2000" dirty="0" smtClean="0"/>
              <a:t>     </a:t>
            </a:r>
            <a:r>
              <a:rPr lang="cs-CZ" sz="2000" dirty="0" err="1" smtClean="0"/>
              <a:t>prenatally</a:t>
            </a:r>
            <a:r>
              <a:rPr lang="cs-CZ" sz="2000" dirty="0" smtClean="0"/>
              <a:t> </a:t>
            </a:r>
            <a:r>
              <a:rPr lang="cs-CZ" sz="2000" dirty="0"/>
              <a:t>!)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b="1" dirty="0" err="1"/>
              <a:t>Facial</a:t>
            </a:r>
            <a:r>
              <a:rPr lang="cs-CZ" sz="2000" b="1" dirty="0"/>
              <a:t> </a:t>
            </a:r>
            <a:r>
              <a:rPr lang="cs-CZ" sz="2000" b="1" dirty="0" err="1"/>
              <a:t>dysmorphia</a:t>
            </a:r>
            <a:r>
              <a:rPr lang="cs-CZ" sz="2000" b="1" dirty="0"/>
              <a:t> 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hypoplasia</a:t>
            </a:r>
            <a:r>
              <a:rPr lang="cs-CZ" sz="2000" dirty="0"/>
              <a:t> - </a:t>
            </a:r>
            <a:r>
              <a:rPr lang="cs-CZ" sz="2000" dirty="0" err="1"/>
              <a:t>thymus</a:t>
            </a:r>
            <a:r>
              <a:rPr lang="cs-CZ" sz="2000" dirty="0"/>
              <a:t> </a:t>
            </a:r>
            <a:r>
              <a:rPr lang="cs-CZ" sz="2000" dirty="0" err="1"/>
              <a:t>aplasia</a:t>
            </a:r>
            <a:r>
              <a:rPr lang="cs-CZ" sz="2000" dirty="0"/>
              <a:t> </a:t>
            </a:r>
            <a:r>
              <a:rPr lang="cs-CZ" sz="2000" dirty="0" smtClean="0"/>
              <a:t>(</a:t>
            </a:r>
            <a:r>
              <a:rPr lang="cs-CZ" sz="2000" b="1" i="1" dirty="0" smtClean="0"/>
              <a:t>Tbx1</a:t>
            </a:r>
            <a:r>
              <a:rPr lang="cs-CZ" sz="2000" dirty="0" smtClean="0"/>
              <a:t> </a:t>
            </a:r>
            <a:r>
              <a:rPr lang="cs-CZ" sz="2000" dirty="0"/>
              <a:t>gene)</a:t>
            </a:r>
          </a:p>
          <a:p>
            <a:pPr marL="0" indent="0">
              <a:lnSpc>
                <a:spcPct val="90000"/>
              </a:lnSpc>
              <a:buClr>
                <a:schemeClr val="accent2">
                  <a:lumMod val="50000"/>
                </a:schemeClr>
              </a:buClr>
              <a:buNone/>
              <a:defRPr/>
            </a:pPr>
            <a:r>
              <a:rPr lang="cs-CZ" sz="2000" dirty="0" smtClean="0"/>
              <a:t>    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parathyroid</a:t>
            </a:r>
            <a:r>
              <a:rPr lang="cs-CZ" sz="2000" dirty="0"/>
              <a:t> </a:t>
            </a:r>
            <a:r>
              <a:rPr lang="cs-CZ" sz="2000" dirty="0" err="1"/>
              <a:t>glands</a:t>
            </a:r>
            <a:r>
              <a:rPr lang="cs-CZ" sz="2000" dirty="0"/>
              <a:t> -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calcium</a:t>
            </a:r>
            <a:r>
              <a:rPr lang="cs-CZ" sz="2000" dirty="0"/>
              <a:t> </a:t>
            </a:r>
            <a:r>
              <a:rPr lang="cs-CZ" sz="2000" dirty="0" err="1"/>
              <a:t>deficiency</a:t>
            </a:r>
            <a:r>
              <a:rPr lang="cs-CZ" sz="2000" dirty="0"/>
              <a:t>, </a:t>
            </a:r>
            <a:r>
              <a:rPr lang="cs-CZ" sz="2000" dirty="0" err="1"/>
              <a:t>cramps</a:t>
            </a:r>
            <a:endParaRPr lang="cs-CZ" sz="2000" dirty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 err="1"/>
              <a:t>immunodefects</a:t>
            </a:r>
            <a:endParaRPr lang="cs-CZ" sz="2000" dirty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cs-CZ" sz="2000" dirty="0"/>
              <a:t>(absence </a:t>
            </a:r>
            <a:r>
              <a:rPr lang="cs-CZ" sz="2000" dirty="0" err="1"/>
              <a:t>of</a:t>
            </a:r>
            <a:r>
              <a:rPr lang="cs-CZ" sz="2000" dirty="0"/>
              <a:t> T-</a:t>
            </a:r>
            <a:r>
              <a:rPr lang="cs-CZ" sz="2000" dirty="0" err="1"/>
              <a:t>lymphocytes</a:t>
            </a:r>
            <a:r>
              <a:rPr lang="cs-CZ" sz="2000" dirty="0"/>
              <a:t>)</a:t>
            </a:r>
            <a:endParaRPr lang="cs-CZ" sz="2000" dirty="0" smtClean="0"/>
          </a:p>
        </p:txBody>
      </p:sp>
      <p:pic>
        <p:nvPicPr>
          <p:cNvPr id="2150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494088"/>
            <a:ext cx="18732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5"/>
          <p:cNvSpPr txBox="1">
            <a:spLocks noChangeArrowheads="1"/>
          </p:cNvSpPr>
          <p:nvPr/>
        </p:nvSpPr>
        <p:spPr bwMode="auto">
          <a:xfrm>
            <a:off x="4819650" y="5876925"/>
            <a:ext cx="4689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 err="1"/>
              <a:t>Fallotova</a:t>
            </a:r>
            <a:r>
              <a:rPr lang="cs-CZ" altLang="cs-CZ" sz="1600" b="1" dirty="0"/>
              <a:t> tetralogie</a:t>
            </a:r>
            <a:r>
              <a:rPr lang="cs-CZ" altLang="cs-CZ" sz="1600" dirty="0"/>
              <a:t>: </a:t>
            </a:r>
            <a:r>
              <a:rPr lang="cs-CZ" altLang="cs-CZ" sz="1600" b="1" dirty="0"/>
              <a:t>A</a:t>
            </a:r>
            <a:r>
              <a:rPr lang="cs-CZ" altLang="cs-CZ" sz="1600" dirty="0"/>
              <a:t>: stenóza plicnice </a:t>
            </a:r>
            <a:r>
              <a:rPr lang="cs-CZ" altLang="cs-CZ" sz="1600" b="1" dirty="0"/>
              <a:t>B</a:t>
            </a:r>
            <a:r>
              <a:rPr lang="cs-CZ" altLang="cs-CZ" sz="1600" dirty="0"/>
              <a:t>: </a:t>
            </a:r>
            <a:r>
              <a:rPr lang="cs-CZ" altLang="cs-CZ" sz="1600" dirty="0" err="1"/>
              <a:t>dextropozice</a:t>
            </a:r>
            <a:r>
              <a:rPr lang="cs-CZ" altLang="cs-CZ" sz="1600" dirty="0"/>
              <a:t> aorty </a:t>
            </a:r>
            <a:r>
              <a:rPr lang="cs-CZ" altLang="cs-CZ" sz="1600" b="1" dirty="0"/>
              <a:t>C</a:t>
            </a:r>
            <a:r>
              <a:rPr lang="cs-CZ" altLang="cs-CZ" sz="1600" dirty="0"/>
              <a:t>: defekt komorového septa </a:t>
            </a:r>
            <a:r>
              <a:rPr lang="cs-CZ" altLang="cs-CZ" sz="1600" b="1" dirty="0"/>
              <a:t>D</a:t>
            </a:r>
            <a:r>
              <a:rPr lang="cs-CZ" altLang="cs-CZ" sz="1600" dirty="0"/>
              <a:t>: hypertrofie pravé komory</a:t>
            </a:r>
          </a:p>
        </p:txBody>
      </p:sp>
    </p:spTree>
    <p:extLst>
      <p:ext uri="{BB962C8B-B14F-4D97-AF65-F5344CB8AC3E}">
        <p14:creationId xmlns:p14="http://schemas.microsoft.com/office/powerpoint/2010/main" val="609770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333375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Cri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-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du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-chat (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cat's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cry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) syndrome</a:t>
            </a:r>
            <a:endParaRPr lang="cs-CZ" sz="3600" dirty="0">
              <a:latin typeface="+mn-lt"/>
            </a:endParaRPr>
          </a:p>
        </p:txBody>
      </p:sp>
      <p:sp>
        <p:nvSpPr>
          <p:cNvPr id="4096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338455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2284413"/>
            <a:ext cx="4564062" cy="39512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10263" y="6340475"/>
            <a:ext cx="34559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i="1" dirty="0" err="1">
                <a:solidFill>
                  <a:schemeClr val="tx1"/>
                </a:solidFill>
                <a:latin typeface="+mn-lt"/>
              </a:rPr>
              <a:t>Mainardi</a:t>
            </a:r>
            <a:r>
              <a:rPr lang="cs-CZ" sz="2000" i="1" dirty="0">
                <a:solidFill>
                  <a:schemeClr val="tx1"/>
                </a:solidFill>
                <a:latin typeface="+mn-lt"/>
              </a:rPr>
              <a:t> CP,  2006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787900" y="1619250"/>
            <a:ext cx="388778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Comparison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sizes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5p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deletions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-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phenotypy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>
                <a:solidFill>
                  <a:srgbClr val="C00000"/>
                </a:solidFill>
                <a:latin typeface="+mn-lt"/>
              </a:rPr>
              <a:t>-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candidate</a:t>
            </a:r>
            <a:r>
              <a:rPr lang="cs-CZ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+mn-lt"/>
              </a:rPr>
              <a:t>genes</a:t>
            </a:r>
            <a:endParaRPr lang="cs-CZ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2997200"/>
            <a:ext cx="863600" cy="5762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52400"/>
            <a:ext cx="2736850" cy="30972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688" y="1681163"/>
            <a:ext cx="7416800" cy="517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15888"/>
            <a:ext cx="3597275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71550" y="5413375"/>
            <a:ext cx="2100263" cy="1328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01688" y="1266825"/>
            <a:ext cx="20415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rgbClr val="C00000"/>
                </a:solidFill>
                <a:latin typeface="+mn-lt"/>
              </a:rPr>
              <a:t>1: 5000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Microdeletion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syndrome 1p36 -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patient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OLG FN Brno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256212" cy="5024438"/>
          </a:xfrm>
        </p:spPr>
        <p:txBody>
          <a:bodyPr/>
          <a:lstStyle/>
          <a:p>
            <a:pPr eaLnBrk="1" hangingPunct="1"/>
            <a:r>
              <a:rPr lang="en-US" altLang="cs-CZ" sz="2000" dirty="0"/>
              <a:t>Proband - 4 year old boy</a:t>
            </a:r>
          </a:p>
          <a:p>
            <a:pPr eaLnBrk="1" hangingPunct="1"/>
            <a:endParaRPr lang="en-US" altLang="cs-CZ" sz="2000" dirty="0"/>
          </a:p>
          <a:p>
            <a:pPr eaLnBrk="1" hangingPunct="1"/>
            <a:r>
              <a:rPr lang="en-US" altLang="cs-CZ" sz="2000" dirty="0"/>
              <a:t>severe </a:t>
            </a:r>
            <a:r>
              <a:rPr lang="en-US" altLang="cs-CZ" sz="2000" dirty="0" smtClean="0"/>
              <a:t>PMR</a:t>
            </a:r>
            <a:r>
              <a:rPr lang="cs-CZ" altLang="cs-CZ" sz="2000" dirty="0" smtClean="0"/>
              <a:t> </a:t>
            </a:r>
            <a:endParaRPr lang="en-US" altLang="cs-CZ" sz="2000" dirty="0"/>
          </a:p>
          <a:p>
            <a:pPr eaLnBrk="1" hangingPunct="1"/>
            <a:r>
              <a:rPr lang="en-US" altLang="cs-CZ" sz="2000" dirty="0"/>
              <a:t>facial </a:t>
            </a:r>
            <a:r>
              <a:rPr lang="en-US" altLang="cs-CZ" sz="2000" dirty="0" err="1"/>
              <a:t>dysmorphia</a:t>
            </a:r>
            <a:endParaRPr lang="en-US" altLang="cs-CZ" sz="2000" dirty="0"/>
          </a:p>
          <a:p>
            <a:pPr eaLnBrk="1" hangingPunct="1"/>
            <a:r>
              <a:rPr lang="en-US" altLang="cs-CZ" sz="2000" dirty="0"/>
              <a:t>Autism</a:t>
            </a:r>
          </a:p>
          <a:p>
            <a:pPr eaLnBrk="1" hangingPunct="1"/>
            <a:r>
              <a:rPr lang="en-US" altLang="cs-CZ" sz="2000" dirty="0"/>
              <a:t>tendency to self-harm</a:t>
            </a:r>
          </a:p>
          <a:p>
            <a:pPr eaLnBrk="1" hangingPunct="1"/>
            <a:r>
              <a:rPr lang="en-US" altLang="cs-CZ" sz="2000" dirty="0"/>
              <a:t>karyotype normal</a:t>
            </a:r>
          </a:p>
          <a:p>
            <a:pPr eaLnBrk="1" hangingPunct="1"/>
            <a:endParaRPr lang="en-US" altLang="cs-CZ" sz="2000" dirty="0"/>
          </a:p>
          <a:p>
            <a:pPr eaLnBrk="1" hangingPunct="1"/>
            <a:r>
              <a:rPr lang="en-US" altLang="cs-CZ" sz="2000" b="1" dirty="0"/>
              <a:t>microdeletion 1p36 - 3.2 Mb</a:t>
            </a:r>
            <a:endParaRPr lang="cs-CZ" altLang="cs-CZ" sz="2000" b="1" dirty="0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60575"/>
            <a:ext cx="3097212" cy="3243263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219200"/>
          </a:xfrm>
        </p:spPr>
        <p:txBody>
          <a:bodyPr/>
          <a:lstStyle/>
          <a:p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Microdeletion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22q11                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DiGeorge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(VCFS) syndrome</a:t>
            </a:r>
            <a:endParaRPr lang="cs-CZ" altLang="cs-CZ" sz="3200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557338"/>
            <a:ext cx="5616103" cy="489599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b="1" dirty="0" smtClean="0"/>
              <a:t>autosomal dominant with variable expressivity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discovered in 1965 by pediatric endocrinologist Angelo </a:t>
            </a:r>
            <a:r>
              <a:rPr lang="en-US" sz="2000" dirty="0" err="1" smtClean="0"/>
              <a:t>DiGeorge</a:t>
            </a:r>
            <a:endParaRPr lang="en-US" sz="2000" dirty="0" smtClean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frequency </a:t>
            </a:r>
            <a:r>
              <a:rPr lang="en-US" sz="2000" b="1" dirty="0" smtClean="0"/>
              <a:t>1:4000 to 1:6000 </a:t>
            </a:r>
            <a:r>
              <a:rPr lang="en-US" sz="2000" dirty="0" smtClean="0"/>
              <a:t>live births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also referred to as </a:t>
            </a:r>
            <a:r>
              <a:rPr lang="en-US" sz="2000" dirty="0" err="1" smtClean="0"/>
              <a:t>Velo</a:t>
            </a:r>
            <a:r>
              <a:rPr lang="en-US" sz="2000" dirty="0" smtClean="0"/>
              <a:t>-Cardio-Facial Syndrome </a:t>
            </a:r>
            <a:r>
              <a:rPr lang="en-US" sz="2000" b="1" dirty="0" smtClean="0"/>
              <a:t>(VCFS) </a:t>
            </a:r>
            <a:r>
              <a:rPr lang="en-US" sz="2000" dirty="0" smtClean="0"/>
              <a:t>or </a:t>
            </a:r>
            <a:r>
              <a:rPr lang="en-US" sz="2000" b="1" dirty="0" smtClean="0"/>
              <a:t>CATCH 22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typical congenital heart defects (also detected </a:t>
            </a:r>
          </a:p>
          <a:p>
            <a:pPr marL="0" indent="0">
              <a:lnSpc>
                <a:spcPct val="90000"/>
              </a:lnSpc>
              <a:buClr>
                <a:schemeClr val="accent2">
                  <a:lumMod val="50000"/>
                </a:schemeClr>
              </a:buClr>
              <a:buNone/>
              <a:defRPr/>
            </a:pPr>
            <a:r>
              <a:rPr lang="en-US" sz="2000" dirty="0" smtClean="0"/>
              <a:t>     prenatally !)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b="1" dirty="0" smtClean="0"/>
              <a:t>Facial </a:t>
            </a:r>
            <a:r>
              <a:rPr lang="en-US" sz="2000" b="1" dirty="0" err="1" smtClean="0"/>
              <a:t>dysmorphia</a:t>
            </a:r>
            <a:r>
              <a:rPr lang="en-US" sz="2000" b="1" dirty="0" smtClean="0"/>
              <a:t> 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hypoplasia - thymus aplasia (</a:t>
            </a:r>
            <a:r>
              <a:rPr lang="en-US" sz="2000" b="1" i="1" dirty="0" smtClean="0"/>
              <a:t>Tbx1</a:t>
            </a:r>
            <a:r>
              <a:rPr lang="en-US" sz="2000" dirty="0" smtClean="0"/>
              <a:t> gene)</a:t>
            </a:r>
          </a:p>
          <a:p>
            <a:pPr marL="0" indent="0">
              <a:lnSpc>
                <a:spcPct val="90000"/>
              </a:lnSpc>
              <a:buClr>
                <a:schemeClr val="accent2">
                  <a:lumMod val="50000"/>
                </a:schemeClr>
              </a:buClr>
              <a:buNone/>
              <a:defRPr/>
            </a:pPr>
            <a:r>
              <a:rPr lang="en-US" sz="2000" dirty="0" smtClean="0"/>
              <a:t>     or parathyroid glands -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calcium deficiency, cramps</a:t>
            </a:r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err="1" smtClean="0"/>
              <a:t>immunodefects</a:t>
            </a:r>
            <a:endParaRPr lang="en-US" sz="2000" dirty="0" smtClean="0"/>
          </a:p>
          <a:p>
            <a:pPr>
              <a:lnSpc>
                <a:spcPct val="9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sz="2000" dirty="0" smtClean="0"/>
              <a:t>(absence of T-lymphocytes)</a:t>
            </a:r>
          </a:p>
        </p:txBody>
      </p:sp>
      <p:pic>
        <p:nvPicPr>
          <p:cNvPr id="99330" name="Picture 2" descr="final-22q-infograph-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554588" cy="663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47414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762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CATCH 22 -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del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(22)(q11)</a:t>
            </a:r>
            <a:br>
              <a:rPr lang="cs-CZ" altLang="cs-CZ" sz="3200" b="1" dirty="0" smtClean="0">
                <a:solidFill>
                  <a:srgbClr val="C00000"/>
                </a:solidFill>
                <a:latin typeface="+mn-lt"/>
              </a:rPr>
            </a:br>
            <a:endParaRPr lang="cs-CZ" altLang="cs-CZ" sz="32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74838"/>
            <a:ext cx="7700963" cy="4010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400" b="1" dirty="0" smtClean="0"/>
              <a:t>C</a:t>
            </a:r>
            <a:r>
              <a:rPr lang="en-US" altLang="cs-CZ" sz="2400" dirty="0" smtClean="0"/>
              <a:t>ardiac defect - typical heart defects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 smtClean="0"/>
              <a:t>A</a:t>
            </a:r>
            <a:r>
              <a:rPr lang="en-US" altLang="cs-CZ" sz="2400" dirty="0" smtClean="0"/>
              <a:t>bnormal faces - chin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 err="1" smtClean="0"/>
              <a:t>T</a:t>
            </a:r>
            <a:r>
              <a:rPr lang="en-US" altLang="cs-CZ" sz="2400" dirty="0" err="1" smtClean="0"/>
              <a:t>hymic</a:t>
            </a:r>
            <a:r>
              <a:rPr lang="en-US" altLang="cs-CZ" sz="2400" dirty="0" smtClean="0"/>
              <a:t> hypoplasia - immune disorders, infections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 smtClean="0"/>
              <a:t>C</a:t>
            </a:r>
            <a:r>
              <a:rPr lang="en-US" altLang="cs-CZ" sz="2400" dirty="0" smtClean="0"/>
              <a:t>left palate - cleft palate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 smtClean="0"/>
              <a:t>H</a:t>
            </a:r>
            <a:r>
              <a:rPr lang="en-US" altLang="cs-CZ" sz="2400" dirty="0" smtClean="0"/>
              <a:t>ypocalcemia - convulsions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microdeletion size 22q11       </a:t>
            </a:r>
            <a:r>
              <a:rPr lang="en-US" altLang="cs-CZ" sz="2400" b="1" dirty="0" smtClean="0"/>
              <a:t>1,5 - 3 Mb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rarely - deletion 10p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(</a:t>
            </a:r>
            <a:r>
              <a:rPr lang="en-US" altLang="cs-CZ" sz="2400" dirty="0" err="1" smtClean="0"/>
              <a:t>DiGeorge</a:t>
            </a:r>
            <a:r>
              <a:rPr lang="en-US" altLang="cs-CZ" sz="2400" dirty="0" smtClean="0"/>
              <a:t> II)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4949825" y="4581128"/>
            <a:ext cx="2085975" cy="612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 flipH="1">
            <a:off x="5004569" y="5157192"/>
            <a:ext cx="36718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rgbClr val="C00000"/>
                </a:solidFill>
                <a:latin typeface="+mn-lt"/>
              </a:rPr>
              <a:t>10 %     80%  </a:t>
            </a:r>
            <a:r>
              <a:rPr lang="cs-CZ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+mn-lt"/>
              </a:rPr>
              <a:t>patients</a:t>
            </a:r>
            <a:endParaRPr lang="cs-CZ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5088" y="2205038"/>
            <a:ext cx="254952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b="1" dirty="0" smtClean="0">
                <a:solidFill>
                  <a:srgbClr val="C00000"/>
                </a:solidFill>
                <a:latin typeface="+mn-lt"/>
              </a:rPr>
              <a:t>Photos of  DG/VCFS patients</a:t>
            </a:r>
            <a:br>
              <a:rPr lang="en-US" altLang="cs-CZ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cs-CZ" sz="1800" b="1" dirty="0" smtClean="0">
                <a:solidFill>
                  <a:srgbClr val="C00000"/>
                </a:solidFill>
                <a:latin typeface="+mn-lt"/>
              </a:rPr>
              <a:t>prominent chin, low set ears, prominent nose....</a:t>
            </a:r>
            <a:endParaRPr lang="en-US" altLang="cs-CZ" sz="1100" b="1" dirty="0" smtClean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63938" y="2414588"/>
          <a:ext cx="2520950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1" name="CorelPhotoPaint.Image.8" r:id="rId3" imgW="1647619" imgH="1914286" progId="CorelPhotoPaint.Image.8">
                  <p:embed/>
                </p:oleObj>
              </mc:Choice>
              <mc:Fallback>
                <p:oleObj name="CorelPhotoPaint.Image.8" r:id="rId3" imgW="1647619" imgH="1914286" progId="CorelPhotoPaint.Image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414588"/>
                        <a:ext cx="2520950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6" name="Picture 4" descr="CH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90700"/>
            <a:ext cx="27654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54" y="2972098"/>
            <a:ext cx="277653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49638" y="5414963"/>
            <a:ext cx="5168900" cy="150810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...developmental delay - mild mental retardation, schizophrenia, autism....</a:t>
            </a:r>
          </a:p>
          <a:p>
            <a:pPr algn="ctr" eaLnBrk="1" hangingPunct="1"/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...speech disorders, especially slurring of speech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articulation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disorders, speech fluency....</a:t>
            </a:r>
          </a:p>
          <a:p>
            <a:pPr eaLnBrk="1" hangingPunct="1"/>
            <a:endParaRPr lang="cs-CZ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915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6352"/>
            <a:ext cx="1935485" cy="23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cs-CZ" smtClean="0"/>
          </a:p>
        </p:txBody>
      </p:sp>
      <p:pic>
        <p:nvPicPr>
          <p:cNvPr id="10243" name="Picture 3" descr="strukutrní aber">
            <a:extLst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04775"/>
            <a:ext cx="9144000" cy="6962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Obdélník 2">
            <a:extLst/>
          </p:cNvPr>
          <p:cNvSpPr/>
          <p:nvPr/>
        </p:nvSpPr>
        <p:spPr>
          <a:xfrm>
            <a:off x="320675" y="1165225"/>
            <a:ext cx="5759450" cy="82391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747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76250"/>
            <a:ext cx="7772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3200" b="1" dirty="0" smtClean="0">
                <a:solidFill>
                  <a:srgbClr val="C00000"/>
                </a:solidFill>
                <a:latin typeface="+mn-lt"/>
              </a:rPr>
              <a:t>DG/VCFS and detection techniques </a:t>
            </a:r>
            <a:br>
              <a:rPr lang="en-US" altLang="cs-CZ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cs-CZ" sz="2400" b="1" dirty="0" smtClean="0">
                <a:solidFill>
                  <a:srgbClr val="C00000"/>
                </a:solidFill>
                <a:latin typeface="+mn-lt"/>
              </a:rPr>
              <a:t>(general approach foe all </a:t>
            </a:r>
            <a:r>
              <a:rPr lang="en-US" altLang="cs-CZ" sz="2400" b="1" dirty="0" err="1" smtClean="0">
                <a:solidFill>
                  <a:srgbClr val="C00000"/>
                </a:solidFill>
                <a:latin typeface="+mn-lt"/>
              </a:rPr>
              <a:t>microeletion</a:t>
            </a:r>
            <a:r>
              <a:rPr lang="en-US" altLang="cs-CZ" sz="2400" b="1" dirty="0" smtClean="0">
                <a:solidFill>
                  <a:srgbClr val="C00000"/>
                </a:solidFill>
                <a:latin typeface="+mn-lt"/>
              </a:rPr>
              <a:t> syndromes)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773238"/>
            <a:ext cx="7848600" cy="3671986"/>
          </a:xfrm>
        </p:spPr>
        <p:txBody>
          <a:bodyPr/>
          <a:lstStyle/>
          <a:p>
            <a:pPr algn="just" eaLnBrk="1" hangingPunct="1"/>
            <a:r>
              <a:rPr lang="en-US" altLang="cs-CZ" sz="2000" dirty="0"/>
              <a:t>Approximately </a:t>
            </a:r>
            <a:r>
              <a:rPr lang="en-US" altLang="cs-CZ" sz="2000" b="1" dirty="0"/>
              <a:t>90% of </a:t>
            </a:r>
            <a:r>
              <a:rPr lang="en-US" altLang="cs-CZ" sz="2000" b="1" dirty="0" err="1"/>
              <a:t>probands</a:t>
            </a:r>
            <a:r>
              <a:rPr lang="en-US" altLang="cs-CZ" sz="2000" b="1" dirty="0"/>
              <a:t> </a:t>
            </a:r>
            <a:r>
              <a:rPr lang="en-US" altLang="cs-CZ" sz="2000" dirty="0"/>
              <a:t>have </a:t>
            </a:r>
            <a:r>
              <a:rPr lang="en-US" altLang="cs-CZ" sz="2000" b="1" i="1" dirty="0"/>
              <a:t>de novo </a:t>
            </a:r>
            <a:r>
              <a:rPr lang="en-US" altLang="cs-CZ" sz="2000" dirty="0"/>
              <a:t>deletion of 22q11, about </a:t>
            </a:r>
            <a:r>
              <a:rPr lang="en-US" altLang="cs-CZ" sz="2000" b="1" dirty="0"/>
              <a:t>6%</a:t>
            </a:r>
            <a:r>
              <a:rPr lang="en-US" altLang="cs-CZ" sz="2000" dirty="0"/>
              <a:t> have familial transmission</a:t>
            </a:r>
          </a:p>
          <a:p>
            <a:pPr algn="just" eaLnBrk="1" hangingPunct="1"/>
            <a:r>
              <a:rPr lang="en-US" altLang="cs-CZ" sz="2000" dirty="0"/>
              <a:t>cytogenetic analysis of karyotype detects only 10-20% of 22q11 microdeletions</a:t>
            </a:r>
          </a:p>
          <a:p>
            <a:pPr algn="just" eaLnBrk="1" hangingPunct="1"/>
            <a:r>
              <a:rPr lang="en-US" altLang="cs-CZ" sz="2000" dirty="0"/>
              <a:t>a small percentage of patients may have a translocation or monosomy of chromosome 22</a:t>
            </a:r>
          </a:p>
          <a:p>
            <a:pPr algn="just" eaLnBrk="1" hangingPunct="1"/>
            <a:r>
              <a:rPr lang="en-US" altLang="cs-CZ" sz="2000" dirty="0"/>
              <a:t>microdeletion testing is performed by </a:t>
            </a:r>
            <a:r>
              <a:rPr lang="en-US" altLang="cs-CZ" sz="2000" b="1" dirty="0">
                <a:solidFill>
                  <a:srgbClr val="FF0000"/>
                </a:solidFill>
              </a:rPr>
              <a:t>FISH, MLPA or </a:t>
            </a:r>
            <a:r>
              <a:rPr lang="en-US" altLang="cs-CZ" sz="2000" b="1" dirty="0" err="1">
                <a:solidFill>
                  <a:srgbClr val="FF0000"/>
                </a:solidFill>
              </a:rPr>
              <a:t>aCGH</a:t>
            </a:r>
            <a:endParaRPr lang="en-US" altLang="cs-CZ" sz="20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en-US" altLang="cs-CZ" sz="2000" b="1" dirty="0" smtClean="0"/>
              <a:t>always </a:t>
            </a:r>
            <a:r>
              <a:rPr lang="en-US" altLang="cs-CZ" sz="2000" b="1" dirty="0"/>
              <a:t>starting with the karyotype </a:t>
            </a:r>
            <a:r>
              <a:rPr lang="en-US" altLang="cs-CZ" sz="2000" b="1" dirty="0" smtClean="0"/>
              <a:t>!</a:t>
            </a:r>
            <a:endParaRPr lang="en-US" altLang="cs-CZ" sz="2000" b="1" dirty="0"/>
          </a:p>
        </p:txBody>
      </p:sp>
      <p:pic>
        <p:nvPicPr>
          <p:cNvPr id="101378" name="Picture 2" descr="DiGeorgův syndrom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68844"/>
            <a:ext cx="2518875" cy="18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1" y="4299433"/>
            <a:ext cx="2083148" cy="2433677"/>
          </a:xfrm>
          <a:prstGeom prst="rect">
            <a:avLst/>
          </a:prstGeom>
        </p:spPr>
      </p:pic>
      <p:pic>
        <p:nvPicPr>
          <p:cNvPr id="101384" name="Picture 8" descr="Velocardiofacial Syndrome: Background, Pathophysiology, Eti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4661394"/>
            <a:ext cx="2495969" cy="20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iGeo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IGPOZ~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44675"/>
            <a:ext cx="6696075" cy="4667250"/>
          </a:xfrm>
        </p:spPr>
      </p:pic>
      <p:sp>
        <p:nvSpPr>
          <p:cNvPr id="2" name="TextovéPole 1"/>
          <p:cNvSpPr txBox="1"/>
          <p:nvPr/>
        </p:nvSpPr>
        <p:spPr>
          <a:xfrm>
            <a:off x="3502025" y="590550"/>
            <a:ext cx="36004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C00000"/>
                </a:solidFill>
                <a:latin typeface="+mn-lt"/>
              </a:rPr>
              <a:t>I-FISH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989138"/>
            <a:ext cx="7478712" cy="38433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11138"/>
            <a:ext cx="194468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00113" y="5949950"/>
            <a:ext cx="78501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solidFill>
                  <a:schemeClr val="tx1"/>
                </a:solidFill>
                <a:latin typeface="+mn-lt"/>
              </a:rPr>
              <a:t>Array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-CGH 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profile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patient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microdeletion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22q11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n-lt"/>
              </a:rPr>
              <a:t>size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latin typeface="+mn-lt"/>
              </a:rPr>
              <a:t>2,72 </a:t>
            </a:r>
            <a:r>
              <a:rPr lang="cs-CZ" sz="1800" b="1" dirty="0" err="1">
                <a:solidFill>
                  <a:schemeClr val="tx1"/>
                </a:solidFill>
                <a:latin typeface="+mn-lt"/>
              </a:rPr>
              <a:t>Mb</a:t>
            </a:r>
            <a:endParaRPr lang="cs-CZ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19250" y="6381750"/>
            <a:ext cx="77771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>
                <a:solidFill>
                  <a:srgbClr val="C00000"/>
                </a:solidFill>
                <a:latin typeface="+mn-lt"/>
              </a:rPr>
              <a:t>ISCN: </a:t>
            </a:r>
            <a:r>
              <a:rPr lang="cs-CZ" sz="1800" dirty="0" err="1">
                <a:solidFill>
                  <a:srgbClr val="C00000"/>
                </a:solidFill>
                <a:latin typeface="+mn-lt"/>
              </a:rPr>
              <a:t>arr</a:t>
            </a:r>
            <a:r>
              <a:rPr lang="cs-CZ" sz="1800" dirty="0">
                <a:solidFill>
                  <a:srgbClr val="C00000"/>
                </a:solidFill>
                <a:latin typeface="+mn-lt"/>
              </a:rPr>
              <a:t>[GRCh37] 22q11.21(18818376_21540347)x1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7088" y="187325"/>
            <a:ext cx="59055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Array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>
                <a:solidFill>
                  <a:srgbClr val="C00000"/>
                </a:solidFill>
                <a:latin typeface="+mn-lt"/>
              </a:rPr>
              <a:t>–CGH 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–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size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microdeletion</a:t>
            </a:r>
            <a:endParaRPr lang="cs-CZ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b="1" dirty="0">
                <a:solidFill>
                  <a:srgbClr val="C00000"/>
                </a:solidFill>
                <a:latin typeface="+mn-lt"/>
              </a:rPr>
              <a:t>Case report - child with DG/VCFS</a:t>
            </a:r>
            <a:endParaRPr lang="cs-CZ" altLang="cs-CZ" sz="32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8208962" cy="38877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cs-CZ" b="1" dirty="0"/>
              <a:t>microdeletions can also arise secondarily </a:t>
            </a:r>
            <a:endParaRPr lang="cs-CZ" altLang="cs-CZ" b="1" dirty="0" smtClean="0"/>
          </a:p>
          <a:p>
            <a:pPr algn="ctr" eaLnBrk="1" hangingPunct="1">
              <a:defRPr/>
            </a:pPr>
            <a:endParaRPr lang="cs-CZ" altLang="cs-CZ" sz="2000" b="1" dirty="0" smtClean="0"/>
          </a:p>
          <a:p>
            <a:pPr algn="ctr" eaLnBrk="1" hangingPunct="1">
              <a:defRPr/>
            </a:pPr>
            <a:endParaRPr lang="cs-CZ" altLang="cs-CZ" sz="2000" b="1" dirty="0" smtClean="0"/>
          </a:p>
          <a:p>
            <a:pPr algn="ctr" eaLnBrk="1" hangingPunct="1">
              <a:defRPr/>
            </a:pPr>
            <a:r>
              <a:rPr lang="en-US" altLang="cs-CZ" sz="2000" b="1" dirty="0" smtClean="0"/>
              <a:t>result </a:t>
            </a:r>
            <a:r>
              <a:rPr lang="en-US" altLang="cs-CZ" sz="2000" b="1" dirty="0"/>
              <a:t>of abnormal chromosome segregation with balanced translocations or inversions</a:t>
            </a:r>
          </a:p>
          <a:p>
            <a:pPr algn="ctr" eaLnBrk="1" hangingPunct="1">
              <a:defRPr/>
            </a:pPr>
            <a:endParaRPr lang="en-US" altLang="cs-CZ" sz="2000" b="1" dirty="0"/>
          </a:p>
          <a:p>
            <a:pPr algn="ctr" eaLnBrk="1" hangingPunct="1">
              <a:defRPr/>
            </a:pPr>
            <a:r>
              <a:rPr lang="en-US" altLang="cs-CZ" sz="2400" b="1" dirty="0"/>
              <a:t>E.g. healthy parent with balanced translocation - affected child with deletion or duplication</a:t>
            </a:r>
            <a:endParaRPr lang="cs-CZ" altLang="cs-CZ" sz="2400" b="1" dirty="0"/>
          </a:p>
        </p:txBody>
      </p:sp>
      <p:sp>
        <p:nvSpPr>
          <p:cNvPr id="2" name="Šipka dolů 1"/>
          <p:cNvSpPr/>
          <p:nvPr/>
        </p:nvSpPr>
        <p:spPr>
          <a:xfrm>
            <a:off x="4462463" y="2349500"/>
            <a:ext cx="215900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sah 1"/>
          <p:cNvSpPr>
            <a:spLocks noGrp="1"/>
          </p:cNvSpPr>
          <p:nvPr>
            <p:ph/>
          </p:nvPr>
        </p:nvSpPr>
        <p:spPr>
          <a:xfrm>
            <a:off x="2162175" y="3284538"/>
            <a:ext cx="7772400" cy="54864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cs-CZ" sz="2000" b="1" dirty="0" smtClean="0"/>
              <a:t>Photo of the proband at 2 months of </a:t>
            </a:r>
            <a:r>
              <a:rPr lang="cs-CZ" altLang="cs-CZ" sz="2000" b="1" dirty="0" smtClean="0"/>
              <a:t>                                              </a:t>
            </a:r>
            <a:r>
              <a:rPr lang="en-US" altLang="cs-CZ" sz="2000" b="1" dirty="0" smtClean="0"/>
              <a:t>age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showing </a:t>
            </a:r>
            <a:r>
              <a:rPr lang="en-US" altLang="cs-CZ" sz="2000" b="1" dirty="0" err="1" smtClean="0"/>
              <a:t>micrognathia</a:t>
            </a:r>
            <a:r>
              <a:rPr lang="en-US" altLang="cs-CZ" sz="2000" b="1" dirty="0" smtClean="0"/>
              <a:t>,</a:t>
            </a:r>
            <a:r>
              <a:rPr lang="cs-CZ" altLang="cs-CZ" sz="2000" b="1" dirty="0" smtClean="0"/>
              <a:t> hypertelorism,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cs-CZ" altLang="cs-CZ" sz="2000" b="1" dirty="0" smtClean="0"/>
              <a:t> prominent </a:t>
            </a:r>
            <a:r>
              <a:rPr lang="cs-CZ" altLang="cs-CZ" sz="2000" b="1" dirty="0" err="1" smtClean="0"/>
              <a:t>tubular</a:t>
            </a:r>
            <a:r>
              <a:rPr lang="cs-CZ" altLang="cs-CZ" sz="2000" b="1" dirty="0" smtClean="0"/>
              <a:t> nose, </a:t>
            </a:r>
            <a:r>
              <a:rPr lang="cs-CZ" altLang="cs-CZ" sz="2000" b="1" dirty="0" err="1" smtClean="0"/>
              <a:t>dysplastic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lowset</a:t>
            </a:r>
            <a:endParaRPr lang="cs-CZ" altLang="cs-CZ" sz="2000" b="1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cs-CZ" sz="2000" b="1" dirty="0" smtClean="0"/>
              <a:t>ears, thin lips, carp-shaped mouth, and </a:t>
            </a:r>
            <a:endParaRPr lang="cs-CZ" altLang="cs-CZ" sz="2000" b="1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cs-CZ" sz="2000" b="1" dirty="0" smtClean="0"/>
              <a:t>a short neck.</a:t>
            </a:r>
            <a:endParaRPr lang="cs-CZ" altLang="cs-CZ" sz="2000" b="1" dirty="0" smtClean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58775"/>
            <a:ext cx="5761038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6514"/>
            <a:ext cx="29305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9" name="Obdélník 1"/>
          <p:cNvSpPr>
            <a:spLocks noChangeArrowheads="1"/>
          </p:cNvSpPr>
          <p:nvPr/>
        </p:nvSpPr>
        <p:spPr bwMode="auto">
          <a:xfrm>
            <a:off x="3276600" y="3285207"/>
            <a:ext cx="5594350" cy="2232025"/>
          </a:xfrm>
          <a:prstGeom prst="rect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9875" y="5992813"/>
            <a:ext cx="869473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Translocation and two different microdeletions in one patient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!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0"/>
            <a:ext cx="8648700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16463" y="3302000"/>
            <a:ext cx="3527425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 err="1" smtClean="0">
                <a:solidFill>
                  <a:srgbClr val="C00000"/>
                </a:solidFill>
                <a:latin typeface="+mn-lt"/>
              </a:rPr>
              <a:t>Moleclary-cytogenetic</a:t>
            </a:r>
            <a:r>
              <a:rPr lang="cs-CZ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  <a:latin typeface="+mn-lt"/>
              </a:rPr>
              <a:t>investigation</a:t>
            </a:r>
            <a:r>
              <a:rPr lang="cs-CZ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2000" dirty="0" smtClean="0">
                <a:solidFill>
                  <a:srgbClr val="C00000"/>
                </a:solidFill>
                <a:latin typeface="+mn-lt"/>
              </a:rPr>
              <a:t> proband </a:t>
            </a:r>
            <a:endParaRPr lang="cs-CZ" sz="2000" dirty="0">
              <a:solidFill>
                <a:srgbClr val="C00000"/>
              </a:solidFill>
              <a:latin typeface="+mn-lt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cs-CZ" sz="1800" dirty="0" err="1" smtClean="0">
                <a:solidFill>
                  <a:srgbClr val="C00000"/>
                </a:solidFill>
                <a:latin typeface="+mn-lt"/>
              </a:rPr>
              <a:t>Translocation</a:t>
            </a:r>
            <a:r>
              <a:rPr lang="cs-CZ" sz="1800" dirty="0" smtClean="0">
                <a:solidFill>
                  <a:srgbClr val="C00000"/>
                </a:solidFill>
                <a:latin typeface="+mn-lt"/>
              </a:rPr>
              <a:t> t(14;22</a:t>
            </a:r>
            <a:r>
              <a:rPr lang="cs-CZ" sz="1800" dirty="0">
                <a:solidFill>
                  <a:srgbClr val="C00000"/>
                </a:solidFill>
                <a:latin typeface="+mn-lt"/>
              </a:rPr>
              <a:t>)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cs-CZ" sz="1800" dirty="0" err="1" smtClean="0">
                <a:solidFill>
                  <a:srgbClr val="C00000"/>
                </a:solidFill>
                <a:latin typeface="+mn-lt"/>
              </a:rPr>
              <a:t>Deletion</a:t>
            </a:r>
            <a:r>
              <a:rPr lang="cs-CZ" sz="1800" dirty="0" smtClean="0">
                <a:solidFill>
                  <a:srgbClr val="C00000"/>
                </a:solidFill>
                <a:latin typeface="+mn-lt"/>
              </a:rPr>
              <a:t> 22q11</a:t>
            </a:r>
            <a:endParaRPr lang="cs-CZ" sz="1800" dirty="0">
              <a:solidFill>
                <a:srgbClr val="C00000"/>
              </a:solidFill>
              <a:latin typeface="+mn-lt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cs-CZ" sz="1800" dirty="0" err="1" smtClean="0">
                <a:solidFill>
                  <a:srgbClr val="C00000"/>
                </a:solidFill>
                <a:latin typeface="+mn-lt"/>
              </a:rPr>
              <a:t>Deletion</a:t>
            </a:r>
            <a:r>
              <a:rPr lang="cs-CZ" sz="1800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cs-CZ" sz="1800" dirty="0">
                <a:solidFill>
                  <a:srgbClr val="C00000"/>
                </a:solidFill>
                <a:latin typeface="+mn-lt"/>
              </a:rPr>
              <a:t>14q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9075"/>
            <a:ext cx="84105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8313" y="3789363"/>
            <a:ext cx="302418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..but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mother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was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latin typeface="+mn-lt"/>
              </a:rPr>
              <a:t>healthy</a:t>
            </a:r>
            <a:r>
              <a:rPr lang="cs-CZ" sz="2000" b="1" dirty="0" smtClean="0">
                <a:solidFill>
                  <a:srgbClr val="C00000"/>
                </a:solidFill>
                <a:latin typeface="+mn-lt"/>
              </a:rPr>
              <a:t>..?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defRPr/>
            </a:pPr>
            <a:endParaRPr lang="cs-CZ" sz="20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Penetrance ? </a:t>
            </a:r>
          </a:p>
        </p:txBody>
      </p:sp>
      <p:sp>
        <p:nvSpPr>
          <p:cNvPr id="75781" name="Šipka dolů 2"/>
          <p:cNvSpPr>
            <a:spLocks noChangeArrowheads="1"/>
          </p:cNvSpPr>
          <p:nvPr/>
        </p:nvSpPr>
        <p:spPr bwMode="auto">
          <a:xfrm>
            <a:off x="2051050" y="3284538"/>
            <a:ext cx="433388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1187450" y="3213100"/>
            <a:ext cx="20161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02798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Prader-Willi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Angelman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syndrome</a:t>
            </a:r>
            <a:br>
              <a:rPr lang="cs-CZ" altLang="cs-CZ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+mn-lt"/>
              </a:rPr>
              <a:t>microdeletion</a:t>
            </a: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 +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+mn-lt"/>
              </a:rPr>
              <a:t>uniparental</a:t>
            </a: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+mn-lt"/>
              </a:rPr>
              <a:t>disomy</a:t>
            </a: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63491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1213" y="1870075"/>
            <a:ext cx="1201737" cy="4073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1341438"/>
            <a:ext cx="5292725" cy="4751387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 smtClean="0"/>
          </a:p>
          <a:p>
            <a:pPr eaLnBrk="1" hangingPunct="1">
              <a:buClrTx/>
              <a:buFont typeface="Wingdings" panose="05000000000000000000" pitchFamily="2" charset="2"/>
              <a:buChar char="u"/>
            </a:pPr>
            <a:r>
              <a:rPr lang="cs-CZ" altLang="cs-CZ" dirty="0" smtClean="0"/>
              <a:t> </a:t>
            </a:r>
            <a:r>
              <a:rPr lang="cs-CZ" altLang="cs-CZ" sz="2000" dirty="0" err="1" smtClean="0">
                <a:latin typeface="Arial CE" panose="020B0604020202020204" pitchFamily="34" charset="0"/>
              </a:rPr>
              <a:t>abnormalities</a:t>
            </a:r>
            <a:r>
              <a:rPr lang="cs-CZ" altLang="cs-CZ" sz="2000" dirty="0" smtClean="0">
                <a:latin typeface="Arial CE" panose="020B0604020202020204" pitchFamily="34" charset="0"/>
              </a:rPr>
              <a:t> in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 dirty="0" smtClean="0">
                <a:latin typeface="Arial CE" panose="020B0604020202020204" pitchFamily="34" charset="0"/>
              </a:rPr>
              <a:t>    </a:t>
            </a:r>
            <a:r>
              <a:rPr lang="cs-CZ" altLang="cs-CZ" sz="2000" b="1" i="1" dirty="0" smtClean="0">
                <a:latin typeface="Arial CE" panose="020B0604020202020204" pitchFamily="34" charset="0"/>
              </a:rPr>
              <a:t>chromozome 15</a:t>
            </a:r>
            <a:r>
              <a:rPr lang="cs-CZ" altLang="cs-CZ" sz="2000" dirty="0" smtClean="0">
                <a:latin typeface="Arial CE" panose="020B0604020202020204" pitchFamily="34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 dirty="0" smtClean="0">
                <a:latin typeface="Arial CE" panose="020B0604020202020204" pitchFamily="34" charset="0"/>
              </a:rPr>
              <a:t>    in   15</a:t>
            </a:r>
            <a:r>
              <a:rPr lang="cs-CZ" altLang="cs-CZ" sz="2000" b="1" i="1" dirty="0" smtClean="0">
                <a:latin typeface="Arial CE" panose="020B0604020202020204" pitchFamily="34" charset="0"/>
              </a:rPr>
              <a:t>q11-q13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2000" b="1" i="1" dirty="0" smtClean="0">
              <a:latin typeface="Arial CE" panose="020B0604020202020204" pitchFamily="34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u"/>
            </a:pPr>
            <a:r>
              <a:rPr lang="cs-CZ" altLang="cs-CZ" sz="2000" b="1" i="1" dirty="0" smtClean="0">
                <a:latin typeface="Arial CE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 CE" panose="020B0604020202020204" pitchFamily="34" charset="0"/>
              </a:rPr>
              <a:t>clinically</a:t>
            </a:r>
            <a:r>
              <a:rPr lang="cs-CZ" altLang="cs-CZ" sz="2000" b="1" i="1" dirty="0" smtClean="0">
                <a:latin typeface="Arial CE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 CE" panose="020B0604020202020204" pitchFamily="34" charset="0"/>
              </a:rPr>
              <a:t>different</a:t>
            </a:r>
            <a:r>
              <a:rPr lang="cs-CZ" altLang="cs-CZ" sz="2000" b="1" i="1" dirty="0" smtClean="0">
                <a:latin typeface="Arial CE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 CE" panose="020B0604020202020204" pitchFamily="34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 b="1" dirty="0" smtClean="0">
                <a:latin typeface="Arial CE" panose="020B0604020202020204" pitchFamily="34" charset="0"/>
              </a:rPr>
              <a:t>     </a:t>
            </a:r>
            <a:r>
              <a:rPr lang="cs-CZ" altLang="cs-CZ" sz="2000" b="1" dirty="0" err="1" smtClean="0">
                <a:latin typeface="Arial CE" panose="020B0604020202020204" pitchFamily="34" charset="0"/>
              </a:rPr>
              <a:t>syndromes</a:t>
            </a:r>
            <a:r>
              <a:rPr lang="cs-CZ" altLang="cs-CZ" sz="2000" b="1" dirty="0" smtClean="0">
                <a:latin typeface="Arial CE" panose="020B0604020202020204" pitchFamily="34" charset="0"/>
              </a:rPr>
              <a:t>!!</a:t>
            </a:r>
            <a:endParaRPr lang="cs-CZ" altLang="cs-CZ" sz="2000" b="1" i="1" dirty="0" smtClean="0">
              <a:latin typeface="Arial CE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u"/>
            </a:pPr>
            <a:endParaRPr lang="cs-CZ" altLang="cs-CZ" b="1" i="1" dirty="0" smtClean="0">
              <a:solidFill>
                <a:srgbClr val="FFFF00"/>
              </a:solidFill>
              <a:latin typeface="Arial CE" panose="020B0604020202020204" pitchFamily="34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105025" y="2854325"/>
            <a:ext cx="685800" cy="215900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121126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32050"/>
            <a:ext cx="2303462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1863" y="5472113"/>
            <a:ext cx="30607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1400" dirty="0">
                <a:solidFill>
                  <a:schemeClr val="tx1"/>
                </a:solidFill>
                <a:latin typeface="+mn-lt"/>
              </a:rPr>
              <a:t>Juan Carreño de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+mn-lt"/>
              </a:rPr>
              <a:t>Miranda (1680)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cs-CZ" sz="1400" dirty="0">
                <a:solidFill>
                  <a:schemeClr val="tx1"/>
                </a:solidFill>
                <a:latin typeface="+mn-lt"/>
              </a:rPr>
              <a:t>„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nude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monster“</a:t>
            </a:r>
          </a:p>
          <a:p>
            <a:pPr algn="ctr" eaLnBrk="1" hangingPunct="1">
              <a:defRPr/>
            </a:pPr>
            <a:r>
              <a:rPr lang="cs-CZ" sz="1400" dirty="0">
                <a:solidFill>
                  <a:schemeClr val="tx1"/>
                </a:solidFill>
                <a:latin typeface="+mn-lt"/>
              </a:rPr>
              <a:t>PW </a:t>
            </a:r>
            <a:r>
              <a:rPr lang="cs-CZ" sz="1400" dirty="0" smtClean="0">
                <a:solidFill>
                  <a:schemeClr val="tx1"/>
                </a:solidFill>
                <a:latin typeface="+mn-lt"/>
              </a:rPr>
              <a:t>syndrome?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defRPr/>
            </a:pP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4478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rgbClr val="66FFFF"/>
                </a:solidFill>
                <a:latin typeface="Arial CE" panose="020B0604020202020204" pitchFamily="34" charset="0"/>
              </a:rPr>
              <a:t>          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Genetické příčiny vzniku PWS a AS</a:t>
            </a:r>
            <a:endParaRPr lang="cs-CZ" altLang="cs-CZ" sz="3200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27088" y="1916113"/>
            <a:ext cx="3962400" cy="5410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u="sng" dirty="0" err="1" smtClean="0">
                <a:solidFill>
                  <a:srgbClr val="C00000"/>
                </a:solidFill>
              </a:rPr>
              <a:t>Prader-Willi</a:t>
            </a:r>
            <a:r>
              <a:rPr lang="cs-CZ" altLang="cs-CZ" sz="2000" b="1" u="sng" dirty="0" smtClean="0">
                <a:solidFill>
                  <a:srgbClr val="C00000"/>
                </a:solidFill>
              </a:rPr>
              <a:t> syndrome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b="1" u="sng" dirty="0">
              <a:solidFill>
                <a:srgbClr val="C00000"/>
              </a:solidFill>
            </a:endParaRPr>
          </a:p>
          <a:p>
            <a:pPr eaLnBrk="1" hangingPunct="1">
              <a:buNone/>
            </a:pPr>
            <a:r>
              <a:rPr lang="en-US" altLang="cs-CZ" sz="2000" b="1" dirty="0"/>
              <a:t>1. Deletion on </a:t>
            </a:r>
            <a:r>
              <a:rPr lang="en-US" altLang="cs-CZ" sz="2000" b="1" dirty="0">
                <a:solidFill>
                  <a:srgbClr val="C00000"/>
                </a:solidFill>
              </a:rPr>
              <a:t>paternal</a:t>
            </a:r>
          </a:p>
          <a:p>
            <a:pPr eaLnBrk="1" hangingPunct="1">
              <a:buNone/>
            </a:pPr>
            <a:r>
              <a:rPr lang="en-US" altLang="cs-CZ" sz="2000" b="1" dirty="0"/>
              <a:t>    chromosome 15   </a:t>
            </a:r>
          </a:p>
          <a:p>
            <a:pPr eaLnBrk="1" hangingPunct="1">
              <a:buNone/>
            </a:pPr>
            <a:r>
              <a:rPr lang="en-US" altLang="cs-CZ" sz="2000" b="1" dirty="0"/>
              <a:t>    (70</a:t>
            </a:r>
            <a:r>
              <a:rPr lang="en-US" altLang="cs-CZ" sz="2000" b="1" dirty="0" smtClean="0"/>
              <a:t>%)</a:t>
            </a:r>
            <a:endParaRPr lang="cs-CZ" altLang="cs-CZ" sz="2000" b="1" dirty="0" smtClean="0"/>
          </a:p>
          <a:p>
            <a:pPr eaLnBrk="1" hangingPunct="1">
              <a:buNone/>
            </a:pPr>
            <a:r>
              <a:rPr lang="en-US" altLang="cs-CZ" sz="2000" b="1" dirty="0"/>
              <a:t>2. Maternal uniparental</a:t>
            </a:r>
          </a:p>
          <a:p>
            <a:pPr eaLnBrk="1" hangingPunct="1">
              <a:buNone/>
            </a:pPr>
            <a:r>
              <a:rPr lang="en-US" altLang="cs-CZ" sz="2000" b="1" dirty="0"/>
              <a:t>    </a:t>
            </a:r>
            <a:r>
              <a:rPr lang="en-US" altLang="cs-CZ" sz="2000" b="1" dirty="0" err="1"/>
              <a:t>disomy</a:t>
            </a:r>
            <a:r>
              <a:rPr lang="en-US" altLang="cs-CZ" sz="2000" b="1" dirty="0"/>
              <a:t> on chromosome 15 (20-25</a:t>
            </a:r>
            <a:r>
              <a:rPr lang="en-US" altLang="cs-CZ" sz="2000" b="1" dirty="0" smtClean="0"/>
              <a:t>%)</a:t>
            </a:r>
            <a:endParaRPr lang="cs-CZ" altLang="cs-CZ" sz="2000" b="1" dirty="0" smtClean="0"/>
          </a:p>
          <a:p>
            <a:pPr eaLnBrk="1" hangingPunct="1">
              <a:buNone/>
            </a:pPr>
            <a:r>
              <a:rPr lang="cs-CZ" altLang="cs-CZ" sz="2000" b="1" dirty="0" smtClean="0"/>
              <a:t>3. </a:t>
            </a:r>
            <a:r>
              <a:rPr lang="cs-CZ" altLang="cs-CZ" sz="2000" b="1" dirty="0" err="1" smtClean="0"/>
              <a:t>Change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in imprinting</a:t>
            </a:r>
          </a:p>
          <a:p>
            <a:pPr eaLnBrk="1" hangingPunct="1">
              <a:buNone/>
            </a:pPr>
            <a:r>
              <a:rPr lang="cs-CZ" altLang="cs-CZ" sz="2000" b="1" dirty="0"/>
              <a:t>    (2 - 4 </a:t>
            </a:r>
            <a:r>
              <a:rPr lang="cs-CZ" altLang="cs-CZ" sz="2000" b="1" dirty="0" smtClean="0"/>
              <a:t>%)</a:t>
            </a:r>
          </a:p>
          <a:p>
            <a:pPr eaLnBrk="1" hangingPunct="1">
              <a:buNone/>
            </a:pPr>
            <a:r>
              <a:rPr lang="cs-CZ" altLang="cs-CZ" sz="2000" b="1" dirty="0" smtClean="0"/>
              <a:t>4. </a:t>
            </a:r>
            <a:r>
              <a:rPr lang="en-US" altLang="cs-CZ" sz="2000" b="1" dirty="0" smtClean="0"/>
              <a:t>Different </a:t>
            </a:r>
            <a:r>
              <a:rPr lang="en-US" altLang="cs-CZ" sz="2000" b="1" dirty="0"/>
              <a:t>chromosomal</a:t>
            </a:r>
          </a:p>
          <a:p>
            <a:pPr eaLnBrk="1" hangingPunct="1">
              <a:buNone/>
            </a:pPr>
            <a:r>
              <a:rPr lang="en-US" altLang="cs-CZ" sz="2000" b="1" dirty="0"/>
              <a:t>    rearrangements</a:t>
            </a:r>
          </a:p>
          <a:p>
            <a:pPr eaLnBrk="1" hangingPunct="1">
              <a:buNone/>
            </a:pPr>
            <a:r>
              <a:rPr lang="en-US" altLang="cs-CZ" sz="2000" b="1" dirty="0"/>
              <a:t>    ( less than 5%)</a:t>
            </a:r>
          </a:p>
          <a:p>
            <a:pPr eaLnBrk="1" hangingPunct="1">
              <a:buNone/>
            </a:pPr>
            <a:endParaRPr lang="cs-CZ" altLang="cs-CZ" sz="2000" b="1" dirty="0" smtClean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59338" y="1916113"/>
            <a:ext cx="3810000" cy="482525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 smtClean="0">
                <a:solidFill>
                  <a:srgbClr val="FFFF00"/>
                </a:solidFill>
              </a:rPr>
              <a:t> </a:t>
            </a:r>
            <a:r>
              <a:rPr lang="cs-CZ" altLang="cs-CZ" sz="2000" b="1" u="sng" dirty="0" err="1" smtClean="0">
                <a:solidFill>
                  <a:srgbClr val="C00000"/>
                </a:solidFill>
              </a:rPr>
              <a:t>Angelman</a:t>
            </a:r>
            <a:r>
              <a:rPr lang="cs-CZ" altLang="cs-CZ" sz="2000" b="1" u="sng" dirty="0" smtClean="0">
                <a:solidFill>
                  <a:srgbClr val="C00000"/>
                </a:solidFill>
              </a:rPr>
              <a:t> syndrome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b="1" u="sng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10000"/>
              </a:lnSpc>
              <a:buFont typeface="Wingdings" panose="05000000000000000000" pitchFamily="2" charset="2"/>
              <a:buNone/>
              <a:defRPr/>
            </a:pPr>
            <a:endParaRPr lang="cs-CZ" altLang="cs-CZ" b="1" u="sng" dirty="0" smtClean="0">
              <a:solidFill>
                <a:srgbClr val="FFFF00"/>
              </a:solidFill>
            </a:endParaRPr>
          </a:p>
          <a:p>
            <a:pPr marL="457200" indent="-457200" eaLnBrk="1" hangingPunct="1">
              <a:lnSpc>
                <a:spcPct val="60000"/>
              </a:lnSpc>
              <a:buAutoNum type="arabicPeriod"/>
              <a:defRPr/>
            </a:pPr>
            <a:r>
              <a:rPr lang="en-US" altLang="cs-CZ" sz="2000" b="1" dirty="0" smtClean="0"/>
              <a:t>Deletion </a:t>
            </a:r>
            <a:r>
              <a:rPr lang="en-US" altLang="cs-CZ" sz="2000" b="1" dirty="0"/>
              <a:t>on the </a:t>
            </a:r>
            <a:r>
              <a:rPr lang="en-US" altLang="cs-CZ" sz="2000" b="1" dirty="0" smtClean="0">
                <a:solidFill>
                  <a:srgbClr val="C00000"/>
                </a:solidFill>
              </a:rPr>
              <a:t>maternal</a:t>
            </a:r>
            <a:endParaRPr lang="en-US" altLang="cs-CZ" sz="2000" b="1" dirty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    chromosome </a:t>
            </a:r>
            <a:r>
              <a:rPr lang="en-US" altLang="cs-CZ" sz="2000" b="1" dirty="0" smtClean="0"/>
              <a:t>15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(</a:t>
            </a:r>
            <a:r>
              <a:rPr lang="en-US" altLang="cs-CZ" sz="2000" b="1" dirty="0"/>
              <a:t>70 %)</a:t>
            </a: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endParaRPr lang="en-US" altLang="cs-CZ" sz="2000" b="1" dirty="0"/>
          </a:p>
          <a:p>
            <a:pPr marL="0" indent="0" defTabSz="36195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2. Paternal uniparental </a:t>
            </a:r>
            <a:r>
              <a:rPr lang="cs-CZ" altLang="cs-CZ" sz="2000" b="1" dirty="0" smtClean="0"/>
              <a:t> </a:t>
            </a:r>
          </a:p>
          <a:p>
            <a:pPr marL="0" indent="0" defTabSz="361950" eaLnBrk="1" hangingPunct="1">
              <a:lnSpc>
                <a:spcPct val="60000"/>
              </a:lnSpc>
              <a:buNone/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smtClean="0"/>
              <a:t>   </a:t>
            </a:r>
            <a:r>
              <a:rPr lang="en-US" altLang="cs-CZ" sz="2000" b="1" dirty="0" err="1" smtClean="0"/>
              <a:t>disomy</a:t>
            </a:r>
            <a:r>
              <a:rPr lang="en-US" altLang="cs-CZ" sz="2000" b="1" dirty="0" smtClean="0"/>
              <a:t> </a:t>
            </a:r>
            <a:r>
              <a:rPr lang="cs-CZ" altLang="cs-CZ" sz="2000" b="1" dirty="0" smtClean="0"/>
              <a:t> o</a:t>
            </a:r>
            <a:r>
              <a:rPr lang="en-US" altLang="cs-CZ" sz="2000" b="1" dirty="0" smtClean="0"/>
              <a:t>n chromosome</a:t>
            </a:r>
            <a:endParaRPr lang="cs-CZ" altLang="cs-CZ" sz="2000" b="1" dirty="0" smtClean="0"/>
          </a:p>
          <a:p>
            <a:pPr marL="0" indent="0" defTabSz="361950" eaLnBrk="1" hangingPunct="1">
              <a:lnSpc>
                <a:spcPct val="60000"/>
              </a:lnSpc>
              <a:buNone/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smtClean="0"/>
              <a:t>   </a:t>
            </a:r>
            <a:r>
              <a:rPr lang="en-US" altLang="cs-CZ" sz="2000" b="1" dirty="0" smtClean="0"/>
              <a:t> 15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(</a:t>
            </a:r>
            <a:r>
              <a:rPr lang="en-US" altLang="cs-CZ" sz="2000" b="1" dirty="0"/>
              <a:t>4 %)</a:t>
            </a: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endParaRPr lang="en-US" altLang="cs-CZ" sz="2000" b="1" dirty="0"/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3. Change in </a:t>
            </a:r>
            <a:r>
              <a:rPr lang="en-US" altLang="cs-CZ" sz="2000" b="1" dirty="0" smtClean="0"/>
              <a:t>imprinting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1 </a:t>
            </a:r>
            <a:r>
              <a:rPr lang="en-US" altLang="cs-CZ" sz="2000" b="1" dirty="0"/>
              <a:t>%)</a:t>
            </a: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endParaRPr lang="en-US" altLang="cs-CZ" sz="2000" b="1" dirty="0"/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4. Various chromosomal </a:t>
            </a:r>
            <a:endParaRPr lang="cs-CZ" altLang="cs-CZ" sz="2000" b="1" dirty="0" smtClean="0"/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smtClean="0"/>
              <a:t>    </a:t>
            </a:r>
            <a:r>
              <a:rPr lang="en-US" altLang="cs-CZ" sz="2000" b="1" dirty="0" smtClean="0"/>
              <a:t>rearrangements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(</a:t>
            </a:r>
            <a:r>
              <a:rPr lang="en-US" altLang="cs-CZ" sz="2000" b="1" dirty="0"/>
              <a:t>2 %)</a:t>
            </a: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    </a:t>
            </a:r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en-US" altLang="cs-CZ" sz="2000" b="1" dirty="0"/>
              <a:t>5. Mutations in the </a:t>
            </a:r>
            <a:r>
              <a:rPr lang="en-US" altLang="cs-CZ" sz="2000" b="1" i="1" dirty="0" smtClean="0"/>
              <a:t>UBE3A</a:t>
            </a:r>
            <a:r>
              <a:rPr lang="en-US" altLang="cs-CZ" sz="2000" b="1" dirty="0" smtClean="0"/>
              <a:t> </a:t>
            </a:r>
            <a:endParaRPr lang="cs-CZ" altLang="cs-CZ" sz="2000" b="1" dirty="0" smtClean="0"/>
          </a:p>
          <a:p>
            <a:pPr marL="0" indent="0" eaLnBrk="1" hangingPunct="1">
              <a:lnSpc>
                <a:spcPct val="60000"/>
              </a:lnSpc>
              <a:buNone/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smtClean="0"/>
              <a:t>   </a:t>
            </a:r>
            <a:r>
              <a:rPr lang="en-US" altLang="cs-CZ" sz="2000" b="1" dirty="0" smtClean="0"/>
              <a:t>gene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 </a:t>
            </a:r>
            <a:r>
              <a:rPr lang="en-US" altLang="cs-CZ" sz="2000" b="1" dirty="0"/>
              <a:t>(</a:t>
            </a:r>
            <a:r>
              <a:rPr lang="en-US" altLang="cs-CZ" sz="2000" b="1" dirty="0" smtClean="0"/>
              <a:t>3-5 %)</a:t>
            </a:r>
            <a:endParaRPr lang="cs-CZ" altLang="cs-CZ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Structural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chromosomal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abnormalitites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076825" y="6092825"/>
            <a:ext cx="33131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i="1" dirty="0" err="1" smtClean="0">
                <a:solidFill>
                  <a:schemeClr val="tx1"/>
                </a:solidFill>
                <a:latin typeface="+mn-lt"/>
              </a:rPr>
              <a:t>Weckselblatt</a:t>
            </a:r>
            <a:r>
              <a:rPr lang="cs-CZ" sz="20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i="1" dirty="0">
                <a:solidFill>
                  <a:schemeClr val="tx1"/>
                </a:solidFill>
                <a:latin typeface="+mn-lt"/>
              </a:rPr>
              <a:t>et </a:t>
            </a:r>
            <a:r>
              <a:rPr lang="cs-CZ" sz="2000" i="1" dirty="0" err="1">
                <a:solidFill>
                  <a:schemeClr val="tx1"/>
                </a:solidFill>
                <a:latin typeface="+mn-lt"/>
              </a:rPr>
              <a:t>Rudd</a:t>
            </a:r>
            <a:r>
              <a:rPr lang="cs-CZ" sz="2000" i="1" dirty="0">
                <a:solidFill>
                  <a:schemeClr val="tx1"/>
                </a:solidFill>
                <a:latin typeface="+mn-lt"/>
              </a:rPr>
              <a:t>, 2015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4" name="Picture 6" descr="https://biologyboom.com/wp-content/uploads/2014/07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0808"/>
            <a:ext cx="7227834" cy="42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395536" y="262970"/>
            <a:ext cx="828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GENOMIC IMPRINTING </a:t>
            </a:r>
          </a:p>
          <a:p>
            <a:pPr algn="ctr">
              <a:defRPr/>
            </a:pPr>
            <a:r>
              <a:rPr lang="cs-CZ" sz="2800" i="1" dirty="0" err="1" smtClean="0">
                <a:solidFill>
                  <a:srgbClr val="C00000"/>
                </a:solidFill>
                <a:latin typeface="+mn-lt"/>
              </a:rPr>
              <a:t>Prader</a:t>
            </a:r>
            <a:r>
              <a:rPr lang="cs-CZ" sz="2800" i="1" dirty="0" smtClean="0">
                <a:solidFill>
                  <a:srgbClr val="C00000"/>
                </a:solidFill>
                <a:latin typeface="+mn-lt"/>
              </a:rPr>
              <a:t> –</a:t>
            </a:r>
            <a:r>
              <a:rPr lang="cs-CZ" sz="2800" i="1" dirty="0" err="1" smtClean="0">
                <a:solidFill>
                  <a:srgbClr val="C00000"/>
                </a:solidFill>
                <a:latin typeface="+mn-lt"/>
              </a:rPr>
              <a:t>Willi</a:t>
            </a:r>
            <a:r>
              <a:rPr lang="cs-CZ" sz="2800" i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cs-CZ" sz="2800" i="1" dirty="0" err="1" smtClean="0">
                <a:solidFill>
                  <a:srgbClr val="C00000"/>
                </a:solidFill>
                <a:latin typeface="+mn-lt"/>
              </a:rPr>
              <a:t>Angelman</a:t>
            </a:r>
            <a:r>
              <a:rPr lang="cs-CZ" sz="2800" i="1" dirty="0" smtClean="0">
                <a:solidFill>
                  <a:srgbClr val="C00000"/>
                </a:solidFill>
                <a:latin typeface="+mn-lt"/>
              </a:rPr>
              <a:t> syndrome</a:t>
            </a:r>
            <a:endParaRPr lang="cs-CZ" sz="28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55576" y="2425700"/>
            <a:ext cx="81360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>
              <a:spcBef>
                <a:spcPct val="0"/>
              </a:spcBef>
              <a:buClrTx/>
              <a:buSzTx/>
              <a:defRPr/>
            </a:pPr>
            <a:r>
              <a:rPr lang="en-US" altLang="cs-CZ" sz="1800" b="1" dirty="0">
                <a:latin typeface="+mn-lt"/>
              </a:rPr>
              <a:t>epigenetic form of gene regulation that leads 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b="1" dirty="0" smtClean="0">
                <a:latin typeface="+mn-lt"/>
              </a:rPr>
              <a:t>to </a:t>
            </a:r>
            <a:r>
              <a:rPr lang="en-US" altLang="cs-CZ" sz="1800" b="1" dirty="0">
                <a:latin typeface="+mn-lt"/>
              </a:rPr>
              <a:t>functional </a:t>
            </a:r>
            <a:r>
              <a:rPr lang="en-US" altLang="cs-CZ" sz="1800" b="1" dirty="0" err="1">
                <a:latin typeface="+mn-lt"/>
              </a:rPr>
              <a:t>haploidy</a:t>
            </a:r>
            <a:r>
              <a:rPr lang="en-US" altLang="cs-CZ" sz="1800" b="1" dirty="0">
                <a:latin typeface="+mn-lt"/>
              </a:rPr>
              <a:t>: </a:t>
            </a:r>
            <a:endParaRPr lang="cs-CZ" altLang="cs-CZ" sz="1800" b="1" dirty="0" smtClean="0">
              <a:latin typeface="+mn-lt"/>
            </a:endParaRP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cs-CZ" sz="1800" b="1" dirty="0" smtClean="0">
                <a:solidFill>
                  <a:srgbClr val="FF0000"/>
                </a:solidFill>
                <a:latin typeface="+mn-lt"/>
              </a:rPr>
              <a:t>parent-specific </a:t>
            </a:r>
            <a:r>
              <a:rPr lang="en-US" altLang="cs-CZ" sz="1800" b="1" dirty="0" err="1" smtClean="0">
                <a:solidFill>
                  <a:srgbClr val="FF0000"/>
                </a:solidFill>
                <a:latin typeface="+mn-lt"/>
              </a:rPr>
              <a:t>monoallelic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cs-CZ" sz="1800" b="1" dirty="0" smtClean="0">
                <a:solidFill>
                  <a:srgbClr val="FF0000"/>
                </a:solidFill>
                <a:latin typeface="+mn-lt"/>
              </a:rPr>
              <a:t>expression </a:t>
            </a:r>
            <a:r>
              <a:rPr lang="en-US" altLang="cs-CZ" sz="1800" b="1" dirty="0">
                <a:solidFill>
                  <a:srgbClr val="FF0000"/>
                </a:solidFill>
                <a:latin typeface="+mn-lt"/>
              </a:rPr>
              <a:t>of !</a:t>
            </a:r>
          </a:p>
          <a:p>
            <a:pPr marL="342900" indent="-342900" algn="ctr">
              <a:spcBef>
                <a:spcPct val="0"/>
              </a:spcBef>
              <a:buClrTx/>
              <a:buSzTx/>
              <a:defRPr/>
            </a:pPr>
            <a:r>
              <a:rPr lang="en-US" altLang="cs-CZ" sz="1800" b="1" dirty="0">
                <a:latin typeface="+mn-lt"/>
              </a:rPr>
              <a:t>loss of expression of paternal (PWS) or maternal (AS) genes causes disease</a:t>
            </a:r>
            <a:endParaRPr lang="cs-CZ" altLang="cs-CZ" sz="1800" b="1" dirty="0" smtClean="0">
              <a:latin typeface="+mn-lt"/>
            </a:endParaRPr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0" y="28194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Poster Bodoni CE" pitchFamily="18" charset="0"/>
              </a:rPr>
              <a:t>                                </a:t>
            </a:r>
            <a:endParaRPr lang="cs-CZ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78854" name="Object 6"/>
          <p:cNvGraphicFramePr>
            <a:graphicFrameLocks noChangeAspect="1"/>
          </p:cNvGraphicFramePr>
          <p:nvPr/>
        </p:nvGraphicFramePr>
        <p:xfrm>
          <a:off x="827088" y="4005263"/>
          <a:ext cx="3671887" cy="275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6" name="CorelPhotoPaint.Image.8" r:id="rId3" imgW="8126984" imgH="6095238" progId="CorelPhotoPaint.Image.8">
                  <p:embed/>
                </p:oleObj>
              </mc:Choice>
              <mc:Fallback>
                <p:oleObj name="CorelPhotoPaint.Image.8" r:id="rId3" imgW="8126984" imgH="6095238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05263"/>
                        <a:ext cx="3671887" cy="275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5219700" y="4019550"/>
          <a:ext cx="3671888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7" name="CorelPhotoPaint.Image.8" r:id="rId5" imgW="8126984" imgH="6095238" progId="CorelPhotoPaint.Image.8">
                  <p:embed/>
                </p:oleObj>
              </mc:Choice>
              <mc:Fallback>
                <p:oleObj name="CorelPhotoPaint.Image.8" r:id="rId5" imgW="8126984" imgH="6095238" progId="CorelPhotoPaint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019550"/>
                        <a:ext cx="3671888" cy="275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539551" y="1484784"/>
            <a:ext cx="8310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a reversible process whereby sex-specific modification of genes in the parental generation leads to functional differences between the paternal and maternal genomes (alleles) in the offspring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0900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" y="1268413"/>
            <a:ext cx="8048625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95963" y="6381750"/>
            <a:ext cx="36909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i="1" dirty="0">
                <a:solidFill>
                  <a:schemeClr val="tx1"/>
                </a:solidFill>
                <a:latin typeface="+mn-lt"/>
              </a:rPr>
              <a:t>Smith and Hung, 2016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5823" y="44624"/>
            <a:ext cx="8048625" cy="1322387"/>
          </a:xfrm>
        </p:spPr>
        <p:txBody>
          <a:bodyPr/>
          <a:lstStyle/>
          <a:p>
            <a:pPr algn="ctr"/>
            <a:r>
              <a:rPr lang="cs-CZ" sz="3200" b="1" dirty="0" err="1">
                <a:solidFill>
                  <a:srgbClr val="C00000"/>
                </a:solidFill>
                <a:latin typeface="+mn-lt"/>
              </a:rPr>
              <a:t>Critical</a:t>
            </a:r>
            <a:r>
              <a:rPr lang="cs-CZ" sz="3200" b="1" dirty="0">
                <a:solidFill>
                  <a:srgbClr val="C00000"/>
                </a:solidFill>
                <a:latin typeface="+mn-lt"/>
              </a:rPr>
              <a:t> region </a:t>
            </a:r>
            <a:r>
              <a:rPr lang="cs-CZ" sz="3200" b="1" dirty="0" err="1">
                <a:solidFill>
                  <a:srgbClr val="C00000"/>
                </a:solidFill>
                <a:latin typeface="+mn-lt"/>
              </a:rPr>
              <a:t>for</a:t>
            </a:r>
            <a:r>
              <a:rPr lang="cs-CZ" sz="3200" b="1" dirty="0">
                <a:solidFill>
                  <a:srgbClr val="C00000"/>
                </a:solidFill>
                <a:latin typeface="+mn-lt"/>
              </a:rPr>
              <a:t> PW / AS in 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cs-CZ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chromozome 15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755650" y="260350"/>
          <a:ext cx="8318500" cy="624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5" name="CorelPhotoPaint.Image.8" r:id="rId3" imgW="8126984" imgH="6095238" progId="CorelPhotoPaint.Image.8">
                  <p:embed/>
                </p:oleObj>
              </mc:Choice>
              <mc:Fallback>
                <p:oleObj name="CorelPhotoPaint.Image.8" r:id="rId3" imgW="8126984" imgH="6095238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60350"/>
                        <a:ext cx="8318500" cy="624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Prader-Willi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syndrome (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del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15q11-q13)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914400" y="1600200"/>
            <a:ext cx="4521200" cy="4530725"/>
          </a:xfrm>
        </p:spPr>
        <p:txBody>
          <a:bodyPr/>
          <a:lstStyle/>
          <a:p>
            <a:r>
              <a:rPr lang="cs-CZ" altLang="cs-CZ" sz="2000" smtClean="0"/>
              <a:t>paternal deletion</a:t>
            </a:r>
          </a:p>
          <a:p>
            <a:r>
              <a:rPr lang="cs-CZ" altLang="cs-CZ" sz="2000" smtClean="0"/>
              <a:t>low fetal activity</a:t>
            </a:r>
          </a:p>
          <a:p>
            <a:r>
              <a:rPr lang="cs-CZ" altLang="cs-CZ" sz="2000" smtClean="0"/>
              <a:t>hypotonia </a:t>
            </a:r>
          </a:p>
          <a:p>
            <a:r>
              <a:rPr lang="cs-CZ" altLang="cs-CZ" sz="2000" smtClean="0"/>
              <a:t>excessive weight gain, hyperphagia</a:t>
            </a:r>
          </a:p>
          <a:p>
            <a:r>
              <a:rPr lang="cs-CZ" altLang="cs-CZ" sz="2000" smtClean="0"/>
              <a:t>short stature</a:t>
            </a:r>
          </a:p>
          <a:p>
            <a:r>
              <a:rPr lang="cs-CZ" altLang="cs-CZ" sz="2000" smtClean="0"/>
              <a:t>hypogonadism</a:t>
            </a:r>
          </a:p>
          <a:p>
            <a:r>
              <a:rPr lang="cs-CZ" altLang="cs-CZ" sz="2000" smtClean="0"/>
              <a:t>mental retardation</a:t>
            </a:r>
          </a:p>
          <a:p>
            <a:r>
              <a:rPr lang="cs-CZ" altLang="cs-CZ" sz="2000" smtClean="0"/>
              <a:t>hypopigmentation</a:t>
            </a:r>
          </a:p>
          <a:p>
            <a:r>
              <a:rPr lang="cs-CZ" altLang="cs-CZ" sz="2000" smtClean="0"/>
              <a:t>skeletal development delay (acromicria)</a:t>
            </a:r>
          </a:p>
        </p:txBody>
      </p:sp>
      <p:pic>
        <p:nvPicPr>
          <p:cNvPr id="28676" name="Picture 4" descr="Chaloupkov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54175"/>
            <a:ext cx="270192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26563" r="28751" b="26563"/>
          <a:stretch>
            <a:fillRect/>
          </a:stretch>
        </p:blipFill>
        <p:spPr bwMode="auto">
          <a:xfrm>
            <a:off x="5003800" y="4600575"/>
            <a:ext cx="237331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136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u="sng" dirty="0" err="1" smtClean="0">
                <a:solidFill>
                  <a:srgbClr val="C00000"/>
                </a:solidFill>
                <a:latin typeface="+mn-lt"/>
              </a:rPr>
              <a:t>Angelman</a:t>
            </a:r>
            <a:r>
              <a:rPr lang="cs-CZ" altLang="cs-CZ" sz="3200" b="1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u="sng" dirty="0" smtClean="0">
                <a:solidFill>
                  <a:srgbClr val="C00000"/>
                </a:solidFill>
                <a:latin typeface="+mn-lt"/>
              </a:rPr>
              <a:t>syndrom</a:t>
            </a:r>
            <a:br>
              <a:rPr lang="cs-CZ" altLang="cs-CZ" sz="3200" b="1" u="sng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( happy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puppet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syndrome)</a:t>
            </a:r>
            <a:endParaRPr lang="cs-CZ" altLang="cs-CZ" sz="3200" b="1" u="sng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28775"/>
            <a:ext cx="77724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u="sng" dirty="0" err="1" smtClean="0"/>
              <a:t>Harry</a:t>
            </a:r>
            <a:r>
              <a:rPr lang="cs-CZ" altLang="cs-CZ" b="1" u="sng" dirty="0" smtClean="0"/>
              <a:t> </a:t>
            </a:r>
            <a:r>
              <a:rPr lang="cs-CZ" altLang="cs-CZ" b="1" u="sng" dirty="0" err="1" smtClean="0"/>
              <a:t>Angelman</a:t>
            </a:r>
            <a:r>
              <a:rPr lang="cs-CZ" altLang="cs-CZ" b="1" u="sng" dirty="0" smtClean="0"/>
              <a:t> (1965)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first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description</a:t>
            </a:r>
            <a:endParaRPr lang="cs-CZ" altLang="cs-CZ" dirty="0" smtClean="0"/>
          </a:p>
          <a:p>
            <a:pPr eaLnBrk="1" hangingPunct="1">
              <a:buNone/>
            </a:pPr>
            <a:r>
              <a:rPr lang="en-US" altLang="cs-CZ" b="1" u="sng" dirty="0" smtClean="0"/>
              <a:t>Occurrence</a:t>
            </a:r>
            <a:r>
              <a:rPr lang="en-US" altLang="cs-CZ" dirty="0" smtClean="0"/>
              <a:t>: </a:t>
            </a:r>
            <a:r>
              <a:rPr lang="en-US" altLang="cs-CZ" dirty="0"/>
              <a:t>frequency not exactly </a:t>
            </a:r>
            <a:r>
              <a:rPr lang="en-US" altLang="cs-CZ" dirty="0" smtClean="0"/>
              <a:t>known</a:t>
            </a:r>
            <a:endParaRPr lang="cs-CZ" altLang="cs-CZ" dirty="0" smtClean="0"/>
          </a:p>
          <a:p>
            <a:pPr eaLnBrk="1" hangingPunct="1">
              <a:buFontTx/>
              <a:buChar char="-"/>
            </a:pPr>
            <a:r>
              <a:rPr lang="en-US" altLang="cs-CZ" dirty="0" smtClean="0"/>
              <a:t>estimate </a:t>
            </a:r>
            <a:r>
              <a:rPr lang="en-US" altLang="cs-CZ" dirty="0"/>
              <a:t>about 1:15,000- </a:t>
            </a:r>
            <a:r>
              <a:rPr lang="en-US" altLang="cs-CZ" dirty="0" smtClean="0"/>
              <a:t>1:30,000</a:t>
            </a:r>
            <a:endParaRPr lang="cs-CZ" altLang="cs-CZ" dirty="0" smtClean="0"/>
          </a:p>
          <a:p>
            <a:pPr eaLnBrk="1" hangingPunct="1">
              <a:buFontTx/>
              <a:buChar char="-"/>
            </a:pPr>
            <a:r>
              <a:rPr lang="en-US" altLang="cs-CZ" dirty="0" smtClean="0"/>
              <a:t>in </a:t>
            </a:r>
            <a:r>
              <a:rPr lang="en-US" altLang="cs-CZ" dirty="0"/>
              <a:t>both sexes and all races 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Angelman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syndrome (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del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15q11-q13) </a:t>
            </a:r>
            <a:br>
              <a:rPr lang="cs-CZ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„</a:t>
            </a:r>
            <a:r>
              <a:rPr lang="cs-CZ" altLang="cs-CZ" sz="3200" b="1" dirty="0">
                <a:solidFill>
                  <a:srgbClr val="C00000"/>
                </a:solidFill>
                <a:latin typeface="+mn-lt"/>
              </a:rPr>
              <a:t>Happy </a:t>
            </a:r>
            <a:r>
              <a:rPr lang="cs-CZ" altLang="cs-CZ" sz="3200" b="1" dirty="0" err="1">
                <a:solidFill>
                  <a:srgbClr val="C00000"/>
                </a:solidFill>
                <a:latin typeface="+mn-lt"/>
              </a:rPr>
              <a:t>Puppet</a:t>
            </a:r>
            <a:r>
              <a:rPr lang="cs-CZ" altLang="cs-CZ" sz="3200" b="1" dirty="0">
                <a:solidFill>
                  <a:srgbClr val="C00000"/>
                </a:solidFill>
                <a:latin typeface="+mn-lt"/>
              </a:rPr>
              <a:t>“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971550" y="1484313"/>
            <a:ext cx="4737100" cy="3816350"/>
          </a:xfrm>
        </p:spPr>
        <p:txBody>
          <a:bodyPr/>
          <a:lstStyle/>
          <a:p>
            <a:r>
              <a:rPr lang="cs-CZ" altLang="cs-CZ" sz="2000" dirty="0" err="1" smtClean="0"/>
              <a:t>maternal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deletion</a:t>
            </a:r>
            <a:endParaRPr lang="cs-CZ" altLang="cs-CZ" sz="2000" dirty="0" smtClean="0"/>
          </a:p>
          <a:p>
            <a:r>
              <a:rPr lang="cs-CZ" altLang="cs-CZ" sz="2000" dirty="0" smtClean="0"/>
              <a:t>hard </a:t>
            </a:r>
            <a:r>
              <a:rPr lang="cs-CZ" altLang="cs-CZ" sz="2000" dirty="0" err="1" smtClean="0"/>
              <a:t>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retardation</a:t>
            </a:r>
            <a:endParaRPr lang="cs-CZ" altLang="cs-CZ" sz="2000" dirty="0" smtClean="0"/>
          </a:p>
          <a:p>
            <a:r>
              <a:rPr lang="cs-CZ" altLang="cs-CZ" sz="2000" dirty="0" smtClean="0"/>
              <a:t>hypotonia</a:t>
            </a:r>
          </a:p>
          <a:p>
            <a:r>
              <a:rPr lang="cs-CZ" altLang="cs-CZ" sz="2000" dirty="0" err="1" smtClean="0"/>
              <a:t>epilepsia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seizures</a:t>
            </a:r>
            <a:endParaRPr lang="cs-CZ" altLang="cs-CZ" sz="2000" dirty="0" smtClean="0"/>
          </a:p>
          <a:p>
            <a:r>
              <a:rPr lang="cs-CZ" altLang="cs-CZ" sz="2000" dirty="0" err="1" smtClean="0"/>
              <a:t>hypopigmentation</a:t>
            </a:r>
            <a:endParaRPr lang="cs-CZ" altLang="cs-CZ" sz="2000" dirty="0" smtClean="0"/>
          </a:p>
          <a:p>
            <a:r>
              <a:rPr lang="cs-CZ" altLang="cs-CZ" sz="2000" dirty="0" err="1" smtClean="0"/>
              <a:t>hyperactivity</a:t>
            </a:r>
            <a:endParaRPr lang="cs-CZ" altLang="cs-CZ" sz="2000" dirty="0" smtClean="0"/>
          </a:p>
          <a:p>
            <a:r>
              <a:rPr lang="cs-CZ" altLang="cs-CZ" sz="2000" dirty="0" err="1" smtClean="0"/>
              <a:t>speech</a:t>
            </a:r>
            <a:r>
              <a:rPr lang="cs-CZ" altLang="cs-CZ" sz="2000" dirty="0" smtClean="0"/>
              <a:t> absence</a:t>
            </a:r>
          </a:p>
          <a:p>
            <a:r>
              <a:rPr lang="cs-CZ" altLang="cs-CZ" sz="2000" dirty="0" smtClean="0"/>
              <a:t>prominent </a:t>
            </a:r>
            <a:r>
              <a:rPr lang="cs-CZ" altLang="cs-CZ" sz="2000" dirty="0" err="1" smtClean="0"/>
              <a:t>scull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shape</a:t>
            </a:r>
            <a:r>
              <a:rPr lang="cs-CZ" altLang="cs-CZ" sz="2000" dirty="0" smtClean="0"/>
              <a:t> (mandibul, </a:t>
            </a:r>
            <a:r>
              <a:rPr lang="cs-CZ" altLang="cs-CZ" sz="2000" dirty="0" err="1" smtClean="0"/>
              <a:t>microcephaly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flat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back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head</a:t>
            </a:r>
            <a:r>
              <a:rPr lang="cs-CZ" altLang="cs-CZ" sz="2000" dirty="0" smtClean="0"/>
              <a:t>..)</a:t>
            </a:r>
          </a:p>
          <a:p>
            <a:r>
              <a:rPr lang="cs-CZ" altLang="cs-CZ" sz="2000" dirty="0" smtClean="0"/>
              <a:t>„happy </a:t>
            </a:r>
            <a:r>
              <a:rPr lang="cs-CZ" altLang="cs-CZ" sz="2000" dirty="0" err="1" smtClean="0"/>
              <a:t>character</a:t>
            </a:r>
            <a:r>
              <a:rPr lang="cs-CZ" altLang="cs-CZ" sz="2000" dirty="0" smtClean="0"/>
              <a:t>“</a:t>
            </a:r>
          </a:p>
          <a:p>
            <a:r>
              <a:rPr lang="cs-CZ" altLang="cs-CZ" sz="2000" dirty="0" err="1" smtClean="0"/>
              <a:t>movement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balance </a:t>
            </a:r>
            <a:r>
              <a:rPr lang="cs-CZ" altLang="cs-CZ" sz="2000" dirty="0" err="1" smtClean="0"/>
              <a:t>disorder</a:t>
            </a:r>
            <a:endParaRPr lang="cs-CZ" altLang="cs-CZ" sz="2000" dirty="0" smtClean="0"/>
          </a:p>
          <a:p>
            <a:endParaRPr lang="cs-CZ" altLang="cs-CZ" sz="2000" dirty="0" smtClean="0"/>
          </a:p>
        </p:txBody>
      </p:sp>
      <p:pic>
        <p:nvPicPr>
          <p:cNvPr id="29700" name="Picture 4" descr="Kubíkov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628775"/>
            <a:ext cx="353853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9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505200"/>
            <a:ext cx="8001000" cy="29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606425"/>
            <a:ext cx="3581400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41363" y="31750"/>
            <a:ext cx="448872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FISH </a:t>
            </a:r>
            <a:r>
              <a:rPr lang="cs-CZ" altLang="cs-CZ" b="1" dirty="0" err="1" smtClean="0">
                <a:solidFill>
                  <a:srgbClr val="C00000"/>
                </a:solidFill>
                <a:latin typeface="+mn-lt"/>
              </a:rPr>
              <a:t>probe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 -  </a:t>
            </a:r>
            <a:r>
              <a:rPr lang="cs-CZ" altLang="cs-CZ" b="1" dirty="0" err="1" smtClean="0">
                <a:solidFill>
                  <a:srgbClr val="C00000"/>
                </a:solidFill>
                <a:latin typeface="+mn-lt"/>
              </a:rPr>
              <a:t>Vysis</a:t>
            </a:r>
            <a:endParaRPr lang="cs-CZ" altLang="cs-CZ" b="1" dirty="0" smtClean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                   </a:t>
            </a:r>
            <a:r>
              <a:rPr lang="cs-CZ" altLang="cs-CZ" b="1" dirty="0" err="1" smtClean="0">
                <a:solidFill>
                  <a:srgbClr val="C00000"/>
                </a:solidFill>
                <a:latin typeface="+mn-lt"/>
              </a:rPr>
              <a:t>Locus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SNRPN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                   PW syndrom</a:t>
            </a:r>
            <a:endParaRPr lang="cs-CZ" altLang="cs-CZ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516688" y="1557338"/>
            <a:ext cx="1368425" cy="5032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659562" y="2452688"/>
            <a:ext cx="1656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800" dirty="0" err="1" smtClean="0">
                <a:solidFill>
                  <a:srgbClr val="FF0000"/>
                </a:solidFill>
                <a:latin typeface="+mn-lt"/>
              </a:rPr>
              <a:t>Control</a:t>
            </a:r>
            <a:r>
              <a:rPr lang="cs-CZ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+mn-lt"/>
              </a:rPr>
              <a:t>probe</a:t>
            </a:r>
            <a:endParaRPr lang="cs-CZ" sz="1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922-99u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3"/>
            <a:ext cx="9144000" cy="671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William-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Beuren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syndrome</a:t>
            </a:r>
            <a:endParaRPr lang="cs-CZ" altLang="cs-CZ" sz="32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2060575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cs-CZ" sz="2000" dirty="0"/>
              <a:t>autosomal dominant disease with variable expressivity, usually </a:t>
            </a:r>
            <a:r>
              <a:rPr lang="en-US" altLang="cs-CZ" sz="2000" i="1" dirty="0"/>
              <a:t>de novo</a:t>
            </a:r>
          </a:p>
          <a:p>
            <a:pPr eaLnBrk="1" hangingPunct="1"/>
            <a:r>
              <a:rPr lang="en-US" altLang="cs-CZ" sz="2000" dirty="0"/>
              <a:t>risk of the same disability is 50% for children of </a:t>
            </a:r>
            <a:r>
              <a:rPr lang="en-US" altLang="cs-CZ" sz="2000" dirty="0" err="1"/>
              <a:t>probands</a:t>
            </a:r>
            <a:endParaRPr lang="en-US" altLang="cs-CZ" sz="2000" dirty="0"/>
          </a:p>
          <a:p>
            <a:pPr eaLnBrk="1" hangingPunct="1"/>
            <a:r>
              <a:rPr lang="en-US" altLang="cs-CZ" sz="2000" dirty="0"/>
              <a:t>incidence 1:20 000 live births</a:t>
            </a:r>
          </a:p>
          <a:p>
            <a:pPr eaLnBrk="1" hangingPunct="1"/>
            <a:r>
              <a:rPr lang="en-US" altLang="cs-CZ" sz="2000" dirty="0"/>
              <a:t>cause: </a:t>
            </a:r>
            <a:r>
              <a:rPr lang="en-US" altLang="cs-CZ" sz="2000" b="1" dirty="0"/>
              <a:t>del (7)(q11.23), </a:t>
            </a:r>
            <a:r>
              <a:rPr lang="en-US" altLang="cs-CZ" sz="2000" dirty="0"/>
              <a:t>the deletion region of about </a:t>
            </a:r>
            <a:r>
              <a:rPr lang="en-US" altLang="cs-CZ" sz="2000" b="1" dirty="0"/>
              <a:t>1.5 Mb</a:t>
            </a:r>
            <a:r>
              <a:rPr lang="en-US" altLang="cs-CZ" sz="2000" dirty="0"/>
              <a:t> includes at </a:t>
            </a:r>
            <a:r>
              <a:rPr lang="en-US" altLang="cs-CZ" sz="2000" b="1" dirty="0"/>
              <a:t>least 17 genes</a:t>
            </a:r>
            <a:r>
              <a:rPr lang="en-US" altLang="cs-CZ" sz="2000" dirty="0"/>
              <a:t>, the most important being the </a:t>
            </a:r>
            <a:r>
              <a:rPr lang="en-US" altLang="cs-CZ" sz="2000" b="1" i="1" dirty="0"/>
              <a:t>ELN </a:t>
            </a:r>
            <a:r>
              <a:rPr lang="en-US" altLang="cs-CZ" sz="2000" dirty="0"/>
              <a:t>gene encoding </a:t>
            </a:r>
            <a:r>
              <a:rPr lang="en-US" altLang="cs-CZ" sz="2000" b="1" dirty="0"/>
              <a:t>elastin</a:t>
            </a:r>
            <a:r>
              <a:rPr lang="en-US" altLang="cs-CZ" sz="2000" dirty="0"/>
              <a:t> </a:t>
            </a:r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detekce:  FISH sonda </a:t>
            </a:r>
            <a:r>
              <a:rPr lang="cs-CZ" altLang="cs-CZ" sz="2000" dirty="0" err="1" smtClean="0"/>
              <a:t>Vysis</a:t>
            </a:r>
            <a:r>
              <a:rPr lang="cs-CZ" altLang="cs-CZ" sz="2000" dirty="0" smtClean="0"/>
              <a:t> – LSI  Elastin gene 7q11.23 </a:t>
            </a:r>
            <a:r>
              <a:rPr lang="cs-CZ" altLang="cs-CZ" sz="2000" dirty="0" err="1" smtClean="0"/>
              <a:t>Spectrum</a:t>
            </a:r>
            <a:r>
              <a:rPr lang="cs-CZ" altLang="cs-CZ" sz="2000" dirty="0" smtClean="0"/>
              <a:t> Orange/ 7q31 </a:t>
            </a:r>
            <a:r>
              <a:rPr lang="cs-CZ" altLang="cs-CZ" sz="2000" dirty="0" err="1" smtClean="0"/>
              <a:t>Spectrum</a:t>
            </a:r>
            <a:r>
              <a:rPr lang="cs-CZ" altLang="cs-CZ" sz="2000" dirty="0" smtClean="0"/>
              <a:t> Green </a:t>
            </a:r>
            <a:r>
              <a:rPr lang="cs-CZ" altLang="cs-CZ" sz="2000" dirty="0" err="1" smtClean="0"/>
              <a:t>control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probe</a:t>
            </a:r>
            <a:r>
              <a:rPr lang="cs-CZ" altLang="cs-CZ" sz="2000" dirty="0" smtClean="0"/>
              <a:t>  DNA </a:t>
            </a:r>
          </a:p>
          <a:p>
            <a:pPr eaLnBrk="1" hangingPunct="1"/>
            <a:r>
              <a:rPr lang="cs-CZ" altLang="cs-CZ" sz="2000" dirty="0" smtClean="0"/>
              <a:t>MLPA, </a:t>
            </a:r>
            <a:r>
              <a:rPr lang="cs-CZ" altLang="cs-CZ" sz="2000" dirty="0" err="1" smtClean="0"/>
              <a:t>aCGH</a:t>
            </a:r>
            <a:endParaRPr lang="cs-CZ" altLang="cs-CZ" sz="20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 dirty="0" smtClean="0">
              <a:solidFill>
                <a:schemeClr val="folHlink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cs-CZ" altLang="cs-CZ" sz="2400" dirty="0" smtClean="0">
              <a:solidFill>
                <a:schemeClr val="folHlin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900" dirty="0" err="1" smtClean="0">
                <a:latin typeface="+mn-lt"/>
              </a:rPr>
              <a:t>Williams</a:t>
            </a:r>
            <a:r>
              <a:rPr lang="cs-CZ" sz="2900" dirty="0" smtClean="0">
                <a:latin typeface="+mn-lt"/>
              </a:rPr>
              <a:t> </a:t>
            </a:r>
            <a:r>
              <a:rPr lang="cs-CZ" sz="2900" dirty="0" err="1" smtClean="0">
                <a:latin typeface="+mn-lt"/>
              </a:rPr>
              <a:t>Beuren</a:t>
            </a:r>
            <a:r>
              <a:rPr lang="cs-CZ" sz="2900" dirty="0" smtClean="0">
                <a:latin typeface="+mn-lt"/>
              </a:rPr>
              <a:t> syndrome (</a:t>
            </a:r>
            <a:r>
              <a:rPr lang="cs-CZ" sz="2900" dirty="0" err="1" smtClean="0">
                <a:latin typeface="+mn-lt"/>
              </a:rPr>
              <a:t>del</a:t>
            </a:r>
            <a:r>
              <a:rPr lang="cs-CZ" sz="2900" dirty="0" smtClean="0">
                <a:latin typeface="+mn-lt"/>
              </a:rPr>
              <a:t> 7q11)</a:t>
            </a:r>
            <a:endParaRPr lang="cs-CZ" sz="2900" dirty="0">
              <a:latin typeface="+mn-lt"/>
            </a:endParaRP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914400" y="1600200"/>
            <a:ext cx="3657600" cy="4530725"/>
          </a:xfrm>
        </p:spPr>
        <p:txBody>
          <a:bodyPr/>
          <a:lstStyle/>
          <a:p>
            <a:r>
              <a:rPr lang="cs-CZ" altLang="cs-CZ" sz="2000" smtClean="0"/>
              <a:t>developmental delay</a:t>
            </a:r>
          </a:p>
          <a:p>
            <a:r>
              <a:rPr lang="cs-CZ" altLang="cs-CZ" sz="2000" smtClean="0"/>
              <a:t>mental disability</a:t>
            </a:r>
          </a:p>
          <a:p>
            <a:r>
              <a:rPr lang="cs-CZ" altLang="cs-CZ" sz="2000" smtClean="0"/>
              <a:t>failure to thrive</a:t>
            </a:r>
          </a:p>
          <a:p>
            <a:r>
              <a:rPr lang="cs-CZ" altLang="cs-CZ" sz="2000" smtClean="0"/>
              <a:t>heart defects (heart murmur, narrowing of main blood vessels)</a:t>
            </a:r>
          </a:p>
          <a:p>
            <a:r>
              <a:rPr lang="cs-CZ" altLang="cs-CZ" sz="2000" smtClean="0"/>
              <a:t>flattened nasal bridge</a:t>
            </a:r>
          </a:p>
          <a:p>
            <a:r>
              <a:rPr lang="cs-CZ" altLang="cs-CZ" sz="2000" smtClean="0"/>
              <a:t>widely spaced teeth</a:t>
            </a:r>
          </a:p>
          <a:p>
            <a:r>
              <a:rPr lang="cs-CZ" altLang="cs-CZ" sz="2000" smtClean="0"/>
              <a:t>hypercalcemia</a:t>
            </a:r>
          </a:p>
          <a:p>
            <a:r>
              <a:rPr lang="cs-CZ" altLang="cs-CZ" sz="2000" smtClean="0"/>
              <a:t>gastrointestinal problems</a:t>
            </a:r>
          </a:p>
          <a:p>
            <a:r>
              <a:rPr lang="cs-CZ" altLang="cs-CZ" sz="2000" smtClean="0"/>
              <a:t>urinary difficulties</a:t>
            </a:r>
          </a:p>
          <a:p>
            <a:endParaRPr lang="cs-CZ" altLang="cs-CZ" sz="1800" smtClean="0"/>
          </a:p>
          <a:p>
            <a:endParaRPr lang="cs-CZ" altLang="cs-CZ" sz="2000" smtClean="0"/>
          </a:p>
          <a:p>
            <a:endParaRPr lang="cs-CZ" altLang="cs-CZ" sz="2000" smtClean="0"/>
          </a:p>
        </p:txBody>
      </p:sp>
      <p:sp>
        <p:nvSpPr>
          <p:cNvPr id="31748" name="AutoShape 5" descr="data:image/jpeg;base64,/9j/4AAQSkZJRgABAQAAAQABAAD/2wCEAAkGBxQSEhUUExQWFhUXGBgWFxcYGRcYHBkZGB4cHhwXFxoYHCggGBonGx8eITIhJSkrLi4uHx81ODMsNygtLisBCgoKDg0OGxAQGy0kICQsLCwsLCwvLCwsLCwsLCwsLCwsLCwsLCwsLCwsLCwsLCwsLCwsLCwsLCwsLCwsLCwsLP/AABEIAOQA3QMBIgACEQEDEQH/xAAbAAACAgMBAAAAAAAAAAAAAAAABQQGAQIDB//EAEwQAAIBAgQDBAQICggFBQEAAAECAwARBBIhMQUTQQYiUWEycYGRFBYjQlJTctMVVGJjgpKTlKGxMzRDorLB0dIkg8Lh8AdzdKOzRP/EABkBAQADAQEAAAAAAAAAAAAAAAABAgQDBf/EACURAAICAgMAAgICAwAAAAAAAAABAhEDIQQSMUFREyIygUJhsf/aAAwDAQACEQMRAD8A9xooooAooooAooooAooooAooooAoorF6AKCaW8Z4xHhkzyE6nKiLqzt0VB1P8utqpuO4tisRvIcPH9XFYuR+XKRv5IB6zXHLnhj9OkMbn4eh3ovXlTcJjOrcxj4tLMT78+nsqTDNiYQRBOwVtCspMmW/z42a7Bh4EkeVcFzYP4Oj47+y2cd7TLC3LjXmzdVBAVPAyt831AFvKq7LxfGPq04j/JijXT9KQMT7hUbDwhBZb231JJJO5JOpJ3JrrWXJy5yetI7RwxS2aPxrFQ2IxRck2CSRo2Y+A5YVvcdOtTpO0GKkA9CAWFwnfa/23GUDyCn11CyC97C40B02O4rNc1yMlVZb8UPo4zQZzd3lY/lSy/yDAfwraFXj/op5oz9suPasuYW91daKosk07st1XlDfgvadw6xYoL3zlSZBlUt0SRSTkY9CCQdtNBVvFeZYuASIyHTMLXG4PRh4EGxv5VfuB4sy4eJ29JlGb7Q0b+9evS4udzVP0yZsajtDGitQazWw4Ga1atq1agOKY1DezqcpINmBsRuD4WrPwpLXzr4+kNhfX+B9xqvfFQ98CawcMhGTZH9ILdu62g27o1suprn8SkzXEjAAqyqALB1Lm9r95SzZih0JF+tAWKPiETXyyIbXvZlNrb3sdK6HEKPnDTfUeF/5a+qqu/YsNEY2mb5+RwDdC4IJAd2FrEqQAAQSKlcQ7LLLIz8xlzaOAB3lycu3ry5rH8o0A8ONjvbOl8ue2YXy/S39HzrY4hbE5hYak3FhpfXw01qsydjr2XnNkyhGGUZmQaZWN8vo2W+W9tL2NqlQdmysM8POusyZMxXvr8msYNw2tlUdBrQDdeJRGwEsZJGYd9dRrqNdRofcaDxKIAsZY7KcrHMtgfAm+h8qra9iF7xMz5mv45dRIDcFjmPyhIZiSCN67HsodCJRmUMq/J2GVuZfMA12bvmzXFrbamgLDFi0ZiqupZfSUEEj1gHSu4NJ+DcFOHZzzC4bXXMDfTpmyD9FRWzcFYkn4TiRc3sHSw8h3KAbGtJGABJNgBcnyFK/wI341if10+7pF2y4cyYYr8JxJ5rJDYutrOe9eyfRvUSfVWSlboUS4w4qQ4hr2YWhU/Mi6HyZ7Zj5WHSt6gjh356f9df9lZ/Bx+un/XX/AGV4k2pu3I9FKlVE6sWqF+Dj9dP+sv8Aso/Bx+un/WX/AGVXrH7J39E6ioP4OP10/wCsv+yj8Hn66f8AWX/ZTrH7I2TaKWcMLCadC7uqiIrnIJGYNfUAaaCmdRKPV0SmZoooqgMVBw/DVVbXfdjdZJFtdidLMLb1OrNWTa8FG3DeMz4T0mfEQdVY5pYx1KNvIPyTr4HpV8wGNSaNZI2DIwurDqKoNd+z3E0wkxV3CQzXbvGyrKLajoA4OvmPE1u43Jd9ZGfNiVWj0AVhq1jcEXG29bGvSMgXovVFwmCXlsIcXE7FJEl+VACZrAyKFFywNgb2JuNRW8fDIsqy/C4yic3O147GSQrkBOXpbe+bXQ0BeL0Xrz3E8MIVS2MhKXY5WkFixYXALqwItl0Kmxv46SZOENK0qxSwsbq2USkkHpmAX0RfYg/klLCwF5vReqtxbgOImYkTKo5Yhy9+2U2LtqT3swFgQdBqdSDwPZebLkEinQhZMzhkBMhIVRZQGDAECwFutlsBb71kGqhiuzuJkZn5yxlsoyhnK2DITrYa9wEG3UjYmm/ZvhjwIVfLrlsqszAWRVJBYA3Ygta3XxuaAc0UUUBg1Wu3if8ADo30J4WPqLZf+qrKarHbnGERCBVBafMhvchUAuz2G5GgHmRXPLXR2Xx/yRXhWa44WEqoDMXIGrG1yfHSu1eEegFF6K5RrJLKIYQubLnZmvlRb2F8upYm4A02J6VMYtukLrZ1vRXAtJHIYZlCvbMpW5SRfFCdbjqp1FdqSi4umELcF/WcT9mD+T0zpVhntiMUfBID7lemUTggEbEAj1GrZPf6X/CsfDei9YNcOG4LEywNiAUKku0cZU5njBNjnzWBI2GW23jURg5eEtpekiiucMgZVYbMAR6iL10qpIVgi/8A5/Ois0B14FxP4G6qT/wzkKR0hYmwZb7Rk6EdDYjS9egivNJ4VdSji6sCrDxB0NWvsTjWlwiBzeSMtC58WjNsx9a2b216fDzOX6sy58dbRti+ysUhJZmveQjYWMjrIT52Kga+dYj7LqIORzGsGRwba9zYHXy6Wp6Jgeo0NjqN/A+dHNFr3Ft9+njW4zCPE9mEe5zEM3KuQNzEGUdb63116CpGC4GI3kfOx5i5SPRGu57vXz38Sd6ZDEoTbMt/C4roGoBMOy+H/PfvGJ+9o+K+H/PfvOJ+8pp8LTTvLrt3hrbw8aPhSWBzLY6A5hY+o0Ar+K+H/PfvOJ+8rPxXw/5795xP3lNHxCjdlHhcgV1FAJvivh/z37zifvKx8V8P+e/ecT97TuigEE3Z3DIpZjKqgXJOJxIAA3JPN0FUfiODhnnV4hKIERlUtNiCZGYjvjM91QAWG2a97WAJsXbXEGSVMPf5MLzZF+mSSI1PioILW8QtKxXncvkNPpE1Ycf+TIH4Hi/Oftpv99H4Hi/Oftp/99Z4tKUVXF7I6s/mmoa/qBzeypymsXeX2aaQj4zw9I4JHQyBlAIPNmNjcdC9jVs7GJdsXJ4yrGPVGi/9TGq52lcLhZidAFuT5XFW7sbAVwqEixkLzH/msWAPqBArTguStnKetErjvCxiI8t8rqc0b2vkcbHzHQjqCRVTimIblyLklG6E7/lIfnoehHt10q/VEx/DopwFljRwNRmANj4qdwfVV8mJTIjLqeZYrGBJ8StwHkWBEBIGrBxc32A3/huafQx5VVR0AUewWpnwjhEC4rGxiKPIUw11Kgg3WS97713bsjD0edV+iszgeoXN1HkCKpPjtkxyKivzK0zjDxem/pkf2UfznJ6G1wo6n1Gr5BEFCqosoAUDwA0A91RuGcLiw6lYUCgm5O5Y+LMdWPmamiumPGoKisnZ57wz+jt9FpF/Vdh/lUuouAUrzUO6zTA+2RmHvVgfbXTGYgRoWOtrWHiToFHmTYVhkv2Z3XhtPLlAPiyr+swH+ddaXznmSqg2jIdz0zD0E9d+97B41PFVokzTDsXOElxSE6ExSgbaupU/4KX1y4TGxxM+X6qC/wCtNWjiyqZzyRuJN+CxFFHwgKqtmR0hYFmjvkkldgc4BbU6C9tReu0GGgVMQBiFKvErWZHyKVLSObgi4YuDkBuuY+ItrgpsKrNaF3jhBkzMEIAYKxcAC7ELZrkk2vXTBxYds8XLn5UarIyM/dJVEYXXqSoU2J3vpqb+yeeR8XgMMEfNPHmVY0dkiuVMeaU3CC9jG4PqF6Z4WdU5rSTxZWis4EcilTGoUmzNe1mXukX1pfiMPhIzYRTG2HJYhwLQyJYjVu8VVLDqLm25pzBwPC4i8vLuS7Z7/OIKgq1vSUNGpAv0FAJRwFVR5DPFlRHicrG9kuPm2YknvDe5OmtTYxh+VFDK8d45Ek1jcDcME798rlTe29tbWpvD2diWJ4buYntdGII0ttpfZQNSaMX2cikJvnUEhsqmyhlUKHUW0IUAeHlQFeh4CnPVEnDPEEUrIrkfJrqFN7bMNBsDV5BpbheDqknMzOzElu8QRmYBS1gBqQPVva16j4jhE6sz4fFMtySY5VE0dz4ei6jyDW8qAeVg1X/wviYv6xhSy/WYZuaAPFo2CyD1KG/zqdw7juHnOWOVS43Q911+0jWYe0UBW+3MJikTEn+iycqVvoa3Rz+TcspPS46UtRrjSpvbKczYlYD/AEUSiR16PIxOQHxChS1vEr4VCFePy3H8jo3Yb6bAil/IeEHl5Wj1ORrjL1sjC+n5JHqIFMTUPGkOUgvZp25Y8lPpn9XQeZWs8Vbo6kfifDZ58E0z5I4WjSQKCXd1YqQrXAVFIOoFz6q9KAtpSTtWgXAzKBYCMADwAKgD3U8avSjFRjSMzlcgrFqzRUgScNH/ABuM+xhf8MlO6ScM/ruM+xhf8MlO6tIhBasGs3rFVLCDjHZ8yOZYZBHIwAcMudHtsxAIIYDS4O1r3tVTx/Bp1xSrNOGAj5iCNMgvmykjMWswFu956Wr0uqv2viyyYebp34WPhzLFSf0kA9o8a45YKm0XhJ3QsghVBlUWH+u5JOpPma61gVmsJ1Cm/YeAMcRKdi6xL6ol1/vswpDi5ii3UZnJCov0nbRV9/8AC/hV94Dw0YfDxxXuVHeP0mOrN7WJNbeFjuTkzhyJUqNoeEQre0a6gg6bg6ZT4i2lvDSuo4fHmLBFzMLE23FgLHx0AHqFV7hva/mZg0YUhXZRnvmygWUaak67eFbx9q886RIilWCnOHuNRGSBYbjPbfp516hjHH4FgsByY7C1hlHS9h6tT76lYTDiNcqiwuT6yxJJPmSSarx7TteUiG4ilMWj6k5zGrai1i+W/gCTrbWNL2wZQ5MSDJI8ZvIdoy4ZvRufQ2AJAN9bUBcb0VWOLdpzDIycrNlCkHPa/MAEWltM0mZPLLfrWI+0z2DGG6kqFCMWbvRGXUFQNBpvQFooqJw3E82KOS1s6K9t7ZgDa/XepdAYtUHifCIcQAJoke2xYAkeatup8wan1g0B5VxjhLw4yZYZnUZImVZbzLrmG7nmWBWws9cvhsyf0kJYfShOf2lGs49marR23w+WWGb5rXgc+Z70ZPlmBX1sKUE15PJ1kaaN2LcE0RMNxKKW4SRc30TcMPWjWYe6uHEIuWhkvd1eJ8xGvcdSAPBd9B4nfepmLwUcoAkjV/DMAbeYO4PqqHhOAyTOFw8riJSDJzLyx3UgiNcxzkkjUKwAF762rljipS0XbaWxx/6jz4l8M8WCVnl7pkAVWXIT6JLHRtiAtzYa6V1GI4nEgMwhewGdolZzfqxS63H2bnyNSeJccnwcUkuIwwZEUsZYHBGg3dHyulzYaZ617PdtsNi4BKjWbZ4rEujDdSPDwbY16Ek+tGZPZI4d2hDFVlAXNYK6m6EnYeK321uPOn1UqVcPNIqhWjWZypCzxZSxuSuVGYqx19G2vUE1dANK5x7fJd18Cbhv9dxn2ML/AIZKdVXuFYtGx+MAdCSuHAAYE91ZL6A9OvhT2UkA5QCegJtf22NdJFYivivGhGSkYDOPSJNlTr3rbm2uXwtci9K8LHjMT3hiHiTo2VBfzjTLe35THXpcVDxGPg58paKBMrDO8uJsjSeHLUEFhYAkgC9hqdn2G7QIQM+UX2aNxMhv4Ze8PaorjTb2y16Mx4TFRLcTicjdZESMt5B47BT5lSKWdrZFnhw91OR5rOjCxBEcndYDYhx7wLVYMJxOGU2jkRz1ym9reNtvVUHtXhzLh3jjGaW6NGAR3Xzd128FFjc+F6vJXHQT2VuPDWtdnYDYM1/eQAT7b115gvl6gXPlfb3/AOVL8Rj5Ek5LQnnaj0l5dwAT3wb2sQbWzWI0qVgsOUBuczMczNa1z4AdFA0A8K85xa9NNmuLkaJlxKavBmcIfRYW7y2OzZdm3B8r16bBKHVWXZgGHqIuK8x4qTynC6swyKPFn7qj9YivTMHBy40QfMVV/VAFehwG6Zk5NWitricQYZWaEIwdZIrRhjy2PUKG+UABubEjQ2O1cZJMUMpSPNpG4Vo41C6FpADYakhV3uMx8NLfRet5mKSMRj9SsQBcs3oKDlHNIuSmhuI+61ySfSF9GYXEFJyUQsAvKtGAXJs2ZswNiL5ba+iT1sLHei9AVF8RjszBl0FgrqqsSysCbgjUFGOtgLx3HpWrpjJsTHJa7NHzcoblgnJy1N+5E3zyy3sNhqKtVF6ApzY/iCqSI8xALBMl7rlfuqRlCsDlOU32Iv3gQ8xeJxStaKCN1sO80xQ36jLyz/OmoNF6ASfDcd+Kw/vJ+6o+G478Vh/eT91TzNRegKrxuPG4mCSE4WEZxoRiNVYaqw+S3DAH2VQDJip0VgkYB1tn1VhoSpCgg3vV07QcZxEPEFEWVo1gBeNiVBZ2azBgDqMvuvSXBRFV71sxLu1r2zOzMQt+gJtXncvJG0q2a8EZJEbhGCmbDNJNFzQvNVicUU9AsD3UiF9B1JvTWHE40FeXBArQxxrKDPaMqwvbSLuOLZgdgG1veiZcvDXktmyvM+S5s6tIVaM+IZbj3EbU64TwRUgjSQFmB5j5iWzSHXvX1cLsL/RHhV4NUtESTfyUfh/F8djMTLHIEWASsI8suXmqNlQEWxCDe65b23phjezLyAxqZrAkq3LTlhXWzJymIRWBuQ6667k3r0Ai+9ZtV+y+iEmim8M7JNFEkShAiCTWS7uWkt3+5YIRa4seg8KtmFjZUUM2dgoBe1sxHzrDa9GLxCxqXdgqjcn/AM8ela4yDmIVDMl7XZdGt1AJ9EkaX3FQ3ZJX+FdmcLh+IYjFKyCWcAZLqCh3kIG92NifUfGn/EEdo2EZAciwJuLX8xqDbr6qjQcBwyLlEEVtzdFJJ3uWIuTfW5N6YEgD1e3+A3pbfpCVFV4h2ZZ1ZBFAInQI8aF0JyklXVsps4JOpBvceFLsH2UaPLGYZWRB3XM0YkF/7NGUqYkJN2tctsdNKvGGnWRVdCGVhdWGxB6iutqnsyaKhg4sdDIyhebHlsuqJk8E1yq9h1VFudCTU/Ds8ccrrHLz9Hfm5WLheiMhyWC3yqLa7jUk2C1BFVBRJMIWwUEkYLSYZi8trMZBIt5GBHpZlYSDrsPKuS8RiIDCRCGtlsRc32sN7+VSY42w78QAtljA+DqNApxN2dj4nmHfwFqiYLhscP8ARjLpawA9+1x76ychKztjGfA8LzcWgPowjnN9rVYwfK+dvWoq28D4vHi4zJHfKHkj9ZjYqT6ja48iKossN83fdQyhXCtlDKLmzW1sLnYjerV2GwhjwikjLzGeUC1rK5uot9jLWnhzTXVf2cORHdsXPE7GOMzw8xBk/pzmU51ImC2uzEd3KfEa2JqOvDZUU5sVFIFTQPMy5Moszsw1bI5IvobMt7FQS4i7IxWOcszFkN7kWCZRoAbBiq2Lb6mxrbC9lxE4aORgAJFIKhrrIQStybg3A11reZhfxF+ezLFi4MrqrhhNqLIVsFBN1JIa9+ntrE/CgDLlxYuMoVTKBYsWGV98qlrgLbdetrVObshHoQ75gqqDoRZYwgOU92+gN7X3GxtXI9jEL80yMXLLI2ihWZXMi3HQBmbT8o0Bvw/gswmWUyDLp3AxOnLy3uAAe9rlsAbg7jXUcExDrEskmUIgRirsxawcZ9QNSSDre1qZngiPBHDIXIQLqjvGSVFt42Bt5XqN8T8P44j95xP3lAcuK8LxDh1jYZS0LAmQg/J2zKRkI7wBN+vUVF/AGJDEiQFCSxiLva/ydkDAd1SqkEWte2nea7D4oYfxxH7zifvKx8UMP4z/ALzifvKAhp2fn7p5gR/krlWc2ySliAHuCeXZdRrba1PuE4d44kSRs7KDdt76k3paOyGH8Z/3nE/eUfFDD+OI/ecT95QCbtcmXGIfrICPbE9/fZ6gCuHbThGHjmggBkR5FkkjlkxM+UPGU+Sa7nKHUsua+hy77UnwWAgkLKBOGTRgZpiA3gGWQq3sJry+TjXftZtxSfVIb9nuIsyx4SUjMJIbKUZGsC0jizH5QAqO+NDer8BXm+H4JCJoL82xkC/08/zlYCxz6a22q2/FeDxn/ecT95XTC04+lZ2n4PLUWpH8VoPGf95xP3lRMXwfCxsqEztI/oxricQWI6tbm6KOrHT+FdaX2VtjfjWAaaMBCA6OkqXBIzRsGAb8kkW8r36UnweIx0khlQwtCRblGRGFxoeVJGl973z36CwqZ8VsP4z/ALzifvKidkOxcPD87RvI7yEliztl1N9Evb2m586dV9i2MTxV/RGGmz+Hcy+vmZrZf4+XSoOBi4gxYTNFGGN8y94oPoxjKNeuZyfVU3FSBMXAfrUki9qDmA/wYe0U2AqpJxweGWNFRBZVAUDfQeZ3rvRUbE4xY7ZzlBNgx2v0BOwv50JJNYNANBoQUPtQ7HFSxorEOmHL2bItlE1gz7jUobC97VmFSFUMbsAAx2ubam3S9dcRJnmmk6M9h9mMBB/FSfbSTGcSZVcuHUrm7kaMSyg6MZmAjjUix0DH21hnc5tI7x0h3gMCcVLyR/RrYzt0C/VA/SbqOi38RXooFhpSLsVhXjwcQkRY3ILsij0cxuAxJJZ7Wux1Jp9XqYMSxxMWWbkyry9skS+eNh6dhdbnKO6Lflnugi4ud6k4DtRHNJy1BzZgt7gjVGYkWOwZWT1jwpLFjJMzBMLCbOzuRCQoClTclmBzdT3cwIHdNbR41nCLLhY4styqvCWvdgVSPISEYKbk3OoJsADbucx7j+0KQ4aPEMDaTIQtxezDMTrp3UzMfVpUJe2CtJykiYyZ3TKWRdFLgSXJ9BsjEHyINiDZdw7ibZYssUILd4osRF3YoHUZWOVsrEknoNdL1242SjFTDh2jEiKuaHZWV3uSXse8LdNz1NAMcT2siTlnK5EiLID3RZGB7xBN/Typp1del6i/HMZM5gcC6qAWUnmMqtkstzoG3F9vMX5JjpZr/Jw3EohsYix5TSZb+ncCyq21ttKlcCjE7PzsJEl4ojfIO/mLgg3GwyJodR7qAkydogsRkaJ7B1jIXUhpApTQgGxZlTUCxNzYAkdsX2jgibJIzBha4EUzgXF/SVCDUuLhUKm6xRg2A0VRopuBt0IBHqFTQKARfG/CfTf9hiPu6D2vwn03/Y4j7untFAeb9uON4Z+RMGY8p2D3hmHycgyknNHawbKfZSyPjWHAsCQPAQygf/nXqmLw6yIyOMysCrA7EHQg151LhXw0nIlJP1Mh/tEGwJ+sUaEdbA+NsHLxq+1GnDPXUV4zjUJXus2ZSHX5Ob0kIZfmeIFXHD9rsK6qwd+8Af6Gc79LiO1J7+dTuzuP5Tclj3HJMZv6LEktGfIm5XzzDwrPgyQTo6zjL0mS9qMOVOWRw1jb5DEb9P7PxqkfHIcOhWUxc8OF5suSWKbMd+aZEKvrexDAeAFep38zSztJFC+HkXEsqxG12ciym4ytrpcNYi/Wtiqzlsq+B/8AUqKZFaKCV8xC5Q0dwScozgsMgJOhOhqZD2pmd+XyuQ+bLlZJJ2vbNb5KyXy62zHSk/Z+CKKOV0VXikciXl2kWN1FmFhe8J9IHWwbUC1O4MNA8WVFjaI62QLlv46bGoo0QxKS0xeOKK08jKAJk0d1hxTlQdCREyhFchcpbMdrG9rV1ftQ4QPG8si5lQZoEBLNbKLcxDrcdOtTG4ZCVVTEhCiwBUGwO4rnipYY3HcDTEd1UUNIRtpbUL0uSAPGoot+BL1iHiXb3FR5AnwV2e5CLnLoALkygPZCLHS52NP5uE4nF4QDEuc8wUNEncjjVz3iQO85C9CSL20qHFwENiQXUCaYBpQuojgjI7pNtXkYBSeozAbXN6qEt7OMq8RpDGFUKNgAB6gLClvaPiPIhJB77nlx/bbr6lF2PkDU7FYlIkZ5GCoouWJsAKpc2KbES85wVUArCh0Kqd3YdHbw6Cw6mq5JqCIjG2YjyqoAIygAXJHTzrfgfBzjJ0lLMcNE2fYBJXHoqotd1U6lr22A60tbs+MXMsEaRhbq07CNbrHuQW6M2wAF9z0r1mKMKAALACwHkKrxcHb92M2Xr+qNloNbVq1ekYwy0ZaXfh7D/XR/NG/VlLL71BPqrMPG4XIVXuzbABr9NSLd0ajU23FAMctFqXPx3Dg2MyXu4tfW8ZCuABqSGZRbxIrP4bhy5uYtr26k3sTawF72B0t0NAT8tZAqDhuLwyZcsinMQF3BJZc40IvqozeqpwNAZooooAoorjiMSqKWdlVRuWIAHtNAdTULinDI8RGY5VzKdeoII2ZWGqsOhFLG7VxP/VkkxR6chbp+2YiIfrVg/D5usGFX24iQj+4iH9bbrUNWBXiOyMqD5LEqV8J0uR5Z0K6esGqLiuPBZJEmdGjRjGREjtnb7d8qqDsbg3HSvReI8Fw0UZlxskmIyjUztmUnoFhQCMsTsAlydqhQYMzlZJkCIpvDhgAFjHRpANHl/guw1uayz4+P4RqxTnJ/6EXBu0WPkDRxxAqgRhJIM8vLe4HyasqykEEXD7fSO7ZuDQ4+KSObEzzEgqyE8nlk7XgQLt0zhum9TsIQuPa/9ph1y+fLdsw9gdaY8Q4Yk1i11cejIpyuvqYdPI3B6iltCUdivC9n0wSqcHHZUUI0QOsig3zXO8oJJBJ1uQehHPBDBY3PIiKzIxjc2Mbqy7h7WYH11M+HSQXXE6x9MQgsB/7ya8sj6Y7vjl2qudjOx+EQ4mSPmZjO6iQSuTlWxBDA6nvG51v1qU1TbCk06Q/fs3Ad+bbw589vdzNqxI8GDGWONRI/oxRgZ5D/ADt4sdB1NSPwMx9LFYgr4XjX+8qBv413hwkGGVnsqaXeRjcn7Tsbn2mq2XczHCcAY8zyENLIQ0jDbT0UXwRRoPHU7k1E492kjwyuQrSulsyRi+W5AHMYaJqRvr4A1ljLiti0EHjqsso8BfWFPP0j0y71w49AkeHGFiUK0xCIoG1iGeRvsjUk7kjqagqtsrEePfGSnMss0iWIhSNlSLextJlzN+W3sAp7hOzmKlPfK4dPIiSU+rTInr71TuJ4IvlkjOWePWN/PqjeMbbEe0ainvA+JriYVkUZTqHQ7o66MjeYNTDjxbuWxllKHnh14XwyPDxiOJbKNTuSxO7MTqxPianCsCs1rSoyWFatW1atUg8/c4PNI2WXLGrsWzIAeYVdQoJ3tZFOllJFduFjDyYmPlvK8ixhw7cg51yxuARluoC5RmAX16irTBwOFTcRi9wfaNtNjbQDwAFd4uHRqbqig3LAgdSLE+6gKbyYGkaQxYhGzlmbPEeUTKyiQAE3vKCLC+iC4ta+cRNhoGleQzBYX75LR2eVswMltGzWkY2FhbpoKt8nC4mKsY1JUkqbbEnMT597vevWj8FRZy/LXMSSSddSLE22vbS9AVnhnwUzOUSQvhwHzdxiwiQwgd3UXFyAbXIuNqmfHOEekrq1kOXum+dylgVNtCLnwBp2nC4lGURoBlZLWFsrasvqPhXEcCw/1KHzIufHUnU60BEPaROXG6o7CRigHdBFhck3O1d8XxVwitDA8zFmUqGjQIVJBzs7aC4tpmPlXUcDgG0SjW+lxra2ljpppUvDYcRrlG2p13JJJJPnc0Aj+CY6YfKTR4YH5sC81x/zZQF/+uusHZTDBg8imdwbh8QzTEHxUPdU/RAqfxDi0MABmkRL7BiLn7I3J9VKpe18WdY0ixDu4YoOU0YbKLmzTZRoKhtIlJssKqALDb/zaoXFuKxYaMyTNlW4A0JLMdlUDVmOwApHxTE8TdC0MUMQFtGbmSsOuQC0atba5I9W9L8Fw2CYcxy2IbVS0/eZSN0yEBYiOoCiqSn9HTHi7fJIWGTESifEDLlN4YSbiP8ALfo0p9yjQdTTMUnwUjQSiByWRgTA51Iy+lCx6kDVTuRfqty4Fc7NsYpKkQuK4IyBSjZJYznif6LdQfFGF1YeB8bVJ4NxUTAqy8uZLCSM7qfEH5yHow323BFdahY7h4kKupKSp6Ei2uL7qb+kh6qd/I2NQ0VlGx0apEHCHCY2TBs8cwxEwREcLGxGWwdHBQC5JJAB86sXDeKFm5MyhJrXFj3JAN2jJ19anUeYsa59nf8A+r/5U3/TVV4cJelf7Dw8SlwcTT4hUNhl+TWVmSwysWz+l01HSrLh+DDMHmdp3Bupky5UPikagKD+VYnzrTsh/UcN/wCyn8qaTSqilmIVVBJJNgANyT4VEvQvDTF4lYkZ3NlUXJ308vE+XU+ulPD4GLNNKPlH2U68tNxGPPqxG7eQFR8PI2LcTMCsCm8KEEFyNppAdvyF6bnW1m1WSO0I1thSl1kw05nhUyJJYYiFdyRoJo7mxcDQr84AdRq2pTxSVpHGGQkFhmlcGxSK9u6ejudB4AMegqxaUU1TLHwfjkGKW8EivbRhsykbhlPeU+sUyBqgcU4XAAkcUCmY92EJeNltuxkSzIi7k/zJFNOH8BxsKC3EGdwNRJErpf3h7etr10jJ/KMeTGo/JbKwaqfAsdxGVmLHCvCGyrIFljMlvSZAWbujoTvY201q2VdOzm1Rm9F6p34Tx+RW5Y1u1shuFBF8yhr21vp3jY6aa7S8cxStpHnUN3wInUpfOMgJPfIsrZh0v9IVJBb70XqmRccxoVS0FzljD5UcWdslyB1S5ceXdPQ1iHj2Lyxnl5g2RXIje8bO6LfL1UAtfqNDsDQF0vWaW8CeVorzEF8zjRCmisQNCTuBf20yoAooooDlyFzZ8ozWtmsL28L72qFxzhi4iJozo2jI43SRdUdT4hqZVraooCvs9xAzwhnGWVSY5V+jKmjgfk31B6gg0t7R4TkN8MQaAAYhR86MbS2+mm9+q5h0FTjaHFi2gxAIPnLELg+sx3/Zim0iAggi4IsR5Goq0WUurtFS41AXiLJq6Wlj82TUAHwYXX1GpmGnEiK6m6sAwPkRcUv4KpiMmFbeBrJ5wsLxn2C6X8Uo4R8m8kHRDzI/OOQk2H2XzL6svjXE9BO1Y1orAooScMbhElXK4uLggg2KsNmUjVWHQ1WuG8abBjEGYGWP4TKA6leaW7u8dlDnb0DffSrHxHFiKNnILWGijdmOioPMsQPbVP4dwwfKzTANMMayuwzABXIRkQX7q9/pa9rmjWjnNJtE3hXawYfh8DfBsSwWJLtkCp0Fyxa4HnlplhFOLAklkSRL3WKK5jDD6ZPekceDAAfRuKqfDeGhsNFGqhZJYxHlETaxutjKJtgR6XTa1tQas0KM8UeKhFpsgMifW20aNume4OVtwfIkVT5ZEIqiwVmuGExKyIrobqwDA+RrtVzqaySBQSTYAEk+AG9J+FPy4XxMt1aS8z33VbdxAPEJYW8SfGpPFTnyQj+0Pe8o11e/r0T9Kugh5+KSL+ziAnk82vaJD7QX/QXxp6ys5UrGHZvhzKGmlHy0trj6tB6EQ9Q1PixJ8K68WvMww6kgEZpmGhEf0AejOdPshjvamWImEaM7GyqCxPgALk+6o3CYjkzsLPJ328r7L+ith767JVowN27JkUYUAAAAAAAaAAbAeVbGsisNVipVTFjWWMWkVlGUtzEAz5gea9j30y3GXfy1uIs+B4h9Y5XMCQHUNZSECg5lvmQcw94d5iKutqLUBVsPgsWGlYu1mjlCKW9FrLyybswvvqtra3zaGs/BMXLKCXeGPKumYMQwy30Rra673Gu1Wi1FqAV4uLFlyYpIFTSweORmHjcrIAdfKuXJx/1uF/Yy/fU5FZoBLycf9bhf2Mv31HJx/wBbhf2Mv31OqKAS8nH/AFuF/Yy/fVjk4/63C/sZfvqd0UBTO1MWNSAzGTDnkMswyxSA9w97eU6ZCwPkTTdYsd0lwv7KX76mmMw4kR0bZ1Kn1MLVA7K4gyYSEt6QQI32k7rfxBqvyT8Fb43hMXHiYZjJh7yBsObRS22MiZvlehVgPtVG4rhMZ3ZkeBpIsxCiOQF1I70dzJ1sCPNRVp7XR3wruN4isw/5TBj/AHQR7a4A322qkvTVh3ETYKfEyosiS4cqwuDypR7CDLoRsR4135eL+sw/7KX72ucuFaB2lhXMjm8sQ3zH+1i/K+kvztxrvM/CMfLMocFBuddPK2+bplte+lVs7dRLiUxUk6R8zD/JATN8nJbMbrGCObr85vLKKlJwlxBMrMrvJKZrqCgBLKbC7E6Zd71L4PAwVpJBaSVs7D6ItZE/RQC/nmqeakdfkoXDMKnKw8hVVsiH5SaNQx+lZg59mlWjgDAc9BayzMVttaULLce1zVW4Yqrh0dYiwigjkmfmLGQGW/cst3YAX1IHS96tXC2BxGKt4wn3xj/KqfIh4bcJXJJPF81XEieSy6kftA9MJpVRSzEKoBJJ2AG5NJ8bjVixYvmJeAgKoJZiriwAH2jqbAeNSY8G8pDz6AG6Qg3UEbGQ/wBowOv0QfE61KLBwtS5adxlL6IDoViGq3HQsSWPhcA7U07Iw3iaY7zuZP0PRjHqyAH1k0r4+55JRb5pWWFbb3lOUkepSW9lW6CIKoVRYAAAeAGgHuq8FszciXiF3HXzcuHfmyBT9he+9/Ihcv6VNRSd2zY1V6RwMx9crAD+CNTgV0RmM1q1bVq1SQVubthEl86SKRn07l+6LgWzaFtl8TbWpGA7TxSyGJc2YMqn0fnIz30OwysvrHhrU5eCwD+xTe/oje4Ps1ANYPBICEHJSyehYAZdb6W21oDk/GRy4nVGYzW5aDKCe6XNyTYWUE71Bn7XQqCcshIzggAfMNjqTY38jTT8DQZDHylyE5sttL+I8K2k4TCwymJCBfTKLd70vfQEODtJAYzKz5ED8u76d4AEjyI212INY+NmD/GI/ef9KaQYZUzZVC5iWawtdjuxtuTYV2tQCX42YP8AGI/ef9KPjZg/xiP3n/SndFAJPjZg/wAYj95/0o+NmD/GI/ef9Kd0UAjPavB/jEfvP+lJezHaXCR/CIzOgC4mVlud1ktJceWZmHsq60owuFdMZM9jy5I4jf8AOIXU/wB3JUMlEbF9pcE6OhxEdmVlOvRhbwqv8I7S4YwRZp4w2RQ2vUCx/jV/qndn7rG0dzeOWZLeqRiP7pB9tUmd+O3s1+MeE+vj9/8A2qLPxPAO4cyxZwQQ1yDcbXI33O9P8x8TWc58apo07FHxiwv18fv/AO1B7R4X8Yj9/wD2pvnPjWMx8aWidnnsbRvh8KHWNWSJLNI0AbSxFg2ZrX1sVqz9nrs+Jc63lVb735caAnYdb9BTOaAn0WKHqVCXPtZTXPheAEEYRSW1Zix3ZnYszHzJNV+bCVEsCis1ipJFKKZeJQJ82CJ52+2/yafwzmrqKqfYocyXGYjoZRAh8UgFjby5hf3VbK6Y/DDmdyEvCu9i8Y/gYYh6ljD/AM5DTsVA4XhSnNLbvK7+w2C/3QKniro5szWrVtWrVJBtRRRQBRRRQBRRRQBRRRQBRRRQBWpFFFAFVSIWxeLUbFon/SZLH/CP40UVSZ24/wDMmXovWaK5G4xes0UUIMXovRRQBXHGSFY3YbhWI9YBIooowT+ysATCYcD6pGPmzAMxPmSSab0UV2Xh5r9MVtRRViArVqK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1749" name="AutoShape 7" descr="data:image/jpeg;base64,/9j/4AAQSkZJRgABAQAAAQABAAD/2wCEAAkGBxQSEhUUExQWFhUXGBgWFxcYGRcYHBkZGB4cHhwXFxoYHCggGBonGx8eITIhJSkrLi4uHx81ODMsNygtLisBCgoKDg0OGxAQGy0kICQsLCwsLCwvLCwsLCwsLCwsLCwsLCwsLCwsLCwsLCwsLCwsLCwsLCwsLCwsLCwsLCwsLP/AABEIAOQA3QMBIgACEQEDEQH/xAAbAAACAgMBAAAAAAAAAAAAAAAABQQGAQIDB//EAEwQAAIBAgQDBAQICggFBQEAAAECAwARBBIhMQUTQQYiUWEycYGRFBYjQlJTctMVVGJjgpKTlKGxMzRDorLB0dIkg8Lh8AdzdKOzRP/EABkBAQADAQEAAAAAAAAAAAAAAAABAgQDBf/EACURAAICAgMAAgICAwAAAAAAAAABAhEDIQQSMUFREyIygUJhsf/aAAwDAQACEQMRAD8A9xooooAooooAooooAooooAooooAoorF6AKCaW8Z4xHhkzyE6nKiLqzt0VB1P8utqpuO4tisRvIcPH9XFYuR+XKRv5IB6zXHLnhj9OkMbn4eh3ovXlTcJjOrcxj4tLMT78+nsqTDNiYQRBOwVtCspMmW/z42a7Bh4EkeVcFzYP4Oj47+y2cd7TLC3LjXmzdVBAVPAyt831AFvKq7LxfGPq04j/JijXT9KQMT7hUbDwhBZb231JJJO5JOpJ3JrrWXJy5yetI7RwxS2aPxrFQ2IxRck2CSRo2Y+A5YVvcdOtTpO0GKkA9CAWFwnfa/23GUDyCn11CyC97C40B02O4rNc1yMlVZb8UPo4zQZzd3lY/lSy/yDAfwraFXj/op5oz9suPasuYW91daKosk07st1XlDfgvadw6xYoL3zlSZBlUt0SRSTkY9CCQdtNBVvFeZYuASIyHTMLXG4PRh4EGxv5VfuB4sy4eJ29JlGb7Q0b+9evS4udzVP0yZsajtDGitQazWw4Ga1atq1agOKY1DezqcpINmBsRuD4WrPwpLXzr4+kNhfX+B9xqvfFQ98CawcMhGTZH9ILdu62g27o1suprn8SkzXEjAAqyqALB1Lm9r95SzZih0JF+tAWKPiETXyyIbXvZlNrb3sdK6HEKPnDTfUeF/5a+qqu/YsNEY2mb5+RwDdC4IJAd2FrEqQAAQSKlcQ7LLLIz8xlzaOAB3lycu3ry5rH8o0A8ONjvbOl8ue2YXy/S39HzrY4hbE5hYak3FhpfXw01qsydjr2XnNkyhGGUZmQaZWN8vo2W+W9tL2NqlQdmysM8POusyZMxXvr8msYNw2tlUdBrQDdeJRGwEsZJGYd9dRrqNdRofcaDxKIAsZY7KcrHMtgfAm+h8qra9iF7xMz5mv45dRIDcFjmPyhIZiSCN67HsodCJRmUMq/J2GVuZfMA12bvmzXFrbamgLDFi0ZiqupZfSUEEj1gHSu4NJ+DcFOHZzzC4bXXMDfTpmyD9FRWzcFYkn4TiRc3sHSw8h3KAbGtJGABJNgBcnyFK/wI341if10+7pF2y4cyYYr8JxJ5rJDYutrOe9eyfRvUSfVWSlboUS4w4qQ4hr2YWhU/Mi6HyZ7Zj5WHSt6gjh356f9df9lZ/Bx+un/XX/AGV4k2pu3I9FKlVE6sWqF+Dj9dP+sv8Aso/Bx+un/WX/AGVXrH7J39E6ioP4OP10/wCsv+yj8Hn66f8AWX/ZTrH7I2TaKWcMLCadC7uqiIrnIJGYNfUAaaCmdRKPV0SmZoooqgMVBw/DVVbXfdjdZJFtdidLMLb1OrNWTa8FG3DeMz4T0mfEQdVY5pYx1KNvIPyTr4HpV8wGNSaNZI2DIwurDqKoNd+z3E0wkxV3CQzXbvGyrKLajoA4OvmPE1u43Jd9ZGfNiVWj0AVhq1jcEXG29bGvSMgXovVFwmCXlsIcXE7FJEl+VACZrAyKFFywNgb2JuNRW8fDIsqy/C4yic3O147GSQrkBOXpbe+bXQ0BeL0Xrz3E8MIVS2MhKXY5WkFixYXALqwItl0Kmxv46SZOENK0qxSwsbq2USkkHpmAX0RfYg/klLCwF5vReqtxbgOImYkTKo5Yhy9+2U2LtqT3swFgQdBqdSDwPZebLkEinQhZMzhkBMhIVRZQGDAECwFutlsBb71kGqhiuzuJkZn5yxlsoyhnK2DITrYa9wEG3UjYmm/ZvhjwIVfLrlsqszAWRVJBYA3Ygta3XxuaAc0UUUBg1Wu3if8ADo30J4WPqLZf+qrKarHbnGERCBVBafMhvchUAuz2G5GgHmRXPLXR2Xx/yRXhWa44WEqoDMXIGrG1yfHSu1eEegFF6K5RrJLKIYQubLnZmvlRb2F8upYm4A02J6VMYtukLrZ1vRXAtJHIYZlCvbMpW5SRfFCdbjqp1FdqSi4umELcF/WcT9mD+T0zpVhntiMUfBID7lemUTggEbEAj1GrZPf6X/CsfDei9YNcOG4LEywNiAUKku0cZU5njBNjnzWBI2GW23jURg5eEtpekiiucMgZVYbMAR6iL10qpIVgi/8A5/Ois0B14FxP4G6qT/wzkKR0hYmwZb7Rk6EdDYjS9egivNJ4VdSji6sCrDxB0NWvsTjWlwiBzeSMtC58WjNsx9a2b216fDzOX6sy58dbRti+ysUhJZmveQjYWMjrIT52Kga+dYj7LqIORzGsGRwba9zYHXy6Wp6Jgeo0NjqN/A+dHNFr3Ft9+njW4zCPE9mEe5zEM3KuQNzEGUdb63116CpGC4GI3kfOx5i5SPRGu57vXz38Sd6ZDEoTbMt/C4roGoBMOy+H/PfvGJ+9o+K+H/PfvOJ+8pp8LTTvLrt3hrbw8aPhSWBzLY6A5hY+o0Ar+K+H/PfvOJ+8rPxXw/5795xP3lNHxCjdlHhcgV1FAJvivh/z37zifvKx8V8P+e/ecT97TuigEE3Z3DIpZjKqgXJOJxIAA3JPN0FUfiODhnnV4hKIERlUtNiCZGYjvjM91QAWG2a97WAJsXbXEGSVMPf5MLzZF+mSSI1PioILW8QtKxXncvkNPpE1Ycf+TIH4Hi/Oftpv99H4Hi/Oftp/99Z4tKUVXF7I6s/mmoa/qBzeypymsXeX2aaQj4zw9I4JHQyBlAIPNmNjcdC9jVs7GJdsXJ4yrGPVGi/9TGq52lcLhZidAFuT5XFW7sbAVwqEixkLzH/msWAPqBArTguStnKetErjvCxiI8t8rqc0b2vkcbHzHQjqCRVTimIblyLklG6E7/lIfnoehHt10q/VEx/DopwFljRwNRmANj4qdwfVV8mJTIjLqeZYrGBJ8StwHkWBEBIGrBxc32A3/huafQx5VVR0AUewWpnwjhEC4rGxiKPIUw11Kgg3WS97713bsjD0edV+iszgeoXN1HkCKpPjtkxyKivzK0zjDxem/pkf2UfznJ6G1wo6n1Gr5BEFCqosoAUDwA0A91RuGcLiw6lYUCgm5O5Y+LMdWPmamiumPGoKisnZ57wz+jt9FpF/Vdh/lUuouAUrzUO6zTA+2RmHvVgfbXTGYgRoWOtrWHiToFHmTYVhkv2Z3XhtPLlAPiyr+swH+ddaXznmSqg2jIdz0zD0E9d+97B41PFVokzTDsXOElxSE6ExSgbaupU/4KX1y4TGxxM+X6qC/wCtNWjiyqZzyRuJN+CxFFHwgKqtmR0hYFmjvkkldgc4BbU6C9tReu0GGgVMQBiFKvErWZHyKVLSObgi4YuDkBuuY+ItrgpsKrNaF3jhBkzMEIAYKxcAC7ELZrkk2vXTBxYds8XLn5UarIyM/dJVEYXXqSoU2J3vpqb+yeeR8XgMMEfNPHmVY0dkiuVMeaU3CC9jG4PqF6Z4WdU5rSTxZWis4EcilTGoUmzNe1mXukX1pfiMPhIzYRTG2HJYhwLQyJYjVu8VVLDqLm25pzBwPC4i8vLuS7Z7/OIKgq1vSUNGpAv0FAJRwFVR5DPFlRHicrG9kuPm2YknvDe5OmtTYxh+VFDK8d45Ek1jcDcME798rlTe29tbWpvD2diWJ4buYntdGII0ttpfZQNSaMX2cikJvnUEhsqmyhlUKHUW0IUAeHlQFeh4CnPVEnDPEEUrIrkfJrqFN7bMNBsDV5BpbheDqknMzOzElu8QRmYBS1gBqQPVva16j4jhE6sz4fFMtySY5VE0dz4ei6jyDW8qAeVg1X/wviYv6xhSy/WYZuaAPFo2CyD1KG/zqdw7juHnOWOVS43Q911+0jWYe0UBW+3MJikTEn+iycqVvoa3Rz+TcspPS46UtRrjSpvbKczYlYD/AEUSiR16PIxOQHxChS1vEr4VCFePy3H8jo3Yb6bAil/IeEHl5Wj1ORrjL1sjC+n5JHqIFMTUPGkOUgvZp25Y8lPpn9XQeZWs8Vbo6kfifDZ58E0z5I4WjSQKCXd1YqQrXAVFIOoFz6q9KAtpSTtWgXAzKBYCMADwAKgD3U8avSjFRjSMzlcgrFqzRUgScNH/ABuM+xhf8MlO6ScM/ruM+xhf8MlO6tIhBasGs3rFVLCDjHZ8yOZYZBHIwAcMudHtsxAIIYDS4O1r3tVTx/Bp1xSrNOGAj5iCNMgvmykjMWswFu956Wr0uqv2viyyYebp34WPhzLFSf0kA9o8a45YKm0XhJ3QsghVBlUWH+u5JOpPma61gVmsJ1Cm/YeAMcRKdi6xL6ol1/vswpDi5ii3UZnJCov0nbRV9/8AC/hV94Dw0YfDxxXuVHeP0mOrN7WJNbeFjuTkzhyJUqNoeEQre0a6gg6bg6ZT4i2lvDSuo4fHmLBFzMLE23FgLHx0AHqFV7hva/mZg0YUhXZRnvmygWUaak67eFbx9q886RIilWCnOHuNRGSBYbjPbfp516hjHH4FgsByY7C1hlHS9h6tT76lYTDiNcqiwuT6yxJJPmSSarx7TteUiG4ilMWj6k5zGrai1i+W/gCTrbWNL2wZQ5MSDJI8ZvIdoy4ZvRufQ2AJAN9bUBcb0VWOLdpzDIycrNlCkHPa/MAEWltM0mZPLLfrWI+0z2DGG6kqFCMWbvRGXUFQNBpvQFooqJw3E82KOS1s6K9t7ZgDa/XepdAYtUHifCIcQAJoke2xYAkeatup8wan1g0B5VxjhLw4yZYZnUZImVZbzLrmG7nmWBWws9cvhsyf0kJYfShOf2lGs49marR23w+WWGb5rXgc+Z70ZPlmBX1sKUE15PJ1kaaN2LcE0RMNxKKW4SRc30TcMPWjWYe6uHEIuWhkvd1eJ8xGvcdSAPBd9B4nfepmLwUcoAkjV/DMAbeYO4PqqHhOAyTOFw8riJSDJzLyx3UgiNcxzkkjUKwAF762rljipS0XbaWxx/6jz4l8M8WCVnl7pkAVWXIT6JLHRtiAtzYa6V1GI4nEgMwhewGdolZzfqxS63H2bnyNSeJccnwcUkuIwwZEUsZYHBGg3dHyulzYaZ617PdtsNi4BKjWbZ4rEujDdSPDwbY16Ek+tGZPZI4d2hDFVlAXNYK6m6EnYeK321uPOn1UqVcPNIqhWjWZypCzxZSxuSuVGYqx19G2vUE1dANK5x7fJd18Cbhv9dxn2ML/AIZKdVXuFYtGx+MAdCSuHAAYE91ZL6A9OvhT2UkA5QCegJtf22NdJFYivivGhGSkYDOPSJNlTr3rbm2uXwtci9K8LHjMT3hiHiTo2VBfzjTLe35THXpcVDxGPg58paKBMrDO8uJsjSeHLUEFhYAkgC9hqdn2G7QIQM+UX2aNxMhv4Ze8PaorjTb2y16Mx4TFRLcTicjdZESMt5B47BT5lSKWdrZFnhw91OR5rOjCxBEcndYDYhx7wLVYMJxOGU2jkRz1ym9reNtvVUHtXhzLh3jjGaW6NGAR3Xzd128FFjc+F6vJXHQT2VuPDWtdnYDYM1/eQAT7b115gvl6gXPlfb3/AOVL8Rj5Ek5LQnnaj0l5dwAT3wb2sQbWzWI0qVgsOUBuczMczNa1z4AdFA0A8K85xa9NNmuLkaJlxKavBmcIfRYW7y2OzZdm3B8r16bBKHVWXZgGHqIuK8x4qTynC6swyKPFn7qj9YivTMHBy40QfMVV/VAFehwG6Zk5NWitricQYZWaEIwdZIrRhjy2PUKG+UABubEjQ2O1cZJMUMpSPNpG4Vo41C6FpADYakhV3uMx8NLfRet5mKSMRj9SsQBcs3oKDlHNIuSmhuI+61ySfSF9GYXEFJyUQsAvKtGAXJs2ZswNiL5ba+iT1sLHei9AVF8RjszBl0FgrqqsSysCbgjUFGOtgLx3HpWrpjJsTHJa7NHzcoblgnJy1N+5E3zyy3sNhqKtVF6ApzY/iCqSI8xALBMl7rlfuqRlCsDlOU32Iv3gQ8xeJxStaKCN1sO80xQ36jLyz/OmoNF6ASfDcd+Kw/vJ+6o+G478Vh/eT91TzNRegKrxuPG4mCSE4WEZxoRiNVYaqw+S3DAH2VQDJip0VgkYB1tn1VhoSpCgg3vV07QcZxEPEFEWVo1gBeNiVBZ2azBgDqMvuvSXBRFV71sxLu1r2zOzMQt+gJtXncvJG0q2a8EZJEbhGCmbDNJNFzQvNVicUU9AsD3UiF9B1JvTWHE40FeXBArQxxrKDPaMqwvbSLuOLZgdgG1veiZcvDXktmyvM+S5s6tIVaM+IZbj3EbU64TwRUgjSQFmB5j5iWzSHXvX1cLsL/RHhV4NUtESTfyUfh/F8djMTLHIEWASsI8suXmqNlQEWxCDe65b23phjezLyAxqZrAkq3LTlhXWzJymIRWBuQ6667k3r0Ai+9ZtV+y+iEmim8M7JNFEkShAiCTWS7uWkt3+5YIRa4seg8KtmFjZUUM2dgoBe1sxHzrDa9GLxCxqXdgqjcn/AM8ela4yDmIVDMl7XZdGt1AJ9EkaX3FQ3ZJX+FdmcLh+IYjFKyCWcAZLqCh3kIG92NifUfGn/EEdo2EZAciwJuLX8xqDbr6qjQcBwyLlEEVtzdFJJ3uWIuTfW5N6YEgD1e3+A3pbfpCVFV4h2ZZ1ZBFAInQI8aF0JyklXVsps4JOpBvceFLsH2UaPLGYZWRB3XM0YkF/7NGUqYkJN2tctsdNKvGGnWRVdCGVhdWGxB6iutqnsyaKhg4sdDIyhebHlsuqJk8E1yq9h1VFudCTU/Ds8ccrrHLz9Hfm5WLheiMhyWC3yqLa7jUk2C1BFVBRJMIWwUEkYLSYZi8trMZBIt5GBHpZlYSDrsPKuS8RiIDCRCGtlsRc32sN7+VSY42w78QAtljA+DqNApxN2dj4nmHfwFqiYLhscP8ARjLpawA9+1x76ychKztjGfA8LzcWgPowjnN9rVYwfK+dvWoq28D4vHi4zJHfKHkj9ZjYqT6ja48iKossN83fdQyhXCtlDKLmzW1sLnYjerV2GwhjwikjLzGeUC1rK5uot9jLWnhzTXVf2cORHdsXPE7GOMzw8xBk/pzmU51ImC2uzEd3KfEa2JqOvDZUU5sVFIFTQPMy5Moszsw1bI5IvobMt7FQS4i7IxWOcszFkN7kWCZRoAbBiq2Lb6mxrbC9lxE4aORgAJFIKhrrIQStybg3A11reZhfxF+ezLFi4MrqrhhNqLIVsFBN1JIa9+ntrE/CgDLlxYuMoVTKBYsWGV98qlrgLbdetrVObshHoQ75gqqDoRZYwgOU92+gN7X3GxtXI9jEL80yMXLLI2ihWZXMi3HQBmbT8o0Bvw/gswmWUyDLp3AxOnLy3uAAe9rlsAbg7jXUcExDrEskmUIgRirsxawcZ9QNSSDre1qZngiPBHDIXIQLqjvGSVFt42Bt5XqN8T8P44j95xP3lAcuK8LxDh1jYZS0LAmQg/J2zKRkI7wBN+vUVF/AGJDEiQFCSxiLva/ydkDAd1SqkEWte2nea7D4oYfxxH7zifvKx8UMP4z/ALzifvKAhp2fn7p5gR/krlWc2ySliAHuCeXZdRrba1PuE4d44kSRs7KDdt76k3paOyGH8Z/3nE/eUfFDD+OI/ecT95QCbtcmXGIfrICPbE9/fZ6gCuHbThGHjmggBkR5FkkjlkxM+UPGU+Sa7nKHUsua+hy77UnwWAgkLKBOGTRgZpiA3gGWQq3sJry+TjXftZtxSfVIb9nuIsyx4SUjMJIbKUZGsC0jizH5QAqO+NDer8BXm+H4JCJoL82xkC/08/zlYCxz6a22q2/FeDxn/ecT95XTC04+lZ2n4PLUWpH8VoPGf95xP3lRMXwfCxsqEztI/oxricQWI6tbm6KOrHT+FdaX2VtjfjWAaaMBCA6OkqXBIzRsGAb8kkW8r36UnweIx0khlQwtCRblGRGFxoeVJGl973z36CwqZ8VsP4z/ALzifvKidkOxcPD87RvI7yEliztl1N9Evb2m586dV9i2MTxV/RGGmz+Hcy+vmZrZf4+XSoOBi4gxYTNFGGN8y94oPoxjKNeuZyfVU3FSBMXAfrUki9qDmA/wYe0U2AqpJxweGWNFRBZVAUDfQeZ3rvRUbE4xY7ZzlBNgx2v0BOwv50JJNYNANBoQUPtQ7HFSxorEOmHL2bItlE1gz7jUobC97VmFSFUMbsAAx2ubam3S9dcRJnmmk6M9h9mMBB/FSfbSTGcSZVcuHUrm7kaMSyg6MZmAjjUix0DH21hnc5tI7x0h3gMCcVLyR/RrYzt0C/VA/SbqOi38RXooFhpSLsVhXjwcQkRY3ILsij0cxuAxJJZ7Wux1Jp9XqYMSxxMWWbkyry9skS+eNh6dhdbnKO6Lflnugi4ud6k4DtRHNJy1BzZgt7gjVGYkWOwZWT1jwpLFjJMzBMLCbOzuRCQoClTclmBzdT3cwIHdNbR41nCLLhY4styqvCWvdgVSPISEYKbk3OoJsADbucx7j+0KQ4aPEMDaTIQtxezDMTrp3UzMfVpUJe2CtJykiYyZ3TKWRdFLgSXJ9BsjEHyINiDZdw7ibZYssUILd4osRF3YoHUZWOVsrEknoNdL1242SjFTDh2jEiKuaHZWV3uSXse8LdNz1NAMcT2siTlnK5EiLID3RZGB7xBN/Typp1del6i/HMZM5gcC6qAWUnmMqtkstzoG3F9vMX5JjpZr/Jw3EohsYix5TSZb+ncCyq21ttKlcCjE7PzsJEl4ojfIO/mLgg3GwyJodR7qAkydogsRkaJ7B1jIXUhpApTQgGxZlTUCxNzYAkdsX2jgibJIzBha4EUzgXF/SVCDUuLhUKm6xRg2A0VRopuBt0IBHqFTQKARfG/CfTf9hiPu6D2vwn03/Y4j7untFAeb9uON4Z+RMGY8p2D3hmHycgyknNHawbKfZSyPjWHAsCQPAQygf/nXqmLw6yIyOMysCrA7EHQg151LhXw0nIlJP1Mh/tEGwJ+sUaEdbA+NsHLxq+1GnDPXUV4zjUJXus2ZSHX5Ob0kIZfmeIFXHD9rsK6qwd+8Af6Gc79LiO1J7+dTuzuP5Tclj3HJMZv6LEktGfIm5XzzDwrPgyQTo6zjL0mS9qMOVOWRw1jb5DEb9P7PxqkfHIcOhWUxc8OF5suSWKbMd+aZEKvrexDAeAFep38zSztJFC+HkXEsqxG12ciym4ytrpcNYi/Wtiqzlsq+B/8AUqKZFaKCV8xC5Q0dwScozgsMgJOhOhqZD2pmd+XyuQ+bLlZJJ2vbNb5KyXy62zHSk/Z+CKKOV0VXikciXl2kWN1FmFhe8J9IHWwbUC1O4MNA8WVFjaI62QLlv46bGoo0QxKS0xeOKK08jKAJk0d1hxTlQdCREyhFchcpbMdrG9rV1ftQ4QPG8si5lQZoEBLNbKLcxDrcdOtTG4ZCVVTEhCiwBUGwO4rnipYY3HcDTEd1UUNIRtpbUL0uSAPGoot+BL1iHiXb3FR5AnwV2e5CLnLoALkygPZCLHS52NP5uE4nF4QDEuc8wUNEncjjVz3iQO85C9CSL20qHFwENiQXUCaYBpQuojgjI7pNtXkYBSeozAbXN6qEt7OMq8RpDGFUKNgAB6gLClvaPiPIhJB77nlx/bbr6lF2PkDU7FYlIkZ5GCoouWJsAKpc2KbES85wVUArCh0Kqd3YdHbw6Cw6mq5JqCIjG2YjyqoAIygAXJHTzrfgfBzjJ0lLMcNE2fYBJXHoqotd1U6lr22A60tbs+MXMsEaRhbq07CNbrHuQW6M2wAF9z0r1mKMKAALACwHkKrxcHb92M2Xr+qNloNbVq1ekYwy0ZaXfh7D/XR/NG/VlLL71BPqrMPG4XIVXuzbABr9NSLd0ajU23FAMctFqXPx3Dg2MyXu4tfW8ZCuABqSGZRbxIrP4bhy5uYtr26k3sTawF72B0t0NAT8tZAqDhuLwyZcsinMQF3BJZc40IvqozeqpwNAZooooAoorjiMSqKWdlVRuWIAHtNAdTULinDI8RGY5VzKdeoII2ZWGqsOhFLG7VxP/VkkxR6chbp+2YiIfrVg/D5usGFX24iQj+4iH9bbrUNWBXiOyMqD5LEqV8J0uR5Z0K6esGqLiuPBZJEmdGjRjGREjtnb7d8qqDsbg3HSvReI8Fw0UZlxskmIyjUztmUnoFhQCMsTsAlydqhQYMzlZJkCIpvDhgAFjHRpANHl/guw1uayz4+P4RqxTnJ/6EXBu0WPkDRxxAqgRhJIM8vLe4HyasqykEEXD7fSO7ZuDQ4+KSObEzzEgqyE8nlk7XgQLt0zhum9TsIQuPa/9ph1y+fLdsw9gdaY8Q4Yk1i11cejIpyuvqYdPI3B6iltCUdivC9n0wSqcHHZUUI0QOsig3zXO8oJJBJ1uQehHPBDBY3PIiKzIxjc2Mbqy7h7WYH11M+HSQXXE6x9MQgsB/7ya8sj6Y7vjl2qudjOx+EQ4mSPmZjO6iQSuTlWxBDA6nvG51v1qU1TbCk06Q/fs3Ad+bbw589vdzNqxI8GDGWONRI/oxRgZ5D/ADt4sdB1NSPwMx9LFYgr4XjX+8qBv413hwkGGVnsqaXeRjcn7Tsbn2mq2XczHCcAY8zyENLIQ0jDbT0UXwRRoPHU7k1E492kjwyuQrSulsyRi+W5AHMYaJqRvr4A1ljLiti0EHjqsso8BfWFPP0j0y71w49AkeHGFiUK0xCIoG1iGeRvsjUk7kjqagqtsrEePfGSnMss0iWIhSNlSLextJlzN+W3sAp7hOzmKlPfK4dPIiSU+rTInr71TuJ4IvlkjOWePWN/PqjeMbbEe0ainvA+JriYVkUZTqHQ7o66MjeYNTDjxbuWxllKHnh14XwyPDxiOJbKNTuSxO7MTqxPianCsCs1rSoyWFatW1atUg8/c4PNI2WXLGrsWzIAeYVdQoJ3tZFOllJFduFjDyYmPlvK8ixhw7cg51yxuARluoC5RmAX16irTBwOFTcRi9wfaNtNjbQDwAFd4uHRqbqig3LAgdSLE+6gKbyYGkaQxYhGzlmbPEeUTKyiQAE3vKCLC+iC4ta+cRNhoGleQzBYX75LR2eVswMltGzWkY2FhbpoKt8nC4mKsY1JUkqbbEnMT597vevWj8FRZy/LXMSSSddSLE22vbS9AVnhnwUzOUSQvhwHzdxiwiQwgd3UXFyAbXIuNqmfHOEekrq1kOXum+dylgVNtCLnwBp2nC4lGURoBlZLWFsrasvqPhXEcCw/1KHzIufHUnU60BEPaROXG6o7CRigHdBFhck3O1d8XxVwitDA8zFmUqGjQIVJBzs7aC4tpmPlXUcDgG0SjW+lxra2ljpppUvDYcRrlG2p13JJJJPnc0Aj+CY6YfKTR4YH5sC81x/zZQF/+uusHZTDBg8imdwbh8QzTEHxUPdU/RAqfxDi0MABmkRL7BiLn7I3J9VKpe18WdY0ixDu4YoOU0YbKLmzTZRoKhtIlJssKqALDb/zaoXFuKxYaMyTNlW4A0JLMdlUDVmOwApHxTE8TdC0MUMQFtGbmSsOuQC0atba5I9W9L8Fw2CYcxy2IbVS0/eZSN0yEBYiOoCiqSn9HTHi7fJIWGTESifEDLlN4YSbiP8ALfo0p9yjQdTTMUnwUjQSiByWRgTA51Iy+lCx6kDVTuRfqty4Fc7NsYpKkQuK4IyBSjZJYznif6LdQfFGF1YeB8bVJ4NxUTAqy8uZLCSM7qfEH5yHow323BFdahY7h4kKupKSp6Ei2uL7qb+kh6qd/I2NQ0VlGx0apEHCHCY2TBs8cwxEwREcLGxGWwdHBQC5JJAB86sXDeKFm5MyhJrXFj3JAN2jJ19anUeYsa59nf8A+r/5U3/TVV4cJelf7Dw8SlwcTT4hUNhl+TWVmSwysWz+l01HSrLh+DDMHmdp3Bupky5UPikagKD+VYnzrTsh/UcN/wCyn8qaTSqilmIVVBJJNgANyT4VEvQvDTF4lYkZ3NlUXJ308vE+XU+ulPD4GLNNKPlH2U68tNxGPPqxG7eQFR8PI2LcTMCsCm8KEEFyNppAdvyF6bnW1m1WSO0I1thSl1kw05nhUyJJYYiFdyRoJo7mxcDQr84AdRq2pTxSVpHGGQkFhmlcGxSK9u6ejudB4AMegqxaUU1TLHwfjkGKW8EivbRhsykbhlPeU+sUyBqgcU4XAAkcUCmY92EJeNltuxkSzIi7k/zJFNOH8BxsKC3EGdwNRJErpf3h7etr10jJ/KMeTGo/JbKwaqfAsdxGVmLHCvCGyrIFljMlvSZAWbujoTvY201q2VdOzm1Rm9F6p34Tx+RW5Y1u1shuFBF8yhr21vp3jY6aa7S8cxStpHnUN3wInUpfOMgJPfIsrZh0v9IVJBb70XqmRccxoVS0FzljD5UcWdslyB1S5ceXdPQ1iHj2Lyxnl5g2RXIje8bO6LfL1UAtfqNDsDQF0vWaW8CeVorzEF8zjRCmisQNCTuBf20yoAooooDlyFzZ8ozWtmsL28L72qFxzhi4iJozo2jI43SRdUdT4hqZVraooCvs9xAzwhnGWVSY5V+jKmjgfk31B6gg0t7R4TkN8MQaAAYhR86MbS2+mm9+q5h0FTjaHFi2gxAIPnLELg+sx3/Zim0iAggi4IsR5Goq0WUurtFS41AXiLJq6Wlj82TUAHwYXX1GpmGnEiK6m6sAwPkRcUv4KpiMmFbeBrJ5wsLxn2C6X8Uo4R8m8kHRDzI/OOQk2H2XzL6svjXE9BO1Y1orAooScMbhElXK4uLggg2KsNmUjVWHQ1WuG8abBjEGYGWP4TKA6leaW7u8dlDnb0DffSrHxHFiKNnILWGijdmOioPMsQPbVP4dwwfKzTANMMayuwzABXIRkQX7q9/pa9rmjWjnNJtE3hXawYfh8DfBsSwWJLtkCp0Fyxa4HnlplhFOLAklkSRL3WKK5jDD6ZPekceDAAfRuKqfDeGhsNFGqhZJYxHlETaxutjKJtgR6XTa1tQas0KM8UeKhFpsgMifW20aNume4OVtwfIkVT5ZEIqiwVmuGExKyIrobqwDA+RrtVzqaySBQSTYAEk+AG9J+FPy4XxMt1aS8z33VbdxAPEJYW8SfGpPFTnyQj+0Pe8o11e/r0T9Kugh5+KSL+ziAnk82vaJD7QX/QXxp6ys5UrGHZvhzKGmlHy0trj6tB6EQ9Q1PixJ8K68WvMww6kgEZpmGhEf0AejOdPshjvamWImEaM7GyqCxPgALk+6o3CYjkzsLPJ328r7L+ith767JVowN27JkUYUAAAAAAAaAAbAeVbGsisNVipVTFjWWMWkVlGUtzEAz5gea9j30y3GXfy1uIs+B4h9Y5XMCQHUNZSECg5lvmQcw94d5iKutqLUBVsPgsWGlYu1mjlCKW9FrLyybswvvqtra3zaGs/BMXLKCXeGPKumYMQwy30Rra673Gu1Wi1FqAV4uLFlyYpIFTSweORmHjcrIAdfKuXJx/1uF/Yy/fU5FZoBLycf9bhf2Mv31HJx/wBbhf2Mv31OqKAS8nH/AFuF/Yy/fVjk4/63C/sZfvqd0UBTO1MWNSAzGTDnkMswyxSA9w97eU6ZCwPkTTdYsd0lwv7KX76mmMw4kR0bZ1Kn1MLVA7K4gyYSEt6QQI32k7rfxBqvyT8Fb43hMXHiYZjJh7yBsObRS22MiZvlehVgPtVG4rhMZ3ZkeBpIsxCiOQF1I70dzJ1sCPNRVp7XR3wruN4isw/5TBj/AHQR7a4A322qkvTVh3ETYKfEyosiS4cqwuDypR7CDLoRsR4135eL+sw/7KX72ucuFaB2lhXMjm8sQ3zH+1i/K+kvztxrvM/CMfLMocFBuddPK2+bplte+lVs7dRLiUxUk6R8zD/JATN8nJbMbrGCObr85vLKKlJwlxBMrMrvJKZrqCgBLKbC7E6Zd71L4PAwVpJBaSVs7D6ItZE/RQC/nmqeakdfkoXDMKnKw8hVVsiH5SaNQx+lZg59mlWjgDAc9BayzMVttaULLce1zVW4Yqrh0dYiwigjkmfmLGQGW/cst3YAX1IHS96tXC2BxGKt4wn3xj/KqfIh4bcJXJJPF81XEieSy6kftA9MJpVRSzEKoBJJ2AG5NJ8bjVixYvmJeAgKoJZiriwAH2jqbAeNSY8G8pDz6AG6Qg3UEbGQ/wBowOv0QfE61KLBwtS5adxlL6IDoViGq3HQsSWPhcA7U07Iw3iaY7zuZP0PRjHqyAH1k0r4+55JRb5pWWFbb3lOUkepSW9lW6CIKoVRYAAAeAGgHuq8FszciXiF3HXzcuHfmyBT9he+9/Ihcv6VNRSd2zY1V6RwMx9crAD+CNTgV0RmM1q1bVq1SQVubthEl86SKRn07l+6LgWzaFtl8TbWpGA7TxSyGJc2YMqn0fnIz30OwysvrHhrU5eCwD+xTe/oje4Ps1ANYPBICEHJSyehYAZdb6W21oDk/GRy4nVGYzW5aDKCe6XNyTYWUE71Bn7XQqCcshIzggAfMNjqTY38jTT8DQZDHylyE5sttL+I8K2k4TCwymJCBfTKLd70vfQEODtJAYzKz5ED8u76d4AEjyI212INY+NmD/GI/ef9KaQYZUzZVC5iWawtdjuxtuTYV2tQCX42YP8AGI/ef9KPjZg/xiP3n/SndFAJPjZg/wAYj95/0o+NmD/GI/ef9Kd0UAjPavB/jEfvP+lJezHaXCR/CIzOgC4mVlud1ktJceWZmHsq60owuFdMZM9jy5I4jf8AOIXU/wB3JUMlEbF9pcE6OhxEdmVlOvRhbwqv8I7S4YwRZp4w2RQ2vUCx/jV/qndn7rG0dzeOWZLeqRiP7pB9tUmd+O3s1+MeE+vj9/8A2qLPxPAO4cyxZwQQ1yDcbXI33O9P8x8TWc58apo07FHxiwv18fv/AO1B7R4X8Yj9/wD2pvnPjWMx8aWidnnsbRvh8KHWNWSJLNI0AbSxFg2ZrX1sVqz9nrs+Jc63lVb735caAnYdb9BTOaAn0WKHqVCXPtZTXPheAEEYRSW1Zix3ZnYszHzJNV+bCVEsCis1ipJFKKZeJQJ82CJ52+2/yafwzmrqKqfYocyXGYjoZRAh8UgFjby5hf3VbK6Y/DDmdyEvCu9i8Y/gYYh6ljD/AM5DTsVA4XhSnNLbvK7+w2C/3QKniro5szWrVtWrVJBtRRRQBRRRQBRRRQBRRRQBRRRQBWpFFFAFVSIWxeLUbFon/SZLH/CP40UVSZ24/wDMmXovWaK5G4xes0UUIMXovRRQBXHGSFY3YbhWI9YBIooowT+ysATCYcD6pGPmzAMxPmSSab0UV2Xh5r9MVtRRViArVqKKA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31750" name="Picture 9" descr="http://www.thespeciallife.com/images/Williams-Synd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34544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1" descr="http://geneticsf.labanca.net/wp-content/uploads/2010/11/Williams-synd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89388"/>
            <a:ext cx="27527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ovéPole 4"/>
          <p:cNvSpPr txBox="1">
            <a:spLocks noChangeArrowheads="1"/>
          </p:cNvSpPr>
          <p:nvPr/>
        </p:nvSpPr>
        <p:spPr bwMode="auto">
          <a:xfrm>
            <a:off x="7180263" y="6453188"/>
            <a:ext cx="201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"/>
              <a:t>https://www.google.cz/search?q=williams+beuren+syndrome&amp;source=lnms&amp;tbm=isch&amp;sa=X&amp;ei=MimGUvDpC4GctQaJhYGwCg&amp;ved=0CAcQ_AUoAQ&amp;biw=1920&amp;bih=989#facrc=_&amp;imgdii=_&amp;imgrc=HTjyFEuSnZo4JM%3A%3BkqK81uaGRtKPIM%3Bhttp%253A%252F%252Fgeneticsf.laba</a:t>
            </a:r>
          </a:p>
        </p:txBody>
      </p:sp>
      <p:sp>
        <p:nvSpPr>
          <p:cNvPr id="31753" name="TextovéPole 5"/>
          <p:cNvSpPr txBox="1">
            <a:spLocks noChangeArrowheads="1"/>
          </p:cNvSpPr>
          <p:nvPr/>
        </p:nvSpPr>
        <p:spPr bwMode="auto">
          <a:xfrm>
            <a:off x="7126288" y="3875088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"/>
              <a:t>https://www.google.cz/search?q=williams+beuren+syndrome&amp;source=lnms&amp;tbm=isch&amp;sa=X&amp;ei=MimGUvDpC4GctQaJhYGwCg&amp;ved=0CAcQ_AUoAQ&amp;biw=1920&amp;bih=989#facrc=_&amp;imgdii=_&amp;imgrc=MdTDkcoWBwg-WM%3A%3BTKKZzTKDfniYlM%3Bhttp%253A%252F%252Fwww.thespeciallife.com%252Fimages%252F</a:t>
            </a:r>
          </a:p>
        </p:txBody>
      </p:sp>
    </p:spTree>
    <p:extLst>
      <p:ext uri="{BB962C8B-B14F-4D97-AF65-F5344CB8AC3E}">
        <p14:creationId xmlns:p14="http://schemas.microsoft.com/office/powerpoint/2010/main" val="2739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04813"/>
            <a:ext cx="8208912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Structural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variability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endParaRPr lang="cs-CZ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827088" y="1700809"/>
            <a:ext cx="7772400" cy="489049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cs-CZ" sz="2400" b="1" dirty="0" smtClean="0"/>
              <a:t>Changes in genome greater than 1000 bases (1 kb</a:t>
            </a:r>
            <a:r>
              <a:rPr lang="en-US" altLang="cs-CZ" sz="2400" dirty="0" smtClean="0"/>
              <a:t>)</a:t>
            </a:r>
          </a:p>
          <a:p>
            <a:pPr marL="361950" indent="0">
              <a:buNone/>
              <a:defRPr/>
            </a:pPr>
            <a:r>
              <a:rPr lang="en-US" altLang="cs-CZ" sz="2400" dirty="0" smtClean="0"/>
              <a:t>= submicroscopic changes, microscopic changes, changes in the number of individual chromosomes, changes in genomes...</a:t>
            </a:r>
          </a:p>
          <a:p>
            <a:pPr marL="0" indent="0">
              <a:buNone/>
              <a:defRPr/>
            </a:pPr>
            <a:endParaRPr lang="en-US" altLang="cs-CZ" sz="2400" dirty="0" smtClean="0"/>
          </a:p>
          <a:p>
            <a:pPr marL="0" indent="0" defTabSz="927100">
              <a:buNone/>
              <a:tabLst>
                <a:tab pos="2152650" algn="l"/>
              </a:tabLst>
              <a:defRPr/>
            </a:pPr>
            <a:r>
              <a:rPr lang="en-US" altLang="cs-CZ" sz="2400" dirty="0" smtClean="0"/>
              <a:t>a) </a:t>
            </a:r>
            <a:r>
              <a:rPr lang="en-US" altLang="cs-CZ" sz="2400" b="1" dirty="0" smtClean="0"/>
              <a:t>Quantitative</a:t>
            </a:r>
            <a:r>
              <a:rPr lang="en-US" altLang="cs-CZ" sz="2400" dirty="0" smtClean="0"/>
              <a:t> - copy number variation (CNVs) - deletion, 		</a:t>
            </a:r>
            <a:r>
              <a:rPr lang="cs-CZ" altLang="cs-CZ" sz="2400" dirty="0" smtClean="0"/>
              <a:t> </a:t>
            </a:r>
            <a:r>
              <a:rPr lang="en-US" altLang="cs-CZ" sz="2400" dirty="0" smtClean="0"/>
              <a:t>duplication, insertion</a:t>
            </a:r>
          </a:p>
          <a:p>
            <a:pPr marL="0" indent="0">
              <a:buNone/>
              <a:defRPr/>
            </a:pPr>
            <a:r>
              <a:rPr lang="en-US" altLang="cs-CZ" sz="2400" dirty="0" smtClean="0"/>
              <a:t>b) </a:t>
            </a:r>
            <a:r>
              <a:rPr lang="en-US" altLang="cs-CZ" sz="2400" b="1" dirty="0" smtClean="0"/>
              <a:t>Positional </a:t>
            </a:r>
            <a:r>
              <a:rPr lang="cs-CZ" altLang="cs-CZ" sz="2400" b="1" dirty="0" smtClean="0"/>
              <a:t>	</a:t>
            </a:r>
            <a:r>
              <a:rPr lang="en-US" altLang="cs-CZ" sz="2400" dirty="0" smtClean="0"/>
              <a:t>- translocations</a:t>
            </a:r>
          </a:p>
          <a:p>
            <a:pPr marL="0" indent="0">
              <a:buNone/>
              <a:defRPr/>
            </a:pPr>
            <a:r>
              <a:rPr lang="en-US" altLang="cs-CZ" sz="2400" dirty="0" smtClean="0"/>
              <a:t>c) </a:t>
            </a:r>
            <a:r>
              <a:rPr lang="en-US" altLang="cs-CZ" sz="2400" b="1" dirty="0" smtClean="0"/>
              <a:t>Orientation</a:t>
            </a:r>
            <a:r>
              <a:rPr lang="en-US" altLang="cs-CZ" sz="2400" dirty="0" smtClean="0"/>
              <a:t> - inversion</a:t>
            </a:r>
          </a:p>
          <a:p>
            <a:pPr marL="0" indent="0">
              <a:buNone/>
              <a:defRPr/>
            </a:pPr>
            <a:endParaRPr lang="en-US" altLang="cs-CZ" sz="2400" dirty="0" smtClean="0"/>
          </a:p>
          <a:p>
            <a:pPr marL="0" indent="0">
              <a:buNone/>
              <a:defRPr/>
            </a:pPr>
            <a:r>
              <a:rPr lang="en-US" altLang="cs-CZ" sz="2400" i="1" dirty="0" smtClean="0"/>
              <a:t>Copy number variation </a:t>
            </a:r>
            <a:r>
              <a:rPr lang="en-US" altLang="cs-CZ" sz="2400" b="1" i="1" dirty="0" smtClean="0"/>
              <a:t>(CNVs) </a:t>
            </a:r>
            <a:r>
              <a:rPr lang="en-US" altLang="cs-CZ" sz="2400" i="1" dirty="0" smtClean="0"/>
              <a:t>- segments of DNA greater than 1 kb present in a variable copy number compared to the reference genome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cs-CZ" b="1" dirty="0" smtClean="0"/>
          </a:p>
        </p:txBody>
      </p:sp>
      <p:sp>
        <p:nvSpPr>
          <p:cNvPr id="4" name="Šipka dolů 3"/>
          <p:cNvSpPr/>
          <p:nvPr/>
        </p:nvSpPr>
        <p:spPr>
          <a:xfrm>
            <a:off x="6372200" y="3861048"/>
            <a:ext cx="215900" cy="1079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163" y="476250"/>
            <a:ext cx="8351837" cy="750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200" b="1" kern="1200" dirty="0" err="1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Williams</a:t>
            </a:r>
            <a:r>
              <a:rPr lang="cs-CZ" sz="3200" b="1" kern="12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– </a:t>
            </a:r>
            <a:r>
              <a:rPr lang="cs-CZ" sz="3200" b="1" kern="1200" dirty="0" err="1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Beurenův</a:t>
            </a:r>
            <a:r>
              <a:rPr lang="cs-CZ" sz="3200" b="1" kern="12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syndrome: case report</a:t>
            </a:r>
            <a:endParaRPr lang="cs-CZ" sz="3200" b="1" kern="12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9331" name="Zástupný symbol pro obsah 2"/>
          <p:cNvSpPr>
            <a:spLocks noGrp="1"/>
          </p:cNvSpPr>
          <p:nvPr>
            <p:ph idx="1"/>
          </p:nvPr>
        </p:nvSpPr>
        <p:spPr>
          <a:xfrm>
            <a:off x="585788" y="1593850"/>
            <a:ext cx="4706292" cy="1547118"/>
          </a:xfrm>
        </p:spPr>
        <p:txBody>
          <a:bodyPr/>
          <a:lstStyle/>
          <a:p>
            <a:r>
              <a:rPr lang="cs-CZ" altLang="cs-CZ" dirty="0" err="1" smtClean="0">
                <a:cs typeface="Arial" panose="020B0604020202020204" pitchFamily="34" charset="0"/>
              </a:rPr>
              <a:t>Birth</a:t>
            </a:r>
            <a:r>
              <a:rPr lang="cs-CZ" altLang="cs-CZ" dirty="0" smtClean="0">
                <a:cs typeface="Arial" panose="020B0604020202020204" pitchFamily="34" charset="0"/>
              </a:rPr>
              <a:t>: 2010</a:t>
            </a:r>
          </a:p>
          <a:p>
            <a:r>
              <a:rPr lang="cs-CZ" altLang="cs-CZ" dirty="0" err="1" smtClean="0">
                <a:cs typeface="Arial" panose="020B0604020202020204" pitchFamily="34" charset="0"/>
              </a:rPr>
              <a:t>Phenotype</a:t>
            </a:r>
            <a:r>
              <a:rPr lang="cs-CZ" altLang="cs-CZ" dirty="0" smtClean="0">
                <a:cs typeface="Arial" panose="020B0604020202020204" pitchFamily="34" charset="0"/>
              </a:rPr>
              <a:t>: NDD, </a:t>
            </a:r>
            <a:r>
              <a:rPr lang="cs-CZ" altLang="cs-CZ" dirty="0" err="1" smtClean="0">
                <a:cs typeface="Arial" panose="020B0604020202020204" pitchFamily="34" charset="0"/>
              </a:rPr>
              <a:t>stigmatizatio</a:t>
            </a:r>
            <a:endParaRPr lang="cs-CZ" altLang="cs-CZ" dirty="0" smtClean="0">
              <a:cs typeface="Arial" panose="020B0604020202020204" pitchFamily="34" charset="0"/>
            </a:endParaRPr>
          </a:p>
          <a:p>
            <a:r>
              <a:rPr lang="cs-CZ" altLang="cs-CZ" dirty="0" smtClean="0">
                <a:cs typeface="Arial" panose="020B0604020202020204" pitchFamily="34" charset="0"/>
              </a:rPr>
              <a:t>Cause: </a:t>
            </a:r>
            <a:r>
              <a:rPr lang="cs-CZ" altLang="cs-CZ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del</a:t>
            </a:r>
            <a:r>
              <a:rPr lang="cs-CZ" altLang="cs-CZ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7q11.23 (1,4 </a:t>
            </a:r>
            <a:r>
              <a:rPr lang="cs-CZ" altLang="cs-CZ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Mb</a:t>
            </a:r>
            <a:r>
              <a:rPr lang="cs-CZ" altLang="cs-CZ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9332" name="Picture 2" descr="G:\Koláčková_A_1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577975"/>
            <a:ext cx="390525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3" descr="G:\Koláčková_A_1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8"/>
          <a:stretch>
            <a:fillRect/>
          </a:stretch>
        </p:blipFill>
        <p:spPr bwMode="auto">
          <a:xfrm>
            <a:off x="684213" y="3860800"/>
            <a:ext cx="2735262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4" descr="G:\Koláčková_A_10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1" b="33299"/>
          <a:stretch>
            <a:fillRect/>
          </a:stretch>
        </p:blipFill>
        <p:spPr bwMode="auto">
          <a:xfrm>
            <a:off x="3546475" y="4181475"/>
            <a:ext cx="24971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TextovéPole 2"/>
          <p:cNvSpPr txBox="1">
            <a:spLocks noChangeArrowheads="1"/>
          </p:cNvSpPr>
          <p:nvPr/>
        </p:nvSpPr>
        <p:spPr bwMode="auto">
          <a:xfrm>
            <a:off x="6588125" y="2781300"/>
            <a:ext cx="796925" cy="85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obr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5475"/>
            <a:ext cx="9144000" cy="74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Výsledek vyšetření – profil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array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-CGH s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mikrodelecí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7q11.23</a:t>
            </a:r>
          </a:p>
        </p:txBody>
      </p:sp>
      <p:pic>
        <p:nvPicPr>
          <p:cNvPr id="1003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42137" cy="4641850"/>
          </a:xfrm>
          <a:noFill/>
        </p:spPr>
      </p:pic>
      <p:cxnSp>
        <p:nvCxnSpPr>
          <p:cNvPr id="3" name="Přímá spojnice se šipkou 2"/>
          <p:cNvCxnSpPr/>
          <p:nvPr/>
        </p:nvCxnSpPr>
        <p:spPr>
          <a:xfrm>
            <a:off x="2411413" y="3068638"/>
            <a:ext cx="576262" cy="5048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333375"/>
            <a:ext cx="8062913" cy="1079500"/>
          </a:xfrm>
        </p:spPr>
        <p:txBody>
          <a:bodyPr/>
          <a:lstStyle/>
          <a:p>
            <a:pPr eaLnBrk="1" hangingPunct="1"/>
            <a:r>
              <a:rPr lang="cs-CZ" altLang="cs-CZ" sz="28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Congenital</a:t>
            </a:r>
            <a:r>
              <a:rPr lang="cs-CZ" altLang="cs-CZ" sz="28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chromozomal</a:t>
            </a:r>
            <a:r>
              <a:rPr lang="cs-CZ" altLang="cs-CZ" sz="28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abberations</a:t>
            </a:r>
            <a:r>
              <a:rPr lang="cs-CZ" altLang="cs-CZ" sz="28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(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CHAs</a:t>
            </a:r>
            <a:r>
              <a:rPr lang="cs-CZ" altLang="cs-CZ" sz="28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865188" y="1762125"/>
            <a:ext cx="77724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For every child conceived, there is a general genetic risk of 3 - 5% of being born with a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congential</a:t>
            </a:r>
            <a:r>
              <a:rPr lang="cs-CZ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disorder</a:t>
            </a: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!!!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cs-CZ" sz="2000" b="1" dirty="0" smtClean="0">
              <a:latin typeface="Arial CE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cs-CZ" sz="2000" b="1" dirty="0" smtClean="0">
                <a:latin typeface="Arial CE" panose="020B0604020202020204" pitchFamily="34" charset="0"/>
              </a:rPr>
              <a:t>Congenital CHA: 50 - 60% of first trimester abortions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000" b="1" dirty="0" smtClean="0">
                <a:latin typeface="Arial CE" panose="020B0604020202020204" pitchFamily="34" charset="0"/>
              </a:rPr>
              <a:t>			    </a:t>
            </a: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0.56% of live births have CHA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cs-CZ" sz="2000" b="1" dirty="0" smtClean="0">
                <a:latin typeface="Arial CE" panose="020B0604020202020204" pitchFamily="34" charset="0"/>
              </a:rPr>
              <a:t>of which 0.1% trisomy 21, 0.1% </a:t>
            </a:r>
            <a:r>
              <a:rPr lang="en-US" altLang="cs-CZ" sz="2000" b="1" dirty="0" err="1" smtClean="0">
                <a:latin typeface="Arial CE" panose="020B0604020202020204" pitchFamily="34" charset="0"/>
              </a:rPr>
              <a:t>Robertsonian</a:t>
            </a:r>
            <a:r>
              <a:rPr lang="en-US" altLang="cs-CZ" sz="2000" b="1" dirty="0" smtClean="0">
                <a:latin typeface="Arial CE" panose="020B0604020202020204" pitchFamily="34" charset="0"/>
              </a:rPr>
              <a:t> translocation or </a:t>
            </a:r>
            <a:r>
              <a:rPr lang="en-US" altLang="cs-CZ" sz="2000" dirty="0" smtClean="0">
                <a:latin typeface="Arial CE" panose="020B0604020202020204" pitchFamily="34" charset="0"/>
              </a:rPr>
              <a:t>other balanced translocation, 0.1% XXX,XXY, or XYY, 0.05% unbalanced change, 0.01% trisomy 18 or 13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cs-CZ" sz="2000" b="1" dirty="0" smtClean="0">
              <a:latin typeface="Arial CE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cs-CZ" sz="2000" b="1" dirty="0" smtClean="0">
              <a:latin typeface="Arial CE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000" b="1" dirty="0" smtClean="0">
                <a:latin typeface="Arial CE" panose="020B0604020202020204" pitchFamily="34" charset="0"/>
              </a:rPr>
              <a:t>NDD</a:t>
            </a:r>
            <a:r>
              <a:rPr lang="en-US" altLang="cs-CZ" sz="2000" b="1" dirty="0" smtClean="0">
                <a:latin typeface="Arial CE" panose="020B0604020202020204" pitchFamily="34" charset="0"/>
              </a:rPr>
              <a:t>, psychomotor retardation, sterility, testicular hypoplasia, amenorrhea, obesity, autism, etc.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cs-CZ" sz="2000" b="1" dirty="0" smtClean="0">
              <a:latin typeface="Arial CE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CHA</a:t>
            </a:r>
            <a:r>
              <a:rPr lang="cs-CZ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s</a:t>
            </a: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- responsible for about 100 clinically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defined</a:t>
            </a:r>
            <a:r>
              <a:rPr lang="en-US" altLang="cs-CZ" sz="20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syndromes</a:t>
            </a:r>
            <a:endParaRPr lang="cs-CZ" altLang="cs-CZ" sz="2000" b="1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dirty="0" smtClean="0">
              <a:solidFill>
                <a:srgbClr val="FFFF00"/>
              </a:solidFill>
              <a:latin typeface="Arial CE" panose="020B0604020202020204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55650" y="1628775"/>
            <a:ext cx="7993063" cy="4895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4356100" y="4076700"/>
            <a:ext cx="215900" cy="5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33375"/>
            <a:ext cx="7772400" cy="411480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7993063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00000"/>
              </a:buClr>
              <a:buSzTx/>
              <a:buNone/>
              <a:defRPr/>
            </a:pPr>
            <a:r>
              <a:rPr lang="cs-CZ" altLang="cs-CZ" b="1" u="sng" dirty="0" err="1" smtClean="0">
                <a:solidFill>
                  <a:srgbClr val="C00000"/>
                </a:solidFill>
              </a:rPr>
              <a:t>Designation</a:t>
            </a:r>
            <a:endParaRPr lang="cs-CZ" altLang="cs-CZ" b="1" u="sng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Tx/>
              <a:buNone/>
              <a:defRPr/>
            </a:pPr>
            <a:r>
              <a:rPr lang="cs-CZ" altLang="cs-CZ" sz="2000" b="1" dirty="0" err="1" smtClean="0">
                <a:solidFill>
                  <a:srgbClr val="C00000"/>
                </a:solidFill>
              </a:rPr>
              <a:t>According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to: </a:t>
            </a:r>
            <a:r>
              <a:rPr lang="en-US" altLang="cs-CZ" sz="2000" b="1" dirty="0" smtClean="0">
                <a:solidFill>
                  <a:srgbClr val="C00000"/>
                </a:solidFill>
              </a:rPr>
              <a:t> </a:t>
            </a:r>
            <a:r>
              <a:rPr lang="en-US" altLang="cs-CZ" sz="2000" b="1" dirty="0">
                <a:solidFill>
                  <a:srgbClr val="C00000"/>
                </a:solidFill>
              </a:rPr>
              <a:t>discoverer.....Down Syndrome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Tx/>
              <a:buNone/>
              <a:defRPr/>
            </a:pPr>
            <a:r>
              <a:rPr lang="en-US" altLang="cs-CZ" sz="2000" b="1" dirty="0">
                <a:solidFill>
                  <a:srgbClr val="C00000"/>
                </a:solidFill>
              </a:rPr>
              <a:t> by symptoms .....</a:t>
            </a:r>
            <a:r>
              <a:rPr lang="en-US" altLang="cs-CZ" sz="2000" b="1" dirty="0" smtClean="0">
                <a:solidFill>
                  <a:srgbClr val="C00000"/>
                </a:solidFill>
              </a:rPr>
              <a:t>cat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en-US" altLang="cs-CZ" sz="2000" b="1" dirty="0" smtClean="0">
                <a:solidFill>
                  <a:srgbClr val="C00000"/>
                </a:solidFill>
              </a:rPr>
              <a:t>cry </a:t>
            </a:r>
            <a:r>
              <a:rPr lang="en-US" altLang="cs-CZ" sz="2000" b="1" dirty="0">
                <a:solidFill>
                  <a:srgbClr val="C00000"/>
                </a:solidFill>
              </a:rPr>
              <a:t>syndrome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Tx/>
              <a:buNone/>
              <a:defRPr/>
            </a:pPr>
            <a:r>
              <a:rPr lang="en-US" altLang="cs-CZ" sz="2000" b="1" dirty="0">
                <a:solidFill>
                  <a:srgbClr val="C00000"/>
                </a:solidFill>
              </a:rPr>
              <a:t> by location..... del 1p36 syndrome</a:t>
            </a:r>
            <a:endParaRPr lang="cs-CZ" altLang="cs-CZ" sz="20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General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origin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chromosomal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aberations</a:t>
            </a:r>
            <a:endParaRPr lang="cs-CZ" altLang="cs-CZ" sz="32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03275" y="1916113"/>
            <a:ext cx="8340725" cy="3429000"/>
          </a:xfrm>
        </p:spPr>
        <p:txBody>
          <a:bodyPr/>
          <a:lstStyle/>
          <a:p>
            <a:pPr eaLnBrk="1" hangingPunct="1"/>
            <a:r>
              <a:rPr lang="en-US" altLang="cs-CZ" sz="2000" dirty="0" smtClean="0">
                <a:latin typeface="Arial CE" panose="020B0604020202020204" pitchFamily="34" charset="0"/>
              </a:rPr>
              <a:t>A) </a:t>
            </a:r>
            <a:r>
              <a:rPr lang="en-US" altLang="cs-CZ" sz="2000" b="1" dirty="0" smtClean="0">
                <a:latin typeface="Arial CE" panose="020B0604020202020204" pitchFamily="34" charset="0"/>
              </a:rPr>
              <a:t>spontaneous </a:t>
            </a:r>
            <a:r>
              <a:rPr lang="en-US" altLang="cs-CZ" sz="2000" dirty="0" smtClean="0">
                <a:latin typeface="Arial CE" panose="020B0604020202020204" pitchFamily="34" charset="0"/>
              </a:rPr>
              <a:t>(DNA damage + replication, replication, recombination, segregation defects...) </a:t>
            </a:r>
          </a:p>
          <a:p>
            <a:pPr eaLnBrk="1" hangingPunct="1"/>
            <a:r>
              <a:rPr lang="en-US" altLang="cs-CZ" sz="2000" dirty="0" smtClean="0">
                <a:latin typeface="Arial CE" panose="020B0604020202020204" pitchFamily="34" charset="0"/>
              </a:rPr>
              <a:t>B) </a:t>
            </a:r>
            <a:r>
              <a:rPr lang="en-US" altLang="cs-CZ" sz="2000" b="1" dirty="0" smtClean="0">
                <a:latin typeface="Arial CE" panose="020B0604020202020204" pitchFamily="34" charset="0"/>
              </a:rPr>
              <a:t>induced by </a:t>
            </a:r>
            <a:r>
              <a:rPr lang="en-US" altLang="cs-CZ" sz="2000" b="1" dirty="0" err="1" smtClean="0">
                <a:latin typeface="Arial CE" panose="020B0604020202020204" pitchFamily="34" charset="0"/>
              </a:rPr>
              <a:t>clastogens</a:t>
            </a:r>
            <a:r>
              <a:rPr lang="en-US" altLang="cs-CZ" sz="2000" b="1" dirty="0" smtClean="0">
                <a:latin typeface="Arial CE" panose="020B0604020202020204" pitchFamily="34" charset="0"/>
              </a:rPr>
              <a:t> </a:t>
            </a:r>
            <a:r>
              <a:rPr lang="en-US" altLang="cs-CZ" sz="2000" dirty="0" smtClean="0">
                <a:latin typeface="Arial CE" panose="020B0604020202020204" pitchFamily="34" charset="0"/>
              </a:rPr>
              <a:t>(ionizing radiation, UV radiation, chemicals, viruses...DNA damage)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2625" y="5013325"/>
            <a:ext cx="777716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Structural aberration - the crucial lesion is a double-stranded DNA break (DSB)!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unrepaired = lethal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incorrectly repaired =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aberration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58888" y="3789363"/>
            <a:ext cx="47879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buFontTx/>
              <a:buChar char="-"/>
              <a:defRPr/>
            </a:pPr>
            <a:r>
              <a:rPr lang="en-US" altLang="cs-CZ" sz="2800" b="1" dirty="0" smtClean="0">
                <a:solidFill>
                  <a:schemeClr val="tx1"/>
                </a:solidFill>
                <a:latin typeface="Arial CE" pitchFamily="34" charset="0"/>
              </a:rPr>
              <a:t>Congenital aberrations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+mn-lt"/>
                <a:cs typeface="Rod" panose="02030509050101010101" pitchFamily="49" charset="-79"/>
              </a:rPr>
              <a:t>Acquired aberrations </a:t>
            </a:r>
            <a:endParaRPr lang="en-US" sz="2800" b="1" dirty="0">
              <a:solidFill>
                <a:schemeClr val="tx1"/>
              </a:solidFill>
              <a:latin typeface="+mn-lt"/>
              <a:cs typeface="Rod" panose="02030509050101010101" pitchFamily="49" charset="-79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97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DSB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effects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on DNA</a:t>
            </a:r>
            <a:endParaRPr lang="cs-CZ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522413"/>
            <a:ext cx="6696075" cy="4859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92725" y="6396038"/>
            <a:ext cx="36782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1" dirty="0" err="1">
                <a:solidFill>
                  <a:schemeClr val="tx1"/>
                </a:solidFill>
                <a:latin typeface="+mn-lt"/>
              </a:rPr>
              <a:t>Pandey</a:t>
            </a:r>
            <a:r>
              <a:rPr lang="cs-CZ" sz="2000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sz="2000" i="1" dirty="0" err="1">
                <a:solidFill>
                  <a:schemeClr val="tx1"/>
                </a:solidFill>
                <a:latin typeface="+mn-lt"/>
              </a:rPr>
              <a:t>Raghavan</a:t>
            </a:r>
            <a:r>
              <a:rPr lang="cs-CZ" sz="2000" i="1" dirty="0">
                <a:solidFill>
                  <a:schemeClr val="tx1"/>
                </a:solidFill>
                <a:latin typeface="+mn-lt"/>
              </a:rPr>
              <a:t>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6714e136-811c-431c-88c2-647d4b7d33b2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rstvy">
  <a:themeElements>
    <a:clrScheme name="Vrstvy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Designs\Vzletný.pot</Template>
  <TotalTime>5682</TotalTime>
  <Words>1977</Words>
  <Application>Microsoft Office PowerPoint</Application>
  <PresentationFormat>Předvádění na obrazovce (4:3)</PresentationFormat>
  <Paragraphs>324</Paragraphs>
  <Slides>52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3" baseType="lpstr">
      <vt:lpstr>Arial</vt:lpstr>
      <vt:lpstr>Arial CE</vt:lpstr>
      <vt:lpstr>Calibri</vt:lpstr>
      <vt:lpstr>Comic Sans MS</vt:lpstr>
      <vt:lpstr>Poster Bodoni CE</vt:lpstr>
      <vt:lpstr>Rod</vt:lpstr>
      <vt:lpstr>Times New Roman</vt:lpstr>
      <vt:lpstr>Wingdings</vt:lpstr>
      <vt:lpstr>Vrstvy</vt:lpstr>
      <vt:lpstr>Vlastní návrh</vt:lpstr>
      <vt:lpstr>CorelPhotoPaint.Image.8</vt:lpstr>
      <vt:lpstr>Medical genetics II</vt:lpstr>
      <vt:lpstr>Standard karyotype 46,XX  or 46, XY</vt:lpstr>
      <vt:lpstr>Prezentace aplikace PowerPoint</vt:lpstr>
      <vt:lpstr>Structural chromosomal abnormalitites</vt:lpstr>
      <vt:lpstr>Structural variability of chromosomes</vt:lpstr>
      <vt:lpstr>Congenital chromozomal abberations (CHAs)</vt:lpstr>
      <vt:lpstr>Prezentace aplikace PowerPoint</vt:lpstr>
      <vt:lpstr>General origin of chromosomal aberations</vt:lpstr>
      <vt:lpstr>DSB effects on DNA</vt:lpstr>
      <vt:lpstr>Prezentace aplikace PowerPoint</vt:lpstr>
      <vt:lpstr>Reparation of DSBs – mechanism of homologous / non-homomologous repairs (NHEJ, MMEJ) </vt:lpstr>
      <vt:lpstr>Examples of CHAs created by by non-homologous end joining (NHEJ)</vt:lpstr>
      <vt:lpstr>Failures of replication and chromosomal aberrations</vt:lpstr>
      <vt:lpstr>Duplications in genome – „hot spots“ for chromosomal aberrations </vt:lpstr>
      <vt:lpstr>Intrachromozomové oblasti SDs v lidském genomu</vt:lpstr>
      <vt:lpstr>Non-allelic homologous recombination (NAHR) recurent deletions / duplications / inversions</vt:lpstr>
      <vt:lpstr>Genomic disorders </vt:lpstr>
      <vt:lpstr>Mikrodeletion syndromes -                         pathological CNVs</vt:lpstr>
      <vt:lpstr>Incidence of microdeletions / microduplications in human genome</vt:lpstr>
      <vt:lpstr>Prezentace aplikace PowerPoint</vt:lpstr>
      <vt:lpstr>Examples of LCRs in known syndromes</vt:lpstr>
      <vt:lpstr>Genetic effects of microdeletions </vt:lpstr>
      <vt:lpstr>Mikrodeletion 22q11                 DiGeorge (VCFS) syndrome</vt:lpstr>
      <vt:lpstr>Cri-du-chat (cat's cry) syndrome</vt:lpstr>
      <vt:lpstr>Prezentace aplikace PowerPoint</vt:lpstr>
      <vt:lpstr>Microdeletion syndrome 1p36 - patient OLG FN Brno</vt:lpstr>
      <vt:lpstr>Microdeletion 22q11                 DiGeorge (VCFS) syndrome</vt:lpstr>
      <vt:lpstr>CATCH 22 - del(22)(q11) </vt:lpstr>
      <vt:lpstr>Photos of  DG/VCFS patients prominent chin, low set ears, prominent nose....</vt:lpstr>
      <vt:lpstr>DG/VCFS and detection techniques  (general approach foe all microeletion syndromes) </vt:lpstr>
      <vt:lpstr>Prezentace aplikace PowerPoint</vt:lpstr>
      <vt:lpstr>Prezentace aplikace PowerPoint</vt:lpstr>
      <vt:lpstr>Prezentace aplikace PowerPoint</vt:lpstr>
      <vt:lpstr>Case report - child with DG/VCFS</vt:lpstr>
      <vt:lpstr>Prezentace aplikace PowerPoint</vt:lpstr>
      <vt:lpstr>Prezentace aplikace PowerPoint</vt:lpstr>
      <vt:lpstr>Prezentace aplikace PowerPoint</vt:lpstr>
      <vt:lpstr>Prader-Willi  Angelman syndrome (microdeletion + uniparental disomy)</vt:lpstr>
      <vt:lpstr>          Genetické příčiny vzniku PWS a AS</vt:lpstr>
      <vt:lpstr>Prezentace aplikace PowerPoint</vt:lpstr>
      <vt:lpstr>Critical region for PW / AS in  chromozome 15</vt:lpstr>
      <vt:lpstr>Prezentace aplikace PowerPoint</vt:lpstr>
      <vt:lpstr>Prader-Willi syndrome (del 15q11-q13)</vt:lpstr>
      <vt:lpstr>Angelman syndrom ( happy puppet syndrome)</vt:lpstr>
      <vt:lpstr>Angelman syndrome (del 15q11-q13)  „Happy Puppet“</vt:lpstr>
      <vt:lpstr>Prezentace aplikace PowerPoint</vt:lpstr>
      <vt:lpstr>Prezentace aplikace PowerPoint</vt:lpstr>
      <vt:lpstr>William-Beuren syndrome</vt:lpstr>
      <vt:lpstr>Williams Beuren syndrome (del 7q11)</vt:lpstr>
      <vt:lpstr>Williams – Beurenův syndrome: case report</vt:lpstr>
      <vt:lpstr>Prezentace aplikace PowerPoint</vt:lpstr>
      <vt:lpstr>Výsledek vyšetření – profil array-CGH s mikrodelecí 7q11.23</vt:lpstr>
    </vt:vector>
  </TitlesOfParts>
  <Company>Hramat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Aplikace molekulárně genetických a molekulárně cytogenetických metod  při diagnostice pacientů s  Prader-Willi / Angelmanovým syndromem</dc:title>
  <dc:creator>Stefan Svestka</dc:creator>
  <cp:lastModifiedBy>jan smetty</cp:lastModifiedBy>
  <cp:revision>534</cp:revision>
  <cp:lastPrinted>1601-01-01T00:00:00Z</cp:lastPrinted>
  <dcterms:created xsi:type="dcterms:W3CDTF">2000-10-16T15:59:26Z</dcterms:created>
  <dcterms:modified xsi:type="dcterms:W3CDTF">2022-08-26T09:47:13Z</dcterms:modified>
</cp:coreProperties>
</file>