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18" r:id="rId3"/>
    <p:sldId id="274" r:id="rId4"/>
    <p:sldId id="414" r:id="rId5"/>
    <p:sldId id="475" r:id="rId6"/>
    <p:sldId id="405" r:id="rId7"/>
    <p:sldId id="431" r:id="rId8"/>
    <p:sldId id="430" r:id="rId9"/>
    <p:sldId id="429" r:id="rId10"/>
    <p:sldId id="480" r:id="rId11"/>
    <p:sldId id="461" r:id="rId12"/>
    <p:sldId id="476" r:id="rId13"/>
    <p:sldId id="462" r:id="rId14"/>
    <p:sldId id="463" r:id="rId15"/>
    <p:sldId id="465" r:id="rId16"/>
    <p:sldId id="481" r:id="rId17"/>
    <p:sldId id="482" r:id="rId18"/>
    <p:sldId id="464" r:id="rId19"/>
    <p:sldId id="425" r:id="rId20"/>
    <p:sldId id="473" r:id="rId21"/>
    <p:sldId id="424" r:id="rId22"/>
    <p:sldId id="472" r:id="rId23"/>
    <p:sldId id="471" r:id="rId24"/>
    <p:sldId id="426" r:id="rId25"/>
    <p:sldId id="459" r:id="rId26"/>
    <p:sldId id="466" r:id="rId27"/>
    <p:sldId id="474" r:id="rId28"/>
    <p:sldId id="419" r:id="rId29"/>
    <p:sldId id="420" r:id="rId30"/>
    <p:sldId id="353" r:id="rId31"/>
    <p:sldId id="392" r:id="rId32"/>
    <p:sldId id="354" r:id="rId33"/>
    <p:sldId id="483" r:id="rId34"/>
    <p:sldId id="355" r:id="rId35"/>
    <p:sldId id="458" r:id="rId36"/>
    <p:sldId id="484" r:id="rId37"/>
    <p:sldId id="485" r:id="rId38"/>
    <p:sldId id="356" r:id="rId39"/>
    <p:sldId id="357" r:id="rId40"/>
    <p:sldId id="358" r:id="rId41"/>
    <p:sldId id="486" r:id="rId42"/>
    <p:sldId id="488" r:id="rId43"/>
    <p:sldId id="359" r:id="rId44"/>
    <p:sldId id="487" r:id="rId45"/>
    <p:sldId id="360" r:id="rId46"/>
    <p:sldId id="421" r:id="rId47"/>
    <p:sldId id="427" r:id="rId48"/>
    <p:sldId id="396" r:id="rId49"/>
    <p:sldId id="397" r:id="rId50"/>
    <p:sldId id="428" r:id="rId51"/>
    <p:sldId id="423" r:id="rId52"/>
    <p:sldId id="443" r:id="rId53"/>
    <p:sldId id="437" r:id="rId54"/>
    <p:sldId id="442" r:id="rId55"/>
    <p:sldId id="444" r:id="rId56"/>
    <p:sldId id="438" r:id="rId57"/>
    <p:sldId id="439" r:id="rId58"/>
    <p:sldId id="445" r:id="rId59"/>
    <p:sldId id="450" r:id="rId60"/>
    <p:sldId id="478" r:id="rId61"/>
    <p:sldId id="451" r:id="rId62"/>
    <p:sldId id="452" r:id="rId63"/>
    <p:sldId id="453" r:id="rId64"/>
    <p:sldId id="454" r:id="rId65"/>
    <p:sldId id="455" r:id="rId66"/>
    <p:sldId id="456" r:id="rId67"/>
    <p:sldId id="457" r:id="rId68"/>
    <p:sldId id="477" r:id="rId69"/>
    <p:sldId id="310" r:id="rId70"/>
    <p:sldId id="280" r:id="rId71"/>
    <p:sldId id="415" r:id="rId72"/>
    <p:sldId id="350" r:id="rId73"/>
    <p:sldId id="352" r:id="rId74"/>
    <p:sldId id="279" r:id="rId75"/>
    <p:sldId id="395" r:id="rId76"/>
    <p:sldId id="406" r:id="rId77"/>
    <p:sldId id="467" r:id="rId78"/>
    <p:sldId id="468" r:id="rId79"/>
    <p:sldId id="469" r:id="rId80"/>
    <p:sldId id="479" r:id="rId81"/>
    <p:sldId id="470" r:id="rId82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99FFCC"/>
    <a:srgbClr val="66FFFF"/>
    <a:srgbClr val="CCFF99"/>
    <a:srgbClr val="FF0000"/>
    <a:srgbClr val="33CC33"/>
    <a:srgbClr val="FF9933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9822" autoAdjust="0"/>
  </p:normalViewPr>
  <p:slideViewPr>
    <p:cSldViewPr snapToGrid="0">
      <p:cViewPr varScale="1">
        <p:scale>
          <a:sx n="87" d="100"/>
          <a:sy n="87" d="100"/>
        </p:scale>
        <p:origin x="1330" y="82"/>
      </p:cViewPr>
      <p:guideLst>
        <p:guide orient="horz" pos="212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1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png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image" Target="../media/image94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DC5CF-2654-4815-B8A9-6328E9D5360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6045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9B940-16B6-4771-9B22-62C319F9A42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9384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D9BD4-AB1A-4936-8A36-19DFFAA07CC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8854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F6BC0-761F-437E-805A-7DD9BC9B422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93173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8FFBA-0686-43C4-8369-641D1939584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5459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ED9C7-3A61-4B8E-8125-8D3ED3CAC55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86523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68E65-E871-4564-8C05-366179A4822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84874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431DF-8F36-4F6E-8873-C781BA198C6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65558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4C757-49FC-424D-81A0-FE3ADEE233B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24998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5D953-C68E-4BCD-9A07-D3B6729E376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51847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04782-561A-4624-A2D5-46DA6344B06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78853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8E1DF-DA2C-4033-8B8D-4289D435C27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60481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6E5AA35-4D42-413F-B44F-A0ECDD0C476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3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4.png"/><Relationship Id="rId5" Type="http://schemas.openxmlformats.org/officeDocument/2006/relationships/oleObject" Target="../embeddings/oleObject9.bin"/><Relationship Id="rId4" Type="http://schemas.openxmlformats.org/officeDocument/2006/relationships/image" Target="../media/image6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hyperlink" Target="http://www.ncbi.nlm.nih.gov/pubmed/" TargetMode="External"/><Relationship Id="rId4" Type="http://schemas.openxmlformats.org/officeDocument/2006/relationships/image" Target="../media/image7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w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w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23rf.com/photo_8021481_happy-family-smiling-together-mother-and-children-drawing-sketch.html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91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9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5.png"/><Relationship Id="rId5" Type="http://schemas.openxmlformats.org/officeDocument/2006/relationships/oleObject" Target="../embeddings/oleObject15.bin"/><Relationship Id="rId4" Type="http://schemas.openxmlformats.org/officeDocument/2006/relationships/image" Target="../media/image94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97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68"/>
          <p:cNvSpPr txBox="1">
            <a:spLocks noChangeArrowheads="1"/>
          </p:cNvSpPr>
          <p:nvPr/>
        </p:nvSpPr>
        <p:spPr bwMode="auto">
          <a:xfrm>
            <a:off x="1472620" y="581025"/>
            <a:ext cx="6160661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 dirty="0" err="1" smtClean="0"/>
              <a:t>Biologie</a:t>
            </a:r>
            <a:r>
              <a:rPr lang="cs-CZ" altLang="cs-CZ" sz="3600" b="1" dirty="0" smtClean="0"/>
              <a:t> </a:t>
            </a:r>
            <a:r>
              <a:rPr lang="cs-CZ" altLang="cs-CZ" sz="3600" b="1" dirty="0"/>
              <a:t>kmenových buněk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400" b="1" dirty="0"/>
          </a:p>
        </p:txBody>
      </p:sp>
      <p:sp>
        <p:nvSpPr>
          <p:cNvPr id="2051" name="Text Box 70"/>
          <p:cNvSpPr txBox="1">
            <a:spLocks noChangeArrowheads="1"/>
          </p:cNvSpPr>
          <p:nvPr/>
        </p:nvSpPr>
        <p:spPr bwMode="auto">
          <a:xfrm>
            <a:off x="3568700" y="5451475"/>
            <a:ext cx="19700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Jiří Pacherník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/>
              <a:t>E-mail: jipa</a:t>
            </a:r>
            <a:r>
              <a:rPr lang="en-US" altLang="cs-CZ" sz="1200" b="1"/>
              <a:t>@sci.muni.cz</a:t>
            </a:r>
            <a:endParaRPr lang="cs-CZ" altLang="cs-CZ" sz="12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/>
              <a:t>Tel: 532 146 223 / 116</a:t>
            </a:r>
          </a:p>
        </p:txBody>
      </p:sp>
      <p:graphicFrame>
        <p:nvGraphicFramePr>
          <p:cNvPr id="2052" name="Object 71"/>
          <p:cNvGraphicFramePr>
            <a:graphicFrameLocks noChangeAspect="1"/>
          </p:cNvGraphicFramePr>
          <p:nvPr/>
        </p:nvGraphicFramePr>
        <p:xfrm>
          <a:off x="2743200" y="1687513"/>
          <a:ext cx="3633788" cy="3633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Image" r:id="rId3" imgW="5590476" imgH="5590476" progId="Photoshop.Image.7">
                  <p:embed/>
                </p:oleObj>
              </mc:Choice>
              <mc:Fallback>
                <p:oleObj name="Image" r:id="rId3" imgW="5590476" imgH="5590476" progId="Photoshop.Image.7">
                  <p:embed/>
                  <p:pic>
                    <p:nvPicPr>
                      <p:cNvPr id="0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687513"/>
                        <a:ext cx="3633788" cy="3633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 Box 72"/>
          <p:cNvSpPr txBox="1">
            <a:spLocks noChangeArrowheads="1"/>
          </p:cNvSpPr>
          <p:nvPr/>
        </p:nvSpPr>
        <p:spPr bwMode="auto">
          <a:xfrm>
            <a:off x="6657975" y="6561138"/>
            <a:ext cx="24304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400" b="1" i="1"/>
              <a:t>Podp</a:t>
            </a:r>
            <a:r>
              <a:rPr lang="cs-CZ" altLang="cs-CZ" sz="1400" b="1" i="1"/>
              <a:t>ořeno FRVŠ 540/2007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7"/>
    </mc:Choice>
    <mc:Fallback xmlns="">
      <p:transition spd="slow" advTm="459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Skupina 26"/>
          <p:cNvGrpSpPr>
            <a:grpSpLocks/>
          </p:cNvGrpSpPr>
          <p:nvPr/>
        </p:nvGrpSpPr>
        <p:grpSpPr bwMode="auto">
          <a:xfrm>
            <a:off x="120650" y="1728788"/>
            <a:ext cx="8897938" cy="5081587"/>
            <a:chOff x="61871" y="1221971"/>
            <a:chExt cx="8899243" cy="5081961"/>
          </a:xfrm>
        </p:grpSpPr>
        <p:cxnSp>
          <p:nvCxnSpPr>
            <p:cNvPr id="3" name="Přímá spojnice 2"/>
            <p:cNvCxnSpPr/>
            <p:nvPr/>
          </p:nvCxnSpPr>
          <p:spPr>
            <a:xfrm>
              <a:off x="806518" y="5611731"/>
              <a:ext cx="8021226" cy="23815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Přímá spojnice 5"/>
            <p:cNvCxnSpPr/>
            <p:nvPr/>
          </p:nvCxnSpPr>
          <p:spPr>
            <a:xfrm flipV="1">
              <a:off x="806518" y="1221971"/>
              <a:ext cx="7938" cy="4405636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71" name="TextovéPole 8"/>
            <p:cNvSpPr txBox="1">
              <a:spLocks noChangeArrowheads="1"/>
            </p:cNvSpPr>
            <p:nvPr/>
          </p:nvSpPr>
          <p:spPr bwMode="auto">
            <a:xfrm>
              <a:off x="6724541" y="5719157"/>
              <a:ext cx="223657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Diferenciace/maturace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čas</a:t>
              </a:r>
            </a:p>
          </p:txBody>
        </p:sp>
        <p:sp>
          <p:nvSpPr>
            <p:cNvPr id="11272" name="TextovéPole 9"/>
            <p:cNvSpPr txBox="1">
              <a:spLocks noChangeArrowheads="1"/>
            </p:cNvSpPr>
            <p:nvPr/>
          </p:nvSpPr>
          <p:spPr bwMode="auto">
            <a:xfrm rot="-5400000">
              <a:off x="-25150" y="3519054"/>
              <a:ext cx="132440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Počet buněk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 rot="17361187">
              <a:off x="440613" y="3508912"/>
              <a:ext cx="1849573" cy="58428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b="1" i="1" dirty="0">
                  <a:solidFill>
                    <a:schemeClr val="bg1">
                      <a:lumMod val="50000"/>
                    </a:schemeClr>
                  </a:solidFill>
                </a:rPr>
                <a:t>Kmenová buňka/</a:t>
              </a:r>
            </a:p>
            <a:p>
              <a:pPr>
                <a:defRPr/>
              </a:pPr>
              <a:r>
                <a:rPr lang="cs-CZ" b="1" i="1" dirty="0">
                  <a:solidFill>
                    <a:schemeClr val="bg1">
                      <a:lumMod val="50000"/>
                    </a:schemeClr>
                  </a:solidFill>
                </a:rPr>
                <a:t>časný </a:t>
              </a:r>
              <a:r>
                <a:rPr lang="cs-CZ" b="1" i="1" dirty="0" err="1">
                  <a:solidFill>
                    <a:schemeClr val="bg1">
                      <a:lumMod val="50000"/>
                    </a:schemeClr>
                  </a:solidFill>
                </a:rPr>
                <a:t>progenitor</a:t>
              </a:r>
              <a:endParaRPr lang="cs-CZ" b="1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1274" name="TextovéPole 11"/>
            <p:cNvSpPr txBox="1">
              <a:spLocks noChangeArrowheads="1"/>
            </p:cNvSpPr>
            <p:nvPr/>
          </p:nvSpPr>
          <p:spPr bwMode="auto">
            <a:xfrm>
              <a:off x="61871" y="5719157"/>
              <a:ext cx="150554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Nezralá buňka</a:t>
              </a:r>
            </a:p>
          </p:txBody>
        </p:sp>
        <p:sp>
          <p:nvSpPr>
            <p:cNvPr id="20" name="Volný tvar 19"/>
            <p:cNvSpPr/>
            <p:nvPr/>
          </p:nvSpPr>
          <p:spPr>
            <a:xfrm>
              <a:off x="839860" y="4879840"/>
              <a:ext cx="406460" cy="714428"/>
            </a:xfrm>
            <a:custGeom>
              <a:avLst/>
              <a:gdLst>
                <a:gd name="connsiteX0" fmla="*/ 0 w 407324"/>
                <a:gd name="connsiteY0" fmla="*/ 689992 h 714930"/>
                <a:gd name="connsiteX1" fmla="*/ 199506 w 407324"/>
                <a:gd name="connsiteY1" fmla="*/ 36 h 714930"/>
                <a:gd name="connsiteX2" fmla="*/ 407324 w 407324"/>
                <a:gd name="connsiteY2" fmla="*/ 714930 h 714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7324" h="714930">
                  <a:moveTo>
                    <a:pt x="0" y="689992"/>
                  </a:moveTo>
                  <a:cubicBezTo>
                    <a:pt x="65809" y="342936"/>
                    <a:pt x="131619" y="-4120"/>
                    <a:pt x="199506" y="36"/>
                  </a:cubicBezTo>
                  <a:cubicBezTo>
                    <a:pt x="267393" y="4192"/>
                    <a:pt x="337358" y="359561"/>
                    <a:pt x="407324" y="71493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1" name="Volný tvar 20"/>
            <p:cNvSpPr/>
            <p:nvPr/>
          </p:nvSpPr>
          <p:spPr>
            <a:xfrm>
              <a:off x="1014511" y="4422607"/>
              <a:ext cx="1313056" cy="1171661"/>
            </a:xfrm>
            <a:custGeom>
              <a:avLst/>
              <a:gdLst>
                <a:gd name="connsiteX0" fmla="*/ 0 w 1313411"/>
                <a:gd name="connsiteY0" fmla="*/ 1172094 h 1172094"/>
                <a:gd name="connsiteX1" fmla="*/ 689956 w 1313411"/>
                <a:gd name="connsiteY1" fmla="*/ 0 h 1172094"/>
                <a:gd name="connsiteX2" fmla="*/ 1313411 w 1313411"/>
                <a:gd name="connsiteY2" fmla="*/ 1172094 h 1172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3411" h="1172094">
                  <a:moveTo>
                    <a:pt x="0" y="1172094"/>
                  </a:moveTo>
                  <a:cubicBezTo>
                    <a:pt x="235527" y="586047"/>
                    <a:pt x="471054" y="0"/>
                    <a:pt x="689956" y="0"/>
                  </a:cubicBezTo>
                  <a:cubicBezTo>
                    <a:pt x="908858" y="0"/>
                    <a:pt x="1111134" y="586047"/>
                    <a:pt x="1313411" y="1172094"/>
                  </a:cubicBezTo>
                </a:path>
              </a:pathLst>
            </a:custGeom>
            <a:solidFill>
              <a:srgbClr val="99FFCC"/>
            </a:solidFill>
            <a:ln w="57150">
              <a:solidFill>
                <a:srgbClr val="99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2" name="Volný tvar 21"/>
            <p:cNvSpPr/>
            <p:nvPr/>
          </p:nvSpPr>
          <p:spPr>
            <a:xfrm>
              <a:off x="2037011" y="3731993"/>
              <a:ext cx="1927508" cy="1870213"/>
            </a:xfrm>
            <a:custGeom>
              <a:avLst/>
              <a:gdLst>
                <a:gd name="connsiteX0" fmla="*/ 0 w 1928553"/>
                <a:gd name="connsiteY0" fmla="*/ 1828838 h 1870401"/>
                <a:gd name="connsiteX1" fmla="*/ 1097280 w 1928553"/>
                <a:gd name="connsiteY1" fmla="*/ 38 h 1870401"/>
                <a:gd name="connsiteX2" fmla="*/ 1928553 w 1928553"/>
                <a:gd name="connsiteY2" fmla="*/ 1870401 h 187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8553" h="1870401">
                  <a:moveTo>
                    <a:pt x="0" y="1828838"/>
                  </a:moveTo>
                  <a:cubicBezTo>
                    <a:pt x="387927" y="910974"/>
                    <a:pt x="775855" y="-6889"/>
                    <a:pt x="1097280" y="38"/>
                  </a:cubicBezTo>
                  <a:cubicBezTo>
                    <a:pt x="1418706" y="6965"/>
                    <a:pt x="1673629" y="938683"/>
                    <a:pt x="1928553" y="1870401"/>
                  </a:cubicBezTo>
                </a:path>
              </a:pathLst>
            </a:custGeom>
            <a:solidFill>
              <a:srgbClr val="00B0F0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3" name="Volný tvar 22"/>
            <p:cNvSpPr/>
            <p:nvPr/>
          </p:nvSpPr>
          <p:spPr>
            <a:xfrm rot="162761">
              <a:off x="3532655" y="2992163"/>
              <a:ext cx="2851568" cy="2656083"/>
            </a:xfrm>
            <a:custGeom>
              <a:avLst/>
              <a:gdLst>
                <a:gd name="connsiteX0" fmla="*/ 0 w 2776451"/>
                <a:gd name="connsiteY0" fmla="*/ 2593643 h 2593643"/>
                <a:gd name="connsiteX1" fmla="*/ 922713 w 2776451"/>
                <a:gd name="connsiteY1" fmla="*/ 72 h 2593643"/>
                <a:gd name="connsiteX2" fmla="*/ 2776451 w 2776451"/>
                <a:gd name="connsiteY2" fmla="*/ 2527141 h 259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76451" h="2593643">
                  <a:moveTo>
                    <a:pt x="0" y="2593643"/>
                  </a:moveTo>
                  <a:cubicBezTo>
                    <a:pt x="229985" y="1302399"/>
                    <a:pt x="459971" y="11156"/>
                    <a:pt x="922713" y="72"/>
                  </a:cubicBezTo>
                  <a:cubicBezTo>
                    <a:pt x="1385455" y="-11012"/>
                    <a:pt x="2080953" y="1258064"/>
                    <a:pt x="2776451" y="2527141"/>
                  </a:cubicBezTo>
                </a:path>
              </a:pathLst>
            </a:custGeom>
            <a:solidFill>
              <a:srgbClr val="0070C0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4" name="Volný tvar 23"/>
            <p:cNvSpPr/>
            <p:nvPr/>
          </p:nvSpPr>
          <p:spPr>
            <a:xfrm>
              <a:off x="5652279" y="3806611"/>
              <a:ext cx="1821129" cy="1828935"/>
            </a:xfrm>
            <a:custGeom>
              <a:avLst/>
              <a:gdLst>
                <a:gd name="connsiteX0" fmla="*/ 0 w 1820487"/>
                <a:gd name="connsiteY0" fmla="*/ 1803875 h 1828814"/>
                <a:gd name="connsiteX1" fmla="*/ 931025 w 1820487"/>
                <a:gd name="connsiteY1" fmla="*/ 14 h 1828814"/>
                <a:gd name="connsiteX2" fmla="*/ 1820487 w 1820487"/>
                <a:gd name="connsiteY2" fmla="*/ 1828814 h 1828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0487" h="1828814">
                  <a:moveTo>
                    <a:pt x="0" y="1803875"/>
                  </a:moveTo>
                  <a:cubicBezTo>
                    <a:pt x="313805" y="899866"/>
                    <a:pt x="627611" y="-4143"/>
                    <a:pt x="931025" y="14"/>
                  </a:cubicBezTo>
                  <a:cubicBezTo>
                    <a:pt x="1234440" y="4170"/>
                    <a:pt x="1527463" y="916492"/>
                    <a:pt x="1820487" y="1828814"/>
                  </a:cubicBezTo>
                </a:path>
              </a:pathLst>
            </a:custGeom>
            <a:solidFill>
              <a:srgbClr val="7030A0"/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5" name="Volný tvar 24"/>
            <p:cNvSpPr/>
            <p:nvPr/>
          </p:nvSpPr>
          <p:spPr>
            <a:xfrm>
              <a:off x="7106642" y="3184265"/>
              <a:ext cx="1446424" cy="2427466"/>
            </a:xfrm>
            <a:custGeom>
              <a:avLst/>
              <a:gdLst>
                <a:gd name="connsiteX0" fmla="*/ 0 w 1446414"/>
                <a:gd name="connsiteY0" fmla="*/ 2419004 h 2427317"/>
                <a:gd name="connsiteX1" fmla="*/ 1197033 w 1446414"/>
                <a:gd name="connsiteY1" fmla="*/ 1 h 2427317"/>
                <a:gd name="connsiteX2" fmla="*/ 1446414 w 1446414"/>
                <a:gd name="connsiteY2" fmla="*/ 2427317 h 2427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6414" h="2427317">
                  <a:moveTo>
                    <a:pt x="0" y="2419004"/>
                  </a:moveTo>
                  <a:cubicBezTo>
                    <a:pt x="477982" y="1208809"/>
                    <a:pt x="955964" y="-1385"/>
                    <a:pt x="1197033" y="1"/>
                  </a:cubicBezTo>
                  <a:cubicBezTo>
                    <a:pt x="1438102" y="1386"/>
                    <a:pt x="1442258" y="1214351"/>
                    <a:pt x="1446414" y="2427317"/>
                  </a:cubicBezTo>
                </a:path>
              </a:pathLst>
            </a:custGeom>
            <a:solidFill>
              <a:srgbClr val="C00000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1281" name="TextovéPole 12"/>
            <p:cNvSpPr txBox="1">
              <a:spLocks noChangeArrowheads="1"/>
            </p:cNvSpPr>
            <p:nvPr/>
          </p:nvSpPr>
          <p:spPr bwMode="auto">
            <a:xfrm rot="-4238813">
              <a:off x="983600" y="4912691"/>
              <a:ext cx="11528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600" b="1" i="1"/>
                <a:t>Fenotyp 1</a:t>
              </a:r>
            </a:p>
          </p:txBody>
        </p:sp>
        <p:sp>
          <p:nvSpPr>
            <p:cNvPr id="11282" name="TextovéPole 13"/>
            <p:cNvSpPr txBox="1">
              <a:spLocks noChangeArrowheads="1"/>
            </p:cNvSpPr>
            <p:nvPr/>
          </p:nvSpPr>
          <p:spPr bwMode="auto">
            <a:xfrm rot="-4238813">
              <a:off x="2382469" y="4588334"/>
              <a:ext cx="11528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600" b="1" i="1"/>
                <a:t>Fenotyp 2</a:t>
              </a:r>
            </a:p>
          </p:txBody>
        </p:sp>
        <p:sp>
          <p:nvSpPr>
            <p:cNvPr id="11283" name="TextovéPole 14"/>
            <p:cNvSpPr txBox="1">
              <a:spLocks noChangeArrowheads="1"/>
            </p:cNvSpPr>
            <p:nvPr/>
          </p:nvSpPr>
          <p:spPr bwMode="auto">
            <a:xfrm rot="-4238813">
              <a:off x="4114484" y="4409895"/>
              <a:ext cx="11528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600" b="1" i="1"/>
                <a:t>Fenotyp 3</a:t>
              </a:r>
            </a:p>
          </p:txBody>
        </p:sp>
        <p:sp>
          <p:nvSpPr>
            <p:cNvPr id="11284" name="TextovéPole 15"/>
            <p:cNvSpPr txBox="1">
              <a:spLocks noChangeArrowheads="1"/>
            </p:cNvSpPr>
            <p:nvPr/>
          </p:nvSpPr>
          <p:spPr bwMode="auto">
            <a:xfrm rot="-4238813">
              <a:off x="5986452" y="4664677"/>
              <a:ext cx="11528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600" b="1" i="1"/>
                <a:t>Fenotyp 4</a:t>
              </a:r>
            </a:p>
          </p:txBody>
        </p:sp>
        <p:sp>
          <p:nvSpPr>
            <p:cNvPr id="11285" name="TextovéPole 16"/>
            <p:cNvSpPr txBox="1">
              <a:spLocks noChangeArrowheads="1"/>
            </p:cNvSpPr>
            <p:nvPr/>
          </p:nvSpPr>
          <p:spPr bwMode="auto">
            <a:xfrm rot="-4238813">
              <a:off x="6790159" y="4058144"/>
              <a:ext cx="223490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600" b="1" i="1">
                  <a:solidFill>
                    <a:srgbClr val="FFFF00"/>
                  </a:solidFill>
                </a:rPr>
                <a:t>Terminálně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600" b="1" i="1">
                  <a:solidFill>
                    <a:srgbClr val="FFFF00"/>
                  </a:solidFill>
                </a:rPr>
                <a:t>diferencovaná buňka</a:t>
              </a:r>
            </a:p>
          </p:txBody>
        </p:sp>
      </p:grpSp>
      <p:graphicFrame>
        <p:nvGraphicFramePr>
          <p:cNvPr id="11267" name="Objekt 28"/>
          <p:cNvGraphicFramePr>
            <a:graphicFrameLocks noChangeAspect="1"/>
          </p:cNvGraphicFramePr>
          <p:nvPr/>
        </p:nvGraphicFramePr>
        <p:xfrm>
          <a:off x="1001713" y="20638"/>
          <a:ext cx="8016875" cy="325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0" name="Image" r:id="rId3" imgW="9841270" imgH="4825397" progId="PhotoshopElements.Image.5">
                  <p:embed/>
                </p:oleObj>
              </mc:Choice>
              <mc:Fallback>
                <p:oleObj name="Image" r:id="rId3" imgW="9841270" imgH="4825397" progId="PhotoshopElements.Image.5">
                  <p:embed/>
                  <p:pic>
                    <p:nvPicPr>
                      <p:cNvPr id="0" name="Objek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1713" y="20638"/>
                        <a:ext cx="8016875" cy="3252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TextovéPole 29"/>
          <p:cNvSpPr txBox="1">
            <a:spLocks noChangeArrowheads="1"/>
          </p:cNvSpPr>
          <p:nvPr/>
        </p:nvSpPr>
        <p:spPr bwMode="auto">
          <a:xfrm>
            <a:off x="1196975" y="323850"/>
            <a:ext cx="4546600" cy="4000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/>
              <a:t>Diferenciace neprobíhá synchronně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63" y="1354138"/>
            <a:ext cx="6281737" cy="27479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238625"/>
            <a:ext cx="5305425" cy="25431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109663" y="719138"/>
            <a:ext cx="6743700" cy="385762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Metylace DNA a kondenzace chromatinu během časného vývoje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7321550" y="6553200"/>
            <a:ext cx="1822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Meshorer </a:t>
            </a:r>
            <a:r>
              <a:rPr lang="en-US" altLang="cs-CZ" sz="1200"/>
              <a:t>&amp;</a:t>
            </a:r>
            <a:r>
              <a:rPr lang="cs-CZ" altLang="cs-CZ" sz="1200"/>
              <a:t> Misteli 2006</a:t>
            </a:r>
          </a:p>
        </p:txBody>
      </p:sp>
      <p:pic>
        <p:nvPicPr>
          <p:cNvPr id="12294" name="Picture 6" descr="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8" y="4322763"/>
            <a:ext cx="2689225" cy="182086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3257550" y="176213"/>
            <a:ext cx="1504950" cy="40481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Epigenetika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698500"/>
            <a:ext cx="6400800" cy="5321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6629400" y="5791200"/>
            <a:ext cx="11795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Bibikova, 2006</a:t>
            </a:r>
          </a:p>
        </p:txBody>
      </p:sp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2174875" y="6248400"/>
            <a:ext cx="41846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FF3300"/>
                </a:solidFill>
              </a:rPr>
              <a:t>cancer cells</a:t>
            </a:r>
            <a:r>
              <a:rPr lang="cs-CZ" altLang="cs-CZ" sz="1200" b="1"/>
              <a:t>          </a:t>
            </a:r>
            <a:r>
              <a:rPr lang="cs-CZ" altLang="cs-CZ" sz="1200" b="1">
                <a:solidFill>
                  <a:schemeClr val="accent2"/>
                </a:solidFill>
              </a:rPr>
              <a:t>differ. cell</a:t>
            </a:r>
            <a:r>
              <a:rPr lang="cs-CZ" altLang="cs-CZ" sz="1200" b="1"/>
              <a:t> </a:t>
            </a:r>
            <a:r>
              <a:rPr lang="cs-CZ" altLang="cs-CZ" sz="1200" b="1">
                <a:solidFill>
                  <a:srgbClr val="FF9900"/>
                </a:solidFill>
              </a:rPr>
              <a:t>SSC</a:t>
            </a:r>
            <a:r>
              <a:rPr lang="cs-CZ" altLang="cs-CZ" sz="1200" b="1"/>
              <a:t>                           </a:t>
            </a:r>
            <a:r>
              <a:rPr lang="cs-CZ" altLang="cs-CZ" sz="1200" b="1">
                <a:solidFill>
                  <a:srgbClr val="33CC33"/>
                </a:solidFill>
              </a:rPr>
              <a:t>  hES  </a:t>
            </a:r>
          </a:p>
        </p:txBody>
      </p:sp>
      <p:sp>
        <p:nvSpPr>
          <p:cNvPr id="13317" name="Line 7"/>
          <p:cNvSpPr>
            <a:spLocks noChangeShapeType="1"/>
          </p:cNvSpPr>
          <p:nvPr/>
        </p:nvSpPr>
        <p:spPr bwMode="auto">
          <a:xfrm>
            <a:off x="1828800" y="6172200"/>
            <a:ext cx="17526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18" name="Line 8"/>
          <p:cNvSpPr>
            <a:spLocks noChangeShapeType="1"/>
          </p:cNvSpPr>
          <p:nvPr/>
        </p:nvSpPr>
        <p:spPr bwMode="auto">
          <a:xfrm>
            <a:off x="3657600" y="6172200"/>
            <a:ext cx="6096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19" name="Line 9"/>
          <p:cNvSpPr>
            <a:spLocks noChangeShapeType="1"/>
          </p:cNvSpPr>
          <p:nvPr/>
        </p:nvSpPr>
        <p:spPr bwMode="auto">
          <a:xfrm>
            <a:off x="4343400" y="6172200"/>
            <a:ext cx="2286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0" name="Line 10"/>
          <p:cNvSpPr>
            <a:spLocks noChangeShapeType="1"/>
          </p:cNvSpPr>
          <p:nvPr/>
        </p:nvSpPr>
        <p:spPr bwMode="auto">
          <a:xfrm>
            <a:off x="4572000" y="6172200"/>
            <a:ext cx="2743200" cy="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1" name="Text Box 11"/>
          <p:cNvSpPr txBox="1">
            <a:spLocks noChangeArrowheads="1"/>
          </p:cNvSpPr>
          <p:nvPr/>
        </p:nvSpPr>
        <p:spPr bwMode="auto">
          <a:xfrm>
            <a:off x="1284288" y="177800"/>
            <a:ext cx="6564312" cy="355600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Profil metylace DNA u různých typů buněk (40 genů, 49 CpG míst)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925" y="1092200"/>
            <a:ext cx="5265738" cy="26289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4310063"/>
            <a:ext cx="2765425" cy="17684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88" y="3925888"/>
            <a:ext cx="2765425" cy="25368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2498725" y="466725"/>
            <a:ext cx="4110038" cy="365125"/>
          </a:xfrm>
          <a:prstGeom prst="rect">
            <a:avLst/>
          </a:prstGeom>
          <a:solidFill>
            <a:srgbClr val="FFCC66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Modifikace histonů </a:t>
            </a:r>
            <a:r>
              <a:rPr lang="cs-CZ" altLang="cs-CZ" sz="1600"/>
              <a:t>– regulace transkripce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1633538" y="1073150"/>
          <a:ext cx="5876925" cy="544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9" name="Image" r:id="rId3" imgW="7834921" imgH="7263492" progId="PhotoshopElements.Image.5">
                  <p:embed/>
                </p:oleObj>
              </mc:Choice>
              <mc:Fallback>
                <p:oleObj name="Image" r:id="rId3" imgW="7834921" imgH="7263492" progId="PhotoshopElements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3538" y="1073150"/>
                        <a:ext cx="5876925" cy="54483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095375" y="352425"/>
            <a:ext cx="6931025" cy="593725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Profil postranslačních modifikací (lysinových zbytků) histonů H3 a H4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u ES (J1, V6.5), EC a MEF buněk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5816600" y="6500813"/>
            <a:ext cx="18796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Dai </a:t>
            </a:r>
            <a:r>
              <a:rPr lang="en-US" altLang="cs-CZ" sz="1200"/>
              <a:t>&amp;</a:t>
            </a:r>
            <a:r>
              <a:rPr lang="cs-CZ" altLang="cs-CZ" sz="1200"/>
              <a:t> R</a:t>
            </a:r>
            <a:r>
              <a:rPr lang="en-US" altLang="cs-CZ" sz="1200"/>
              <a:t>asmussen 2007</a:t>
            </a:r>
            <a:endParaRPr lang="cs-CZ" altLang="cs-CZ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419225" y="354013"/>
            <a:ext cx="6286500" cy="385762"/>
          </a:xfrm>
          <a:prstGeom prst="rect">
            <a:avLst/>
          </a:prstGeom>
          <a:solidFill>
            <a:srgbClr val="FFCC66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Polycomb group (PcG) x Trithorax group (trxG) proteins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216025" y="874713"/>
            <a:ext cx="6675438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PcG jsou odpovědné za inaktivaci transkripce cílových oblastí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trxG jsou odpovědné za aktivaci transkripce cílových oblastí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- obecně patří mezi skupinu proteinů modifikujících chromatin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- regulují zejména transkripci homeotických genů – význam v ontogenezi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- jsou odpovědné za epigenetickou pamět genomu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- rozpoznávají specifické a vzájemně málo homologní skvence DNA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	PRE – PcG responsive element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	TRE – trxG response element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- jedná se o proteinové komplexy se základní jednotnou strukturou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  (</a:t>
            </a:r>
            <a:r>
              <a:rPr lang="cs-CZ" altLang="cs-CZ" sz="1400"/>
              <a:t>PcG 4 základní skupiny komplexů</a:t>
            </a:r>
            <a:r>
              <a:rPr lang="cs-CZ" altLang="cs-CZ" sz="1400" b="1"/>
              <a:t>), specifita těchto komplexů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   k daným PRE/TRE je dána dalšími asociujícími specifickými podjednotkami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b="1"/>
          </a:p>
        </p:txBody>
      </p:sp>
      <p:pic>
        <p:nvPicPr>
          <p:cNvPr id="16388" name="Picture 4" descr="martinezCC5-11_Page_2_Image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3543300"/>
            <a:ext cx="4387850" cy="321468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588" y="3948113"/>
            <a:ext cx="2181225" cy="2466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20" y="0"/>
            <a:ext cx="7741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5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0" y="0"/>
            <a:ext cx="9205546" cy="6793642"/>
            <a:chOff x="0" y="0"/>
            <a:chExt cx="9205546" cy="6793642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 rotWithShape="1">
            <a:blip r:embed="rId2"/>
            <a:srcRect t="13310"/>
            <a:stretch/>
          </p:blipFill>
          <p:spPr>
            <a:xfrm>
              <a:off x="1824816" y="0"/>
              <a:ext cx="7319184" cy="3569075"/>
            </a:xfrm>
            <a:prstGeom prst="rect">
              <a:avLst/>
            </a:prstGeom>
          </p:spPr>
        </p:pic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32286"/>
              <a:ext cx="5679831" cy="3461356"/>
            </a:xfrm>
            <a:prstGeom prst="rect">
              <a:avLst/>
            </a:prstGeom>
          </p:spPr>
        </p:pic>
        <p:sp>
          <p:nvSpPr>
            <p:cNvPr id="2" name="TextovéPole 1"/>
            <p:cNvSpPr txBox="1"/>
            <p:nvPr/>
          </p:nvSpPr>
          <p:spPr>
            <a:xfrm>
              <a:off x="5282677" y="3564876"/>
              <a:ext cx="3922869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EZH2 – </a:t>
              </a:r>
              <a:r>
                <a:rPr lang="en-US" dirty="0" err="1" smtClean="0"/>
                <a:t>Histon</a:t>
              </a:r>
              <a:r>
                <a:rPr lang="en-US" dirty="0" smtClean="0"/>
                <a:t> </a:t>
              </a:r>
              <a:r>
                <a:rPr lang="en-US" dirty="0" err="1" smtClean="0"/>
                <a:t>Lyzin</a:t>
              </a:r>
              <a:r>
                <a:rPr lang="en-US" dirty="0" smtClean="0"/>
                <a:t> </a:t>
              </a:r>
              <a:r>
                <a:rPr lang="en-US" dirty="0" err="1" smtClean="0"/>
                <a:t>methyltransfer</a:t>
              </a:r>
              <a:r>
                <a:rPr lang="cs-CZ" dirty="0" err="1" smtClean="0"/>
                <a:t>ása</a:t>
              </a:r>
              <a:endParaRPr lang="cs-CZ" dirty="0" smtClean="0"/>
            </a:p>
            <a:p>
              <a:r>
                <a:rPr lang="cs-CZ" dirty="0" smtClean="0"/>
                <a:t>CBX – protein rozpoznávající H3K27me3</a:t>
              </a:r>
            </a:p>
            <a:p>
              <a:r>
                <a:rPr lang="cs-CZ" dirty="0" smtClean="0"/>
                <a:t>RING1 – E3 </a:t>
              </a:r>
              <a:r>
                <a:rPr lang="cs-CZ" dirty="0" err="1" smtClean="0"/>
                <a:t>ubiquitin</a:t>
              </a:r>
              <a:r>
                <a:rPr lang="cs-CZ" dirty="0" smtClean="0"/>
                <a:t> protein </a:t>
              </a:r>
              <a:r>
                <a:rPr lang="cs-CZ" dirty="0" err="1" smtClean="0"/>
                <a:t>ligase</a:t>
              </a:r>
              <a:r>
                <a:rPr lang="cs-CZ" dirty="0" smtClean="0"/>
                <a:t>, </a:t>
              </a:r>
            </a:p>
            <a:p>
              <a:r>
                <a:rPr lang="cs-CZ" dirty="0"/>
                <a:t> </a:t>
              </a:r>
              <a:r>
                <a:rPr lang="cs-CZ" dirty="0" smtClean="0"/>
                <a:t>              transkripční represor.</a:t>
              </a:r>
            </a:p>
            <a:p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75454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8" y="685800"/>
            <a:ext cx="6672262" cy="43926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7321550" y="6553200"/>
            <a:ext cx="1822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Meshorer </a:t>
            </a:r>
            <a:r>
              <a:rPr lang="en-US" altLang="cs-CZ" sz="1200"/>
              <a:t>&amp;</a:t>
            </a:r>
            <a:r>
              <a:rPr lang="cs-CZ" altLang="cs-CZ" sz="1200"/>
              <a:t> Misteli 2006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82563" y="152400"/>
            <a:ext cx="8801100" cy="385763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Model změn trankripčního profilu v průběhu indukce diferenciace (kmenových) buněk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539750" y="5321300"/>
            <a:ext cx="804545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HA</a:t>
            </a:r>
            <a:r>
              <a:rPr lang="cs-CZ" altLang="cs-CZ" sz="1600"/>
              <a:t> – model postupné (hierarchické) aktivace (hierarchical activation) –</a:t>
            </a:r>
            <a:r>
              <a:rPr lang="en-US" altLang="cs-CZ" sz="1600"/>
              <a:t>&gt;</a:t>
            </a:r>
            <a:r>
              <a:rPr lang="cs-CZ" altLang="cs-CZ" sz="1600"/>
              <a:t> metylace DNA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ETCM</a:t>
            </a:r>
            <a:r>
              <a:rPr lang="cs-CZ" altLang="cs-CZ" sz="1600"/>
              <a:t> – model povolené/umožněné transkripce (early transcription competence marks)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           –</a:t>
            </a:r>
            <a:r>
              <a:rPr lang="en-US" altLang="cs-CZ" sz="1600"/>
              <a:t>&gt;</a:t>
            </a:r>
            <a:r>
              <a:rPr lang="cs-CZ" altLang="cs-CZ" sz="1600"/>
              <a:t> modifikace histonů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PT</a:t>
            </a:r>
            <a:r>
              <a:rPr lang="cs-CZ" altLang="cs-CZ" sz="1600"/>
              <a:t> – model promiskuitní transkripce (promiscuous transcription)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      –</a:t>
            </a:r>
            <a:r>
              <a:rPr lang="en-US" altLang="cs-CZ" sz="1600"/>
              <a:t>&gt;</a:t>
            </a:r>
            <a:r>
              <a:rPr lang="cs-CZ" altLang="cs-CZ" sz="1600"/>
              <a:t> kombinace transkripčních faktorů a transdukce signálu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536575" y="871538"/>
            <a:ext cx="2876550" cy="954087"/>
          </a:xfrm>
          <a:prstGeom prst="rect">
            <a:avLst/>
          </a:prstGeom>
          <a:solidFill>
            <a:srgbClr val="FF9933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/>
              <a:t>SYMETRI</a:t>
            </a:r>
            <a:r>
              <a:rPr lang="en-US" altLang="cs-CZ" sz="2800" b="1"/>
              <a:t>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/>
              <a:t>DĚLENÍ BUNĚK</a:t>
            </a:r>
          </a:p>
        </p:txBody>
      </p:sp>
      <p:sp>
        <p:nvSpPr>
          <p:cNvPr id="18435" name="Text Box 8"/>
          <p:cNvSpPr txBox="1">
            <a:spLocks noChangeArrowheads="1"/>
          </p:cNvSpPr>
          <p:nvPr/>
        </p:nvSpPr>
        <p:spPr bwMode="auto">
          <a:xfrm>
            <a:off x="4641850" y="3957638"/>
            <a:ext cx="4365625" cy="224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O symetrii dělení rozhoduje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- orientace dělícího aparátu (vřeténka)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- polarizace buněk v tkáni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	- gradienty v buňce a jejím okolí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/>
              <a:t>...</a:t>
            </a:r>
            <a:endParaRPr lang="en-US" altLang="cs-CZ" sz="1800"/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=</a:t>
            </a:r>
            <a:r>
              <a:rPr lang="en-US" altLang="cs-CZ" sz="2000" b="1"/>
              <a:t>&gt; </a:t>
            </a:r>
            <a:r>
              <a:rPr lang="en-US" altLang="cs-CZ" b="1"/>
              <a:t>souvislost</a:t>
            </a:r>
            <a:r>
              <a:rPr lang="en-US" altLang="cs-CZ" sz="2000" b="1"/>
              <a:t> s niche</a:t>
            </a:r>
            <a:endParaRPr lang="cs-CZ" altLang="cs-CZ" sz="2000" b="1"/>
          </a:p>
        </p:txBody>
      </p:sp>
      <p:sp>
        <p:nvSpPr>
          <p:cNvPr id="18436" name="Text Box 9"/>
          <p:cNvSpPr txBox="1">
            <a:spLocks noChangeArrowheads="1"/>
          </p:cNvSpPr>
          <p:nvPr/>
        </p:nvSpPr>
        <p:spPr bwMode="auto">
          <a:xfrm>
            <a:off x="8167688" y="6550025"/>
            <a:ext cx="9064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Haydar 2002</a:t>
            </a:r>
          </a:p>
        </p:txBody>
      </p:sp>
      <p:pic>
        <p:nvPicPr>
          <p:cNvPr id="18437" name="Picture 5" descr="B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6513"/>
            <a:ext cx="4143375" cy="428148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9" descr="http://www.nature.com/nature/journal/v414/n6859/images/414098aa.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25" y="23813"/>
            <a:ext cx="5035550" cy="33909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481013" y="193675"/>
            <a:ext cx="8177212" cy="2362200"/>
          </a:xfrm>
          <a:prstGeom prst="rect">
            <a:avLst/>
          </a:prstGeom>
          <a:solidFill>
            <a:srgbClr val="FFCC66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4800" b="1">
                <a:latin typeface="Comic Sans MS" panose="030F0702030302020204" pitchFamily="66" charset="0"/>
              </a:rPr>
              <a:t>KMENOVÉ BUŇKY</a:t>
            </a:r>
          </a:p>
          <a:p>
            <a:pPr lvl="3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2400" b="1">
                <a:latin typeface="Comic Sans MS" panose="030F0702030302020204" pitchFamily="66" charset="0"/>
              </a:rPr>
              <a:t> zdroj buněk dané tkáně / orgánu</a:t>
            </a:r>
          </a:p>
          <a:p>
            <a:pPr lvl="3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2400" b="1">
                <a:latin typeface="Comic Sans MS" panose="030F0702030302020204" pitchFamily="66" charset="0"/>
              </a:rPr>
              <a:t> primární buňky pro danou strukturu</a:t>
            </a:r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36513" y="2787650"/>
            <a:ext cx="9082087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latin typeface="Comic Sans MS" panose="030F0702030302020204" pitchFamily="66" charset="0"/>
              </a:rPr>
              <a:t>Schopnost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b="1">
                <a:latin typeface="Comic Sans MS" panose="030F0702030302020204" pitchFamily="66" charset="0"/>
              </a:rPr>
              <a:t> dávat vznik dalším typům buněk (schopnost diferencovat)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 b="1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b="1">
                <a:latin typeface="Comic Sans MS" panose="030F0702030302020204" pitchFamily="66" charset="0"/>
              </a:rPr>
              <a:t> sebeobnovy (selfrenewal)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 b="1">
              <a:latin typeface="Comic Sans MS" panose="030F0702030302020204" pitchFamily="66" charset="0"/>
            </a:endParaRPr>
          </a:p>
          <a:p>
            <a:pPr lvl="4" eaLnBrk="1" hangingPunct="1">
              <a:spcBef>
                <a:spcPct val="0"/>
              </a:spcBef>
              <a:buFont typeface="Symbol" panose="05050102010706020507" pitchFamily="18" charset="2"/>
              <a:buChar char="Þ"/>
            </a:pPr>
            <a:r>
              <a:rPr lang="cs-CZ" altLang="cs-CZ" sz="3200" b="1">
                <a:latin typeface="Comic Sans MS" panose="030F0702030302020204" pitchFamily="66" charset="0"/>
              </a:rPr>
              <a:t>kmenovost (stemness)</a:t>
            </a:r>
          </a:p>
        </p:txBody>
      </p:sp>
      <p:sp>
        <p:nvSpPr>
          <p:cNvPr id="3076" name="Obdélník 1"/>
          <p:cNvSpPr>
            <a:spLocks noChangeArrowheads="1"/>
          </p:cNvSpPr>
          <p:nvPr/>
        </p:nvSpPr>
        <p:spPr bwMode="auto">
          <a:xfrm>
            <a:off x="-403225" y="6042025"/>
            <a:ext cx="8991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4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(U mnohobuněčných organismů absolutně klíčové pro zachování homeostáze na buněnčné a tkáňové úrovni)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genesdev.cshlp.org/content/21/23/3044/F3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0825"/>
            <a:ext cx="9144000" cy="51736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TextovéPole 1"/>
          <p:cNvSpPr txBox="1">
            <a:spLocks noChangeArrowheads="1"/>
          </p:cNvSpPr>
          <p:nvPr/>
        </p:nvSpPr>
        <p:spPr bwMode="auto">
          <a:xfrm>
            <a:off x="1616075" y="298450"/>
            <a:ext cx="59118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latin typeface="Comic Sans MS" panose="030F0702030302020204" pitchFamily="66" charset="0"/>
              </a:rPr>
              <a:t>A</a:t>
            </a:r>
            <a:r>
              <a:rPr lang="cs-CZ" altLang="cs-CZ" sz="2800" b="1">
                <a:latin typeface="Comic Sans MS" panose="030F0702030302020204" pitchFamily="66" charset="0"/>
              </a:rPr>
              <a:t>symetrické x symetrické dělení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Comic Sans MS" panose="030F0702030302020204" pitchFamily="66" charset="0"/>
              </a:rPr>
              <a:t>v niche kmenových buněk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A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5" y="2160588"/>
            <a:ext cx="2644775" cy="45815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5" descr="nrm2388-f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103188"/>
            <a:ext cx="5132388" cy="5486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6" descr="a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826000"/>
            <a:ext cx="4321175" cy="191611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5222875" y="300038"/>
            <a:ext cx="3976688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Příklady mechanismů regulujících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symetri</a:t>
            </a:r>
            <a:r>
              <a:rPr lang="en-US" altLang="cs-CZ" sz="1600"/>
              <a:t>i</a:t>
            </a:r>
            <a:r>
              <a:rPr lang="cs-CZ" altLang="cs-CZ" sz="1600"/>
              <a:t> buněčného dělení na modelových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orgaismech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NB</a:t>
            </a:r>
            <a:r>
              <a:rPr lang="cs-CZ" altLang="cs-CZ" sz="1400"/>
              <a:t> – neuroblast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SOP</a:t>
            </a:r>
            <a:r>
              <a:rPr lang="cs-CZ" altLang="cs-CZ" sz="1400"/>
              <a:t> – sensory organ progenitor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000"/>
              <a:t> (</a:t>
            </a:r>
            <a:r>
              <a:rPr lang="cs-CZ" altLang="cs-CZ" sz="1000"/>
              <a:t>Jan</a:t>
            </a:r>
            <a:r>
              <a:rPr lang="en-US" altLang="cs-CZ" sz="1000"/>
              <a:t> &amp; Jan 2000; </a:t>
            </a:r>
            <a:r>
              <a:rPr lang="cs-CZ" altLang="cs-CZ" sz="1000">
                <a:solidFill>
                  <a:schemeClr val="tx2"/>
                </a:solidFill>
              </a:rPr>
              <a:t>Robert Andrews</a:t>
            </a:r>
            <a:r>
              <a:rPr lang="en-US" altLang="cs-CZ" sz="1000">
                <a:solidFill>
                  <a:schemeClr val="tx2"/>
                </a:solidFill>
              </a:rPr>
              <a:t> &amp; </a:t>
            </a:r>
            <a:r>
              <a:rPr lang="cs-CZ" altLang="cs-CZ" sz="1000">
                <a:solidFill>
                  <a:schemeClr val="tx2"/>
                </a:solidFill>
              </a:rPr>
              <a:t>Julie Ahringer 2007</a:t>
            </a:r>
            <a:r>
              <a:rPr lang="en-US" altLang="cs-CZ" sz="1000">
                <a:solidFill>
                  <a:schemeClr val="tx2"/>
                </a:solidFill>
              </a:rPr>
              <a:t>)</a:t>
            </a:r>
            <a:endParaRPr lang="cs-CZ" altLang="cs-CZ" sz="10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d1dvw62tmnyoft.cloudfront.net/content/joces/123/10/1613/F4.large.jpg?width=800&amp;height=600&amp;carousel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5" y="2698750"/>
            <a:ext cx="7410450" cy="41703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507" name="Skupina 1"/>
          <p:cNvGrpSpPr>
            <a:grpSpLocks/>
          </p:cNvGrpSpPr>
          <p:nvPr/>
        </p:nvGrpSpPr>
        <p:grpSpPr bwMode="auto">
          <a:xfrm>
            <a:off x="109538" y="34925"/>
            <a:ext cx="8891587" cy="2590800"/>
            <a:chOff x="110202" y="34725"/>
            <a:chExt cx="8891588" cy="2590800"/>
          </a:xfrm>
        </p:grpSpPr>
        <p:pic>
          <p:nvPicPr>
            <p:cNvPr id="21508" name="Picture 6" descr="F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02" y="34725"/>
              <a:ext cx="8891588" cy="2590800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09" name="Text Box 7"/>
            <p:cNvSpPr txBox="1">
              <a:spLocks noChangeArrowheads="1"/>
            </p:cNvSpPr>
            <p:nvPr/>
          </p:nvSpPr>
          <p:spPr bwMode="auto">
            <a:xfrm>
              <a:off x="179388" y="2284393"/>
              <a:ext cx="912812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/>
                <a:t>Huttner 2005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d6igaq6njxgjh.cloudfront.net/content/physrev/91/3/973/F4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511175"/>
            <a:ext cx="9042400" cy="62944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1" name="TextovéPole 1"/>
          <p:cNvSpPr txBox="1">
            <a:spLocks noChangeArrowheads="1"/>
          </p:cNvSpPr>
          <p:nvPr/>
        </p:nvSpPr>
        <p:spPr bwMode="auto">
          <a:xfrm>
            <a:off x="693738" y="34925"/>
            <a:ext cx="78803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 b="1">
                <a:latin typeface="Comic Sans MS" panose="030F0702030302020204" pitchFamily="66" charset="0"/>
              </a:rPr>
              <a:t>Symetrick</a:t>
            </a:r>
            <a:r>
              <a:rPr lang="cs-CZ" altLang="cs-CZ" sz="1600" b="1">
                <a:latin typeface="Comic Sans MS" panose="030F0702030302020204" pitchFamily="66" charset="0"/>
              </a:rPr>
              <a:t>é a asymetrické dělení buněk v centrálním nervovém systému savců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4"/>
          <p:cNvGrpSpPr>
            <a:grpSpLocks/>
          </p:cNvGrpSpPr>
          <p:nvPr/>
        </p:nvGrpSpPr>
        <p:grpSpPr bwMode="auto">
          <a:xfrm>
            <a:off x="500063" y="260350"/>
            <a:ext cx="8151812" cy="6477000"/>
            <a:chOff x="315" y="164"/>
            <a:chExt cx="5135" cy="4080"/>
          </a:xfrm>
        </p:grpSpPr>
        <p:pic>
          <p:nvPicPr>
            <p:cNvPr id="2355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570"/>
              <a:ext cx="5105" cy="3674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56" name="Rectangle 6"/>
            <p:cNvSpPr>
              <a:spLocks noChangeArrowheads="1"/>
            </p:cNvSpPr>
            <p:nvPr/>
          </p:nvSpPr>
          <p:spPr bwMode="auto">
            <a:xfrm>
              <a:off x="4876" y="4065"/>
              <a:ext cx="57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 b="1"/>
                <a:t>Tsai 2005 </a:t>
              </a:r>
            </a:p>
          </p:txBody>
        </p:sp>
        <p:sp>
          <p:nvSpPr>
            <p:cNvPr id="23557" name="Text Box 7"/>
            <p:cNvSpPr txBox="1">
              <a:spLocks noChangeArrowheads="1"/>
            </p:cNvSpPr>
            <p:nvPr/>
          </p:nvSpPr>
          <p:spPr bwMode="auto">
            <a:xfrm>
              <a:off x="608" y="164"/>
              <a:ext cx="4535" cy="255"/>
            </a:xfrm>
            <a:prstGeom prst="rect">
              <a:avLst/>
            </a:prstGeom>
            <a:solidFill>
              <a:srgbClr val="FF9933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/>
                <a:t>Úloha </a:t>
              </a:r>
              <a:r>
                <a:rPr lang="cs-CZ" altLang="cs-CZ" sz="1400" b="1"/>
                <a:t>(trimerických)</a:t>
              </a:r>
              <a:r>
                <a:rPr lang="cs-CZ" altLang="cs-CZ" sz="1800" b="1"/>
                <a:t> G-proteinů v regulaci polohy dělícího vřeténka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827088" y="254000"/>
            <a:ext cx="7562850" cy="404813"/>
          </a:xfrm>
          <a:prstGeom prst="rect">
            <a:avLst/>
          </a:prstGeom>
          <a:solidFill>
            <a:srgbClr val="FF9933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Dělení genomu u progenitorů/kmenových buněk při asymetrickém dělení</a:t>
            </a:r>
          </a:p>
        </p:txBody>
      </p:sp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1368425" y="806450"/>
          <a:ext cx="6659563" cy="557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0" name="Image" r:id="rId3" imgW="8495238" imgH="7111111" progId="PhotoshopElements.Image.5">
                  <p:embed/>
                </p:oleObj>
              </mc:Choice>
              <mc:Fallback>
                <p:oleObj name="Image" r:id="rId3" imgW="8495238" imgH="7111111" progId="PhotoshopElements.Image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8425" y="806450"/>
                        <a:ext cx="6659563" cy="55753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306513" y="6170613"/>
            <a:ext cx="9334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Conboy 2007</a:t>
            </a:r>
          </a:p>
        </p:txBody>
      </p:sp>
      <p:graphicFrame>
        <p:nvGraphicFramePr>
          <p:cNvPr id="24581" name="Object 5"/>
          <p:cNvGraphicFramePr>
            <a:graphicFrameLocks noChangeAspect="1"/>
          </p:cNvGraphicFramePr>
          <p:nvPr/>
        </p:nvGraphicFramePr>
        <p:xfrm>
          <a:off x="2817813" y="5513388"/>
          <a:ext cx="3816350" cy="122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1" name="Image" r:id="rId5" imgW="5650794" imgH="2031746" progId="PhotoshopElements.Image.5">
                  <p:embed/>
                </p:oleObj>
              </mc:Choice>
              <mc:Fallback>
                <p:oleObj name="Image" r:id="rId5" imgW="5650794" imgH="2031746" progId="PhotoshopElements.Image.5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7813" y="5513388"/>
                        <a:ext cx="3816350" cy="122872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11113" y="1793875"/>
          <a:ext cx="9129712" cy="462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9" name="Image" r:id="rId3" imgW="10679365" imgH="5053968" progId="PhotoshopElements.Image.5">
                  <p:embed/>
                </p:oleObj>
              </mc:Choice>
              <mc:Fallback>
                <p:oleObj name="Image" r:id="rId3" imgW="10679365" imgH="5053968" progId="PhotoshopElements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3" y="1793875"/>
                        <a:ext cx="9129712" cy="46228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7947025" y="6064250"/>
            <a:ext cx="9683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Conboy 2007 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85725" y="455613"/>
            <a:ext cx="895191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Četnost asymetricky a symetricky dělících se kmenových buněk kosterní svaloviny </a:t>
            </a:r>
            <a:r>
              <a:rPr lang="cs-CZ" altLang="cs-CZ" sz="1600" b="1" i="1"/>
              <a:t>in vitro</a:t>
            </a:r>
            <a:endParaRPr lang="cs-CZ" altLang="cs-CZ" sz="16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 - potvrzení výše uvedené hypotézy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Sca-1 – znak kmenové buňky koserní svaloviny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Desmin – protein charakterizující myoblast (časný progenitor svalové buňky)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Výsledek obrázku pro symmetric cell divi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46038"/>
            <a:ext cx="8188325" cy="68008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1622425" y="276225"/>
            <a:ext cx="5881688" cy="557213"/>
          </a:xfrm>
          <a:prstGeom prst="rect">
            <a:avLst/>
          </a:prstGeom>
          <a:solidFill>
            <a:srgbClr val="FFCC66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Comic Sans MS" panose="030F0702030302020204" pitchFamily="66" charset="0"/>
              </a:rPr>
              <a:t>REGULACE KMENOVÝCH BUNĚK</a:t>
            </a:r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403225" y="1049338"/>
            <a:ext cx="8426450" cy="24320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Existence kmenových buněk je regulována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AutoNum type="alphaLcParenR"/>
            </a:pPr>
            <a:r>
              <a:rPr lang="cs-CZ" altLang="cs-CZ" sz="2000" b="1">
                <a:latin typeface="Comic Sans MS" panose="030F0702030302020204" pitchFamily="66" charset="0"/>
              </a:rPr>
              <a:t>vnitřními </a:t>
            </a:r>
            <a:r>
              <a:rPr lang="en-US" altLang="cs-CZ" sz="2000" b="1">
                <a:latin typeface="Comic Sans MS" panose="030F0702030302020204" pitchFamily="66" charset="0"/>
              </a:rPr>
              <a:t>(</a:t>
            </a:r>
            <a:r>
              <a:rPr lang="cs-CZ" altLang="cs-CZ" sz="2000" b="1">
                <a:latin typeface="Comic Sans MS" panose="030F0702030302020204" pitchFamily="66" charset="0"/>
              </a:rPr>
              <a:t>intrinsic) faktory </a:t>
            </a:r>
            <a:r>
              <a:rPr lang="cs-CZ" altLang="cs-CZ" sz="1800">
                <a:latin typeface="Comic Sans MS" panose="030F0702030302020204" pitchFamily="66" charset="0"/>
              </a:rPr>
              <a:t>(vývojově specifické transkripční faktory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				    a specifické kombinace drah transdukce signálů)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b) vnějšími (extrinsic) faktory</a:t>
            </a:r>
            <a:r>
              <a:rPr lang="cs-CZ" altLang="cs-CZ" sz="1800">
                <a:latin typeface="Comic Sans MS" panose="030F0702030302020204" pitchFamily="66" charset="0"/>
              </a:rPr>
              <a:t> (v niche)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1800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Kmenové buňky mohou existovat jen v příslušném „NICHE“</a:t>
            </a:r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1282700" y="3667125"/>
            <a:ext cx="65532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Co v NICHE najdeme?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2000" b="1"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růstové faktory, proteiny extracelulární matrix, povrchy buněk / buněčný kontakt, </a:t>
            </a:r>
            <a:r>
              <a:rPr lang="cs-CZ" altLang="cs-CZ" sz="1800" b="1" u="sng">
                <a:latin typeface="Comic Sans MS" panose="030F0702030302020204" pitchFamily="66" charset="0"/>
              </a:rPr>
              <a:t>hypoxie,</a:t>
            </a:r>
            <a:r>
              <a:rPr lang="cs-CZ" altLang="cs-CZ" sz="1800" b="1">
                <a:latin typeface="Comic Sans MS" panose="030F0702030302020204" pitchFamily="66" charset="0"/>
              </a:rPr>
              <a:t> nedostatek živin?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1800" b="1"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Podobně jako se zdají být somatické SCs tkáńově/orgánově specifické,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jsou specifické i jejich „niche“.</a:t>
            </a:r>
            <a:endParaRPr lang="cs-CZ" altLang="cs-CZ" sz="1800" b="1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p-Naveiras2006-niche_Page_5_Image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5" y="52388"/>
            <a:ext cx="6680200" cy="669131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960438" y="6583363"/>
            <a:ext cx="12049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Naveiras, 2006</a:t>
            </a:r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114300" y="407988"/>
            <a:ext cx="2105025" cy="679450"/>
          </a:xfrm>
          <a:prstGeom prst="rect">
            <a:avLst/>
          </a:prstGeom>
          <a:solidFill>
            <a:srgbClr val="FF9933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3600" b="1">
                <a:latin typeface="Comic Sans MS" panose="030F0702030302020204" pitchFamily="66" charset="0"/>
              </a:rPr>
              <a:t>NICHE</a:t>
            </a:r>
            <a:endParaRPr lang="cs-CZ" altLang="cs-CZ" sz="3600" b="1">
              <a:latin typeface="Comic Sans MS" panose="030F0702030302020204" pitchFamily="66" charset="0"/>
            </a:endParaRPr>
          </a:p>
        </p:txBody>
      </p:sp>
      <p:sp>
        <p:nvSpPr>
          <p:cNvPr id="28677" name="Text Box 7"/>
          <p:cNvSpPr txBox="1">
            <a:spLocks noChangeArrowheads="1"/>
          </p:cNvSpPr>
          <p:nvPr/>
        </p:nvSpPr>
        <p:spPr bwMode="auto">
          <a:xfrm>
            <a:off x="123825" y="2954338"/>
            <a:ext cx="3089275" cy="765175"/>
          </a:xfrm>
          <a:prstGeom prst="rect">
            <a:avLst/>
          </a:prstGeom>
          <a:solidFill>
            <a:srgbClr val="CCFF99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KB nemohou být bez „niche“.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„Niche“ KB je závislé na KB.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69"/>
          <p:cNvGrpSpPr>
            <a:grpSpLocks/>
          </p:cNvGrpSpPr>
          <p:nvPr/>
        </p:nvGrpSpPr>
        <p:grpSpPr bwMode="auto">
          <a:xfrm>
            <a:off x="203200" y="914400"/>
            <a:ext cx="8737600" cy="5778500"/>
            <a:chOff x="128" y="232"/>
            <a:chExt cx="5504" cy="3640"/>
          </a:xfrm>
        </p:grpSpPr>
        <p:sp>
          <p:nvSpPr>
            <p:cNvPr id="5126" name="Text Box 6"/>
            <p:cNvSpPr txBox="1">
              <a:spLocks noChangeArrowheads="1"/>
            </p:cNvSpPr>
            <p:nvPr/>
          </p:nvSpPr>
          <p:spPr bwMode="auto">
            <a:xfrm>
              <a:off x="656" y="232"/>
              <a:ext cx="4052" cy="1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i="1">
                  <a:solidFill>
                    <a:srgbClr val="FF0000"/>
                  </a:solidFill>
                </a:rPr>
                <a:t>S</a:t>
              </a:r>
              <a:r>
                <a:rPr lang="en-US" altLang="cs-CZ" sz="1800" b="1" i="1">
                  <a:solidFill>
                    <a:srgbClr val="FF0000"/>
                  </a:solidFill>
                </a:rPr>
                <a:t>ebeobnovuj</a:t>
              </a:r>
              <a:r>
                <a:rPr lang="cs-CZ" altLang="cs-CZ" sz="1800" b="1" i="1">
                  <a:solidFill>
                    <a:srgbClr val="FF0000"/>
                  </a:solidFill>
                </a:rPr>
                <a:t>ící dělení </a:t>
              </a:r>
              <a:r>
                <a:rPr lang="cs-CZ" altLang="cs-CZ" sz="1600" b="1" i="1">
                  <a:solidFill>
                    <a:srgbClr val="FF0000"/>
                  </a:solidFill>
                </a:rPr>
                <a:t>(proliferační)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40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40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40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/>
                <a:t>Symetricky </a:t>
              </a:r>
              <a:r>
                <a:rPr lang="cs-CZ" altLang="cs-CZ" sz="1600"/>
                <a:t> – vznikají dvě identické buňky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 b="1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/>
                <a:t>           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 b="1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/>
                <a:t>Asymetricky</a:t>
              </a:r>
              <a:r>
                <a:rPr lang="cs-CZ" altLang="cs-CZ" sz="1600"/>
                <a:t> –  jedna si zachovává původní fenotyp, druhá je již jiná</a:t>
              </a:r>
              <a:endParaRPr lang="cs-CZ" altLang="cs-CZ" sz="1600" b="1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 b="1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 b="1"/>
            </a:p>
          </p:txBody>
        </p:sp>
        <p:grpSp>
          <p:nvGrpSpPr>
            <p:cNvPr id="5127" name="Group 53"/>
            <p:cNvGrpSpPr>
              <a:grpSpLocks/>
            </p:cNvGrpSpPr>
            <p:nvPr/>
          </p:nvGrpSpPr>
          <p:grpSpPr bwMode="auto">
            <a:xfrm>
              <a:off x="3552" y="672"/>
              <a:ext cx="744" cy="440"/>
              <a:chOff x="2872" y="576"/>
              <a:chExt cx="744" cy="440"/>
            </a:xfrm>
          </p:grpSpPr>
          <p:sp>
            <p:nvSpPr>
              <p:cNvPr id="5155" name="Oval 7"/>
              <p:cNvSpPr>
                <a:spLocks noChangeArrowheads="1"/>
              </p:cNvSpPr>
              <p:nvPr/>
            </p:nvSpPr>
            <p:spPr bwMode="auto">
              <a:xfrm>
                <a:off x="2872" y="696"/>
                <a:ext cx="240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56" name="Oval 8"/>
              <p:cNvSpPr>
                <a:spLocks noChangeArrowheads="1"/>
              </p:cNvSpPr>
              <p:nvPr/>
            </p:nvSpPr>
            <p:spPr bwMode="auto">
              <a:xfrm>
                <a:off x="2896" y="760"/>
                <a:ext cx="144" cy="9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57" name="Oval 9"/>
              <p:cNvSpPr>
                <a:spLocks noChangeArrowheads="1"/>
              </p:cNvSpPr>
              <p:nvPr/>
            </p:nvSpPr>
            <p:spPr bwMode="auto">
              <a:xfrm>
                <a:off x="3376" y="576"/>
                <a:ext cx="240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58" name="Oval 10"/>
              <p:cNvSpPr>
                <a:spLocks noChangeArrowheads="1"/>
              </p:cNvSpPr>
              <p:nvPr/>
            </p:nvSpPr>
            <p:spPr bwMode="auto">
              <a:xfrm>
                <a:off x="3400" y="640"/>
                <a:ext cx="144" cy="9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59" name="Oval 11"/>
              <p:cNvSpPr>
                <a:spLocks noChangeArrowheads="1"/>
              </p:cNvSpPr>
              <p:nvPr/>
            </p:nvSpPr>
            <p:spPr bwMode="auto">
              <a:xfrm>
                <a:off x="3376" y="824"/>
                <a:ext cx="240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60" name="Oval 12"/>
              <p:cNvSpPr>
                <a:spLocks noChangeArrowheads="1"/>
              </p:cNvSpPr>
              <p:nvPr/>
            </p:nvSpPr>
            <p:spPr bwMode="auto">
              <a:xfrm>
                <a:off x="3400" y="888"/>
                <a:ext cx="144" cy="9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61" name="Line 13"/>
              <p:cNvSpPr>
                <a:spLocks noChangeShapeType="1"/>
              </p:cNvSpPr>
              <p:nvPr/>
            </p:nvSpPr>
            <p:spPr bwMode="auto">
              <a:xfrm>
                <a:off x="3160" y="792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5128" name="Group 54"/>
            <p:cNvGrpSpPr>
              <a:grpSpLocks/>
            </p:cNvGrpSpPr>
            <p:nvPr/>
          </p:nvGrpSpPr>
          <p:grpSpPr bwMode="auto">
            <a:xfrm>
              <a:off x="3544" y="1696"/>
              <a:ext cx="744" cy="456"/>
              <a:chOff x="3496" y="1864"/>
              <a:chExt cx="744" cy="456"/>
            </a:xfrm>
          </p:grpSpPr>
          <p:sp>
            <p:nvSpPr>
              <p:cNvPr id="5148" name="Oval 14"/>
              <p:cNvSpPr>
                <a:spLocks noChangeArrowheads="1"/>
              </p:cNvSpPr>
              <p:nvPr/>
            </p:nvSpPr>
            <p:spPr bwMode="auto">
              <a:xfrm>
                <a:off x="3496" y="2000"/>
                <a:ext cx="240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49" name="Oval 15"/>
              <p:cNvSpPr>
                <a:spLocks noChangeArrowheads="1"/>
              </p:cNvSpPr>
              <p:nvPr/>
            </p:nvSpPr>
            <p:spPr bwMode="auto">
              <a:xfrm>
                <a:off x="3520" y="2064"/>
                <a:ext cx="144" cy="9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50" name="Oval 18"/>
              <p:cNvSpPr>
                <a:spLocks noChangeArrowheads="1"/>
              </p:cNvSpPr>
              <p:nvPr/>
            </p:nvSpPr>
            <p:spPr bwMode="auto">
              <a:xfrm>
                <a:off x="4000" y="2128"/>
                <a:ext cx="240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51" name="Oval 19"/>
              <p:cNvSpPr>
                <a:spLocks noChangeArrowheads="1"/>
              </p:cNvSpPr>
              <p:nvPr/>
            </p:nvSpPr>
            <p:spPr bwMode="auto">
              <a:xfrm>
                <a:off x="4048" y="2192"/>
                <a:ext cx="144" cy="9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52" name="Line 20"/>
              <p:cNvSpPr>
                <a:spLocks noChangeShapeType="1"/>
              </p:cNvSpPr>
              <p:nvPr/>
            </p:nvSpPr>
            <p:spPr bwMode="auto">
              <a:xfrm>
                <a:off x="3784" y="2096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53" name="Oval 23"/>
              <p:cNvSpPr>
                <a:spLocks noChangeArrowheads="1"/>
              </p:cNvSpPr>
              <p:nvPr/>
            </p:nvSpPr>
            <p:spPr bwMode="auto">
              <a:xfrm>
                <a:off x="3984" y="1864"/>
                <a:ext cx="240" cy="192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54" name="Oval 24"/>
              <p:cNvSpPr>
                <a:spLocks noChangeArrowheads="1"/>
              </p:cNvSpPr>
              <p:nvPr/>
            </p:nvSpPr>
            <p:spPr bwMode="auto">
              <a:xfrm>
                <a:off x="4008" y="1928"/>
                <a:ext cx="144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</p:grpSp>
        <p:grpSp>
          <p:nvGrpSpPr>
            <p:cNvPr id="5129" name="Group 52"/>
            <p:cNvGrpSpPr>
              <a:grpSpLocks/>
            </p:cNvGrpSpPr>
            <p:nvPr/>
          </p:nvGrpSpPr>
          <p:grpSpPr bwMode="auto">
            <a:xfrm>
              <a:off x="1248" y="3424"/>
              <a:ext cx="744" cy="448"/>
              <a:chOff x="4280" y="1176"/>
              <a:chExt cx="744" cy="448"/>
            </a:xfrm>
          </p:grpSpPr>
          <p:sp>
            <p:nvSpPr>
              <p:cNvPr id="5141" name="Oval 25"/>
              <p:cNvSpPr>
                <a:spLocks noChangeArrowheads="1"/>
              </p:cNvSpPr>
              <p:nvPr/>
            </p:nvSpPr>
            <p:spPr bwMode="auto">
              <a:xfrm>
                <a:off x="4280" y="1304"/>
                <a:ext cx="240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42" name="Oval 26"/>
              <p:cNvSpPr>
                <a:spLocks noChangeArrowheads="1"/>
              </p:cNvSpPr>
              <p:nvPr/>
            </p:nvSpPr>
            <p:spPr bwMode="auto">
              <a:xfrm>
                <a:off x="4304" y="1368"/>
                <a:ext cx="144" cy="9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43" name="Oval 27"/>
              <p:cNvSpPr>
                <a:spLocks noChangeArrowheads="1"/>
              </p:cNvSpPr>
              <p:nvPr/>
            </p:nvSpPr>
            <p:spPr bwMode="auto">
              <a:xfrm>
                <a:off x="4784" y="1176"/>
                <a:ext cx="240" cy="192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44" name="Oval 28"/>
              <p:cNvSpPr>
                <a:spLocks noChangeArrowheads="1"/>
              </p:cNvSpPr>
              <p:nvPr/>
            </p:nvSpPr>
            <p:spPr bwMode="auto">
              <a:xfrm>
                <a:off x="4808" y="1240"/>
                <a:ext cx="144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45" name="Oval 29"/>
              <p:cNvSpPr>
                <a:spLocks noChangeArrowheads="1"/>
              </p:cNvSpPr>
              <p:nvPr/>
            </p:nvSpPr>
            <p:spPr bwMode="auto">
              <a:xfrm>
                <a:off x="4784" y="1432"/>
                <a:ext cx="240" cy="192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46" name="Oval 30"/>
              <p:cNvSpPr>
                <a:spLocks noChangeArrowheads="1"/>
              </p:cNvSpPr>
              <p:nvPr/>
            </p:nvSpPr>
            <p:spPr bwMode="auto">
              <a:xfrm>
                <a:off x="4808" y="1496"/>
                <a:ext cx="144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47" name="Line 31"/>
              <p:cNvSpPr>
                <a:spLocks noChangeShapeType="1"/>
              </p:cNvSpPr>
              <p:nvPr/>
            </p:nvSpPr>
            <p:spPr bwMode="auto">
              <a:xfrm>
                <a:off x="4568" y="1400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5130" name="Group 63"/>
            <p:cNvGrpSpPr>
              <a:grpSpLocks/>
            </p:cNvGrpSpPr>
            <p:nvPr/>
          </p:nvGrpSpPr>
          <p:grpSpPr bwMode="auto">
            <a:xfrm>
              <a:off x="3792" y="3424"/>
              <a:ext cx="744" cy="448"/>
              <a:chOff x="4848" y="1176"/>
              <a:chExt cx="744" cy="448"/>
            </a:xfrm>
          </p:grpSpPr>
          <p:sp>
            <p:nvSpPr>
              <p:cNvPr id="5134" name="Oval 56"/>
              <p:cNvSpPr>
                <a:spLocks noChangeArrowheads="1"/>
              </p:cNvSpPr>
              <p:nvPr/>
            </p:nvSpPr>
            <p:spPr bwMode="auto">
              <a:xfrm>
                <a:off x="4848" y="1304"/>
                <a:ext cx="240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35" name="Oval 57"/>
              <p:cNvSpPr>
                <a:spLocks noChangeArrowheads="1"/>
              </p:cNvSpPr>
              <p:nvPr/>
            </p:nvSpPr>
            <p:spPr bwMode="auto">
              <a:xfrm>
                <a:off x="4872" y="1368"/>
                <a:ext cx="144" cy="9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36" name="Oval 58"/>
              <p:cNvSpPr>
                <a:spLocks noChangeArrowheads="1"/>
              </p:cNvSpPr>
              <p:nvPr/>
            </p:nvSpPr>
            <p:spPr bwMode="auto">
              <a:xfrm>
                <a:off x="5352" y="1176"/>
                <a:ext cx="240" cy="192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37" name="Oval 59"/>
              <p:cNvSpPr>
                <a:spLocks noChangeArrowheads="1"/>
              </p:cNvSpPr>
              <p:nvPr/>
            </p:nvSpPr>
            <p:spPr bwMode="auto">
              <a:xfrm>
                <a:off x="5376" y="1240"/>
                <a:ext cx="144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38" name="Oval 60"/>
              <p:cNvSpPr>
                <a:spLocks noChangeArrowheads="1"/>
              </p:cNvSpPr>
              <p:nvPr/>
            </p:nvSpPr>
            <p:spPr bwMode="auto">
              <a:xfrm>
                <a:off x="5352" y="1432"/>
                <a:ext cx="240" cy="19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39" name="Oval 61"/>
              <p:cNvSpPr>
                <a:spLocks noChangeArrowheads="1"/>
              </p:cNvSpPr>
              <p:nvPr/>
            </p:nvSpPr>
            <p:spPr bwMode="auto">
              <a:xfrm>
                <a:off x="5376" y="1496"/>
                <a:ext cx="144" cy="96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5140" name="Line 62"/>
              <p:cNvSpPr>
                <a:spLocks noChangeShapeType="1"/>
              </p:cNvSpPr>
              <p:nvPr/>
            </p:nvSpPr>
            <p:spPr bwMode="auto">
              <a:xfrm>
                <a:off x="5136" y="1400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131" name="Rectangle 66"/>
            <p:cNvSpPr>
              <a:spLocks noChangeArrowheads="1"/>
            </p:cNvSpPr>
            <p:nvPr/>
          </p:nvSpPr>
          <p:spPr bwMode="auto">
            <a:xfrm>
              <a:off x="128" y="2303"/>
              <a:ext cx="5504" cy="5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i="1">
                  <a:solidFill>
                    <a:srgbClr val="FF0000"/>
                  </a:solidFill>
                </a:rPr>
                <a:t>              Diferenciační dělení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1600" b="1" i="1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 – obě nově vzniklé buňky mají i nový fenotym, jsou dalším stupněm v dané diferenciační linii</a:t>
              </a:r>
              <a:endParaRPr lang="cs-CZ" altLang="cs-CZ" sz="1600" b="1"/>
            </a:p>
          </p:txBody>
        </p:sp>
        <p:sp>
          <p:nvSpPr>
            <p:cNvPr id="5132" name="Text Box 67"/>
            <p:cNvSpPr txBox="1">
              <a:spLocks noChangeArrowheads="1"/>
            </p:cNvSpPr>
            <p:nvPr/>
          </p:nvSpPr>
          <p:spPr bwMode="auto">
            <a:xfrm>
              <a:off x="758" y="3068"/>
              <a:ext cx="2151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 i="1"/>
                <a:t>diferenciační dělením symetrické</a:t>
              </a:r>
            </a:p>
          </p:txBody>
        </p:sp>
        <p:sp>
          <p:nvSpPr>
            <p:cNvPr id="5133" name="Text Box 68"/>
            <p:cNvSpPr txBox="1">
              <a:spLocks noChangeArrowheads="1"/>
            </p:cNvSpPr>
            <p:nvPr/>
          </p:nvSpPr>
          <p:spPr bwMode="auto">
            <a:xfrm>
              <a:off x="3278" y="3054"/>
              <a:ext cx="2223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 i="1"/>
                <a:t>diferenciační dělením asymetrické</a:t>
              </a:r>
            </a:p>
          </p:txBody>
        </p:sp>
      </p:grpSp>
      <p:sp>
        <p:nvSpPr>
          <p:cNvPr id="5123" name="Text Box 70"/>
          <p:cNvSpPr txBox="1">
            <a:spLocks noChangeArrowheads="1"/>
          </p:cNvSpPr>
          <p:nvPr/>
        </p:nvSpPr>
        <p:spPr bwMode="auto">
          <a:xfrm>
            <a:off x="1038225" y="300038"/>
            <a:ext cx="5126038" cy="495300"/>
          </a:xfrm>
          <a:prstGeom prst="rect">
            <a:avLst/>
          </a:prstGeom>
          <a:solidFill>
            <a:srgbClr val="FFCC66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omic Sans MS" panose="030F0702030302020204" pitchFamily="66" charset="0"/>
              </a:rPr>
              <a:t>Dělení buněk a jejich sebeobnova</a:t>
            </a:r>
          </a:p>
        </p:txBody>
      </p:sp>
      <p:sp>
        <p:nvSpPr>
          <p:cNvPr id="2" name="Zaoblený obdélník 1"/>
          <p:cNvSpPr/>
          <p:nvPr/>
        </p:nvSpPr>
        <p:spPr>
          <a:xfrm>
            <a:off x="831850" y="2609850"/>
            <a:ext cx="6981825" cy="1592263"/>
          </a:xfrm>
          <a:prstGeom prst="roundRect">
            <a:avLst/>
          </a:prstGeom>
          <a:noFill/>
          <a:ln w="762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" name="TextovéPole 2"/>
          <p:cNvSpPr txBox="1">
            <a:spLocks noChangeArrowheads="1"/>
          </p:cNvSpPr>
          <p:nvPr/>
        </p:nvSpPr>
        <p:spPr bwMode="auto">
          <a:xfrm>
            <a:off x="3467100" y="2208213"/>
            <a:ext cx="1682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>
                <a:solidFill>
                  <a:srgbClr val="33CC33"/>
                </a:solidFill>
              </a:rPr>
              <a:t>sebeobnova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3057525" y="125413"/>
            <a:ext cx="2997200" cy="4159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/>
              <a:t>Vybrané signální dráhy</a:t>
            </a:r>
          </a:p>
        </p:txBody>
      </p:sp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1168400" y="708025"/>
            <a:ext cx="6697663" cy="404813"/>
          </a:xfrm>
          <a:prstGeom prst="rect">
            <a:avLst/>
          </a:prstGeom>
          <a:solidFill>
            <a:srgbClr val="FFCC66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Signální dráha LIF </a:t>
            </a:r>
            <a:r>
              <a:rPr lang="cs-CZ" altLang="cs-CZ" sz="1600"/>
              <a:t>(leukemii inhibující faktor)</a:t>
            </a:r>
            <a:r>
              <a:rPr lang="cs-CZ" altLang="cs-CZ" sz="1800"/>
              <a:t> -</a:t>
            </a:r>
            <a:r>
              <a:rPr lang="en-US" altLang="cs-CZ" sz="1800"/>
              <a:t>&gt;</a:t>
            </a:r>
            <a:r>
              <a:rPr lang="cs-CZ" altLang="cs-CZ" sz="1800"/>
              <a:t> </a:t>
            </a:r>
            <a:r>
              <a:rPr lang="cs-CZ" altLang="cs-CZ" sz="1800" b="1" i="1"/>
              <a:t>gp130 signalling</a:t>
            </a:r>
          </a:p>
        </p:txBody>
      </p:sp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914400" y="6134100"/>
            <a:ext cx="72755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Evolučně se zdá, že tato dráha hraje důležitou úlohu v  regulaci pluripotentních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a snad i multipotentních buněk u živočichů obecně (prokázáno i u </a:t>
            </a:r>
            <a:r>
              <a:rPr lang="cs-CZ" altLang="cs-CZ" sz="1600" i="1"/>
              <a:t>Drosophily</a:t>
            </a:r>
            <a:r>
              <a:rPr lang="cs-CZ" altLang="cs-CZ" sz="1600"/>
              <a:t>)</a:t>
            </a:r>
          </a:p>
        </p:txBody>
      </p:sp>
      <p:pic>
        <p:nvPicPr>
          <p:cNvPr id="29701" name="Picture 7" descr="756ÔÇô72_09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198563"/>
            <a:ext cx="4113212" cy="48006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9" descr="stat3_pathway_397x2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632075"/>
            <a:ext cx="4624388" cy="336708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5"/>
          <p:cNvGraphicFramePr>
            <a:graphicFrameLocks noChangeAspect="1"/>
          </p:cNvGraphicFramePr>
          <p:nvPr/>
        </p:nvGraphicFramePr>
        <p:xfrm>
          <a:off x="1495425" y="969963"/>
          <a:ext cx="6153150" cy="570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1" name="Image" r:id="rId3" imgW="8203175" imgH="7606349" progId="PhotoshopElements.Image.5">
                  <p:embed/>
                </p:oleObj>
              </mc:Choice>
              <mc:Fallback>
                <p:oleObj name="Image" r:id="rId3" imgW="8203175" imgH="7606349" progId="PhotoshopElements.Image.5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5425" y="969963"/>
                        <a:ext cx="6153150" cy="570547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3" name="Text Box 6"/>
          <p:cNvSpPr txBox="1">
            <a:spLocks noChangeArrowheads="1"/>
          </p:cNvSpPr>
          <p:nvPr/>
        </p:nvSpPr>
        <p:spPr bwMode="auto">
          <a:xfrm>
            <a:off x="5991225" y="6421438"/>
            <a:ext cx="16859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Boiani </a:t>
            </a:r>
            <a:r>
              <a:rPr lang="en-US" altLang="cs-CZ" sz="1200"/>
              <a:t>&amp; Scholer 2005</a:t>
            </a:r>
            <a:endParaRPr lang="cs-CZ" altLang="cs-CZ" sz="1200"/>
          </a:p>
        </p:txBody>
      </p:sp>
      <p:sp>
        <p:nvSpPr>
          <p:cNvPr id="30724" name="Text Box 8"/>
          <p:cNvSpPr txBox="1">
            <a:spLocks noChangeArrowheads="1"/>
          </p:cNvSpPr>
          <p:nvPr/>
        </p:nvSpPr>
        <p:spPr bwMode="auto">
          <a:xfrm>
            <a:off x="1600200" y="301625"/>
            <a:ext cx="5924550" cy="404813"/>
          </a:xfrm>
          <a:prstGeom prst="rect">
            <a:avLst/>
          </a:prstGeom>
          <a:solidFill>
            <a:srgbClr val="FFCC66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Význam gp130 signalizace v průběhu embryogeneze</a:t>
            </a:r>
            <a:endParaRPr lang="cs-CZ" altLang="cs-CZ" sz="1800" b="1" i="1"/>
          </a:p>
        </p:txBody>
      </p:sp>
      <p:sp>
        <p:nvSpPr>
          <p:cNvPr id="2" name="Ovál 1"/>
          <p:cNvSpPr/>
          <p:nvPr/>
        </p:nvSpPr>
        <p:spPr>
          <a:xfrm>
            <a:off x="5916613" y="4381500"/>
            <a:ext cx="633412" cy="5651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5253038" y="4946650"/>
            <a:ext cx="635000" cy="5651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1727200" y="227013"/>
            <a:ext cx="5657850" cy="404812"/>
          </a:xfrm>
          <a:prstGeom prst="rect">
            <a:avLst/>
          </a:prstGeom>
          <a:solidFill>
            <a:srgbClr val="FFCC66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Signální dráha FGFs </a:t>
            </a:r>
            <a:r>
              <a:rPr lang="cs-CZ" altLang="cs-CZ" sz="1800"/>
              <a:t>(Fibroblastové růstové faktory) </a:t>
            </a:r>
          </a:p>
        </p:txBody>
      </p:sp>
      <p:grpSp>
        <p:nvGrpSpPr>
          <p:cNvPr id="3" name="Skupina 2"/>
          <p:cNvGrpSpPr/>
          <p:nvPr/>
        </p:nvGrpSpPr>
        <p:grpSpPr>
          <a:xfrm>
            <a:off x="321408" y="889000"/>
            <a:ext cx="6172200" cy="5540375"/>
            <a:chOff x="321408" y="889000"/>
            <a:chExt cx="6172200" cy="5540375"/>
          </a:xfrm>
        </p:grpSpPr>
        <p:pic>
          <p:nvPicPr>
            <p:cNvPr id="31747" name="Picture 5" descr="FGF_03_00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08" y="889000"/>
              <a:ext cx="6172200" cy="5540375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748" name="Text Box 6"/>
            <p:cNvSpPr txBox="1">
              <a:spLocks noChangeArrowheads="1"/>
            </p:cNvSpPr>
            <p:nvPr/>
          </p:nvSpPr>
          <p:spPr bwMode="auto">
            <a:xfrm>
              <a:off x="4900308" y="6160721"/>
              <a:ext cx="1589087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Bottcher a Niehrs, 2005</a:t>
              </a:r>
            </a:p>
          </p:txBody>
        </p:sp>
      </p:grpSp>
      <p:sp>
        <p:nvSpPr>
          <p:cNvPr id="2" name="Obdélník 1"/>
          <p:cNvSpPr/>
          <p:nvPr/>
        </p:nvSpPr>
        <p:spPr>
          <a:xfrm>
            <a:off x="4794800" y="4028243"/>
            <a:ext cx="4120600" cy="193899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cs-CZ" altLang="cs-CZ" b="1" dirty="0" smtClean="0">
                <a:latin typeface="Comic Sans MS" panose="030F0702030302020204" pitchFamily="66" charset="0"/>
              </a:rPr>
              <a:t>- schéma </a:t>
            </a:r>
            <a:r>
              <a:rPr lang="cs-CZ" altLang="cs-CZ" b="1" dirty="0">
                <a:latin typeface="Comic Sans MS" panose="030F0702030302020204" pitchFamily="66" charset="0"/>
              </a:rPr>
              <a:t>je velmi podobné i pro další </a:t>
            </a:r>
            <a:r>
              <a:rPr lang="cs-CZ" altLang="cs-CZ" b="1" dirty="0" smtClean="0">
                <a:latin typeface="Comic Sans MS" panose="030F0702030302020204" pitchFamily="66" charset="0"/>
              </a:rPr>
              <a:t>  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b="1" dirty="0">
                <a:latin typeface="Comic Sans MS" panose="030F0702030302020204" pitchFamily="66" charset="0"/>
              </a:rPr>
              <a:t> </a:t>
            </a:r>
            <a:r>
              <a:rPr lang="cs-CZ" altLang="cs-CZ" b="1" dirty="0" smtClean="0">
                <a:latin typeface="Comic Sans MS" panose="030F0702030302020204" pitchFamily="66" charset="0"/>
              </a:rPr>
              <a:t>   růstové </a:t>
            </a:r>
            <a:r>
              <a:rPr lang="cs-CZ" altLang="cs-CZ" b="1" dirty="0">
                <a:latin typeface="Comic Sans MS" panose="030F0702030302020204" pitchFamily="66" charset="0"/>
              </a:rPr>
              <a:t>faktory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b="1" dirty="0" smtClean="0">
                <a:latin typeface="Comic Sans MS" panose="030F0702030302020204" pitchFamily="66" charset="0"/>
              </a:rPr>
              <a:t>– </a:t>
            </a:r>
            <a:r>
              <a:rPr lang="cs-CZ" altLang="cs-CZ" b="1" dirty="0">
                <a:latin typeface="Comic Sans MS" panose="030F0702030302020204" pitchFamily="66" charset="0"/>
              </a:rPr>
              <a:t>EGF, HGF, PDGF, IGF, </a:t>
            </a:r>
            <a:r>
              <a:rPr lang="cs-CZ" altLang="cs-CZ" b="1" dirty="0" err="1">
                <a:latin typeface="Comic Sans MS" panose="030F0702030302020204" pitchFamily="66" charset="0"/>
              </a:rPr>
              <a:t>TGFalfa</a:t>
            </a:r>
            <a:r>
              <a:rPr lang="cs-CZ" altLang="cs-CZ" b="1" dirty="0">
                <a:latin typeface="Comic Sans MS" panose="030F0702030302020204" pitchFamily="66" charset="0"/>
              </a:rPr>
              <a:t>,...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b="1" dirty="0" smtClean="0">
                <a:latin typeface="Comic Sans MS" panose="030F0702030302020204" pitchFamily="66" charset="0"/>
              </a:rPr>
              <a:t>- FGF </a:t>
            </a:r>
            <a:r>
              <a:rPr lang="cs-CZ" altLang="cs-CZ" b="1" dirty="0">
                <a:latin typeface="Comic Sans MS" panose="030F0702030302020204" pitchFamily="66" charset="0"/>
              </a:rPr>
              <a:t>patří mezi významné </a:t>
            </a:r>
            <a:r>
              <a:rPr lang="cs-CZ" altLang="cs-CZ" b="1" dirty="0" err="1">
                <a:latin typeface="Comic Sans MS" panose="030F0702030302020204" pitchFamily="66" charset="0"/>
              </a:rPr>
              <a:t>morfogeny</a:t>
            </a:r>
            <a:r>
              <a:rPr lang="cs-CZ" altLang="cs-CZ" b="1" dirty="0">
                <a:latin typeface="Comic Sans MS" panose="030F0702030302020204" pitchFamily="66" charset="0"/>
              </a:rPr>
              <a:t> </a:t>
            </a:r>
            <a:endParaRPr lang="cs-CZ" altLang="cs-CZ" b="1" dirty="0" smtClean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cs-CZ" altLang="cs-CZ" b="1" dirty="0">
                <a:latin typeface="Comic Sans MS" panose="030F0702030302020204" pitchFamily="66" charset="0"/>
              </a:rPr>
              <a:t> </a:t>
            </a:r>
            <a:r>
              <a:rPr lang="cs-CZ" altLang="cs-CZ" b="1" dirty="0" smtClean="0">
                <a:latin typeface="Comic Sans MS" panose="030F0702030302020204" pitchFamily="66" charset="0"/>
              </a:rPr>
              <a:t>  (</a:t>
            </a:r>
            <a:r>
              <a:rPr lang="cs-CZ" altLang="cs-CZ" b="1" dirty="0">
                <a:latin typeface="Comic Sans MS" panose="030F0702030302020204" pitchFamily="66" charset="0"/>
              </a:rPr>
              <a:t>první objevené, proteinové)</a:t>
            </a:r>
            <a:endParaRPr lang="cs-CZ" altLang="cs-CZ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3"/>
          <p:cNvGrpSpPr>
            <a:grpSpLocks/>
          </p:cNvGrpSpPr>
          <p:nvPr/>
        </p:nvGrpSpPr>
        <p:grpSpPr bwMode="auto">
          <a:xfrm>
            <a:off x="152400" y="0"/>
            <a:ext cx="7813675" cy="6838950"/>
            <a:chOff x="656705" y="92237"/>
            <a:chExt cx="7813964" cy="6838308"/>
          </a:xfrm>
        </p:grpSpPr>
        <p:pic>
          <p:nvPicPr>
            <p:cNvPr id="3" name="Obrázek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7" t="18204" r="43687"/>
            <a:stretch>
              <a:fillRect/>
            </a:stretch>
          </p:blipFill>
          <p:spPr bwMode="auto">
            <a:xfrm>
              <a:off x="656705" y="92237"/>
              <a:ext cx="7813964" cy="6838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ovéPole 5"/>
            <p:cNvSpPr txBox="1">
              <a:spLocks noChangeArrowheads="1"/>
            </p:cNvSpPr>
            <p:nvPr/>
          </p:nvSpPr>
          <p:spPr bwMode="auto">
            <a:xfrm>
              <a:off x="6371705" y="6561213"/>
              <a:ext cx="192007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Ornitz </a:t>
              </a:r>
              <a:r>
                <a:rPr lang="en-US" altLang="cs-CZ" sz="1800"/>
                <a:t>&amp; Itoh 2001</a:t>
              </a:r>
              <a:endParaRPr lang="cs-CZ" altLang="cs-CZ" sz="1800"/>
            </a:p>
          </p:txBody>
        </p:sp>
      </p:grpSp>
    </p:spTree>
    <p:extLst>
      <p:ext uri="{BB962C8B-B14F-4D97-AF65-F5344CB8AC3E}">
        <p14:creationId xmlns:p14="http://schemas.microsoft.com/office/powerpoint/2010/main" val="4509924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4"/>
          <p:cNvSpPr txBox="1">
            <a:spLocks noChangeArrowheads="1"/>
          </p:cNvSpPr>
          <p:nvPr/>
        </p:nvSpPr>
        <p:spPr bwMode="auto">
          <a:xfrm>
            <a:off x="2463800" y="200025"/>
            <a:ext cx="4203700" cy="954088"/>
          </a:xfrm>
          <a:prstGeom prst="rect">
            <a:avLst/>
          </a:prstGeom>
          <a:solidFill>
            <a:srgbClr val="FFCC66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Signální dráha TGF</a:t>
            </a:r>
            <a:r>
              <a:rPr lang="cs-CZ" altLang="cs-CZ" sz="1800" b="1">
                <a:latin typeface="Symbol" panose="05050102010706020507" pitchFamily="18" charset="2"/>
              </a:rPr>
              <a:t>b</a:t>
            </a:r>
            <a:r>
              <a:rPr lang="cs-CZ" altLang="cs-CZ" sz="1800" b="1"/>
              <a:t> / BMPs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(Transformující růstový </a:t>
            </a:r>
            <a:r>
              <a:rPr lang="cs-CZ" altLang="cs-CZ" sz="1600" i="1"/>
              <a:t>(</a:t>
            </a:r>
            <a:r>
              <a:rPr lang="cs-CZ" altLang="cs-CZ" sz="1600" b="1" i="1"/>
              <a:t>g</a:t>
            </a:r>
            <a:r>
              <a:rPr lang="cs-CZ" altLang="cs-CZ" sz="1600" i="1"/>
              <a:t>rowth)</a:t>
            </a:r>
            <a:r>
              <a:rPr lang="cs-CZ" altLang="cs-CZ" sz="1800"/>
              <a:t> faktor </a:t>
            </a:r>
            <a:r>
              <a:rPr lang="cs-CZ" altLang="cs-CZ" sz="1800">
                <a:latin typeface="Symbol" panose="05050102010706020507" pitchFamily="18" charset="2"/>
              </a:rPr>
              <a:t>b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kostní </a:t>
            </a:r>
            <a:r>
              <a:rPr lang="cs-CZ" altLang="cs-CZ" sz="1600" i="1"/>
              <a:t>(</a:t>
            </a:r>
            <a:r>
              <a:rPr lang="cs-CZ" altLang="cs-CZ" sz="1600" b="1" i="1"/>
              <a:t>b</a:t>
            </a:r>
            <a:r>
              <a:rPr lang="cs-CZ" altLang="cs-CZ" sz="1600" i="1"/>
              <a:t>one)</a:t>
            </a:r>
            <a:r>
              <a:rPr lang="cs-CZ" altLang="cs-CZ" sz="1800"/>
              <a:t> morfogenetické proteiny)</a:t>
            </a:r>
          </a:p>
        </p:txBody>
      </p:sp>
      <p:pic>
        <p:nvPicPr>
          <p:cNvPr id="32771" name="Picture 5" descr="773ÔÇô89_03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395413"/>
            <a:ext cx="5761038" cy="531018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4"/>
          <p:cNvGraphicFramePr>
            <a:graphicFrameLocks noChangeAspect="1"/>
          </p:cNvGraphicFramePr>
          <p:nvPr/>
        </p:nvGraphicFramePr>
        <p:xfrm>
          <a:off x="1128713" y="914400"/>
          <a:ext cx="6858000" cy="574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0" name="Image" r:id="rId3" imgW="7631746" imgH="7060317" progId="PhotoshopElements.Image.5">
                  <p:embed/>
                </p:oleObj>
              </mc:Choice>
              <mc:Fallback>
                <p:oleObj name="Image" r:id="rId3" imgW="7631746" imgH="7060317" progId="PhotoshopElements.Image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8713" y="914400"/>
                        <a:ext cx="6858000" cy="574992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1552575" y="227013"/>
            <a:ext cx="6010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omic Sans MS" panose="030F0702030302020204" pitchFamily="66" charset="0"/>
              </a:rPr>
              <a:t>Interakce v signálování rodiny TGFbeta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>
            <a:grpSpLocks/>
          </p:cNvGrpSpPr>
          <p:nvPr/>
        </p:nvGrpSpPr>
        <p:grpSpPr bwMode="auto">
          <a:xfrm>
            <a:off x="838200" y="0"/>
            <a:ext cx="6475413" cy="6862763"/>
            <a:chOff x="3660874" y="0"/>
            <a:chExt cx="6475307" cy="6862390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0874" y="0"/>
              <a:ext cx="4870252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ovéPole 3"/>
            <p:cNvSpPr txBox="1">
              <a:spLocks noChangeArrowheads="1"/>
            </p:cNvSpPr>
            <p:nvPr/>
          </p:nvSpPr>
          <p:spPr bwMode="auto">
            <a:xfrm>
              <a:off x="8528882" y="6523836"/>
              <a:ext cx="1607299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cs-CZ" sz="1600"/>
                <a:t>Shu et al., 2011</a:t>
              </a:r>
              <a:endParaRPr lang="cs-CZ" altLang="cs-CZ" sz="1600"/>
            </a:p>
          </p:txBody>
        </p:sp>
      </p:grpSp>
    </p:spTree>
    <p:extLst>
      <p:ext uri="{BB962C8B-B14F-4D97-AF65-F5344CB8AC3E}">
        <p14:creationId xmlns:p14="http://schemas.microsoft.com/office/powerpoint/2010/main" val="7758480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Výsledek obrázku pro erk signal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76200"/>
            <a:ext cx="4972050" cy="35147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Výsledek obrázku pro smad signal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2663825"/>
            <a:ext cx="4730750" cy="41941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Přímá spojnice se šipkou 3"/>
          <p:cNvCxnSpPr/>
          <p:nvPr/>
        </p:nvCxnSpPr>
        <p:spPr>
          <a:xfrm flipH="1">
            <a:off x="3886200" y="2438400"/>
            <a:ext cx="3048000" cy="1600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se šipkou 4"/>
          <p:cNvCxnSpPr/>
          <p:nvPr/>
        </p:nvCxnSpPr>
        <p:spPr>
          <a:xfrm flipH="1">
            <a:off x="2971800" y="2438400"/>
            <a:ext cx="3962400" cy="1524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Skupina 5"/>
          <p:cNvGrpSpPr>
            <a:grpSpLocks/>
          </p:cNvGrpSpPr>
          <p:nvPr/>
        </p:nvGrpSpPr>
        <p:grpSpPr bwMode="auto">
          <a:xfrm>
            <a:off x="3048000" y="4495800"/>
            <a:ext cx="304800" cy="265113"/>
            <a:chOff x="3048000" y="4495800"/>
            <a:chExt cx="304800" cy="265135"/>
          </a:xfrm>
        </p:grpSpPr>
        <p:cxnSp>
          <p:nvCxnSpPr>
            <p:cNvPr id="7" name="Přímá spojnice 6"/>
            <p:cNvCxnSpPr/>
            <p:nvPr/>
          </p:nvCxnSpPr>
          <p:spPr>
            <a:xfrm>
              <a:off x="3124200" y="4495800"/>
              <a:ext cx="228600" cy="26513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Přímá spojnice 7"/>
            <p:cNvCxnSpPr/>
            <p:nvPr/>
          </p:nvCxnSpPr>
          <p:spPr>
            <a:xfrm flipV="1">
              <a:off x="3048000" y="4495800"/>
              <a:ext cx="304800" cy="26513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0" y="720725"/>
            <a:ext cx="4114800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200" b="1">
                <a:latin typeface="Comic Sans MS" panose="030F0702030302020204" pitchFamily="66" charset="0"/>
              </a:rPr>
              <a:t>Interakce mezi signálnímí</a:t>
            </a:r>
            <a:endParaRPr lang="en-US" altLang="cs-CZ" sz="2200" b="1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200" b="1">
                <a:latin typeface="Comic Sans MS" panose="030F0702030302020204" pitchFamily="66" charset="0"/>
              </a:rPr>
              <a:t>drahami TGFbeta signalizace</a:t>
            </a:r>
            <a:endParaRPr lang="en-US" altLang="cs-CZ" sz="2200" b="1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200" b="1">
                <a:latin typeface="Comic Sans MS" panose="030F0702030302020204" pitchFamily="66" charset="0"/>
              </a:rPr>
              <a:t> x FGF / EGF signalizace</a:t>
            </a:r>
          </a:p>
        </p:txBody>
      </p:sp>
    </p:spTree>
    <p:extLst>
      <p:ext uri="{BB962C8B-B14F-4D97-AF65-F5344CB8AC3E}">
        <p14:creationId xmlns:p14="http://schemas.microsoft.com/office/powerpoint/2010/main" val="150513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1574800" y="465138"/>
            <a:ext cx="5969000" cy="679450"/>
          </a:xfrm>
          <a:prstGeom prst="rect">
            <a:avLst/>
          </a:prstGeom>
          <a:solidFill>
            <a:srgbClr val="FFCC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INTERKCE</a:t>
            </a:r>
            <a:r>
              <a:rPr lang="cs-CZ" altLang="cs-CZ" sz="2000" b="1"/>
              <a:t> FGF</a:t>
            </a:r>
            <a:r>
              <a:rPr lang="cs-CZ" altLang="cs-CZ" sz="1600" b="1"/>
              <a:t> </a:t>
            </a:r>
            <a:r>
              <a:rPr lang="en-US" altLang="cs-CZ" sz="1600" b="1"/>
              <a:t>&amp;</a:t>
            </a:r>
            <a:r>
              <a:rPr lang="cs-CZ" altLang="cs-CZ" sz="1600" b="1"/>
              <a:t> </a:t>
            </a:r>
            <a:r>
              <a:rPr lang="cs-CZ" altLang="cs-CZ" sz="2000" b="1"/>
              <a:t>TGF</a:t>
            </a:r>
            <a:r>
              <a:rPr lang="cs-CZ" altLang="cs-CZ" sz="2000" b="1">
                <a:latin typeface="Symbol" panose="05050102010706020507" pitchFamily="18" charset="2"/>
              </a:rPr>
              <a:t>b </a:t>
            </a:r>
            <a:r>
              <a:rPr lang="cs-CZ" altLang="cs-CZ" sz="1600" b="1"/>
              <a:t>DRÁHY TRANSDUKCE SIGNÁLU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600" b="1"/>
          </a:p>
        </p:txBody>
      </p:sp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47825"/>
            <a:ext cx="6553200" cy="39909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0" name="Text Box 6"/>
          <p:cNvSpPr txBox="1">
            <a:spLocks noChangeArrowheads="1"/>
          </p:cNvSpPr>
          <p:nvPr/>
        </p:nvSpPr>
        <p:spPr bwMode="auto">
          <a:xfrm>
            <a:off x="6604000" y="1600200"/>
            <a:ext cx="13065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200"/>
              <a:t>Massague, 2003</a:t>
            </a:r>
            <a:endParaRPr lang="cs-CZ" altLang="cs-CZ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3352800" y="407988"/>
            <a:ext cx="2419350" cy="404812"/>
          </a:xfrm>
          <a:prstGeom prst="rect">
            <a:avLst/>
          </a:prstGeom>
          <a:solidFill>
            <a:srgbClr val="FFCC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Signální dráha Wnts</a:t>
            </a:r>
          </a:p>
        </p:txBody>
      </p:sp>
      <p:pic>
        <p:nvPicPr>
          <p:cNvPr id="35843" name="Picture 6" descr="Wn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1766888"/>
            <a:ext cx="2540000" cy="4114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7" descr="Wn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752600"/>
            <a:ext cx="2549525" cy="412908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Line 8"/>
          <p:cNvSpPr>
            <a:spLocks noChangeShapeType="1"/>
          </p:cNvSpPr>
          <p:nvPr/>
        </p:nvSpPr>
        <p:spPr bwMode="auto">
          <a:xfrm>
            <a:off x="3835400" y="3976688"/>
            <a:ext cx="1676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5846" name="Oval 9"/>
          <p:cNvSpPr>
            <a:spLocks noChangeArrowheads="1"/>
          </p:cNvSpPr>
          <p:nvPr/>
        </p:nvSpPr>
        <p:spPr bwMode="auto">
          <a:xfrm>
            <a:off x="4064000" y="2909888"/>
            <a:ext cx="990600" cy="533400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Wnt</a:t>
            </a:r>
          </a:p>
        </p:txBody>
      </p:sp>
      <p:sp>
        <p:nvSpPr>
          <p:cNvPr id="35847" name="Text Box 10"/>
          <p:cNvSpPr txBox="1">
            <a:spLocks noChangeArrowheads="1"/>
          </p:cNvSpPr>
          <p:nvPr/>
        </p:nvSpPr>
        <p:spPr bwMode="auto">
          <a:xfrm>
            <a:off x="4419600" y="3443288"/>
            <a:ext cx="361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+</a:t>
            </a:r>
          </a:p>
        </p:txBody>
      </p:sp>
      <p:sp>
        <p:nvSpPr>
          <p:cNvPr id="35848" name="Text Box 11"/>
          <p:cNvSpPr txBox="1">
            <a:spLocks noChangeArrowheads="1"/>
          </p:cNvSpPr>
          <p:nvPr/>
        </p:nvSpPr>
        <p:spPr bwMode="auto">
          <a:xfrm>
            <a:off x="2536825" y="900113"/>
            <a:ext cx="4044950" cy="317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http://www.stanford.edu/~rnusse/wntwindow.html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7"/>
          <p:cNvSpPr txBox="1">
            <a:spLocks noChangeArrowheads="1"/>
          </p:cNvSpPr>
          <p:nvPr/>
        </p:nvSpPr>
        <p:spPr bwMode="auto">
          <a:xfrm>
            <a:off x="6588125" y="5546725"/>
            <a:ext cx="758825" cy="257175"/>
          </a:xfrm>
          <a:prstGeom prst="rect">
            <a:avLst/>
          </a:prstGeom>
          <a:solidFill>
            <a:srgbClr val="CC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 i="1"/>
              <a:t>maturace</a:t>
            </a:r>
          </a:p>
        </p:txBody>
      </p:sp>
      <p:sp>
        <p:nvSpPr>
          <p:cNvPr id="188420" name="Text Box 4"/>
          <p:cNvSpPr txBox="1">
            <a:spLocks noChangeArrowheads="1"/>
          </p:cNvSpPr>
          <p:nvPr/>
        </p:nvSpPr>
        <p:spPr bwMode="auto">
          <a:xfrm>
            <a:off x="28579" y="236538"/>
            <a:ext cx="922400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cs-CZ" altLang="cs-CZ" sz="18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Diferenciace (rozrůzňování) buněk</a:t>
            </a:r>
          </a:p>
          <a:p>
            <a:pPr eaLnBrk="1" hangingPunct="1">
              <a:lnSpc>
                <a:spcPct val="130000"/>
              </a:lnSpc>
              <a:defRPr/>
            </a:pPr>
            <a:endParaRPr lang="cs-CZ" altLang="cs-CZ" sz="1400" dirty="0">
              <a:latin typeface="Arial" charset="0"/>
            </a:endParaRPr>
          </a:p>
          <a:p>
            <a:pPr eaLnBrk="1" hangingPunct="1">
              <a:lnSpc>
                <a:spcPct val="130000"/>
              </a:lnSpc>
              <a:buFontTx/>
              <a:buChar char="-"/>
              <a:defRPr/>
            </a:pPr>
            <a:r>
              <a:rPr lang="cs-CZ" altLang="cs-CZ" sz="1400" dirty="0">
                <a:latin typeface="Arial" charset="0"/>
              </a:rPr>
              <a:t> Buňky mění svůj fenotyp v na základě změny exprese svého genotypu v důsledku </a:t>
            </a:r>
            <a:r>
              <a:rPr lang="en-US" altLang="cs-CZ" sz="1400" b="1" dirty="0" err="1" smtClean="0">
                <a:latin typeface="Arial" charset="0"/>
              </a:rPr>
              <a:t>vnit</a:t>
            </a:r>
            <a:r>
              <a:rPr lang="cs-CZ" altLang="cs-CZ" sz="1400" b="1" dirty="0" err="1" smtClean="0">
                <a:latin typeface="Arial" charset="0"/>
              </a:rPr>
              <a:t>řních</a:t>
            </a:r>
            <a:r>
              <a:rPr lang="cs-CZ" altLang="cs-CZ" sz="1400" b="1" dirty="0" smtClean="0">
                <a:latin typeface="Arial" charset="0"/>
              </a:rPr>
              <a:t> a vnějších </a:t>
            </a:r>
            <a:r>
              <a:rPr lang="cs-CZ" altLang="cs-CZ" sz="1400" b="1" dirty="0">
                <a:latin typeface="Arial" charset="0"/>
              </a:rPr>
              <a:t>signálů</a:t>
            </a:r>
            <a:r>
              <a:rPr lang="cs-CZ" altLang="cs-CZ" sz="1400" dirty="0">
                <a:latin typeface="Arial" charset="0"/>
              </a:rPr>
              <a:t>.</a:t>
            </a:r>
          </a:p>
          <a:p>
            <a:pPr eaLnBrk="1" hangingPunct="1">
              <a:lnSpc>
                <a:spcPct val="130000"/>
              </a:lnSpc>
              <a:buFontTx/>
              <a:buChar char="-"/>
              <a:defRPr/>
            </a:pPr>
            <a:r>
              <a:rPr lang="cs-CZ" altLang="cs-CZ" sz="1400" dirty="0">
                <a:latin typeface="Arial" charset="0"/>
              </a:rPr>
              <a:t> Regulace diferenciace je často provázána s proliferací (epigenetické změny v jádře během mitotického cyklu?).</a:t>
            </a:r>
          </a:p>
        </p:txBody>
      </p:sp>
      <p:grpSp>
        <p:nvGrpSpPr>
          <p:cNvPr id="4100" name="Group 21"/>
          <p:cNvGrpSpPr>
            <a:grpSpLocks/>
          </p:cNvGrpSpPr>
          <p:nvPr/>
        </p:nvGrpSpPr>
        <p:grpSpPr bwMode="auto">
          <a:xfrm>
            <a:off x="4740275" y="1587500"/>
            <a:ext cx="2378075" cy="1219200"/>
            <a:chOff x="154" y="1424"/>
            <a:chExt cx="1498" cy="768"/>
          </a:xfrm>
        </p:grpSpPr>
        <p:sp>
          <p:nvSpPr>
            <p:cNvPr id="4115" name="Text Box 5"/>
            <p:cNvSpPr txBox="1">
              <a:spLocks noChangeArrowheads="1"/>
            </p:cNvSpPr>
            <p:nvPr/>
          </p:nvSpPr>
          <p:spPr bwMode="auto">
            <a:xfrm>
              <a:off x="154" y="1424"/>
              <a:ext cx="1498" cy="334"/>
            </a:xfrm>
            <a:prstGeom prst="rect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/>
                <a:t>Kmenová buňka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/>
                <a:t>aktuální </a:t>
              </a:r>
              <a:r>
                <a:rPr lang="en-US" altLang="cs-CZ" sz="1400" b="1"/>
                <a:t>&lt;-&gt; po</a:t>
              </a:r>
              <a:r>
                <a:rPr lang="cs-CZ" altLang="cs-CZ" sz="1400" b="1"/>
                <a:t>tencionální</a:t>
              </a:r>
            </a:p>
          </p:txBody>
        </p:sp>
        <p:sp>
          <p:nvSpPr>
            <p:cNvPr id="4116" name="Oval 7" descr="5%"/>
            <p:cNvSpPr>
              <a:spLocks noChangeArrowheads="1"/>
            </p:cNvSpPr>
            <p:nvPr/>
          </p:nvSpPr>
          <p:spPr bwMode="auto">
            <a:xfrm>
              <a:off x="394" y="1808"/>
              <a:ext cx="528" cy="384"/>
            </a:xfrm>
            <a:prstGeom prst="ellips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grpSp>
        <p:nvGrpSpPr>
          <p:cNvPr id="4101" name="Group 22"/>
          <p:cNvGrpSpPr>
            <a:grpSpLocks/>
          </p:cNvGrpSpPr>
          <p:nvPr/>
        </p:nvGrpSpPr>
        <p:grpSpPr bwMode="auto">
          <a:xfrm>
            <a:off x="6289675" y="3014663"/>
            <a:ext cx="2844800" cy="1862137"/>
            <a:chOff x="3962" y="1731"/>
            <a:chExt cx="1792" cy="1173"/>
          </a:xfrm>
        </p:grpSpPr>
        <p:sp>
          <p:nvSpPr>
            <p:cNvPr id="4109" name="Oval 8" descr="25%"/>
            <p:cNvSpPr>
              <a:spLocks noChangeArrowheads="1"/>
            </p:cNvSpPr>
            <p:nvPr/>
          </p:nvSpPr>
          <p:spPr bwMode="auto">
            <a:xfrm>
              <a:off x="3962" y="1960"/>
              <a:ext cx="528" cy="384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110" name="Oval 9" descr="30%"/>
            <p:cNvSpPr>
              <a:spLocks noChangeArrowheads="1"/>
            </p:cNvSpPr>
            <p:nvPr/>
          </p:nvSpPr>
          <p:spPr bwMode="auto">
            <a:xfrm>
              <a:off x="4250" y="2056"/>
              <a:ext cx="528" cy="384"/>
            </a:xfrm>
            <a:prstGeom prst="ellipse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111" name="Oval 10" descr="70%"/>
            <p:cNvSpPr>
              <a:spLocks noChangeArrowheads="1"/>
            </p:cNvSpPr>
            <p:nvPr/>
          </p:nvSpPr>
          <p:spPr bwMode="auto">
            <a:xfrm>
              <a:off x="4538" y="2152"/>
              <a:ext cx="528" cy="384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112" name="Oval 11" descr="75%"/>
            <p:cNvSpPr>
              <a:spLocks noChangeArrowheads="1"/>
            </p:cNvSpPr>
            <p:nvPr/>
          </p:nvSpPr>
          <p:spPr bwMode="auto">
            <a:xfrm>
              <a:off x="4922" y="2248"/>
              <a:ext cx="528" cy="384"/>
            </a:xfrm>
            <a:prstGeom prst="ellipse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113" name="Text Box 16"/>
            <p:cNvSpPr txBox="1">
              <a:spLocks noChangeArrowheads="1"/>
            </p:cNvSpPr>
            <p:nvPr/>
          </p:nvSpPr>
          <p:spPr bwMode="auto">
            <a:xfrm>
              <a:off x="4153" y="2616"/>
              <a:ext cx="160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/>
                <a:t>* Často proliferují a mají schopnost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/>
                <a:t>krátkodobé sebeobnovy.</a:t>
              </a:r>
            </a:p>
          </p:txBody>
        </p:sp>
        <p:sp>
          <p:nvSpPr>
            <p:cNvPr id="4114" name="Text Box 17"/>
            <p:cNvSpPr txBox="1">
              <a:spLocks noChangeArrowheads="1"/>
            </p:cNvSpPr>
            <p:nvPr/>
          </p:nvSpPr>
          <p:spPr bwMode="auto">
            <a:xfrm>
              <a:off x="4114" y="1731"/>
              <a:ext cx="1611" cy="334"/>
            </a:xfrm>
            <a:prstGeom prst="rect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/>
                <a:t>Přechodně/transientně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/>
                <a:t>se dělící buňky (</a:t>
              </a:r>
              <a:r>
                <a:rPr lang="cs-CZ" altLang="cs-CZ" sz="1200" b="1"/>
                <a:t>Progenitory</a:t>
              </a:r>
              <a:r>
                <a:rPr lang="cs-CZ" altLang="cs-CZ" sz="1400" b="1"/>
                <a:t>)*</a:t>
              </a:r>
            </a:p>
          </p:txBody>
        </p:sp>
      </p:grpSp>
      <p:pic>
        <p:nvPicPr>
          <p:cNvPr id="4102" name="Picture 18" descr="pluripotent-stem-cell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8013"/>
            <a:ext cx="4530725" cy="49688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AutoShape 24"/>
          <p:cNvSpPr>
            <a:spLocks noChangeArrowheads="1"/>
          </p:cNvSpPr>
          <p:nvPr/>
        </p:nvSpPr>
        <p:spPr bwMode="auto">
          <a:xfrm rot="3140063">
            <a:off x="5803900" y="2978150"/>
            <a:ext cx="647700" cy="2286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04" name="AutoShape 25"/>
          <p:cNvSpPr>
            <a:spLocks noChangeArrowheads="1"/>
          </p:cNvSpPr>
          <p:nvPr/>
        </p:nvSpPr>
        <p:spPr bwMode="auto">
          <a:xfrm rot="8580431">
            <a:off x="6067425" y="5248275"/>
            <a:ext cx="1528763" cy="22542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4105" name="Group 23"/>
          <p:cNvGrpSpPr>
            <a:grpSpLocks/>
          </p:cNvGrpSpPr>
          <p:nvPr/>
        </p:nvGrpSpPr>
        <p:grpSpPr bwMode="auto">
          <a:xfrm>
            <a:off x="4572000" y="4953000"/>
            <a:ext cx="3181350" cy="1778000"/>
            <a:chOff x="2880" y="3192"/>
            <a:chExt cx="2004" cy="1120"/>
          </a:xfrm>
        </p:grpSpPr>
        <p:sp>
          <p:nvSpPr>
            <p:cNvPr id="4106" name="Text Box 6"/>
            <p:cNvSpPr txBox="1">
              <a:spLocks noChangeArrowheads="1"/>
            </p:cNvSpPr>
            <p:nvPr/>
          </p:nvSpPr>
          <p:spPr bwMode="auto">
            <a:xfrm>
              <a:off x="2977" y="3192"/>
              <a:ext cx="1327" cy="334"/>
            </a:xfrm>
            <a:prstGeom prst="rect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/>
                <a:t>Terminálně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/>
                <a:t>diferencovaná buňka**</a:t>
              </a:r>
            </a:p>
          </p:txBody>
        </p:sp>
        <p:sp>
          <p:nvSpPr>
            <p:cNvPr id="4107" name="Oval 12" descr="90%"/>
            <p:cNvSpPr>
              <a:spLocks noChangeArrowheads="1"/>
            </p:cNvSpPr>
            <p:nvPr/>
          </p:nvSpPr>
          <p:spPr bwMode="auto">
            <a:xfrm>
              <a:off x="3328" y="3501"/>
              <a:ext cx="528" cy="384"/>
            </a:xfrm>
            <a:prstGeom prst="ellipse">
              <a:avLst/>
            </a:prstGeom>
            <a:blipFill dpi="0" rotWithShape="0">
              <a:blip r:embed="rId8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108" name="Text Box 15"/>
            <p:cNvSpPr txBox="1">
              <a:spLocks noChangeArrowheads="1"/>
            </p:cNvSpPr>
            <p:nvPr/>
          </p:nvSpPr>
          <p:spPr bwMode="auto">
            <a:xfrm>
              <a:off x="2880" y="3909"/>
              <a:ext cx="2004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/>
                <a:t>** Post-mitotické buňky = už se nikdy nedělí.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/>
                <a:t>Ne všechny terminálně diferencované buňky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/>
                <a:t>jsou post-mitotické.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Wnt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168650"/>
            <a:ext cx="6934200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5" descr="GordonNusseJBC2006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2400"/>
            <a:ext cx="3652838" cy="3962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1619250" y="1347788"/>
            <a:ext cx="2419350" cy="404812"/>
          </a:xfrm>
          <a:prstGeom prst="rect">
            <a:avLst/>
          </a:prstGeom>
          <a:solidFill>
            <a:srgbClr val="FFCC66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Signální dráha Wnts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-1588"/>
            <a:ext cx="6719887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8293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7296150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90140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4"/>
          <p:cNvSpPr txBox="1">
            <a:spLocks noChangeArrowheads="1"/>
          </p:cNvSpPr>
          <p:nvPr/>
        </p:nvSpPr>
        <p:spPr bwMode="auto">
          <a:xfrm>
            <a:off x="2397125" y="142875"/>
            <a:ext cx="4310063" cy="649288"/>
          </a:xfrm>
          <a:prstGeom prst="rect">
            <a:avLst/>
          </a:prstGeom>
          <a:solidFill>
            <a:srgbClr val="FF9933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Signální dráha Hedgehog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sonic hedgehog (Shh), Indian hedgehog (Ihh)</a:t>
            </a:r>
          </a:p>
        </p:txBody>
      </p:sp>
      <p:pic>
        <p:nvPicPr>
          <p:cNvPr id="37891" name="Picture 5" descr="Hha kop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917575"/>
            <a:ext cx="3887787" cy="243046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6" descr="Hh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917575"/>
            <a:ext cx="3887787" cy="243046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7893" name="Object 7"/>
          <p:cNvGraphicFramePr>
            <a:graphicFrameLocks noChangeAspect="1"/>
          </p:cNvGraphicFramePr>
          <p:nvPr/>
        </p:nvGraphicFramePr>
        <p:xfrm>
          <a:off x="1200150" y="3905250"/>
          <a:ext cx="6734175" cy="278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3" name="Image" r:id="rId5" imgW="10082540" imgH="4165079" progId="Photoshop.Image.7">
                  <p:embed/>
                </p:oleObj>
              </mc:Choice>
              <mc:Fallback>
                <p:oleObj name="Image" r:id="rId5" imgW="10082540" imgH="4165079" progId="Photoshop.Image.7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150" y="3905250"/>
                        <a:ext cx="6734175" cy="27813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4" name="Text Box 8"/>
          <p:cNvSpPr txBox="1">
            <a:spLocks noChangeArrowheads="1"/>
          </p:cNvSpPr>
          <p:nvPr/>
        </p:nvSpPr>
        <p:spPr bwMode="auto">
          <a:xfrm>
            <a:off x="623888" y="2803525"/>
            <a:ext cx="514350" cy="4048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off</a:t>
            </a:r>
          </a:p>
        </p:txBody>
      </p:sp>
      <p:sp>
        <p:nvSpPr>
          <p:cNvPr id="37895" name="Text Box 9"/>
          <p:cNvSpPr txBox="1">
            <a:spLocks noChangeArrowheads="1"/>
          </p:cNvSpPr>
          <p:nvPr/>
        </p:nvSpPr>
        <p:spPr bwMode="auto">
          <a:xfrm>
            <a:off x="1303338" y="6254750"/>
            <a:ext cx="447675" cy="3429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off</a:t>
            </a:r>
          </a:p>
        </p:txBody>
      </p:sp>
      <p:sp>
        <p:nvSpPr>
          <p:cNvPr id="37896" name="Text Box 10"/>
          <p:cNvSpPr txBox="1">
            <a:spLocks noChangeArrowheads="1"/>
          </p:cNvSpPr>
          <p:nvPr/>
        </p:nvSpPr>
        <p:spPr bwMode="auto">
          <a:xfrm>
            <a:off x="4875213" y="2789238"/>
            <a:ext cx="501650" cy="4048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on</a:t>
            </a:r>
          </a:p>
        </p:txBody>
      </p:sp>
      <p:sp>
        <p:nvSpPr>
          <p:cNvPr id="37897" name="Text Box 11"/>
          <p:cNvSpPr txBox="1">
            <a:spLocks noChangeArrowheads="1"/>
          </p:cNvSpPr>
          <p:nvPr/>
        </p:nvSpPr>
        <p:spPr bwMode="auto">
          <a:xfrm>
            <a:off x="4656138" y="6246813"/>
            <a:ext cx="438150" cy="3429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on</a:t>
            </a:r>
          </a:p>
        </p:txBody>
      </p:sp>
      <p:sp>
        <p:nvSpPr>
          <p:cNvPr id="37898" name="Text Box 12"/>
          <p:cNvSpPr txBox="1">
            <a:spLocks noChangeArrowheads="1"/>
          </p:cNvSpPr>
          <p:nvPr/>
        </p:nvSpPr>
        <p:spPr bwMode="auto">
          <a:xfrm>
            <a:off x="2727325" y="3463925"/>
            <a:ext cx="36528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i="1"/>
              <a:t>Ptc – Patched     Smo - Smoothened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25"/>
          <a:stretch>
            <a:fillRect/>
          </a:stretch>
        </p:blipFill>
        <p:spPr bwMode="auto">
          <a:xfrm>
            <a:off x="457200" y="609600"/>
            <a:ext cx="8153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47732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4"/>
          <p:cNvSpPr txBox="1">
            <a:spLocks noChangeArrowheads="1"/>
          </p:cNvSpPr>
          <p:nvPr/>
        </p:nvSpPr>
        <p:spPr bwMode="auto">
          <a:xfrm>
            <a:off x="3297238" y="333375"/>
            <a:ext cx="2508250" cy="404813"/>
          </a:xfrm>
          <a:prstGeom prst="rect">
            <a:avLst/>
          </a:prstGeom>
          <a:solidFill>
            <a:srgbClr val="FF9933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Signální dráha Notch</a:t>
            </a:r>
          </a:p>
        </p:txBody>
      </p:sp>
      <p:sp>
        <p:nvSpPr>
          <p:cNvPr id="38915" name="Text Box 8"/>
          <p:cNvSpPr txBox="1">
            <a:spLocks noChangeArrowheads="1"/>
          </p:cNvSpPr>
          <p:nvPr/>
        </p:nvSpPr>
        <p:spPr bwMode="auto">
          <a:xfrm>
            <a:off x="323850" y="5524500"/>
            <a:ext cx="8456613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Signální transdukce Notch, po navázání ligandu (DSL rodina = Delta,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    Serrate, Lag-2; Jagged) dojde k odštěpení extracelulární části receptoru a následně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    i intracelulární (NICD </a:t>
            </a:r>
            <a:r>
              <a:rPr lang="cs-CZ" altLang="cs-CZ" sz="1600"/>
              <a:t>– Notch intacellular domain</a:t>
            </a:r>
            <a:r>
              <a:rPr lang="cs-CZ" altLang="cs-CZ" sz="1600" b="1"/>
              <a:t>), ta translokuje do jádra a v dimeru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    s CSL (</a:t>
            </a:r>
            <a:r>
              <a:rPr lang="cs-CZ" altLang="cs-CZ" sz="1600"/>
              <a:t>= CBF1 – Cp binding factor 1</a:t>
            </a:r>
            <a:r>
              <a:rPr lang="cs-CZ" altLang="cs-CZ" sz="1600" b="1"/>
              <a:t>) aktivuje transkripci.</a:t>
            </a:r>
          </a:p>
        </p:txBody>
      </p:sp>
      <p:pic>
        <p:nvPicPr>
          <p:cNvPr id="38916" name="Picture 14" descr="1-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920750"/>
            <a:ext cx="5438775" cy="442912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4"/>
          <p:cNvGraphicFramePr>
            <a:graphicFrameLocks noGrp="1" noChangeAspect="1"/>
          </p:cNvGraphicFramePr>
          <p:nvPr>
            <p:ph/>
          </p:nvPr>
        </p:nvGraphicFramePr>
        <p:xfrm>
          <a:off x="4152900" y="109538"/>
          <a:ext cx="4672013" cy="6545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4" name="Image" r:id="rId3" imgW="1801143" imgH="2523749" progId="PhotoshopElements.Image.5">
                  <p:embed/>
                </p:oleObj>
              </mc:Choice>
              <mc:Fallback>
                <p:oleObj name="Image" r:id="rId3" imgW="1801143" imgH="2523749" progId="PhotoshopElements.Image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2900" y="109538"/>
                        <a:ext cx="4672013" cy="6545262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39" name="Text Box 6"/>
          <p:cNvSpPr txBox="1">
            <a:spLocks noChangeArrowheads="1"/>
          </p:cNvSpPr>
          <p:nvPr/>
        </p:nvSpPr>
        <p:spPr bwMode="auto">
          <a:xfrm>
            <a:off x="0" y="719138"/>
            <a:ext cx="41338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omic Sans MS" panose="030F0702030302020204" pitchFamily="66" charset="0"/>
              </a:rPr>
              <a:t>Kadheriny sprostředkovaná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omic Sans MS" panose="030F0702030302020204" pitchFamily="66" charset="0"/>
              </a:rPr>
              <a:t>komunikace mezi buňkami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7" descr="produktbilde_Bilde_9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31763"/>
            <a:ext cx="3846513" cy="31146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5" descr="integrin-acti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075" y="1809750"/>
            <a:ext cx="5330825" cy="5003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4" name="Text Box 8"/>
          <p:cNvSpPr txBox="1">
            <a:spLocks noChangeArrowheads="1"/>
          </p:cNvSpPr>
          <p:nvPr/>
        </p:nvSpPr>
        <p:spPr bwMode="auto">
          <a:xfrm>
            <a:off x="4032250" y="407988"/>
            <a:ext cx="504348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omic Sans MS" panose="030F0702030302020204" pitchFamily="66" charset="0"/>
              </a:rPr>
              <a:t>Integriny, aktivace vazbou ECM,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omic Sans MS" panose="030F0702030302020204" pitchFamily="66" charset="0"/>
              </a:rPr>
              <a:t> zprostředkovaná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omic Sans MS" panose="030F0702030302020204" pitchFamily="66" charset="0"/>
              </a:rPr>
              <a:t>transdukce signálu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39800"/>
            <a:ext cx="7620000" cy="5715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6791325" y="6370638"/>
            <a:ext cx="15763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i="1"/>
              <a:t>Boghog 2</a:t>
            </a:r>
            <a:r>
              <a:rPr lang="en-US" altLang="cs-CZ" sz="1200" i="1"/>
              <a:t>;</a:t>
            </a:r>
            <a:r>
              <a:rPr lang="cs-CZ" altLang="cs-CZ" sz="1200" i="1"/>
              <a:t> Wikipedia</a:t>
            </a:r>
          </a:p>
        </p:txBody>
      </p:sp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2162175" y="333375"/>
            <a:ext cx="4786313" cy="404813"/>
          </a:xfrm>
          <a:prstGeom prst="rect">
            <a:avLst/>
          </a:prstGeom>
          <a:solidFill>
            <a:srgbClr val="FF9933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Signální dráha jaderných receptorů </a:t>
            </a:r>
            <a:r>
              <a:rPr lang="cs-CZ" altLang="cs-CZ" sz="1600"/>
              <a:t>obecně</a:t>
            </a:r>
            <a:endParaRPr lang="cs-CZ" altLang="cs-CZ" sz="1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4"/>
          <p:cNvSpPr txBox="1">
            <a:spLocks noChangeArrowheads="1"/>
          </p:cNvSpPr>
          <p:nvPr/>
        </p:nvSpPr>
        <p:spPr bwMode="auto">
          <a:xfrm>
            <a:off x="3830638" y="600075"/>
            <a:ext cx="4057650" cy="404813"/>
          </a:xfrm>
          <a:prstGeom prst="rect">
            <a:avLst/>
          </a:prstGeom>
          <a:solidFill>
            <a:srgbClr val="FF9933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Signální dráha jaderných receptorů</a:t>
            </a:r>
          </a:p>
        </p:txBody>
      </p:sp>
      <p:sp>
        <p:nvSpPr>
          <p:cNvPr id="43011" name="Rectangle 5"/>
          <p:cNvSpPr>
            <a:spLocks noChangeArrowheads="1"/>
          </p:cNvSpPr>
          <p:nvPr/>
        </p:nvSpPr>
        <p:spPr bwMode="auto">
          <a:xfrm>
            <a:off x="5118100" y="4673600"/>
            <a:ext cx="3530600" cy="165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43012" name="Rectangle 6"/>
          <p:cNvSpPr>
            <a:spLocks noChangeArrowheads="1"/>
          </p:cNvSpPr>
          <p:nvPr/>
        </p:nvSpPr>
        <p:spPr bwMode="auto">
          <a:xfrm>
            <a:off x="647700" y="5308600"/>
            <a:ext cx="3530600" cy="165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43013" name="Line 7"/>
          <p:cNvSpPr>
            <a:spLocks noChangeShapeType="1"/>
          </p:cNvSpPr>
          <p:nvPr/>
        </p:nvSpPr>
        <p:spPr bwMode="auto">
          <a:xfrm>
            <a:off x="4191000" y="5397500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014" name="Line 8"/>
          <p:cNvSpPr>
            <a:spLocks noChangeShapeType="1"/>
          </p:cNvSpPr>
          <p:nvPr/>
        </p:nvSpPr>
        <p:spPr bwMode="auto">
          <a:xfrm>
            <a:off x="431800" y="5384800"/>
            <a:ext cx="215900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015" name="Line 9"/>
          <p:cNvSpPr>
            <a:spLocks noChangeShapeType="1"/>
          </p:cNvSpPr>
          <p:nvPr/>
        </p:nvSpPr>
        <p:spPr bwMode="auto">
          <a:xfrm>
            <a:off x="4762500" y="4749800"/>
            <a:ext cx="35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016" name="Line 10"/>
          <p:cNvSpPr>
            <a:spLocks noChangeShapeType="1"/>
          </p:cNvSpPr>
          <p:nvPr/>
        </p:nvSpPr>
        <p:spPr bwMode="auto">
          <a:xfrm>
            <a:off x="8661400" y="4749800"/>
            <a:ext cx="25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017" name="Line 11"/>
          <p:cNvSpPr>
            <a:spLocks noChangeShapeType="1"/>
          </p:cNvSpPr>
          <p:nvPr/>
        </p:nvSpPr>
        <p:spPr bwMode="auto">
          <a:xfrm flipV="1">
            <a:off x="2946400" y="5130800"/>
            <a:ext cx="0" cy="17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018" name="Line 12"/>
          <p:cNvSpPr>
            <a:spLocks noChangeShapeType="1"/>
          </p:cNvSpPr>
          <p:nvPr/>
        </p:nvSpPr>
        <p:spPr bwMode="auto">
          <a:xfrm flipV="1">
            <a:off x="2921000" y="51435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019" name="Line 13"/>
          <p:cNvSpPr>
            <a:spLocks noChangeShapeType="1"/>
          </p:cNvSpPr>
          <p:nvPr/>
        </p:nvSpPr>
        <p:spPr bwMode="auto">
          <a:xfrm flipV="1">
            <a:off x="7200900" y="4495800"/>
            <a:ext cx="0" cy="17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020" name="Line 14"/>
          <p:cNvSpPr>
            <a:spLocks noChangeShapeType="1"/>
          </p:cNvSpPr>
          <p:nvPr/>
        </p:nvSpPr>
        <p:spPr bwMode="auto">
          <a:xfrm flipV="1">
            <a:off x="7175500" y="45085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021" name="Text Box 15"/>
          <p:cNvSpPr txBox="1">
            <a:spLocks noChangeArrowheads="1"/>
          </p:cNvSpPr>
          <p:nvPr/>
        </p:nvSpPr>
        <p:spPr bwMode="auto">
          <a:xfrm>
            <a:off x="3794125" y="5278438"/>
            <a:ext cx="4603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 i="1"/>
              <a:t>DNA</a:t>
            </a:r>
          </a:p>
        </p:txBody>
      </p:sp>
      <p:sp>
        <p:nvSpPr>
          <p:cNvPr id="43022" name="Text Box 16"/>
          <p:cNvSpPr txBox="1">
            <a:spLocks noChangeArrowheads="1"/>
          </p:cNvSpPr>
          <p:nvPr/>
        </p:nvSpPr>
        <p:spPr bwMode="auto">
          <a:xfrm>
            <a:off x="8239125" y="4643438"/>
            <a:ext cx="4603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 i="1"/>
              <a:t>DNA</a:t>
            </a:r>
          </a:p>
        </p:txBody>
      </p:sp>
      <p:sp>
        <p:nvSpPr>
          <p:cNvPr id="43023" name="Text Box 17"/>
          <p:cNvSpPr txBox="1">
            <a:spLocks noChangeArrowheads="1"/>
          </p:cNvSpPr>
          <p:nvPr/>
        </p:nvSpPr>
        <p:spPr bwMode="auto">
          <a:xfrm>
            <a:off x="7350125" y="4187825"/>
            <a:ext cx="1279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i="1"/>
              <a:t>transkripce</a:t>
            </a:r>
          </a:p>
        </p:txBody>
      </p:sp>
      <p:sp>
        <p:nvSpPr>
          <p:cNvPr id="43024" name="Text Box 18"/>
          <p:cNvSpPr txBox="1">
            <a:spLocks noChangeArrowheads="1"/>
          </p:cNvSpPr>
          <p:nvPr/>
        </p:nvSpPr>
        <p:spPr bwMode="auto">
          <a:xfrm>
            <a:off x="3082925" y="4810125"/>
            <a:ext cx="1279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i="1"/>
              <a:t>transkripce</a:t>
            </a:r>
          </a:p>
        </p:txBody>
      </p:sp>
      <p:sp>
        <p:nvSpPr>
          <p:cNvPr id="43025" name="Rectangle 19"/>
          <p:cNvSpPr>
            <a:spLocks noChangeArrowheads="1"/>
          </p:cNvSpPr>
          <p:nvPr/>
        </p:nvSpPr>
        <p:spPr bwMode="auto">
          <a:xfrm>
            <a:off x="1422400" y="5308600"/>
            <a:ext cx="673100" cy="165100"/>
          </a:xfrm>
          <a:prstGeom prst="rect">
            <a:avLst/>
          </a:prstGeom>
          <a:solidFill>
            <a:srgbClr val="FF9933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43026" name="Rectangle 20"/>
          <p:cNvSpPr>
            <a:spLocks noChangeArrowheads="1"/>
          </p:cNvSpPr>
          <p:nvPr/>
        </p:nvSpPr>
        <p:spPr bwMode="auto">
          <a:xfrm>
            <a:off x="6019800" y="4686300"/>
            <a:ext cx="673100" cy="1397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43027" name="Oval 21"/>
          <p:cNvSpPr>
            <a:spLocks noChangeArrowheads="1"/>
          </p:cNvSpPr>
          <p:nvPr/>
        </p:nvSpPr>
        <p:spPr bwMode="auto">
          <a:xfrm>
            <a:off x="4438650" y="2425700"/>
            <a:ext cx="520700" cy="6858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43028" name="Oval 22"/>
          <p:cNvSpPr>
            <a:spLocks noChangeArrowheads="1"/>
          </p:cNvSpPr>
          <p:nvPr/>
        </p:nvSpPr>
        <p:spPr bwMode="auto">
          <a:xfrm>
            <a:off x="5803900" y="3987800"/>
            <a:ext cx="520700" cy="6858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43029" name="Oval 23"/>
          <p:cNvSpPr>
            <a:spLocks noChangeArrowheads="1"/>
          </p:cNvSpPr>
          <p:nvPr/>
        </p:nvSpPr>
        <p:spPr bwMode="auto">
          <a:xfrm>
            <a:off x="6324600" y="3987800"/>
            <a:ext cx="520700" cy="6858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43030" name="Oval 24"/>
          <p:cNvSpPr>
            <a:spLocks noChangeArrowheads="1"/>
          </p:cNvSpPr>
          <p:nvPr/>
        </p:nvSpPr>
        <p:spPr bwMode="auto">
          <a:xfrm>
            <a:off x="1790700" y="4622800"/>
            <a:ext cx="520700" cy="6858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43031" name="Rectangle 25"/>
          <p:cNvSpPr>
            <a:spLocks noChangeArrowheads="1"/>
          </p:cNvSpPr>
          <p:nvPr/>
        </p:nvSpPr>
        <p:spPr bwMode="auto">
          <a:xfrm>
            <a:off x="1333500" y="4648200"/>
            <a:ext cx="444500" cy="6604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TF</a:t>
            </a:r>
          </a:p>
        </p:txBody>
      </p:sp>
      <p:sp>
        <p:nvSpPr>
          <p:cNvPr id="43032" name="Text Box 26"/>
          <p:cNvSpPr txBox="1">
            <a:spLocks noChangeArrowheads="1"/>
          </p:cNvSpPr>
          <p:nvPr/>
        </p:nvSpPr>
        <p:spPr bwMode="auto">
          <a:xfrm>
            <a:off x="2659063" y="5891213"/>
            <a:ext cx="3803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accent2"/>
                </a:solidFill>
              </a:rPr>
              <a:t> sebeobnova      x      diferenciace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accent2"/>
                </a:solidFill>
              </a:rPr>
              <a:t>     ?</a:t>
            </a:r>
            <a:r>
              <a:rPr lang="cs-CZ" altLang="cs-CZ" sz="1400" b="1">
                <a:solidFill>
                  <a:schemeClr val="accent2"/>
                </a:solidFill>
              </a:rPr>
              <a:t>differenciace     x      sebeobnova</a:t>
            </a:r>
            <a:r>
              <a:rPr lang="cs-CZ" altLang="cs-CZ" sz="1800" b="1">
                <a:solidFill>
                  <a:schemeClr val="accent2"/>
                </a:solidFill>
              </a:rPr>
              <a:t>?</a:t>
            </a:r>
          </a:p>
        </p:txBody>
      </p:sp>
      <p:sp>
        <p:nvSpPr>
          <p:cNvPr id="43033" name="AutoShape 27"/>
          <p:cNvSpPr>
            <a:spLocks noChangeArrowheads="1"/>
          </p:cNvSpPr>
          <p:nvPr/>
        </p:nvSpPr>
        <p:spPr bwMode="auto">
          <a:xfrm>
            <a:off x="2463800" y="1473200"/>
            <a:ext cx="508000" cy="431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34" name="AutoShape 28"/>
          <p:cNvSpPr>
            <a:spLocks noChangeArrowheads="1"/>
          </p:cNvSpPr>
          <p:nvPr/>
        </p:nvSpPr>
        <p:spPr bwMode="auto">
          <a:xfrm>
            <a:off x="2362200" y="1841500"/>
            <a:ext cx="508000" cy="431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35" name="AutoShape 29"/>
          <p:cNvSpPr>
            <a:spLocks noChangeArrowheads="1"/>
          </p:cNvSpPr>
          <p:nvPr/>
        </p:nvSpPr>
        <p:spPr bwMode="auto">
          <a:xfrm>
            <a:off x="1943100" y="2070100"/>
            <a:ext cx="508000" cy="431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36" name="AutoShape 30"/>
          <p:cNvSpPr>
            <a:spLocks noChangeArrowheads="1"/>
          </p:cNvSpPr>
          <p:nvPr/>
        </p:nvSpPr>
        <p:spPr bwMode="auto">
          <a:xfrm>
            <a:off x="1308100" y="1346200"/>
            <a:ext cx="508000" cy="431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37" name="AutoShape 31"/>
          <p:cNvSpPr>
            <a:spLocks noChangeArrowheads="1"/>
          </p:cNvSpPr>
          <p:nvPr/>
        </p:nvSpPr>
        <p:spPr bwMode="auto">
          <a:xfrm>
            <a:off x="6337300" y="3860800"/>
            <a:ext cx="508000" cy="431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38" name="Oval 32"/>
          <p:cNvSpPr>
            <a:spLocks noChangeArrowheads="1"/>
          </p:cNvSpPr>
          <p:nvPr/>
        </p:nvSpPr>
        <p:spPr bwMode="auto">
          <a:xfrm>
            <a:off x="3397250" y="3098800"/>
            <a:ext cx="520700" cy="6858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43039" name="Freeform 35"/>
          <p:cNvSpPr>
            <a:spLocks/>
          </p:cNvSpPr>
          <p:nvPr/>
        </p:nvSpPr>
        <p:spPr bwMode="auto">
          <a:xfrm>
            <a:off x="2413000" y="2654300"/>
            <a:ext cx="2717800" cy="1689100"/>
          </a:xfrm>
          <a:custGeom>
            <a:avLst/>
            <a:gdLst>
              <a:gd name="T0" fmla="*/ 0 w 1712"/>
              <a:gd name="T1" fmla="*/ 0 h 1064"/>
              <a:gd name="T2" fmla="*/ 2147483646 w 1712"/>
              <a:gd name="T3" fmla="*/ 2147483646 h 1064"/>
              <a:gd name="T4" fmla="*/ 2147483646 w 1712"/>
              <a:gd name="T5" fmla="*/ 2147483646 h 1064"/>
              <a:gd name="T6" fmla="*/ 2147483646 w 1712"/>
              <a:gd name="T7" fmla="*/ 2147483646 h 1064"/>
              <a:gd name="T8" fmla="*/ 2147483646 w 1712"/>
              <a:gd name="T9" fmla="*/ 2147483646 h 1064"/>
              <a:gd name="T10" fmla="*/ 2147483646 w 1712"/>
              <a:gd name="T11" fmla="*/ 2147483646 h 106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12" h="1064">
                <a:moveTo>
                  <a:pt x="0" y="0"/>
                </a:moveTo>
                <a:cubicBezTo>
                  <a:pt x="3" y="138"/>
                  <a:pt x="7" y="277"/>
                  <a:pt x="24" y="408"/>
                </a:cubicBezTo>
                <a:cubicBezTo>
                  <a:pt x="41" y="539"/>
                  <a:pt x="40" y="685"/>
                  <a:pt x="104" y="784"/>
                </a:cubicBezTo>
                <a:cubicBezTo>
                  <a:pt x="168" y="883"/>
                  <a:pt x="265" y="955"/>
                  <a:pt x="408" y="1000"/>
                </a:cubicBezTo>
                <a:cubicBezTo>
                  <a:pt x="551" y="1045"/>
                  <a:pt x="743" y="1048"/>
                  <a:pt x="960" y="1056"/>
                </a:cubicBezTo>
                <a:cubicBezTo>
                  <a:pt x="1177" y="1064"/>
                  <a:pt x="1444" y="1056"/>
                  <a:pt x="1712" y="1048"/>
                </a:cubicBezTo>
              </a:path>
            </a:pathLst>
          </a:custGeom>
          <a:noFill/>
          <a:ln w="101600" cap="flat">
            <a:solidFill>
              <a:srgbClr val="000080"/>
            </a:solidFill>
            <a:prstDash val="sysDot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040" name="Rectangle 37"/>
          <p:cNvSpPr>
            <a:spLocks noChangeArrowheads="1"/>
          </p:cNvSpPr>
          <p:nvPr/>
        </p:nvSpPr>
        <p:spPr bwMode="auto">
          <a:xfrm>
            <a:off x="609600" y="4140200"/>
            <a:ext cx="444500" cy="6604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TF</a:t>
            </a:r>
          </a:p>
        </p:txBody>
      </p:sp>
      <p:sp>
        <p:nvSpPr>
          <p:cNvPr id="43041" name="Text Box 38"/>
          <p:cNvSpPr txBox="1">
            <a:spLocks noChangeArrowheads="1"/>
          </p:cNvSpPr>
          <p:nvPr/>
        </p:nvSpPr>
        <p:spPr bwMode="auto">
          <a:xfrm>
            <a:off x="1800225" y="4786313"/>
            <a:ext cx="514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NR</a:t>
            </a:r>
          </a:p>
        </p:txBody>
      </p:sp>
      <p:sp>
        <p:nvSpPr>
          <p:cNvPr id="43042" name="Text Box 39"/>
          <p:cNvSpPr txBox="1">
            <a:spLocks noChangeArrowheads="1"/>
          </p:cNvSpPr>
          <p:nvPr/>
        </p:nvSpPr>
        <p:spPr bwMode="auto">
          <a:xfrm>
            <a:off x="5800725" y="4151313"/>
            <a:ext cx="514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NR</a:t>
            </a:r>
          </a:p>
        </p:txBody>
      </p:sp>
      <p:sp>
        <p:nvSpPr>
          <p:cNvPr id="43043" name="Text Box 40"/>
          <p:cNvSpPr txBox="1">
            <a:spLocks noChangeArrowheads="1"/>
          </p:cNvSpPr>
          <p:nvPr/>
        </p:nvSpPr>
        <p:spPr bwMode="auto">
          <a:xfrm>
            <a:off x="6334125" y="4151313"/>
            <a:ext cx="514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NR</a:t>
            </a:r>
          </a:p>
        </p:txBody>
      </p:sp>
      <p:sp>
        <p:nvSpPr>
          <p:cNvPr id="43044" name="Text Box 41"/>
          <p:cNvSpPr txBox="1">
            <a:spLocks noChangeArrowheads="1"/>
          </p:cNvSpPr>
          <p:nvPr/>
        </p:nvSpPr>
        <p:spPr bwMode="auto">
          <a:xfrm>
            <a:off x="3387725" y="3262313"/>
            <a:ext cx="514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NR</a:t>
            </a:r>
          </a:p>
        </p:txBody>
      </p:sp>
      <p:sp>
        <p:nvSpPr>
          <p:cNvPr id="43045" name="Text Box 42"/>
          <p:cNvSpPr txBox="1">
            <a:spLocks noChangeArrowheads="1"/>
          </p:cNvSpPr>
          <p:nvPr/>
        </p:nvSpPr>
        <p:spPr bwMode="auto">
          <a:xfrm>
            <a:off x="4429125" y="2589213"/>
            <a:ext cx="514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NR</a:t>
            </a:r>
          </a:p>
        </p:txBody>
      </p:sp>
      <p:sp>
        <p:nvSpPr>
          <p:cNvPr id="43046" name="Text Box 43"/>
          <p:cNvSpPr txBox="1">
            <a:spLocks noChangeArrowheads="1"/>
          </p:cNvSpPr>
          <p:nvPr/>
        </p:nvSpPr>
        <p:spPr bwMode="auto">
          <a:xfrm>
            <a:off x="1533525" y="1649413"/>
            <a:ext cx="803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i="1">
                <a:solidFill>
                  <a:srgbClr val="FFFF00"/>
                </a:solidFill>
              </a:rPr>
              <a:t>ligandy</a:t>
            </a:r>
          </a:p>
        </p:txBody>
      </p:sp>
      <p:sp>
        <p:nvSpPr>
          <p:cNvPr id="43047" name="Text Box 44"/>
          <p:cNvSpPr txBox="1">
            <a:spLocks noChangeArrowheads="1"/>
          </p:cNvSpPr>
          <p:nvPr/>
        </p:nvSpPr>
        <p:spPr bwMode="auto">
          <a:xfrm>
            <a:off x="4937125" y="2614613"/>
            <a:ext cx="16113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b="1" i="1">
                <a:solidFill>
                  <a:srgbClr val="FF0000"/>
                </a:solidFill>
              </a:rPr>
              <a:t>jaderné (nuclear)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b="1" i="1">
                <a:solidFill>
                  <a:srgbClr val="FF0000"/>
                </a:solidFill>
              </a:rPr>
              <a:t>receptory</a:t>
            </a:r>
          </a:p>
        </p:txBody>
      </p:sp>
      <p:sp>
        <p:nvSpPr>
          <p:cNvPr id="43048" name="Text Box 45"/>
          <p:cNvSpPr txBox="1">
            <a:spLocks noChangeArrowheads="1"/>
          </p:cNvSpPr>
          <p:nvPr/>
        </p:nvSpPr>
        <p:spPr bwMode="auto">
          <a:xfrm>
            <a:off x="822325" y="3846513"/>
            <a:ext cx="11985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b="1" i="1">
                <a:solidFill>
                  <a:schemeClr val="folHlink"/>
                </a:solidFill>
              </a:rPr>
              <a:t>transkripční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b="1" i="1">
                <a:solidFill>
                  <a:schemeClr val="folHlink"/>
                </a:solidFill>
              </a:rPr>
              <a:t>faktory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ýsledek obrázku pro symmetric cell divi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57150"/>
            <a:ext cx="8804275" cy="67548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Skupina 2"/>
          <p:cNvGrpSpPr>
            <a:grpSpLocks/>
          </p:cNvGrpSpPr>
          <p:nvPr/>
        </p:nvGrpSpPr>
        <p:grpSpPr bwMode="auto">
          <a:xfrm>
            <a:off x="7104063" y="-11113"/>
            <a:ext cx="2038350" cy="3460751"/>
            <a:chOff x="7093000" y="-11575"/>
            <a:chExt cx="2038229" cy="3460830"/>
          </a:xfrm>
        </p:grpSpPr>
        <p:pic>
          <p:nvPicPr>
            <p:cNvPr id="4403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3000" y="-11575"/>
              <a:ext cx="2038229" cy="3460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39" name="TextovéPole 1"/>
            <p:cNvSpPr txBox="1">
              <a:spLocks noChangeArrowheads="1"/>
            </p:cNvSpPr>
            <p:nvPr/>
          </p:nvSpPr>
          <p:spPr bwMode="auto">
            <a:xfrm>
              <a:off x="7093000" y="3144913"/>
              <a:ext cx="8771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2060"/>
                  </a:solidFill>
                  <a:latin typeface="Comic Sans MS" panose="030F0702030302020204" pitchFamily="66" charset="0"/>
                </a:rPr>
                <a:t>Kučera J.</a:t>
              </a:r>
            </a:p>
          </p:txBody>
        </p:sp>
      </p:grpSp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2447925" y="1408113"/>
            <a:ext cx="4241800" cy="1933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anoxie - 0% kyslíku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tkáňová hypoxie – 0-3% kyslíku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tkáňová normoxie – 3-5% kyslíku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atmosféra – 21% kyslíku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935038" y="519113"/>
            <a:ext cx="6581775" cy="554037"/>
          </a:xfrm>
          <a:prstGeom prst="rect">
            <a:avLst/>
          </a:prstGeom>
          <a:solidFill>
            <a:srgbClr val="FF9933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HYPEROXIE x NORMOXIE x HYPOXIE x ANOXIE</a:t>
            </a:r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649288" y="3754438"/>
            <a:ext cx="7823200" cy="285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1400" b="1">
                <a:latin typeface="Comic Sans MS" panose="030F0702030302020204" pitchFamily="66" charset="0"/>
              </a:rPr>
              <a:t>In the human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en-US" altLang="cs-CZ" sz="1400" b="1">
                <a:latin typeface="Comic Sans MS" panose="030F0702030302020204" pitchFamily="66" charset="0"/>
              </a:rPr>
              <a:t>organisms, O</a:t>
            </a:r>
            <a:r>
              <a:rPr lang="en-US" altLang="cs-CZ" sz="1400" b="1" baseline="-25000">
                <a:latin typeface="Comic Sans MS" panose="030F0702030302020204" pitchFamily="66" charset="0"/>
              </a:rPr>
              <a:t>2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en-US" altLang="cs-CZ" sz="1400" b="1">
                <a:latin typeface="Comic Sans MS" panose="030F0702030302020204" pitchFamily="66" charset="0"/>
              </a:rPr>
              <a:t>concentration varies signiﬁcantly between the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en-US" altLang="cs-CZ" sz="1400" b="1">
                <a:latin typeface="Comic Sans MS" panose="030F0702030302020204" pitchFamily="66" charset="0"/>
              </a:rPr>
              <a:t>tissues: in the lung parenchyma and in circulation (McKinley and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en-US" altLang="cs-CZ" sz="1400" b="1">
                <a:latin typeface="Comic Sans MS" panose="030F0702030302020204" pitchFamily="66" charset="0"/>
              </a:rPr>
              <a:t>Butler, 1999; Saltzman et al., 2003; Johnson et al., 2005; Wild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en-US" altLang="cs-CZ" sz="1400" b="1">
                <a:latin typeface="Comic Sans MS" panose="030F0702030302020204" pitchFamily="66" charset="0"/>
              </a:rPr>
              <a:t>et al., 2005), as well as in well irrigated parenchymal organs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en-US" altLang="cs-CZ" sz="1400" b="1">
                <a:latin typeface="Comic Sans MS" panose="030F0702030302020204" pitchFamily="66" charset="0"/>
              </a:rPr>
              <a:t>(liver, kidneys, heart; Wo¨ lﬂe and Jungermann, 1985;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en-US" altLang="cs-CZ" sz="1400" b="1">
                <a:latin typeface="Comic Sans MS" panose="030F0702030302020204" pitchFamily="66" charset="0"/>
              </a:rPr>
              <a:t>Jungermann and Kietzmann, 1997; Roy et al., 2000; Welch et al.,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en-US" altLang="cs-CZ" sz="1400" b="1">
                <a:latin typeface="Comic Sans MS" panose="030F0702030302020204" pitchFamily="66" charset="0"/>
              </a:rPr>
              <a:t>2001; Mik et al., 2004) it is comprised between 14% and 4%. In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en-US" altLang="cs-CZ" sz="1400" b="1">
                <a:latin typeface="Comic Sans MS" panose="030F0702030302020204" pitchFamily="66" charset="0"/>
              </a:rPr>
              <a:t>other tissues, relatively less irrigated, O</a:t>
            </a:r>
            <a:r>
              <a:rPr lang="en-US" altLang="cs-CZ" sz="1400" b="1" baseline="-25000">
                <a:latin typeface="Comic Sans MS" panose="030F0702030302020204" pitchFamily="66" charset="0"/>
              </a:rPr>
              <a:t>2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en-US" altLang="cs-CZ" sz="1400" b="1">
                <a:latin typeface="Comic Sans MS" panose="030F0702030302020204" pitchFamily="66" charset="0"/>
              </a:rPr>
              <a:t>concentration is even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en-US" altLang="cs-CZ" sz="1400" b="1">
                <a:latin typeface="Comic Sans MS" panose="030F0702030302020204" pitchFamily="66" charset="0"/>
              </a:rPr>
              <a:t>lower: in the brain, it varies from 0.5% to 7% (Whalen et al.,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en-US" altLang="cs-CZ" sz="1400" b="1">
                <a:latin typeface="Comic Sans MS" panose="030F0702030302020204" pitchFamily="66" charset="0"/>
              </a:rPr>
              <a:t>1970; Nwaigwe et al., 2000; Hemphill et al., 2005) in the eye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en-US" altLang="cs-CZ" sz="1400" b="1">
                <a:latin typeface="Comic Sans MS" panose="030F0702030302020204" pitchFamily="66" charset="0"/>
              </a:rPr>
              <a:t>(retina, corpus vitreous), from 1 to 5% (Buerk et al., 1993;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en-US" altLang="cs-CZ" sz="1400" b="1">
                <a:latin typeface="Comic Sans MS" panose="030F0702030302020204" pitchFamily="66" charset="0"/>
              </a:rPr>
              <a:t>reviewed in Yu and Cringle, 2005), in the bone marrow, from</a:t>
            </a:r>
            <a:r>
              <a:rPr lang="cs-CZ" altLang="cs-CZ" sz="1400" b="1">
                <a:latin typeface="Comic Sans MS" panose="030F0702030302020204" pitchFamily="66" charset="0"/>
              </a:rPr>
              <a:t> </a:t>
            </a:r>
            <a:r>
              <a:rPr lang="en-US" altLang="cs-CZ" sz="1400" b="1">
                <a:latin typeface="Comic Sans MS" panose="030F0702030302020204" pitchFamily="66" charset="0"/>
              </a:rPr>
              <a:t>0% to 4% (Tondevold et al., 1979; Chow et al., 2000).</a:t>
            </a:r>
            <a:endParaRPr lang="cs-CZ" altLang="cs-CZ" sz="1400" b="1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8" name="Object 4"/>
          <p:cNvGraphicFramePr>
            <a:graphicFrameLocks noChangeAspect="1"/>
          </p:cNvGraphicFramePr>
          <p:nvPr/>
        </p:nvGraphicFramePr>
        <p:xfrm>
          <a:off x="2714625" y="26988"/>
          <a:ext cx="623728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6" name="Image" r:id="rId3" imgW="6755556" imgH="7428571" progId="Photoshop.Image.9">
                  <p:embed/>
                </p:oleObj>
              </mc:Choice>
              <mc:Fallback>
                <p:oleObj name="Image" r:id="rId3" imgW="6755556" imgH="7428571" progId="Photoshop.Image.9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25" y="26988"/>
                        <a:ext cx="6237288" cy="68580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59" name="Rectangle 5"/>
          <p:cNvSpPr>
            <a:spLocks noChangeArrowheads="1"/>
          </p:cNvSpPr>
          <p:nvPr/>
        </p:nvSpPr>
        <p:spPr bwMode="auto">
          <a:xfrm>
            <a:off x="179388" y="5462588"/>
            <a:ext cx="3816350" cy="12065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In this figure the structural and functional effects of Hypoxia, HIF-1 and VEGF on tumor microcirculation, cancer metabolism and therapies are illustrated. The vicious circles that occur are also shown. (Modified with permission from: </a:t>
            </a:r>
            <a:r>
              <a:rPr lang="cs-CZ" altLang="cs-CZ" sz="1200">
                <a:hlinkClick r:id="rId5"/>
              </a:rPr>
              <a:t>Baronzio et al. Anticancer Res 1994; 14:1145-1154</a:t>
            </a:r>
            <a:r>
              <a:rPr lang="cs-CZ" altLang="cs-CZ" sz="1200"/>
              <a:t>.)</a:t>
            </a:r>
          </a:p>
        </p:txBody>
      </p:sp>
      <p:sp>
        <p:nvSpPr>
          <p:cNvPr id="45060" name="Text Box 6"/>
          <p:cNvSpPr txBox="1">
            <a:spLocks noChangeArrowheads="1"/>
          </p:cNvSpPr>
          <p:nvPr/>
        </p:nvSpPr>
        <p:spPr bwMode="auto">
          <a:xfrm>
            <a:off x="238125" y="419100"/>
            <a:ext cx="2103438" cy="617538"/>
          </a:xfrm>
          <a:prstGeom prst="rect">
            <a:avLst/>
          </a:prstGeom>
          <a:solidFill>
            <a:srgbClr val="FF9933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latin typeface="Comic Sans MS" panose="030F0702030302020204" pitchFamily="66" charset="0"/>
              </a:rPr>
              <a:t>HYPOXIE</a:t>
            </a:r>
          </a:p>
        </p:txBody>
      </p:sp>
      <p:sp>
        <p:nvSpPr>
          <p:cNvPr id="45061" name="Text Box 7"/>
          <p:cNvSpPr txBox="1">
            <a:spLocks noChangeArrowheads="1"/>
          </p:cNvSpPr>
          <p:nvPr/>
        </p:nvSpPr>
        <p:spPr bwMode="auto">
          <a:xfrm>
            <a:off x="406400" y="2894013"/>
            <a:ext cx="1914525" cy="167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  <a:latin typeface="Comic Sans MS" panose="030F0702030302020204" pitchFamily="66" charset="0"/>
              </a:rPr>
              <a:t>Embryogeneze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  <a:latin typeface="Comic Sans MS" panose="030F0702030302020204" pitchFamily="66" charset="0"/>
              </a:rPr>
              <a:t>Organogeneze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  <a:latin typeface="Comic Sans MS" panose="030F0702030302020204" pitchFamily="66" charset="0"/>
              </a:rPr>
              <a:t>Homeostáza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  <a:latin typeface="Comic Sans MS" panose="030F0702030302020204" pitchFamily="66" charset="0"/>
              </a:rPr>
              <a:t>Pathologie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201291011461547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504825"/>
            <a:ext cx="8650287" cy="5842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8291" name="Oval 3"/>
          <p:cNvSpPr>
            <a:spLocks noChangeArrowheads="1"/>
          </p:cNvSpPr>
          <p:nvPr/>
        </p:nvSpPr>
        <p:spPr bwMode="auto">
          <a:xfrm>
            <a:off x="3773488" y="304800"/>
            <a:ext cx="1538287" cy="914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268292" name="Oval 4"/>
          <p:cNvSpPr>
            <a:spLocks noChangeArrowheads="1"/>
          </p:cNvSpPr>
          <p:nvPr/>
        </p:nvSpPr>
        <p:spPr bwMode="auto">
          <a:xfrm>
            <a:off x="1857375" y="3600450"/>
            <a:ext cx="3194050" cy="2714625"/>
          </a:xfrm>
          <a:prstGeom prst="ellipse">
            <a:avLst/>
          </a:prstGeom>
          <a:noFill/>
          <a:ln w="5715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8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8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291" grpId="0" animBg="1"/>
      <p:bldP spid="26829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-44450" y="69850"/>
            <a:ext cx="9652000" cy="673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4400" b="1">
                <a:latin typeface="Comic Sans MS" panose="030F0702030302020204" pitchFamily="66" charset="0"/>
              </a:rPr>
              <a:t>	HIF</a:t>
            </a:r>
            <a:r>
              <a:rPr lang="cs-CZ" altLang="cs-CZ" sz="2000" b="1">
                <a:latin typeface="Comic Sans MS" panose="030F0702030302020204" pitchFamily="66" charset="0"/>
              </a:rPr>
              <a:t> – hypoxií indukovaný faktor</a:t>
            </a:r>
            <a:endParaRPr lang="cs-CZ" altLang="cs-CZ" sz="44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omic Sans MS" panose="030F0702030302020204" pitchFamily="66" charset="0"/>
              </a:rPr>
              <a:t>HIF1</a:t>
            </a:r>
            <a:r>
              <a:rPr lang="cs-CZ" altLang="cs-CZ" sz="2400" b="1">
                <a:latin typeface="Symbol" panose="05050102010706020507" pitchFamily="18" charset="2"/>
              </a:rPr>
              <a:t>b</a:t>
            </a:r>
            <a:r>
              <a:rPr lang="cs-CZ" altLang="cs-CZ" sz="1800" b="1">
                <a:latin typeface="Comic Sans MS" panose="030F0702030302020204" pitchFamily="66" charset="0"/>
              </a:rPr>
              <a:t> (ARNT) </a:t>
            </a:r>
            <a:r>
              <a:rPr lang="cs-CZ" altLang="cs-CZ" sz="2400" b="1">
                <a:latin typeface="Comic Sans MS" panose="030F0702030302020204" pitchFamily="66" charset="0"/>
              </a:rPr>
              <a:t>+ HIF1</a:t>
            </a:r>
            <a:r>
              <a:rPr lang="cs-CZ" altLang="cs-CZ" sz="2400" b="1">
                <a:latin typeface="Symbol" panose="05050102010706020507" pitchFamily="18" charset="2"/>
              </a:rPr>
              <a:t>a</a:t>
            </a:r>
            <a:r>
              <a:rPr lang="cs-CZ" altLang="cs-CZ" sz="2400" b="1">
                <a:latin typeface="Comic Sans MS" panose="030F0702030302020204" pitchFamily="66" charset="0"/>
              </a:rPr>
              <a:t> =</a:t>
            </a:r>
            <a:r>
              <a:rPr lang="cs-CZ" altLang="cs-CZ" sz="1800" b="1">
                <a:latin typeface="Comic Sans MS" panose="030F0702030302020204" pitchFamily="66" charset="0"/>
              </a:rPr>
              <a:t> </a:t>
            </a:r>
            <a:r>
              <a:rPr lang="cs-CZ" altLang="cs-CZ" sz="2400" b="1">
                <a:latin typeface="Comic Sans MS" panose="030F0702030302020204" pitchFamily="66" charset="0"/>
              </a:rPr>
              <a:t>HIF1</a:t>
            </a:r>
            <a:r>
              <a:rPr lang="cs-CZ" altLang="cs-CZ" sz="1800" b="1">
                <a:latin typeface="Comic Sans MS" panose="030F0702030302020204" pitchFamily="66" charset="0"/>
              </a:rPr>
              <a:t> (obecná buněčná odpověď na hypoxii)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			- (-) exprese c-myc / </a:t>
            </a:r>
            <a:r>
              <a:rPr lang="en-US" altLang="cs-CZ" sz="1800" b="1">
                <a:latin typeface="Comic Sans MS" panose="030F0702030302020204" pitchFamily="66" charset="0"/>
              </a:rPr>
              <a:t>cD1 =&gt; CC arrest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1800" b="1">
                <a:latin typeface="Comic Sans MS" panose="030F0702030302020204" pitchFamily="66" charset="0"/>
              </a:rPr>
              <a:t>			- stabili</a:t>
            </a:r>
            <a:r>
              <a:rPr lang="cs-CZ" altLang="cs-CZ" sz="1800" b="1">
                <a:latin typeface="Comic Sans MS" panose="030F0702030302020204" pitchFamily="66" charset="0"/>
              </a:rPr>
              <a:t>z</a:t>
            </a:r>
            <a:r>
              <a:rPr lang="en-US" altLang="cs-CZ" sz="1800" b="1">
                <a:latin typeface="Comic Sans MS" panose="030F0702030302020204" pitchFamily="66" charset="0"/>
              </a:rPr>
              <a:t>ace NICD</a:t>
            </a:r>
            <a:r>
              <a:rPr lang="cs-CZ" altLang="cs-CZ" sz="1800" b="1">
                <a:latin typeface="Comic Sans MS" panose="030F0702030302020204" pitchFamily="66" charset="0"/>
              </a:rPr>
              <a:t> (Notch)/ b-cat (Wnt) =</a:t>
            </a:r>
            <a:r>
              <a:rPr lang="en-US" altLang="cs-CZ" sz="1800" b="1">
                <a:latin typeface="Comic Sans MS" panose="030F0702030302020204" pitchFamily="66" charset="0"/>
              </a:rPr>
              <a:t>&gt; sebeobnova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1800" b="1">
                <a:latin typeface="Comic Sans MS" panose="030F0702030302020204" pitchFamily="66" charset="0"/>
              </a:rPr>
              <a:t>			- </a:t>
            </a:r>
            <a:r>
              <a:rPr lang="cs-CZ" altLang="cs-CZ" sz="1800" b="1">
                <a:latin typeface="Comic Sans MS" panose="030F0702030302020204" pitchFamily="66" charset="0"/>
              </a:rPr>
              <a:t>(+)</a:t>
            </a:r>
            <a:r>
              <a:rPr lang="en-US" altLang="cs-CZ" sz="1800" b="1">
                <a:latin typeface="Comic Sans MS" panose="030F0702030302020204" pitchFamily="66" charset="0"/>
              </a:rPr>
              <a:t> g</a:t>
            </a:r>
            <a:r>
              <a:rPr lang="cs-CZ" altLang="cs-CZ" sz="1800" b="1">
                <a:latin typeface="Comic Sans MS" panose="030F0702030302020204" pitchFamily="66" charset="0"/>
              </a:rPr>
              <a:t>lykolýza (PDK, Glut1/3, LDHA, HK,..)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			- (+) MTC4 (eflux laktátu)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			- (-) mitochondrie = (-) oxid. fosforylace (-) ROS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			- ....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1800" b="1">
                <a:latin typeface="Comic Sans MS" panose="030F0702030302020204" pitchFamily="66" charset="0"/>
              </a:rPr>
              <a:t> </a:t>
            </a:r>
            <a:endParaRPr lang="cs-CZ" altLang="cs-CZ" sz="18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                    </a:t>
            </a:r>
            <a:r>
              <a:rPr lang="cs-CZ" altLang="cs-CZ" sz="2400" b="1">
                <a:latin typeface="Comic Sans MS" panose="030F0702030302020204" pitchFamily="66" charset="0"/>
              </a:rPr>
              <a:t>+ HIF2</a:t>
            </a:r>
            <a:r>
              <a:rPr lang="cs-CZ" altLang="cs-CZ" sz="2400" b="1">
                <a:latin typeface="Symbol" panose="05050102010706020507" pitchFamily="18" charset="2"/>
              </a:rPr>
              <a:t>a</a:t>
            </a:r>
            <a:r>
              <a:rPr lang="cs-CZ" altLang="cs-CZ" sz="2400" b="1">
                <a:latin typeface="Comic Sans MS" panose="030F0702030302020204" pitchFamily="66" charset="0"/>
              </a:rPr>
              <a:t> =</a:t>
            </a:r>
            <a:r>
              <a:rPr lang="cs-CZ" altLang="cs-CZ" sz="1800" b="1">
                <a:latin typeface="Comic Sans MS" panose="030F0702030302020204" pitchFamily="66" charset="0"/>
              </a:rPr>
              <a:t> </a:t>
            </a:r>
            <a:r>
              <a:rPr lang="cs-CZ" altLang="cs-CZ" sz="2400" b="1">
                <a:latin typeface="Comic Sans MS" panose="030F0702030302020204" pitchFamily="66" charset="0"/>
              </a:rPr>
              <a:t>HIF2</a:t>
            </a:r>
            <a:r>
              <a:rPr lang="cs-CZ" altLang="cs-CZ" sz="1800" b="1">
                <a:latin typeface="Comic Sans MS" panose="030F0702030302020204" pitchFamily="66" charset="0"/>
              </a:rPr>
              <a:t> (částečně buněčně specifické, EPO)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			       - podpora buněčného cyklu  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			       - (+) exprese Oct4...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18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                    </a:t>
            </a:r>
            <a:r>
              <a:rPr lang="cs-CZ" altLang="cs-CZ" sz="2400" b="1">
                <a:latin typeface="Comic Sans MS" panose="030F0702030302020204" pitchFamily="66" charset="0"/>
              </a:rPr>
              <a:t>+ HIF3</a:t>
            </a:r>
            <a:r>
              <a:rPr lang="cs-CZ" altLang="cs-CZ" sz="2400" b="1">
                <a:latin typeface="Symbol" panose="05050102010706020507" pitchFamily="18" charset="2"/>
              </a:rPr>
              <a:t>a</a:t>
            </a:r>
            <a:r>
              <a:rPr lang="cs-CZ" altLang="cs-CZ" sz="2400" b="1">
                <a:latin typeface="Comic Sans MS" panose="030F0702030302020204" pitchFamily="66" charset="0"/>
              </a:rPr>
              <a:t> =</a:t>
            </a:r>
            <a:r>
              <a:rPr lang="cs-CZ" altLang="cs-CZ" sz="1800" b="1">
                <a:latin typeface="Comic Sans MS" panose="030F0702030302020204" pitchFamily="66" charset="0"/>
              </a:rPr>
              <a:t> </a:t>
            </a:r>
            <a:r>
              <a:rPr lang="cs-CZ" altLang="cs-CZ" sz="2400" b="1">
                <a:latin typeface="Comic Sans MS" panose="030F0702030302020204" pitchFamily="66" charset="0"/>
              </a:rPr>
              <a:t>HIF3</a:t>
            </a:r>
            <a:r>
              <a:rPr lang="cs-CZ" altLang="cs-CZ" sz="1800" b="1">
                <a:latin typeface="Comic Sans MS" panose="030F0702030302020204" pitchFamily="66" charset="0"/>
              </a:rPr>
              <a:t> (</a:t>
            </a:r>
            <a:r>
              <a:rPr lang="en-US" altLang="cs-CZ" sz="1800" b="1">
                <a:latin typeface="Comic Sans MS" panose="030F0702030302020204" pitchFamily="66" charset="0"/>
              </a:rPr>
              <a:t>kompetuje s HIF</a:t>
            </a:r>
            <a:r>
              <a:rPr lang="en-US" altLang="cs-CZ" sz="1800" b="1">
                <a:latin typeface="Symbol" panose="05050102010706020507" pitchFamily="18" charset="2"/>
              </a:rPr>
              <a:t>a</a:t>
            </a:r>
            <a:r>
              <a:rPr lang="cs-CZ" altLang="cs-CZ" sz="1800" b="1">
                <a:latin typeface="Comic Sans MS" panose="030F0702030302020204" pitchFamily="66" charset="0"/>
              </a:rPr>
              <a:t>, buněčně specifické)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			      </a:t>
            </a:r>
            <a:r>
              <a:rPr lang="en-US" altLang="cs-CZ" sz="1800" b="1">
                <a:latin typeface="Comic Sans MS" panose="030F0702030302020204" pitchFamily="66" charset="0"/>
              </a:rPr>
              <a:t>  - inhibitor akce HIF (?)</a:t>
            </a:r>
            <a:endParaRPr lang="cs-CZ" altLang="cs-CZ" sz="1800" b="1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2768600"/>
            <a:ext cx="7280275" cy="3937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76200" y="339725"/>
            <a:ext cx="7835900" cy="263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Comic Sans MS" panose="030F0702030302020204" pitchFamily="66" charset="0"/>
              </a:rPr>
              <a:t>Regulace HIF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20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Degradace HIF v přítomnosti O</a:t>
            </a:r>
            <a:r>
              <a:rPr lang="cs-CZ" altLang="cs-CZ" sz="2000" b="1" baseline="-25000">
                <a:latin typeface="Comic Sans MS" panose="030F0702030302020204" pitchFamily="66" charset="0"/>
              </a:rPr>
              <a:t>2</a:t>
            </a:r>
            <a:r>
              <a:rPr lang="cs-CZ" altLang="cs-CZ" sz="2000" b="1">
                <a:latin typeface="Comic Sans MS" panose="030F0702030302020204" pitchFamily="66" charset="0"/>
              </a:rPr>
              <a:t>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   - hydroxylace prolyl hydroxylásami PHD, FIH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   - degradace v proteasomu zprostředkovaná pVHL faktorem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2000" b="1">
              <a:latin typeface="Comic Sans MS" panose="030F0702030302020204" pitchFamily="66" charset="0"/>
            </a:endParaRP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2590800" y="341313"/>
            <a:ext cx="6500813" cy="954087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>
                <a:solidFill>
                  <a:schemeClr val="hlink"/>
                </a:solidFill>
                <a:latin typeface="Comic Sans MS" panose="030F0702030302020204" pitchFamily="66" charset="0"/>
              </a:rPr>
              <a:t> všechny podjednotky HIF prakticky konstitutivní exprese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>
                <a:solidFill>
                  <a:schemeClr val="hlink"/>
                </a:solidFill>
                <a:latin typeface="Comic Sans MS" panose="030F0702030302020204" pitchFamily="66" charset="0"/>
              </a:rPr>
              <a:t> regulace zejména degradací podjednotek HIFa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hlink"/>
                </a:solidFill>
                <a:latin typeface="Comic Sans MS" panose="030F0702030302020204" pitchFamily="66" charset="0"/>
              </a:rPr>
              <a:t>		(- částečně i regulací transkripce)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1-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00125"/>
            <a:ext cx="6492875" cy="48577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88900" y="76200"/>
            <a:ext cx="7454900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Stabilita a transaktivační aktivita HIF je také regulována dalšími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postranslačními modifikacemi včetně fosforylace</a:t>
            </a:r>
          </a:p>
        </p:txBody>
      </p:sp>
      <p:pic>
        <p:nvPicPr>
          <p:cNvPr id="49156" name="Picture 4" descr="F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981200"/>
            <a:ext cx="5018088" cy="4249738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7" name="Picture 5" descr="1705872f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222625"/>
            <a:ext cx="4143375" cy="36353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250825" y="561975"/>
            <a:ext cx="2720975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Modifikace </a:t>
            </a:r>
            <a:r>
              <a:rPr lang="en-US" altLang="cs-CZ" sz="2000" b="1">
                <a:latin typeface="Comic Sans MS" panose="030F0702030302020204" pitchFamily="66" charset="0"/>
              </a:rPr>
              <a:t>gl</a:t>
            </a:r>
            <a:r>
              <a:rPr lang="cs-CZ" altLang="cs-CZ" sz="2000" b="1">
                <a:latin typeface="Comic Sans MS" panose="030F0702030302020204" pitchFamily="66" charset="0"/>
              </a:rPr>
              <a:t>ykolýzy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prostřednictvím HIF</a:t>
            </a:r>
          </a:p>
        </p:txBody>
      </p:sp>
      <p:pic>
        <p:nvPicPr>
          <p:cNvPr id="50179" name="Picture 3" descr="05f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88" y="152400"/>
            <a:ext cx="5214937" cy="67056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228600" y="3695700"/>
            <a:ext cx="4341813" cy="1057275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 b="1">
                <a:latin typeface="Comic Sans MS" panose="030F0702030302020204" pitchFamily="66" charset="0"/>
              </a:rPr>
              <a:t> zvýšení expresse GLUT1,4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 b="1">
                <a:latin typeface="Comic Sans MS" panose="030F0702030302020204" pitchFamily="66" charset="0"/>
              </a:rPr>
              <a:t> zvýšení exprese enzymů glykolýzy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 b="1">
                <a:latin typeface="Comic Sans MS" panose="030F0702030302020204" pitchFamily="66" charset="0"/>
              </a:rPr>
              <a:t> inhibice přeměny pyruvátu na AcetylCoA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300038" y="5202238"/>
            <a:ext cx="4606925" cy="10636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Glykolýza – substráty intermediální produkty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		=</a:t>
            </a:r>
            <a:r>
              <a:rPr lang="en-US" altLang="cs-CZ" sz="1600" b="1">
                <a:latin typeface="Comic Sans MS" panose="030F0702030302020204" pitchFamily="66" charset="0"/>
              </a:rPr>
              <a:t>&gt;</a:t>
            </a:r>
            <a:r>
              <a:rPr lang="cs-CZ" altLang="cs-CZ" sz="1600" b="1">
                <a:latin typeface="Comic Sans MS" panose="030F0702030302020204" pitchFamily="66" charset="0"/>
              </a:rPr>
              <a:t>  růst buněk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OxFos – energie </a:t>
            </a:r>
            <a:r>
              <a:rPr lang="en-US" altLang="cs-CZ" sz="1600" b="1">
                <a:latin typeface="Comic Sans MS" panose="030F0702030302020204" pitchFamily="66" charset="0"/>
              </a:rPr>
              <a:t>=&gt;</a:t>
            </a:r>
            <a:r>
              <a:rPr lang="cs-CZ" altLang="cs-CZ" sz="1600" b="1">
                <a:latin typeface="Comic Sans MS" panose="030F0702030302020204" pitchFamily="66" charset="0"/>
              </a:rPr>
              <a:t> práce, produkce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phar-02-00049-g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475" y="368300"/>
            <a:ext cx="6076950" cy="58801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114300" y="739775"/>
            <a:ext cx="2724150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Inhibice</a:t>
            </a:r>
            <a:r>
              <a:rPr lang="en-US" altLang="cs-CZ" sz="2000" b="1">
                <a:latin typeface="Comic Sans MS" panose="030F0702030302020204" pitchFamily="66" charset="0"/>
              </a:rPr>
              <a:t> gl</a:t>
            </a:r>
            <a:r>
              <a:rPr lang="cs-CZ" altLang="cs-CZ" sz="2000" b="1">
                <a:latin typeface="Comic Sans MS" panose="030F0702030302020204" pitchFamily="66" charset="0"/>
              </a:rPr>
              <a:t>ykolýzy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v důsledku oxidativní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fosforylace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115888" y="142875"/>
            <a:ext cx="8921750" cy="179705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800" b="1" u="sng"/>
              <a:t>Prolyl hydroxylásy</a:t>
            </a:r>
            <a:r>
              <a:rPr lang="cs-CZ" altLang="cs-CZ" sz="2400" b="1"/>
              <a:t> ( PHD; + </a:t>
            </a:r>
            <a:r>
              <a:rPr lang="cs-CZ" altLang="cs-CZ" sz="2400" b="1">
                <a:latin typeface="Comic Sans MS" panose="030F0702030302020204" pitchFamily="66" charset="0"/>
              </a:rPr>
              <a:t>Asparagin hydroxylasy; + ?)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16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2000" b="1">
                <a:latin typeface="Comic Sans MS" panose="030F0702030302020204" pitchFamily="66" charset="0"/>
              </a:rPr>
              <a:t> sensory kyslíku a regulátory stabilizace HIF-Xalpfa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2000" b="1"/>
              <a:t> kofaktory a-ketoglutarát (2-oxoglutarát), O</a:t>
            </a:r>
            <a:r>
              <a:rPr lang="cs-CZ" altLang="cs-CZ" sz="2000" b="1" baseline="-25000"/>
              <a:t>2</a:t>
            </a:r>
            <a:r>
              <a:rPr lang="cs-CZ" altLang="cs-CZ" sz="2000" b="1"/>
              <a:t>, Fe</a:t>
            </a:r>
            <a:r>
              <a:rPr lang="cs-CZ" altLang="cs-CZ" sz="2000" b="1" baseline="30000"/>
              <a:t>2+</a:t>
            </a:r>
            <a:r>
              <a:rPr lang="cs-CZ" altLang="cs-CZ" sz="2000" b="1"/>
              <a:t>,..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" y="2116138"/>
            <a:ext cx="6858000" cy="46688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itric_acid_cycle_n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152400"/>
            <a:ext cx="8229600" cy="65468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5461" name="Group 5"/>
          <p:cNvGrpSpPr>
            <a:grpSpLocks/>
          </p:cNvGrpSpPr>
          <p:nvPr/>
        </p:nvGrpSpPr>
        <p:grpSpPr bwMode="auto">
          <a:xfrm>
            <a:off x="5573713" y="3327400"/>
            <a:ext cx="3192462" cy="1976438"/>
            <a:chOff x="3511" y="2096"/>
            <a:chExt cx="2011" cy="1245"/>
          </a:xfrm>
        </p:grpSpPr>
        <p:sp>
          <p:nvSpPr>
            <p:cNvPr id="53255" name="Oval 3"/>
            <p:cNvSpPr>
              <a:spLocks noChangeArrowheads="1"/>
            </p:cNvSpPr>
            <p:nvPr/>
          </p:nvSpPr>
          <p:spPr bwMode="auto">
            <a:xfrm>
              <a:off x="3511" y="2235"/>
              <a:ext cx="2011" cy="1106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53256" name="Text Box 4"/>
            <p:cNvSpPr txBox="1">
              <a:spLocks noChangeArrowheads="1"/>
            </p:cNvSpPr>
            <p:nvPr/>
          </p:nvSpPr>
          <p:spPr bwMode="auto">
            <a:xfrm>
              <a:off x="4943" y="2096"/>
              <a:ext cx="54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>
                  <a:solidFill>
                    <a:srgbClr val="33CC33"/>
                  </a:solidFill>
                </a:rPr>
                <a:t>PHD+</a:t>
              </a:r>
            </a:p>
          </p:txBody>
        </p:sp>
      </p:grpSp>
      <p:grpSp>
        <p:nvGrpSpPr>
          <p:cNvPr id="275464" name="Group 8"/>
          <p:cNvGrpSpPr>
            <a:grpSpLocks/>
          </p:cNvGrpSpPr>
          <p:nvPr/>
        </p:nvGrpSpPr>
        <p:grpSpPr bwMode="auto">
          <a:xfrm>
            <a:off x="741363" y="4311650"/>
            <a:ext cx="4368800" cy="2517775"/>
            <a:chOff x="467" y="2716"/>
            <a:chExt cx="2752" cy="1586"/>
          </a:xfrm>
        </p:grpSpPr>
        <p:sp>
          <p:nvSpPr>
            <p:cNvPr id="53253" name="Oval 6"/>
            <p:cNvSpPr>
              <a:spLocks noChangeArrowheads="1"/>
            </p:cNvSpPr>
            <p:nvPr/>
          </p:nvSpPr>
          <p:spPr bwMode="auto">
            <a:xfrm>
              <a:off x="467" y="2716"/>
              <a:ext cx="2752" cy="1586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53254" name="Text Box 7"/>
            <p:cNvSpPr txBox="1">
              <a:spLocks noChangeArrowheads="1"/>
            </p:cNvSpPr>
            <p:nvPr/>
          </p:nvSpPr>
          <p:spPr bwMode="auto">
            <a:xfrm>
              <a:off x="948" y="3883"/>
              <a:ext cx="50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>
                  <a:solidFill>
                    <a:srgbClr val="FF0000"/>
                  </a:solidFill>
                </a:rPr>
                <a:t>PHD-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75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75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75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75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354013" y="280988"/>
            <a:ext cx="2317750" cy="404812"/>
          </a:xfrm>
          <a:prstGeom prst="rect">
            <a:avLst/>
          </a:prstGeom>
          <a:solidFill>
            <a:srgbClr val="FFCC66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Diferenciace buněk</a:t>
            </a:r>
          </a:p>
        </p:txBody>
      </p:sp>
      <p:sp>
        <p:nvSpPr>
          <p:cNvPr id="7171" name="Oval 7"/>
          <p:cNvSpPr>
            <a:spLocks noChangeArrowheads="1"/>
          </p:cNvSpPr>
          <p:nvPr/>
        </p:nvSpPr>
        <p:spPr bwMode="auto">
          <a:xfrm>
            <a:off x="971550" y="1585913"/>
            <a:ext cx="360363" cy="3603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7172" name="Oval 9"/>
          <p:cNvSpPr>
            <a:spLocks noChangeArrowheads="1"/>
          </p:cNvSpPr>
          <p:nvPr/>
        </p:nvSpPr>
        <p:spPr bwMode="auto">
          <a:xfrm>
            <a:off x="1406525" y="3209925"/>
            <a:ext cx="360363" cy="3603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7173" name="Line 12"/>
          <p:cNvSpPr>
            <a:spLocks noChangeShapeType="1"/>
          </p:cNvSpPr>
          <p:nvPr/>
        </p:nvSpPr>
        <p:spPr bwMode="auto">
          <a:xfrm flipV="1">
            <a:off x="1403350" y="1598613"/>
            <a:ext cx="504825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74" name="Line 13"/>
          <p:cNvSpPr>
            <a:spLocks noChangeShapeType="1"/>
          </p:cNvSpPr>
          <p:nvPr/>
        </p:nvSpPr>
        <p:spPr bwMode="auto">
          <a:xfrm>
            <a:off x="1403350" y="1816100"/>
            <a:ext cx="171450" cy="1260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7175" name="Group 37"/>
          <p:cNvGrpSpPr>
            <a:grpSpLocks/>
          </p:cNvGrpSpPr>
          <p:nvPr/>
        </p:nvGrpSpPr>
        <p:grpSpPr bwMode="auto">
          <a:xfrm>
            <a:off x="1979613" y="1096963"/>
            <a:ext cx="5789612" cy="1727200"/>
            <a:chOff x="1247" y="691"/>
            <a:chExt cx="3647" cy="1088"/>
          </a:xfrm>
        </p:grpSpPr>
        <p:sp>
          <p:nvSpPr>
            <p:cNvPr id="7252" name="Oval 8" descr="75%"/>
            <p:cNvSpPr>
              <a:spLocks noChangeArrowheads="1"/>
            </p:cNvSpPr>
            <p:nvPr/>
          </p:nvSpPr>
          <p:spPr bwMode="auto">
            <a:xfrm>
              <a:off x="1247" y="826"/>
              <a:ext cx="227" cy="227"/>
            </a:xfrm>
            <a:prstGeom prst="ellips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53" name="Oval 10" descr="25%"/>
            <p:cNvSpPr>
              <a:spLocks noChangeArrowheads="1"/>
            </p:cNvSpPr>
            <p:nvPr/>
          </p:nvSpPr>
          <p:spPr bwMode="auto">
            <a:xfrm>
              <a:off x="1927" y="715"/>
              <a:ext cx="408" cy="181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54" name="Oval 11"/>
            <p:cNvSpPr>
              <a:spLocks noChangeArrowheads="1"/>
            </p:cNvSpPr>
            <p:nvPr/>
          </p:nvSpPr>
          <p:spPr bwMode="auto">
            <a:xfrm>
              <a:off x="2880" y="691"/>
              <a:ext cx="998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55" name="Line 14"/>
            <p:cNvSpPr>
              <a:spLocks noChangeShapeType="1"/>
            </p:cNvSpPr>
            <p:nvPr/>
          </p:nvSpPr>
          <p:spPr bwMode="auto">
            <a:xfrm flipV="1">
              <a:off x="1519" y="827"/>
              <a:ext cx="363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56" name="Oval 15" descr="75%"/>
            <p:cNvSpPr>
              <a:spLocks noChangeArrowheads="1"/>
            </p:cNvSpPr>
            <p:nvPr/>
          </p:nvSpPr>
          <p:spPr bwMode="auto">
            <a:xfrm>
              <a:off x="1927" y="1120"/>
              <a:ext cx="272" cy="272"/>
            </a:xfrm>
            <a:prstGeom prst="ellips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57" name="Line 16"/>
            <p:cNvSpPr>
              <a:spLocks noChangeShapeType="1"/>
            </p:cNvSpPr>
            <p:nvPr/>
          </p:nvSpPr>
          <p:spPr bwMode="auto">
            <a:xfrm>
              <a:off x="1519" y="1008"/>
              <a:ext cx="408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58" name="Rectangle 17" descr="Velká mřížka"/>
            <p:cNvSpPr>
              <a:spLocks noChangeArrowheads="1"/>
            </p:cNvSpPr>
            <p:nvPr/>
          </p:nvSpPr>
          <p:spPr bwMode="auto">
            <a:xfrm>
              <a:off x="3021" y="907"/>
              <a:ext cx="499" cy="136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59" name="Line 18"/>
            <p:cNvSpPr>
              <a:spLocks noChangeShapeType="1"/>
            </p:cNvSpPr>
            <p:nvPr/>
          </p:nvSpPr>
          <p:spPr bwMode="auto">
            <a:xfrm flipV="1">
              <a:off x="2381" y="736"/>
              <a:ext cx="454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60" name="Line 19"/>
            <p:cNvSpPr>
              <a:spLocks noChangeShapeType="1"/>
            </p:cNvSpPr>
            <p:nvPr/>
          </p:nvSpPr>
          <p:spPr bwMode="auto">
            <a:xfrm>
              <a:off x="2382" y="835"/>
              <a:ext cx="589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61" name="Oval 20" descr="Široký šikmo nahoru"/>
            <p:cNvSpPr>
              <a:spLocks noChangeArrowheads="1"/>
            </p:cNvSpPr>
            <p:nvPr/>
          </p:nvSpPr>
          <p:spPr bwMode="auto">
            <a:xfrm>
              <a:off x="2562" y="1461"/>
              <a:ext cx="318" cy="318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62" name="Rectangle 21" descr="80%"/>
            <p:cNvSpPr>
              <a:spLocks noChangeArrowheads="1"/>
            </p:cNvSpPr>
            <p:nvPr/>
          </p:nvSpPr>
          <p:spPr bwMode="auto">
            <a:xfrm>
              <a:off x="2744" y="1190"/>
              <a:ext cx="227" cy="181"/>
            </a:xfrm>
            <a:prstGeom prst="rect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63" name="Line 22"/>
            <p:cNvSpPr>
              <a:spLocks noChangeShapeType="1"/>
            </p:cNvSpPr>
            <p:nvPr/>
          </p:nvSpPr>
          <p:spPr bwMode="auto">
            <a:xfrm>
              <a:off x="2245" y="1280"/>
              <a:ext cx="4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64" name="Line 23"/>
            <p:cNvSpPr>
              <a:spLocks noChangeShapeType="1"/>
            </p:cNvSpPr>
            <p:nvPr/>
          </p:nvSpPr>
          <p:spPr bwMode="auto">
            <a:xfrm>
              <a:off x="2244" y="1326"/>
              <a:ext cx="273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65" name="Rectangle 24" descr="60%"/>
            <p:cNvSpPr>
              <a:spLocks noChangeArrowheads="1"/>
            </p:cNvSpPr>
            <p:nvPr/>
          </p:nvSpPr>
          <p:spPr bwMode="auto">
            <a:xfrm>
              <a:off x="3392" y="1190"/>
              <a:ext cx="227" cy="181"/>
            </a:xfrm>
            <a:prstGeom prst="rect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66" name="Rectangle 25" descr="20%"/>
            <p:cNvSpPr>
              <a:spLocks noChangeArrowheads="1"/>
            </p:cNvSpPr>
            <p:nvPr/>
          </p:nvSpPr>
          <p:spPr bwMode="auto">
            <a:xfrm>
              <a:off x="3953" y="1160"/>
              <a:ext cx="272" cy="227"/>
            </a:xfrm>
            <a:prstGeom prst="rect">
              <a:avLst/>
            </a:prstGeom>
            <a:blipFill dpi="0" rotWithShape="0">
              <a:blip r:embed="rId8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67" name="Rectangle 26"/>
            <p:cNvSpPr>
              <a:spLocks noChangeArrowheads="1"/>
            </p:cNvSpPr>
            <p:nvPr/>
          </p:nvSpPr>
          <p:spPr bwMode="auto">
            <a:xfrm>
              <a:off x="4577" y="1106"/>
              <a:ext cx="317" cy="318"/>
            </a:xfrm>
            <a:prstGeom prst="rect">
              <a:avLst/>
            </a:prstGeom>
            <a:solidFill>
              <a:srgbClr val="CC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68" name="Oval 27" descr="Široký šikmo nahoru"/>
            <p:cNvSpPr>
              <a:spLocks noChangeArrowheads="1"/>
            </p:cNvSpPr>
            <p:nvPr/>
          </p:nvSpPr>
          <p:spPr bwMode="auto">
            <a:xfrm>
              <a:off x="3243" y="1528"/>
              <a:ext cx="227" cy="227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69" name="Oval 28" descr="Široký šikmo nahoru"/>
            <p:cNvSpPr>
              <a:spLocks noChangeArrowheads="1"/>
            </p:cNvSpPr>
            <p:nvPr/>
          </p:nvSpPr>
          <p:spPr bwMode="auto">
            <a:xfrm>
              <a:off x="3832" y="1574"/>
              <a:ext cx="137" cy="136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70" name="Oval 29"/>
            <p:cNvSpPr>
              <a:spLocks noChangeArrowheads="1"/>
            </p:cNvSpPr>
            <p:nvPr/>
          </p:nvSpPr>
          <p:spPr bwMode="auto">
            <a:xfrm>
              <a:off x="4330" y="1576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71" name="Line 30"/>
            <p:cNvSpPr>
              <a:spLocks noChangeShapeType="1"/>
            </p:cNvSpPr>
            <p:nvPr/>
          </p:nvSpPr>
          <p:spPr bwMode="auto">
            <a:xfrm>
              <a:off x="2925" y="1643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72" name="Line 31"/>
            <p:cNvSpPr>
              <a:spLocks noChangeShapeType="1"/>
            </p:cNvSpPr>
            <p:nvPr/>
          </p:nvSpPr>
          <p:spPr bwMode="auto">
            <a:xfrm>
              <a:off x="3515" y="1643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73" name="Line 32"/>
            <p:cNvSpPr>
              <a:spLocks noChangeShapeType="1"/>
            </p:cNvSpPr>
            <p:nvPr/>
          </p:nvSpPr>
          <p:spPr bwMode="auto">
            <a:xfrm>
              <a:off x="4014" y="1643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74" name="Line 33"/>
            <p:cNvSpPr>
              <a:spLocks noChangeShapeType="1"/>
            </p:cNvSpPr>
            <p:nvPr/>
          </p:nvSpPr>
          <p:spPr bwMode="auto">
            <a:xfrm>
              <a:off x="3061" y="1280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75" name="Line 34"/>
            <p:cNvSpPr>
              <a:spLocks noChangeShapeType="1"/>
            </p:cNvSpPr>
            <p:nvPr/>
          </p:nvSpPr>
          <p:spPr bwMode="auto">
            <a:xfrm>
              <a:off x="3651" y="1280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76" name="Line 35"/>
            <p:cNvSpPr>
              <a:spLocks noChangeShapeType="1"/>
            </p:cNvSpPr>
            <p:nvPr/>
          </p:nvSpPr>
          <p:spPr bwMode="auto">
            <a:xfrm>
              <a:off x="4265" y="1280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7176" name="Group 38"/>
          <p:cNvGrpSpPr>
            <a:grpSpLocks/>
          </p:cNvGrpSpPr>
          <p:nvPr/>
        </p:nvGrpSpPr>
        <p:grpSpPr bwMode="auto">
          <a:xfrm>
            <a:off x="2474913" y="3065463"/>
            <a:ext cx="5789612" cy="1727200"/>
            <a:chOff x="1247" y="691"/>
            <a:chExt cx="3647" cy="1088"/>
          </a:xfrm>
        </p:grpSpPr>
        <p:sp>
          <p:nvSpPr>
            <p:cNvPr id="7227" name="Oval 39" descr="75%"/>
            <p:cNvSpPr>
              <a:spLocks noChangeArrowheads="1"/>
            </p:cNvSpPr>
            <p:nvPr/>
          </p:nvSpPr>
          <p:spPr bwMode="auto">
            <a:xfrm>
              <a:off x="1247" y="826"/>
              <a:ext cx="227" cy="227"/>
            </a:xfrm>
            <a:prstGeom prst="ellips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28" name="Oval 40" descr="25%"/>
            <p:cNvSpPr>
              <a:spLocks noChangeArrowheads="1"/>
            </p:cNvSpPr>
            <p:nvPr/>
          </p:nvSpPr>
          <p:spPr bwMode="auto">
            <a:xfrm>
              <a:off x="1927" y="715"/>
              <a:ext cx="408" cy="181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29" name="Oval 41"/>
            <p:cNvSpPr>
              <a:spLocks noChangeArrowheads="1"/>
            </p:cNvSpPr>
            <p:nvPr/>
          </p:nvSpPr>
          <p:spPr bwMode="auto">
            <a:xfrm>
              <a:off x="2880" y="691"/>
              <a:ext cx="998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30" name="Line 42"/>
            <p:cNvSpPr>
              <a:spLocks noChangeShapeType="1"/>
            </p:cNvSpPr>
            <p:nvPr/>
          </p:nvSpPr>
          <p:spPr bwMode="auto">
            <a:xfrm flipV="1">
              <a:off x="1519" y="827"/>
              <a:ext cx="363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31" name="Oval 43" descr="75%"/>
            <p:cNvSpPr>
              <a:spLocks noChangeArrowheads="1"/>
            </p:cNvSpPr>
            <p:nvPr/>
          </p:nvSpPr>
          <p:spPr bwMode="auto">
            <a:xfrm>
              <a:off x="1927" y="1120"/>
              <a:ext cx="272" cy="272"/>
            </a:xfrm>
            <a:prstGeom prst="ellips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32" name="Line 44"/>
            <p:cNvSpPr>
              <a:spLocks noChangeShapeType="1"/>
            </p:cNvSpPr>
            <p:nvPr/>
          </p:nvSpPr>
          <p:spPr bwMode="auto">
            <a:xfrm>
              <a:off x="1519" y="1008"/>
              <a:ext cx="408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33" name="Rectangle 45" descr="Velká mřížka"/>
            <p:cNvSpPr>
              <a:spLocks noChangeArrowheads="1"/>
            </p:cNvSpPr>
            <p:nvPr/>
          </p:nvSpPr>
          <p:spPr bwMode="auto">
            <a:xfrm>
              <a:off x="3021" y="907"/>
              <a:ext cx="499" cy="136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34" name="Line 46"/>
            <p:cNvSpPr>
              <a:spLocks noChangeShapeType="1"/>
            </p:cNvSpPr>
            <p:nvPr/>
          </p:nvSpPr>
          <p:spPr bwMode="auto">
            <a:xfrm flipV="1">
              <a:off x="2381" y="736"/>
              <a:ext cx="454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35" name="Line 47"/>
            <p:cNvSpPr>
              <a:spLocks noChangeShapeType="1"/>
            </p:cNvSpPr>
            <p:nvPr/>
          </p:nvSpPr>
          <p:spPr bwMode="auto">
            <a:xfrm>
              <a:off x="2382" y="835"/>
              <a:ext cx="589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36" name="Oval 48" descr="Široký šikmo nahoru"/>
            <p:cNvSpPr>
              <a:spLocks noChangeArrowheads="1"/>
            </p:cNvSpPr>
            <p:nvPr/>
          </p:nvSpPr>
          <p:spPr bwMode="auto">
            <a:xfrm>
              <a:off x="2562" y="1461"/>
              <a:ext cx="318" cy="318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37" name="Rectangle 49" descr="80%"/>
            <p:cNvSpPr>
              <a:spLocks noChangeArrowheads="1"/>
            </p:cNvSpPr>
            <p:nvPr/>
          </p:nvSpPr>
          <p:spPr bwMode="auto">
            <a:xfrm>
              <a:off x="2744" y="1190"/>
              <a:ext cx="227" cy="181"/>
            </a:xfrm>
            <a:prstGeom prst="rect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38" name="Line 50"/>
            <p:cNvSpPr>
              <a:spLocks noChangeShapeType="1"/>
            </p:cNvSpPr>
            <p:nvPr/>
          </p:nvSpPr>
          <p:spPr bwMode="auto">
            <a:xfrm>
              <a:off x="2245" y="1280"/>
              <a:ext cx="4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39" name="Line 51"/>
            <p:cNvSpPr>
              <a:spLocks noChangeShapeType="1"/>
            </p:cNvSpPr>
            <p:nvPr/>
          </p:nvSpPr>
          <p:spPr bwMode="auto">
            <a:xfrm>
              <a:off x="2244" y="1326"/>
              <a:ext cx="273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40" name="Rectangle 52" descr="60%"/>
            <p:cNvSpPr>
              <a:spLocks noChangeArrowheads="1"/>
            </p:cNvSpPr>
            <p:nvPr/>
          </p:nvSpPr>
          <p:spPr bwMode="auto">
            <a:xfrm>
              <a:off x="3392" y="1190"/>
              <a:ext cx="227" cy="181"/>
            </a:xfrm>
            <a:prstGeom prst="rect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41" name="Rectangle 53" descr="20%"/>
            <p:cNvSpPr>
              <a:spLocks noChangeArrowheads="1"/>
            </p:cNvSpPr>
            <p:nvPr/>
          </p:nvSpPr>
          <p:spPr bwMode="auto">
            <a:xfrm>
              <a:off x="3953" y="1160"/>
              <a:ext cx="272" cy="227"/>
            </a:xfrm>
            <a:prstGeom prst="rect">
              <a:avLst/>
            </a:prstGeom>
            <a:blipFill dpi="0" rotWithShape="0">
              <a:blip r:embed="rId8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42" name="Rectangle 54"/>
            <p:cNvSpPr>
              <a:spLocks noChangeArrowheads="1"/>
            </p:cNvSpPr>
            <p:nvPr/>
          </p:nvSpPr>
          <p:spPr bwMode="auto">
            <a:xfrm>
              <a:off x="4577" y="1106"/>
              <a:ext cx="317" cy="318"/>
            </a:xfrm>
            <a:prstGeom prst="rect">
              <a:avLst/>
            </a:prstGeom>
            <a:solidFill>
              <a:srgbClr val="CC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43" name="Oval 55" descr="Široký šikmo nahoru"/>
            <p:cNvSpPr>
              <a:spLocks noChangeArrowheads="1"/>
            </p:cNvSpPr>
            <p:nvPr/>
          </p:nvSpPr>
          <p:spPr bwMode="auto">
            <a:xfrm>
              <a:off x="3243" y="1528"/>
              <a:ext cx="227" cy="227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44" name="Oval 56" descr="Široký šikmo nahoru"/>
            <p:cNvSpPr>
              <a:spLocks noChangeArrowheads="1"/>
            </p:cNvSpPr>
            <p:nvPr/>
          </p:nvSpPr>
          <p:spPr bwMode="auto">
            <a:xfrm>
              <a:off x="3832" y="1574"/>
              <a:ext cx="137" cy="136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45" name="Oval 57"/>
            <p:cNvSpPr>
              <a:spLocks noChangeArrowheads="1"/>
            </p:cNvSpPr>
            <p:nvPr/>
          </p:nvSpPr>
          <p:spPr bwMode="auto">
            <a:xfrm>
              <a:off x="4330" y="1576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46" name="Line 58"/>
            <p:cNvSpPr>
              <a:spLocks noChangeShapeType="1"/>
            </p:cNvSpPr>
            <p:nvPr/>
          </p:nvSpPr>
          <p:spPr bwMode="auto">
            <a:xfrm>
              <a:off x="2925" y="1643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47" name="Line 59"/>
            <p:cNvSpPr>
              <a:spLocks noChangeShapeType="1"/>
            </p:cNvSpPr>
            <p:nvPr/>
          </p:nvSpPr>
          <p:spPr bwMode="auto">
            <a:xfrm>
              <a:off x="3515" y="1643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48" name="Line 60"/>
            <p:cNvSpPr>
              <a:spLocks noChangeShapeType="1"/>
            </p:cNvSpPr>
            <p:nvPr/>
          </p:nvSpPr>
          <p:spPr bwMode="auto">
            <a:xfrm>
              <a:off x="4014" y="1643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49" name="Line 61"/>
            <p:cNvSpPr>
              <a:spLocks noChangeShapeType="1"/>
            </p:cNvSpPr>
            <p:nvPr/>
          </p:nvSpPr>
          <p:spPr bwMode="auto">
            <a:xfrm>
              <a:off x="3061" y="1280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50" name="Line 62"/>
            <p:cNvSpPr>
              <a:spLocks noChangeShapeType="1"/>
            </p:cNvSpPr>
            <p:nvPr/>
          </p:nvSpPr>
          <p:spPr bwMode="auto">
            <a:xfrm>
              <a:off x="3651" y="1280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51" name="Line 63"/>
            <p:cNvSpPr>
              <a:spLocks noChangeShapeType="1"/>
            </p:cNvSpPr>
            <p:nvPr/>
          </p:nvSpPr>
          <p:spPr bwMode="auto">
            <a:xfrm>
              <a:off x="4265" y="1280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177" name="Oval 64"/>
          <p:cNvSpPr>
            <a:spLocks noChangeArrowheads="1"/>
          </p:cNvSpPr>
          <p:nvPr/>
        </p:nvSpPr>
        <p:spPr bwMode="auto">
          <a:xfrm>
            <a:off x="1619250" y="4683125"/>
            <a:ext cx="360363" cy="3603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grpSp>
        <p:nvGrpSpPr>
          <p:cNvPr id="7178" name="Group 65"/>
          <p:cNvGrpSpPr>
            <a:grpSpLocks/>
          </p:cNvGrpSpPr>
          <p:nvPr/>
        </p:nvGrpSpPr>
        <p:grpSpPr bwMode="auto">
          <a:xfrm>
            <a:off x="3078163" y="4986338"/>
            <a:ext cx="5789612" cy="1727200"/>
            <a:chOff x="1247" y="691"/>
            <a:chExt cx="3647" cy="1088"/>
          </a:xfrm>
        </p:grpSpPr>
        <p:sp>
          <p:nvSpPr>
            <p:cNvPr id="7202" name="Oval 66" descr="75%"/>
            <p:cNvSpPr>
              <a:spLocks noChangeArrowheads="1"/>
            </p:cNvSpPr>
            <p:nvPr/>
          </p:nvSpPr>
          <p:spPr bwMode="auto">
            <a:xfrm>
              <a:off x="1247" y="826"/>
              <a:ext cx="227" cy="227"/>
            </a:xfrm>
            <a:prstGeom prst="ellips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03" name="Oval 67" descr="25%"/>
            <p:cNvSpPr>
              <a:spLocks noChangeArrowheads="1"/>
            </p:cNvSpPr>
            <p:nvPr/>
          </p:nvSpPr>
          <p:spPr bwMode="auto">
            <a:xfrm>
              <a:off x="1927" y="715"/>
              <a:ext cx="408" cy="181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04" name="Oval 68"/>
            <p:cNvSpPr>
              <a:spLocks noChangeArrowheads="1"/>
            </p:cNvSpPr>
            <p:nvPr/>
          </p:nvSpPr>
          <p:spPr bwMode="auto">
            <a:xfrm>
              <a:off x="2880" y="691"/>
              <a:ext cx="998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05" name="Line 69"/>
            <p:cNvSpPr>
              <a:spLocks noChangeShapeType="1"/>
            </p:cNvSpPr>
            <p:nvPr/>
          </p:nvSpPr>
          <p:spPr bwMode="auto">
            <a:xfrm flipV="1">
              <a:off x="1519" y="827"/>
              <a:ext cx="363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06" name="Oval 70" descr="75%"/>
            <p:cNvSpPr>
              <a:spLocks noChangeArrowheads="1"/>
            </p:cNvSpPr>
            <p:nvPr/>
          </p:nvSpPr>
          <p:spPr bwMode="auto">
            <a:xfrm>
              <a:off x="1927" y="1120"/>
              <a:ext cx="272" cy="272"/>
            </a:xfrm>
            <a:prstGeom prst="ellips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07" name="Line 71"/>
            <p:cNvSpPr>
              <a:spLocks noChangeShapeType="1"/>
            </p:cNvSpPr>
            <p:nvPr/>
          </p:nvSpPr>
          <p:spPr bwMode="auto">
            <a:xfrm>
              <a:off x="1519" y="1008"/>
              <a:ext cx="408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08" name="Rectangle 72" descr="Velká mřížka"/>
            <p:cNvSpPr>
              <a:spLocks noChangeArrowheads="1"/>
            </p:cNvSpPr>
            <p:nvPr/>
          </p:nvSpPr>
          <p:spPr bwMode="auto">
            <a:xfrm>
              <a:off x="3021" y="907"/>
              <a:ext cx="499" cy="136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09" name="Line 73"/>
            <p:cNvSpPr>
              <a:spLocks noChangeShapeType="1"/>
            </p:cNvSpPr>
            <p:nvPr/>
          </p:nvSpPr>
          <p:spPr bwMode="auto">
            <a:xfrm flipV="1">
              <a:off x="2381" y="736"/>
              <a:ext cx="454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10" name="Line 74"/>
            <p:cNvSpPr>
              <a:spLocks noChangeShapeType="1"/>
            </p:cNvSpPr>
            <p:nvPr/>
          </p:nvSpPr>
          <p:spPr bwMode="auto">
            <a:xfrm>
              <a:off x="2382" y="835"/>
              <a:ext cx="589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11" name="Oval 75" descr="Široký šikmo nahoru"/>
            <p:cNvSpPr>
              <a:spLocks noChangeArrowheads="1"/>
            </p:cNvSpPr>
            <p:nvPr/>
          </p:nvSpPr>
          <p:spPr bwMode="auto">
            <a:xfrm>
              <a:off x="2562" y="1461"/>
              <a:ext cx="318" cy="318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12" name="Rectangle 76" descr="80%"/>
            <p:cNvSpPr>
              <a:spLocks noChangeArrowheads="1"/>
            </p:cNvSpPr>
            <p:nvPr/>
          </p:nvSpPr>
          <p:spPr bwMode="auto">
            <a:xfrm>
              <a:off x="2744" y="1190"/>
              <a:ext cx="227" cy="181"/>
            </a:xfrm>
            <a:prstGeom prst="rect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13" name="Line 77"/>
            <p:cNvSpPr>
              <a:spLocks noChangeShapeType="1"/>
            </p:cNvSpPr>
            <p:nvPr/>
          </p:nvSpPr>
          <p:spPr bwMode="auto">
            <a:xfrm>
              <a:off x="2245" y="1280"/>
              <a:ext cx="4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14" name="Line 78"/>
            <p:cNvSpPr>
              <a:spLocks noChangeShapeType="1"/>
            </p:cNvSpPr>
            <p:nvPr/>
          </p:nvSpPr>
          <p:spPr bwMode="auto">
            <a:xfrm>
              <a:off x="2244" y="1326"/>
              <a:ext cx="273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15" name="Rectangle 79" descr="60%"/>
            <p:cNvSpPr>
              <a:spLocks noChangeArrowheads="1"/>
            </p:cNvSpPr>
            <p:nvPr/>
          </p:nvSpPr>
          <p:spPr bwMode="auto">
            <a:xfrm>
              <a:off x="3392" y="1190"/>
              <a:ext cx="227" cy="181"/>
            </a:xfrm>
            <a:prstGeom prst="rect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16" name="Rectangle 80" descr="20%"/>
            <p:cNvSpPr>
              <a:spLocks noChangeArrowheads="1"/>
            </p:cNvSpPr>
            <p:nvPr/>
          </p:nvSpPr>
          <p:spPr bwMode="auto">
            <a:xfrm>
              <a:off x="3953" y="1160"/>
              <a:ext cx="272" cy="227"/>
            </a:xfrm>
            <a:prstGeom prst="rect">
              <a:avLst/>
            </a:prstGeom>
            <a:blipFill dpi="0" rotWithShape="0">
              <a:blip r:embed="rId8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17" name="Rectangle 81"/>
            <p:cNvSpPr>
              <a:spLocks noChangeArrowheads="1"/>
            </p:cNvSpPr>
            <p:nvPr/>
          </p:nvSpPr>
          <p:spPr bwMode="auto">
            <a:xfrm>
              <a:off x="4577" y="1106"/>
              <a:ext cx="317" cy="318"/>
            </a:xfrm>
            <a:prstGeom prst="rect">
              <a:avLst/>
            </a:prstGeom>
            <a:solidFill>
              <a:srgbClr val="CC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18" name="Oval 82" descr="Široký šikmo nahoru"/>
            <p:cNvSpPr>
              <a:spLocks noChangeArrowheads="1"/>
            </p:cNvSpPr>
            <p:nvPr/>
          </p:nvSpPr>
          <p:spPr bwMode="auto">
            <a:xfrm>
              <a:off x="3243" y="1528"/>
              <a:ext cx="227" cy="227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19" name="Oval 83" descr="Široký šikmo nahoru"/>
            <p:cNvSpPr>
              <a:spLocks noChangeArrowheads="1"/>
            </p:cNvSpPr>
            <p:nvPr/>
          </p:nvSpPr>
          <p:spPr bwMode="auto">
            <a:xfrm>
              <a:off x="3832" y="1574"/>
              <a:ext cx="137" cy="136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20" name="Oval 84"/>
            <p:cNvSpPr>
              <a:spLocks noChangeArrowheads="1"/>
            </p:cNvSpPr>
            <p:nvPr/>
          </p:nvSpPr>
          <p:spPr bwMode="auto">
            <a:xfrm>
              <a:off x="4330" y="1576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221" name="Line 85"/>
            <p:cNvSpPr>
              <a:spLocks noChangeShapeType="1"/>
            </p:cNvSpPr>
            <p:nvPr/>
          </p:nvSpPr>
          <p:spPr bwMode="auto">
            <a:xfrm>
              <a:off x="2925" y="1643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22" name="Line 86"/>
            <p:cNvSpPr>
              <a:spLocks noChangeShapeType="1"/>
            </p:cNvSpPr>
            <p:nvPr/>
          </p:nvSpPr>
          <p:spPr bwMode="auto">
            <a:xfrm>
              <a:off x="3515" y="1643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23" name="Line 87"/>
            <p:cNvSpPr>
              <a:spLocks noChangeShapeType="1"/>
            </p:cNvSpPr>
            <p:nvPr/>
          </p:nvSpPr>
          <p:spPr bwMode="auto">
            <a:xfrm>
              <a:off x="4014" y="1643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24" name="Line 88"/>
            <p:cNvSpPr>
              <a:spLocks noChangeShapeType="1"/>
            </p:cNvSpPr>
            <p:nvPr/>
          </p:nvSpPr>
          <p:spPr bwMode="auto">
            <a:xfrm>
              <a:off x="3061" y="1280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25" name="Line 89"/>
            <p:cNvSpPr>
              <a:spLocks noChangeShapeType="1"/>
            </p:cNvSpPr>
            <p:nvPr/>
          </p:nvSpPr>
          <p:spPr bwMode="auto">
            <a:xfrm>
              <a:off x="3651" y="1280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26" name="Line 90"/>
            <p:cNvSpPr>
              <a:spLocks noChangeShapeType="1"/>
            </p:cNvSpPr>
            <p:nvPr/>
          </p:nvSpPr>
          <p:spPr bwMode="auto">
            <a:xfrm>
              <a:off x="4265" y="1280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179" name="Oval 91"/>
          <p:cNvSpPr>
            <a:spLocks noChangeArrowheads="1"/>
          </p:cNvSpPr>
          <p:nvPr/>
        </p:nvSpPr>
        <p:spPr bwMode="auto">
          <a:xfrm>
            <a:off x="1914525" y="6249988"/>
            <a:ext cx="360363" cy="3603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7180" name="Line 94"/>
          <p:cNvSpPr>
            <a:spLocks noChangeShapeType="1"/>
          </p:cNvSpPr>
          <p:nvPr/>
        </p:nvSpPr>
        <p:spPr bwMode="auto">
          <a:xfrm>
            <a:off x="1641475" y="3668713"/>
            <a:ext cx="141288" cy="927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81" name="Line 95"/>
          <p:cNvSpPr>
            <a:spLocks noChangeShapeType="1"/>
          </p:cNvSpPr>
          <p:nvPr/>
        </p:nvSpPr>
        <p:spPr bwMode="auto">
          <a:xfrm>
            <a:off x="1893888" y="5192713"/>
            <a:ext cx="141287" cy="927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82" name="Line 96"/>
          <p:cNvSpPr>
            <a:spLocks noChangeShapeType="1"/>
          </p:cNvSpPr>
          <p:nvPr/>
        </p:nvSpPr>
        <p:spPr bwMode="auto">
          <a:xfrm>
            <a:off x="1901825" y="3390900"/>
            <a:ext cx="434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83" name="Line 97"/>
          <p:cNvSpPr>
            <a:spLocks noChangeShapeType="1"/>
          </p:cNvSpPr>
          <p:nvPr/>
        </p:nvSpPr>
        <p:spPr bwMode="auto">
          <a:xfrm>
            <a:off x="2074863" y="4949825"/>
            <a:ext cx="885825" cy="319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84" name="Text Box 98"/>
          <p:cNvSpPr txBox="1">
            <a:spLocks noChangeArrowheads="1"/>
          </p:cNvSpPr>
          <p:nvPr/>
        </p:nvSpPr>
        <p:spPr bwMode="auto">
          <a:xfrm>
            <a:off x="401638" y="4216400"/>
            <a:ext cx="1282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sebeobnova</a:t>
            </a:r>
          </a:p>
        </p:txBody>
      </p:sp>
      <p:sp>
        <p:nvSpPr>
          <p:cNvPr id="7185" name="Text Box 99"/>
          <p:cNvSpPr txBox="1">
            <a:spLocks noChangeArrowheads="1"/>
          </p:cNvSpPr>
          <p:nvPr/>
        </p:nvSpPr>
        <p:spPr bwMode="auto">
          <a:xfrm>
            <a:off x="2171700" y="2527300"/>
            <a:ext cx="1333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diferencace</a:t>
            </a:r>
          </a:p>
        </p:txBody>
      </p:sp>
      <p:sp>
        <p:nvSpPr>
          <p:cNvPr id="7186" name="Text Box 101"/>
          <p:cNvSpPr txBox="1">
            <a:spLocks noChangeArrowheads="1"/>
          </p:cNvSpPr>
          <p:nvPr/>
        </p:nvSpPr>
        <p:spPr bwMode="auto">
          <a:xfrm>
            <a:off x="1230313" y="1300163"/>
            <a:ext cx="3825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4000" b="1">
                <a:solidFill>
                  <a:schemeClr val="accent2"/>
                </a:solidFill>
              </a:rPr>
              <a:t>*</a:t>
            </a:r>
            <a:endParaRPr lang="cs-CZ" altLang="cs-CZ" sz="4000" b="1">
              <a:solidFill>
                <a:schemeClr val="accent2"/>
              </a:solidFill>
            </a:endParaRPr>
          </a:p>
        </p:txBody>
      </p:sp>
      <p:sp>
        <p:nvSpPr>
          <p:cNvPr id="7187" name="Text Box 102"/>
          <p:cNvSpPr txBox="1">
            <a:spLocks noChangeArrowheads="1"/>
          </p:cNvSpPr>
          <p:nvPr/>
        </p:nvSpPr>
        <p:spPr bwMode="auto">
          <a:xfrm>
            <a:off x="3275013" y="2100263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b="1">
                <a:solidFill>
                  <a:schemeClr val="hlink"/>
                </a:solidFill>
              </a:rPr>
              <a:t>#</a:t>
            </a:r>
            <a:endParaRPr lang="cs-CZ" altLang="cs-CZ" sz="2000" b="1">
              <a:solidFill>
                <a:schemeClr val="hlink"/>
              </a:solidFill>
            </a:endParaRPr>
          </a:p>
        </p:txBody>
      </p:sp>
      <p:sp>
        <p:nvSpPr>
          <p:cNvPr id="7188" name="Text Box 103"/>
          <p:cNvSpPr txBox="1">
            <a:spLocks noChangeArrowheads="1"/>
          </p:cNvSpPr>
          <p:nvPr/>
        </p:nvSpPr>
        <p:spPr bwMode="auto">
          <a:xfrm>
            <a:off x="2701925" y="2954338"/>
            <a:ext cx="3825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4000" b="1">
                <a:solidFill>
                  <a:schemeClr val="accent2"/>
                </a:solidFill>
              </a:rPr>
              <a:t>*</a:t>
            </a:r>
            <a:endParaRPr lang="cs-CZ" altLang="cs-CZ" sz="4000" b="1">
              <a:solidFill>
                <a:schemeClr val="accent2"/>
              </a:solidFill>
            </a:endParaRPr>
          </a:p>
        </p:txBody>
      </p:sp>
      <p:sp>
        <p:nvSpPr>
          <p:cNvPr id="7189" name="Text Box 104"/>
          <p:cNvSpPr txBox="1">
            <a:spLocks noChangeArrowheads="1"/>
          </p:cNvSpPr>
          <p:nvPr/>
        </p:nvSpPr>
        <p:spPr bwMode="auto">
          <a:xfrm>
            <a:off x="1690688" y="2940050"/>
            <a:ext cx="3825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4000" b="1">
                <a:solidFill>
                  <a:schemeClr val="accent2"/>
                </a:solidFill>
              </a:rPr>
              <a:t>*</a:t>
            </a:r>
            <a:endParaRPr lang="cs-CZ" altLang="cs-CZ" sz="4000" b="1">
              <a:solidFill>
                <a:schemeClr val="accent2"/>
              </a:solidFill>
            </a:endParaRPr>
          </a:p>
        </p:txBody>
      </p:sp>
      <p:sp>
        <p:nvSpPr>
          <p:cNvPr id="7190" name="Text Box 105"/>
          <p:cNvSpPr txBox="1">
            <a:spLocks noChangeArrowheads="1"/>
          </p:cNvSpPr>
          <p:nvPr/>
        </p:nvSpPr>
        <p:spPr bwMode="auto">
          <a:xfrm>
            <a:off x="2193925" y="976313"/>
            <a:ext cx="3825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4000" b="1">
                <a:solidFill>
                  <a:schemeClr val="accent2"/>
                </a:solidFill>
              </a:rPr>
              <a:t>*</a:t>
            </a:r>
            <a:endParaRPr lang="cs-CZ" altLang="cs-CZ" sz="4000" b="1">
              <a:solidFill>
                <a:schemeClr val="accent2"/>
              </a:solidFill>
            </a:endParaRPr>
          </a:p>
        </p:txBody>
      </p:sp>
      <p:sp>
        <p:nvSpPr>
          <p:cNvPr id="7191" name="Text Box 106"/>
          <p:cNvSpPr txBox="1">
            <a:spLocks noChangeArrowheads="1"/>
          </p:cNvSpPr>
          <p:nvPr/>
        </p:nvSpPr>
        <p:spPr bwMode="auto">
          <a:xfrm>
            <a:off x="1817688" y="4341813"/>
            <a:ext cx="3825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4000" b="1">
                <a:solidFill>
                  <a:schemeClr val="accent2"/>
                </a:solidFill>
              </a:rPr>
              <a:t>*</a:t>
            </a:r>
            <a:endParaRPr lang="cs-CZ" altLang="cs-CZ" sz="4000" b="1">
              <a:solidFill>
                <a:schemeClr val="accent2"/>
              </a:solidFill>
            </a:endParaRPr>
          </a:p>
        </p:txBody>
      </p:sp>
      <p:sp>
        <p:nvSpPr>
          <p:cNvPr id="7192" name="Text Box 107"/>
          <p:cNvSpPr txBox="1">
            <a:spLocks noChangeArrowheads="1"/>
          </p:cNvSpPr>
          <p:nvPr/>
        </p:nvSpPr>
        <p:spPr bwMode="auto">
          <a:xfrm>
            <a:off x="3319463" y="4899025"/>
            <a:ext cx="3825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4000" b="1">
                <a:solidFill>
                  <a:schemeClr val="accent2"/>
                </a:solidFill>
              </a:rPr>
              <a:t>*</a:t>
            </a:r>
            <a:endParaRPr lang="cs-CZ" altLang="cs-CZ" sz="4000" b="1">
              <a:solidFill>
                <a:schemeClr val="accent2"/>
              </a:solidFill>
            </a:endParaRPr>
          </a:p>
        </p:txBody>
      </p:sp>
      <p:sp>
        <p:nvSpPr>
          <p:cNvPr id="7193" name="Text Box 108"/>
          <p:cNvSpPr txBox="1">
            <a:spLocks noChangeArrowheads="1"/>
          </p:cNvSpPr>
          <p:nvPr/>
        </p:nvSpPr>
        <p:spPr bwMode="auto">
          <a:xfrm>
            <a:off x="4051300" y="3249613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b="1">
                <a:solidFill>
                  <a:schemeClr val="hlink"/>
                </a:solidFill>
              </a:rPr>
              <a:t>#</a:t>
            </a:r>
            <a:endParaRPr lang="cs-CZ" altLang="cs-CZ" sz="2000" b="1">
              <a:solidFill>
                <a:schemeClr val="hlink"/>
              </a:solidFill>
            </a:endParaRPr>
          </a:p>
        </p:txBody>
      </p:sp>
      <p:sp>
        <p:nvSpPr>
          <p:cNvPr id="7194" name="Text Box 109"/>
          <p:cNvSpPr txBox="1">
            <a:spLocks noChangeArrowheads="1"/>
          </p:cNvSpPr>
          <p:nvPr/>
        </p:nvSpPr>
        <p:spPr bwMode="auto">
          <a:xfrm>
            <a:off x="3522663" y="13160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b="1">
                <a:solidFill>
                  <a:schemeClr val="hlink"/>
                </a:solidFill>
              </a:rPr>
              <a:t>#</a:t>
            </a:r>
            <a:endParaRPr lang="cs-CZ" altLang="cs-CZ" sz="2000" b="1">
              <a:solidFill>
                <a:schemeClr val="hlink"/>
              </a:solidFill>
            </a:endParaRPr>
          </a:p>
        </p:txBody>
      </p:sp>
      <p:sp>
        <p:nvSpPr>
          <p:cNvPr id="7195" name="Text Box 110"/>
          <p:cNvSpPr txBox="1">
            <a:spLocks noChangeArrowheads="1"/>
          </p:cNvSpPr>
          <p:nvPr/>
        </p:nvSpPr>
        <p:spPr bwMode="auto">
          <a:xfrm>
            <a:off x="3819525" y="406717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b="1">
                <a:solidFill>
                  <a:schemeClr val="hlink"/>
                </a:solidFill>
              </a:rPr>
              <a:t>#</a:t>
            </a:r>
            <a:endParaRPr lang="cs-CZ" altLang="cs-CZ" sz="2000" b="1">
              <a:solidFill>
                <a:schemeClr val="hlink"/>
              </a:solidFill>
            </a:endParaRPr>
          </a:p>
        </p:txBody>
      </p:sp>
      <p:sp>
        <p:nvSpPr>
          <p:cNvPr id="7196" name="Text Box 111"/>
          <p:cNvSpPr txBox="1">
            <a:spLocks noChangeArrowheads="1"/>
          </p:cNvSpPr>
          <p:nvPr/>
        </p:nvSpPr>
        <p:spPr bwMode="auto">
          <a:xfrm>
            <a:off x="4657725" y="5176838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b="1">
                <a:solidFill>
                  <a:schemeClr val="hlink"/>
                </a:solidFill>
              </a:rPr>
              <a:t>#</a:t>
            </a:r>
            <a:endParaRPr lang="cs-CZ" altLang="cs-CZ" sz="2000" b="1">
              <a:solidFill>
                <a:schemeClr val="hlink"/>
              </a:solidFill>
            </a:endParaRPr>
          </a:p>
        </p:txBody>
      </p:sp>
      <p:sp>
        <p:nvSpPr>
          <p:cNvPr id="7197" name="Text Box 112"/>
          <p:cNvSpPr txBox="1">
            <a:spLocks noChangeArrowheads="1"/>
          </p:cNvSpPr>
          <p:nvPr/>
        </p:nvSpPr>
        <p:spPr bwMode="auto">
          <a:xfrm>
            <a:off x="4408488" y="60404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b="1">
                <a:solidFill>
                  <a:schemeClr val="hlink"/>
                </a:solidFill>
              </a:rPr>
              <a:t>#</a:t>
            </a:r>
            <a:endParaRPr lang="cs-CZ" altLang="cs-CZ" sz="2000" b="1">
              <a:solidFill>
                <a:schemeClr val="hlink"/>
              </a:solidFill>
            </a:endParaRPr>
          </a:p>
        </p:txBody>
      </p:sp>
      <p:sp>
        <p:nvSpPr>
          <p:cNvPr id="7198" name="Text Box 113"/>
          <p:cNvSpPr txBox="1">
            <a:spLocks noChangeArrowheads="1"/>
          </p:cNvSpPr>
          <p:nvPr/>
        </p:nvSpPr>
        <p:spPr bwMode="auto">
          <a:xfrm>
            <a:off x="5510213" y="488950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b="1">
                <a:solidFill>
                  <a:schemeClr val="hlink"/>
                </a:solidFill>
              </a:rPr>
              <a:t>#</a:t>
            </a:r>
            <a:endParaRPr lang="cs-CZ" altLang="cs-CZ" sz="2000" b="1">
              <a:solidFill>
                <a:schemeClr val="hlink"/>
              </a:solidFill>
            </a:endParaRPr>
          </a:p>
        </p:txBody>
      </p:sp>
      <p:sp>
        <p:nvSpPr>
          <p:cNvPr id="7199" name="Text Box 114"/>
          <p:cNvSpPr txBox="1">
            <a:spLocks noChangeArrowheads="1"/>
          </p:cNvSpPr>
          <p:nvPr/>
        </p:nvSpPr>
        <p:spPr bwMode="auto">
          <a:xfrm>
            <a:off x="5511800" y="0"/>
            <a:ext cx="3825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4000" b="1">
                <a:solidFill>
                  <a:schemeClr val="accent2"/>
                </a:solidFill>
              </a:rPr>
              <a:t>*</a:t>
            </a:r>
            <a:endParaRPr lang="cs-CZ" altLang="cs-CZ" sz="4000" b="1">
              <a:solidFill>
                <a:schemeClr val="accent2"/>
              </a:solidFill>
            </a:endParaRPr>
          </a:p>
        </p:txBody>
      </p:sp>
      <p:sp>
        <p:nvSpPr>
          <p:cNvPr id="7200" name="Text Box 115"/>
          <p:cNvSpPr txBox="1">
            <a:spLocks noChangeArrowheads="1"/>
          </p:cNvSpPr>
          <p:nvPr/>
        </p:nvSpPr>
        <p:spPr bwMode="auto">
          <a:xfrm>
            <a:off x="5800725" y="92075"/>
            <a:ext cx="30829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Comic Sans MS" panose="030F0702030302020204" pitchFamily="66" charset="0"/>
              </a:rPr>
              <a:t>sebeobnovující </a:t>
            </a:r>
            <a:r>
              <a:rPr lang="en-US" altLang="cs-CZ" sz="1400" b="1">
                <a:latin typeface="Comic Sans MS" panose="030F0702030302020204" pitchFamily="66" charset="0"/>
              </a:rPr>
              <a:t>as</a:t>
            </a:r>
            <a:r>
              <a:rPr lang="cs-CZ" altLang="cs-CZ" sz="1400" b="1">
                <a:latin typeface="Comic Sans MS" panose="030F0702030302020204" pitchFamily="66" charset="0"/>
              </a:rPr>
              <a:t>ymetrické dělení</a:t>
            </a:r>
          </a:p>
        </p:txBody>
      </p:sp>
      <p:sp>
        <p:nvSpPr>
          <p:cNvPr id="7201" name="Text Box 116"/>
          <p:cNvSpPr txBox="1">
            <a:spLocks noChangeArrowheads="1"/>
          </p:cNvSpPr>
          <p:nvPr/>
        </p:nvSpPr>
        <p:spPr bwMode="auto">
          <a:xfrm>
            <a:off x="5794375" y="506413"/>
            <a:ext cx="29638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Comic Sans MS" panose="030F0702030302020204" pitchFamily="66" charset="0"/>
              </a:rPr>
              <a:t>diferenciační </a:t>
            </a:r>
            <a:r>
              <a:rPr lang="en-US" altLang="cs-CZ" sz="1400" b="1">
                <a:latin typeface="Comic Sans MS" panose="030F0702030302020204" pitchFamily="66" charset="0"/>
              </a:rPr>
              <a:t>as</a:t>
            </a:r>
            <a:r>
              <a:rPr lang="cs-CZ" altLang="cs-CZ" sz="1400" b="1">
                <a:latin typeface="Comic Sans MS" panose="030F0702030302020204" pitchFamily="66" charset="0"/>
              </a:rPr>
              <a:t>ymetrické dělení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1249363"/>
            <a:ext cx="9034463" cy="545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5" name="Text Box 5"/>
          <p:cNvSpPr txBox="1">
            <a:spLocks noChangeArrowheads="1"/>
          </p:cNvSpPr>
          <p:nvPr/>
        </p:nvSpPr>
        <p:spPr bwMode="auto">
          <a:xfrm>
            <a:off x="990600" y="457200"/>
            <a:ext cx="5399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2060"/>
                </a:solidFill>
                <a:latin typeface="Comic Sans MS" panose="030F0702030302020204" pitchFamily="66" charset="0"/>
              </a:rPr>
              <a:t>Příklady dalších partnerů a substrátů PHD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47625" y="2033588"/>
            <a:ext cx="9074150" cy="413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2000" b="1">
                <a:latin typeface="Comic Sans MS" panose="030F0702030302020204" pitchFamily="66" charset="0"/>
              </a:rPr>
              <a:t> Z</a:t>
            </a:r>
            <a:r>
              <a:rPr lang="cs-CZ" altLang="cs-CZ" sz="2000" b="1">
                <a:latin typeface="Comic Sans MS" panose="030F0702030302020204" pitchFamily="66" charset="0"/>
              </a:rPr>
              <a:t>ralejší mitochondrie =</a:t>
            </a:r>
            <a:r>
              <a:rPr lang="en-US" altLang="cs-CZ" sz="2000" b="1">
                <a:latin typeface="Comic Sans MS" panose="030F0702030302020204" pitchFamily="66" charset="0"/>
              </a:rPr>
              <a:t>&gt;</a:t>
            </a:r>
            <a:r>
              <a:rPr lang="cs-CZ" altLang="cs-CZ" sz="2000" b="1">
                <a:latin typeface="Comic Sans MS" panose="030F0702030302020204" pitchFamily="66" charset="0"/>
              </a:rPr>
              <a:t> víc ATP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                      	 =</a:t>
            </a:r>
            <a:r>
              <a:rPr lang="en-US" altLang="cs-CZ" sz="2000" b="1">
                <a:latin typeface="Comic Sans MS" panose="030F0702030302020204" pitchFamily="66" charset="0"/>
              </a:rPr>
              <a:t>&gt;</a:t>
            </a:r>
            <a:r>
              <a:rPr lang="cs-CZ" altLang="cs-CZ" sz="2000" b="1">
                <a:latin typeface="Comic Sans MS" panose="030F0702030302020204" pitchFamily="66" charset="0"/>
              </a:rPr>
              <a:t> víc ROS (reaktivní kyslíkové radikály)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                          =</a:t>
            </a:r>
            <a:r>
              <a:rPr lang="en-US" altLang="cs-CZ" sz="2000" b="1">
                <a:latin typeface="Comic Sans MS" panose="030F0702030302020204" pitchFamily="66" charset="0"/>
              </a:rPr>
              <a:t>&gt;</a:t>
            </a:r>
            <a:r>
              <a:rPr lang="cs-CZ" altLang="cs-CZ" sz="2000" b="1">
                <a:latin typeface="Comic Sans MS" panose="030F0702030302020204" pitchFamily="66" charset="0"/>
              </a:rPr>
              <a:t> poškození DNA 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                          =</a:t>
            </a:r>
            <a:r>
              <a:rPr lang="en-US" altLang="cs-CZ" sz="2000" b="1">
                <a:latin typeface="Comic Sans MS" panose="030F0702030302020204" pitchFamily="66" charset="0"/>
              </a:rPr>
              <a:t>&gt;</a:t>
            </a:r>
            <a:r>
              <a:rPr lang="cs-CZ" altLang="cs-CZ" sz="2000" b="1">
                <a:latin typeface="Comic Sans MS" panose="030F0702030302020204" pitchFamily="66" charset="0"/>
              </a:rPr>
              <a:t>  peroxidace lipidů, deregulace signálních drah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20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2000" b="1">
                <a:latin typeface="Comic Sans MS" panose="030F0702030302020204" pitchFamily="66" charset="0"/>
              </a:rPr>
              <a:t>  </a:t>
            </a:r>
            <a:r>
              <a:rPr lang="cs-CZ" altLang="cs-CZ" sz="2400" b="1">
                <a:latin typeface="Comic Sans MS" panose="030F0702030302020204" pitchFamily="66" charset="0"/>
              </a:rPr>
              <a:t>HYPOXIE</a:t>
            </a:r>
            <a:r>
              <a:rPr lang="cs-CZ" altLang="cs-CZ" sz="2000" b="1">
                <a:latin typeface="Comic Sans MS" panose="030F0702030302020204" pitchFamily="66" charset="0"/>
              </a:rPr>
              <a:t> </a:t>
            </a:r>
            <a:r>
              <a:rPr lang="en-US" altLang="cs-CZ" sz="2000" b="1">
                <a:latin typeface="Comic Sans MS" panose="030F0702030302020204" pitchFamily="66" charset="0"/>
              </a:rPr>
              <a:t>=&gt; </a:t>
            </a:r>
            <a:r>
              <a:rPr lang="cs-CZ" altLang="cs-CZ" sz="2000" b="1">
                <a:latin typeface="Comic Sans MS" panose="030F0702030302020204" pitchFamily="66" charset="0"/>
              </a:rPr>
              <a:t>stresované mitochondrie (bez O</a:t>
            </a:r>
            <a:r>
              <a:rPr lang="cs-CZ" altLang="cs-CZ" sz="2000" b="1" baseline="-25000">
                <a:latin typeface="Comic Sans MS" panose="030F0702030302020204" pitchFamily="66" charset="0"/>
              </a:rPr>
              <a:t>2</a:t>
            </a:r>
            <a:r>
              <a:rPr lang="cs-CZ" altLang="cs-CZ" sz="2000" b="1">
                <a:latin typeface="Comic Sans MS" panose="030F0702030302020204" pitchFamily="66" charset="0"/>
              </a:rPr>
              <a:t>(?) a Acetyl-CoA) </a:t>
            </a:r>
            <a:endParaRPr lang="en-US" altLang="cs-CZ" sz="20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2000" b="1">
                <a:latin typeface="Comic Sans MS" panose="030F0702030302020204" pitchFamily="66" charset="0"/>
              </a:rPr>
              <a:t>               </a:t>
            </a:r>
            <a:r>
              <a:rPr lang="cs-CZ" altLang="cs-CZ" sz="2000" b="1">
                <a:latin typeface="Comic Sans MS" panose="030F0702030302020204" pitchFamily="66" charset="0"/>
              </a:rPr>
              <a:t>        </a:t>
            </a:r>
            <a:r>
              <a:rPr lang="en-US" altLang="cs-CZ" sz="2000" b="1">
                <a:latin typeface="Comic Sans MS" panose="030F0702030302020204" pitchFamily="66" charset="0"/>
              </a:rPr>
              <a:t> </a:t>
            </a:r>
            <a:r>
              <a:rPr lang="cs-CZ" altLang="cs-CZ" sz="2000">
                <a:latin typeface="Comic Sans MS" panose="030F0702030302020204" pitchFamily="66" charset="0"/>
              </a:rPr>
              <a:t>=</a:t>
            </a:r>
            <a:r>
              <a:rPr lang="en-US" altLang="cs-CZ" sz="2000">
                <a:latin typeface="Comic Sans MS" panose="030F0702030302020204" pitchFamily="66" charset="0"/>
              </a:rPr>
              <a:t>&gt;</a:t>
            </a:r>
            <a:r>
              <a:rPr lang="cs-CZ" altLang="cs-CZ" sz="2000">
                <a:latin typeface="Comic Sans MS" panose="030F0702030302020204" pitchFamily="66" charset="0"/>
              </a:rPr>
              <a:t> přechodně víc ROS </a:t>
            </a:r>
            <a:r>
              <a:rPr lang="en-US" altLang="cs-CZ" sz="2000">
                <a:latin typeface="Comic Sans MS" panose="030F0702030302020204" pitchFamily="66" charset="0"/>
              </a:rPr>
              <a:t>(</a:t>
            </a:r>
            <a:r>
              <a:rPr lang="cs-CZ" altLang="cs-CZ" sz="2000">
                <a:latin typeface="Comic Sans MS" panose="030F0702030302020204" pitchFamily="66" charset="0"/>
              </a:rPr>
              <a:t>=</a:t>
            </a:r>
            <a:r>
              <a:rPr lang="en-US" altLang="cs-CZ" sz="2000">
                <a:latin typeface="Comic Sans MS" panose="030F0702030302020204" pitchFamily="66" charset="0"/>
              </a:rPr>
              <a:t>&gt;</a:t>
            </a:r>
            <a:r>
              <a:rPr lang="cs-CZ" altLang="cs-CZ" sz="2000">
                <a:latin typeface="Comic Sans MS" panose="030F0702030302020204" pitchFamily="66" charset="0"/>
              </a:rPr>
              <a:t> stabilizace HIF1 (?)</a:t>
            </a:r>
            <a:r>
              <a:rPr lang="en-US" altLang="cs-CZ" sz="2000">
                <a:latin typeface="Comic Sans MS" panose="030F0702030302020204" pitchFamily="66" charset="0"/>
              </a:rPr>
              <a:t>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                                 </a:t>
            </a:r>
            <a:r>
              <a:rPr lang="en-US" altLang="cs-CZ" sz="2000">
                <a:latin typeface="Comic Sans MS" panose="030F0702030302020204" pitchFamily="66" charset="0"/>
              </a:rPr>
              <a:t> </a:t>
            </a:r>
            <a:r>
              <a:rPr lang="cs-CZ" altLang="cs-CZ" sz="2000">
                <a:latin typeface="Comic Sans MS" panose="030F0702030302020204" pitchFamily="66" charset="0"/>
              </a:rPr>
              <a:t>=</a:t>
            </a:r>
            <a:r>
              <a:rPr lang="en-US" altLang="cs-CZ" sz="2000">
                <a:latin typeface="Comic Sans MS" panose="030F0702030302020204" pitchFamily="66" charset="0"/>
              </a:rPr>
              <a:t>&gt;</a:t>
            </a:r>
            <a:r>
              <a:rPr lang="cs-CZ" altLang="cs-CZ" sz="2000">
                <a:latin typeface="Comic Sans MS" panose="030F0702030302020204" pitchFamily="66" charset="0"/>
              </a:rPr>
              <a:t> přechodně </a:t>
            </a:r>
            <a:r>
              <a:rPr lang="en-US" altLang="cs-CZ" sz="2000">
                <a:latin typeface="Comic Sans MS" panose="030F0702030302020204" pitchFamily="66" charset="0"/>
              </a:rPr>
              <a:t>akumulace fumar</a:t>
            </a:r>
            <a:r>
              <a:rPr lang="cs-CZ" altLang="cs-CZ" sz="2000">
                <a:latin typeface="Comic Sans MS" panose="030F0702030302020204" pitchFamily="66" charset="0"/>
              </a:rPr>
              <a:t>á</a:t>
            </a:r>
            <a:r>
              <a:rPr lang="en-US" altLang="cs-CZ" sz="2000">
                <a:latin typeface="Comic Sans MS" panose="030F0702030302020204" pitchFamily="66" charset="0"/>
              </a:rPr>
              <a:t>tu a su</a:t>
            </a:r>
            <a:r>
              <a:rPr lang="cs-CZ" altLang="cs-CZ" sz="2000">
                <a:latin typeface="Comic Sans MS" panose="030F0702030302020204" pitchFamily="66" charset="0"/>
              </a:rPr>
              <a:t>k</a:t>
            </a:r>
            <a:r>
              <a:rPr lang="en-US" altLang="cs-CZ" sz="2000">
                <a:latin typeface="Comic Sans MS" panose="030F0702030302020204" pitchFamily="66" charset="0"/>
              </a:rPr>
              <a:t>cin</a:t>
            </a:r>
            <a:r>
              <a:rPr lang="cs-CZ" altLang="cs-CZ" sz="2000">
                <a:latin typeface="Comic Sans MS" panose="030F0702030302020204" pitchFamily="66" charset="0"/>
              </a:rPr>
              <a:t>á</a:t>
            </a:r>
            <a:r>
              <a:rPr lang="en-US" altLang="cs-CZ" sz="2000">
                <a:latin typeface="Comic Sans MS" panose="030F0702030302020204" pitchFamily="66" charset="0"/>
              </a:rPr>
              <a:t>tu</a:t>
            </a:r>
            <a:endParaRPr lang="cs-CZ" altLang="cs-CZ" sz="2000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			</a:t>
            </a:r>
            <a:r>
              <a:rPr lang="cs-CZ" altLang="cs-CZ" sz="2000" b="1">
                <a:latin typeface="Comic Sans MS" panose="030F0702030302020204" pitchFamily="66" charset="0"/>
              </a:rPr>
              <a:t>	</a:t>
            </a:r>
            <a:r>
              <a:rPr lang="en-US" altLang="cs-CZ" sz="2000" b="1">
                <a:latin typeface="Comic Sans MS" panose="030F0702030302020204" pitchFamily="66" charset="0"/>
              </a:rPr>
              <a:t>(</a:t>
            </a:r>
            <a:r>
              <a:rPr lang="cs-CZ" altLang="cs-CZ" sz="2000" b="1">
                <a:latin typeface="Comic Sans MS" panose="030F0702030302020204" pitchFamily="66" charset="0"/>
              </a:rPr>
              <a:t>=</a:t>
            </a:r>
            <a:r>
              <a:rPr lang="en-US" altLang="cs-CZ" sz="2000" b="1">
                <a:latin typeface="Comic Sans MS" panose="030F0702030302020204" pitchFamily="66" charset="0"/>
              </a:rPr>
              <a:t>&gt;</a:t>
            </a:r>
            <a:r>
              <a:rPr lang="cs-CZ" altLang="cs-CZ" sz="2000" b="1">
                <a:latin typeface="Comic Sans MS" panose="030F0702030302020204" pitchFamily="66" charset="0"/>
              </a:rPr>
              <a:t> inhibice PHD =</a:t>
            </a:r>
            <a:r>
              <a:rPr lang="en-US" altLang="cs-CZ" sz="2000" b="1">
                <a:latin typeface="Comic Sans MS" panose="030F0702030302020204" pitchFamily="66" charset="0"/>
              </a:rPr>
              <a:t>&gt;</a:t>
            </a:r>
            <a:r>
              <a:rPr lang="cs-CZ" altLang="cs-CZ" sz="2000" b="1">
                <a:latin typeface="Comic Sans MS" panose="030F0702030302020204" pitchFamily="66" charset="0"/>
              </a:rPr>
              <a:t>  stabilizace HIF1</a:t>
            </a:r>
            <a:r>
              <a:rPr lang="en-US" altLang="cs-CZ" sz="2000" b="1">
                <a:latin typeface="Comic Sans MS" panose="030F0702030302020204" pitchFamily="66" charset="0"/>
              </a:rPr>
              <a:t>)</a:t>
            </a:r>
            <a:endParaRPr lang="cs-CZ" altLang="cs-CZ" sz="20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en-US" altLang="cs-CZ" sz="2000" b="1">
              <a:latin typeface="Comic Sans MS" panose="030F0702030302020204" pitchFamily="66" charset="0"/>
            </a:endParaRP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1497013" y="415925"/>
            <a:ext cx="6130925" cy="76358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b="1">
                <a:latin typeface="Comic Sans MS" panose="030F0702030302020204" pitchFamily="66" charset="0"/>
              </a:rPr>
              <a:t>MITOCHONDRIE x HYPOXIE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620713"/>
            <a:ext cx="7953375" cy="55594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990600" y="1123950"/>
            <a:ext cx="20002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Produkce ROS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mitochondriemi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485775" y="92075"/>
            <a:ext cx="81534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Comic Sans MS" panose="030F0702030302020204" pitchFamily="66" charset="0"/>
              </a:rPr>
              <a:t>HIF1</a:t>
            </a:r>
            <a:r>
              <a:rPr lang="en-US" altLang="cs-CZ" sz="2000" b="1">
                <a:latin typeface="Comic Sans MS" panose="030F0702030302020204" pitchFamily="66" charset="0"/>
              </a:rPr>
              <a:t> - indukuje autofagii mitochondri</a:t>
            </a:r>
            <a:r>
              <a:rPr lang="cs-CZ" altLang="cs-CZ" sz="2000" b="1">
                <a:latin typeface="Comic Sans MS" panose="030F0702030302020204" pitchFamily="66" charset="0"/>
              </a:rPr>
              <a:t>í</a:t>
            </a:r>
            <a:endParaRPr lang="en-US" altLang="cs-CZ" sz="20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2000" b="1">
                <a:latin typeface="Comic Sans MS" panose="030F0702030302020204" pitchFamily="66" charset="0"/>
              </a:rPr>
              <a:t> </a:t>
            </a:r>
            <a:r>
              <a:rPr lang="cs-CZ" altLang="cs-CZ" sz="2000" b="1">
                <a:latin typeface="Comic Sans MS" panose="030F0702030302020204" pitchFamily="66" charset="0"/>
              </a:rPr>
              <a:t>       - potlačuje biogenezi mitochondrií     </a:t>
            </a:r>
            <a:r>
              <a:rPr lang="cs-CZ" altLang="cs-CZ" sz="2400" b="1">
                <a:latin typeface="Comic Sans MS" panose="030F0702030302020204" pitchFamily="66" charset="0"/>
              </a:rPr>
              <a:t>=</a:t>
            </a:r>
            <a:r>
              <a:rPr lang="en-US" altLang="cs-CZ" sz="2400" b="1">
                <a:latin typeface="Comic Sans MS" panose="030F0702030302020204" pitchFamily="66" charset="0"/>
              </a:rPr>
              <a:t>&gt;</a:t>
            </a:r>
            <a:r>
              <a:rPr lang="cs-CZ" altLang="cs-CZ" sz="2400" b="1">
                <a:latin typeface="Comic Sans MS" panose="030F0702030302020204" pitchFamily="66" charset="0"/>
              </a:rPr>
              <a:t> snížení ROS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        - potlačuje maturaci mitochondrií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75" y="1706563"/>
            <a:ext cx="6477000" cy="51514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8532" name="Oval 4"/>
          <p:cNvSpPr>
            <a:spLocks noChangeArrowheads="1"/>
          </p:cNvSpPr>
          <p:nvPr/>
        </p:nvSpPr>
        <p:spPr bwMode="auto">
          <a:xfrm>
            <a:off x="3860800" y="3948113"/>
            <a:ext cx="1117600" cy="1219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8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8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53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20713"/>
            <a:ext cx="8518525" cy="600233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555" name="Oval 3"/>
          <p:cNvSpPr>
            <a:spLocks noChangeArrowheads="1"/>
          </p:cNvSpPr>
          <p:nvPr/>
        </p:nvSpPr>
        <p:spPr bwMode="auto">
          <a:xfrm>
            <a:off x="942975" y="2176463"/>
            <a:ext cx="1393825" cy="137953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9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9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55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246063" y="1109663"/>
            <a:ext cx="8631237" cy="529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Comic Sans MS" panose="030F0702030302020204" pitchFamily="66" charset="0"/>
              </a:rPr>
              <a:t>Kmenové buňky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20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2000" b="1">
                <a:latin typeface="Comic Sans MS" panose="030F0702030302020204" pitchFamily="66" charset="0"/>
              </a:rPr>
              <a:t> některé (?) vysoká hladina HIF1, i v normoxii!!!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2000" b="1">
                <a:latin typeface="Comic Sans MS" panose="030F0702030302020204" pitchFamily="66" charset="0"/>
              </a:rPr>
              <a:t> některé (?) hypoxické niche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2000" b="1">
                <a:latin typeface="Comic Sans MS" panose="030F0702030302020204" pitchFamily="66" charset="0"/>
              </a:rPr>
              <a:t> Warburgůf efekt = glykolýza nezávisle na dostupnosti O</a:t>
            </a:r>
            <a:r>
              <a:rPr lang="cs-CZ" altLang="cs-CZ" sz="2000" b="1" baseline="-25000">
                <a:latin typeface="Comic Sans MS" panose="030F0702030302020204" pitchFamily="66" charset="0"/>
              </a:rPr>
              <a:t>2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 </a:t>
            </a:r>
            <a:r>
              <a:rPr lang="cs-CZ" altLang="cs-CZ" sz="1600" b="1">
                <a:latin typeface="Comic Sans MS" panose="030F0702030302020204" pitchFamily="66" charset="0"/>
              </a:rPr>
              <a:t>(předpoklad růstu buněk nad energetickým ziskem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      =</a:t>
            </a:r>
            <a:r>
              <a:rPr lang="en-US" altLang="cs-CZ" sz="1600" b="1">
                <a:latin typeface="Comic Sans MS" panose="030F0702030302020204" pitchFamily="66" charset="0"/>
              </a:rPr>
              <a:t>&gt; intermedi</a:t>
            </a:r>
            <a:r>
              <a:rPr lang="cs-CZ" altLang="cs-CZ" sz="1600" b="1">
                <a:latin typeface="Comic Sans MS" panose="030F0702030302020204" pitchFamily="66" charset="0"/>
              </a:rPr>
              <a:t>á</a:t>
            </a:r>
            <a:r>
              <a:rPr lang="en-US" altLang="cs-CZ" sz="1600" b="1">
                <a:latin typeface="Comic Sans MS" panose="030F0702030302020204" pitchFamily="66" charset="0"/>
              </a:rPr>
              <a:t>ln</a:t>
            </a:r>
            <a:r>
              <a:rPr lang="cs-CZ" altLang="cs-CZ" sz="1600" b="1">
                <a:latin typeface="Comic Sans MS" panose="030F0702030302020204" pitchFamily="66" charset="0"/>
              </a:rPr>
              <a:t>í</a:t>
            </a:r>
            <a:r>
              <a:rPr lang="en-US" altLang="cs-CZ" sz="1600" b="1">
                <a:latin typeface="Comic Sans MS" panose="030F0702030302020204" pitchFamily="66" charset="0"/>
              </a:rPr>
              <a:t> metabolit</a:t>
            </a:r>
            <a:r>
              <a:rPr lang="cs-CZ" altLang="cs-CZ" sz="1600" b="1">
                <a:latin typeface="Comic Sans MS" panose="030F0702030302020204" pitchFamily="66" charset="0"/>
              </a:rPr>
              <a:t>y</a:t>
            </a:r>
            <a:r>
              <a:rPr lang="en-US" altLang="cs-CZ" sz="1600" b="1">
                <a:latin typeface="Comic Sans MS" panose="030F0702030302020204" pitchFamily="66" charset="0"/>
              </a:rPr>
              <a:t> pro v</a:t>
            </a:r>
            <a:r>
              <a:rPr lang="cs-CZ" altLang="cs-CZ" sz="1600" b="1">
                <a:latin typeface="Comic Sans MS" panose="030F0702030302020204" pitchFamily="66" charset="0"/>
              </a:rPr>
              <a:t>ý</a:t>
            </a:r>
            <a:r>
              <a:rPr lang="en-US" altLang="cs-CZ" sz="1600" b="1">
                <a:latin typeface="Comic Sans MS" panose="030F0702030302020204" pitchFamily="66" charset="0"/>
              </a:rPr>
              <a:t>stavbu bun</a:t>
            </a:r>
            <a:r>
              <a:rPr lang="cs-CZ" altLang="cs-CZ" sz="1600" b="1">
                <a:latin typeface="Comic Sans MS" panose="030F0702030302020204" pitchFamily="66" charset="0"/>
              </a:rPr>
              <a:t>ě</a:t>
            </a:r>
            <a:r>
              <a:rPr lang="en-US" altLang="cs-CZ" sz="1600" b="1">
                <a:latin typeface="Comic Sans MS" panose="030F0702030302020204" pitchFamily="66" charset="0"/>
              </a:rPr>
              <a:t>k</a:t>
            </a:r>
            <a:r>
              <a:rPr lang="cs-CZ" altLang="cs-CZ" sz="1600" b="1">
                <a:latin typeface="Comic Sans MS" panose="030F0702030302020204" pitchFamily="66" charset="0"/>
              </a:rPr>
              <a:t>)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2000" b="1">
                <a:latin typeface="Comic Sans MS" panose="030F0702030302020204" pitchFamily="66" charset="0"/>
              </a:rPr>
              <a:t>potlačená aktivita/zralost a počet mitochondrií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						  </a:t>
            </a:r>
            <a:r>
              <a:rPr lang="cs-CZ" altLang="cs-CZ" sz="1800" b="1">
                <a:latin typeface="Comic Sans MS" panose="030F0702030302020204" pitchFamily="66" charset="0"/>
              </a:rPr>
              <a:t>=</a:t>
            </a:r>
            <a:r>
              <a:rPr lang="en-US" altLang="cs-CZ" sz="1800" b="1">
                <a:latin typeface="Comic Sans MS" panose="030F0702030302020204" pitchFamily="66" charset="0"/>
              </a:rPr>
              <a:t>&gt;</a:t>
            </a:r>
            <a:r>
              <a:rPr lang="cs-CZ" altLang="cs-CZ" sz="1800" b="1">
                <a:latin typeface="Comic Sans MS" panose="030F0702030302020204" pitchFamily="66" charset="0"/>
              </a:rPr>
              <a:t> málo ROS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			                              =</a:t>
            </a:r>
            <a:r>
              <a:rPr lang="en-US" altLang="cs-CZ" sz="1800" b="1">
                <a:latin typeface="Comic Sans MS" panose="030F0702030302020204" pitchFamily="66" charset="0"/>
              </a:rPr>
              <a:t>&gt;</a:t>
            </a:r>
            <a:r>
              <a:rPr lang="cs-CZ" altLang="cs-CZ" sz="1800" b="1">
                <a:latin typeface="Comic Sans MS" panose="030F0702030302020204" pitchFamily="66" charset="0"/>
              </a:rPr>
              <a:t> závislost na glykolýze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2000" b="1">
                <a:latin typeface="Comic Sans MS" panose="030F0702030302020204" pitchFamily="66" charset="0"/>
              </a:rPr>
              <a:t> hypoxie (</a:t>
            </a:r>
            <a:r>
              <a:rPr lang="en-US" altLang="cs-CZ" sz="2000" b="1">
                <a:latin typeface="Comic Sans MS" panose="030F0702030302020204" pitchFamily="66" charset="0"/>
              </a:rPr>
              <a:t>1-(</a:t>
            </a:r>
            <a:r>
              <a:rPr lang="cs-CZ" altLang="cs-CZ" sz="2000" b="1">
                <a:latin typeface="Comic Sans MS" panose="030F0702030302020204" pitchFamily="66" charset="0"/>
              </a:rPr>
              <a:t>3</a:t>
            </a:r>
            <a:r>
              <a:rPr lang="en-US" altLang="cs-CZ" sz="2000" b="1">
                <a:latin typeface="Comic Sans MS" panose="030F0702030302020204" pitchFamily="66" charset="0"/>
              </a:rPr>
              <a:t>)</a:t>
            </a:r>
            <a:r>
              <a:rPr lang="cs-CZ" altLang="cs-CZ" sz="2000" b="1">
                <a:latin typeface="Comic Sans MS" panose="030F0702030302020204" pitchFamily="66" charset="0"/>
              </a:rPr>
              <a:t>-5%)  podporuje kmenovost</a:t>
            </a:r>
            <a:endParaRPr lang="en-US" altLang="cs-CZ" sz="20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en-US" altLang="cs-CZ" sz="2000" b="1">
                <a:latin typeface="Comic Sans MS" panose="030F0702030302020204" pitchFamily="66" charset="0"/>
              </a:rPr>
              <a:t> </a:t>
            </a:r>
            <a:r>
              <a:rPr lang="cs-CZ" altLang="cs-CZ" sz="2000" b="1">
                <a:latin typeface="Comic Sans MS" panose="030F0702030302020204" pitchFamily="66" charset="0"/>
              </a:rPr>
              <a:t>hypoxie (</a:t>
            </a:r>
            <a:r>
              <a:rPr lang="en-US" altLang="cs-CZ" sz="2000" b="1">
                <a:latin typeface="Comic Sans MS" panose="030F0702030302020204" pitchFamily="66" charset="0"/>
              </a:rPr>
              <a:t>1-(</a:t>
            </a:r>
            <a:r>
              <a:rPr lang="cs-CZ" altLang="cs-CZ" sz="2000" b="1">
                <a:latin typeface="Comic Sans MS" panose="030F0702030302020204" pitchFamily="66" charset="0"/>
              </a:rPr>
              <a:t>3</a:t>
            </a:r>
            <a:r>
              <a:rPr lang="en-US" altLang="cs-CZ" sz="2000" b="1">
                <a:latin typeface="Comic Sans MS" panose="030F0702030302020204" pitchFamily="66" charset="0"/>
              </a:rPr>
              <a:t>)</a:t>
            </a:r>
            <a:r>
              <a:rPr lang="cs-CZ" altLang="cs-CZ" sz="2000" b="1">
                <a:latin typeface="Comic Sans MS" panose="030F0702030302020204" pitchFamily="66" charset="0"/>
              </a:rPr>
              <a:t>-5%)  podporuje </a:t>
            </a:r>
            <a:r>
              <a:rPr lang="en-US" altLang="cs-CZ" sz="2000" b="1">
                <a:latin typeface="Comic Sans MS" panose="030F0702030302020204" pitchFamily="66" charset="0"/>
              </a:rPr>
              <a:t>reprogramov</a:t>
            </a:r>
            <a:r>
              <a:rPr lang="cs-CZ" altLang="cs-CZ" sz="2000" b="1">
                <a:latin typeface="Comic Sans MS" panose="030F0702030302020204" pitchFamily="66" charset="0"/>
              </a:rPr>
              <a:t>á</a:t>
            </a:r>
            <a:r>
              <a:rPr lang="en-US" altLang="cs-CZ" sz="2000" b="1">
                <a:latin typeface="Comic Sans MS" panose="030F0702030302020204" pitchFamily="66" charset="0"/>
              </a:rPr>
              <a:t>n</a:t>
            </a:r>
            <a:r>
              <a:rPr lang="cs-CZ" altLang="cs-CZ" sz="2000" b="1">
                <a:latin typeface="Comic Sans MS" panose="030F0702030302020204" pitchFamily="66" charset="0"/>
              </a:rPr>
              <a:t>í</a:t>
            </a:r>
            <a:r>
              <a:rPr lang="en-US" altLang="cs-CZ" sz="2000" b="1">
                <a:latin typeface="Comic Sans MS" panose="030F0702030302020204" pitchFamily="66" charset="0"/>
              </a:rPr>
              <a:t> na iPSC</a:t>
            </a:r>
            <a:endParaRPr lang="cs-CZ" altLang="cs-CZ" sz="20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2000" b="1">
                <a:latin typeface="Comic Sans MS" panose="030F0702030302020204" pitchFamily="66" charset="0"/>
              </a:rPr>
              <a:t> ....</a:t>
            </a: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641350" y="249238"/>
            <a:ext cx="7866063" cy="6858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Comic Sans MS" panose="030F0702030302020204" pitchFamily="66" charset="0"/>
              </a:rPr>
              <a:t>FENOTYP KMENOVÝCH BUNĚK x HYPOXIE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111125" y="727075"/>
            <a:ext cx="89281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Comic Sans MS" panose="030F0702030302020204" pitchFamily="66" charset="0"/>
              </a:rPr>
              <a:t>Hypoxie prostřednictvím HIF1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en-US" altLang="cs-CZ" sz="24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   - potlačuje oxidativní fosforylaci inhibicí biogeneze a aktivity mitochondrií</a:t>
            </a:r>
            <a:endParaRPr lang="en-US" altLang="cs-CZ" sz="18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1800" b="1">
                <a:latin typeface="Comic Sans MS" panose="030F0702030302020204" pitchFamily="66" charset="0"/>
              </a:rPr>
              <a:t>                     </a:t>
            </a:r>
            <a:r>
              <a:rPr lang="cs-CZ" altLang="cs-CZ" sz="1800" b="1">
                <a:latin typeface="Comic Sans MS" panose="030F0702030302020204" pitchFamily="66" charset="0"/>
              </a:rPr>
              <a:t>=</a:t>
            </a:r>
            <a:r>
              <a:rPr lang="en-US" altLang="cs-CZ" sz="1800" b="1">
                <a:latin typeface="Comic Sans MS" panose="030F0702030302020204" pitchFamily="66" charset="0"/>
              </a:rPr>
              <a:t>&gt;</a:t>
            </a:r>
            <a:r>
              <a:rPr lang="cs-CZ" altLang="cs-CZ" sz="1800" b="1">
                <a:latin typeface="Comic Sans MS" panose="030F0702030302020204" pitchFamily="66" charset="0"/>
              </a:rPr>
              <a:t> snížení produkce ROS</a:t>
            </a:r>
            <a:r>
              <a:rPr lang="en-US" altLang="cs-CZ" sz="1800" b="1">
                <a:latin typeface="Comic Sans MS" panose="030F0702030302020204" pitchFamily="66" charset="0"/>
              </a:rPr>
              <a:t> =&gt;</a:t>
            </a:r>
            <a:r>
              <a:rPr lang="cs-CZ" altLang="cs-CZ" sz="1800" b="1">
                <a:latin typeface="Comic Sans MS" panose="030F0702030302020204" pitchFamily="66" charset="0"/>
              </a:rPr>
              <a:t> </a:t>
            </a:r>
            <a:r>
              <a:rPr lang="cs-CZ" altLang="cs-CZ" sz="1800" b="1" u="sng">
                <a:latin typeface="Comic Sans MS" panose="030F0702030302020204" pitchFamily="66" charset="0"/>
              </a:rPr>
              <a:t>podpora kmenovosti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   - podporuje glykolýzu   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                     </a:t>
            </a:r>
            <a:r>
              <a:rPr lang="en-US" altLang="cs-CZ" sz="1800" b="1">
                <a:latin typeface="Comic Sans MS" panose="030F0702030302020204" pitchFamily="66" charset="0"/>
              </a:rPr>
              <a:t>=&gt;</a:t>
            </a:r>
            <a:r>
              <a:rPr lang="cs-CZ" altLang="cs-CZ" sz="1800" b="1">
                <a:latin typeface="Comic Sans MS" panose="030F0702030302020204" pitchFamily="66" charset="0"/>
              </a:rPr>
              <a:t> nezávislost na mitochondriích a oxidativní fosforylaci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   -</a:t>
            </a:r>
            <a:r>
              <a:rPr lang="en-US" altLang="cs-CZ" sz="1800" b="1">
                <a:latin typeface="Comic Sans MS" panose="030F0702030302020204" pitchFamily="66" charset="0"/>
              </a:rPr>
              <a:t> </a:t>
            </a:r>
            <a:r>
              <a:rPr lang="cs-CZ" altLang="cs-CZ" sz="1800" b="1">
                <a:latin typeface="Comic Sans MS" panose="030F0702030302020204" pitchFamily="66" charset="0"/>
              </a:rPr>
              <a:t>stabilizuje NICD</a:t>
            </a:r>
            <a:r>
              <a:rPr lang="en-US" altLang="cs-CZ" sz="1800" b="1">
                <a:latin typeface="Comic Sans MS" panose="030F0702030302020204" pitchFamily="66" charset="0"/>
              </a:rPr>
              <a:t>, </a:t>
            </a:r>
            <a:r>
              <a:rPr lang="en-US" altLang="cs-CZ" sz="1800" b="1">
                <a:latin typeface="Symbol" panose="05050102010706020507" pitchFamily="18" charset="2"/>
              </a:rPr>
              <a:t>b</a:t>
            </a:r>
            <a:r>
              <a:rPr lang="en-US" altLang="cs-CZ" sz="1800" b="1">
                <a:latin typeface="Comic Sans MS" panose="030F0702030302020204" pitchFamily="66" charset="0"/>
              </a:rPr>
              <a:t>-catenin</a:t>
            </a:r>
            <a:r>
              <a:rPr lang="cs-CZ" altLang="cs-CZ" sz="1800" b="1">
                <a:latin typeface="Comic Sans MS" panose="030F0702030302020204" pitchFamily="66" charset="0"/>
              </a:rPr>
              <a:t> </a:t>
            </a:r>
            <a:r>
              <a:rPr lang="en-US" altLang="cs-CZ" sz="1800" b="1">
                <a:latin typeface="Comic Sans MS" panose="030F0702030302020204" pitchFamily="66" charset="0"/>
              </a:rPr>
              <a:t>(?)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1800" b="1">
                <a:latin typeface="Comic Sans MS" panose="030F0702030302020204" pitchFamily="66" charset="0"/>
              </a:rPr>
              <a:t>                     </a:t>
            </a:r>
            <a:r>
              <a:rPr lang="cs-CZ" altLang="cs-CZ" sz="1800" b="1">
                <a:latin typeface="Comic Sans MS" panose="030F0702030302020204" pitchFamily="66" charset="0"/>
              </a:rPr>
              <a:t>=</a:t>
            </a:r>
            <a:r>
              <a:rPr lang="en-US" altLang="cs-CZ" sz="1800" b="1">
                <a:latin typeface="Comic Sans MS" panose="030F0702030302020204" pitchFamily="66" charset="0"/>
              </a:rPr>
              <a:t>&gt;</a:t>
            </a:r>
            <a:r>
              <a:rPr lang="cs-CZ" altLang="cs-CZ" sz="1800" b="1">
                <a:latin typeface="Comic Sans MS" panose="030F0702030302020204" pitchFamily="66" charset="0"/>
              </a:rPr>
              <a:t> vyší aktivita Notch</a:t>
            </a:r>
            <a:r>
              <a:rPr lang="en-US" altLang="cs-CZ" sz="1800" b="1">
                <a:latin typeface="Comic Sans MS" panose="030F0702030302020204" pitchFamily="66" charset="0"/>
              </a:rPr>
              <a:t> ~ </a:t>
            </a:r>
            <a:r>
              <a:rPr lang="en-US" altLang="cs-CZ" sz="1800" b="1" u="sng">
                <a:latin typeface="Comic Sans MS" panose="030F0702030302020204" pitchFamily="66" charset="0"/>
              </a:rPr>
              <a:t>pod</a:t>
            </a:r>
            <a:r>
              <a:rPr lang="cs-CZ" altLang="cs-CZ" sz="1800" b="1" u="sng">
                <a:latin typeface="Comic Sans MS" panose="030F0702030302020204" pitchFamily="66" charset="0"/>
              </a:rPr>
              <a:t>p</a:t>
            </a:r>
            <a:r>
              <a:rPr lang="en-US" altLang="cs-CZ" sz="1800" b="1" u="sng">
                <a:latin typeface="Comic Sans MS" panose="030F0702030302020204" pitchFamily="66" charset="0"/>
              </a:rPr>
              <a:t>ora kmenovosti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1800" b="1">
                <a:latin typeface="Comic Sans MS" panose="030F0702030302020204" pitchFamily="66" charset="0"/>
              </a:rPr>
              <a:t>		  =&gt; v</a:t>
            </a:r>
            <a:r>
              <a:rPr lang="cs-CZ" altLang="cs-CZ" sz="1800" b="1">
                <a:latin typeface="Comic Sans MS" panose="030F0702030302020204" pitchFamily="66" charset="0"/>
              </a:rPr>
              <a:t>yší aktivita „Wnt“ signalizace</a:t>
            </a:r>
            <a:r>
              <a:rPr lang="en-US" altLang="cs-CZ" sz="1800" b="1">
                <a:latin typeface="Comic Sans MS" panose="030F0702030302020204" pitchFamily="66" charset="0"/>
              </a:rPr>
              <a:t> ~ </a:t>
            </a:r>
            <a:r>
              <a:rPr lang="en-US" altLang="cs-CZ" sz="1800" b="1" u="sng">
                <a:latin typeface="Comic Sans MS" panose="030F0702030302020204" pitchFamily="66" charset="0"/>
              </a:rPr>
              <a:t>pod</a:t>
            </a:r>
            <a:r>
              <a:rPr lang="cs-CZ" altLang="cs-CZ" sz="1800" b="1" u="sng">
                <a:latin typeface="Comic Sans MS" panose="030F0702030302020204" pitchFamily="66" charset="0"/>
              </a:rPr>
              <a:t>p</a:t>
            </a:r>
            <a:r>
              <a:rPr lang="en-US" altLang="cs-CZ" sz="1800" b="1" u="sng">
                <a:latin typeface="Comic Sans MS" panose="030F0702030302020204" pitchFamily="66" charset="0"/>
              </a:rPr>
              <a:t>ora kmenovosti</a:t>
            </a:r>
            <a:r>
              <a:rPr lang="cs-CZ" altLang="cs-CZ" sz="1800" b="1">
                <a:latin typeface="Comic Sans MS" panose="030F0702030302020204" pitchFamily="66" charset="0"/>
              </a:rPr>
              <a:t> (?)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   - farmakologické inhibitory PHD zvyšují pool quiescentních HSC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      a jejich regenerační potenciál po ozážení </a:t>
            </a:r>
            <a:r>
              <a:rPr lang="cs-CZ" altLang="cs-CZ" sz="1800" b="1" i="1">
                <a:latin typeface="Comic Sans MS" panose="030F0702030302020204" pitchFamily="66" charset="0"/>
              </a:rPr>
              <a:t>in vi</a:t>
            </a:r>
            <a:r>
              <a:rPr lang="en-US" altLang="cs-CZ" sz="1800" b="1" i="1">
                <a:latin typeface="Comic Sans MS" panose="030F0702030302020204" pitchFamily="66" charset="0"/>
              </a:rPr>
              <a:t>v</a:t>
            </a:r>
            <a:r>
              <a:rPr lang="cs-CZ" altLang="cs-CZ" sz="1800" b="1" i="1">
                <a:latin typeface="Comic Sans MS" panose="030F0702030302020204" pitchFamily="66" charset="0"/>
              </a:rPr>
              <a:t>o</a:t>
            </a:r>
            <a:r>
              <a:rPr lang="cs-CZ" altLang="cs-CZ" sz="1800" b="1">
                <a:latin typeface="Comic Sans MS" panose="030F0702030302020204" pitchFamily="66" charset="0"/>
              </a:rPr>
              <a:t> </a:t>
            </a:r>
            <a:r>
              <a:rPr lang="en-US" altLang="cs-CZ" sz="1200" b="1">
                <a:latin typeface="Comic Sans MS" panose="030F0702030302020204" pitchFamily="66" charset="0"/>
              </a:rPr>
              <a:t>[</a:t>
            </a:r>
            <a:r>
              <a:rPr lang="cs-CZ" altLang="cs-CZ" sz="1200" b="1">
                <a:latin typeface="Comic Sans MS" panose="030F0702030302020204" pitchFamily="66" charset="0"/>
              </a:rPr>
              <a:t>Forristal et al., 2013 Blood</a:t>
            </a:r>
            <a:r>
              <a:rPr lang="en-US" altLang="cs-CZ" sz="1200" b="1">
                <a:latin typeface="Comic Sans MS" panose="030F0702030302020204" pitchFamily="66" charset="0"/>
              </a:rPr>
              <a:t>]</a:t>
            </a:r>
            <a:endParaRPr lang="cs-CZ" altLang="cs-CZ" sz="1200" b="1" u="sng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en-US" altLang="cs-CZ" sz="24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omic Sans MS" panose="030F0702030302020204" pitchFamily="66" charset="0"/>
              </a:rPr>
              <a:t>čímž potlačuje diferenciaci a udržuje kmenovost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33400"/>
            <a:ext cx="7285038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2209800" y="15875"/>
            <a:ext cx="4686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Comic Sans MS" panose="030F0702030302020204" pitchFamily="66" charset="0"/>
              </a:rPr>
              <a:t>Mitochondrie a kme</a:t>
            </a:r>
            <a:r>
              <a:rPr lang="cs-CZ" altLang="cs-CZ" sz="2400" b="1">
                <a:latin typeface="Comic Sans MS" panose="030F0702030302020204" pitchFamily="66" charset="0"/>
              </a:rPr>
              <a:t>nové buňky</a:t>
            </a: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152400" y="6064250"/>
            <a:ext cx="88392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1">
                <a:latin typeface="Comic Sans MS" panose="030F0702030302020204" pitchFamily="66" charset="0"/>
              </a:rPr>
              <a:t>I</a:t>
            </a:r>
            <a:r>
              <a:rPr lang="cs-CZ" altLang="cs-CZ" sz="1800" b="1">
                <a:latin typeface="Comic Sans MS" panose="030F0702030302020204" pitchFamily="66" charset="0"/>
              </a:rPr>
              <a:t>nhibice maturace </a:t>
            </a:r>
            <a:r>
              <a:rPr lang="en-US" altLang="cs-CZ" sz="1800" b="1">
                <a:latin typeface="Comic Sans MS" panose="030F0702030302020204" pitchFamily="66" charset="0"/>
              </a:rPr>
              <a:t>a funkce/aktivity </a:t>
            </a:r>
            <a:r>
              <a:rPr lang="cs-CZ" altLang="cs-CZ" sz="1800" b="1">
                <a:latin typeface="Comic Sans MS" panose="030F0702030302020204" pitchFamily="66" charset="0"/>
              </a:rPr>
              <a:t>mitochondrií (deplecí klíčových enzymů</a:t>
            </a:r>
            <a:r>
              <a:rPr lang="en-US" altLang="cs-CZ" sz="1800" b="1">
                <a:latin typeface="Comic Sans MS" panose="030F0702030302020204" pitchFamily="66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1">
                <a:latin typeface="Comic Sans MS" panose="030F0702030302020204" pitchFamily="66" charset="0"/>
              </a:rPr>
              <a:t>			</a:t>
            </a:r>
            <a:r>
              <a:rPr lang="cs-CZ" altLang="cs-CZ" sz="1800" b="1">
                <a:latin typeface="Comic Sans MS" panose="030F0702030302020204" pitchFamily="66" charset="0"/>
              </a:rPr>
              <a:t> =</a:t>
            </a:r>
            <a:r>
              <a:rPr lang="en-US" altLang="cs-CZ" sz="1800" b="1">
                <a:latin typeface="Comic Sans MS" panose="030F0702030302020204" pitchFamily="66" charset="0"/>
              </a:rPr>
              <a:t> podpora kmenovosti</a:t>
            </a:r>
            <a:r>
              <a:rPr lang="cs-CZ" altLang="cs-CZ" sz="1800" b="1">
                <a:latin typeface="Comic Sans MS" panose="030F0702030302020204" pitchFamily="66" charset="0"/>
              </a:rPr>
              <a:t> (HSC)</a:t>
            </a:r>
            <a:endParaRPr lang="en-US" altLang="cs-CZ" sz="1800" b="1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200" b="1">
                <a:latin typeface="Comic Sans MS" panose="030F0702030302020204" pitchFamily="66" charset="0"/>
              </a:rPr>
              <a:t>[Yu etal., 2013 Cell Stem Cell; Takubo et al., 2013 Cell Stem Cell]</a:t>
            </a:r>
            <a:endParaRPr lang="cs-CZ" altLang="cs-CZ" sz="1200" b="1">
              <a:latin typeface="Comic Sans MS" panose="030F0702030302020204" pitchFamily="66" charset="0"/>
            </a:endParaRP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3514725" y="5440363"/>
            <a:ext cx="2063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Comic Sans MS" panose="030F0702030302020204" pitchFamily="66" charset="0"/>
              </a:rPr>
              <a:t>Xu et al., Cell Metab.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ovéPole 1"/>
          <p:cNvSpPr txBox="1">
            <a:spLocks noChangeArrowheads="1"/>
          </p:cNvSpPr>
          <p:nvPr/>
        </p:nvSpPr>
        <p:spPr bwMode="auto">
          <a:xfrm>
            <a:off x="107950" y="682625"/>
            <a:ext cx="8532813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b="1">
                <a:solidFill>
                  <a:srgbClr val="002060"/>
                </a:solidFill>
                <a:latin typeface="Comic Sans MS" panose="030F0702030302020204" pitchFamily="66" charset="0"/>
              </a:rPr>
              <a:t>DIFERENCIAČNÍ POTENCIÁL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b="1">
                <a:solidFill>
                  <a:srgbClr val="002060"/>
                </a:solidFill>
                <a:latin typeface="Comic Sans MS" panose="030F0702030302020204" pitchFamily="66" charset="0"/>
              </a:rPr>
              <a:t> BUNĚK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60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2060"/>
                </a:solidFill>
                <a:latin typeface="Comic Sans MS" panose="030F0702030302020204" pitchFamily="66" charset="0"/>
              </a:rPr>
              <a:t>Jaké typy buněk mohou vznikat z buňky mateřské</a:t>
            </a:r>
          </a:p>
        </p:txBody>
      </p:sp>
      <p:grpSp>
        <p:nvGrpSpPr>
          <p:cNvPr id="62467" name="Skupina 3"/>
          <p:cNvGrpSpPr>
            <a:grpSpLocks/>
          </p:cNvGrpSpPr>
          <p:nvPr/>
        </p:nvGrpSpPr>
        <p:grpSpPr bwMode="auto">
          <a:xfrm>
            <a:off x="2474913" y="2882900"/>
            <a:ext cx="4241800" cy="3760788"/>
            <a:chOff x="2475212" y="2883468"/>
            <a:chExt cx="4241808" cy="3760405"/>
          </a:xfrm>
        </p:grpSpPr>
        <p:pic>
          <p:nvPicPr>
            <p:cNvPr id="6246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5212" y="2883468"/>
              <a:ext cx="4203375" cy="3760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69" name="TextovéPole 2"/>
            <p:cNvSpPr txBox="1">
              <a:spLocks noChangeArrowheads="1"/>
            </p:cNvSpPr>
            <p:nvPr/>
          </p:nvSpPr>
          <p:spPr bwMode="auto">
            <a:xfrm>
              <a:off x="5560934" y="6316894"/>
              <a:ext cx="1156086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100">
                  <a:hlinkClick r:id="rId3"/>
                </a:rPr>
                <a:t>www.123rf.com</a:t>
              </a:r>
              <a:endParaRPr lang="cs-CZ" altLang="cs-CZ" sz="11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338138" y="304800"/>
            <a:ext cx="8424862" cy="333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1800" b="1" u="sng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Z hlediska schopnosti tvořit další buněčné typy se buňky dělí na:</a:t>
            </a:r>
          </a:p>
          <a:p>
            <a:pPr eaLnBrk="1" hangingPunct="1">
              <a:defRPr/>
            </a:pPr>
            <a:endParaRPr lang="cs-CZ" altLang="cs-CZ" sz="1800" b="1">
              <a:latin typeface="Arial" charset="0"/>
            </a:endParaRPr>
          </a:p>
          <a:p>
            <a:pPr eaLnBrk="1" hangingPunct="1">
              <a:defRPr/>
            </a:pPr>
            <a:r>
              <a:rPr lang="cs-CZ" altLang="cs-CZ" b="1">
                <a:latin typeface="Arial" charset="0"/>
              </a:rPr>
              <a:t>Totipotentní</a:t>
            </a:r>
            <a:r>
              <a:rPr lang="cs-CZ" altLang="cs-CZ">
                <a:latin typeface="Arial" charset="0"/>
              </a:rPr>
              <a:t> – mohou z nich vznikat všechny buňky daného živočišného druhu</a:t>
            </a:r>
            <a:endParaRPr lang="cs-CZ" altLang="cs-CZ" b="1">
              <a:latin typeface="Arial" charset="0"/>
            </a:endParaRPr>
          </a:p>
          <a:p>
            <a:pPr eaLnBrk="1" hangingPunct="1">
              <a:defRPr/>
            </a:pPr>
            <a:endParaRPr lang="cs-CZ" altLang="cs-CZ" b="1">
              <a:latin typeface="Arial" charset="0"/>
            </a:endParaRPr>
          </a:p>
          <a:p>
            <a:pPr eaLnBrk="1" hangingPunct="1">
              <a:defRPr/>
            </a:pPr>
            <a:r>
              <a:rPr lang="cs-CZ" altLang="cs-CZ" b="1">
                <a:latin typeface="Arial" charset="0"/>
              </a:rPr>
              <a:t>Pluripotentní</a:t>
            </a:r>
            <a:r>
              <a:rPr lang="cs-CZ" altLang="cs-CZ">
                <a:latin typeface="Arial" charset="0"/>
              </a:rPr>
              <a:t> – mohou dát vznik všem buňkám budoucího jedince </a:t>
            </a:r>
            <a:r>
              <a:rPr lang="cs-CZ" altLang="cs-CZ" sz="1400">
                <a:latin typeface="Arial" charset="0"/>
              </a:rPr>
              <a:t>(všechny tři zárodečné listy)</a:t>
            </a:r>
            <a:endParaRPr lang="cs-CZ" altLang="cs-CZ" b="1">
              <a:latin typeface="Arial" charset="0"/>
            </a:endParaRPr>
          </a:p>
          <a:p>
            <a:pPr eaLnBrk="1" hangingPunct="1">
              <a:defRPr/>
            </a:pPr>
            <a:endParaRPr lang="cs-CZ" altLang="cs-CZ" b="1">
              <a:latin typeface="Arial" charset="0"/>
            </a:endParaRPr>
          </a:p>
          <a:p>
            <a:pPr eaLnBrk="1" hangingPunct="1">
              <a:defRPr/>
            </a:pPr>
            <a:r>
              <a:rPr lang="cs-CZ" altLang="cs-CZ" b="1">
                <a:latin typeface="Arial" charset="0"/>
              </a:rPr>
              <a:t>Multipotentní</a:t>
            </a:r>
            <a:r>
              <a:rPr lang="cs-CZ" altLang="cs-CZ">
                <a:latin typeface="Arial" charset="0"/>
              </a:rPr>
              <a:t> – může z nich vznikat větší počet buněčných typů dané buněčné řady</a:t>
            </a:r>
          </a:p>
          <a:p>
            <a:pPr eaLnBrk="1" hangingPunct="1">
              <a:defRPr/>
            </a:pPr>
            <a:endParaRPr lang="cs-CZ" altLang="cs-CZ">
              <a:latin typeface="Arial" charset="0"/>
            </a:endParaRPr>
          </a:p>
          <a:p>
            <a:pPr eaLnBrk="1" hangingPunct="1">
              <a:defRPr/>
            </a:pPr>
            <a:r>
              <a:rPr lang="cs-CZ" altLang="cs-CZ">
                <a:latin typeface="Arial" charset="0"/>
              </a:rPr>
              <a:t>(</a:t>
            </a:r>
            <a:r>
              <a:rPr lang="cs-CZ" altLang="cs-CZ" b="1">
                <a:latin typeface="Arial" charset="0"/>
              </a:rPr>
              <a:t>Oligopotentní</a:t>
            </a:r>
            <a:r>
              <a:rPr lang="cs-CZ" altLang="cs-CZ">
                <a:latin typeface="Arial" charset="0"/>
              </a:rPr>
              <a:t> – podobné jako multipotentní, ale méně typů)</a:t>
            </a:r>
          </a:p>
          <a:p>
            <a:pPr eaLnBrk="1" hangingPunct="1">
              <a:defRPr/>
            </a:pPr>
            <a:endParaRPr lang="cs-CZ" altLang="cs-CZ">
              <a:latin typeface="Arial" charset="0"/>
            </a:endParaRPr>
          </a:p>
          <a:p>
            <a:pPr eaLnBrk="1" hangingPunct="1">
              <a:defRPr/>
            </a:pPr>
            <a:r>
              <a:rPr lang="cs-CZ" altLang="cs-CZ" b="1">
                <a:latin typeface="Arial" charset="0"/>
              </a:rPr>
              <a:t>Unipotentní</a:t>
            </a:r>
            <a:r>
              <a:rPr lang="cs-CZ" altLang="cs-CZ">
                <a:latin typeface="Arial" charset="0"/>
              </a:rPr>
              <a:t> – dávají vznik jen dvěma typům buněk</a:t>
            </a:r>
            <a:endParaRPr lang="cs-CZ" altLang="cs-CZ" b="1">
              <a:latin typeface="Arial" charset="0"/>
            </a:endParaRPr>
          </a:p>
          <a:p>
            <a:pPr eaLnBrk="1" hangingPunct="1">
              <a:defRPr/>
            </a:pPr>
            <a:endParaRPr lang="cs-CZ" altLang="cs-CZ" b="1">
              <a:latin typeface="Arial" charset="0"/>
            </a:endParaRPr>
          </a:p>
          <a:p>
            <a:pPr eaLnBrk="1" hangingPunct="1">
              <a:defRPr/>
            </a:pPr>
            <a:r>
              <a:rPr lang="cs-CZ" altLang="cs-CZ" b="1">
                <a:latin typeface="Arial" charset="0"/>
              </a:rPr>
              <a:t>Nullipotentní</a:t>
            </a:r>
            <a:r>
              <a:rPr lang="cs-CZ" altLang="cs-CZ">
                <a:latin typeface="Arial" charset="0"/>
              </a:rPr>
              <a:t> – mohou se pouze dělit, nemění fenotyp</a:t>
            </a:r>
            <a:endParaRPr lang="cs-CZ" altLang="cs-CZ" sz="1400">
              <a:latin typeface="Arial" charset="0"/>
            </a:endParaRPr>
          </a:p>
        </p:txBody>
      </p:sp>
      <p:pic>
        <p:nvPicPr>
          <p:cNvPr id="6349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3810000"/>
            <a:ext cx="8915400" cy="1676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2" name="Line 7"/>
          <p:cNvSpPr>
            <a:spLocks noChangeShapeType="1"/>
          </p:cNvSpPr>
          <p:nvPr/>
        </p:nvSpPr>
        <p:spPr bwMode="auto">
          <a:xfrm>
            <a:off x="228600" y="5867400"/>
            <a:ext cx="1143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493" name="Line 8"/>
          <p:cNvSpPr>
            <a:spLocks noChangeShapeType="1"/>
          </p:cNvSpPr>
          <p:nvPr/>
        </p:nvSpPr>
        <p:spPr bwMode="auto">
          <a:xfrm>
            <a:off x="1524000" y="5867400"/>
            <a:ext cx="70866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494" name="Text Box 9"/>
          <p:cNvSpPr txBox="1">
            <a:spLocks noChangeArrowheads="1"/>
          </p:cNvSpPr>
          <p:nvPr/>
        </p:nvSpPr>
        <p:spPr bwMode="auto">
          <a:xfrm>
            <a:off x="88900" y="6003925"/>
            <a:ext cx="13033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FF3300"/>
                </a:solidFill>
              </a:rPr>
              <a:t>totipotentní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FF3300"/>
                </a:solidFill>
              </a:rPr>
              <a:t>buňky</a:t>
            </a:r>
          </a:p>
        </p:txBody>
      </p:sp>
      <p:sp>
        <p:nvSpPr>
          <p:cNvPr id="63495" name="Text Box 10"/>
          <p:cNvSpPr txBox="1">
            <a:spLocks noChangeArrowheads="1"/>
          </p:cNvSpPr>
          <p:nvPr/>
        </p:nvSpPr>
        <p:spPr bwMode="auto">
          <a:xfrm>
            <a:off x="3119438" y="6007100"/>
            <a:ext cx="32051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chemeClr val="accent2"/>
                </a:solidFill>
              </a:rPr>
              <a:t>pluripotentní, multipotentní, ….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chemeClr val="accent2"/>
                </a:solidFill>
              </a:rPr>
              <a:t>buňky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266700" y="1757363"/>
            <a:ext cx="8572500" cy="600075"/>
          </a:xfrm>
          <a:prstGeom prst="rect">
            <a:avLst/>
          </a:prstGeom>
          <a:solidFill>
            <a:srgbClr val="99FFCC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přestavba genomu / chromatinu –</a:t>
            </a:r>
            <a:r>
              <a:rPr lang="en-US" altLang="cs-CZ" sz="1600" b="1"/>
              <a:t>&gt; </a:t>
            </a:r>
            <a:r>
              <a:rPr lang="cs-CZ" altLang="cs-CZ" sz="1600" b="1"/>
              <a:t>exprese jiného paternu genů –</a:t>
            </a:r>
            <a:r>
              <a:rPr lang="en-US" altLang="cs-CZ" sz="1600" b="1"/>
              <a:t>&gt;</a:t>
            </a:r>
            <a:r>
              <a:rPr lang="cs-CZ" altLang="cs-CZ" sz="1600" b="1"/>
              <a:t> jíná morfologie, jiné funkce a potenciál</a:t>
            </a: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295275" y="4246563"/>
            <a:ext cx="854710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geny a jejich produkty</a:t>
            </a:r>
            <a:r>
              <a:rPr lang="cs-CZ" altLang="cs-CZ" sz="16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       </a:t>
            </a:r>
            <a:r>
              <a:rPr lang="cs-CZ" altLang="cs-CZ" sz="1600" b="1" i="1"/>
              <a:t>- „houskeeping“</a:t>
            </a:r>
            <a:r>
              <a:rPr lang="cs-CZ" altLang="cs-CZ" sz="1600"/>
              <a:t> (metabolismus, transkripce / translace, základy cytoskeletu)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       </a:t>
            </a:r>
            <a:r>
              <a:rPr lang="cs-CZ" altLang="cs-CZ" sz="1600" b="1" i="1"/>
              <a:t>- všeobecně abundantní</a:t>
            </a:r>
            <a:r>
              <a:rPr lang="cs-CZ" altLang="cs-CZ" sz="1600"/>
              <a:t> (transripce/translace, cytoskelet, komponenty signálních drah)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       </a:t>
            </a:r>
            <a:r>
              <a:rPr lang="cs-CZ" altLang="cs-CZ" sz="1600" b="1" i="1"/>
              <a:t>- specifické</a:t>
            </a:r>
            <a:r>
              <a:rPr lang="cs-CZ" altLang="cs-CZ" sz="1600"/>
              <a:t> (enzymy,</a:t>
            </a:r>
            <a:r>
              <a:rPr lang="en-US" altLang="cs-CZ" sz="1600"/>
              <a:t> specifick</a:t>
            </a:r>
            <a:r>
              <a:rPr lang="cs-CZ" altLang="cs-CZ" sz="1600"/>
              <a:t>é</a:t>
            </a:r>
            <a:r>
              <a:rPr lang="en-US" altLang="cs-CZ" sz="1600"/>
              <a:t> transkrip</a:t>
            </a:r>
            <a:r>
              <a:rPr lang="cs-CZ" altLang="cs-CZ" sz="1600"/>
              <a:t>č</a:t>
            </a:r>
            <a:r>
              <a:rPr lang="en-US" altLang="cs-CZ" sz="1600"/>
              <a:t>n</a:t>
            </a:r>
            <a:r>
              <a:rPr lang="cs-CZ" altLang="cs-CZ" sz="1600"/>
              <a:t>í</a:t>
            </a:r>
            <a:r>
              <a:rPr lang="en-US" altLang="cs-CZ" sz="1600"/>
              <a:t> faktory,</a:t>
            </a:r>
            <a:r>
              <a:rPr lang="cs-CZ" altLang="cs-CZ" sz="1600"/>
              <a:t> cytoskelet – komponenty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                                      intermediálních filament, s cytoskeletem asociované proteiny) </a:t>
            </a:r>
          </a:p>
        </p:txBody>
      </p:sp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1638300" y="3140075"/>
            <a:ext cx="5838825" cy="355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 b="1"/>
              <a:t>Determinace</a:t>
            </a:r>
            <a:r>
              <a:rPr lang="en-US" altLang="cs-CZ" sz="1600"/>
              <a:t> </a:t>
            </a:r>
            <a:r>
              <a:rPr lang="cs-CZ" altLang="cs-CZ" sz="1600"/>
              <a:t>– předurčení pro danou diferenciační linii / dráhu</a:t>
            </a:r>
          </a:p>
        </p:txBody>
      </p:sp>
      <p:sp>
        <p:nvSpPr>
          <p:cNvPr id="8197" name="Text Box 7"/>
          <p:cNvSpPr txBox="1">
            <a:spLocks noChangeArrowheads="1"/>
          </p:cNvSpPr>
          <p:nvPr/>
        </p:nvSpPr>
        <p:spPr bwMode="auto">
          <a:xfrm>
            <a:off x="1254125" y="481013"/>
            <a:ext cx="3390900" cy="369887"/>
          </a:xfrm>
          <a:prstGeom prst="rect">
            <a:avLst/>
          </a:prstGeom>
          <a:solidFill>
            <a:srgbClr val="FFCC66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Diferenciace a fenotyp buněk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939800" y="212725"/>
            <a:ext cx="7239000" cy="175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cs-CZ" altLang="cs-CZ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Totipotentní buňky</a:t>
            </a:r>
            <a:r>
              <a:rPr lang="cs-CZ" altLang="cs-CZ" sz="1800" b="1">
                <a:latin typeface="Arial" charset="0"/>
              </a:rPr>
              <a:t> </a:t>
            </a:r>
          </a:p>
          <a:p>
            <a:pPr eaLnBrk="1" hangingPunct="1">
              <a:lnSpc>
                <a:spcPct val="130000"/>
              </a:lnSpc>
              <a:defRPr/>
            </a:pPr>
            <a:endParaRPr lang="cs-CZ" altLang="cs-CZ">
              <a:latin typeface="Arial" charset="0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cs-CZ" altLang="cs-CZ" b="1">
                <a:latin typeface="Arial" charset="0"/>
              </a:rPr>
              <a:t>- 1- až 8-buněčné embryo </a:t>
            </a:r>
            <a:r>
              <a:rPr lang="cs-CZ" altLang="cs-CZ">
                <a:latin typeface="Arial" charset="0"/>
              </a:rPr>
              <a:t>(= Embryonální nespecifikované - pouze savci)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cs-CZ" altLang="cs-CZ" b="1">
                <a:latin typeface="Arial" charset="0"/>
              </a:rPr>
              <a:t>- Omezené možnosti dělení </a:t>
            </a:r>
            <a:r>
              <a:rPr lang="cs-CZ" altLang="cs-CZ">
                <a:latin typeface="Arial" charset="0"/>
              </a:rPr>
              <a:t>(neprobíhá transkripce; myš 2/4 b., člověk 8 b.)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cs-CZ" altLang="cs-CZ" b="1">
                <a:latin typeface="Arial" charset="0"/>
              </a:rPr>
              <a:t>- Existují pouze přechodně</a:t>
            </a:r>
          </a:p>
        </p:txBody>
      </p:sp>
      <p:graphicFrame>
        <p:nvGraphicFramePr>
          <p:cNvPr id="64515" name="Object 12"/>
          <p:cNvGraphicFramePr>
            <a:graphicFrameLocks noGrp="1" noChangeAspect="1"/>
          </p:cNvGraphicFramePr>
          <p:nvPr>
            <p:ph/>
          </p:nvPr>
        </p:nvGraphicFramePr>
        <p:xfrm>
          <a:off x="965200" y="2132013"/>
          <a:ext cx="7192963" cy="4532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0" name="Image" r:id="rId3" imgW="4475997" imgH="2820571" progId="PhotoshopElements.Image.5">
                  <p:embed/>
                </p:oleObj>
              </mc:Choice>
              <mc:Fallback>
                <p:oleObj name="Image" r:id="rId3" imgW="4475997" imgH="2820571" progId="PhotoshopElements.Image.5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5200" y="2132013"/>
                        <a:ext cx="7192963" cy="4532312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4"/>
          <p:cNvGrpSpPr>
            <a:grpSpLocks/>
          </p:cNvGrpSpPr>
          <p:nvPr/>
        </p:nvGrpSpPr>
        <p:grpSpPr bwMode="auto">
          <a:xfrm>
            <a:off x="279400" y="700088"/>
            <a:ext cx="8570913" cy="5956300"/>
            <a:chOff x="904" y="1369"/>
            <a:chExt cx="3928" cy="2784"/>
          </a:xfrm>
        </p:grpSpPr>
        <p:pic>
          <p:nvPicPr>
            <p:cNvPr id="6553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" y="1369"/>
              <a:ext cx="3928" cy="27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540" name="Rectangle 6"/>
            <p:cNvSpPr>
              <a:spLocks noChangeArrowheads="1"/>
            </p:cNvSpPr>
            <p:nvPr/>
          </p:nvSpPr>
          <p:spPr bwMode="auto">
            <a:xfrm>
              <a:off x="1936" y="3984"/>
              <a:ext cx="2118" cy="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/>
                <a:t>http://biology.kenyon.edu/courses/biol114/Chap13/Chapter_13.html#fertilization</a:t>
              </a:r>
            </a:p>
          </p:txBody>
        </p:sp>
        <p:sp>
          <p:nvSpPr>
            <p:cNvPr id="65541" name="Text Box 7"/>
            <p:cNvSpPr txBox="1">
              <a:spLocks noChangeArrowheads="1"/>
            </p:cNvSpPr>
            <p:nvPr/>
          </p:nvSpPr>
          <p:spPr bwMode="auto">
            <a:xfrm>
              <a:off x="1392" y="1440"/>
              <a:ext cx="2944" cy="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600" b="1"/>
                <a:t>Ztráta totipotence v průběhu časné embryogeneze</a:t>
              </a:r>
            </a:p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FontTx/>
                <a:buChar char="-"/>
              </a:pPr>
              <a:r>
                <a:rPr lang="cs-CZ" altLang="cs-CZ" sz="1600"/>
                <a:t> vznik nerovnoměrných podmínek pro růst buněk</a:t>
              </a:r>
            </a:p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FontTx/>
                <a:buChar char="-"/>
              </a:pPr>
              <a:r>
                <a:rPr lang="cs-CZ" altLang="cs-CZ" sz="1600"/>
                <a:t> tento proces je ireverzibilní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62" name="Object 5"/>
          <p:cNvGraphicFramePr>
            <a:graphicFrameLocks noChangeAspect="1"/>
          </p:cNvGraphicFramePr>
          <p:nvPr/>
        </p:nvGraphicFramePr>
        <p:xfrm>
          <a:off x="785813" y="1400175"/>
          <a:ext cx="7572375" cy="500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9" name="Image" r:id="rId3" imgW="10095238" imgH="6666667" progId="PhotoshopElements.Image.5">
                  <p:embed/>
                </p:oleObj>
              </mc:Choice>
              <mc:Fallback>
                <p:oleObj name="Image" r:id="rId3" imgW="10095238" imgH="6666667" progId="PhotoshopElements.Image.5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3" y="1400175"/>
                        <a:ext cx="7572375" cy="500062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63" name="Text Box 6"/>
          <p:cNvSpPr txBox="1">
            <a:spLocks noChangeArrowheads="1"/>
          </p:cNvSpPr>
          <p:nvPr/>
        </p:nvSpPr>
        <p:spPr bwMode="auto">
          <a:xfrm>
            <a:off x="5664200" y="6400800"/>
            <a:ext cx="2774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M – meri</a:t>
            </a:r>
            <a:r>
              <a:rPr lang="en-US" altLang="cs-CZ" sz="1400" b="1"/>
              <a:t>d</a:t>
            </a:r>
            <a:r>
              <a:rPr lang="cs-CZ" altLang="cs-CZ" sz="1400" b="1"/>
              <a:t>iální / E - ekvatoriální</a:t>
            </a:r>
          </a:p>
        </p:txBody>
      </p:sp>
      <p:sp>
        <p:nvSpPr>
          <p:cNvPr id="66564" name="Rectangle 7"/>
          <p:cNvSpPr>
            <a:spLocks noChangeArrowheads="1"/>
          </p:cNvSpPr>
          <p:nvPr/>
        </p:nvSpPr>
        <p:spPr bwMode="auto">
          <a:xfrm>
            <a:off x="325438" y="547688"/>
            <a:ext cx="8367712" cy="5318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Dělení buněk 2-buněčného embrya, určení polarity a její vliv na další osud blastomer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/>
              <a:t>Magdalena Zernicka-Goetz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86" name="Object 7"/>
          <p:cNvGraphicFramePr>
            <a:graphicFrameLocks noChangeAspect="1"/>
          </p:cNvGraphicFramePr>
          <p:nvPr/>
        </p:nvGraphicFramePr>
        <p:xfrm>
          <a:off x="838200" y="2514600"/>
          <a:ext cx="6376988" cy="402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17" name="Image" r:id="rId3" imgW="11720635" imgH="7390476" progId="PhotoshopElements.Image.5">
                  <p:embed/>
                </p:oleObj>
              </mc:Choice>
              <mc:Fallback>
                <p:oleObj name="Image" r:id="rId3" imgW="11720635" imgH="7390476" progId="PhotoshopElements.Image.5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514600"/>
                        <a:ext cx="6376988" cy="402113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87" name="Object 8"/>
          <p:cNvGraphicFramePr>
            <a:graphicFrameLocks noChangeAspect="1"/>
          </p:cNvGraphicFramePr>
          <p:nvPr/>
        </p:nvGraphicFramePr>
        <p:xfrm>
          <a:off x="4419600" y="152400"/>
          <a:ext cx="4191000" cy="3821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18" name="Image" r:id="rId5" imgW="7492063" imgH="6831746" progId="PhotoshopElements.Image.5">
                  <p:embed/>
                </p:oleObj>
              </mc:Choice>
              <mc:Fallback>
                <p:oleObj name="Image" r:id="rId5" imgW="7492063" imgH="6831746" progId="PhotoshopElements.Image.5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152400"/>
                        <a:ext cx="4191000" cy="3821113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8" name="Text Box 9"/>
          <p:cNvSpPr txBox="1">
            <a:spLocks noChangeArrowheads="1"/>
          </p:cNvSpPr>
          <p:nvPr/>
        </p:nvSpPr>
        <p:spPr bwMode="auto">
          <a:xfrm>
            <a:off x="228600" y="1030288"/>
            <a:ext cx="3938588" cy="7493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Orientace blastomer 4-buněčného embrya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a její vliv na zachování absolutní totipotence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těchto buněk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171450" y="157163"/>
            <a:ext cx="5689600" cy="338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altLang="cs-CZ" sz="2000" b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Pluripotentní</a:t>
            </a:r>
            <a:r>
              <a:rPr lang="cs-CZ" altLang="cs-CZ" sz="20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buňky</a:t>
            </a:r>
            <a:r>
              <a:rPr lang="cs-CZ" altLang="cs-CZ" sz="1800" b="1" dirty="0" smtClean="0"/>
              <a:t> (savci)</a:t>
            </a:r>
          </a:p>
          <a:p>
            <a:pPr eaLnBrk="1" hangingPunct="1">
              <a:defRPr/>
            </a:pPr>
            <a:endParaRPr lang="cs-CZ" altLang="cs-CZ" sz="1400" b="1" i="1" dirty="0" smtClean="0"/>
          </a:p>
          <a:p>
            <a:pPr eaLnBrk="1" hangingPunct="1">
              <a:buFontTx/>
              <a:buAutoNum type="alphaLcParenR"/>
              <a:defRPr/>
            </a:pPr>
            <a:r>
              <a:rPr lang="cs-CZ" altLang="cs-CZ" sz="1800" b="1" i="1" u="sng" dirty="0" smtClean="0"/>
              <a:t>In </a:t>
            </a:r>
            <a:r>
              <a:rPr lang="cs-CZ" altLang="cs-CZ" sz="1800" b="1" i="1" u="sng" dirty="0" err="1" smtClean="0"/>
              <a:t>vivo</a:t>
            </a:r>
            <a:r>
              <a:rPr lang="cs-CZ" altLang="cs-CZ" b="1" dirty="0" smtClean="0"/>
              <a:t>:  </a:t>
            </a:r>
          </a:p>
          <a:p>
            <a:pPr lvl="1" eaLnBrk="1" hangingPunct="1">
              <a:defRPr/>
            </a:pPr>
            <a:r>
              <a:rPr lang="cs-CZ" altLang="cs-CZ" b="1" dirty="0" smtClean="0"/>
              <a:t>buňky vnitřní buněčné masy </a:t>
            </a:r>
            <a:r>
              <a:rPr lang="en-US" altLang="cs-CZ" b="1" dirty="0" smtClean="0"/>
              <a:t>/</a:t>
            </a:r>
            <a:r>
              <a:rPr lang="en-US" altLang="cs-CZ" b="1" dirty="0" err="1" smtClean="0"/>
              <a:t>embryoblastu</a:t>
            </a:r>
            <a:endParaRPr lang="cs-CZ" altLang="cs-CZ" b="1" dirty="0" smtClean="0"/>
          </a:p>
          <a:p>
            <a:pPr eaLnBrk="1" hangingPunct="1">
              <a:defRPr/>
            </a:pPr>
            <a:endParaRPr lang="cs-CZ" altLang="cs-CZ" b="1" dirty="0" smtClean="0"/>
          </a:p>
          <a:p>
            <a:pPr eaLnBrk="1" hangingPunct="1">
              <a:defRPr/>
            </a:pPr>
            <a:r>
              <a:rPr lang="cs-CZ" altLang="cs-CZ" b="1" dirty="0" smtClean="0"/>
              <a:t>        buňky epiblastu / primitivního ektodermu</a:t>
            </a:r>
          </a:p>
          <a:p>
            <a:pPr eaLnBrk="1" hangingPunct="1">
              <a:defRPr/>
            </a:pPr>
            <a:endParaRPr lang="cs-CZ" altLang="cs-CZ" b="1" dirty="0" smtClean="0"/>
          </a:p>
          <a:p>
            <a:pPr eaLnBrk="1" hangingPunct="1">
              <a:defRPr/>
            </a:pPr>
            <a:r>
              <a:rPr lang="cs-CZ" altLang="cs-CZ" b="1" dirty="0" smtClean="0"/>
              <a:t>	 (buňky </a:t>
            </a:r>
            <a:r>
              <a:rPr lang="cs-CZ" altLang="cs-CZ" b="1" dirty="0" err="1" smtClean="0"/>
              <a:t>nerální</a:t>
            </a:r>
            <a:r>
              <a:rPr lang="cs-CZ" altLang="cs-CZ" b="1" dirty="0" smtClean="0"/>
              <a:t> lišty </a:t>
            </a:r>
            <a:r>
              <a:rPr lang="cs-CZ" altLang="cs-CZ" dirty="0" smtClean="0"/>
              <a:t>(4tý zárodečný list) -  </a:t>
            </a:r>
          </a:p>
          <a:p>
            <a:pPr eaLnBrk="1" hangingPunct="1">
              <a:defRPr/>
            </a:pPr>
            <a:r>
              <a:rPr lang="cs-CZ" altLang="cs-CZ" dirty="0" smtClean="0"/>
              <a:t>        široce </a:t>
            </a:r>
            <a:r>
              <a:rPr lang="cs-CZ" altLang="cs-CZ" dirty="0" err="1" smtClean="0"/>
              <a:t>multipotentní</a:t>
            </a:r>
            <a:r>
              <a:rPr lang="cs-CZ" altLang="cs-CZ" dirty="0" smtClean="0"/>
              <a:t>)</a:t>
            </a:r>
          </a:p>
          <a:p>
            <a:pPr eaLnBrk="1" hangingPunct="1">
              <a:defRPr/>
            </a:pPr>
            <a:endParaRPr lang="cs-CZ" altLang="cs-CZ" b="1" dirty="0" smtClean="0"/>
          </a:p>
          <a:p>
            <a:pPr eaLnBrk="1" hangingPunct="1">
              <a:defRPr/>
            </a:pPr>
            <a:r>
              <a:rPr lang="cs-CZ" altLang="cs-CZ" b="1" dirty="0" smtClean="0"/>
              <a:t>        kmenové buňky teratomů</a:t>
            </a:r>
            <a:r>
              <a:rPr lang="cs-CZ" altLang="cs-CZ" dirty="0" smtClean="0"/>
              <a:t> (?)</a:t>
            </a:r>
          </a:p>
          <a:p>
            <a:pPr eaLnBrk="1" hangingPunct="1">
              <a:defRPr/>
            </a:pPr>
            <a:endParaRPr lang="cs-CZ" altLang="cs-CZ" dirty="0" smtClean="0"/>
          </a:p>
          <a:p>
            <a:pPr eaLnBrk="1" hangingPunct="1">
              <a:defRPr/>
            </a:pPr>
            <a:r>
              <a:rPr lang="cs-CZ" altLang="cs-CZ" b="1" dirty="0" smtClean="0"/>
              <a:t>       ( ! (</a:t>
            </a:r>
            <a:r>
              <a:rPr lang="cs-CZ" altLang="cs-CZ" b="1" u="sng" dirty="0" smtClean="0"/>
              <a:t>somatické kmenové buňky</a:t>
            </a:r>
            <a:r>
              <a:rPr lang="cs-CZ" altLang="cs-CZ" sz="2000" b="1" u="sng" dirty="0" smtClean="0"/>
              <a:t>?</a:t>
            </a:r>
            <a:r>
              <a:rPr lang="cs-CZ" altLang="cs-CZ" b="1" dirty="0" smtClean="0"/>
              <a:t>))</a:t>
            </a:r>
          </a:p>
        </p:txBody>
      </p:sp>
      <p:sp>
        <p:nvSpPr>
          <p:cNvPr id="68611" name="Rectangle 11"/>
          <p:cNvSpPr>
            <a:spLocks noChangeArrowheads="1"/>
          </p:cNvSpPr>
          <p:nvPr/>
        </p:nvSpPr>
        <p:spPr bwMode="auto">
          <a:xfrm>
            <a:off x="4572000" y="1987550"/>
            <a:ext cx="4572000" cy="42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/>
              <a:t>b) </a:t>
            </a:r>
            <a:r>
              <a:rPr lang="cs-CZ" altLang="cs-CZ" sz="1800" b="1" i="1" u="sng"/>
              <a:t>In vitro</a:t>
            </a:r>
            <a:r>
              <a:rPr lang="cs-CZ" altLang="cs-CZ" sz="1800" b="1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       embryonální kmenové buňky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       embryonální zárodečné buňky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       </a:t>
            </a:r>
            <a:r>
              <a:rPr lang="cs-CZ" altLang="cs-CZ" sz="1600" b="1"/>
              <a:t>embryonální nádorové buňky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           (kmenové buňky teratomů)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       indukované pluripotentní kmeové buňky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       (buňky nerální lišty </a:t>
            </a:r>
            <a:r>
              <a:rPr lang="cs-CZ" altLang="cs-CZ" sz="1600"/>
              <a:t>(4tý zárodečný list) -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        široce  multipotentní)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        (spermatogoniální kmenové buňky)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                               </a:t>
            </a:r>
            <a:r>
              <a:rPr lang="cs-CZ" altLang="cs-CZ" sz="1600"/>
              <a:t>(z dospělých varlat)</a:t>
            </a:r>
            <a:r>
              <a:rPr lang="cs-CZ" altLang="cs-CZ" sz="1600" b="1"/>
              <a:t>                 </a:t>
            </a:r>
            <a:endParaRPr lang="cs-CZ" altLang="cs-CZ" sz="16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        </a:t>
            </a:r>
            <a:r>
              <a:rPr lang="cs-CZ" altLang="cs-CZ" sz="1600" b="1"/>
              <a:t>(!</a:t>
            </a:r>
            <a:r>
              <a:rPr lang="cs-CZ" altLang="cs-CZ" sz="1600"/>
              <a:t> </a:t>
            </a:r>
            <a:r>
              <a:rPr lang="cs-CZ" altLang="cs-CZ" sz="1600" b="1"/>
              <a:t>(</a:t>
            </a:r>
            <a:r>
              <a:rPr lang="cs-CZ" altLang="cs-CZ" sz="1600" b="1" u="sng"/>
              <a:t>somatické kmenové buňky?</a:t>
            </a:r>
            <a:r>
              <a:rPr lang="cs-CZ" altLang="cs-CZ" sz="1600" b="1"/>
              <a:t>))</a:t>
            </a:r>
          </a:p>
        </p:txBody>
      </p:sp>
      <p:pic>
        <p:nvPicPr>
          <p:cNvPr id="68612" name="Picture 13" descr="Lahvic-Figure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3560763"/>
            <a:ext cx="471805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634" name="Object 4"/>
          <p:cNvGraphicFramePr>
            <a:graphicFrameLocks noChangeAspect="1"/>
          </p:cNvGraphicFramePr>
          <p:nvPr/>
        </p:nvGraphicFramePr>
        <p:xfrm>
          <a:off x="638175" y="520700"/>
          <a:ext cx="7867650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51" name="Image" r:id="rId3" imgW="10488889" imgH="5790476" progId="PhotoshopElements.Image.5">
                  <p:embed/>
                </p:oleObj>
              </mc:Choice>
              <mc:Fallback>
                <p:oleObj name="Image" r:id="rId3" imgW="10488889" imgH="5790476" progId="PhotoshopElements.Image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175" y="520700"/>
                        <a:ext cx="7867650" cy="43434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35" name="Text Box 5"/>
          <p:cNvSpPr txBox="1">
            <a:spLocks noChangeArrowheads="1"/>
          </p:cNvSpPr>
          <p:nvPr/>
        </p:nvSpPr>
        <p:spPr bwMode="auto">
          <a:xfrm>
            <a:off x="6905625" y="4859338"/>
            <a:ext cx="16859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Boiani </a:t>
            </a:r>
            <a:r>
              <a:rPr lang="en-US" altLang="cs-CZ" sz="1200"/>
              <a:t>&amp; Scholer 2005</a:t>
            </a:r>
            <a:endParaRPr lang="cs-CZ" altLang="cs-CZ" sz="1200"/>
          </a:p>
        </p:txBody>
      </p:sp>
      <p:sp>
        <p:nvSpPr>
          <p:cNvPr id="68612" name="Text Box 6"/>
          <p:cNvSpPr txBox="1">
            <a:spLocks noChangeArrowheads="1"/>
          </p:cNvSpPr>
          <p:nvPr/>
        </p:nvSpPr>
        <p:spPr bwMode="auto">
          <a:xfrm>
            <a:off x="930275" y="5549900"/>
            <a:ext cx="7245350" cy="67945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Kmenové buňky mohou být pluripotentní, multipotentní,…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ale pluripotentní nebo multipotentní buňky nemusí být kmenové.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8" name="Group 64"/>
          <p:cNvGrpSpPr>
            <a:grpSpLocks/>
          </p:cNvGrpSpPr>
          <p:nvPr/>
        </p:nvGrpSpPr>
        <p:grpSpPr bwMode="auto">
          <a:xfrm>
            <a:off x="215900" y="306388"/>
            <a:ext cx="8105775" cy="5865812"/>
            <a:chOff x="136" y="193"/>
            <a:chExt cx="5106" cy="3695"/>
          </a:xfrm>
        </p:grpSpPr>
        <p:sp>
          <p:nvSpPr>
            <p:cNvPr id="70659" name="Text Box 4"/>
            <p:cNvSpPr txBox="1">
              <a:spLocks noChangeArrowheads="1"/>
            </p:cNvSpPr>
            <p:nvPr/>
          </p:nvSpPr>
          <p:spPr bwMode="auto">
            <a:xfrm>
              <a:off x="3918" y="1463"/>
              <a:ext cx="122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>
                  <a:solidFill>
                    <a:schemeClr val="hlink"/>
                  </a:solidFill>
                </a:rPr>
                <a:t>(Pleopotentní buňka)</a:t>
              </a:r>
            </a:p>
          </p:txBody>
        </p:sp>
        <p:sp>
          <p:nvSpPr>
            <p:cNvPr id="70660" name="Oval 5"/>
            <p:cNvSpPr>
              <a:spLocks noChangeArrowheads="1"/>
            </p:cNvSpPr>
            <p:nvPr/>
          </p:nvSpPr>
          <p:spPr bwMode="auto">
            <a:xfrm>
              <a:off x="1560" y="1312"/>
              <a:ext cx="272" cy="26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61" name="Oval 6"/>
            <p:cNvSpPr>
              <a:spLocks noChangeArrowheads="1"/>
            </p:cNvSpPr>
            <p:nvPr/>
          </p:nvSpPr>
          <p:spPr bwMode="auto">
            <a:xfrm>
              <a:off x="3696" y="1320"/>
              <a:ext cx="272" cy="26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62" name="Oval 7" descr="Plné kosočtverce"/>
            <p:cNvSpPr>
              <a:spLocks noChangeArrowheads="1"/>
            </p:cNvSpPr>
            <p:nvPr/>
          </p:nvSpPr>
          <p:spPr bwMode="auto">
            <a:xfrm>
              <a:off x="2744" y="400"/>
              <a:ext cx="272" cy="264"/>
            </a:xfrm>
            <a:prstGeom prst="ellips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63" name="Oval 8" descr="80%"/>
            <p:cNvSpPr>
              <a:spLocks noChangeArrowheads="1"/>
            </p:cNvSpPr>
            <p:nvPr/>
          </p:nvSpPr>
          <p:spPr bwMode="auto">
            <a:xfrm>
              <a:off x="1048" y="1736"/>
              <a:ext cx="272" cy="264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64" name="Oval 9"/>
            <p:cNvSpPr>
              <a:spLocks noChangeArrowheads="1"/>
            </p:cNvSpPr>
            <p:nvPr/>
          </p:nvSpPr>
          <p:spPr bwMode="auto">
            <a:xfrm>
              <a:off x="1968" y="1744"/>
              <a:ext cx="272" cy="264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65" name="Oval 10"/>
            <p:cNvSpPr>
              <a:spLocks noChangeArrowheads="1"/>
            </p:cNvSpPr>
            <p:nvPr/>
          </p:nvSpPr>
          <p:spPr bwMode="auto">
            <a:xfrm>
              <a:off x="2416" y="2368"/>
              <a:ext cx="272" cy="264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66" name="Oval 11" descr="Světlý šikmo nahoru"/>
            <p:cNvSpPr>
              <a:spLocks noChangeArrowheads="1"/>
            </p:cNvSpPr>
            <p:nvPr/>
          </p:nvSpPr>
          <p:spPr bwMode="auto">
            <a:xfrm>
              <a:off x="1776" y="2328"/>
              <a:ext cx="272" cy="264"/>
            </a:xfrm>
            <a:prstGeom prst="ellipse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67" name="Oval 12" descr="60%"/>
            <p:cNvSpPr>
              <a:spLocks noChangeArrowheads="1"/>
            </p:cNvSpPr>
            <p:nvPr/>
          </p:nvSpPr>
          <p:spPr bwMode="auto">
            <a:xfrm>
              <a:off x="1080" y="2344"/>
              <a:ext cx="272" cy="264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68" name="Oval 13" descr="Jemná mřížka"/>
            <p:cNvSpPr>
              <a:spLocks noChangeArrowheads="1"/>
            </p:cNvSpPr>
            <p:nvPr/>
          </p:nvSpPr>
          <p:spPr bwMode="auto">
            <a:xfrm>
              <a:off x="440" y="2352"/>
              <a:ext cx="272" cy="264"/>
            </a:xfrm>
            <a:prstGeom prst="ellipse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69" name="Oval 14" descr="Šikmé cihly"/>
            <p:cNvSpPr>
              <a:spLocks noChangeArrowheads="1"/>
            </p:cNvSpPr>
            <p:nvPr/>
          </p:nvSpPr>
          <p:spPr bwMode="auto">
            <a:xfrm>
              <a:off x="3240" y="2848"/>
              <a:ext cx="272" cy="264"/>
            </a:xfrm>
            <a:prstGeom prst="ellipse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70" name="Oval 15" descr="Široký šikmo nahoru"/>
            <p:cNvSpPr>
              <a:spLocks noChangeArrowheads="1"/>
            </p:cNvSpPr>
            <p:nvPr/>
          </p:nvSpPr>
          <p:spPr bwMode="auto">
            <a:xfrm>
              <a:off x="4024" y="2840"/>
              <a:ext cx="272" cy="264"/>
            </a:xfrm>
            <a:prstGeom prst="ellipse">
              <a:avLst/>
            </a:prstGeom>
            <a:blipFill dpi="0" rotWithShape="0">
              <a:blip r:embed="rId8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71" name="Oval 16"/>
            <p:cNvSpPr>
              <a:spLocks noChangeArrowheads="1"/>
            </p:cNvSpPr>
            <p:nvPr/>
          </p:nvSpPr>
          <p:spPr bwMode="auto">
            <a:xfrm>
              <a:off x="4640" y="2824"/>
              <a:ext cx="272" cy="26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72" name="Oval 17" descr="Šachovnice"/>
            <p:cNvSpPr>
              <a:spLocks noChangeArrowheads="1"/>
            </p:cNvSpPr>
            <p:nvPr/>
          </p:nvSpPr>
          <p:spPr bwMode="auto">
            <a:xfrm>
              <a:off x="4200" y="2020"/>
              <a:ext cx="272" cy="264"/>
            </a:xfrm>
            <a:prstGeom prst="ellipse">
              <a:avLst/>
            </a:prstGeom>
            <a:blipFill dpi="0" rotWithShape="0">
              <a:blip r:embed="rId9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73" name="Oval 18" descr="75%"/>
            <p:cNvSpPr>
              <a:spLocks noChangeArrowheads="1"/>
            </p:cNvSpPr>
            <p:nvPr/>
          </p:nvSpPr>
          <p:spPr bwMode="auto">
            <a:xfrm>
              <a:off x="3248" y="2028"/>
              <a:ext cx="272" cy="264"/>
            </a:xfrm>
            <a:prstGeom prst="ellipse">
              <a:avLst/>
            </a:prstGeom>
            <a:blipFill dpi="0" rotWithShape="0">
              <a:blip r:embed="rId10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74" name="Oval 19"/>
            <p:cNvSpPr>
              <a:spLocks noChangeArrowheads="1"/>
            </p:cNvSpPr>
            <p:nvPr/>
          </p:nvSpPr>
          <p:spPr bwMode="auto">
            <a:xfrm>
              <a:off x="1728" y="2912"/>
              <a:ext cx="272" cy="264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75" name="Oval 20"/>
            <p:cNvSpPr>
              <a:spLocks noChangeArrowheads="1"/>
            </p:cNvSpPr>
            <p:nvPr/>
          </p:nvSpPr>
          <p:spPr bwMode="auto">
            <a:xfrm>
              <a:off x="536" y="3600"/>
              <a:ext cx="272" cy="264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76" name="Oval 21" descr="25%"/>
            <p:cNvSpPr>
              <a:spLocks noChangeArrowheads="1"/>
            </p:cNvSpPr>
            <p:nvPr/>
          </p:nvSpPr>
          <p:spPr bwMode="auto">
            <a:xfrm>
              <a:off x="1072" y="2912"/>
              <a:ext cx="272" cy="264"/>
            </a:xfrm>
            <a:prstGeom prst="ellipse">
              <a:avLst/>
            </a:prstGeom>
            <a:blipFill dpi="0" rotWithShape="0">
              <a:blip r:embed="rId11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77" name="Oval 22"/>
            <p:cNvSpPr>
              <a:spLocks noChangeArrowheads="1"/>
            </p:cNvSpPr>
            <p:nvPr/>
          </p:nvSpPr>
          <p:spPr bwMode="auto">
            <a:xfrm>
              <a:off x="624" y="2888"/>
              <a:ext cx="272" cy="264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78" name="Oval 23" descr="Plné kosočtverce"/>
            <p:cNvSpPr>
              <a:spLocks noChangeArrowheads="1"/>
            </p:cNvSpPr>
            <p:nvPr/>
          </p:nvSpPr>
          <p:spPr bwMode="auto">
            <a:xfrm>
              <a:off x="136" y="2880"/>
              <a:ext cx="272" cy="264"/>
            </a:xfrm>
            <a:prstGeom prst="ellipse">
              <a:avLst/>
            </a:prstGeom>
            <a:blipFill dpi="0" rotWithShape="0">
              <a:blip r:embed="rId1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79" name="Oval 24" descr="Jemná mřížka"/>
            <p:cNvSpPr>
              <a:spLocks noChangeArrowheads="1"/>
            </p:cNvSpPr>
            <p:nvPr/>
          </p:nvSpPr>
          <p:spPr bwMode="auto">
            <a:xfrm>
              <a:off x="1512" y="3624"/>
              <a:ext cx="272" cy="264"/>
            </a:xfrm>
            <a:prstGeom prst="ellipse">
              <a:avLst/>
            </a:prstGeom>
            <a:blipFill dpi="0" rotWithShape="0">
              <a:blip r:embed="rId1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80" name="Oval 25" descr="Široký šikmo nahoru"/>
            <p:cNvSpPr>
              <a:spLocks noChangeArrowheads="1"/>
            </p:cNvSpPr>
            <p:nvPr/>
          </p:nvSpPr>
          <p:spPr bwMode="auto">
            <a:xfrm>
              <a:off x="1040" y="3608"/>
              <a:ext cx="272" cy="264"/>
            </a:xfrm>
            <a:prstGeom prst="ellipse">
              <a:avLst/>
            </a:prstGeom>
            <a:blipFill dpi="0" rotWithShape="0">
              <a:blip r:embed="rId1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70681" name="Text Box 26"/>
            <p:cNvSpPr txBox="1">
              <a:spLocks noChangeArrowheads="1"/>
            </p:cNvSpPr>
            <p:nvPr/>
          </p:nvSpPr>
          <p:spPr bwMode="auto">
            <a:xfrm>
              <a:off x="2880" y="239"/>
              <a:ext cx="106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pluripotentní buňka</a:t>
              </a:r>
            </a:p>
          </p:txBody>
        </p:sp>
        <p:sp>
          <p:nvSpPr>
            <p:cNvPr id="70682" name="Text Box 27"/>
            <p:cNvSpPr txBox="1">
              <a:spLocks noChangeArrowheads="1"/>
            </p:cNvSpPr>
            <p:nvPr/>
          </p:nvSpPr>
          <p:spPr bwMode="auto">
            <a:xfrm>
              <a:off x="3878" y="1039"/>
              <a:ext cx="1364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multipotentní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tkáňově specifická buňka</a:t>
              </a:r>
            </a:p>
          </p:txBody>
        </p:sp>
        <p:sp>
          <p:nvSpPr>
            <p:cNvPr id="70683" name="Line 31"/>
            <p:cNvSpPr>
              <a:spLocks noChangeShapeType="1"/>
            </p:cNvSpPr>
            <p:nvPr/>
          </p:nvSpPr>
          <p:spPr bwMode="auto">
            <a:xfrm flipH="1">
              <a:off x="1872" y="1032"/>
              <a:ext cx="344" cy="2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84" name="Line 32"/>
            <p:cNvSpPr>
              <a:spLocks noChangeShapeType="1"/>
            </p:cNvSpPr>
            <p:nvPr/>
          </p:nvSpPr>
          <p:spPr bwMode="auto">
            <a:xfrm>
              <a:off x="3048" y="680"/>
              <a:ext cx="152" cy="1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85" name="Line 33"/>
            <p:cNvSpPr>
              <a:spLocks noChangeShapeType="1"/>
            </p:cNvSpPr>
            <p:nvPr/>
          </p:nvSpPr>
          <p:spPr bwMode="auto">
            <a:xfrm flipH="1">
              <a:off x="2296" y="688"/>
              <a:ext cx="376" cy="2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86" name="Line 34"/>
            <p:cNvSpPr>
              <a:spLocks noChangeShapeType="1"/>
            </p:cNvSpPr>
            <p:nvPr/>
          </p:nvSpPr>
          <p:spPr bwMode="auto">
            <a:xfrm>
              <a:off x="3264" y="896"/>
              <a:ext cx="176" cy="1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87" name="Line 35"/>
            <p:cNvSpPr>
              <a:spLocks noChangeShapeType="1"/>
            </p:cNvSpPr>
            <p:nvPr/>
          </p:nvSpPr>
          <p:spPr bwMode="auto">
            <a:xfrm>
              <a:off x="3496" y="1144"/>
              <a:ext cx="168" cy="1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88" name="Line 36"/>
            <p:cNvSpPr>
              <a:spLocks noChangeShapeType="1"/>
            </p:cNvSpPr>
            <p:nvPr/>
          </p:nvSpPr>
          <p:spPr bwMode="auto">
            <a:xfrm flipH="1">
              <a:off x="1320" y="1560"/>
              <a:ext cx="23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89" name="Line 37"/>
            <p:cNvSpPr>
              <a:spLocks noChangeShapeType="1"/>
            </p:cNvSpPr>
            <p:nvPr/>
          </p:nvSpPr>
          <p:spPr bwMode="auto">
            <a:xfrm>
              <a:off x="1808" y="1576"/>
              <a:ext cx="176" cy="1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90" name="Line 38"/>
            <p:cNvSpPr>
              <a:spLocks noChangeShapeType="1"/>
            </p:cNvSpPr>
            <p:nvPr/>
          </p:nvSpPr>
          <p:spPr bwMode="auto">
            <a:xfrm flipH="1">
              <a:off x="712" y="2024"/>
              <a:ext cx="336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91" name="Line 39"/>
            <p:cNvSpPr>
              <a:spLocks noChangeShapeType="1"/>
            </p:cNvSpPr>
            <p:nvPr/>
          </p:nvSpPr>
          <p:spPr bwMode="auto">
            <a:xfrm>
              <a:off x="1176" y="2056"/>
              <a:ext cx="32" cy="2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92" name="Line 40"/>
            <p:cNvSpPr>
              <a:spLocks noChangeShapeType="1"/>
            </p:cNvSpPr>
            <p:nvPr/>
          </p:nvSpPr>
          <p:spPr bwMode="auto">
            <a:xfrm flipH="1">
              <a:off x="304" y="2632"/>
              <a:ext cx="152" cy="2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93" name="Line 41"/>
            <p:cNvSpPr>
              <a:spLocks noChangeShapeType="1"/>
            </p:cNvSpPr>
            <p:nvPr/>
          </p:nvSpPr>
          <p:spPr bwMode="auto">
            <a:xfrm>
              <a:off x="640" y="2664"/>
              <a:ext cx="6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94" name="Line 42"/>
            <p:cNvSpPr>
              <a:spLocks noChangeShapeType="1"/>
            </p:cNvSpPr>
            <p:nvPr/>
          </p:nvSpPr>
          <p:spPr bwMode="auto">
            <a:xfrm>
              <a:off x="1208" y="2680"/>
              <a:ext cx="0" cy="1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95" name="Line 43"/>
            <p:cNvSpPr>
              <a:spLocks noChangeShapeType="1"/>
            </p:cNvSpPr>
            <p:nvPr/>
          </p:nvSpPr>
          <p:spPr bwMode="auto">
            <a:xfrm flipH="1">
              <a:off x="776" y="3208"/>
              <a:ext cx="31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96" name="Line 44"/>
            <p:cNvSpPr>
              <a:spLocks noChangeShapeType="1"/>
            </p:cNvSpPr>
            <p:nvPr/>
          </p:nvSpPr>
          <p:spPr bwMode="auto">
            <a:xfrm>
              <a:off x="1176" y="3232"/>
              <a:ext cx="0" cy="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97" name="Line 45"/>
            <p:cNvSpPr>
              <a:spLocks noChangeShapeType="1"/>
            </p:cNvSpPr>
            <p:nvPr/>
          </p:nvSpPr>
          <p:spPr bwMode="auto">
            <a:xfrm>
              <a:off x="1320" y="3176"/>
              <a:ext cx="248" cy="4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98" name="Line 46"/>
            <p:cNvSpPr>
              <a:spLocks noChangeShapeType="1"/>
            </p:cNvSpPr>
            <p:nvPr/>
          </p:nvSpPr>
          <p:spPr bwMode="auto">
            <a:xfrm flipH="1">
              <a:off x="2008" y="2064"/>
              <a:ext cx="72" cy="2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699" name="Line 48"/>
            <p:cNvSpPr>
              <a:spLocks noChangeShapeType="1"/>
            </p:cNvSpPr>
            <p:nvPr/>
          </p:nvSpPr>
          <p:spPr bwMode="auto">
            <a:xfrm>
              <a:off x="2216" y="2048"/>
              <a:ext cx="216" cy="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700" name="Line 49"/>
            <p:cNvSpPr>
              <a:spLocks noChangeShapeType="1"/>
            </p:cNvSpPr>
            <p:nvPr/>
          </p:nvSpPr>
          <p:spPr bwMode="auto">
            <a:xfrm flipH="1">
              <a:off x="1888" y="2640"/>
              <a:ext cx="8" cy="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701" name="Line 50"/>
            <p:cNvSpPr>
              <a:spLocks noChangeShapeType="1"/>
            </p:cNvSpPr>
            <p:nvPr/>
          </p:nvSpPr>
          <p:spPr bwMode="auto">
            <a:xfrm flipH="1">
              <a:off x="3488" y="1616"/>
              <a:ext cx="224" cy="3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702" name="Line 51"/>
            <p:cNvSpPr>
              <a:spLocks noChangeShapeType="1"/>
            </p:cNvSpPr>
            <p:nvPr/>
          </p:nvSpPr>
          <p:spPr bwMode="auto">
            <a:xfrm>
              <a:off x="3936" y="1600"/>
              <a:ext cx="296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703" name="Line 52"/>
            <p:cNvSpPr>
              <a:spLocks noChangeShapeType="1"/>
            </p:cNvSpPr>
            <p:nvPr/>
          </p:nvSpPr>
          <p:spPr bwMode="auto">
            <a:xfrm>
              <a:off x="3376" y="2360"/>
              <a:ext cx="0" cy="4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704" name="Line 53"/>
            <p:cNvSpPr>
              <a:spLocks noChangeShapeType="1"/>
            </p:cNvSpPr>
            <p:nvPr/>
          </p:nvSpPr>
          <p:spPr bwMode="auto">
            <a:xfrm flipH="1">
              <a:off x="4192" y="2344"/>
              <a:ext cx="96" cy="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705" name="Line 54"/>
            <p:cNvSpPr>
              <a:spLocks noChangeShapeType="1"/>
            </p:cNvSpPr>
            <p:nvPr/>
          </p:nvSpPr>
          <p:spPr bwMode="auto">
            <a:xfrm>
              <a:off x="4432" y="2320"/>
              <a:ext cx="264" cy="4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706" name="Line 55"/>
            <p:cNvSpPr>
              <a:spLocks noChangeShapeType="1"/>
            </p:cNvSpPr>
            <p:nvPr/>
          </p:nvSpPr>
          <p:spPr bwMode="auto">
            <a:xfrm flipH="1">
              <a:off x="1976" y="1424"/>
              <a:ext cx="1632" cy="0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707" name="Text Box 56"/>
            <p:cNvSpPr txBox="1">
              <a:spLocks noChangeArrowheads="1"/>
            </p:cNvSpPr>
            <p:nvPr/>
          </p:nvSpPr>
          <p:spPr bwMode="auto">
            <a:xfrm>
              <a:off x="214" y="1071"/>
              <a:ext cx="1364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multipotentní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tkáňově specifická buňka</a:t>
              </a:r>
            </a:p>
          </p:txBody>
        </p:sp>
        <p:sp>
          <p:nvSpPr>
            <p:cNvPr id="70708" name="Text Box 57"/>
            <p:cNvSpPr txBox="1">
              <a:spLocks noChangeArrowheads="1"/>
            </p:cNvSpPr>
            <p:nvPr/>
          </p:nvSpPr>
          <p:spPr bwMode="auto">
            <a:xfrm>
              <a:off x="854" y="193"/>
              <a:ext cx="1474" cy="454"/>
            </a:xfrm>
            <a:prstGeom prst="rect">
              <a:avLst/>
            </a:prstGeom>
            <a:solidFill>
              <a:srgbClr val="FFCC66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 b="1">
                  <a:solidFill>
                    <a:schemeClr val="hlink"/>
                  </a:solidFill>
                </a:rPr>
                <a:t>Pleopotence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>
                  <a:solidFill>
                    <a:schemeClr val="hlink"/>
                  </a:solidFill>
                </a:rPr>
                <a:t>(změna v determinaci)</a:t>
              </a:r>
            </a:p>
          </p:txBody>
        </p:sp>
        <p:sp>
          <p:nvSpPr>
            <p:cNvPr id="70709" name="Text Box 58"/>
            <p:cNvSpPr txBox="1">
              <a:spLocks noChangeArrowheads="1"/>
            </p:cNvSpPr>
            <p:nvPr/>
          </p:nvSpPr>
          <p:spPr bwMode="auto">
            <a:xfrm>
              <a:off x="2490" y="1129"/>
              <a:ext cx="85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 i="1">
                  <a:solidFill>
                    <a:schemeClr val="hlink"/>
                  </a:solidFill>
                </a:rPr>
                <a:t>Pleopotence</a:t>
              </a:r>
              <a:r>
                <a:rPr lang="en-US" altLang="cs-CZ" sz="2400" b="1" i="1">
                  <a:solidFill>
                    <a:schemeClr val="hlink"/>
                  </a:solidFill>
                </a:rPr>
                <a:t>*</a:t>
              </a:r>
              <a:endParaRPr lang="cs-CZ" altLang="cs-CZ" sz="2400" b="1" i="1">
                <a:solidFill>
                  <a:schemeClr val="hlink"/>
                </a:solidFill>
              </a:endParaRPr>
            </a:p>
          </p:txBody>
        </p:sp>
        <p:sp>
          <p:nvSpPr>
            <p:cNvPr id="70710" name="Text Box 59"/>
            <p:cNvSpPr txBox="1">
              <a:spLocks noChangeArrowheads="1"/>
            </p:cNvSpPr>
            <p:nvPr/>
          </p:nvSpPr>
          <p:spPr bwMode="auto">
            <a:xfrm>
              <a:off x="2031" y="3399"/>
              <a:ext cx="169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terminálně diferencované buňky</a:t>
              </a:r>
            </a:p>
          </p:txBody>
        </p:sp>
        <p:sp>
          <p:nvSpPr>
            <p:cNvPr id="70711" name="Text Box 60"/>
            <p:cNvSpPr txBox="1">
              <a:spLocks noChangeArrowheads="1"/>
            </p:cNvSpPr>
            <p:nvPr/>
          </p:nvSpPr>
          <p:spPr bwMode="auto">
            <a:xfrm>
              <a:off x="2543" y="2160"/>
              <a:ext cx="67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progenitory</a:t>
              </a:r>
            </a:p>
          </p:txBody>
        </p:sp>
        <p:sp>
          <p:nvSpPr>
            <p:cNvPr id="70712" name="Line 62"/>
            <p:cNvSpPr>
              <a:spLocks noChangeShapeType="1"/>
            </p:cNvSpPr>
            <p:nvPr/>
          </p:nvSpPr>
          <p:spPr bwMode="auto">
            <a:xfrm>
              <a:off x="1392" y="2448"/>
              <a:ext cx="328" cy="0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713" name="Text Box 63"/>
            <p:cNvSpPr txBox="1">
              <a:spLocks noChangeArrowheads="1"/>
            </p:cNvSpPr>
            <p:nvPr/>
          </p:nvSpPr>
          <p:spPr bwMode="auto">
            <a:xfrm>
              <a:off x="1382" y="2201"/>
              <a:ext cx="19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400" b="1" i="1">
                  <a:solidFill>
                    <a:schemeClr val="hlink"/>
                  </a:solidFill>
                </a:rPr>
                <a:t>*</a:t>
              </a:r>
              <a:endParaRPr lang="cs-CZ" altLang="cs-CZ" sz="2400" b="1" i="1">
                <a:solidFill>
                  <a:schemeClr val="hlink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158750" y="782638"/>
            <a:ext cx="8637588" cy="578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  <a:latin typeface="Comic Sans MS" panose="030F0702030302020204" pitchFamily="66" charset="0"/>
              </a:rPr>
              <a:t>Schopnost sebeobnovy</a:t>
            </a:r>
            <a:r>
              <a:rPr lang="cs-CZ" altLang="cs-CZ" sz="1800"/>
              <a:t> </a:t>
            </a:r>
            <a:r>
              <a:rPr lang="cs-CZ" altLang="cs-CZ" sz="1600"/>
              <a:t>= self-renewal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  <a:latin typeface="Comic Sans MS" panose="030F0702030302020204" pitchFamily="66" charset="0"/>
              </a:rPr>
              <a:t>Schopnost dávat vznik jiným typům buněk</a:t>
            </a:r>
            <a:r>
              <a:rPr lang="cs-CZ" altLang="cs-CZ" sz="1800"/>
              <a:t> </a:t>
            </a:r>
            <a:r>
              <a:rPr lang="cs-CZ" altLang="cs-CZ" sz="1600"/>
              <a:t>= pluripotence / multipotence / ….. </a:t>
            </a:r>
            <a:r>
              <a:rPr lang="cs-CZ" altLang="cs-CZ" sz="1800" b="1">
                <a:solidFill>
                  <a:schemeClr val="accent2"/>
                </a:solidFill>
                <a:latin typeface="Comic Sans MS" panose="030F0702030302020204" pitchFamily="66" charset="0"/>
              </a:rPr>
              <a:t>=</a:t>
            </a:r>
            <a:r>
              <a:rPr lang="en-US" altLang="cs-CZ" sz="1800" b="1">
                <a:solidFill>
                  <a:schemeClr val="accent2"/>
                </a:solidFill>
                <a:latin typeface="Comic Sans MS" panose="030F0702030302020204" pitchFamily="66" charset="0"/>
              </a:rPr>
              <a:t>&gt; kmenovost = stemness</a:t>
            </a:r>
            <a:endParaRPr lang="cs-CZ" altLang="cs-CZ" sz="1800" b="1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80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Comic Sans MS" panose="030F0702030302020204" pitchFamily="66" charset="0"/>
              </a:rPr>
              <a:t> Společné znaky s embryonálními a nádorovými buňkami, nezralý fenotyp 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  relativně nediferencované (</a:t>
            </a:r>
            <a:r>
              <a:rPr lang="cs-CZ" altLang="cs-CZ" sz="1600">
                <a:latin typeface="Comic Sans MS" panose="030F0702030302020204" pitchFamily="66" charset="0"/>
              </a:rPr>
              <a:t>= dlouhé telomery / vysoká aktivita telomeráz, specifické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  proteinové markery, velký jádro / plasmový poměr,…)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  </a:t>
            </a:r>
            <a:r>
              <a:rPr lang="cs-CZ" altLang="cs-CZ" sz="2000" b="1">
                <a:latin typeface="Comic Sans MS" panose="030F0702030302020204" pitchFamily="66" charset="0"/>
              </a:rPr>
              <a:t>=</a:t>
            </a:r>
            <a:r>
              <a:rPr lang="cs-CZ" altLang="cs-CZ" sz="2000">
                <a:latin typeface="Comic Sans MS" panose="030F0702030302020204" pitchFamily="66" charset="0"/>
              </a:rPr>
              <a:t> </a:t>
            </a:r>
            <a:r>
              <a:rPr lang="cs-CZ" altLang="cs-CZ" sz="2000" b="1" u="sng">
                <a:latin typeface="Comic Sans MS" panose="030F0702030302020204" pitchFamily="66" charset="0"/>
              </a:rPr>
              <a:t>VYHRAZENÉ </a:t>
            </a:r>
            <a:r>
              <a:rPr lang="cs-CZ" altLang="cs-CZ" sz="2000" u="sng">
                <a:latin typeface="Comic Sans MS" panose="030F0702030302020204" pitchFamily="66" charset="0"/>
              </a:rPr>
              <a:t>(PROFESIONÁLNÍ) </a:t>
            </a:r>
            <a:r>
              <a:rPr lang="cs-CZ" altLang="cs-CZ" sz="2000" b="1" u="sng">
                <a:latin typeface="Comic Sans MS" panose="030F0702030302020204" pitchFamily="66" charset="0"/>
              </a:rPr>
              <a:t>KMENOVÉ BUŇKY</a:t>
            </a:r>
            <a:endParaRPr lang="cs-CZ" altLang="cs-CZ" sz="2000" u="sng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- Některé somatické, terminálně diferencované buňky si zachovávají schopnost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  sebeobnovy a v případě potřeby i multipotence, normálně jsou ale quiescentní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  (spící)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  </a:t>
            </a:r>
            <a:r>
              <a:rPr lang="cs-CZ" altLang="cs-CZ" sz="1800" b="1">
                <a:latin typeface="Comic Sans MS" panose="030F0702030302020204" pitchFamily="66" charset="0"/>
              </a:rPr>
              <a:t>= FAKULTATIVNÍ KMENOVÉ BUŇKY </a:t>
            </a:r>
            <a:r>
              <a:rPr lang="cs-CZ" altLang="cs-CZ" sz="1800">
                <a:latin typeface="Comic Sans MS" panose="030F0702030302020204" pitchFamily="66" charset="0"/>
              </a:rPr>
              <a:t>(snad některé hepatocyty a buňky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					 plicních epitelů,…)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Comic Sans MS" panose="030F0702030302020204" pitchFamily="66" charset="0"/>
              </a:rPr>
              <a:t> Některé diferencované buňky si také dlouhodobě zachovávají schopnost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  proliferace, sebeobnovování</a:t>
            </a:r>
            <a:r>
              <a:rPr lang="cs-CZ" altLang="cs-CZ" sz="1800" b="1">
                <a:latin typeface="Comic Sans MS" panose="030F0702030302020204" pitchFamily="66" charset="0"/>
              </a:rPr>
              <a:t> </a:t>
            </a:r>
            <a:r>
              <a:rPr lang="cs-CZ" altLang="cs-CZ" sz="1800">
                <a:latin typeface="Comic Sans MS" panose="030F0702030302020204" pitchFamily="66" charset="0"/>
              </a:rPr>
              <a:t>a podílejí se tak na udržení homeostáze v tkáni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= </a:t>
            </a:r>
            <a:r>
              <a:rPr lang="cs-CZ" altLang="cs-CZ" sz="1800" b="1">
                <a:latin typeface="Comic Sans MS" panose="030F0702030302020204" pitchFamily="66" charset="0"/>
              </a:rPr>
              <a:t>Sebeobnovující se diferencované buňky </a:t>
            </a:r>
            <a:r>
              <a:rPr lang="cs-CZ" altLang="cs-CZ" sz="1800">
                <a:latin typeface="Comic Sans MS" panose="030F0702030302020204" pitchFamily="66" charset="0"/>
              </a:rPr>
              <a:t>(některé glie, mikroglie, tkáňové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   makrofágy, některé lymfocyty,..)</a:t>
            </a:r>
            <a:endParaRPr lang="cs-CZ" altLang="cs-CZ" sz="1800" b="1">
              <a:latin typeface="Comic Sans MS" panose="030F0702030302020204" pitchFamily="66" charset="0"/>
            </a:endParaRPr>
          </a:p>
        </p:txBody>
      </p:sp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2755900" y="125413"/>
            <a:ext cx="3648075" cy="523875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latin typeface="Comic Sans MS" panose="030F0702030302020204" pitchFamily="66" charset="0"/>
              </a:rPr>
              <a:t>KMENOVÉ BUŇKY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139700" y="642938"/>
            <a:ext cx="8826500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Comic Sans MS" panose="030F0702030302020204" pitchFamily="66" charset="0"/>
              </a:rPr>
              <a:t> dávají vznik buňkám dané buněčné struktury / tkáně / orgánu / (organismu)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Comic Sans MS" panose="030F0702030302020204" pitchFamily="66" charset="0"/>
              </a:rPr>
              <a:t> relativně pomalá proliferace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Comic Sans MS" panose="030F0702030302020204" pitchFamily="66" charset="0"/>
              </a:rPr>
              <a:t> jsou nejčastěji multipotentní, snad některé i pluripotentní či unipotentní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Comic Sans MS" panose="030F0702030302020204" pitchFamily="66" charset="0"/>
              </a:rPr>
              <a:t> jsou základním zdrojem buněk pro regeneraci organismu a homeostázi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Comic Sans MS" panose="030F0702030302020204" pitchFamily="66" charset="0"/>
              </a:rPr>
              <a:t> mají schopnost sebeobnovy (</a:t>
            </a:r>
            <a:r>
              <a:rPr lang="cs-CZ" altLang="cs-CZ" sz="1800" b="1">
                <a:latin typeface="Comic Sans MS" panose="030F0702030302020204" pitchFamily="66" charset="0"/>
              </a:rPr>
              <a:t>self-renewal</a:t>
            </a:r>
            <a:r>
              <a:rPr lang="cs-CZ" altLang="cs-CZ" sz="1800">
                <a:latin typeface="Comic Sans MS" panose="030F0702030302020204" pitchFamily="66" charset="0"/>
              </a:rPr>
              <a:t>) </a:t>
            </a:r>
            <a:r>
              <a:rPr lang="cs-CZ" altLang="cs-CZ" sz="1600">
                <a:latin typeface="Comic Sans MS" panose="030F0702030302020204" pitchFamily="66" charset="0"/>
              </a:rPr>
              <a:t>= </a:t>
            </a:r>
            <a:r>
              <a:rPr lang="cs-CZ" altLang="cs-CZ" sz="1600" i="1">
                <a:latin typeface="Comic Sans MS" panose="030F0702030302020204" pitchFamily="66" charset="0"/>
              </a:rPr>
              <a:t>in vivo</a:t>
            </a:r>
            <a:r>
              <a:rPr lang="cs-CZ" altLang="cs-CZ" sz="1600">
                <a:latin typeface="Comic Sans MS" panose="030F0702030302020204" pitchFamily="66" charset="0"/>
              </a:rPr>
              <a:t> asymetrické dělení</a:t>
            </a:r>
            <a:endParaRPr lang="cs-CZ" altLang="cs-CZ" sz="1800"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Comic Sans MS" panose="030F0702030302020204" pitchFamily="66" charset="0"/>
              </a:rPr>
              <a:t> s věkem jich ubývá, ale pravděpodobně nikdy během života jedince úplně nevymizí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000"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  </a:t>
            </a:r>
            <a:r>
              <a:rPr lang="cs-CZ" altLang="cs-CZ" sz="1800" b="1" i="1">
                <a:latin typeface="Comic Sans MS" panose="030F0702030302020204" pitchFamily="66" charset="0"/>
              </a:rPr>
              <a:t>profesionální SC</a:t>
            </a:r>
            <a:endParaRPr lang="en-US" altLang="cs-CZ" sz="18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altLang="cs-CZ" sz="1800">
                <a:latin typeface="Comic Sans MS" panose="030F0702030302020204" pitchFamily="66" charset="0"/>
              </a:rPr>
              <a:t> v tk</a:t>
            </a:r>
            <a:r>
              <a:rPr lang="cs-CZ" altLang="cs-CZ" sz="1800">
                <a:latin typeface="Comic Sans MS" panose="030F0702030302020204" pitchFamily="66" charset="0"/>
              </a:rPr>
              <a:t>áni jsou lokalizovány ve specifické oblasti, „</a:t>
            </a:r>
            <a:r>
              <a:rPr lang="cs-CZ" altLang="cs-CZ" sz="1800" b="1">
                <a:latin typeface="Comic Sans MS" panose="030F0702030302020204" pitchFamily="66" charset="0"/>
              </a:rPr>
              <a:t>niche</a:t>
            </a:r>
            <a:r>
              <a:rPr lang="cs-CZ" altLang="cs-CZ" sz="1800">
                <a:latin typeface="Comic Sans MS" panose="030F0702030302020204" pitchFamily="66" charset="0"/>
              </a:rPr>
              <a:t>“ (koutek)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Comic Sans MS" panose="030F0702030302020204" pitchFamily="66" charset="0"/>
              </a:rPr>
              <a:t> mají společné znaky s embryonálními a nádorovými buňkami </a:t>
            </a:r>
            <a:r>
              <a:rPr lang="cs-CZ" altLang="cs-CZ" sz="1600">
                <a:latin typeface="Comic Sans MS" panose="030F0702030302020204" pitchFamily="66" charset="0"/>
              </a:rPr>
              <a:t>= dlouhé telomery,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   specifické proteinové markery, velký jádro / plasmový poměr,…</a:t>
            </a:r>
            <a:endParaRPr lang="cs-CZ" altLang="cs-CZ" sz="1800"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Comic Sans MS" panose="030F0702030302020204" pitchFamily="66" charset="0"/>
              </a:rPr>
              <a:t> ???</a:t>
            </a:r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1930400" y="201613"/>
            <a:ext cx="5564188" cy="369887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KMENOVÉ BUŇKY PRIMÁRNÍ</a:t>
            </a:r>
            <a:r>
              <a:rPr lang="cs-CZ" altLang="cs-CZ" sz="1800">
                <a:latin typeface="Comic Sans MS" panose="030F0702030302020204" pitchFamily="66" charset="0"/>
              </a:rPr>
              <a:t> = existují „in vivo“</a:t>
            </a:r>
            <a:endParaRPr lang="cs-CZ" altLang="cs-CZ" sz="1800" b="1">
              <a:latin typeface="Comic Sans MS" panose="030F0702030302020204" pitchFamily="66" charset="0"/>
            </a:endParaRP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1695450" y="5592763"/>
            <a:ext cx="5734050" cy="12287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Somatické kmenové buňky (embryonální a adultní)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 b="1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Buňky některých zárodečných linií (</a:t>
            </a:r>
            <a:r>
              <a:rPr lang="cs-CZ" altLang="cs-CZ" sz="1800">
                <a:latin typeface="Comic Sans MS" panose="030F0702030302020204" pitchFamily="66" charset="0"/>
              </a:rPr>
              <a:t>neurální lišta</a:t>
            </a:r>
            <a:r>
              <a:rPr lang="cs-CZ" altLang="cs-CZ" sz="1800" b="1">
                <a:latin typeface="Comic Sans MS" panose="030F0702030302020204" pitchFamily="66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 a kmenové buňky trofoblastu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652463" y="498475"/>
            <a:ext cx="7896225" cy="4619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KMENOVÉ BUŇKY ODVOZENÉ/SEKUNDÁRNÍ</a:t>
            </a:r>
            <a:r>
              <a:rPr lang="cs-CZ" altLang="cs-CZ" sz="1800">
                <a:latin typeface="Comic Sans MS" panose="030F0702030302020204" pitchFamily="66" charset="0"/>
              </a:rPr>
              <a:t> = existují jen „in vitro“</a:t>
            </a:r>
            <a:endParaRPr lang="cs-CZ" altLang="cs-CZ" sz="1800" b="1">
              <a:latin typeface="Comic Sans MS" panose="030F0702030302020204" pitchFamily="66" charset="0"/>
            </a:endParaRP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317500" y="1336675"/>
            <a:ext cx="8445500" cy="531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cs-CZ" altLang="cs-CZ" sz="1800" dirty="0" smtClean="0">
                <a:latin typeface="Comic Sans MS" panose="030F0702030302020204" pitchFamily="66" charset="0"/>
              </a:rPr>
              <a:t>  jsou připravené z populací </a:t>
            </a:r>
            <a:r>
              <a:rPr lang="cs-CZ" altLang="cs-CZ" sz="1800" dirty="0" err="1" smtClean="0">
                <a:latin typeface="Comic Sans MS" panose="030F0702030302020204" pitchFamily="66" charset="0"/>
              </a:rPr>
              <a:t>pluripotentních</a:t>
            </a:r>
            <a:r>
              <a:rPr lang="cs-CZ" altLang="cs-CZ" sz="1800" dirty="0" smtClean="0">
                <a:latin typeface="Comic Sans MS" panose="030F0702030302020204" pitchFamily="66" charset="0"/>
              </a:rPr>
              <a:t> embryonálních buněk, ze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800" dirty="0" smtClean="0">
                <a:latin typeface="Comic Sans MS" panose="030F0702030302020204" pitchFamily="66" charset="0"/>
              </a:rPr>
              <a:t>   zárodečných buněk, nebo z </a:t>
            </a:r>
            <a:r>
              <a:rPr lang="cs-CZ" altLang="cs-CZ" sz="1800" dirty="0" err="1" smtClean="0">
                <a:latin typeface="Comic Sans MS" panose="030F0702030302020204" pitchFamily="66" charset="0"/>
              </a:rPr>
              <a:t>progenitorů</a:t>
            </a:r>
            <a:r>
              <a:rPr lang="cs-CZ" altLang="cs-CZ" sz="1800" dirty="0" smtClean="0">
                <a:latin typeface="Comic Sans MS" panose="030F0702030302020204" pitchFamily="66" charset="0"/>
              </a:rPr>
              <a:t> embryonálních a dospělých tkání,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800" dirty="0" smtClean="0">
                <a:latin typeface="Comic Sans MS" panose="030F0702030302020204" pitchFamily="66" charset="0"/>
              </a:rPr>
              <a:t>   genetickými manipulacemi a speciálními kondicemi i ze somatických buněk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800" dirty="0" smtClean="0">
                <a:latin typeface="Comic Sans MS" panose="030F0702030302020204" pitchFamily="66" charset="0"/>
              </a:rPr>
              <a:t>-  relativně rychle </a:t>
            </a:r>
            <a:r>
              <a:rPr lang="cs-CZ" altLang="cs-CZ" sz="1800" dirty="0" err="1" smtClean="0">
                <a:latin typeface="Comic Sans MS" panose="030F0702030302020204" pitchFamily="66" charset="0"/>
              </a:rPr>
              <a:t>proliferují</a:t>
            </a:r>
            <a:endParaRPr lang="cs-CZ" altLang="cs-CZ" sz="1800" dirty="0" smtClean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cs-CZ" altLang="cs-CZ" sz="1800" dirty="0" smtClean="0">
                <a:latin typeface="Comic Sans MS" panose="030F0702030302020204" pitchFamily="66" charset="0"/>
              </a:rPr>
              <a:t>  některé jsou </a:t>
            </a:r>
            <a:r>
              <a:rPr lang="cs-CZ" altLang="cs-CZ" sz="1800" dirty="0" err="1" smtClean="0">
                <a:latin typeface="Comic Sans MS" panose="030F0702030302020204" pitchFamily="66" charset="0"/>
              </a:rPr>
              <a:t>multipotentní</a:t>
            </a:r>
            <a:r>
              <a:rPr lang="cs-CZ" altLang="cs-CZ" sz="1800" dirty="0" smtClean="0">
                <a:latin typeface="Comic Sans MS" panose="030F0702030302020204" pitchFamily="66" charset="0"/>
              </a:rPr>
              <a:t> </a:t>
            </a:r>
            <a:r>
              <a:rPr lang="cs-CZ" altLang="cs-CZ" sz="1600" dirty="0" smtClean="0">
                <a:latin typeface="Comic Sans MS" panose="030F0702030302020204" pitchFamily="66" charset="0"/>
              </a:rPr>
              <a:t>(z embryonálních a dospělých tkání)</a:t>
            </a:r>
            <a:r>
              <a:rPr lang="cs-CZ" altLang="cs-CZ" sz="1600" b="1" dirty="0" smtClean="0">
                <a:latin typeface="Comic Sans MS" panose="030F0702030302020204" pitchFamily="66" charset="0"/>
              </a:rPr>
              <a:t>,</a:t>
            </a:r>
            <a:r>
              <a:rPr lang="cs-CZ" altLang="cs-CZ" sz="1600" dirty="0" smtClean="0">
                <a:latin typeface="Comic Sans MS" panose="030F0702030302020204" pitchFamily="66" charset="0"/>
              </a:rPr>
              <a:t> </a:t>
            </a:r>
            <a:r>
              <a:rPr lang="cs-CZ" altLang="cs-CZ" sz="1800" dirty="0" smtClean="0">
                <a:latin typeface="Comic Sans MS" panose="030F0702030302020204" pitchFamily="66" charset="0"/>
              </a:rPr>
              <a:t>některé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800" dirty="0" smtClean="0">
                <a:latin typeface="Comic Sans MS" panose="030F0702030302020204" pitchFamily="66" charset="0"/>
              </a:rPr>
              <a:t>    </a:t>
            </a:r>
            <a:r>
              <a:rPr lang="cs-CZ" altLang="cs-CZ" sz="1800" dirty="0" err="1" smtClean="0">
                <a:latin typeface="Comic Sans MS" panose="030F0702030302020204" pitchFamily="66" charset="0"/>
              </a:rPr>
              <a:t>pluripotentní</a:t>
            </a:r>
            <a:r>
              <a:rPr lang="cs-CZ" altLang="cs-CZ" sz="1600" dirty="0" smtClean="0">
                <a:latin typeface="Comic Sans MS" panose="030F0702030302020204" pitchFamily="66" charset="0"/>
              </a:rPr>
              <a:t> (embryonální původ)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cs-CZ" altLang="cs-CZ" sz="1800" dirty="0" smtClean="0">
                <a:latin typeface="Comic Sans MS" panose="030F0702030302020204" pitchFamily="66" charset="0"/>
              </a:rPr>
              <a:t>  mohou být zdrojem buněk pro regeneraci organismu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cs-CZ" altLang="cs-CZ" sz="1800" dirty="0" smtClean="0">
                <a:latin typeface="Comic Sans MS" panose="030F0702030302020204" pitchFamily="66" charset="0"/>
              </a:rPr>
              <a:t>  mají schopnost </a:t>
            </a:r>
            <a:r>
              <a:rPr lang="cs-CZ" altLang="cs-CZ" sz="1800" dirty="0" err="1" smtClean="0">
                <a:latin typeface="Comic Sans MS" panose="030F0702030302020204" pitchFamily="66" charset="0"/>
              </a:rPr>
              <a:t>sebeobnovy</a:t>
            </a:r>
            <a:r>
              <a:rPr lang="cs-CZ" altLang="cs-CZ" sz="1800" dirty="0" smtClean="0">
                <a:latin typeface="Comic Sans MS" panose="030F0702030302020204" pitchFamily="66" charset="0"/>
              </a:rPr>
              <a:t> (</a:t>
            </a:r>
            <a:r>
              <a:rPr lang="cs-CZ" altLang="cs-CZ" sz="1800" b="1" dirty="0" err="1" smtClean="0">
                <a:latin typeface="Comic Sans MS" panose="030F0702030302020204" pitchFamily="66" charset="0"/>
              </a:rPr>
              <a:t>self-renewal</a:t>
            </a:r>
            <a:r>
              <a:rPr lang="cs-CZ" altLang="cs-CZ" sz="1800" dirty="0" smtClean="0">
                <a:latin typeface="Comic Sans MS" panose="030F0702030302020204" pitchFamily="66" charset="0"/>
              </a:rPr>
              <a:t>) </a:t>
            </a:r>
            <a:r>
              <a:rPr lang="cs-CZ" altLang="cs-CZ" sz="1600" dirty="0" smtClean="0">
                <a:latin typeface="Comic Sans MS" panose="030F0702030302020204" pitchFamily="66" charset="0"/>
              </a:rPr>
              <a:t>= „</a:t>
            </a:r>
            <a:r>
              <a:rPr lang="cs-CZ" altLang="cs-CZ" sz="1600" u="sng" dirty="0" smtClean="0">
                <a:latin typeface="Comic Sans MS" panose="030F0702030302020204" pitchFamily="66" charset="0"/>
              </a:rPr>
              <a:t>asymetrické</a:t>
            </a:r>
            <a:r>
              <a:rPr lang="cs-CZ" altLang="cs-CZ" sz="1600" dirty="0" smtClean="0">
                <a:latin typeface="Comic Sans MS" panose="030F0702030302020204" pitchFamily="66" charset="0"/>
              </a:rPr>
              <a:t>/symetrické“ dělení</a:t>
            </a:r>
            <a:endParaRPr lang="cs-CZ" altLang="cs-CZ" sz="1800" dirty="0" smtClean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cs-CZ" altLang="cs-CZ" sz="1800" dirty="0" smtClean="0">
                <a:latin typeface="Comic Sans MS" panose="030F0702030302020204" pitchFamily="66" charset="0"/>
              </a:rPr>
              <a:t>  mají společné znaky s embryonálními a nádorovými buňkami </a:t>
            </a:r>
            <a:r>
              <a:rPr lang="cs-CZ" altLang="cs-CZ" sz="1600" dirty="0" smtClean="0">
                <a:latin typeface="Comic Sans MS" panose="030F0702030302020204" pitchFamily="66" charset="0"/>
              </a:rPr>
              <a:t>= dlouhé </a:t>
            </a:r>
            <a:r>
              <a:rPr lang="cs-CZ" altLang="cs-CZ" sz="1600" dirty="0" err="1" smtClean="0">
                <a:latin typeface="Comic Sans MS" panose="030F0702030302020204" pitchFamily="66" charset="0"/>
              </a:rPr>
              <a:t>telomery</a:t>
            </a:r>
            <a:r>
              <a:rPr lang="cs-CZ" altLang="cs-CZ" sz="1600" dirty="0" smtClean="0">
                <a:latin typeface="Comic Sans MS" panose="030F0702030302020204" pitchFamily="66" charset="0"/>
              </a:rPr>
              <a:t>,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600" dirty="0" smtClean="0">
                <a:latin typeface="Comic Sans MS" panose="030F0702030302020204" pitchFamily="66" charset="0"/>
              </a:rPr>
              <a:t>   specifické proteinové </a:t>
            </a:r>
            <a:r>
              <a:rPr lang="cs-CZ" altLang="cs-CZ" sz="1600" dirty="0" err="1" smtClean="0">
                <a:latin typeface="Comic Sans MS" panose="030F0702030302020204" pitchFamily="66" charset="0"/>
              </a:rPr>
              <a:t>markery</a:t>
            </a:r>
            <a:r>
              <a:rPr lang="cs-CZ" altLang="cs-CZ" sz="1600" dirty="0" smtClean="0">
                <a:latin typeface="Comic Sans MS" panose="030F0702030302020204" pitchFamily="66" charset="0"/>
              </a:rPr>
              <a:t>, velký jádro / plasmový poměr,…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cs-CZ" altLang="cs-CZ" sz="1600" dirty="0" smtClean="0">
                <a:latin typeface="Comic Sans MS" panose="030F0702030302020204" pitchFamily="66" charset="0"/>
              </a:rPr>
              <a:t>Problémy s jejich udržením – stabilita genotypu/fenotypu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cs-CZ" altLang="cs-CZ" sz="1800" dirty="0" smtClean="0">
                <a:latin typeface="Comic Sans MS" panose="030F0702030302020204" pitchFamily="66" charset="0"/>
              </a:rPr>
              <a:t>???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4"/>
          <p:cNvGrpSpPr>
            <a:grpSpLocks/>
          </p:cNvGrpSpPr>
          <p:nvPr/>
        </p:nvGrpSpPr>
        <p:grpSpPr bwMode="auto">
          <a:xfrm>
            <a:off x="6196013" y="887413"/>
            <a:ext cx="2057400" cy="2006600"/>
            <a:chOff x="272" y="880"/>
            <a:chExt cx="1296" cy="1264"/>
          </a:xfrm>
        </p:grpSpPr>
        <p:sp>
          <p:nvSpPr>
            <p:cNvPr id="9272" name="Rectangle 5"/>
            <p:cNvSpPr>
              <a:spLocks noChangeArrowheads="1"/>
            </p:cNvSpPr>
            <p:nvPr/>
          </p:nvSpPr>
          <p:spPr bwMode="auto">
            <a:xfrm>
              <a:off x="272" y="880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73" name="Rectangle 6"/>
            <p:cNvSpPr>
              <a:spLocks noChangeArrowheads="1"/>
            </p:cNvSpPr>
            <p:nvPr/>
          </p:nvSpPr>
          <p:spPr bwMode="auto">
            <a:xfrm>
              <a:off x="704" y="880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74" name="Rectangle 7"/>
            <p:cNvSpPr>
              <a:spLocks noChangeArrowheads="1"/>
            </p:cNvSpPr>
            <p:nvPr/>
          </p:nvSpPr>
          <p:spPr bwMode="auto">
            <a:xfrm>
              <a:off x="1136" y="880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75" name="Rectangle 8"/>
            <p:cNvSpPr>
              <a:spLocks noChangeArrowheads="1"/>
            </p:cNvSpPr>
            <p:nvPr/>
          </p:nvSpPr>
          <p:spPr bwMode="auto">
            <a:xfrm>
              <a:off x="704" y="1304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structure</a:t>
              </a:r>
            </a:p>
          </p:txBody>
        </p:sp>
        <p:sp>
          <p:nvSpPr>
            <p:cNvPr id="9276" name="Rectangle 9"/>
            <p:cNvSpPr>
              <a:spLocks noChangeArrowheads="1"/>
            </p:cNvSpPr>
            <p:nvPr/>
          </p:nvSpPr>
          <p:spPr bwMode="auto">
            <a:xfrm>
              <a:off x="272" y="1304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800"/>
            </a:p>
          </p:txBody>
        </p:sp>
        <p:sp>
          <p:nvSpPr>
            <p:cNvPr id="9277" name="Rectangle 10"/>
            <p:cNvSpPr>
              <a:spLocks noChangeArrowheads="1"/>
            </p:cNvSpPr>
            <p:nvPr/>
          </p:nvSpPr>
          <p:spPr bwMode="auto">
            <a:xfrm>
              <a:off x="1136" y="1304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78" name="Rectangle 11"/>
            <p:cNvSpPr>
              <a:spLocks noChangeArrowheads="1"/>
            </p:cNvSpPr>
            <p:nvPr/>
          </p:nvSpPr>
          <p:spPr bwMode="auto">
            <a:xfrm>
              <a:off x="272" y="1720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metabolism</a:t>
              </a:r>
            </a:p>
          </p:txBody>
        </p:sp>
        <p:sp>
          <p:nvSpPr>
            <p:cNvPr id="9279" name="Rectangle 12"/>
            <p:cNvSpPr>
              <a:spLocks noChangeArrowheads="1"/>
            </p:cNvSpPr>
            <p:nvPr/>
          </p:nvSpPr>
          <p:spPr bwMode="auto">
            <a:xfrm>
              <a:off x="704" y="1720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80" name="Rectangle 13"/>
            <p:cNvSpPr>
              <a:spLocks noChangeArrowheads="1"/>
            </p:cNvSpPr>
            <p:nvPr/>
          </p:nvSpPr>
          <p:spPr bwMode="auto">
            <a:xfrm>
              <a:off x="1136" y="1720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grpSp>
        <p:nvGrpSpPr>
          <p:cNvPr id="9219" name="Group 51"/>
          <p:cNvGrpSpPr>
            <a:grpSpLocks/>
          </p:cNvGrpSpPr>
          <p:nvPr/>
        </p:nvGrpSpPr>
        <p:grpSpPr bwMode="auto">
          <a:xfrm>
            <a:off x="2176463" y="908050"/>
            <a:ext cx="984250" cy="5349875"/>
            <a:chOff x="336" y="284"/>
            <a:chExt cx="620" cy="3370"/>
          </a:xfrm>
        </p:grpSpPr>
        <p:sp>
          <p:nvSpPr>
            <p:cNvPr id="9236" name="Rectangle 46"/>
            <p:cNvSpPr>
              <a:spLocks noChangeAspect="1" noChangeArrowheads="1"/>
            </p:cNvSpPr>
            <p:nvPr/>
          </p:nvSpPr>
          <p:spPr bwMode="auto">
            <a:xfrm>
              <a:off x="336" y="1960"/>
              <a:ext cx="179" cy="1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800"/>
            </a:p>
          </p:txBody>
        </p:sp>
        <p:sp>
          <p:nvSpPr>
            <p:cNvPr id="9237" name="Rectangle 37"/>
            <p:cNvSpPr>
              <a:spLocks noChangeAspect="1" noChangeArrowheads="1"/>
            </p:cNvSpPr>
            <p:nvPr/>
          </p:nvSpPr>
          <p:spPr bwMode="auto">
            <a:xfrm>
              <a:off x="386" y="1849"/>
              <a:ext cx="179" cy="1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800"/>
            </a:p>
          </p:txBody>
        </p:sp>
        <p:sp>
          <p:nvSpPr>
            <p:cNvPr id="9238" name="Rectangle 28"/>
            <p:cNvSpPr>
              <a:spLocks noChangeAspect="1" noChangeArrowheads="1"/>
            </p:cNvSpPr>
            <p:nvPr/>
          </p:nvSpPr>
          <p:spPr bwMode="auto">
            <a:xfrm>
              <a:off x="473" y="1772"/>
              <a:ext cx="179" cy="17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800"/>
            </a:p>
          </p:txBody>
        </p:sp>
        <p:sp>
          <p:nvSpPr>
            <p:cNvPr id="9239" name="Rectangle 19"/>
            <p:cNvSpPr>
              <a:spLocks noChangeAspect="1" noChangeArrowheads="1"/>
            </p:cNvSpPr>
            <p:nvPr/>
          </p:nvSpPr>
          <p:spPr bwMode="auto">
            <a:xfrm>
              <a:off x="577" y="1694"/>
              <a:ext cx="179" cy="17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800"/>
            </a:p>
          </p:txBody>
        </p:sp>
        <p:sp>
          <p:nvSpPr>
            <p:cNvPr id="9240" name="Rectangle 47"/>
            <p:cNvSpPr>
              <a:spLocks noChangeAspect="1" noChangeArrowheads="1"/>
            </p:cNvSpPr>
            <p:nvPr/>
          </p:nvSpPr>
          <p:spPr bwMode="auto">
            <a:xfrm>
              <a:off x="653" y="1437"/>
              <a:ext cx="179" cy="17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41" name="Rectangle 15"/>
            <p:cNvSpPr>
              <a:spLocks noChangeAspect="1" noChangeArrowheads="1"/>
            </p:cNvSpPr>
            <p:nvPr/>
          </p:nvSpPr>
          <p:spPr bwMode="auto">
            <a:xfrm>
              <a:off x="441" y="284"/>
              <a:ext cx="179" cy="17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42" name="Rectangle 16"/>
            <p:cNvSpPr>
              <a:spLocks noChangeAspect="1" noChangeArrowheads="1"/>
            </p:cNvSpPr>
            <p:nvPr/>
          </p:nvSpPr>
          <p:spPr bwMode="auto">
            <a:xfrm>
              <a:off x="528" y="2896"/>
              <a:ext cx="179" cy="17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43" name="Rectangle 17"/>
            <p:cNvSpPr>
              <a:spLocks noChangeAspect="1" noChangeArrowheads="1"/>
            </p:cNvSpPr>
            <p:nvPr/>
          </p:nvSpPr>
          <p:spPr bwMode="auto">
            <a:xfrm>
              <a:off x="438" y="3478"/>
              <a:ext cx="179" cy="1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44" name="Rectangle 18"/>
            <p:cNvSpPr>
              <a:spLocks noChangeAspect="1" noChangeArrowheads="1"/>
            </p:cNvSpPr>
            <p:nvPr/>
          </p:nvSpPr>
          <p:spPr bwMode="auto">
            <a:xfrm>
              <a:off x="697" y="690"/>
              <a:ext cx="179" cy="17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structure</a:t>
              </a:r>
            </a:p>
          </p:txBody>
        </p:sp>
        <p:sp>
          <p:nvSpPr>
            <p:cNvPr id="9245" name="Rectangle 20"/>
            <p:cNvSpPr>
              <a:spLocks noChangeAspect="1" noChangeArrowheads="1"/>
            </p:cNvSpPr>
            <p:nvPr/>
          </p:nvSpPr>
          <p:spPr bwMode="auto">
            <a:xfrm>
              <a:off x="447" y="2840"/>
              <a:ext cx="179" cy="176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46" name="Rectangle 21"/>
            <p:cNvSpPr>
              <a:spLocks noChangeAspect="1" noChangeArrowheads="1"/>
            </p:cNvSpPr>
            <p:nvPr/>
          </p:nvSpPr>
          <p:spPr bwMode="auto">
            <a:xfrm>
              <a:off x="440" y="2048"/>
              <a:ext cx="179" cy="17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metabolism</a:t>
              </a:r>
            </a:p>
          </p:txBody>
        </p:sp>
        <p:sp>
          <p:nvSpPr>
            <p:cNvPr id="9247" name="Rectangle 22"/>
            <p:cNvSpPr>
              <a:spLocks noChangeAspect="1" noChangeArrowheads="1"/>
            </p:cNvSpPr>
            <p:nvPr/>
          </p:nvSpPr>
          <p:spPr bwMode="auto">
            <a:xfrm>
              <a:off x="517" y="2136"/>
              <a:ext cx="179" cy="1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48" name="Rectangle 23"/>
            <p:cNvSpPr>
              <a:spLocks noChangeAspect="1" noChangeArrowheads="1"/>
            </p:cNvSpPr>
            <p:nvPr/>
          </p:nvSpPr>
          <p:spPr bwMode="auto">
            <a:xfrm>
              <a:off x="453" y="933"/>
              <a:ext cx="179" cy="17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49" name="Rectangle 24"/>
            <p:cNvSpPr>
              <a:spLocks noChangeAspect="1" noChangeArrowheads="1"/>
            </p:cNvSpPr>
            <p:nvPr/>
          </p:nvSpPr>
          <p:spPr bwMode="auto">
            <a:xfrm>
              <a:off x="537" y="380"/>
              <a:ext cx="179" cy="1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50" name="Rectangle 25"/>
            <p:cNvSpPr>
              <a:spLocks noChangeAspect="1" noChangeArrowheads="1"/>
            </p:cNvSpPr>
            <p:nvPr/>
          </p:nvSpPr>
          <p:spPr bwMode="auto">
            <a:xfrm>
              <a:off x="624" y="2992"/>
              <a:ext cx="179" cy="17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51" name="Rectangle 26"/>
            <p:cNvSpPr>
              <a:spLocks noChangeAspect="1" noChangeArrowheads="1"/>
            </p:cNvSpPr>
            <p:nvPr/>
          </p:nvSpPr>
          <p:spPr bwMode="auto">
            <a:xfrm>
              <a:off x="369" y="3391"/>
              <a:ext cx="179" cy="17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52" name="Rectangle 27"/>
            <p:cNvSpPr>
              <a:spLocks noChangeAspect="1" noChangeArrowheads="1"/>
            </p:cNvSpPr>
            <p:nvPr/>
          </p:nvSpPr>
          <p:spPr bwMode="auto">
            <a:xfrm>
              <a:off x="583" y="831"/>
              <a:ext cx="179" cy="17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structure</a:t>
              </a:r>
            </a:p>
          </p:txBody>
        </p:sp>
        <p:sp>
          <p:nvSpPr>
            <p:cNvPr id="9253" name="Rectangle 29"/>
            <p:cNvSpPr>
              <a:spLocks noChangeAspect="1" noChangeArrowheads="1"/>
            </p:cNvSpPr>
            <p:nvPr/>
          </p:nvSpPr>
          <p:spPr bwMode="auto">
            <a:xfrm>
              <a:off x="370" y="2754"/>
              <a:ext cx="179" cy="17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54" name="Rectangle 30"/>
            <p:cNvSpPr>
              <a:spLocks noChangeAspect="1" noChangeArrowheads="1"/>
            </p:cNvSpPr>
            <p:nvPr/>
          </p:nvSpPr>
          <p:spPr bwMode="auto">
            <a:xfrm>
              <a:off x="453" y="2660"/>
              <a:ext cx="179" cy="17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metabolism</a:t>
              </a:r>
            </a:p>
          </p:txBody>
        </p:sp>
        <p:sp>
          <p:nvSpPr>
            <p:cNvPr id="9255" name="Rectangle 31"/>
            <p:cNvSpPr>
              <a:spLocks noChangeAspect="1" noChangeArrowheads="1"/>
            </p:cNvSpPr>
            <p:nvPr/>
          </p:nvSpPr>
          <p:spPr bwMode="auto">
            <a:xfrm>
              <a:off x="585" y="2224"/>
              <a:ext cx="179" cy="17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56" name="Rectangle 32"/>
            <p:cNvSpPr>
              <a:spLocks noChangeAspect="1" noChangeArrowheads="1"/>
            </p:cNvSpPr>
            <p:nvPr/>
          </p:nvSpPr>
          <p:spPr bwMode="auto">
            <a:xfrm>
              <a:off x="347" y="1011"/>
              <a:ext cx="179" cy="176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57" name="Rectangle 33"/>
            <p:cNvSpPr>
              <a:spLocks noChangeAspect="1" noChangeArrowheads="1"/>
            </p:cNvSpPr>
            <p:nvPr/>
          </p:nvSpPr>
          <p:spPr bwMode="auto">
            <a:xfrm>
              <a:off x="633" y="476"/>
              <a:ext cx="179" cy="17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58" name="Rectangle 34"/>
            <p:cNvSpPr>
              <a:spLocks noChangeAspect="1" noChangeArrowheads="1"/>
            </p:cNvSpPr>
            <p:nvPr/>
          </p:nvSpPr>
          <p:spPr bwMode="auto">
            <a:xfrm>
              <a:off x="720" y="3088"/>
              <a:ext cx="179" cy="1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59" name="Rectangle 35"/>
            <p:cNvSpPr>
              <a:spLocks noChangeAspect="1" noChangeArrowheads="1"/>
            </p:cNvSpPr>
            <p:nvPr/>
          </p:nvSpPr>
          <p:spPr bwMode="auto">
            <a:xfrm>
              <a:off x="466" y="3332"/>
              <a:ext cx="179" cy="17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60" name="Rectangle 36"/>
            <p:cNvSpPr>
              <a:spLocks noChangeAspect="1" noChangeArrowheads="1"/>
            </p:cNvSpPr>
            <p:nvPr/>
          </p:nvSpPr>
          <p:spPr bwMode="auto">
            <a:xfrm>
              <a:off x="688" y="1622"/>
              <a:ext cx="179" cy="17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structure</a:t>
              </a:r>
            </a:p>
          </p:txBody>
        </p:sp>
        <p:sp>
          <p:nvSpPr>
            <p:cNvPr id="9261" name="Rectangle 38"/>
            <p:cNvSpPr>
              <a:spLocks noChangeAspect="1" noChangeArrowheads="1"/>
            </p:cNvSpPr>
            <p:nvPr/>
          </p:nvSpPr>
          <p:spPr bwMode="auto">
            <a:xfrm>
              <a:off x="740" y="1515"/>
              <a:ext cx="179" cy="17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62" name="Rectangle 39"/>
            <p:cNvSpPr>
              <a:spLocks noChangeAspect="1" noChangeArrowheads="1"/>
            </p:cNvSpPr>
            <p:nvPr/>
          </p:nvSpPr>
          <p:spPr bwMode="auto">
            <a:xfrm>
              <a:off x="577" y="2583"/>
              <a:ext cx="179" cy="17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metabolism</a:t>
              </a:r>
            </a:p>
          </p:txBody>
        </p:sp>
        <p:sp>
          <p:nvSpPr>
            <p:cNvPr id="9263" name="Rectangle 40"/>
            <p:cNvSpPr>
              <a:spLocks noChangeAspect="1" noChangeArrowheads="1"/>
            </p:cNvSpPr>
            <p:nvPr/>
          </p:nvSpPr>
          <p:spPr bwMode="auto">
            <a:xfrm>
              <a:off x="681" y="2320"/>
              <a:ext cx="179" cy="17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64" name="Rectangle 41"/>
            <p:cNvSpPr>
              <a:spLocks noChangeAspect="1" noChangeArrowheads="1"/>
            </p:cNvSpPr>
            <p:nvPr/>
          </p:nvSpPr>
          <p:spPr bwMode="auto">
            <a:xfrm>
              <a:off x="379" y="1135"/>
              <a:ext cx="179" cy="17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65" name="Rectangle 42"/>
            <p:cNvSpPr>
              <a:spLocks noChangeAspect="1" noChangeArrowheads="1"/>
            </p:cNvSpPr>
            <p:nvPr/>
          </p:nvSpPr>
          <p:spPr bwMode="auto">
            <a:xfrm>
              <a:off x="729" y="572"/>
              <a:ext cx="179" cy="17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66" name="Rectangle 43"/>
            <p:cNvSpPr>
              <a:spLocks noChangeAspect="1" noChangeArrowheads="1"/>
            </p:cNvSpPr>
            <p:nvPr/>
          </p:nvSpPr>
          <p:spPr bwMode="auto">
            <a:xfrm>
              <a:off x="634" y="3194"/>
              <a:ext cx="179" cy="1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67" name="Rectangle 44"/>
            <p:cNvSpPr>
              <a:spLocks noChangeAspect="1" noChangeArrowheads="1"/>
            </p:cNvSpPr>
            <p:nvPr/>
          </p:nvSpPr>
          <p:spPr bwMode="auto">
            <a:xfrm>
              <a:off x="552" y="3272"/>
              <a:ext cx="179" cy="1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68" name="Rectangle 45"/>
            <p:cNvSpPr>
              <a:spLocks noChangeAspect="1" noChangeArrowheads="1"/>
            </p:cNvSpPr>
            <p:nvPr/>
          </p:nvSpPr>
          <p:spPr bwMode="auto">
            <a:xfrm>
              <a:off x="546" y="1326"/>
              <a:ext cx="179" cy="17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structure</a:t>
              </a:r>
            </a:p>
          </p:txBody>
        </p:sp>
        <p:sp>
          <p:nvSpPr>
            <p:cNvPr id="9269" name="Rectangle 48"/>
            <p:cNvSpPr>
              <a:spLocks noChangeAspect="1" noChangeArrowheads="1"/>
            </p:cNvSpPr>
            <p:nvPr/>
          </p:nvSpPr>
          <p:spPr bwMode="auto">
            <a:xfrm>
              <a:off x="701" y="2514"/>
              <a:ext cx="179" cy="17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 b="1"/>
                <a:t>metabolism</a:t>
              </a:r>
            </a:p>
          </p:txBody>
        </p:sp>
        <p:sp>
          <p:nvSpPr>
            <p:cNvPr id="9270" name="Rectangle 49"/>
            <p:cNvSpPr>
              <a:spLocks noChangeAspect="1" noChangeArrowheads="1"/>
            </p:cNvSpPr>
            <p:nvPr/>
          </p:nvSpPr>
          <p:spPr bwMode="auto">
            <a:xfrm>
              <a:off x="777" y="2416"/>
              <a:ext cx="179" cy="1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71" name="Rectangle 50"/>
            <p:cNvSpPr>
              <a:spLocks noChangeAspect="1" noChangeArrowheads="1"/>
            </p:cNvSpPr>
            <p:nvPr/>
          </p:nvSpPr>
          <p:spPr bwMode="auto">
            <a:xfrm>
              <a:off x="467" y="1212"/>
              <a:ext cx="179" cy="1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sp>
        <p:nvSpPr>
          <p:cNvPr id="9220" name="Text Box 52"/>
          <p:cNvSpPr txBox="1">
            <a:spLocks noChangeArrowheads="1"/>
          </p:cNvSpPr>
          <p:nvPr/>
        </p:nvSpPr>
        <p:spPr bwMode="auto">
          <a:xfrm>
            <a:off x="671513" y="2673350"/>
            <a:ext cx="16891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latin typeface="Comic Sans MS" panose="030F0702030302020204" pitchFamily="66" charset="0"/>
              </a:rPr>
              <a:t>genotyp</a:t>
            </a:r>
          </a:p>
        </p:txBody>
      </p:sp>
      <p:sp>
        <p:nvSpPr>
          <p:cNvPr id="9221" name="Text Box 53"/>
          <p:cNvSpPr txBox="1">
            <a:spLocks noChangeArrowheads="1"/>
          </p:cNvSpPr>
          <p:nvPr/>
        </p:nvSpPr>
        <p:spPr bwMode="auto">
          <a:xfrm>
            <a:off x="6283325" y="193675"/>
            <a:ext cx="1679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latin typeface="Comic Sans MS" panose="030F0702030302020204" pitchFamily="66" charset="0"/>
              </a:rPr>
              <a:t>fenotyp</a:t>
            </a:r>
          </a:p>
        </p:txBody>
      </p:sp>
      <p:sp>
        <p:nvSpPr>
          <p:cNvPr id="9222" name="AutoShape 54"/>
          <p:cNvSpPr>
            <a:spLocks noChangeArrowheads="1"/>
          </p:cNvSpPr>
          <p:nvPr/>
        </p:nvSpPr>
        <p:spPr bwMode="auto">
          <a:xfrm>
            <a:off x="3571875" y="3148013"/>
            <a:ext cx="2176463" cy="512762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9223" name="Group 55"/>
          <p:cNvGrpSpPr>
            <a:grpSpLocks/>
          </p:cNvGrpSpPr>
          <p:nvPr/>
        </p:nvGrpSpPr>
        <p:grpSpPr bwMode="auto">
          <a:xfrm>
            <a:off x="6262688" y="4203700"/>
            <a:ext cx="2057400" cy="2006600"/>
            <a:chOff x="272" y="880"/>
            <a:chExt cx="1296" cy="1264"/>
          </a:xfrm>
        </p:grpSpPr>
        <p:sp>
          <p:nvSpPr>
            <p:cNvPr id="9227" name="Rectangle 56"/>
            <p:cNvSpPr>
              <a:spLocks noChangeArrowheads="1"/>
            </p:cNvSpPr>
            <p:nvPr/>
          </p:nvSpPr>
          <p:spPr bwMode="auto">
            <a:xfrm>
              <a:off x="272" y="880"/>
              <a:ext cx="432" cy="42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28" name="Rectangle 57"/>
            <p:cNvSpPr>
              <a:spLocks noChangeArrowheads="1"/>
            </p:cNvSpPr>
            <p:nvPr/>
          </p:nvSpPr>
          <p:spPr bwMode="auto">
            <a:xfrm>
              <a:off x="704" y="880"/>
              <a:ext cx="432" cy="424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accent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29" name="Rectangle 58"/>
            <p:cNvSpPr>
              <a:spLocks noChangeArrowheads="1"/>
            </p:cNvSpPr>
            <p:nvPr/>
          </p:nvSpPr>
          <p:spPr bwMode="auto">
            <a:xfrm>
              <a:off x="1136" y="880"/>
              <a:ext cx="432" cy="42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30" name="Rectangle 59"/>
            <p:cNvSpPr>
              <a:spLocks noChangeArrowheads="1"/>
            </p:cNvSpPr>
            <p:nvPr/>
          </p:nvSpPr>
          <p:spPr bwMode="auto">
            <a:xfrm>
              <a:off x="704" y="1304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structure</a:t>
              </a:r>
            </a:p>
          </p:txBody>
        </p:sp>
        <p:sp>
          <p:nvSpPr>
            <p:cNvPr id="9231" name="Rectangle 60"/>
            <p:cNvSpPr>
              <a:spLocks noChangeArrowheads="1"/>
            </p:cNvSpPr>
            <p:nvPr/>
          </p:nvSpPr>
          <p:spPr bwMode="auto">
            <a:xfrm>
              <a:off x="272" y="1304"/>
              <a:ext cx="432" cy="42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800"/>
            </a:p>
          </p:txBody>
        </p:sp>
        <p:sp>
          <p:nvSpPr>
            <p:cNvPr id="9232" name="Rectangle 61"/>
            <p:cNvSpPr>
              <a:spLocks noChangeArrowheads="1"/>
            </p:cNvSpPr>
            <p:nvPr/>
          </p:nvSpPr>
          <p:spPr bwMode="auto">
            <a:xfrm>
              <a:off x="1136" y="1304"/>
              <a:ext cx="432" cy="42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33" name="Rectangle 62"/>
            <p:cNvSpPr>
              <a:spLocks noChangeArrowheads="1"/>
            </p:cNvSpPr>
            <p:nvPr/>
          </p:nvSpPr>
          <p:spPr bwMode="auto">
            <a:xfrm>
              <a:off x="272" y="1720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metabolism</a:t>
              </a:r>
            </a:p>
          </p:txBody>
        </p:sp>
        <p:sp>
          <p:nvSpPr>
            <p:cNvPr id="9234" name="Rectangle 63"/>
            <p:cNvSpPr>
              <a:spLocks noChangeArrowheads="1"/>
            </p:cNvSpPr>
            <p:nvPr/>
          </p:nvSpPr>
          <p:spPr bwMode="auto">
            <a:xfrm>
              <a:off x="704" y="1720"/>
              <a:ext cx="432" cy="42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9235" name="Rectangle 64"/>
            <p:cNvSpPr>
              <a:spLocks noChangeArrowheads="1"/>
            </p:cNvSpPr>
            <p:nvPr/>
          </p:nvSpPr>
          <p:spPr bwMode="auto">
            <a:xfrm>
              <a:off x="1136" y="1720"/>
              <a:ext cx="432" cy="42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sp>
        <p:nvSpPr>
          <p:cNvPr id="9224" name="Text Box 65"/>
          <p:cNvSpPr txBox="1">
            <a:spLocks noChangeArrowheads="1"/>
          </p:cNvSpPr>
          <p:nvPr/>
        </p:nvSpPr>
        <p:spPr bwMode="auto">
          <a:xfrm>
            <a:off x="6067072" y="3194050"/>
            <a:ext cx="25026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latin typeface="Comic Sans MS" panose="030F0702030302020204" pitchFamily="66" charset="0"/>
              </a:rPr>
              <a:t>dle skupin genů,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latin typeface="Comic Sans MS" panose="030F0702030302020204" pitchFamily="66" charset="0"/>
              </a:rPr>
              <a:t>které jsou </a:t>
            </a:r>
            <a:r>
              <a:rPr lang="cs-CZ" altLang="cs-CZ" sz="1600" b="1" dirty="0" smtClean="0">
                <a:latin typeface="Comic Sans MS" panose="030F0702030302020204" pitchFamily="66" charset="0"/>
              </a:rPr>
              <a:t>exprimovány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 smtClean="0">
                <a:latin typeface="Comic Sans MS" panose="030F0702030302020204" pitchFamily="66" charset="0"/>
              </a:rPr>
              <a:t>(Liniově specifické geny)</a:t>
            </a:r>
            <a:endParaRPr lang="cs-CZ" altLang="cs-CZ" sz="1600" dirty="0">
              <a:latin typeface="Comic Sans MS" panose="030F0702030302020204" pitchFamily="66" charset="0"/>
            </a:endParaRPr>
          </a:p>
        </p:txBody>
      </p:sp>
      <p:sp>
        <p:nvSpPr>
          <p:cNvPr id="9225" name="Text Box 66"/>
          <p:cNvSpPr txBox="1">
            <a:spLocks noChangeArrowheads="1"/>
          </p:cNvSpPr>
          <p:nvPr/>
        </p:nvSpPr>
        <p:spPr bwMode="auto">
          <a:xfrm rot="-5400000">
            <a:off x="7381875" y="1704976"/>
            <a:ext cx="23590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nezralá / naivní buňka</a:t>
            </a:r>
          </a:p>
        </p:txBody>
      </p:sp>
      <p:sp>
        <p:nvSpPr>
          <p:cNvPr id="9226" name="Text Box 67"/>
          <p:cNvSpPr txBox="1">
            <a:spLocks noChangeArrowheads="1"/>
          </p:cNvSpPr>
          <p:nvPr/>
        </p:nvSpPr>
        <p:spPr bwMode="auto">
          <a:xfrm rot="-5400000">
            <a:off x="7046913" y="4902200"/>
            <a:ext cx="33686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specializovaná / diferencovaná /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zralá buňka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4"/>
          <p:cNvSpPr txBox="1">
            <a:spLocks noChangeArrowheads="1"/>
          </p:cNvSpPr>
          <p:nvPr/>
        </p:nvSpPr>
        <p:spPr bwMode="auto">
          <a:xfrm>
            <a:off x="328613" y="157163"/>
            <a:ext cx="8467725" cy="63261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Embryonální kmenové buňky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cs-CZ" sz="1800">
                <a:latin typeface="Comic Sans MS" panose="030F0702030302020204" pitchFamily="66" charset="0"/>
              </a:rPr>
              <a:t> </a:t>
            </a:r>
            <a:r>
              <a:rPr lang="en-US" altLang="cs-CZ" sz="1600">
                <a:latin typeface="Comic Sans MS" panose="030F0702030302020204" pitchFamily="66" charset="0"/>
              </a:rPr>
              <a:t>-&gt;</a:t>
            </a:r>
            <a:r>
              <a:rPr lang="cs-CZ" altLang="cs-CZ" sz="1600">
                <a:latin typeface="Comic Sans MS" panose="030F0702030302020204" pitchFamily="66" charset="0"/>
              </a:rPr>
              <a:t> odvozené z vnitřní buněčné masy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Comic Sans MS" panose="030F0702030302020204" pitchFamily="66" charset="0"/>
              </a:rPr>
              <a:t>(Kmenové buňky epiblastu)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600" b="1"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Embryonální zárodečné buňky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cs-CZ" sz="1800">
                <a:latin typeface="Comic Sans MS" panose="030F0702030302020204" pitchFamily="66" charset="0"/>
              </a:rPr>
              <a:t> </a:t>
            </a:r>
            <a:r>
              <a:rPr lang="en-US" altLang="cs-CZ" sz="1600">
                <a:latin typeface="Comic Sans MS" panose="030F0702030302020204" pitchFamily="66" charset="0"/>
              </a:rPr>
              <a:t>-&gt;</a:t>
            </a:r>
            <a:r>
              <a:rPr lang="cs-CZ" altLang="cs-CZ" sz="1600">
                <a:latin typeface="Comic Sans MS" panose="030F0702030302020204" pitchFamily="66" charset="0"/>
              </a:rPr>
              <a:t> odvozené z primordiálních zárodečných buněk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600"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Embryonální nádorové buňky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cs-CZ" sz="1800">
                <a:latin typeface="Comic Sans MS" panose="030F0702030302020204" pitchFamily="66" charset="0"/>
              </a:rPr>
              <a:t> </a:t>
            </a:r>
            <a:r>
              <a:rPr lang="en-US" altLang="cs-CZ" sz="1600">
                <a:latin typeface="Comic Sans MS" panose="030F0702030302020204" pitchFamily="66" charset="0"/>
              </a:rPr>
              <a:t>-&gt;</a:t>
            </a:r>
            <a:r>
              <a:rPr lang="cs-CZ" altLang="cs-CZ" sz="1600">
                <a:latin typeface="Comic Sans MS" panose="030F0702030302020204" pitchFamily="66" charset="0"/>
              </a:rPr>
              <a:t> odvozené z kmenových buněk teratomů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800" b="1"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Somatické kmenové buňky odvozené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 </a:t>
            </a:r>
            <a:r>
              <a:rPr lang="en-US" altLang="cs-CZ" sz="1600">
                <a:latin typeface="Comic Sans MS" panose="030F0702030302020204" pitchFamily="66" charset="0"/>
              </a:rPr>
              <a:t> -&gt; odvo</a:t>
            </a:r>
            <a:r>
              <a:rPr lang="cs-CZ" altLang="cs-CZ" sz="1600">
                <a:latin typeface="Comic Sans MS" panose="030F0702030302020204" pitchFamily="66" charset="0"/>
              </a:rPr>
              <a:t>z</a:t>
            </a:r>
            <a:r>
              <a:rPr lang="en-US" altLang="cs-CZ" sz="1600">
                <a:latin typeface="Comic Sans MS" panose="030F0702030302020204" pitchFamily="66" charset="0"/>
              </a:rPr>
              <a:t>en</a:t>
            </a:r>
            <a:r>
              <a:rPr lang="cs-CZ" altLang="cs-CZ" sz="1600">
                <a:latin typeface="Comic Sans MS" panose="030F0702030302020204" pitchFamily="66" charset="0"/>
              </a:rPr>
              <a:t>é ze somatických kmenových buněk</a:t>
            </a:r>
            <a:endParaRPr lang="en-US" altLang="cs-CZ" sz="1600"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cs-CZ" sz="1600"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cs-CZ" sz="2000" b="1">
                <a:latin typeface="Comic Sans MS" panose="030F0702030302020204" pitchFamily="66" charset="0"/>
              </a:rPr>
              <a:t>Indukovan</a:t>
            </a:r>
            <a:r>
              <a:rPr lang="cs-CZ" altLang="cs-CZ" sz="2000" b="1">
                <a:latin typeface="Comic Sans MS" panose="030F0702030302020204" pitchFamily="66" charset="0"/>
              </a:rPr>
              <a:t>é kmenové buňky </a:t>
            </a:r>
            <a:r>
              <a:rPr lang="cs-CZ" altLang="cs-CZ" sz="1600">
                <a:latin typeface="Comic Sans MS" panose="030F0702030302020204" pitchFamily="66" charset="0"/>
              </a:rPr>
              <a:t>(pluripotentní (iPSC) x somatické)</a:t>
            </a:r>
            <a:endParaRPr lang="en-US" altLang="cs-CZ" sz="1600"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cs-CZ" sz="1600">
                <a:latin typeface="Comic Sans MS" panose="030F0702030302020204" pitchFamily="66" charset="0"/>
              </a:rPr>
              <a:t>-&gt; p</a:t>
            </a:r>
            <a:r>
              <a:rPr lang="cs-CZ" altLang="cs-CZ" sz="1600">
                <a:latin typeface="Comic Sans MS" panose="030F0702030302020204" pitchFamily="66" charset="0"/>
              </a:rPr>
              <a:t>řipravené ze somatikcých buněk genetickými manipulacemi a speciálními podmínkami</a:t>
            </a:r>
            <a:endParaRPr lang="cs-CZ" altLang="cs-CZ" sz="18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9" descr="neuron-network_inve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938" y="4498975"/>
            <a:ext cx="1900237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21" descr="Melanocytes contaminated with fibroblas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3235325"/>
            <a:ext cx="261937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234950" y="182563"/>
            <a:ext cx="67262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Comic Sans MS" panose="030F0702030302020204" pitchFamily="66" charset="0"/>
              </a:rPr>
              <a:t>IDENTIFIKACE KMENOVÝCH BUNĚK</a:t>
            </a: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3527425" y="849313"/>
            <a:ext cx="2720975" cy="55721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fenotyp</a:t>
            </a:r>
            <a:r>
              <a:rPr lang="cs-CZ" altLang="cs-CZ" sz="2400" b="1">
                <a:latin typeface="Comic Sans MS" panose="030F0702030302020204" pitchFamily="66" charset="0"/>
              </a:rPr>
              <a:t> x </a:t>
            </a:r>
            <a:r>
              <a:rPr lang="cs-CZ" altLang="cs-CZ" sz="2800" b="1" u="sng">
                <a:latin typeface="Comic Sans MS" panose="030F0702030302020204" pitchFamily="66" charset="0"/>
              </a:rPr>
              <a:t>funkce</a:t>
            </a:r>
          </a:p>
        </p:txBody>
      </p:sp>
      <p:pic>
        <p:nvPicPr>
          <p:cNvPr id="75782" name="Picture 7" descr="ANd9GcQhMUnbqYz2hwt_ixgDJ5kwgG60Ex_RykTrwQmVeFkAf7lvblJkShkg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5111750"/>
            <a:ext cx="2157413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11" descr="2630-3-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4575"/>
            <a:ext cx="2689225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4" name="Picture 23" descr="Mouse_ES_cell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413" y="0"/>
            <a:ext cx="1906587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5" name="Text Box 24"/>
          <p:cNvSpPr txBox="1">
            <a:spLocks noChangeArrowheads="1"/>
          </p:cNvSpPr>
          <p:nvPr/>
        </p:nvSpPr>
        <p:spPr bwMode="auto">
          <a:xfrm>
            <a:off x="284163" y="922338"/>
            <a:ext cx="8737600" cy="223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Fenotyp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>
                <a:latin typeface="Comic Sans MS" panose="030F0702030302020204" pitchFamily="66" charset="0"/>
              </a:rPr>
              <a:t> </a:t>
            </a:r>
            <a:r>
              <a:rPr lang="cs-CZ" altLang="cs-CZ" sz="1800">
                <a:latin typeface="Comic Sans MS" panose="030F0702030302020204" pitchFamily="66" charset="0"/>
              </a:rPr>
              <a:t>Morfologie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Comic Sans MS" panose="030F0702030302020204" pitchFamily="66" charset="0"/>
              </a:rPr>
              <a:t> Exprese specifických genů (qRT-PCR)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Comic Sans MS" panose="030F0702030302020204" pitchFamily="66" charset="0"/>
              </a:rPr>
              <a:t> Exprese specifických proteinů (imuno metody)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Comic Sans MS" panose="030F0702030302020204" pitchFamily="66" charset="0"/>
              </a:rPr>
              <a:t> funkční testy (vedení vzruchu, stah, sekrece, fagocytóza,…)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	=</a:t>
            </a:r>
            <a:r>
              <a:rPr lang="en-US" altLang="cs-CZ" sz="1600">
                <a:latin typeface="Comic Sans MS" panose="030F0702030302020204" pitchFamily="66" charset="0"/>
              </a:rPr>
              <a:t>&gt; odpov</a:t>
            </a:r>
            <a:r>
              <a:rPr lang="cs-CZ" altLang="cs-CZ" sz="1600">
                <a:latin typeface="Comic Sans MS" panose="030F0702030302020204" pitchFamily="66" charset="0"/>
              </a:rPr>
              <a:t>ídající kontroly!!! ( Nejlépe odpovídající tkáně a buňky vzniklé přirozeně) </a:t>
            </a:r>
          </a:p>
        </p:txBody>
      </p:sp>
      <p:sp>
        <p:nvSpPr>
          <p:cNvPr id="75786" name="Text Box 25"/>
          <p:cNvSpPr txBox="1">
            <a:spLocks noChangeArrowheads="1"/>
          </p:cNvSpPr>
          <p:nvPr/>
        </p:nvSpPr>
        <p:spPr bwMode="auto">
          <a:xfrm>
            <a:off x="4102100" y="3157538"/>
            <a:ext cx="4749800" cy="19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Funkce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Kmenové buňky musí být schopny tvořit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odpovídající potomky, odpovídající buněčné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       typy v rámci možností své potence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          (sebeobnova a diferenciace)</a:t>
            </a:r>
          </a:p>
        </p:txBody>
      </p:sp>
      <p:sp>
        <p:nvSpPr>
          <p:cNvPr id="295965" name="AutoShape 29"/>
          <p:cNvSpPr>
            <a:spLocks noChangeArrowheads="1"/>
          </p:cNvSpPr>
          <p:nvPr/>
        </p:nvSpPr>
        <p:spPr bwMode="auto">
          <a:xfrm rot="-8040266">
            <a:off x="2242344" y="3048794"/>
            <a:ext cx="2136775" cy="585787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5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5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14"/>
          <p:cNvGrpSpPr>
            <a:grpSpLocks/>
          </p:cNvGrpSpPr>
          <p:nvPr/>
        </p:nvGrpSpPr>
        <p:grpSpPr bwMode="auto">
          <a:xfrm>
            <a:off x="203200" y="122238"/>
            <a:ext cx="2057400" cy="2006600"/>
            <a:chOff x="272" y="880"/>
            <a:chExt cx="1296" cy="1264"/>
          </a:xfrm>
        </p:grpSpPr>
        <p:sp>
          <p:nvSpPr>
            <p:cNvPr id="10364" name="Rectangle 4"/>
            <p:cNvSpPr>
              <a:spLocks noChangeArrowheads="1"/>
            </p:cNvSpPr>
            <p:nvPr/>
          </p:nvSpPr>
          <p:spPr bwMode="auto">
            <a:xfrm>
              <a:off x="272" y="880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65" name="Rectangle 5"/>
            <p:cNvSpPr>
              <a:spLocks noChangeArrowheads="1"/>
            </p:cNvSpPr>
            <p:nvPr/>
          </p:nvSpPr>
          <p:spPr bwMode="auto">
            <a:xfrm>
              <a:off x="704" y="880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66" name="Rectangle 6"/>
            <p:cNvSpPr>
              <a:spLocks noChangeArrowheads="1"/>
            </p:cNvSpPr>
            <p:nvPr/>
          </p:nvSpPr>
          <p:spPr bwMode="auto">
            <a:xfrm>
              <a:off x="1136" y="880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67" name="Rectangle 7"/>
            <p:cNvSpPr>
              <a:spLocks noChangeArrowheads="1"/>
            </p:cNvSpPr>
            <p:nvPr/>
          </p:nvSpPr>
          <p:spPr bwMode="auto">
            <a:xfrm>
              <a:off x="704" y="1304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structure</a:t>
              </a:r>
            </a:p>
          </p:txBody>
        </p:sp>
        <p:sp>
          <p:nvSpPr>
            <p:cNvPr id="10368" name="Rectangle 8"/>
            <p:cNvSpPr>
              <a:spLocks noChangeArrowheads="1"/>
            </p:cNvSpPr>
            <p:nvPr/>
          </p:nvSpPr>
          <p:spPr bwMode="auto">
            <a:xfrm>
              <a:off x="272" y="1304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800"/>
            </a:p>
          </p:txBody>
        </p:sp>
        <p:sp>
          <p:nvSpPr>
            <p:cNvPr id="10369" name="Rectangle 9"/>
            <p:cNvSpPr>
              <a:spLocks noChangeArrowheads="1"/>
            </p:cNvSpPr>
            <p:nvPr/>
          </p:nvSpPr>
          <p:spPr bwMode="auto">
            <a:xfrm>
              <a:off x="1136" y="1304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70" name="Rectangle 10"/>
            <p:cNvSpPr>
              <a:spLocks noChangeArrowheads="1"/>
            </p:cNvSpPr>
            <p:nvPr/>
          </p:nvSpPr>
          <p:spPr bwMode="auto">
            <a:xfrm>
              <a:off x="272" y="1720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metabolism</a:t>
              </a:r>
            </a:p>
          </p:txBody>
        </p:sp>
        <p:sp>
          <p:nvSpPr>
            <p:cNvPr id="10371" name="Rectangle 11"/>
            <p:cNvSpPr>
              <a:spLocks noChangeArrowheads="1"/>
            </p:cNvSpPr>
            <p:nvPr/>
          </p:nvSpPr>
          <p:spPr bwMode="auto">
            <a:xfrm>
              <a:off x="704" y="1720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72" name="Rectangle 12"/>
            <p:cNvSpPr>
              <a:spLocks noChangeArrowheads="1"/>
            </p:cNvSpPr>
            <p:nvPr/>
          </p:nvSpPr>
          <p:spPr bwMode="auto">
            <a:xfrm>
              <a:off x="1136" y="1720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grpSp>
        <p:nvGrpSpPr>
          <p:cNvPr id="10243" name="Group 18"/>
          <p:cNvGrpSpPr>
            <a:grpSpLocks/>
          </p:cNvGrpSpPr>
          <p:nvPr/>
        </p:nvGrpSpPr>
        <p:grpSpPr bwMode="auto">
          <a:xfrm>
            <a:off x="3846513" y="195263"/>
            <a:ext cx="2057400" cy="2006600"/>
            <a:chOff x="272" y="880"/>
            <a:chExt cx="1296" cy="1264"/>
          </a:xfrm>
        </p:grpSpPr>
        <p:sp>
          <p:nvSpPr>
            <p:cNvPr id="10355" name="Rectangle 19"/>
            <p:cNvSpPr>
              <a:spLocks noChangeArrowheads="1"/>
            </p:cNvSpPr>
            <p:nvPr/>
          </p:nvSpPr>
          <p:spPr bwMode="auto">
            <a:xfrm>
              <a:off x="272" y="880"/>
              <a:ext cx="432" cy="424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56" name="Rectangle 20"/>
            <p:cNvSpPr>
              <a:spLocks noChangeArrowheads="1"/>
            </p:cNvSpPr>
            <p:nvPr/>
          </p:nvSpPr>
          <p:spPr bwMode="auto">
            <a:xfrm>
              <a:off x="704" y="880"/>
              <a:ext cx="432" cy="424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57" name="Rectangle 21"/>
            <p:cNvSpPr>
              <a:spLocks noChangeArrowheads="1"/>
            </p:cNvSpPr>
            <p:nvPr/>
          </p:nvSpPr>
          <p:spPr bwMode="auto">
            <a:xfrm>
              <a:off x="1136" y="880"/>
              <a:ext cx="432" cy="424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58" name="Rectangle 22"/>
            <p:cNvSpPr>
              <a:spLocks noChangeArrowheads="1"/>
            </p:cNvSpPr>
            <p:nvPr/>
          </p:nvSpPr>
          <p:spPr bwMode="auto">
            <a:xfrm>
              <a:off x="704" y="1304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structure</a:t>
              </a:r>
            </a:p>
          </p:txBody>
        </p:sp>
        <p:sp>
          <p:nvSpPr>
            <p:cNvPr id="10359" name="Rectangle 23"/>
            <p:cNvSpPr>
              <a:spLocks noChangeArrowheads="1"/>
            </p:cNvSpPr>
            <p:nvPr/>
          </p:nvSpPr>
          <p:spPr bwMode="auto">
            <a:xfrm>
              <a:off x="272" y="1304"/>
              <a:ext cx="432" cy="424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2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800"/>
            </a:p>
          </p:txBody>
        </p:sp>
        <p:sp>
          <p:nvSpPr>
            <p:cNvPr id="10360" name="Rectangle 24"/>
            <p:cNvSpPr>
              <a:spLocks noChangeArrowheads="1"/>
            </p:cNvSpPr>
            <p:nvPr/>
          </p:nvSpPr>
          <p:spPr bwMode="auto">
            <a:xfrm>
              <a:off x="1136" y="1304"/>
              <a:ext cx="432" cy="424"/>
            </a:xfrm>
            <a:prstGeom prst="rect">
              <a:avLst/>
            </a:prstGeom>
            <a:gradFill rotWithShape="1">
              <a:gsLst>
                <a:gs pos="0">
                  <a:srgbClr val="66FFFF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61" name="Rectangle 25"/>
            <p:cNvSpPr>
              <a:spLocks noChangeArrowheads="1"/>
            </p:cNvSpPr>
            <p:nvPr/>
          </p:nvSpPr>
          <p:spPr bwMode="auto">
            <a:xfrm>
              <a:off x="272" y="1720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metabolism</a:t>
              </a:r>
            </a:p>
          </p:txBody>
        </p:sp>
        <p:sp>
          <p:nvSpPr>
            <p:cNvPr id="10362" name="Rectangle 26"/>
            <p:cNvSpPr>
              <a:spLocks noChangeArrowheads="1"/>
            </p:cNvSpPr>
            <p:nvPr/>
          </p:nvSpPr>
          <p:spPr bwMode="auto">
            <a:xfrm>
              <a:off x="704" y="1720"/>
              <a:ext cx="432" cy="424"/>
            </a:xfrm>
            <a:prstGeom prst="rect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rgbClr val="33CC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63" name="Rectangle 27"/>
            <p:cNvSpPr>
              <a:spLocks noChangeArrowheads="1"/>
            </p:cNvSpPr>
            <p:nvPr/>
          </p:nvSpPr>
          <p:spPr bwMode="auto">
            <a:xfrm>
              <a:off x="1136" y="1720"/>
              <a:ext cx="432" cy="424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grpSp>
        <p:nvGrpSpPr>
          <p:cNvPr id="10244" name="Group 28"/>
          <p:cNvGrpSpPr>
            <a:grpSpLocks/>
          </p:cNvGrpSpPr>
          <p:nvPr/>
        </p:nvGrpSpPr>
        <p:grpSpPr bwMode="auto">
          <a:xfrm>
            <a:off x="441325" y="2916238"/>
            <a:ext cx="2057400" cy="2006600"/>
            <a:chOff x="272" y="880"/>
            <a:chExt cx="1296" cy="1264"/>
          </a:xfrm>
        </p:grpSpPr>
        <p:sp>
          <p:nvSpPr>
            <p:cNvPr id="10346" name="Rectangle 29"/>
            <p:cNvSpPr>
              <a:spLocks noChangeArrowheads="1"/>
            </p:cNvSpPr>
            <p:nvPr/>
          </p:nvSpPr>
          <p:spPr bwMode="auto">
            <a:xfrm>
              <a:off x="272" y="880"/>
              <a:ext cx="432" cy="424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47" name="Rectangle 30"/>
            <p:cNvSpPr>
              <a:spLocks noChangeArrowheads="1"/>
            </p:cNvSpPr>
            <p:nvPr/>
          </p:nvSpPr>
          <p:spPr bwMode="auto">
            <a:xfrm>
              <a:off x="704" y="880"/>
              <a:ext cx="432" cy="424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48" name="Rectangle 31"/>
            <p:cNvSpPr>
              <a:spLocks noChangeArrowheads="1"/>
            </p:cNvSpPr>
            <p:nvPr/>
          </p:nvSpPr>
          <p:spPr bwMode="auto">
            <a:xfrm>
              <a:off x="1136" y="880"/>
              <a:ext cx="432" cy="424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2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49" name="Rectangle 32"/>
            <p:cNvSpPr>
              <a:spLocks noChangeArrowheads="1"/>
            </p:cNvSpPr>
            <p:nvPr/>
          </p:nvSpPr>
          <p:spPr bwMode="auto">
            <a:xfrm>
              <a:off x="704" y="1304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structure</a:t>
              </a:r>
            </a:p>
          </p:txBody>
        </p:sp>
        <p:sp>
          <p:nvSpPr>
            <p:cNvPr id="10350" name="Rectangle 33"/>
            <p:cNvSpPr>
              <a:spLocks noChangeArrowheads="1"/>
            </p:cNvSpPr>
            <p:nvPr/>
          </p:nvSpPr>
          <p:spPr bwMode="auto">
            <a:xfrm>
              <a:off x="272" y="1304"/>
              <a:ext cx="432" cy="4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800"/>
            </a:p>
          </p:txBody>
        </p:sp>
        <p:sp>
          <p:nvSpPr>
            <p:cNvPr id="10351" name="Rectangle 34"/>
            <p:cNvSpPr>
              <a:spLocks noChangeArrowheads="1"/>
            </p:cNvSpPr>
            <p:nvPr/>
          </p:nvSpPr>
          <p:spPr bwMode="auto">
            <a:xfrm>
              <a:off x="1136" y="1304"/>
              <a:ext cx="432" cy="4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52" name="Rectangle 35"/>
            <p:cNvSpPr>
              <a:spLocks noChangeArrowheads="1"/>
            </p:cNvSpPr>
            <p:nvPr/>
          </p:nvSpPr>
          <p:spPr bwMode="auto">
            <a:xfrm>
              <a:off x="272" y="1720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metabolism</a:t>
              </a:r>
            </a:p>
          </p:txBody>
        </p:sp>
        <p:sp>
          <p:nvSpPr>
            <p:cNvPr id="10353" name="Rectangle 36"/>
            <p:cNvSpPr>
              <a:spLocks noChangeArrowheads="1"/>
            </p:cNvSpPr>
            <p:nvPr/>
          </p:nvSpPr>
          <p:spPr bwMode="auto">
            <a:xfrm>
              <a:off x="704" y="1720"/>
              <a:ext cx="432" cy="424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FF99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54" name="Rectangle 37"/>
            <p:cNvSpPr>
              <a:spLocks noChangeArrowheads="1"/>
            </p:cNvSpPr>
            <p:nvPr/>
          </p:nvSpPr>
          <p:spPr bwMode="auto">
            <a:xfrm>
              <a:off x="1136" y="1720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grpSp>
        <p:nvGrpSpPr>
          <p:cNvPr id="10245" name="Group 38"/>
          <p:cNvGrpSpPr>
            <a:grpSpLocks/>
          </p:cNvGrpSpPr>
          <p:nvPr/>
        </p:nvGrpSpPr>
        <p:grpSpPr bwMode="auto">
          <a:xfrm>
            <a:off x="6629400" y="180975"/>
            <a:ext cx="2057400" cy="2006600"/>
            <a:chOff x="272" y="880"/>
            <a:chExt cx="1296" cy="1264"/>
          </a:xfrm>
        </p:grpSpPr>
        <p:sp>
          <p:nvSpPr>
            <p:cNvPr id="10337" name="Rectangle 39"/>
            <p:cNvSpPr>
              <a:spLocks noChangeArrowheads="1"/>
            </p:cNvSpPr>
            <p:nvPr/>
          </p:nvSpPr>
          <p:spPr bwMode="auto">
            <a:xfrm>
              <a:off x="272" y="880"/>
              <a:ext cx="432" cy="424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38" name="Rectangle 40"/>
            <p:cNvSpPr>
              <a:spLocks noChangeArrowheads="1"/>
            </p:cNvSpPr>
            <p:nvPr/>
          </p:nvSpPr>
          <p:spPr bwMode="auto">
            <a:xfrm>
              <a:off x="704" y="880"/>
              <a:ext cx="432" cy="4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39" name="Rectangle 41"/>
            <p:cNvSpPr>
              <a:spLocks noChangeArrowheads="1"/>
            </p:cNvSpPr>
            <p:nvPr/>
          </p:nvSpPr>
          <p:spPr bwMode="auto">
            <a:xfrm>
              <a:off x="1136" y="880"/>
              <a:ext cx="432" cy="4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40" name="Rectangle 42"/>
            <p:cNvSpPr>
              <a:spLocks noChangeArrowheads="1"/>
            </p:cNvSpPr>
            <p:nvPr/>
          </p:nvSpPr>
          <p:spPr bwMode="auto">
            <a:xfrm>
              <a:off x="704" y="1304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/>
                <a:t>structure</a:t>
              </a:r>
            </a:p>
          </p:txBody>
        </p:sp>
        <p:sp>
          <p:nvSpPr>
            <p:cNvPr id="10341" name="Rectangle 43"/>
            <p:cNvSpPr>
              <a:spLocks noChangeArrowheads="1"/>
            </p:cNvSpPr>
            <p:nvPr/>
          </p:nvSpPr>
          <p:spPr bwMode="auto">
            <a:xfrm>
              <a:off x="272" y="1304"/>
              <a:ext cx="432" cy="4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800"/>
            </a:p>
          </p:txBody>
        </p:sp>
        <p:sp>
          <p:nvSpPr>
            <p:cNvPr id="10342" name="Rectangle 44"/>
            <p:cNvSpPr>
              <a:spLocks noChangeArrowheads="1"/>
            </p:cNvSpPr>
            <p:nvPr/>
          </p:nvSpPr>
          <p:spPr bwMode="auto">
            <a:xfrm>
              <a:off x="1136" y="1304"/>
              <a:ext cx="432" cy="424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43" name="Rectangle 45"/>
            <p:cNvSpPr>
              <a:spLocks noChangeArrowheads="1"/>
            </p:cNvSpPr>
            <p:nvPr/>
          </p:nvSpPr>
          <p:spPr bwMode="auto">
            <a:xfrm>
              <a:off x="272" y="1720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/>
                <a:t>metabolism</a:t>
              </a:r>
            </a:p>
          </p:txBody>
        </p:sp>
        <p:sp>
          <p:nvSpPr>
            <p:cNvPr id="10344" name="Rectangle 46"/>
            <p:cNvSpPr>
              <a:spLocks noChangeArrowheads="1"/>
            </p:cNvSpPr>
            <p:nvPr/>
          </p:nvSpPr>
          <p:spPr bwMode="auto">
            <a:xfrm>
              <a:off x="704" y="1720"/>
              <a:ext cx="432" cy="424"/>
            </a:xfrm>
            <a:prstGeom prst="rect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rgbClr val="33CC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45" name="Rectangle 47"/>
            <p:cNvSpPr>
              <a:spLocks noChangeArrowheads="1"/>
            </p:cNvSpPr>
            <p:nvPr/>
          </p:nvSpPr>
          <p:spPr bwMode="auto">
            <a:xfrm>
              <a:off x="1136" y="1720"/>
              <a:ext cx="432" cy="424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grpSp>
        <p:nvGrpSpPr>
          <p:cNvPr id="10246" name="Group 58"/>
          <p:cNvGrpSpPr>
            <a:grpSpLocks/>
          </p:cNvGrpSpPr>
          <p:nvPr/>
        </p:nvGrpSpPr>
        <p:grpSpPr bwMode="auto">
          <a:xfrm>
            <a:off x="3608388" y="3100388"/>
            <a:ext cx="2057400" cy="2006600"/>
            <a:chOff x="272" y="880"/>
            <a:chExt cx="1296" cy="1264"/>
          </a:xfrm>
        </p:grpSpPr>
        <p:sp>
          <p:nvSpPr>
            <p:cNvPr id="10328" name="Rectangle 59"/>
            <p:cNvSpPr>
              <a:spLocks noChangeArrowheads="1"/>
            </p:cNvSpPr>
            <p:nvPr/>
          </p:nvSpPr>
          <p:spPr bwMode="auto">
            <a:xfrm>
              <a:off x="272" y="880"/>
              <a:ext cx="432" cy="424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29" name="Rectangle 60"/>
            <p:cNvSpPr>
              <a:spLocks noChangeArrowheads="1"/>
            </p:cNvSpPr>
            <p:nvPr/>
          </p:nvSpPr>
          <p:spPr bwMode="auto">
            <a:xfrm>
              <a:off x="704" y="880"/>
              <a:ext cx="432" cy="4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30" name="Rectangle 61"/>
            <p:cNvSpPr>
              <a:spLocks noChangeArrowheads="1"/>
            </p:cNvSpPr>
            <p:nvPr/>
          </p:nvSpPr>
          <p:spPr bwMode="auto">
            <a:xfrm>
              <a:off x="1136" y="880"/>
              <a:ext cx="432" cy="4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31" name="Rectangle 62"/>
            <p:cNvSpPr>
              <a:spLocks noChangeArrowheads="1"/>
            </p:cNvSpPr>
            <p:nvPr/>
          </p:nvSpPr>
          <p:spPr bwMode="auto">
            <a:xfrm>
              <a:off x="704" y="1304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structure</a:t>
              </a:r>
            </a:p>
          </p:txBody>
        </p:sp>
        <p:sp>
          <p:nvSpPr>
            <p:cNvPr id="252991" name="Rectangle 63"/>
            <p:cNvSpPr>
              <a:spLocks noChangeArrowheads="1"/>
            </p:cNvSpPr>
            <p:nvPr/>
          </p:nvSpPr>
          <p:spPr bwMode="auto">
            <a:xfrm>
              <a:off x="272" y="1304"/>
              <a:ext cx="432" cy="424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50000">
                  <a:schemeClr val="bg2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cs-CZ" altLang="cs-CZ" sz="800">
                <a:latin typeface="Arial" charset="0"/>
              </a:endParaRPr>
            </a:p>
          </p:txBody>
        </p:sp>
        <p:sp>
          <p:nvSpPr>
            <p:cNvPr id="10333" name="Rectangle 64"/>
            <p:cNvSpPr>
              <a:spLocks noChangeArrowheads="1"/>
            </p:cNvSpPr>
            <p:nvPr/>
          </p:nvSpPr>
          <p:spPr bwMode="auto">
            <a:xfrm>
              <a:off x="1136" y="1304"/>
              <a:ext cx="432" cy="424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rgbClr val="FFCC6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34" name="Rectangle 65"/>
            <p:cNvSpPr>
              <a:spLocks noChangeArrowheads="1"/>
            </p:cNvSpPr>
            <p:nvPr/>
          </p:nvSpPr>
          <p:spPr bwMode="auto">
            <a:xfrm>
              <a:off x="272" y="1720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metabolism</a:t>
              </a:r>
            </a:p>
          </p:txBody>
        </p:sp>
        <p:sp>
          <p:nvSpPr>
            <p:cNvPr id="10335" name="Rectangle 66"/>
            <p:cNvSpPr>
              <a:spLocks noChangeArrowheads="1"/>
            </p:cNvSpPr>
            <p:nvPr/>
          </p:nvSpPr>
          <p:spPr bwMode="auto">
            <a:xfrm>
              <a:off x="704" y="1720"/>
              <a:ext cx="432" cy="42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36" name="Rectangle 67"/>
            <p:cNvSpPr>
              <a:spLocks noChangeArrowheads="1"/>
            </p:cNvSpPr>
            <p:nvPr/>
          </p:nvSpPr>
          <p:spPr bwMode="auto">
            <a:xfrm>
              <a:off x="1136" y="1720"/>
              <a:ext cx="432" cy="424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grpSp>
        <p:nvGrpSpPr>
          <p:cNvPr id="10247" name="Group 78"/>
          <p:cNvGrpSpPr>
            <a:grpSpLocks/>
          </p:cNvGrpSpPr>
          <p:nvPr/>
        </p:nvGrpSpPr>
        <p:grpSpPr bwMode="auto">
          <a:xfrm>
            <a:off x="6538913" y="2879725"/>
            <a:ext cx="2057400" cy="2006600"/>
            <a:chOff x="272" y="880"/>
            <a:chExt cx="1296" cy="1264"/>
          </a:xfrm>
        </p:grpSpPr>
        <p:sp>
          <p:nvSpPr>
            <p:cNvPr id="10319" name="Rectangle 79"/>
            <p:cNvSpPr>
              <a:spLocks noChangeArrowheads="1"/>
            </p:cNvSpPr>
            <p:nvPr/>
          </p:nvSpPr>
          <p:spPr bwMode="auto">
            <a:xfrm>
              <a:off x="272" y="880"/>
              <a:ext cx="432" cy="4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20" name="Rectangle 80"/>
            <p:cNvSpPr>
              <a:spLocks noChangeArrowheads="1"/>
            </p:cNvSpPr>
            <p:nvPr/>
          </p:nvSpPr>
          <p:spPr bwMode="auto">
            <a:xfrm>
              <a:off x="704" y="880"/>
              <a:ext cx="432" cy="4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21" name="Rectangle 81"/>
            <p:cNvSpPr>
              <a:spLocks noChangeArrowheads="1"/>
            </p:cNvSpPr>
            <p:nvPr/>
          </p:nvSpPr>
          <p:spPr bwMode="auto">
            <a:xfrm>
              <a:off x="1136" y="880"/>
              <a:ext cx="432" cy="4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22" name="Rectangle 82"/>
            <p:cNvSpPr>
              <a:spLocks noChangeArrowheads="1"/>
            </p:cNvSpPr>
            <p:nvPr/>
          </p:nvSpPr>
          <p:spPr bwMode="auto">
            <a:xfrm>
              <a:off x="704" y="1304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structure</a:t>
              </a:r>
            </a:p>
          </p:txBody>
        </p:sp>
        <p:sp>
          <p:nvSpPr>
            <p:cNvPr id="10323" name="Rectangle 83"/>
            <p:cNvSpPr>
              <a:spLocks noChangeArrowheads="1"/>
            </p:cNvSpPr>
            <p:nvPr/>
          </p:nvSpPr>
          <p:spPr bwMode="auto">
            <a:xfrm>
              <a:off x="272" y="1304"/>
              <a:ext cx="432" cy="424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accent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800"/>
            </a:p>
          </p:txBody>
        </p:sp>
        <p:sp>
          <p:nvSpPr>
            <p:cNvPr id="10324" name="Rectangle 84"/>
            <p:cNvSpPr>
              <a:spLocks noChangeArrowheads="1"/>
            </p:cNvSpPr>
            <p:nvPr/>
          </p:nvSpPr>
          <p:spPr bwMode="auto">
            <a:xfrm>
              <a:off x="1136" y="1304"/>
              <a:ext cx="432" cy="42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25" name="Rectangle 85"/>
            <p:cNvSpPr>
              <a:spLocks noChangeArrowheads="1"/>
            </p:cNvSpPr>
            <p:nvPr/>
          </p:nvSpPr>
          <p:spPr bwMode="auto">
            <a:xfrm>
              <a:off x="272" y="1720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metabolism</a:t>
              </a:r>
            </a:p>
          </p:txBody>
        </p:sp>
        <p:sp>
          <p:nvSpPr>
            <p:cNvPr id="10326" name="Rectangle 86"/>
            <p:cNvSpPr>
              <a:spLocks noChangeArrowheads="1"/>
            </p:cNvSpPr>
            <p:nvPr/>
          </p:nvSpPr>
          <p:spPr bwMode="auto">
            <a:xfrm>
              <a:off x="704" y="1720"/>
              <a:ext cx="432" cy="42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27" name="Rectangle 87"/>
            <p:cNvSpPr>
              <a:spLocks noChangeArrowheads="1"/>
            </p:cNvSpPr>
            <p:nvPr/>
          </p:nvSpPr>
          <p:spPr bwMode="auto">
            <a:xfrm>
              <a:off x="1136" y="1720"/>
              <a:ext cx="432" cy="42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grpSp>
        <p:nvGrpSpPr>
          <p:cNvPr id="10248" name="Group 88"/>
          <p:cNvGrpSpPr>
            <a:grpSpLocks/>
          </p:cNvGrpSpPr>
          <p:nvPr/>
        </p:nvGrpSpPr>
        <p:grpSpPr bwMode="auto">
          <a:xfrm>
            <a:off x="157163" y="4705350"/>
            <a:ext cx="2057400" cy="2006600"/>
            <a:chOff x="272" y="880"/>
            <a:chExt cx="1296" cy="1264"/>
          </a:xfrm>
        </p:grpSpPr>
        <p:sp>
          <p:nvSpPr>
            <p:cNvPr id="10310" name="Rectangle 89"/>
            <p:cNvSpPr>
              <a:spLocks noChangeArrowheads="1"/>
            </p:cNvSpPr>
            <p:nvPr/>
          </p:nvSpPr>
          <p:spPr bwMode="auto">
            <a:xfrm>
              <a:off x="272" y="880"/>
              <a:ext cx="432" cy="42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11" name="Rectangle 90"/>
            <p:cNvSpPr>
              <a:spLocks noChangeArrowheads="1"/>
            </p:cNvSpPr>
            <p:nvPr/>
          </p:nvSpPr>
          <p:spPr bwMode="auto">
            <a:xfrm>
              <a:off x="704" y="880"/>
              <a:ext cx="432" cy="42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12" name="Rectangle 91"/>
            <p:cNvSpPr>
              <a:spLocks noChangeArrowheads="1"/>
            </p:cNvSpPr>
            <p:nvPr/>
          </p:nvSpPr>
          <p:spPr bwMode="auto">
            <a:xfrm>
              <a:off x="1136" y="880"/>
              <a:ext cx="432" cy="42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13" name="Rectangle 92"/>
            <p:cNvSpPr>
              <a:spLocks noChangeArrowheads="1"/>
            </p:cNvSpPr>
            <p:nvPr/>
          </p:nvSpPr>
          <p:spPr bwMode="auto">
            <a:xfrm>
              <a:off x="704" y="1304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structure</a:t>
              </a:r>
            </a:p>
          </p:txBody>
        </p:sp>
        <p:sp>
          <p:nvSpPr>
            <p:cNvPr id="10314" name="Rectangle 93"/>
            <p:cNvSpPr>
              <a:spLocks noChangeArrowheads="1"/>
            </p:cNvSpPr>
            <p:nvPr/>
          </p:nvSpPr>
          <p:spPr bwMode="auto">
            <a:xfrm>
              <a:off x="272" y="1304"/>
              <a:ext cx="432" cy="42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800"/>
            </a:p>
          </p:txBody>
        </p:sp>
        <p:sp>
          <p:nvSpPr>
            <p:cNvPr id="10315" name="Rectangle 94"/>
            <p:cNvSpPr>
              <a:spLocks noChangeArrowheads="1"/>
            </p:cNvSpPr>
            <p:nvPr/>
          </p:nvSpPr>
          <p:spPr bwMode="auto">
            <a:xfrm>
              <a:off x="1136" y="1304"/>
              <a:ext cx="432" cy="424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FF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16" name="Rectangle 95"/>
            <p:cNvSpPr>
              <a:spLocks noChangeArrowheads="1"/>
            </p:cNvSpPr>
            <p:nvPr/>
          </p:nvSpPr>
          <p:spPr bwMode="auto">
            <a:xfrm>
              <a:off x="272" y="1720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metabolism</a:t>
              </a:r>
            </a:p>
          </p:txBody>
        </p:sp>
        <p:sp>
          <p:nvSpPr>
            <p:cNvPr id="10317" name="Rectangle 96"/>
            <p:cNvSpPr>
              <a:spLocks noChangeArrowheads="1"/>
            </p:cNvSpPr>
            <p:nvPr/>
          </p:nvSpPr>
          <p:spPr bwMode="auto">
            <a:xfrm>
              <a:off x="704" y="1720"/>
              <a:ext cx="432" cy="424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FF99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18" name="Rectangle 97"/>
            <p:cNvSpPr>
              <a:spLocks noChangeArrowheads="1"/>
            </p:cNvSpPr>
            <p:nvPr/>
          </p:nvSpPr>
          <p:spPr bwMode="auto">
            <a:xfrm>
              <a:off x="1136" y="1720"/>
              <a:ext cx="432" cy="424"/>
            </a:xfrm>
            <a:prstGeom prst="rect">
              <a:avLst/>
            </a:prstGeom>
            <a:gradFill rotWithShape="1">
              <a:gsLst>
                <a:gs pos="0">
                  <a:srgbClr val="CCFF99"/>
                </a:gs>
                <a:gs pos="50000">
                  <a:srgbClr val="FFFF00"/>
                </a:gs>
                <a:gs pos="100000">
                  <a:srgbClr val="CCFF99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sp>
        <p:nvSpPr>
          <p:cNvPr id="10249" name="AutoShape 99"/>
          <p:cNvSpPr>
            <a:spLocks noChangeArrowheads="1"/>
          </p:cNvSpPr>
          <p:nvPr/>
        </p:nvSpPr>
        <p:spPr bwMode="auto">
          <a:xfrm>
            <a:off x="2511425" y="1320800"/>
            <a:ext cx="1058863" cy="276225"/>
          </a:xfrm>
          <a:prstGeom prst="rightArrow">
            <a:avLst>
              <a:gd name="adj1" fmla="val 50000"/>
              <a:gd name="adj2" fmla="val 95833"/>
            </a:avLst>
          </a:pr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10250" name="AutoShape 100"/>
          <p:cNvSpPr>
            <a:spLocks noChangeArrowheads="1"/>
          </p:cNvSpPr>
          <p:nvPr/>
        </p:nvSpPr>
        <p:spPr bwMode="auto">
          <a:xfrm>
            <a:off x="1262063" y="2308225"/>
            <a:ext cx="203200" cy="477838"/>
          </a:xfrm>
          <a:prstGeom prst="downArrow">
            <a:avLst>
              <a:gd name="adj1" fmla="val 50000"/>
              <a:gd name="adj2" fmla="val 58789"/>
            </a:avLst>
          </a:pr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10251" name="AutoShape 101"/>
          <p:cNvSpPr>
            <a:spLocks noChangeArrowheads="1"/>
          </p:cNvSpPr>
          <p:nvPr/>
        </p:nvSpPr>
        <p:spPr bwMode="auto">
          <a:xfrm>
            <a:off x="6053138" y="1320800"/>
            <a:ext cx="477837" cy="276225"/>
          </a:xfrm>
          <a:prstGeom prst="rightArrow">
            <a:avLst>
              <a:gd name="adj1" fmla="val 50000"/>
              <a:gd name="adj2" fmla="val 43247"/>
            </a:avLst>
          </a:pr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10252" name="AutoShape 102"/>
          <p:cNvSpPr>
            <a:spLocks noChangeArrowheads="1"/>
          </p:cNvSpPr>
          <p:nvPr/>
        </p:nvSpPr>
        <p:spPr bwMode="auto">
          <a:xfrm>
            <a:off x="4795838" y="2403475"/>
            <a:ext cx="203200" cy="477838"/>
          </a:xfrm>
          <a:prstGeom prst="downArrow">
            <a:avLst>
              <a:gd name="adj1" fmla="val 50000"/>
              <a:gd name="adj2" fmla="val 58789"/>
            </a:avLst>
          </a:pr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10253" name="AutoShape 103"/>
          <p:cNvSpPr>
            <a:spLocks noChangeArrowheads="1"/>
          </p:cNvSpPr>
          <p:nvPr/>
        </p:nvSpPr>
        <p:spPr bwMode="auto">
          <a:xfrm>
            <a:off x="7597775" y="2317750"/>
            <a:ext cx="203200" cy="477838"/>
          </a:xfrm>
          <a:prstGeom prst="downArrow">
            <a:avLst>
              <a:gd name="adj1" fmla="val 50000"/>
              <a:gd name="adj2" fmla="val 58789"/>
            </a:avLst>
          </a:pr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grpSp>
        <p:nvGrpSpPr>
          <p:cNvPr id="10254" name="Group 68"/>
          <p:cNvGrpSpPr>
            <a:grpSpLocks/>
          </p:cNvGrpSpPr>
          <p:nvPr/>
        </p:nvGrpSpPr>
        <p:grpSpPr bwMode="auto">
          <a:xfrm>
            <a:off x="6934200" y="4718050"/>
            <a:ext cx="2057400" cy="2006600"/>
            <a:chOff x="272" y="880"/>
            <a:chExt cx="1296" cy="1264"/>
          </a:xfrm>
        </p:grpSpPr>
        <p:sp>
          <p:nvSpPr>
            <p:cNvPr id="10301" name="Rectangle 69"/>
            <p:cNvSpPr>
              <a:spLocks noChangeArrowheads="1"/>
            </p:cNvSpPr>
            <p:nvPr/>
          </p:nvSpPr>
          <p:spPr bwMode="auto">
            <a:xfrm>
              <a:off x="272" y="880"/>
              <a:ext cx="432" cy="42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02" name="Rectangle 70"/>
            <p:cNvSpPr>
              <a:spLocks noChangeArrowheads="1"/>
            </p:cNvSpPr>
            <p:nvPr/>
          </p:nvSpPr>
          <p:spPr bwMode="auto">
            <a:xfrm>
              <a:off x="704" y="880"/>
              <a:ext cx="432" cy="424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accent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03" name="Rectangle 71"/>
            <p:cNvSpPr>
              <a:spLocks noChangeArrowheads="1"/>
            </p:cNvSpPr>
            <p:nvPr/>
          </p:nvSpPr>
          <p:spPr bwMode="auto">
            <a:xfrm>
              <a:off x="1136" y="880"/>
              <a:ext cx="432" cy="42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04" name="Rectangle 72"/>
            <p:cNvSpPr>
              <a:spLocks noChangeArrowheads="1"/>
            </p:cNvSpPr>
            <p:nvPr/>
          </p:nvSpPr>
          <p:spPr bwMode="auto">
            <a:xfrm>
              <a:off x="704" y="1304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structure</a:t>
              </a:r>
            </a:p>
          </p:txBody>
        </p:sp>
        <p:sp>
          <p:nvSpPr>
            <p:cNvPr id="10305" name="Rectangle 73"/>
            <p:cNvSpPr>
              <a:spLocks noChangeArrowheads="1"/>
            </p:cNvSpPr>
            <p:nvPr/>
          </p:nvSpPr>
          <p:spPr bwMode="auto">
            <a:xfrm>
              <a:off x="272" y="1304"/>
              <a:ext cx="432" cy="42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800"/>
            </a:p>
          </p:txBody>
        </p:sp>
        <p:sp>
          <p:nvSpPr>
            <p:cNvPr id="10306" name="Rectangle 74"/>
            <p:cNvSpPr>
              <a:spLocks noChangeArrowheads="1"/>
            </p:cNvSpPr>
            <p:nvPr/>
          </p:nvSpPr>
          <p:spPr bwMode="auto">
            <a:xfrm>
              <a:off x="1136" y="1304"/>
              <a:ext cx="432" cy="42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07" name="Rectangle 75"/>
            <p:cNvSpPr>
              <a:spLocks noChangeArrowheads="1"/>
            </p:cNvSpPr>
            <p:nvPr/>
          </p:nvSpPr>
          <p:spPr bwMode="auto">
            <a:xfrm>
              <a:off x="272" y="1720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metabolism</a:t>
              </a:r>
            </a:p>
          </p:txBody>
        </p:sp>
        <p:sp>
          <p:nvSpPr>
            <p:cNvPr id="10308" name="Rectangle 76"/>
            <p:cNvSpPr>
              <a:spLocks noChangeArrowheads="1"/>
            </p:cNvSpPr>
            <p:nvPr/>
          </p:nvSpPr>
          <p:spPr bwMode="auto">
            <a:xfrm>
              <a:off x="704" y="1720"/>
              <a:ext cx="432" cy="42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09" name="Rectangle 77"/>
            <p:cNvSpPr>
              <a:spLocks noChangeArrowheads="1"/>
            </p:cNvSpPr>
            <p:nvPr/>
          </p:nvSpPr>
          <p:spPr bwMode="auto">
            <a:xfrm>
              <a:off x="1136" y="1720"/>
              <a:ext cx="432" cy="42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grpSp>
        <p:nvGrpSpPr>
          <p:cNvPr id="10255" name="Group 48"/>
          <p:cNvGrpSpPr>
            <a:grpSpLocks/>
          </p:cNvGrpSpPr>
          <p:nvPr/>
        </p:nvGrpSpPr>
        <p:grpSpPr bwMode="auto">
          <a:xfrm>
            <a:off x="3187700" y="4791075"/>
            <a:ext cx="2057400" cy="2006600"/>
            <a:chOff x="272" y="880"/>
            <a:chExt cx="1296" cy="1264"/>
          </a:xfrm>
        </p:grpSpPr>
        <p:sp>
          <p:nvSpPr>
            <p:cNvPr id="10292" name="Rectangle 49"/>
            <p:cNvSpPr>
              <a:spLocks noChangeArrowheads="1"/>
            </p:cNvSpPr>
            <p:nvPr/>
          </p:nvSpPr>
          <p:spPr bwMode="auto">
            <a:xfrm>
              <a:off x="272" y="880"/>
              <a:ext cx="432" cy="42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293" name="Rectangle 50"/>
            <p:cNvSpPr>
              <a:spLocks noChangeArrowheads="1"/>
            </p:cNvSpPr>
            <p:nvPr/>
          </p:nvSpPr>
          <p:spPr bwMode="auto">
            <a:xfrm>
              <a:off x="704" y="880"/>
              <a:ext cx="432" cy="4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294" name="Rectangle 51"/>
            <p:cNvSpPr>
              <a:spLocks noChangeArrowheads="1"/>
            </p:cNvSpPr>
            <p:nvPr/>
          </p:nvSpPr>
          <p:spPr bwMode="auto">
            <a:xfrm>
              <a:off x="1136" y="880"/>
              <a:ext cx="432" cy="4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295" name="Rectangle 52"/>
            <p:cNvSpPr>
              <a:spLocks noChangeArrowheads="1"/>
            </p:cNvSpPr>
            <p:nvPr/>
          </p:nvSpPr>
          <p:spPr bwMode="auto">
            <a:xfrm>
              <a:off x="704" y="1304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structure</a:t>
              </a:r>
            </a:p>
          </p:txBody>
        </p:sp>
        <p:sp>
          <p:nvSpPr>
            <p:cNvPr id="10296" name="Rectangle 53"/>
            <p:cNvSpPr>
              <a:spLocks noChangeArrowheads="1"/>
            </p:cNvSpPr>
            <p:nvPr/>
          </p:nvSpPr>
          <p:spPr bwMode="auto">
            <a:xfrm>
              <a:off x="272" y="1304"/>
              <a:ext cx="432" cy="42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800"/>
            </a:p>
          </p:txBody>
        </p:sp>
        <p:sp>
          <p:nvSpPr>
            <p:cNvPr id="10297" name="Rectangle 54"/>
            <p:cNvSpPr>
              <a:spLocks noChangeArrowheads="1"/>
            </p:cNvSpPr>
            <p:nvPr/>
          </p:nvSpPr>
          <p:spPr bwMode="auto">
            <a:xfrm>
              <a:off x="1136" y="1304"/>
              <a:ext cx="432" cy="424"/>
            </a:xfrm>
            <a:prstGeom prst="rect">
              <a:avLst/>
            </a:prstGeom>
            <a:gradFill rotWithShape="1">
              <a:gsLst>
                <a:gs pos="0">
                  <a:srgbClr val="FFCC66"/>
                </a:gs>
                <a:gs pos="100000">
                  <a:srgbClr val="33CC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298" name="Rectangle 55"/>
            <p:cNvSpPr>
              <a:spLocks noChangeArrowheads="1"/>
            </p:cNvSpPr>
            <p:nvPr/>
          </p:nvSpPr>
          <p:spPr bwMode="auto">
            <a:xfrm>
              <a:off x="272" y="1720"/>
              <a:ext cx="432" cy="42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basic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b="1"/>
                <a:t>metabolism</a:t>
              </a:r>
            </a:p>
          </p:txBody>
        </p:sp>
        <p:sp>
          <p:nvSpPr>
            <p:cNvPr id="10299" name="Rectangle 56"/>
            <p:cNvSpPr>
              <a:spLocks noChangeArrowheads="1"/>
            </p:cNvSpPr>
            <p:nvPr/>
          </p:nvSpPr>
          <p:spPr bwMode="auto">
            <a:xfrm>
              <a:off x="704" y="1720"/>
              <a:ext cx="432" cy="42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10300" name="Rectangle 57"/>
            <p:cNvSpPr>
              <a:spLocks noChangeArrowheads="1"/>
            </p:cNvSpPr>
            <p:nvPr/>
          </p:nvSpPr>
          <p:spPr bwMode="auto">
            <a:xfrm>
              <a:off x="1136" y="1720"/>
              <a:ext cx="432" cy="424"/>
            </a:xfrm>
            <a:prstGeom prst="rect">
              <a:avLst/>
            </a:prstGeom>
            <a:gradFill rotWithShape="1">
              <a:gsLst>
                <a:gs pos="0">
                  <a:srgbClr val="33CC33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grpSp>
        <p:nvGrpSpPr>
          <p:cNvPr id="10256" name="Group 110"/>
          <p:cNvGrpSpPr>
            <a:grpSpLocks/>
          </p:cNvGrpSpPr>
          <p:nvPr/>
        </p:nvGrpSpPr>
        <p:grpSpPr bwMode="auto">
          <a:xfrm>
            <a:off x="2438400" y="885825"/>
            <a:ext cx="363538" cy="1160463"/>
            <a:chOff x="1536" y="558"/>
            <a:chExt cx="229" cy="731"/>
          </a:xfrm>
        </p:grpSpPr>
        <p:sp>
          <p:nvSpPr>
            <p:cNvPr id="10286" name="Line 104"/>
            <p:cNvSpPr>
              <a:spLocks noChangeShapeType="1"/>
            </p:cNvSpPr>
            <p:nvPr/>
          </p:nvSpPr>
          <p:spPr bwMode="auto">
            <a:xfrm>
              <a:off x="1600" y="566"/>
              <a:ext cx="9" cy="20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87" name="Line 105"/>
            <p:cNvSpPr>
              <a:spLocks noChangeShapeType="1"/>
            </p:cNvSpPr>
            <p:nvPr/>
          </p:nvSpPr>
          <p:spPr bwMode="auto">
            <a:xfrm flipV="1">
              <a:off x="1609" y="1061"/>
              <a:ext cx="0" cy="22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88" name="Line 106"/>
            <p:cNvSpPr>
              <a:spLocks noChangeShapeType="1"/>
            </p:cNvSpPr>
            <p:nvPr/>
          </p:nvSpPr>
          <p:spPr bwMode="auto">
            <a:xfrm>
              <a:off x="1737" y="558"/>
              <a:ext cx="0" cy="23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89" name="Line 107"/>
            <p:cNvSpPr>
              <a:spLocks noChangeShapeType="1"/>
            </p:cNvSpPr>
            <p:nvPr/>
          </p:nvSpPr>
          <p:spPr bwMode="auto">
            <a:xfrm flipV="1">
              <a:off x="1719" y="1097"/>
              <a:ext cx="0" cy="1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90" name="Line 108"/>
            <p:cNvSpPr>
              <a:spLocks noChangeShapeType="1"/>
            </p:cNvSpPr>
            <p:nvPr/>
          </p:nvSpPr>
          <p:spPr bwMode="auto">
            <a:xfrm>
              <a:off x="1673" y="1088"/>
              <a:ext cx="9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91" name="Line 109"/>
            <p:cNvSpPr>
              <a:spLocks noChangeShapeType="1"/>
            </p:cNvSpPr>
            <p:nvPr/>
          </p:nvSpPr>
          <p:spPr bwMode="auto">
            <a:xfrm>
              <a:off x="1536" y="768"/>
              <a:ext cx="12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0257" name="Group 111"/>
          <p:cNvGrpSpPr>
            <a:grpSpLocks/>
          </p:cNvGrpSpPr>
          <p:nvPr/>
        </p:nvGrpSpPr>
        <p:grpSpPr bwMode="auto">
          <a:xfrm>
            <a:off x="6029325" y="835025"/>
            <a:ext cx="363538" cy="1160463"/>
            <a:chOff x="1536" y="558"/>
            <a:chExt cx="229" cy="731"/>
          </a:xfrm>
        </p:grpSpPr>
        <p:sp>
          <p:nvSpPr>
            <p:cNvPr id="10280" name="Line 112"/>
            <p:cNvSpPr>
              <a:spLocks noChangeShapeType="1"/>
            </p:cNvSpPr>
            <p:nvPr/>
          </p:nvSpPr>
          <p:spPr bwMode="auto">
            <a:xfrm>
              <a:off x="1600" y="566"/>
              <a:ext cx="9" cy="20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81" name="Line 113"/>
            <p:cNvSpPr>
              <a:spLocks noChangeShapeType="1"/>
            </p:cNvSpPr>
            <p:nvPr/>
          </p:nvSpPr>
          <p:spPr bwMode="auto">
            <a:xfrm flipV="1">
              <a:off x="1609" y="1061"/>
              <a:ext cx="0" cy="22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82" name="Line 114"/>
            <p:cNvSpPr>
              <a:spLocks noChangeShapeType="1"/>
            </p:cNvSpPr>
            <p:nvPr/>
          </p:nvSpPr>
          <p:spPr bwMode="auto">
            <a:xfrm>
              <a:off x="1737" y="558"/>
              <a:ext cx="0" cy="23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83" name="Line 115"/>
            <p:cNvSpPr>
              <a:spLocks noChangeShapeType="1"/>
            </p:cNvSpPr>
            <p:nvPr/>
          </p:nvSpPr>
          <p:spPr bwMode="auto">
            <a:xfrm flipV="1">
              <a:off x="1719" y="1097"/>
              <a:ext cx="0" cy="1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84" name="Line 116"/>
            <p:cNvSpPr>
              <a:spLocks noChangeShapeType="1"/>
            </p:cNvSpPr>
            <p:nvPr/>
          </p:nvSpPr>
          <p:spPr bwMode="auto">
            <a:xfrm>
              <a:off x="1673" y="1088"/>
              <a:ext cx="9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85" name="Line 117"/>
            <p:cNvSpPr>
              <a:spLocks noChangeShapeType="1"/>
            </p:cNvSpPr>
            <p:nvPr/>
          </p:nvSpPr>
          <p:spPr bwMode="auto">
            <a:xfrm>
              <a:off x="1536" y="768"/>
              <a:ext cx="12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0258" name="Group 118"/>
          <p:cNvGrpSpPr>
            <a:grpSpLocks/>
          </p:cNvGrpSpPr>
          <p:nvPr/>
        </p:nvGrpSpPr>
        <p:grpSpPr bwMode="auto">
          <a:xfrm rot="5400000">
            <a:off x="1171575" y="1879601"/>
            <a:ext cx="363537" cy="1160462"/>
            <a:chOff x="1536" y="558"/>
            <a:chExt cx="229" cy="731"/>
          </a:xfrm>
        </p:grpSpPr>
        <p:sp>
          <p:nvSpPr>
            <p:cNvPr id="10274" name="Line 119"/>
            <p:cNvSpPr>
              <a:spLocks noChangeShapeType="1"/>
            </p:cNvSpPr>
            <p:nvPr/>
          </p:nvSpPr>
          <p:spPr bwMode="auto">
            <a:xfrm>
              <a:off x="1600" y="566"/>
              <a:ext cx="9" cy="20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75" name="Line 120"/>
            <p:cNvSpPr>
              <a:spLocks noChangeShapeType="1"/>
            </p:cNvSpPr>
            <p:nvPr/>
          </p:nvSpPr>
          <p:spPr bwMode="auto">
            <a:xfrm flipV="1">
              <a:off x="1609" y="1061"/>
              <a:ext cx="0" cy="22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76" name="Line 121"/>
            <p:cNvSpPr>
              <a:spLocks noChangeShapeType="1"/>
            </p:cNvSpPr>
            <p:nvPr/>
          </p:nvSpPr>
          <p:spPr bwMode="auto">
            <a:xfrm>
              <a:off x="1737" y="558"/>
              <a:ext cx="0" cy="23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77" name="Line 122"/>
            <p:cNvSpPr>
              <a:spLocks noChangeShapeType="1"/>
            </p:cNvSpPr>
            <p:nvPr/>
          </p:nvSpPr>
          <p:spPr bwMode="auto">
            <a:xfrm flipV="1">
              <a:off x="1719" y="1097"/>
              <a:ext cx="0" cy="1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78" name="Line 123"/>
            <p:cNvSpPr>
              <a:spLocks noChangeShapeType="1"/>
            </p:cNvSpPr>
            <p:nvPr/>
          </p:nvSpPr>
          <p:spPr bwMode="auto">
            <a:xfrm>
              <a:off x="1673" y="1088"/>
              <a:ext cx="9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79" name="Line 124"/>
            <p:cNvSpPr>
              <a:spLocks noChangeShapeType="1"/>
            </p:cNvSpPr>
            <p:nvPr/>
          </p:nvSpPr>
          <p:spPr bwMode="auto">
            <a:xfrm>
              <a:off x="1536" y="768"/>
              <a:ext cx="12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0259" name="Group 125"/>
          <p:cNvGrpSpPr>
            <a:grpSpLocks/>
          </p:cNvGrpSpPr>
          <p:nvPr/>
        </p:nvGrpSpPr>
        <p:grpSpPr bwMode="auto">
          <a:xfrm rot="5400000">
            <a:off x="4733925" y="1930401"/>
            <a:ext cx="363537" cy="1160462"/>
            <a:chOff x="1536" y="558"/>
            <a:chExt cx="229" cy="731"/>
          </a:xfrm>
        </p:grpSpPr>
        <p:sp>
          <p:nvSpPr>
            <p:cNvPr id="10268" name="Line 126"/>
            <p:cNvSpPr>
              <a:spLocks noChangeShapeType="1"/>
            </p:cNvSpPr>
            <p:nvPr/>
          </p:nvSpPr>
          <p:spPr bwMode="auto">
            <a:xfrm>
              <a:off x="1600" y="566"/>
              <a:ext cx="9" cy="20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69" name="Line 127"/>
            <p:cNvSpPr>
              <a:spLocks noChangeShapeType="1"/>
            </p:cNvSpPr>
            <p:nvPr/>
          </p:nvSpPr>
          <p:spPr bwMode="auto">
            <a:xfrm flipV="1">
              <a:off x="1609" y="1061"/>
              <a:ext cx="0" cy="22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70" name="Line 128"/>
            <p:cNvSpPr>
              <a:spLocks noChangeShapeType="1"/>
            </p:cNvSpPr>
            <p:nvPr/>
          </p:nvSpPr>
          <p:spPr bwMode="auto">
            <a:xfrm>
              <a:off x="1737" y="558"/>
              <a:ext cx="0" cy="23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71" name="Line 129"/>
            <p:cNvSpPr>
              <a:spLocks noChangeShapeType="1"/>
            </p:cNvSpPr>
            <p:nvPr/>
          </p:nvSpPr>
          <p:spPr bwMode="auto">
            <a:xfrm flipV="1">
              <a:off x="1719" y="1097"/>
              <a:ext cx="0" cy="1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72" name="Line 130"/>
            <p:cNvSpPr>
              <a:spLocks noChangeShapeType="1"/>
            </p:cNvSpPr>
            <p:nvPr/>
          </p:nvSpPr>
          <p:spPr bwMode="auto">
            <a:xfrm>
              <a:off x="1673" y="1088"/>
              <a:ext cx="9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73" name="Line 131"/>
            <p:cNvSpPr>
              <a:spLocks noChangeShapeType="1"/>
            </p:cNvSpPr>
            <p:nvPr/>
          </p:nvSpPr>
          <p:spPr bwMode="auto">
            <a:xfrm>
              <a:off x="1536" y="768"/>
              <a:ext cx="12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0260" name="Group 132"/>
          <p:cNvGrpSpPr>
            <a:grpSpLocks/>
          </p:cNvGrpSpPr>
          <p:nvPr/>
        </p:nvGrpSpPr>
        <p:grpSpPr bwMode="auto">
          <a:xfrm rot="5400000">
            <a:off x="7529513" y="1893887"/>
            <a:ext cx="363538" cy="1160463"/>
            <a:chOff x="1536" y="558"/>
            <a:chExt cx="229" cy="731"/>
          </a:xfrm>
        </p:grpSpPr>
        <p:sp>
          <p:nvSpPr>
            <p:cNvPr id="10262" name="Line 133"/>
            <p:cNvSpPr>
              <a:spLocks noChangeShapeType="1"/>
            </p:cNvSpPr>
            <p:nvPr/>
          </p:nvSpPr>
          <p:spPr bwMode="auto">
            <a:xfrm>
              <a:off x="1600" y="566"/>
              <a:ext cx="9" cy="20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63" name="Line 134"/>
            <p:cNvSpPr>
              <a:spLocks noChangeShapeType="1"/>
            </p:cNvSpPr>
            <p:nvPr/>
          </p:nvSpPr>
          <p:spPr bwMode="auto">
            <a:xfrm flipV="1">
              <a:off x="1609" y="1061"/>
              <a:ext cx="0" cy="22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64" name="Line 135"/>
            <p:cNvSpPr>
              <a:spLocks noChangeShapeType="1"/>
            </p:cNvSpPr>
            <p:nvPr/>
          </p:nvSpPr>
          <p:spPr bwMode="auto">
            <a:xfrm>
              <a:off x="1737" y="558"/>
              <a:ext cx="0" cy="23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65" name="Line 136"/>
            <p:cNvSpPr>
              <a:spLocks noChangeShapeType="1"/>
            </p:cNvSpPr>
            <p:nvPr/>
          </p:nvSpPr>
          <p:spPr bwMode="auto">
            <a:xfrm flipV="1">
              <a:off x="1719" y="1097"/>
              <a:ext cx="0" cy="1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66" name="Line 137"/>
            <p:cNvSpPr>
              <a:spLocks noChangeShapeType="1"/>
            </p:cNvSpPr>
            <p:nvPr/>
          </p:nvSpPr>
          <p:spPr bwMode="auto">
            <a:xfrm>
              <a:off x="1673" y="1088"/>
              <a:ext cx="9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67" name="Line 138"/>
            <p:cNvSpPr>
              <a:spLocks noChangeShapeType="1"/>
            </p:cNvSpPr>
            <p:nvPr/>
          </p:nvSpPr>
          <p:spPr bwMode="auto">
            <a:xfrm>
              <a:off x="1536" y="768"/>
              <a:ext cx="12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53067" name="Text Box 139"/>
          <p:cNvSpPr txBox="1">
            <a:spLocks noChangeArrowheads="1"/>
          </p:cNvSpPr>
          <p:nvPr/>
        </p:nvSpPr>
        <p:spPr bwMode="auto">
          <a:xfrm>
            <a:off x="387350" y="5845175"/>
            <a:ext cx="8297863" cy="6365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latin typeface="Comic Sans MS" panose="030F0702030302020204" pitchFamily="66" charset="0"/>
              </a:rPr>
              <a:t>zachování „stop“ po předchozím fenotypu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3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067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15520</TotalTime>
  <Words>3147</Words>
  <Application>Microsoft Office PowerPoint</Application>
  <PresentationFormat>Předvádění na obrazovce (4:3)</PresentationFormat>
  <Paragraphs>573</Paragraphs>
  <Slides>81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81</vt:i4>
      </vt:variant>
    </vt:vector>
  </HeadingPairs>
  <TitlesOfParts>
    <vt:vector size="86" baseType="lpstr">
      <vt:lpstr>Arial</vt:lpstr>
      <vt:lpstr>Comic Sans MS</vt:lpstr>
      <vt:lpstr>Symbol</vt:lpstr>
      <vt:lpstr>Výchozí návrh</vt:lpstr>
      <vt:lpstr>Image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JiPa</dc:creator>
  <cp:lastModifiedBy>JiPa</cp:lastModifiedBy>
  <cp:revision>877</cp:revision>
  <cp:lastPrinted>1601-01-01T00:00:00Z</cp:lastPrinted>
  <dcterms:created xsi:type="dcterms:W3CDTF">1601-01-01T00:00:00Z</dcterms:created>
  <dcterms:modified xsi:type="dcterms:W3CDTF">2023-09-27T15:52:22Z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