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y="6858000" cx="12192000"/>
  <p:notesSz cx="6858000" cy="9144000"/>
  <p:embeddedFontLst>
    <p:embeddedFont>
      <p:font typeface="Montserrat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68" roundtripDataSignature="AMtx7mhpDQ7niIZe7T76PXHaw80nmYUF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font" Target="fonts/Montserrat-regular.fntdata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font" Target="fonts/Montserrat-italic.fntdata"/><Relationship Id="rId21" Type="http://schemas.openxmlformats.org/officeDocument/2006/relationships/slide" Target="slides/slide14.xml"/><Relationship Id="rId65" Type="http://schemas.openxmlformats.org/officeDocument/2006/relationships/font" Target="fonts/Montserrat-bold.fntdata"/><Relationship Id="rId24" Type="http://schemas.openxmlformats.org/officeDocument/2006/relationships/slide" Target="slides/slide17.xml"/><Relationship Id="rId68" Type="http://customschemas.google.com/relationships/presentationmetadata" Target="metadata"/><Relationship Id="rId23" Type="http://schemas.openxmlformats.org/officeDocument/2006/relationships/slide" Target="slides/slide16.xml"/><Relationship Id="rId67" Type="http://schemas.openxmlformats.org/officeDocument/2006/relationships/font" Target="fonts/Montserrat-boldItalic.fntdata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87f66b08c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87f66b08c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87f66b08c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87f3ca8856_5_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287f3ca8856_5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87f3ca8856_5_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287f3ca8856_5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87f3ca8856_5_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87f3ca8856_5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87f3ca8856_5_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g287f3ca8856_5_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287f3ca8856_5_1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87f3ca8856_5_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g287f3ca8856_5_1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287f3ca8856_5_1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87f3ca8856_5_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287f3ca8856_5_1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287f3ca8856_5_1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87f3ca8856_5_1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g287f3ca8856_5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87f3ca8856_5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287f3ca8856_5_1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87f3ca8856_5_1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87f3ca8856_5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g287f3ca8856_5_1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287f3ca8856_5_15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87f3ca8856_5_1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287f3ca8856_5_1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7f3ca8856_1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287f3ca8856_1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87f3ca8856_5_1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287f3ca8856_5_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87f3ca8856_5_1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87f3ca8856_5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87f3ca8856_5_1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287f3ca8856_5_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87f3ca8856_5_1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287f3ca8856_5_1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879f47d0f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879f47d0f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879f47d0f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2879f47d0f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879f47d0f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879f47d0f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879f47d0f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879f47d0f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879f47d0f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879f47d0f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879f47d0f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879f47d0f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87f3ca8856_1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287f3ca8856_12_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879f47d0f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879f47d0f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879f47d0f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879f47d0f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879f47d0f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879f47d0f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879f47d0f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879f47d0f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85cd2bb57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285cd2bb57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285cd2bb57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87f66b08c4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87f66b08c4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287f66b08c4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85cd2bb57e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9" name="Google Shape;519;g285cd2bb57e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879f47d0fb_0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879f47d0fb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g2879f47d0fb_0_1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85cd2bb57e_0_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85cd2bb57e_0_1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285cd2bb57e_0_1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85cd2bb57e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4" name="Google Shape;554;g285cd2bb57e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87f3ca8856_1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287f3ca8856_12_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85cd2bb57e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85cd2bb57e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g285cd2bb57e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879f47d0fb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2879f47d0fb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g2879f47d0fb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85cd2bb57e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85cd2bb57e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g285cd2bb57e_0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85cd2bb57e_0_1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85cd2bb57e_0_1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8" name="Google Shape;608;g285cd2bb57e_0_1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85cd2bb57e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285cd2bb57e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g285cd2bb57e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87f3ca8856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87f3ca8856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g287f3ca8856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10ed1cb95e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1" name="Google Shape;631;g210ed1cb95e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10ed1cb95e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9" name="Google Shape;639;g210ed1cb95e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10ed1cb95e_0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7" name="Google Shape;647;g210ed1cb95e_0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10ed1cb95e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5" name="Google Shape;655;g210ed1cb95e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87f3ca8856_1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87f3ca8856_12_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10ed1cb95e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9" name="Google Shape;699;g210ed1cb95e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7" name="Google Shape;70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14" name="Google Shape;71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85cd2bb57e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285cd2bb57e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g285cd2bb57e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285cd2bb57e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285cd2bb57e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g285cd2bb57e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87f66b08c4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87f66b08c4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g287f66b08c4_0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85cd2bb57e_0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285cd2bb57e_0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285cd2bb57e_0_1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87f3ca8856_12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287f3ca8856_12_1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87f3ca8856_5_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287f3ca8856_5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7f3ca8856_5_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287f3ca8856_5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87f3ca8856_5_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287f3ca8856_5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87f3ca8856_5_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287f3ca8856_5_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3" name="Google Shape;93;g287f3ca8856_5_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287f3ca8856_5_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287f3ca8856_5_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7f3ca8856_5_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287f3ca8856_5_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287f3ca8856_5_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287f3ca8856_5_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287f3ca8856_5_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87f3ca8856_5_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287f3ca8856_5_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287f3ca8856_5_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287f3ca8856_5_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287f3ca8856_5_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87f3ca8856_5_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287f3ca8856_5_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g287f3ca8856_5_2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g287f3ca8856_5_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287f3ca8856_5_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287f3ca8856_5_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7f3ca8856_5_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287f3ca8856_5_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287f3ca8856_5_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g287f3ca8856_5_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287f3ca8856_5_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g287f3ca8856_5_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287f3ca8856_5_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287f3ca8856_5_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87f3ca8856_5_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287f3ca8856_5_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287f3ca8856_5_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287f3ca8856_5_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87f3ca8856_5_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287f3ca8856_5_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g287f3ca8856_5_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87f3ca8856_5_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287f3ca8856_5_4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g287f3ca8856_5_4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g287f3ca8856_5_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287f3ca8856_5_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287f3ca8856_5_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87f3ca8856_5_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287f3ca8856_5_5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287f3ca8856_5_5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g287f3ca8856_5_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287f3ca8856_5_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g287f3ca8856_5_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7f3ca8856_5_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287f3ca8856_5_6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g287f3ca8856_5_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287f3ca8856_5_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287f3ca8856_5_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7f3ca8856_5_6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287f3ca8856_5_6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g287f3ca8856_5_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g287f3ca8856_5_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287f3ca8856_5_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7f3ca8856_12_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g287f3ca8856_12_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8" name="Google Shape;168;g287f3ca8856_12_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287f3ca8856_12_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287f3ca8856_12_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7f3ca8856_12_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g287f3ca8856_12_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g287f3ca8856_12_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g287f3ca8856_12_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287f3ca8856_12_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oddílu" type="secHead">
  <p:cSld name="SECTION_HEA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7f3ca8856_12_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287f3ca8856_12_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0" name="Google Shape;180;g287f3ca8856_12_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g287f3ca8856_12_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g287f3ca8856_12_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7f3ca8856_12_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g287f3ca8856_12_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g287f3ca8856_12_2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g287f3ca8856_12_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g287f3ca8856_12_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g287f3ca8856_12_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7f3ca8856_12_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g287f3ca8856_12_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g287f3ca8856_12_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g287f3ca8856_12_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g287f3ca8856_12_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g287f3ca8856_12_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287f3ca8856_12_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g287f3ca8856_12_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87f3ca8856_12_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g287f3ca8856_12_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g287f3ca8856_12_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g287f3ca8856_12_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87f3ca8856_12_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g287f3ca8856_12_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g287f3ca8856_12_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87f3ca8856_12_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g287f3ca8856_12_4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1" name="Google Shape;211;g287f3ca8856_12_4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2" name="Google Shape;212;g287f3ca8856_12_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g287f3ca8856_12_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g287f3ca8856_12_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87f3ca8856_12_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g287f3ca8856_12_5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g287f3ca8856_12_5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19" name="Google Shape;219;g287f3ca8856_12_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g287f3ca8856_12_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g287f3ca8856_12_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7f3ca8856_12_6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g287f3ca8856_12_6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g287f3ca8856_12_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g287f3ca8856_12_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g287f3ca8856_12_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87f3ca8856_12_6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g287f3ca8856_12_6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g287f3ca8856_12_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g287f3ca8856_12_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g287f3ca8856_12_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87f3ca8856_5_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g287f3ca8856_5_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287f3ca8856_5_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287f3ca8856_5_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287f3ca8856_5_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87f3ca8856_12_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g287f3ca8856_12_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g287f3ca8856_12_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g287f3ca8856_12_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g287f3ca8856_12_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32.png"/><Relationship Id="rId5" Type="http://schemas.openxmlformats.org/officeDocument/2006/relationships/image" Target="../media/image35.jpg"/><Relationship Id="rId6" Type="http://schemas.openxmlformats.org/officeDocument/2006/relationships/image" Target="../media/image3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jpg"/><Relationship Id="rId4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42.jpg"/><Relationship Id="rId5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.png"/><Relationship Id="rId5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4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jpg"/><Relationship Id="rId4" Type="http://schemas.openxmlformats.org/officeDocument/2006/relationships/image" Target="../media/image50.jpg"/><Relationship Id="rId5" Type="http://schemas.openxmlformats.org/officeDocument/2006/relationships/image" Target="../media/image52.png"/><Relationship Id="rId6" Type="http://schemas.openxmlformats.org/officeDocument/2006/relationships/image" Target="../media/image46.png"/><Relationship Id="rId7" Type="http://schemas.openxmlformats.org/officeDocument/2006/relationships/image" Target="../media/image6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Relationship Id="rId4" Type="http://schemas.openxmlformats.org/officeDocument/2006/relationships/image" Target="../media/image53.png"/><Relationship Id="rId5" Type="http://schemas.openxmlformats.org/officeDocument/2006/relationships/image" Target="../media/image61.jpg"/><Relationship Id="rId6" Type="http://schemas.openxmlformats.org/officeDocument/2006/relationships/image" Target="../media/image5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Relationship Id="rId4" Type="http://schemas.openxmlformats.org/officeDocument/2006/relationships/image" Target="../media/image28.jpg"/><Relationship Id="rId5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6.jpg"/><Relationship Id="rId4" Type="http://schemas.openxmlformats.org/officeDocument/2006/relationships/image" Target="../media/image70.jpg"/><Relationship Id="rId5" Type="http://schemas.openxmlformats.org/officeDocument/2006/relationships/image" Target="../media/image109.jpg"/><Relationship Id="rId6" Type="http://schemas.openxmlformats.org/officeDocument/2006/relationships/image" Target="../media/image69.png"/><Relationship Id="rId7" Type="http://schemas.openxmlformats.org/officeDocument/2006/relationships/image" Target="../media/image79.jpg"/><Relationship Id="rId8" Type="http://schemas.openxmlformats.org/officeDocument/2006/relationships/image" Target="../media/image12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5.png"/><Relationship Id="rId4" Type="http://schemas.openxmlformats.org/officeDocument/2006/relationships/image" Target="../media/image12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5.png"/><Relationship Id="rId4" Type="http://schemas.openxmlformats.org/officeDocument/2006/relationships/image" Target="../media/image68.png"/><Relationship Id="rId5" Type="http://schemas.openxmlformats.org/officeDocument/2006/relationships/image" Target="../media/image6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0.jpg"/><Relationship Id="rId4" Type="http://schemas.openxmlformats.org/officeDocument/2006/relationships/image" Target="../media/image118.jpg"/></Relationships>
</file>

<file path=ppt/slides/_rels/slide3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1.jpg"/><Relationship Id="rId10" Type="http://schemas.openxmlformats.org/officeDocument/2006/relationships/image" Target="../media/image77.jpg"/><Relationship Id="rId13" Type="http://schemas.openxmlformats.org/officeDocument/2006/relationships/image" Target="../media/image85.jpg"/><Relationship Id="rId12" Type="http://schemas.openxmlformats.org/officeDocument/2006/relationships/image" Target="../media/image9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4.jpg"/><Relationship Id="rId4" Type="http://schemas.openxmlformats.org/officeDocument/2006/relationships/image" Target="../media/image76.jpg"/><Relationship Id="rId9" Type="http://schemas.openxmlformats.org/officeDocument/2006/relationships/image" Target="../media/image78.jpg"/><Relationship Id="rId5" Type="http://schemas.openxmlformats.org/officeDocument/2006/relationships/image" Target="../media/image65.png"/><Relationship Id="rId6" Type="http://schemas.openxmlformats.org/officeDocument/2006/relationships/image" Target="../media/image104.jpg"/><Relationship Id="rId7" Type="http://schemas.openxmlformats.org/officeDocument/2006/relationships/image" Target="../media/image119.jpg"/><Relationship Id="rId8" Type="http://schemas.openxmlformats.org/officeDocument/2006/relationships/image" Target="../media/image8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4.jpg"/><Relationship Id="rId9" Type="http://schemas.openxmlformats.org/officeDocument/2006/relationships/image" Target="../media/image7.jpg"/><Relationship Id="rId5" Type="http://schemas.openxmlformats.org/officeDocument/2006/relationships/image" Target="../media/image27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2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7.png"/><Relationship Id="rId4" Type="http://schemas.openxmlformats.org/officeDocument/2006/relationships/image" Target="../media/image12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7.jpg"/><Relationship Id="rId4" Type="http://schemas.openxmlformats.org/officeDocument/2006/relationships/image" Target="../media/image82.jpg"/><Relationship Id="rId5" Type="http://schemas.openxmlformats.org/officeDocument/2006/relationships/image" Target="../media/image8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2.png"/><Relationship Id="rId4" Type="http://schemas.openxmlformats.org/officeDocument/2006/relationships/image" Target="../media/image83.png"/><Relationship Id="rId5" Type="http://schemas.openxmlformats.org/officeDocument/2006/relationships/image" Target="../media/image8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0.png"/><Relationship Id="rId4" Type="http://schemas.openxmlformats.org/officeDocument/2006/relationships/image" Target="../media/image10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8.png"/><Relationship Id="rId4" Type="http://schemas.openxmlformats.org/officeDocument/2006/relationships/image" Target="../media/image93.png"/><Relationship Id="rId5" Type="http://schemas.openxmlformats.org/officeDocument/2006/relationships/image" Target="../media/image99.png"/><Relationship Id="rId6" Type="http://schemas.openxmlformats.org/officeDocument/2006/relationships/image" Target="../media/image95.png"/><Relationship Id="rId7" Type="http://schemas.openxmlformats.org/officeDocument/2006/relationships/image" Target="../media/image103.png"/><Relationship Id="rId8" Type="http://schemas.openxmlformats.org/officeDocument/2006/relationships/image" Target="../media/image10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0.png"/><Relationship Id="rId4" Type="http://schemas.openxmlformats.org/officeDocument/2006/relationships/image" Target="../media/image8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2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5.png"/><Relationship Id="rId4" Type="http://schemas.openxmlformats.org/officeDocument/2006/relationships/hyperlink" Target="http://www.yefis.org/" TargetMode="External"/><Relationship Id="rId5" Type="http://schemas.openxmlformats.org/officeDocument/2006/relationships/image" Target="../media/image84.png"/><Relationship Id="rId6" Type="http://schemas.openxmlformats.org/officeDocument/2006/relationships/image" Target="../media/image112.png"/><Relationship Id="rId7" Type="http://schemas.openxmlformats.org/officeDocument/2006/relationships/image" Target="../media/image111.png"/><Relationship Id="rId8" Type="http://schemas.openxmlformats.org/officeDocument/2006/relationships/image" Target="../media/image11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1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3.jpg"/><Relationship Id="rId4" Type="http://schemas.openxmlformats.org/officeDocument/2006/relationships/image" Target="../media/image1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287f66b08c4_0_0"/>
          <p:cNvPicPr preferRelativeResize="0"/>
          <p:nvPr/>
        </p:nvPicPr>
        <p:blipFill rotWithShape="1">
          <a:blip r:embed="rId3">
            <a:alphaModFix/>
          </a:blip>
          <a:srcRect b="17464" l="16333" r="8534" t="0"/>
          <a:stretch/>
        </p:blipFill>
        <p:spPr>
          <a:xfrm>
            <a:off x="4609050" y="323950"/>
            <a:ext cx="7537226" cy="621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287f66b08c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099" y="243825"/>
            <a:ext cx="4319477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287f66b08c4_0_0"/>
          <p:cNvSpPr txBox="1"/>
          <p:nvPr/>
        </p:nvSpPr>
        <p:spPr>
          <a:xfrm>
            <a:off x="521200" y="2703575"/>
            <a:ext cx="3779400" cy="27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CYI representatives</a:t>
            </a:r>
            <a:endParaRPr sz="2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Ivča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Verča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Barča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87f3ca8856_5_94"/>
          <p:cNvSpPr txBox="1"/>
          <p:nvPr>
            <p:ph type="title"/>
          </p:nvPr>
        </p:nvSpPr>
        <p:spPr>
          <a:xfrm>
            <a:off x="838200" y="343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Basic info</a:t>
            </a:r>
            <a:endParaRPr/>
          </a:p>
        </p:txBody>
      </p:sp>
      <p:pic>
        <p:nvPicPr>
          <p:cNvPr id="324" name="Google Shape;324;g287f3ca8856_5_9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8567" r="9765" t="0"/>
          <a:stretch/>
        </p:blipFill>
        <p:spPr>
          <a:xfrm>
            <a:off x="8501418" y="1359883"/>
            <a:ext cx="3248167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287f3ca8856_5_94"/>
          <p:cNvSpPr txBox="1"/>
          <p:nvPr/>
        </p:nvSpPr>
        <p:spPr>
          <a:xfrm>
            <a:off x="838200" y="1075956"/>
            <a:ext cx="7267433" cy="590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Bachelor: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Biology at the Faculty of Science, Charles University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Mesenchymal stem cells &amp; their effects on apoptosis of leukocytes (prof. Vladimír Holáň)</a:t>
            </a:r>
            <a:endParaRPr/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Master: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Immunology at the Faculty of Science, Charles University</a:t>
            </a:r>
            <a:endParaRPr/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Microbiota as a modulator of carcinogenesis (MUDr. Miloslav Kverka)</a:t>
            </a:r>
            <a:endParaRPr/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 internships in Germany – cancer immunology (Leibnitz 	Institute in Regensburg, prof. Philipp Beckove and TU 	Dresden, prof. Marc Schmitz)</a:t>
            </a:r>
            <a:endParaRPr/>
          </a:p>
          <a:p>
            <a:pPr indent="-171450" lvl="3" marL="1657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baseline="3000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year Phd student 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Second Faculty of Medicine and University hospital Motol</a:t>
            </a:r>
            <a:endParaRPr/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Cancer immunology, especially soft tissue sarcomas (doc. Zuzana Ozaniak Střížová)</a:t>
            </a:r>
            <a:endParaRPr/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CYI core member 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87f3ca8856_5_100"/>
          <p:cNvSpPr txBox="1"/>
          <p:nvPr>
            <p:ph type="title"/>
          </p:nvPr>
        </p:nvSpPr>
        <p:spPr>
          <a:xfrm>
            <a:off x="419099" y="502419"/>
            <a:ext cx="113538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First stay abroad – when everything goes wrong…</a:t>
            </a:r>
            <a:endParaRPr/>
          </a:p>
        </p:txBody>
      </p:sp>
      <p:pic>
        <p:nvPicPr>
          <p:cNvPr descr="12 Best Things To Do In Regensburg Germany In 2023" id="331" name="Google Shape;331;g287f3ca8856_5_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5695" y="1965277"/>
            <a:ext cx="6320609" cy="359620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287f3ca8856_5_100"/>
          <p:cNvSpPr txBox="1"/>
          <p:nvPr/>
        </p:nvSpPr>
        <p:spPr>
          <a:xfrm>
            <a:off x="9189493" y="5836075"/>
            <a:ext cx="30025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2nd year of my master´s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g287f3ca8856_5_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1274" y="1378424"/>
            <a:ext cx="3740024" cy="528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287f3ca8856_5_106"/>
          <p:cNvPicPr preferRelativeResize="0"/>
          <p:nvPr/>
        </p:nvPicPr>
        <p:blipFill rotWithShape="1">
          <a:blip r:embed="rId4">
            <a:alphaModFix/>
          </a:blip>
          <a:srcRect b="7916" l="31640" r="32344" t="15694"/>
          <a:stretch/>
        </p:blipFill>
        <p:spPr>
          <a:xfrm>
            <a:off x="6966828" y="1493093"/>
            <a:ext cx="4177421" cy="498390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287f3ca8856_5_106"/>
          <p:cNvSpPr/>
          <p:nvPr/>
        </p:nvSpPr>
        <p:spPr>
          <a:xfrm>
            <a:off x="8047971" y="5562464"/>
            <a:ext cx="1695393" cy="914537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287f3ca8856_5_106"/>
          <p:cNvSpPr txBox="1"/>
          <p:nvPr>
            <p:ph type="title"/>
          </p:nvPr>
        </p:nvSpPr>
        <p:spPr>
          <a:xfrm>
            <a:off x="333374" y="13335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/>
              <a:t>I need money!</a:t>
            </a:r>
            <a:endParaRPr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87f3ca8856_5_113"/>
          <p:cNvSpPr txBox="1"/>
          <p:nvPr>
            <p:ph idx="1" type="body"/>
          </p:nvPr>
        </p:nvSpPr>
        <p:spPr>
          <a:xfrm>
            <a:off x="333375" y="1417472"/>
            <a:ext cx="6921539" cy="4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Application: GFPS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Initial target: Integrated Immunology (Erlangen)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At the end: Molecular medicine (Regensburg)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Study coordinator + tutor from GFPS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1 – 2 months practical courses (possibility to extend up to 3 months)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Immunological courses shouldn´t be problem :P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47" name="Google Shape;347;g287f3ca8856_5_113"/>
          <p:cNvPicPr preferRelativeResize="0"/>
          <p:nvPr/>
        </p:nvPicPr>
        <p:blipFill rotWithShape="1">
          <a:blip r:embed="rId3">
            <a:alphaModFix/>
          </a:blip>
          <a:srcRect b="4582" l="32734" r="33594" t="15695"/>
          <a:stretch/>
        </p:blipFill>
        <p:spPr>
          <a:xfrm>
            <a:off x="7254914" y="133350"/>
            <a:ext cx="4756112" cy="633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87f3ca8856_5_119"/>
          <p:cNvSpPr txBox="1"/>
          <p:nvPr>
            <p:ph type="title"/>
          </p:nvPr>
        </p:nvSpPr>
        <p:spPr>
          <a:xfrm>
            <a:off x="533400" y="26872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/>
              <a:t>AG Beckhove</a:t>
            </a:r>
            <a:endParaRPr b="1"/>
          </a:p>
        </p:txBody>
      </p:sp>
      <p:pic>
        <p:nvPicPr>
          <p:cNvPr id="354" name="Google Shape;354;g287f3ca8856_5_1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24686" y="29029"/>
            <a:ext cx="3120571" cy="1330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287f3ca8856_5_119"/>
          <p:cNvPicPr preferRelativeResize="0"/>
          <p:nvPr/>
        </p:nvPicPr>
        <p:blipFill rotWithShape="1">
          <a:blip r:embed="rId4">
            <a:alphaModFix/>
          </a:blip>
          <a:srcRect b="11110" l="1719" r="51952" t="27500"/>
          <a:stretch/>
        </p:blipFill>
        <p:spPr>
          <a:xfrm>
            <a:off x="6803114" y="1960562"/>
            <a:ext cx="5250959" cy="391386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287f3ca8856_5_119"/>
          <p:cNvSpPr txBox="1"/>
          <p:nvPr/>
        </p:nvSpPr>
        <p:spPr>
          <a:xfrm>
            <a:off x="400050" y="1960562"/>
            <a:ext cx="5934075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CV + motivation letter + letter of recommendation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interview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Vaccination! (anti-HBsAb ≥ 100 IU/L)             + covid quarantine for 5 days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8-12 working hours per day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under a supervision of PhD student (hierarchy), well organized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strictly followed the rules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project: human samples (mostly blood samples) – isolation, stimulation, flow cytometry</a:t>
            </a:r>
            <a:endParaRPr/>
          </a:p>
          <a:p>
            <a:pPr indent="-7747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747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g287f3ca8856_5_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0" y="1800225"/>
            <a:ext cx="3448050" cy="3448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287f3ca8856_5_127"/>
          <p:cNvSpPr txBox="1"/>
          <p:nvPr>
            <p:ph type="title"/>
          </p:nvPr>
        </p:nvSpPr>
        <p:spPr>
          <a:xfrm>
            <a:off x="209550" y="1143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Accommodation &amp; free time</a:t>
            </a:r>
            <a:endParaRPr/>
          </a:p>
        </p:txBody>
      </p:sp>
      <p:pic>
        <p:nvPicPr>
          <p:cNvPr id="364" name="Google Shape;364;g287f3ca8856_5_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3896" y="1790700"/>
            <a:ext cx="4614600" cy="346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87f3ca8856_5_1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00" y="99678"/>
            <a:ext cx="3426850" cy="33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287f3ca8856_5_1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42276" y="3600450"/>
            <a:ext cx="4063999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87f3ca8856_5_1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Very strong restrictions in Bavaria… </a:t>
            </a:r>
            <a:br>
              <a:rPr lang="en-GB"/>
            </a:br>
            <a:r>
              <a:rPr lang="en-GB"/>
              <a:t>So I was a little bored</a:t>
            </a:r>
            <a:endParaRPr/>
          </a:p>
        </p:txBody>
      </p:sp>
      <p:pic>
        <p:nvPicPr>
          <p:cNvPr descr="https://www.efis.org/cms/upload/bilder/the_federation/Task-Forced/yEFIS_Map.jpg" id="372" name="Google Shape;372;g287f3ca8856_5_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05313" y="669633"/>
            <a:ext cx="2765046" cy="2688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EFIS – EFIS YOUNG IMMUNOLOGISTS TASK FORCE: About" id="373" name="Google Shape;373;g287f3ca8856_5_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05313" y="122703"/>
            <a:ext cx="2746279" cy="5152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co De Zuani | LinkedIn" id="374" name="Google Shape;374;g287f3ca8856_5_1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3581" y="1933110"/>
            <a:ext cx="2133932" cy="213393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287f3ca8856_5_136"/>
          <p:cNvSpPr txBox="1"/>
          <p:nvPr/>
        </p:nvSpPr>
        <p:spPr>
          <a:xfrm>
            <a:off x="1023581" y="4194247"/>
            <a:ext cx="277845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Marco De Zuani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 Clinical Research Center, St. Anne's University Hospital, Brno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g287f3ca8856_5_136"/>
          <p:cNvPicPr preferRelativeResize="0"/>
          <p:nvPr/>
        </p:nvPicPr>
        <p:blipFill rotWithShape="1">
          <a:blip r:embed="rId6">
            <a:alphaModFix/>
          </a:blip>
          <a:srcRect b="33442" l="37762" r="12728" t="26446"/>
          <a:stretch/>
        </p:blipFill>
        <p:spPr>
          <a:xfrm rot="-203824">
            <a:off x="4064817" y="3480188"/>
            <a:ext cx="6441743" cy="2934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7" name="Google Shape;377;g287f3ca8856_5_136"/>
          <p:cNvCxnSpPr/>
          <p:nvPr/>
        </p:nvCxnSpPr>
        <p:spPr>
          <a:xfrm rot="10800000">
            <a:off x="5472752" y="6428096"/>
            <a:ext cx="436729" cy="174637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378" name="Google Shape;378;g287f3ca8856_5_136"/>
          <p:cNvCxnSpPr/>
          <p:nvPr/>
        </p:nvCxnSpPr>
        <p:spPr>
          <a:xfrm flipH="1" rot="10800000">
            <a:off x="5909481" y="6368996"/>
            <a:ext cx="133510" cy="233737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379" name="Google Shape;379;g287f3ca8856_5_136"/>
          <p:cNvSpPr txBox="1"/>
          <p:nvPr/>
        </p:nvSpPr>
        <p:spPr>
          <a:xfrm>
            <a:off x="5180184" y="6538722"/>
            <a:ext cx="159210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Currently core members ☺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287f3ca8856_5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8677" y="1232353"/>
            <a:ext cx="6281997" cy="4715686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287f3ca8856_5_148"/>
          <p:cNvSpPr txBox="1"/>
          <p:nvPr/>
        </p:nvSpPr>
        <p:spPr>
          <a:xfrm>
            <a:off x="276225" y="1232353"/>
            <a:ext cx="5142452" cy="2954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Slowing down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to think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really important for my satisfaction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Stress resistance (COVID, lot of work)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→ personal strength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CYI family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287f3ca8856_5_148"/>
          <p:cNvSpPr txBox="1"/>
          <p:nvPr/>
        </p:nvSpPr>
        <p:spPr>
          <a:xfrm>
            <a:off x="276225" y="477709"/>
            <a:ext cx="531313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 have gained from it?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287f3ca8856_5_148"/>
          <p:cNvSpPr txBox="1"/>
          <p:nvPr/>
        </p:nvSpPr>
        <p:spPr>
          <a:xfrm>
            <a:off x="276225" y="5655651"/>
            <a:ext cx="531313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what to do now?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esden auf der Landkarte | DOMRADIO.DE" id="394" name="Google Shape;394;g287f3ca8856_5_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154" y="885825"/>
            <a:ext cx="5799883" cy="1927058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287f3ca8856_5_156"/>
          <p:cNvSpPr txBox="1"/>
          <p:nvPr/>
        </p:nvSpPr>
        <p:spPr>
          <a:xfrm>
            <a:off x="6573611" y="1110745"/>
            <a:ext cx="522287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year extension of my master studies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Arrangement of everything in Germany was much easier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Arrangement of scholarship (Erasmus+) was much more complicated :D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g287f3ca8856_5_156"/>
          <p:cNvPicPr preferRelativeResize="0"/>
          <p:nvPr/>
        </p:nvPicPr>
        <p:blipFill rotWithShape="1">
          <a:blip r:embed="rId4">
            <a:alphaModFix/>
          </a:blip>
          <a:srcRect b="29166" l="14922" r="14452" t="13056"/>
          <a:stretch/>
        </p:blipFill>
        <p:spPr>
          <a:xfrm>
            <a:off x="323850" y="3142070"/>
            <a:ext cx="5756763" cy="264913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287f3ca8856_5_156"/>
          <p:cNvSpPr txBox="1"/>
          <p:nvPr/>
        </p:nvSpPr>
        <p:spPr>
          <a:xfrm>
            <a:off x="6573611" y="3450972"/>
            <a:ext cx="508000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CV + motivation letter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advantage of previous internship in Germany (especially in a well-known lab)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Initially for 3 months (2 months extension with contract)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goals: state-of-the-art technology + arrange possible cooperation for my PhD studies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87f3ca8856_5_164"/>
          <p:cNvSpPr txBox="1"/>
          <p:nvPr>
            <p:ph type="title"/>
          </p:nvPr>
        </p:nvSpPr>
        <p:spPr>
          <a:xfrm>
            <a:off x="638175" y="36036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AG Schmitz</a:t>
            </a:r>
            <a:endParaRPr/>
          </a:p>
        </p:txBody>
      </p:sp>
      <p:sp>
        <p:nvSpPr>
          <p:cNvPr id="403" name="Google Shape;403;g287f3ca8856_5_164"/>
          <p:cNvSpPr txBox="1"/>
          <p:nvPr/>
        </p:nvSpPr>
        <p:spPr>
          <a:xfrm>
            <a:off x="638175" y="1685924"/>
            <a:ext cx="546735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under a supervision of a PhD student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Great team members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Caring boss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Multiplex immunohistochemistry</a:t>
            </a:r>
            <a:endParaRPr/>
          </a:p>
        </p:txBody>
      </p:sp>
      <p:pic>
        <p:nvPicPr>
          <p:cNvPr id="404" name="Google Shape;404;g287f3ca8856_5_164"/>
          <p:cNvPicPr preferRelativeResize="0"/>
          <p:nvPr/>
        </p:nvPicPr>
        <p:blipFill rotWithShape="1">
          <a:blip r:embed="rId3">
            <a:alphaModFix/>
          </a:blip>
          <a:srcRect b="30392" l="0" r="0" t="0"/>
          <a:stretch/>
        </p:blipFill>
        <p:spPr>
          <a:xfrm>
            <a:off x="7509526" y="452089"/>
            <a:ext cx="4239628" cy="366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287f3ca8856_5_164"/>
          <p:cNvPicPr preferRelativeResize="0"/>
          <p:nvPr/>
        </p:nvPicPr>
        <p:blipFill rotWithShape="1">
          <a:blip r:embed="rId4">
            <a:alphaModFix/>
          </a:blip>
          <a:srcRect b="18752" l="0" r="0" t="1867"/>
          <a:stretch/>
        </p:blipFill>
        <p:spPr>
          <a:xfrm>
            <a:off x="638175" y="3142622"/>
            <a:ext cx="3146273" cy="333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287f3ca8856_5_164"/>
          <p:cNvPicPr preferRelativeResize="0"/>
          <p:nvPr/>
        </p:nvPicPr>
        <p:blipFill rotWithShape="1">
          <a:blip r:embed="rId5">
            <a:alphaModFix/>
          </a:blip>
          <a:srcRect b="32883" l="7973" r="28566" t="35587"/>
          <a:stretch/>
        </p:blipFill>
        <p:spPr>
          <a:xfrm>
            <a:off x="4358671" y="4408227"/>
            <a:ext cx="7390483" cy="206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87f3ca8856_12_75"/>
          <p:cNvSpPr txBox="1"/>
          <p:nvPr>
            <p:ph type="ctrTitle"/>
          </p:nvPr>
        </p:nvSpPr>
        <p:spPr>
          <a:xfrm>
            <a:off x="2956250" y="2813066"/>
            <a:ext cx="6279502" cy="11243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GB" sz="2800"/>
              <a:t>Barbora Šmídová</a:t>
            </a:r>
            <a:br>
              <a:rPr lang="en-GB" sz="2400"/>
            </a:br>
            <a:br>
              <a:rPr lang="en-GB" sz="2400"/>
            </a:br>
            <a:r>
              <a:rPr lang="en-GB" sz="2400"/>
              <a:t>Parasitology (focused on host immunology)</a:t>
            </a:r>
            <a:endParaRPr/>
          </a:p>
        </p:txBody>
      </p:sp>
      <p:pic>
        <p:nvPicPr>
          <p:cNvPr descr="Obsah obrázku brýle, interiér, osoba, Lidská tvář&#10;&#10;Popis byl vytvořen automaticky" id="247" name="Google Shape;247;g287f3ca8856_12_75"/>
          <p:cNvPicPr preferRelativeResize="0"/>
          <p:nvPr/>
        </p:nvPicPr>
        <p:blipFill rotWithShape="1">
          <a:blip r:embed="rId3">
            <a:alphaModFix/>
          </a:blip>
          <a:srcRect b="0" l="13432" r="13482" t="0"/>
          <a:stretch/>
        </p:blipFill>
        <p:spPr>
          <a:xfrm flipH="1" rot="10800000">
            <a:off x="8574834" y="4019217"/>
            <a:ext cx="3499037" cy="269304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287f3ca8856_12_75"/>
          <p:cNvSpPr txBox="1"/>
          <p:nvPr/>
        </p:nvSpPr>
        <p:spPr>
          <a:xfrm>
            <a:off x="2041849" y="1481002"/>
            <a:ext cx="810830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Rocky road of parasite immunology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logo&#10;&#10;Popis byl vytvořen automaticky" id="249" name="Google Shape;249;g287f3ca8856_12_75"/>
          <p:cNvPicPr preferRelativeResize="0"/>
          <p:nvPr/>
        </p:nvPicPr>
        <p:blipFill rotWithShape="1">
          <a:blip r:embed="rId4">
            <a:alphaModFix/>
          </a:blip>
          <a:srcRect b="13509" l="5170" r="5059" t="11603"/>
          <a:stretch/>
        </p:blipFill>
        <p:spPr>
          <a:xfrm>
            <a:off x="304084" y="86940"/>
            <a:ext cx="2554194" cy="797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text, umění, Grafika, snímek obrazovky&#10;&#10;Popis byl vytvořen automaticky" id="250" name="Google Shape;250;g287f3ca8856_12_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130" y="3616222"/>
            <a:ext cx="3499037" cy="349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87f3ca8856_5_172"/>
          <p:cNvSpPr txBox="1"/>
          <p:nvPr>
            <p:ph type="title"/>
          </p:nvPr>
        </p:nvSpPr>
        <p:spPr>
          <a:xfrm>
            <a:off x="209210" y="9285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Accommodation &amp; free time</a:t>
            </a:r>
            <a:endParaRPr/>
          </a:p>
        </p:txBody>
      </p:sp>
      <p:pic>
        <p:nvPicPr>
          <p:cNvPr id="412" name="Google Shape;412;g287f3ca8856_5_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0864" y="3395073"/>
            <a:ext cx="4003140" cy="300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287f3ca8856_5_1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19" y="1175561"/>
            <a:ext cx="3388766" cy="25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287f3ca8856_5_1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30864" y="254405"/>
            <a:ext cx="4003140" cy="299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287f3ca8856_5_1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3047941" y="1828294"/>
            <a:ext cx="5221867" cy="39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287f3ca8856_5_17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9210" y="3864172"/>
            <a:ext cx="3377675" cy="2533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87f3ca8856_5_181"/>
          <p:cNvSpPr txBox="1"/>
          <p:nvPr>
            <p:ph type="title"/>
          </p:nvPr>
        </p:nvSpPr>
        <p:spPr>
          <a:xfrm>
            <a:off x="532946" y="32443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Benefits?</a:t>
            </a:r>
            <a:endParaRPr/>
          </a:p>
        </p:txBody>
      </p:sp>
      <p:sp>
        <p:nvSpPr>
          <p:cNvPr id="422" name="Google Shape;422;g287f3ca8856_5_181"/>
          <p:cNvSpPr txBox="1"/>
          <p:nvPr>
            <p:ph idx="1" type="body"/>
          </p:nvPr>
        </p:nvSpPr>
        <p:spPr>
          <a:xfrm>
            <a:off x="532946" y="2273993"/>
            <a:ext cx="5809797" cy="25735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Scientific experience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Inspiration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Learning of the state-of-the-art technology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Great people but making sure I want to do my PhD in Czechia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descr="I love Dresden - Home | Facebook" id="423" name="Google Shape;423;g287f3ca8856_5_181"/>
          <p:cNvSpPr/>
          <p:nvPr/>
        </p:nvSpPr>
        <p:spPr>
          <a:xfrm>
            <a:off x="155574" y="-144463"/>
            <a:ext cx="3705225" cy="37052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gnet I love Dresden Pop-Art - Dresdner Art - Moderne Dresden und Sachsen  Souvenirs" id="424" name="Google Shape;424;g287f3ca8856_5_181"/>
          <p:cNvPicPr preferRelativeResize="0"/>
          <p:nvPr/>
        </p:nvPicPr>
        <p:blipFill rotWithShape="1">
          <a:blip r:embed="rId3">
            <a:alphaModFix/>
          </a:blip>
          <a:srcRect b="16133" l="0" r="0" t="15266"/>
          <a:stretch/>
        </p:blipFill>
        <p:spPr>
          <a:xfrm>
            <a:off x="6342743" y="1378423"/>
            <a:ext cx="5631479" cy="386319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287f3ca8856_5_181"/>
          <p:cNvSpPr txBox="1"/>
          <p:nvPr/>
        </p:nvSpPr>
        <p:spPr>
          <a:xfrm>
            <a:off x="532946" y="5655651"/>
            <a:ext cx="531313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next?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Za vznikem alergií stojí příliš sterilní prostředí i geny, říká imunoložka" id="430" name="Google Shape;430;g287f3ca8856_5_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518" y="545910"/>
            <a:ext cx="2833104" cy="24412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tarbeiter — Institut für Immunologie — TU Dresden" id="431" name="Google Shape;431;g287f3ca8856_5_189"/>
          <p:cNvPicPr preferRelativeResize="0"/>
          <p:nvPr/>
        </p:nvPicPr>
        <p:blipFill rotWithShape="1">
          <a:blip r:embed="rId4">
            <a:alphaModFix/>
          </a:blip>
          <a:srcRect b="0" l="20801" r="17168" t="-999"/>
          <a:stretch/>
        </p:blipFill>
        <p:spPr>
          <a:xfrm>
            <a:off x="4259462" y="573206"/>
            <a:ext cx="1974182" cy="241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287f3ca8856_5_189"/>
          <p:cNvPicPr preferRelativeResize="0"/>
          <p:nvPr/>
        </p:nvPicPr>
        <p:blipFill rotWithShape="1">
          <a:blip r:embed="rId5">
            <a:alphaModFix/>
          </a:blip>
          <a:srcRect b="46687" l="8078" r="28461" t="24208"/>
          <a:stretch/>
        </p:blipFill>
        <p:spPr>
          <a:xfrm>
            <a:off x="665772" y="4094329"/>
            <a:ext cx="6669035" cy="17196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gentura pro zdravotnický výzkum České republiky (AZV ČR) | 2. lékařská  fakulta Univerzity Karlovy" id="433" name="Google Shape;433;g287f3ca8856_5_1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58412" y="999793"/>
            <a:ext cx="4029075" cy="153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287f3ca8856_5_18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66559" y="3384645"/>
            <a:ext cx="3826543" cy="2864302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287f3ca8856_5_189"/>
          <p:cNvSpPr txBox="1"/>
          <p:nvPr/>
        </p:nvSpPr>
        <p:spPr>
          <a:xfrm>
            <a:off x="8913197" y="395786"/>
            <a:ext cx="173326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GAUK</a:t>
            </a:r>
            <a:endParaRPr b="1" sz="44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87f3ca8856_5_198"/>
          <p:cNvSpPr txBox="1"/>
          <p:nvPr>
            <p:ph type="title"/>
          </p:nvPr>
        </p:nvSpPr>
        <p:spPr>
          <a:xfrm>
            <a:off x="1111156" y="23986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b="1" lang="en-GB" sz="3500"/>
              <a:t>Stay resillient &amp; what doesn´t kill you makes you stronger</a:t>
            </a:r>
            <a:endParaRPr b="1" sz="35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g2879f47d0fb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1500"/>
            <a:ext cx="7094333" cy="213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2879f47d0fb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40400" y="341500"/>
            <a:ext cx="1072299" cy="213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2879f47d0fb_0_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4333" y="-23667"/>
            <a:ext cx="4732700" cy="2871166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2879f47d0fb_0_22"/>
          <p:cNvSpPr txBox="1"/>
          <p:nvPr/>
        </p:nvSpPr>
        <p:spPr>
          <a:xfrm>
            <a:off x="6173167" y="4630267"/>
            <a:ext cx="35841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Veronika Niederlová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PhD Student - Immunology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Institute of Molecular Genetics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Czech Academy of Sciences</a:t>
            </a:r>
            <a:endParaRPr sz="1900"/>
          </a:p>
        </p:txBody>
      </p:sp>
      <p:pic>
        <p:nvPicPr>
          <p:cNvPr id="449" name="Google Shape;449;g2879f47d0fb_0_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2467" y="3573033"/>
            <a:ext cx="5206067" cy="2871166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2879f47d0fb_0_22"/>
          <p:cNvSpPr txBox="1"/>
          <p:nvPr/>
        </p:nvSpPr>
        <p:spPr>
          <a:xfrm>
            <a:off x="6096000" y="4055467"/>
            <a:ext cx="435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Find your way to science!</a:t>
            </a: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g2879f47d0fb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11520022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g2879f47d0fb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11396106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g2879f47d0fb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11785599" cy="475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g2879f47d0fb_0_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700"/>
            <a:ext cx="12192000" cy="6858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g2879f47d0fb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11785602" cy="6386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87f3ca8856_12_84"/>
          <p:cNvSpPr txBox="1"/>
          <p:nvPr>
            <p:ph type="title"/>
          </p:nvPr>
        </p:nvSpPr>
        <p:spPr>
          <a:xfrm>
            <a:off x="838200" y="-36094"/>
            <a:ext cx="513766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GB" sz="3600"/>
              <a:t>How I got where I am</a:t>
            </a:r>
            <a:endParaRPr sz="3600"/>
          </a:p>
        </p:txBody>
      </p:sp>
      <p:sp>
        <p:nvSpPr>
          <p:cNvPr id="256" name="Google Shape;256;g287f3ca8856_12_84"/>
          <p:cNvSpPr txBox="1"/>
          <p:nvPr>
            <p:ph idx="1" type="body"/>
          </p:nvPr>
        </p:nvSpPr>
        <p:spPr>
          <a:xfrm>
            <a:off x="838200" y="1408924"/>
            <a:ext cx="10515600" cy="27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Parasites are amazing!</a:t>
            </a:r>
            <a:br>
              <a:rPr lang="en-GB"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Wait, they can influence immunity of the host?</a:t>
            </a:r>
            <a:br>
              <a:rPr lang="en-GB"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Why does </a:t>
            </a: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Trichobilharzia regenti 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survive in ducks but not in mice? Could nitric oxide play a role?</a:t>
            </a:r>
            <a:br>
              <a:rPr lang="en-GB"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Obsah obrázku oblečení, umění, Dětské kresby, kresba&#10;&#10;Popis byl vytvořen automaticky" id="257" name="Google Shape;257;g287f3ca8856_12_84"/>
          <p:cNvPicPr preferRelativeResize="0"/>
          <p:nvPr/>
        </p:nvPicPr>
        <p:blipFill rotWithShape="1">
          <a:blip r:embed="rId3">
            <a:alphaModFix/>
          </a:blip>
          <a:srcRect b="7358" l="-439" r="8117" t="559"/>
          <a:stretch/>
        </p:blipFill>
        <p:spPr>
          <a:xfrm>
            <a:off x="8192278" y="4170784"/>
            <a:ext cx="3819330" cy="25689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Barevnost, Elektricky modrá, Fraktální umění, nachový&#10;&#10;Popis byl vytvořen automaticky" id="258" name="Google Shape;258;g287f3ca8856_12_84"/>
          <p:cNvPicPr preferRelativeResize="0"/>
          <p:nvPr/>
        </p:nvPicPr>
        <p:blipFill rotWithShape="1">
          <a:blip r:embed="rId4">
            <a:alphaModFix/>
          </a:blip>
          <a:srcRect b="25547" l="10152" r="31705" t="2762"/>
          <a:stretch/>
        </p:blipFill>
        <p:spPr>
          <a:xfrm>
            <a:off x="9088017" y="118220"/>
            <a:ext cx="2867610" cy="2662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rys smutného obličeje se souvislou výplní" id="259" name="Google Shape;259;g287f3ca8856_12_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1327" y="491098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287f3ca8856_12_84"/>
          <p:cNvSpPr txBox="1"/>
          <p:nvPr>
            <p:ph idx="1" type="body"/>
          </p:nvPr>
        </p:nvSpPr>
        <p:spPr>
          <a:xfrm>
            <a:off x="777250" y="3886197"/>
            <a:ext cx="10515600" cy="51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Not NO, but what about </a:t>
            </a: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myeloid cells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?</a:t>
            </a:r>
            <a:br>
              <a:rPr lang="en-GB"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The parasite stimulates M2 response! </a:t>
            </a:r>
            <a:br>
              <a:rPr lang="en-GB">
                <a:latin typeface="Calibri"/>
                <a:ea typeface="Calibri"/>
                <a:cs typeface="Calibri"/>
                <a:sym typeface="Calibri"/>
              </a:rPr>
            </a:br>
            <a:r>
              <a:rPr lang="en-GB">
                <a:latin typeface="Calibri"/>
                <a:ea typeface="Calibri"/>
                <a:cs typeface="Calibri"/>
                <a:sym typeface="Calibri"/>
              </a:rPr>
              <a:t>Could it alleviate multiple sclerosis symptoms?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g2879f47d0fb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11785602" cy="6295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g2879f47d0fb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1176742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g2879f47d0fb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203200"/>
            <a:ext cx="11506749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g2879f47d0fb_0_63"/>
          <p:cNvPicPr preferRelativeResize="0"/>
          <p:nvPr/>
        </p:nvPicPr>
        <p:blipFill rotWithShape="1">
          <a:blip r:embed="rId3">
            <a:alphaModFix/>
          </a:blip>
          <a:srcRect b="15824" l="0" r="0" t="0"/>
          <a:stretch/>
        </p:blipFill>
        <p:spPr>
          <a:xfrm>
            <a:off x="6505933" y="346933"/>
            <a:ext cx="5474606" cy="345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2879f47d0fb_0_63"/>
          <p:cNvPicPr preferRelativeResize="0"/>
          <p:nvPr/>
        </p:nvPicPr>
        <p:blipFill rotWithShape="1">
          <a:blip r:embed="rId4">
            <a:alphaModFix/>
          </a:blip>
          <a:srcRect b="0" l="13827" r="13661" t="0"/>
          <a:stretch/>
        </p:blipFill>
        <p:spPr>
          <a:xfrm>
            <a:off x="9526167" y="4031067"/>
            <a:ext cx="2454367" cy="262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2879f47d0fb_0_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6333" y="4031072"/>
            <a:ext cx="3498334" cy="262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2879f47d0fb_0_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600" y="3991267"/>
            <a:ext cx="2547051" cy="266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2879f47d0fb_0_63"/>
          <p:cNvPicPr preferRelativeResize="0"/>
          <p:nvPr/>
        </p:nvPicPr>
        <p:blipFill rotWithShape="1">
          <a:blip r:embed="rId7">
            <a:alphaModFix/>
          </a:blip>
          <a:srcRect b="0" l="12881" r="3583" t="0"/>
          <a:stretch/>
        </p:blipFill>
        <p:spPr>
          <a:xfrm>
            <a:off x="2794467" y="4031033"/>
            <a:ext cx="2922300" cy="262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2879f47d0fb_0_63"/>
          <p:cNvPicPr preferRelativeResize="0"/>
          <p:nvPr/>
        </p:nvPicPr>
        <p:blipFill rotWithShape="1">
          <a:blip r:embed="rId8">
            <a:alphaModFix/>
          </a:blip>
          <a:srcRect b="15819" l="0" r="0" t="10428"/>
          <a:stretch/>
        </p:blipFill>
        <p:spPr>
          <a:xfrm>
            <a:off x="101600" y="346943"/>
            <a:ext cx="6248599" cy="3456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g285cd2bb57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3478" y="1781349"/>
            <a:ext cx="7628275" cy="273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285cd2bb57e_0_0"/>
          <p:cNvSpPr txBox="1"/>
          <p:nvPr/>
        </p:nvSpPr>
        <p:spPr>
          <a:xfrm>
            <a:off x="2368013" y="5048600"/>
            <a:ext cx="697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4.10.2023</a:t>
            </a:r>
            <a:br>
              <a:rPr lang="en-GB" sz="1500"/>
            </a:br>
            <a:r>
              <a:rPr lang="en-GB" sz="1500"/>
              <a:t>Brno</a:t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/>
              <a:t>Iva Benešová; Veronika Niederlová; Barbora Šmídová</a:t>
            </a:r>
            <a:endParaRPr sz="1500"/>
          </a:p>
        </p:txBody>
      </p:sp>
      <p:pic>
        <p:nvPicPr>
          <p:cNvPr id="508" name="Google Shape;508;g285cd2bb57e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012" y="49620"/>
            <a:ext cx="1112707" cy="111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285cd2bb57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81475" y="112225"/>
            <a:ext cx="2925700" cy="105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87f66b08c4_0_7"/>
          <p:cNvSpPr txBox="1"/>
          <p:nvPr/>
        </p:nvSpPr>
        <p:spPr>
          <a:xfrm>
            <a:off x="1563325" y="3961200"/>
            <a:ext cx="97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" name="Google Shape;516;g287f66b08c4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888" y="1763150"/>
            <a:ext cx="9120225" cy="350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g285cd2bb57e_0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7839" y="1931981"/>
            <a:ext cx="5667101" cy="2994037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g285cd2bb57e_0_24"/>
          <p:cNvSpPr txBox="1"/>
          <p:nvPr>
            <p:ph type="title"/>
          </p:nvPr>
        </p:nvSpPr>
        <p:spPr>
          <a:xfrm>
            <a:off x="826769" y="473258"/>
            <a:ext cx="9798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Calibri"/>
              <a:buNone/>
            </a:pPr>
            <a:r>
              <a:rPr b="1" lang="en-GB">
                <a:solidFill>
                  <a:schemeClr val="dk1"/>
                </a:solidFill>
              </a:rPr>
              <a:t>Czech Young Immunologists (CYI)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23" name="Google Shape;523;g285cd2bb57e_0_24"/>
          <p:cNvSpPr txBox="1"/>
          <p:nvPr/>
        </p:nvSpPr>
        <p:spPr>
          <a:xfrm>
            <a:off x="800644" y="2008210"/>
            <a:ext cx="6670200" cy="27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career researchers </a:t>
            </a:r>
            <a:br>
              <a:rPr b="0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up to 10 years of research experience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Established in June 2021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b="0" i="0" lang="en-GB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part of Czech Immunological Society (CIS)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 of yEFIS &amp; EFIS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g285cd2bb57e_0_24"/>
          <p:cNvPicPr preferRelativeResize="0"/>
          <p:nvPr/>
        </p:nvPicPr>
        <p:blipFill rotWithShape="1">
          <a:blip r:embed="rId4">
            <a:alphaModFix/>
          </a:blip>
          <a:srcRect b="50132" l="-110" r="0" t="0"/>
          <a:stretch/>
        </p:blipFill>
        <p:spPr>
          <a:xfrm>
            <a:off x="182880" y="5166465"/>
            <a:ext cx="2955923" cy="121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285cd2bb57e_0_24"/>
          <p:cNvPicPr preferRelativeResize="0"/>
          <p:nvPr/>
        </p:nvPicPr>
        <p:blipFill rotWithShape="1">
          <a:blip r:embed="rId4">
            <a:alphaModFix/>
          </a:blip>
          <a:srcRect b="0" l="-110" r="0" t="49972"/>
          <a:stretch/>
        </p:blipFill>
        <p:spPr>
          <a:xfrm>
            <a:off x="2959027" y="5164512"/>
            <a:ext cx="2955923" cy="122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285cd2bb57e_0_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81475" y="112225"/>
            <a:ext cx="2925700" cy="105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g2879f47d0fb_0_162"/>
          <p:cNvPicPr preferRelativeResize="0"/>
          <p:nvPr/>
        </p:nvPicPr>
        <p:blipFill rotWithShape="1">
          <a:blip r:embed="rId3">
            <a:alphaModFix/>
          </a:blip>
          <a:srcRect b="0" l="0" r="0" t="12257"/>
          <a:stretch/>
        </p:blipFill>
        <p:spPr>
          <a:xfrm>
            <a:off x="452588" y="1640300"/>
            <a:ext cx="11286825" cy="4052199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2879f47d0fb_0_162"/>
          <p:cNvSpPr txBox="1"/>
          <p:nvPr/>
        </p:nvSpPr>
        <p:spPr>
          <a:xfrm>
            <a:off x="592775" y="508475"/>
            <a:ext cx="697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Let’s expand and connect!</a:t>
            </a:r>
            <a:endParaRPr sz="4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85cd2bb57e_0_144"/>
          <p:cNvSpPr txBox="1"/>
          <p:nvPr/>
        </p:nvSpPr>
        <p:spPr>
          <a:xfrm>
            <a:off x="899150" y="508475"/>
            <a:ext cx="697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CYI members</a:t>
            </a:r>
            <a:endParaRPr sz="4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0" name="Google Shape;540;g285cd2bb57e_0_144"/>
          <p:cNvGrpSpPr/>
          <p:nvPr/>
        </p:nvGrpSpPr>
        <p:grpSpPr>
          <a:xfrm>
            <a:off x="5974100" y="848825"/>
            <a:ext cx="5749775" cy="4466601"/>
            <a:chOff x="3414575" y="2247150"/>
            <a:chExt cx="5749775" cy="4466601"/>
          </a:xfrm>
        </p:grpSpPr>
        <p:pic>
          <p:nvPicPr>
            <p:cNvPr id="541" name="Google Shape;541;g285cd2bb57e_0_144"/>
            <p:cNvPicPr preferRelativeResize="0"/>
            <p:nvPr/>
          </p:nvPicPr>
          <p:blipFill rotWithShape="1">
            <a:blip r:embed="rId3">
              <a:alphaModFix/>
            </a:blip>
            <a:srcRect b="2748" l="4351" r="22628" t="12144"/>
            <a:stretch/>
          </p:blipFill>
          <p:spPr>
            <a:xfrm>
              <a:off x="3414575" y="2247150"/>
              <a:ext cx="5749775" cy="4466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g285cd2bb57e_0_144"/>
            <p:cNvPicPr preferRelativeResize="0"/>
            <p:nvPr/>
          </p:nvPicPr>
          <p:blipFill rotWithShape="1">
            <a:blip r:embed="rId4">
              <a:alphaModFix/>
            </a:blip>
            <a:srcRect b="18079" l="14501" r="44357" t="24833"/>
            <a:stretch/>
          </p:blipFill>
          <p:spPr>
            <a:xfrm>
              <a:off x="3414575" y="2358150"/>
              <a:ext cx="2023026" cy="42121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3" name="Google Shape;543;g285cd2bb57e_0_144"/>
          <p:cNvSpPr/>
          <p:nvPr/>
        </p:nvSpPr>
        <p:spPr>
          <a:xfrm>
            <a:off x="643125" y="1453900"/>
            <a:ext cx="4633200" cy="46788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285cd2bb57e_0_144"/>
          <p:cNvSpPr txBox="1"/>
          <p:nvPr/>
        </p:nvSpPr>
        <p:spPr>
          <a:xfrm>
            <a:off x="1786150" y="1547638"/>
            <a:ext cx="2469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alibri"/>
                <a:ea typeface="Calibri"/>
                <a:cs typeface="Calibri"/>
                <a:sym typeface="Calibri"/>
              </a:rPr>
              <a:t>CYI mailing list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alibri"/>
                <a:ea typeface="Calibri"/>
                <a:cs typeface="Calibri"/>
                <a:sym typeface="Calibri"/>
              </a:rPr>
              <a:t>105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g285cd2bb57e_0_144"/>
          <p:cNvSpPr/>
          <p:nvPr/>
        </p:nvSpPr>
        <p:spPr>
          <a:xfrm>
            <a:off x="1054600" y="2414025"/>
            <a:ext cx="3977400" cy="37185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g285cd2bb57e_0_144"/>
          <p:cNvSpPr txBox="1"/>
          <p:nvPr/>
        </p:nvSpPr>
        <p:spPr>
          <a:xfrm>
            <a:off x="1471600" y="2828950"/>
            <a:ext cx="3204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alibri"/>
                <a:ea typeface="Calibri"/>
                <a:cs typeface="Calibri"/>
                <a:sym typeface="Calibri"/>
              </a:rPr>
              <a:t>Registered CYI members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alibri"/>
                <a:ea typeface="Calibri"/>
                <a:cs typeface="Calibri"/>
                <a:sym typeface="Calibri"/>
              </a:rPr>
              <a:t>55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g285cd2bb57e_0_144"/>
          <p:cNvSpPr/>
          <p:nvPr/>
        </p:nvSpPr>
        <p:spPr>
          <a:xfrm>
            <a:off x="1740400" y="3690850"/>
            <a:ext cx="2514900" cy="24420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g285cd2bb57e_0_144"/>
          <p:cNvSpPr txBox="1"/>
          <p:nvPr/>
        </p:nvSpPr>
        <p:spPr>
          <a:xfrm>
            <a:off x="1433475" y="3881650"/>
            <a:ext cx="3204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alibri"/>
                <a:ea typeface="Calibri"/>
                <a:cs typeface="Calibri"/>
                <a:sym typeface="Calibri"/>
              </a:rPr>
              <a:t>Registered CIS</a:t>
            </a:r>
            <a:br>
              <a:rPr b="1" lang="en-GB" sz="2100"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2100">
                <a:latin typeface="Calibri"/>
                <a:ea typeface="Calibri"/>
                <a:cs typeface="Calibri"/>
                <a:sym typeface="Calibri"/>
              </a:rPr>
              <a:t> members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alibri"/>
                <a:ea typeface="Calibri"/>
                <a:cs typeface="Calibri"/>
                <a:sym typeface="Calibri"/>
              </a:rPr>
              <a:t>35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g285cd2bb57e_0_144"/>
          <p:cNvSpPr txBox="1"/>
          <p:nvPr/>
        </p:nvSpPr>
        <p:spPr>
          <a:xfrm>
            <a:off x="6449575" y="5599175"/>
            <a:ext cx="4785300" cy="11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ctr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+"/>
            </a:pPr>
            <a:r>
              <a:rPr lang="en-GB" sz="2100">
                <a:latin typeface="Calibri"/>
                <a:ea typeface="Calibri"/>
                <a:cs typeface="Calibri"/>
                <a:sym typeface="Calibri"/>
              </a:rPr>
              <a:t>3 new core members from Brno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g285cd2bb57e_0_144"/>
          <p:cNvSpPr/>
          <p:nvPr/>
        </p:nvSpPr>
        <p:spPr>
          <a:xfrm>
            <a:off x="2289050" y="5020050"/>
            <a:ext cx="1493400" cy="11124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g285cd2bb57e_0_144"/>
          <p:cNvSpPr txBox="1"/>
          <p:nvPr/>
        </p:nvSpPr>
        <p:spPr>
          <a:xfrm>
            <a:off x="1463950" y="4997025"/>
            <a:ext cx="3204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alibri"/>
                <a:ea typeface="Calibri"/>
                <a:cs typeface="Calibri"/>
                <a:sym typeface="Calibri"/>
              </a:rPr>
              <a:t>Core</a:t>
            </a:r>
            <a:br>
              <a:rPr b="1" lang="en-GB" sz="2100"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2100">
                <a:latin typeface="Calibri"/>
                <a:ea typeface="Calibri"/>
                <a:cs typeface="Calibri"/>
                <a:sym typeface="Calibri"/>
              </a:rPr>
              <a:t> members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latin typeface="Calibri"/>
                <a:ea typeface="Calibri"/>
                <a:cs typeface="Calibri"/>
                <a:sym typeface="Calibri"/>
              </a:rPr>
              <a:t>10</a:t>
            </a:r>
            <a:endParaRPr b="1" sz="2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85cd2bb57e_0_33"/>
          <p:cNvSpPr txBox="1"/>
          <p:nvPr>
            <p:ph type="title"/>
          </p:nvPr>
        </p:nvSpPr>
        <p:spPr>
          <a:xfrm>
            <a:off x="4697209" y="77896"/>
            <a:ext cx="2753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Calibri"/>
              <a:buNone/>
            </a:pPr>
            <a:r>
              <a:rPr b="1" lang="en-GB">
                <a:solidFill>
                  <a:schemeClr val="accent1"/>
                </a:solidFill>
              </a:rPr>
              <a:t>CYI events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557" name="Google Shape;557;g285cd2bb57e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7215" y="4948695"/>
            <a:ext cx="1868785" cy="1831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285cd2bb57e_0_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4967803"/>
            <a:ext cx="1868785" cy="1831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285cd2bb57e_0_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59354" y="11667"/>
            <a:ext cx="3132644" cy="11243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0" name="Google Shape;560;g285cd2bb57e_0_33"/>
          <p:cNvCxnSpPr/>
          <p:nvPr/>
        </p:nvCxnSpPr>
        <p:spPr>
          <a:xfrm flipH="1">
            <a:off x="2931828" y="1136040"/>
            <a:ext cx="1620000" cy="1014900"/>
          </a:xfrm>
          <a:prstGeom prst="straightConnector1">
            <a:avLst/>
          </a:prstGeom>
          <a:noFill/>
          <a:ln cap="flat" cmpd="sng" w="76200">
            <a:solidFill>
              <a:srgbClr val="3E6EC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61" name="Google Shape;561;g285cd2bb57e_0_33"/>
          <p:cNvSpPr/>
          <p:nvPr/>
        </p:nvSpPr>
        <p:spPr>
          <a:xfrm>
            <a:off x="542200" y="1954525"/>
            <a:ext cx="2237100" cy="393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In-person meetings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285cd2bb57e_0_33"/>
          <p:cNvSpPr/>
          <p:nvPr/>
        </p:nvSpPr>
        <p:spPr>
          <a:xfrm>
            <a:off x="219525" y="2480850"/>
            <a:ext cx="2707800" cy="1035900"/>
          </a:xfrm>
          <a:prstGeom prst="rect">
            <a:avLst/>
          </a:prstGeom>
          <a:noFill/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285cd2bb57e_0_33"/>
          <p:cNvSpPr txBox="1"/>
          <p:nvPr/>
        </p:nvSpPr>
        <p:spPr>
          <a:xfrm>
            <a:off x="362575" y="2557051"/>
            <a:ext cx="2441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CYI Mixer (2022, 2023)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Outdoor weekend (2023)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 cell workshop (2021,2022)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CYI Mikulášská (2022)</a:t>
            </a:r>
            <a:endParaRPr/>
          </a:p>
        </p:txBody>
      </p:sp>
      <p:cxnSp>
        <p:nvCxnSpPr>
          <p:cNvPr id="564" name="Google Shape;564;g285cd2bb57e_0_33"/>
          <p:cNvCxnSpPr/>
          <p:nvPr/>
        </p:nvCxnSpPr>
        <p:spPr>
          <a:xfrm>
            <a:off x="6090464" y="1136040"/>
            <a:ext cx="2400" cy="2029800"/>
          </a:xfrm>
          <a:prstGeom prst="straightConnector1">
            <a:avLst/>
          </a:prstGeom>
          <a:noFill/>
          <a:ln cap="flat" cmpd="sng" w="76200">
            <a:solidFill>
              <a:srgbClr val="3E6EC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65" name="Google Shape;565;g285cd2bb57e_0_33"/>
          <p:cNvSpPr/>
          <p:nvPr/>
        </p:nvSpPr>
        <p:spPr>
          <a:xfrm>
            <a:off x="5090160" y="3377524"/>
            <a:ext cx="2011800" cy="393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Online meetings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g285cd2bb57e_0_33"/>
          <p:cNvSpPr/>
          <p:nvPr/>
        </p:nvSpPr>
        <p:spPr>
          <a:xfrm>
            <a:off x="4822613" y="3882921"/>
            <a:ext cx="2519700" cy="1035900"/>
          </a:xfrm>
          <a:prstGeom prst="rect">
            <a:avLst/>
          </a:prstGeom>
          <a:noFill/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g285cd2bb57e_0_33"/>
          <p:cNvSpPr txBox="1"/>
          <p:nvPr/>
        </p:nvSpPr>
        <p:spPr>
          <a:xfrm>
            <a:off x="5096340" y="3882921"/>
            <a:ext cx="2074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Journal clubs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Working in a lab abroad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life balance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Scientific failures etc.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8" name="Google Shape;568;g285cd2bb57e_0_33"/>
          <p:cNvCxnSpPr/>
          <p:nvPr/>
        </p:nvCxnSpPr>
        <p:spPr>
          <a:xfrm>
            <a:off x="7483054" y="1155148"/>
            <a:ext cx="1506000" cy="995700"/>
          </a:xfrm>
          <a:prstGeom prst="straightConnector1">
            <a:avLst/>
          </a:prstGeom>
          <a:noFill/>
          <a:ln cap="flat" cmpd="sng" w="76200">
            <a:solidFill>
              <a:srgbClr val="3E6EC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69" name="Google Shape;569;g285cd2bb57e_0_33"/>
          <p:cNvSpPr/>
          <p:nvPr/>
        </p:nvSpPr>
        <p:spPr>
          <a:xfrm>
            <a:off x="9059350" y="1606300"/>
            <a:ext cx="2986200" cy="741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Shared travel to yEFIS</a:t>
            </a:r>
            <a:r>
              <a:rPr lang="en-GB" sz="1800">
                <a:solidFill>
                  <a:schemeClr val="lt1"/>
                </a:solidFill>
              </a:rPr>
              <a:t> </a:t>
            </a: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symposium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g285cd2bb57e_0_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2100" y="5479626"/>
            <a:ext cx="1772921" cy="118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g285cd2bb57e_0_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83744" y="3689798"/>
            <a:ext cx="1772921" cy="118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285cd2bb57e_0_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4013" y="3882921"/>
            <a:ext cx="1750063" cy="1166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285cd2bb57e_0_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83744" y="5167214"/>
            <a:ext cx="1750060" cy="131254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285cd2bb57e_0_33"/>
          <p:cNvSpPr/>
          <p:nvPr/>
        </p:nvSpPr>
        <p:spPr>
          <a:xfrm>
            <a:off x="8935574" y="2455917"/>
            <a:ext cx="3102000" cy="605700"/>
          </a:xfrm>
          <a:prstGeom prst="rect">
            <a:avLst/>
          </a:prstGeom>
          <a:noFill/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g285cd2bb57e_0_33"/>
          <p:cNvSpPr txBox="1"/>
          <p:nvPr/>
        </p:nvSpPr>
        <p:spPr>
          <a:xfrm>
            <a:off x="8981849" y="2480840"/>
            <a:ext cx="310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young immunologists from CZ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Next yEFIS symposium 2024, Dublin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g285cd2bb57e_0_3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715403" y="3318107"/>
            <a:ext cx="3330224" cy="149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285cd2bb57e_0_33"/>
          <p:cNvPicPr preferRelativeResize="0"/>
          <p:nvPr/>
        </p:nvPicPr>
        <p:blipFill rotWithShape="1">
          <a:blip r:embed="rId11">
            <a:alphaModFix/>
          </a:blip>
          <a:srcRect b="0" l="165" r="20932" t="0"/>
          <a:stretch/>
        </p:blipFill>
        <p:spPr>
          <a:xfrm rot="5400000">
            <a:off x="8674603" y="4992366"/>
            <a:ext cx="1749582" cy="166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285cd2bb57e_0_3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5400000">
            <a:off x="10507278" y="5164196"/>
            <a:ext cx="1758111" cy="1318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g285cd2bb57e_0_3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102829" y="2212374"/>
            <a:ext cx="863697" cy="1295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87f3ca8856_12_92"/>
          <p:cNvSpPr txBox="1"/>
          <p:nvPr>
            <p:ph idx="1" type="body"/>
          </p:nvPr>
        </p:nvSpPr>
        <p:spPr>
          <a:xfrm>
            <a:off x="717722" y="1826079"/>
            <a:ext cx="7886700" cy="4127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Myeloid cells in tapeworm-cancer model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GB">
                <a:latin typeface="Calibri"/>
                <a:ea typeface="Calibri"/>
                <a:cs typeface="Calibri"/>
                <a:sym typeface="Calibri"/>
              </a:rPr>
              <a:t>Eosinophil fun!</a:t>
            </a:r>
            <a:endParaRPr/>
          </a:p>
        </p:txBody>
      </p:sp>
      <p:grpSp>
        <p:nvGrpSpPr>
          <p:cNvPr id="266" name="Google Shape;266;g287f3ca8856_12_92"/>
          <p:cNvGrpSpPr/>
          <p:nvPr/>
        </p:nvGrpSpPr>
        <p:grpSpPr>
          <a:xfrm>
            <a:off x="7308980" y="243826"/>
            <a:ext cx="3151004" cy="2167297"/>
            <a:chOff x="4128482" y="96989"/>
            <a:chExt cx="4874738" cy="3904305"/>
          </a:xfrm>
        </p:grpSpPr>
        <p:pic>
          <p:nvPicPr>
            <p:cNvPr id="267" name="Google Shape;267;g287f3ca8856_12_92"/>
            <p:cNvPicPr preferRelativeResize="0"/>
            <p:nvPr/>
          </p:nvPicPr>
          <p:blipFill rotWithShape="1">
            <a:blip r:embed="rId3">
              <a:alphaModFix/>
            </a:blip>
            <a:srcRect b="24338" l="30689" r="7559" t="8193"/>
            <a:stretch/>
          </p:blipFill>
          <p:spPr>
            <a:xfrm rot="5400000">
              <a:off x="6254364" y="575373"/>
              <a:ext cx="3227240" cy="2270472"/>
            </a:xfrm>
            <a:prstGeom prst="rect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68" name="Google Shape;268;g287f3ca8856_12_92"/>
            <p:cNvPicPr preferRelativeResize="0"/>
            <p:nvPr/>
          </p:nvPicPr>
          <p:blipFill rotWithShape="1">
            <a:blip r:embed="rId4">
              <a:alphaModFix/>
            </a:blip>
            <a:srcRect b="26185" l="40812" r="9787" t="14907"/>
            <a:stretch/>
          </p:blipFill>
          <p:spPr>
            <a:xfrm rot="5400000">
              <a:off x="3759427" y="466045"/>
              <a:ext cx="3227239" cy="2489129"/>
            </a:xfrm>
            <a:prstGeom prst="rect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69" name="Google Shape;269;g287f3ca8856_12_9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915216" y="3395014"/>
              <a:ext cx="915660" cy="57616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0" name="Google Shape;270;g287f3ca8856_12_92"/>
            <p:cNvGrpSpPr/>
            <p:nvPr/>
          </p:nvGrpSpPr>
          <p:grpSpPr>
            <a:xfrm>
              <a:off x="7362059" y="3425128"/>
              <a:ext cx="1467735" cy="576166"/>
              <a:chOff x="7803829" y="6043709"/>
              <a:chExt cx="2179797" cy="786630"/>
            </a:xfrm>
          </p:grpSpPr>
          <p:pic>
            <p:nvPicPr>
              <p:cNvPr id="271" name="Google Shape;271;g287f3ca8856_12_9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9098011" y="6120723"/>
                <a:ext cx="885615" cy="6091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2" name="Google Shape;272;g287f3ca8856_12_92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7803829" y="6043709"/>
                <a:ext cx="1250136" cy="7866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3" name="Google Shape;273;g287f3ca8856_12_92"/>
          <p:cNvGrpSpPr/>
          <p:nvPr/>
        </p:nvGrpSpPr>
        <p:grpSpPr>
          <a:xfrm>
            <a:off x="393192" y="4619882"/>
            <a:ext cx="4971910" cy="1333603"/>
            <a:chOff x="13741399" y="15034923"/>
            <a:chExt cx="16315092" cy="3614223"/>
          </a:xfrm>
        </p:grpSpPr>
        <p:grpSp>
          <p:nvGrpSpPr>
            <p:cNvPr id="274" name="Google Shape;274;g287f3ca8856_12_92"/>
            <p:cNvGrpSpPr/>
            <p:nvPr/>
          </p:nvGrpSpPr>
          <p:grpSpPr>
            <a:xfrm>
              <a:off x="13741399" y="15034923"/>
              <a:ext cx="12467194" cy="3614223"/>
              <a:chOff x="-1110961" y="2258907"/>
              <a:chExt cx="7765933" cy="2340185"/>
            </a:xfrm>
          </p:grpSpPr>
          <p:pic>
            <p:nvPicPr>
              <p:cNvPr id="275" name="Google Shape;275;g287f3ca8856_12_92"/>
              <p:cNvPicPr preferRelativeResize="0"/>
              <p:nvPr/>
            </p:nvPicPr>
            <p:blipFill rotWithShape="1">
              <a:blip r:embed="rId7">
                <a:alphaModFix/>
              </a:blip>
              <a:srcRect b="0" l="25038" r="32603" t="53235"/>
              <a:stretch/>
            </p:blipFill>
            <p:spPr>
              <a:xfrm>
                <a:off x="1584308" y="2258907"/>
                <a:ext cx="3873225" cy="234018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76" name="Google Shape;276;g287f3ca8856_12_92"/>
              <p:cNvCxnSpPr/>
              <p:nvPr/>
            </p:nvCxnSpPr>
            <p:spPr>
              <a:xfrm>
                <a:off x="742914" y="3627136"/>
                <a:ext cx="990345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2846E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  <p:pic>
            <p:nvPicPr>
              <p:cNvPr id="277" name="Google Shape;277;g287f3ca8856_12_92"/>
              <p:cNvPicPr preferRelativeResize="0"/>
              <p:nvPr/>
            </p:nvPicPr>
            <p:blipFill rotWithShape="1">
              <a:blip r:embed="rId7">
                <a:alphaModFix/>
              </a:blip>
              <a:srcRect b="26813" l="3408" r="75673" t="31037"/>
              <a:stretch/>
            </p:blipFill>
            <p:spPr>
              <a:xfrm>
                <a:off x="-1110961" y="2637042"/>
                <a:ext cx="1703910" cy="187903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78" name="Google Shape;278;g287f3ca8856_12_92"/>
              <p:cNvCxnSpPr/>
              <p:nvPr/>
            </p:nvCxnSpPr>
            <p:spPr>
              <a:xfrm>
                <a:off x="5609235" y="3627136"/>
                <a:ext cx="1045737" cy="0"/>
              </a:xfrm>
              <a:prstGeom prst="straightConnector1">
                <a:avLst/>
              </a:prstGeom>
              <a:noFill/>
              <a:ln cap="flat" cmpd="sng" w="38100">
                <a:solidFill>
                  <a:srgbClr val="02846E"/>
                </a:solidFill>
                <a:prstDash val="solid"/>
                <a:miter lim="800000"/>
                <a:headEnd len="sm" w="sm" type="none"/>
                <a:tailEnd len="med" w="med" type="triangle"/>
              </a:ln>
            </p:spPr>
          </p:cxnSp>
        </p:grpSp>
        <p:pic>
          <p:nvPicPr>
            <p:cNvPr id="279" name="Google Shape;279;g287f3ca8856_12_9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6322367" y="15552889"/>
              <a:ext cx="3734124" cy="30635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Obsah obrázku oblečení, osoba, zeď, boty&#10;&#10;Popis byl vytvořen automaticky" id="280" name="Google Shape;280;g287f3ca8856_12_92"/>
          <p:cNvPicPr preferRelativeResize="0"/>
          <p:nvPr/>
        </p:nvPicPr>
        <p:blipFill rotWithShape="1">
          <a:blip r:embed="rId9">
            <a:alphaModFix/>
          </a:blip>
          <a:srcRect b="30096" l="0" r="14117" t="11887"/>
          <a:stretch/>
        </p:blipFill>
        <p:spPr>
          <a:xfrm>
            <a:off x="5770690" y="3552857"/>
            <a:ext cx="4834900" cy="284198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287f3ca8856_12_92"/>
          <p:cNvSpPr txBox="1"/>
          <p:nvPr/>
        </p:nvSpPr>
        <p:spPr>
          <a:xfrm>
            <a:off x="838200" y="-36094"/>
            <a:ext cx="513766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-GB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Side projects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g285cd2bb57e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1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g285cd2bb57e_0_12"/>
          <p:cNvPicPr preferRelativeResize="0"/>
          <p:nvPr/>
        </p:nvPicPr>
        <p:blipFill rotWithShape="1">
          <a:blip r:embed="rId4">
            <a:alphaModFix/>
          </a:blip>
          <a:srcRect b="0" l="3775" r="11572" t="0"/>
          <a:stretch/>
        </p:blipFill>
        <p:spPr>
          <a:xfrm>
            <a:off x="2556475" y="0"/>
            <a:ext cx="3478200" cy="3382373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g285cd2bb57e_0_12"/>
          <p:cNvSpPr/>
          <p:nvPr/>
        </p:nvSpPr>
        <p:spPr>
          <a:xfrm>
            <a:off x="2512700" y="-56650"/>
            <a:ext cx="78900" cy="348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g285cd2bb57e_0_12"/>
          <p:cNvSpPr txBox="1"/>
          <p:nvPr/>
        </p:nvSpPr>
        <p:spPr>
          <a:xfrm>
            <a:off x="6358125" y="3654550"/>
            <a:ext cx="5833800" cy="306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   CYI Mixer</a:t>
            </a:r>
            <a:endParaRPr sz="44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Annual get-together on the occasion of International day of Immunology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Lectures, panel discussion, networking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879f47d0fb_0_2"/>
          <p:cNvSpPr txBox="1"/>
          <p:nvPr>
            <p:ph idx="4294967295" type="title"/>
          </p:nvPr>
        </p:nvSpPr>
        <p:spPr>
          <a:xfrm>
            <a:off x="493059" y="433846"/>
            <a:ext cx="2753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Calibri"/>
              <a:buNone/>
            </a:pPr>
            <a:r>
              <a:rPr lang="en-GB">
                <a:solidFill>
                  <a:schemeClr val="accent1"/>
                </a:solidFill>
              </a:rPr>
              <a:t>Outdoor weekend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595" name="Google Shape;595;g2879f47d0fb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978" y="2001625"/>
            <a:ext cx="5090949" cy="458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2879f47d0fb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3900" y="477650"/>
            <a:ext cx="4605274" cy="614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g2879f47d0fb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4797" y="433850"/>
            <a:ext cx="2363300" cy="22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g285cd2bb57e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25" y="51650"/>
            <a:ext cx="12068100" cy="6686026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285cd2bb57e_0_16"/>
          <p:cNvSpPr txBox="1"/>
          <p:nvPr/>
        </p:nvSpPr>
        <p:spPr>
          <a:xfrm>
            <a:off x="75625" y="-76200"/>
            <a:ext cx="7898100" cy="149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   T cell workshop</a:t>
            </a:r>
            <a:endParaRPr sz="44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Annual workshop with lectures, hands-on sessions and networking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g285cd2bb57e_0_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25" y="0"/>
            <a:ext cx="12009938" cy="6791149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285cd2bb57e_0_139"/>
          <p:cNvSpPr txBox="1"/>
          <p:nvPr/>
        </p:nvSpPr>
        <p:spPr>
          <a:xfrm>
            <a:off x="6952500" y="-76200"/>
            <a:ext cx="5833800" cy="172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accent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   Mikulášská</a:t>
            </a:r>
            <a:endParaRPr sz="4400">
              <a:solidFill>
                <a:schemeClr val="accent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Informal meeting before Christmas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-"/>
            </a:pP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Games, mulled wine, gifts, Christmas cookies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85cd2bb57e_1_0"/>
          <p:cNvSpPr txBox="1"/>
          <p:nvPr/>
        </p:nvSpPr>
        <p:spPr>
          <a:xfrm>
            <a:off x="329950" y="385075"/>
            <a:ext cx="7512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Want to know more about CYI? Read our paper in EJI</a:t>
            </a:r>
            <a:endParaRPr b="1" sz="26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8" name="Google Shape;618;g285cd2bb57e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325" y="4175075"/>
            <a:ext cx="1859625" cy="231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g285cd2bb57e_1_0"/>
          <p:cNvPicPr preferRelativeResize="0"/>
          <p:nvPr/>
        </p:nvPicPr>
        <p:blipFill rotWithShape="1">
          <a:blip r:embed="rId4">
            <a:alphaModFix/>
          </a:blip>
          <a:srcRect b="30214" l="8686" r="37393" t="30737"/>
          <a:stretch/>
        </p:blipFill>
        <p:spPr>
          <a:xfrm>
            <a:off x="329950" y="963975"/>
            <a:ext cx="7512300" cy="30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g285cd2bb57e_1_0"/>
          <p:cNvPicPr preferRelativeResize="0"/>
          <p:nvPr/>
        </p:nvPicPr>
        <p:blipFill rotWithShape="1">
          <a:blip r:embed="rId5">
            <a:alphaModFix/>
          </a:blip>
          <a:srcRect b="0" l="0" r="55675" t="0"/>
          <a:stretch/>
        </p:blipFill>
        <p:spPr>
          <a:xfrm>
            <a:off x="8306575" y="-349775"/>
            <a:ext cx="3369498" cy="755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g287f3ca8856_0_14"/>
          <p:cNvPicPr preferRelativeResize="0"/>
          <p:nvPr/>
        </p:nvPicPr>
        <p:blipFill rotWithShape="1">
          <a:blip r:embed="rId3">
            <a:alphaModFix/>
          </a:blip>
          <a:srcRect b="0" l="0" r="50514" t="12533"/>
          <a:stretch/>
        </p:blipFill>
        <p:spPr>
          <a:xfrm>
            <a:off x="3337425" y="661425"/>
            <a:ext cx="5517152" cy="5151726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287f3ca8856_0_14"/>
          <p:cNvSpPr txBox="1"/>
          <p:nvPr/>
        </p:nvSpPr>
        <p:spPr>
          <a:xfrm>
            <a:off x="8598400" y="432825"/>
            <a:ext cx="1173600" cy="9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g287f3ca8856_0_14"/>
          <p:cNvSpPr txBox="1"/>
          <p:nvPr/>
        </p:nvSpPr>
        <p:spPr>
          <a:xfrm>
            <a:off x="8247900" y="4395225"/>
            <a:ext cx="1661100" cy="227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10ed1cb95e_0_1"/>
          <p:cNvSpPr txBox="1"/>
          <p:nvPr/>
        </p:nvSpPr>
        <p:spPr>
          <a:xfrm>
            <a:off x="2451408" y="369574"/>
            <a:ext cx="76203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5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y</a:t>
            </a:r>
            <a:r>
              <a:rPr b="1" i="0" lang="en-GB" sz="5400" u="none" cap="none" strike="noStrike">
                <a:solidFill>
                  <a:srgbClr val="05498C"/>
                </a:solidFill>
                <a:latin typeface="Montserrat"/>
                <a:ea typeface="Montserrat"/>
                <a:cs typeface="Montserrat"/>
                <a:sym typeface="Montserrat"/>
              </a:rPr>
              <a:t>EFIS - Goals</a:t>
            </a:r>
            <a:endParaRPr b="1" i="0" sz="5400" u="none" cap="none" strike="noStrike">
              <a:solidFill>
                <a:srgbClr val="05498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4" name="Google Shape;634;g210ed1cb95e_0_1"/>
          <p:cNvSpPr txBox="1"/>
          <p:nvPr/>
        </p:nvSpPr>
        <p:spPr>
          <a:xfrm>
            <a:off x="310243" y="1291938"/>
            <a:ext cx="11724000" cy="51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Represent all early career researchers (ECR) working on Immunology in Europe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5588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ECR =</a:t>
            </a:r>
            <a:r>
              <a:rPr b="0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less than 10 years of working experience</a:t>
            </a:r>
            <a:endParaRPr b="1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15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5588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b="0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Promote national YI groups</a:t>
            </a:r>
            <a:endParaRPr/>
          </a:p>
          <a:p>
            <a:pPr indent="-330200" lvl="0" marL="5588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5588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b="0" i="0" lang="en-GB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Improve collaboration between YI</a:t>
            </a:r>
            <a:endParaRPr/>
          </a:p>
          <a:p>
            <a:pPr indent="-330200" lvl="0" marL="5588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5588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b="0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Bring visibility to YI: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10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International congresses 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1016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Promote their research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6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457200" lvl="0" marL="5588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4"/>
            </a:pPr>
            <a:r>
              <a:rPr b="0" i="0" lang="en-GB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Connect YI and experienced scientists to shape the next generation of immunologists in Europe</a:t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5" name="Google Shape;635;g210ed1cb95e_0_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36" name="Google Shape;636;g210ed1cb95e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106" y="161081"/>
            <a:ext cx="862121" cy="82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g210ed1cb95e_0_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341" y="0"/>
            <a:ext cx="11771474" cy="6721476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210ed1cb95e_0_6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3" name="Google Shape;643;g210ed1cb95e_0_65"/>
          <p:cNvSpPr txBox="1"/>
          <p:nvPr/>
        </p:nvSpPr>
        <p:spPr>
          <a:xfrm>
            <a:off x="2285879" y="136524"/>
            <a:ext cx="76203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6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Young</a:t>
            </a:r>
            <a:r>
              <a:rPr b="1" i="0" lang="en-GB" sz="3600" u="none" cap="none" strike="noStrike">
                <a:solidFill>
                  <a:srgbClr val="05498C"/>
                </a:solidFill>
                <a:latin typeface="Montserrat"/>
                <a:ea typeface="Montserrat"/>
                <a:cs typeface="Montserrat"/>
                <a:sym typeface="Montserrat"/>
              </a:rPr>
              <a:t> national societies</a:t>
            </a:r>
            <a:endParaRPr b="1" i="0" sz="3600" u="none" cap="none" strike="noStrike">
              <a:solidFill>
                <a:srgbClr val="05498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4" name="Google Shape;644;g210ed1cb95e_0_65"/>
          <p:cNvPicPr preferRelativeResize="0"/>
          <p:nvPr/>
        </p:nvPicPr>
        <p:blipFill rotWithShape="1">
          <a:blip r:embed="rId4">
            <a:alphaModFix/>
          </a:blip>
          <a:srcRect b="0" l="0" r="66337" t="0"/>
          <a:stretch/>
        </p:blipFill>
        <p:spPr>
          <a:xfrm>
            <a:off x="2400725" y="1838576"/>
            <a:ext cx="1174351" cy="6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10ed1cb95e_0_46"/>
          <p:cNvSpPr txBox="1"/>
          <p:nvPr>
            <p:ph idx="12" type="sldNum"/>
          </p:nvPr>
        </p:nvSpPr>
        <p:spPr>
          <a:xfrm>
            <a:off x="8757212" y="6356350"/>
            <a:ext cx="25965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50" name="Google Shape;650;g210ed1cb95e_0_46"/>
          <p:cNvPicPr preferRelativeResize="0"/>
          <p:nvPr/>
        </p:nvPicPr>
        <p:blipFill rotWithShape="1">
          <a:blip r:embed="rId3">
            <a:alphaModFix/>
          </a:blip>
          <a:srcRect b="0" l="0" r="625" t="0"/>
          <a:stretch/>
        </p:blipFill>
        <p:spPr>
          <a:xfrm>
            <a:off x="76200" y="20312"/>
            <a:ext cx="12115799" cy="68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g210ed1cb95e_0_46"/>
          <p:cNvSpPr/>
          <p:nvPr/>
        </p:nvSpPr>
        <p:spPr>
          <a:xfrm>
            <a:off x="457201" y="5218387"/>
            <a:ext cx="1813033" cy="779026"/>
          </a:xfrm>
          <a:prstGeom prst="ellipse">
            <a:avLst/>
          </a:prstGeom>
          <a:solidFill>
            <a:srgbClr val="FFF599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94A8A"/>
                </a:solidFill>
                <a:latin typeface="Arial"/>
                <a:ea typeface="Arial"/>
                <a:cs typeface="Arial"/>
                <a:sym typeface="Arial"/>
              </a:rPr>
              <a:t>&gt; 700 members</a:t>
            </a:r>
            <a:endParaRPr/>
          </a:p>
        </p:txBody>
      </p:sp>
      <p:sp>
        <p:nvSpPr>
          <p:cNvPr id="652" name="Google Shape;652;g210ed1cb95e_0_46"/>
          <p:cNvSpPr/>
          <p:nvPr/>
        </p:nvSpPr>
        <p:spPr>
          <a:xfrm>
            <a:off x="1744718" y="5923391"/>
            <a:ext cx="1534509" cy="60590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E10C38"/>
                </a:solidFill>
                <a:latin typeface="Arial"/>
                <a:ea typeface="Arial"/>
                <a:cs typeface="Arial"/>
                <a:sym typeface="Arial"/>
              </a:rPr>
              <a:t>1833 Twitter followers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10ed1cb95e_0_8"/>
          <p:cNvSpPr/>
          <p:nvPr/>
        </p:nvSpPr>
        <p:spPr>
          <a:xfrm>
            <a:off x="5708417" y="1125788"/>
            <a:ext cx="900600" cy="1759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g210ed1cb95e_0_8"/>
          <p:cNvSpPr/>
          <p:nvPr/>
        </p:nvSpPr>
        <p:spPr>
          <a:xfrm rot="-5400000">
            <a:off x="7340172" y="41474"/>
            <a:ext cx="900600" cy="1759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210ed1cb95e_0_8"/>
          <p:cNvSpPr/>
          <p:nvPr/>
        </p:nvSpPr>
        <p:spPr>
          <a:xfrm rot="5400000">
            <a:off x="4195960" y="47483"/>
            <a:ext cx="900600" cy="1759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g210ed1cb95e_0_8"/>
          <p:cNvSpPr txBox="1"/>
          <p:nvPr/>
        </p:nvSpPr>
        <p:spPr>
          <a:xfrm>
            <a:off x="3050177" y="3275112"/>
            <a:ext cx="610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1" name="Google Shape;661;g210ed1cb95e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3775" y="194324"/>
            <a:ext cx="1915175" cy="1915153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g210ed1cb95e_0_8"/>
          <p:cNvSpPr txBox="1"/>
          <p:nvPr/>
        </p:nvSpPr>
        <p:spPr>
          <a:xfrm>
            <a:off x="345973" y="687505"/>
            <a:ext cx="386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5498C"/>
                </a:solidFill>
                <a:latin typeface="Montserrat"/>
                <a:ea typeface="Montserrat"/>
                <a:cs typeface="Montserrat"/>
                <a:sym typeface="Montserrat"/>
              </a:rPr>
              <a:t>Working Groups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g210ed1cb95e_0_8"/>
          <p:cNvSpPr txBox="1"/>
          <p:nvPr/>
        </p:nvSpPr>
        <p:spPr>
          <a:xfrm>
            <a:off x="8295886" y="682559"/>
            <a:ext cx="386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5498C"/>
                </a:solidFill>
                <a:latin typeface="Montserrat"/>
                <a:ea typeface="Montserrat"/>
                <a:cs typeface="Montserrat"/>
                <a:sym typeface="Montserrat"/>
              </a:rPr>
              <a:t>Interest Groups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4" name="Google Shape;664;g210ed1cb95e_0_8"/>
          <p:cNvPicPr preferRelativeResize="0"/>
          <p:nvPr/>
        </p:nvPicPr>
        <p:blipFill rotWithShape="1">
          <a:blip r:embed="rId4">
            <a:alphaModFix/>
          </a:blip>
          <a:srcRect b="0" l="0" r="0" t="41905"/>
          <a:stretch/>
        </p:blipFill>
        <p:spPr>
          <a:xfrm>
            <a:off x="869050" y="1321015"/>
            <a:ext cx="2762254" cy="73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g210ed1cb95e_0_8"/>
          <p:cNvPicPr preferRelativeResize="0"/>
          <p:nvPr/>
        </p:nvPicPr>
        <p:blipFill rotWithShape="1">
          <a:blip r:embed="rId5">
            <a:alphaModFix/>
          </a:blip>
          <a:srcRect b="0" l="0" r="0" t="50000"/>
          <a:stretch/>
        </p:blipFill>
        <p:spPr>
          <a:xfrm>
            <a:off x="911444" y="6129651"/>
            <a:ext cx="2762254" cy="63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g210ed1cb95e_0_8"/>
          <p:cNvPicPr preferRelativeResize="0"/>
          <p:nvPr/>
        </p:nvPicPr>
        <p:blipFill rotWithShape="1">
          <a:blip r:embed="rId6">
            <a:alphaModFix/>
          </a:blip>
          <a:srcRect b="56207" l="33650" r="0" t="0"/>
          <a:stretch/>
        </p:blipFill>
        <p:spPr>
          <a:xfrm>
            <a:off x="1068543" y="2103492"/>
            <a:ext cx="2431641" cy="64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g210ed1cb95e_0_8"/>
          <p:cNvPicPr preferRelativeResize="0"/>
          <p:nvPr/>
        </p:nvPicPr>
        <p:blipFill rotWithShape="1">
          <a:blip r:embed="rId6">
            <a:alphaModFix/>
          </a:blip>
          <a:srcRect b="0" l="0" r="-682" t="47545"/>
          <a:stretch/>
        </p:blipFill>
        <p:spPr>
          <a:xfrm>
            <a:off x="1086949" y="3436517"/>
            <a:ext cx="2349150" cy="633334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210ed1cb95e_0_8"/>
          <p:cNvSpPr txBox="1"/>
          <p:nvPr/>
        </p:nvSpPr>
        <p:spPr>
          <a:xfrm>
            <a:off x="1027981" y="3550052"/>
            <a:ext cx="244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5498C"/>
                </a:solidFill>
                <a:latin typeface="Montserrat"/>
                <a:ea typeface="Montserrat"/>
                <a:cs typeface="Montserrat"/>
                <a:sym typeface="Montserrat"/>
              </a:rPr>
              <a:t>Communication</a:t>
            </a:r>
            <a:endParaRPr b="0" i="0" sz="1800" u="none" cap="none" strike="noStrike">
              <a:solidFill>
                <a:srgbClr val="0549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g210ed1cb95e_0_8"/>
          <p:cNvSpPr txBox="1"/>
          <p:nvPr/>
        </p:nvSpPr>
        <p:spPr>
          <a:xfrm>
            <a:off x="514740" y="1405833"/>
            <a:ext cx="3526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European Journal of Immunology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g210ed1cb95e_0_8"/>
          <p:cNvPicPr preferRelativeResize="0"/>
          <p:nvPr/>
        </p:nvPicPr>
        <p:blipFill rotWithShape="1">
          <a:blip r:embed="rId4">
            <a:alphaModFix/>
          </a:blip>
          <a:srcRect b="0" l="0" r="0" t="41905"/>
          <a:stretch/>
        </p:blipFill>
        <p:spPr>
          <a:xfrm flipH="1">
            <a:off x="1055791" y="2679747"/>
            <a:ext cx="2444392" cy="73582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g210ed1cb95e_0_8"/>
          <p:cNvSpPr txBox="1"/>
          <p:nvPr/>
        </p:nvSpPr>
        <p:spPr>
          <a:xfrm>
            <a:off x="880397" y="2755563"/>
            <a:ext cx="276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Career dev. &amp; Education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g210ed1cb95e_0_8"/>
          <p:cNvSpPr txBox="1"/>
          <p:nvPr/>
        </p:nvSpPr>
        <p:spPr>
          <a:xfrm>
            <a:off x="564154" y="2075719"/>
            <a:ext cx="3526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10C38"/>
                </a:solidFill>
                <a:latin typeface="Montserrat"/>
                <a:ea typeface="Montserrat"/>
                <a:cs typeface="Montserrat"/>
                <a:sym typeface="Montserrat"/>
              </a:rPr>
              <a:t>Equity &amp; </a:t>
            </a:r>
            <a:endParaRPr b="0" i="0" sz="1400" u="none" cap="none" strike="noStrike">
              <a:solidFill>
                <a:srgbClr val="E10C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E10C38"/>
                </a:solidFill>
                <a:latin typeface="Montserrat"/>
                <a:ea typeface="Montserrat"/>
                <a:cs typeface="Montserrat"/>
                <a:sym typeface="Montserrat"/>
              </a:rPr>
              <a:t>Diversity</a:t>
            </a:r>
            <a:endParaRPr b="0" i="0" sz="1800" u="none" cap="none" strike="noStrike">
              <a:solidFill>
                <a:srgbClr val="E10C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g210ed1cb95e_0_8"/>
          <p:cNvPicPr preferRelativeResize="0"/>
          <p:nvPr/>
        </p:nvPicPr>
        <p:blipFill rotWithShape="1">
          <a:blip r:embed="rId4">
            <a:alphaModFix/>
          </a:blip>
          <a:srcRect b="0" l="0" r="0" t="41905"/>
          <a:stretch/>
        </p:blipFill>
        <p:spPr>
          <a:xfrm flipH="1">
            <a:off x="1105204" y="3983120"/>
            <a:ext cx="2444392" cy="735820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210ed1cb95e_0_8"/>
          <p:cNvSpPr txBox="1"/>
          <p:nvPr/>
        </p:nvSpPr>
        <p:spPr>
          <a:xfrm>
            <a:off x="903236" y="4202485"/>
            <a:ext cx="27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yEFIS symposium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g210ed1cb95e_0_8"/>
          <p:cNvSpPr txBox="1"/>
          <p:nvPr/>
        </p:nvSpPr>
        <p:spPr>
          <a:xfrm>
            <a:off x="1046426" y="6150447"/>
            <a:ext cx="2762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idea ?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g210ed1cb95e_0_8"/>
          <p:cNvPicPr preferRelativeResize="0"/>
          <p:nvPr/>
        </p:nvPicPr>
        <p:blipFill rotWithShape="1">
          <a:blip r:embed="rId4">
            <a:alphaModFix/>
          </a:blip>
          <a:srcRect b="0" l="0" r="0" t="41905"/>
          <a:stretch/>
        </p:blipFill>
        <p:spPr>
          <a:xfrm>
            <a:off x="8802562" y="1223537"/>
            <a:ext cx="2762254" cy="73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g210ed1cb95e_0_8"/>
          <p:cNvPicPr preferRelativeResize="0"/>
          <p:nvPr/>
        </p:nvPicPr>
        <p:blipFill rotWithShape="1">
          <a:blip r:embed="rId5">
            <a:alphaModFix/>
          </a:blip>
          <a:srcRect b="0" l="0" r="0" t="50000"/>
          <a:stretch/>
        </p:blipFill>
        <p:spPr>
          <a:xfrm rot="10800000">
            <a:off x="8974839" y="4899454"/>
            <a:ext cx="2762254" cy="63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g210ed1cb95e_0_8"/>
          <p:cNvPicPr preferRelativeResize="0"/>
          <p:nvPr/>
        </p:nvPicPr>
        <p:blipFill rotWithShape="1">
          <a:blip r:embed="rId6">
            <a:alphaModFix/>
          </a:blip>
          <a:srcRect b="56207" l="33650" r="0" t="0"/>
          <a:stretch/>
        </p:blipFill>
        <p:spPr>
          <a:xfrm>
            <a:off x="9002055" y="2006014"/>
            <a:ext cx="2431641" cy="64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g210ed1cb95e_0_8"/>
          <p:cNvPicPr preferRelativeResize="0"/>
          <p:nvPr/>
        </p:nvPicPr>
        <p:blipFill rotWithShape="1">
          <a:blip r:embed="rId6">
            <a:alphaModFix/>
          </a:blip>
          <a:srcRect b="0" l="0" r="-682" t="47545"/>
          <a:stretch/>
        </p:blipFill>
        <p:spPr>
          <a:xfrm>
            <a:off x="9020461" y="3339039"/>
            <a:ext cx="2349150" cy="633334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g210ed1cb95e_0_8"/>
          <p:cNvSpPr txBox="1"/>
          <p:nvPr/>
        </p:nvSpPr>
        <p:spPr>
          <a:xfrm>
            <a:off x="8961493" y="3452574"/>
            <a:ext cx="244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GB" sz="1600" u="none" cap="none" strike="noStrike">
                <a:solidFill>
                  <a:srgbClr val="05498C"/>
                </a:solidFill>
                <a:latin typeface="Montserrat"/>
                <a:ea typeface="Montserrat"/>
                <a:cs typeface="Montserrat"/>
                <a:sym typeface="Montserrat"/>
              </a:rPr>
              <a:t>Immunometabolism</a:t>
            </a:r>
            <a:endParaRPr b="0" i="0" sz="1600" u="none" cap="none" strike="noStrike">
              <a:solidFill>
                <a:srgbClr val="0549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g210ed1cb95e_0_8"/>
          <p:cNvSpPr txBox="1"/>
          <p:nvPr/>
        </p:nvSpPr>
        <p:spPr>
          <a:xfrm>
            <a:off x="8454627" y="1414530"/>
            <a:ext cx="352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Infectious diseases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g210ed1cb95e_0_8"/>
          <p:cNvPicPr preferRelativeResize="0"/>
          <p:nvPr/>
        </p:nvPicPr>
        <p:blipFill rotWithShape="1">
          <a:blip r:embed="rId4">
            <a:alphaModFix/>
          </a:blip>
          <a:srcRect b="0" l="0" r="0" t="41905"/>
          <a:stretch/>
        </p:blipFill>
        <p:spPr>
          <a:xfrm flipH="1">
            <a:off x="8989303" y="2582269"/>
            <a:ext cx="2444392" cy="73582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g210ed1cb95e_0_8"/>
          <p:cNvSpPr txBox="1"/>
          <p:nvPr/>
        </p:nvSpPr>
        <p:spPr>
          <a:xfrm>
            <a:off x="9065700" y="2658085"/>
            <a:ext cx="2419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Cancer Immunology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g210ed1cb95e_0_8"/>
          <p:cNvSpPr txBox="1"/>
          <p:nvPr/>
        </p:nvSpPr>
        <p:spPr>
          <a:xfrm>
            <a:off x="8471887" y="2109476"/>
            <a:ext cx="352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94A8A"/>
                </a:solidFill>
                <a:latin typeface="Montserrat"/>
                <a:ea typeface="Montserrat"/>
                <a:cs typeface="Montserrat"/>
                <a:sym typeface="Montserrat"/>
              </a:rPr>
              <a:t>Autoimmunity</a:t>
            </a:r>
            <a:endParaRPr b="0" i="0" sz="1800" u="none" cap="none" strike="noStrike">
              <a:solidFill>
                <a:srgbClr val="094A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g210ed1cb95e_0_8"/>
          <p:cNvPicPr preferRelativeResize="0"/>
          <p:nvPr/>
        </p:nvPicPr>
        <p:blipFill rotWithShape="1">
          <a:blip r:embed="rId4">
            <a:alphaModFix/>
          </a:blip>
          <a:srcRect b="0" l="0" r="0" t="41905"/>
          <a:stretch/>
        </p:blipFill>
        <p:spPr>
          <a:xfrm flipH="1">
            <a:off x="9038716" y="3885642"/>
            <a:ext cx="2444392" cy="73582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g210ed1cb95e_0_8"/>
          <p:cNvSpPr txBox="1"/>
          <p:nvPr/>
        </p:nvSpPr>
        <p:spPr>
          <a:xfrm>
            <a:off x="8836746" y="3983120"/>
            <a:ext cx="2762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Mucosal Immunology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g210ed1cb95e_0_8"/>
          <p:cNvSpPr txBox="1"/>
          <p:nvPr/>
        </p:nvSpPr>
        <p:spPr>
          <a:xfrm>
            <a:off x="8961493" y="4920250"/>
            <a:ext cx="2762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New idea ?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g210ed1cb95e_0_8"/>
          <p:cNvSpPr/>
          <p:nvPr/>
        </p:nvSpPr>
        <p:spPr>
          <a:xfrm>
            <a:off x="4464172" y="3791128"/>
            <a:ext cx="3279000" cy="3076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9" name="Google Shape;689;g210ed1cb95e_0_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04639" y="4132938"/>
            <a:ext cx="3238586" cy="250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g210ed1cb95e_0_8"/>
          <p:cNvSpPr txBox="1"/>
          <p:nvPr/>
        </p:nvSpPr>
        <p:spPr>
          <a:xfrm>
            <a:off x="4209300" y="2951153"/>
            <a:ext cx="3868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05498C"/>
                </a:solidFill>
                <a:latin typeface="Montserrat"/>
                <a:ea typeface="Montserrat"/>
                <a:cs typeface="Montserrat"/>
                <a:sym typeface="Montserrat"/>
              </a:rPr>
              <a:t>Rep. of EFIS affiliated societies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g210ed1cb95e_0_8"/>
          <p:cNvSpPr txBox="1"/>
          <p:nvPr/>
        </p:nvSpPr>
        <p:spPr>
          <a:xfrm>
            <a:off x="4226850" y="3713995"/>
            <a:ext cx="386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+14 young national societies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g210ed1cb95e_0_8"/>
          <p:cNvPicPr preferRelativeResize="0"/>
          <p:nvPr/>
        </p:nvPicPr>
        <p:blipFill rotWithShape="1">
          <a:blip r:embed="rId8">
            <a:alphaModFix/>
          </a:blip>
          <a:srcRect b="0" l="0" r="66337" t="0"/>
          <a:stretch/>
        </p:blipFill>
        <p:spPr>
          <a:xfrm>
            <a:off x="5487375" y="4019222"/>
            <a:ext cx="900601" cy="525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210ed1cb95e_0_8"/>
          <p:cNvPicPr preferRelativeResize="0"/>
          <p:nvPr/>
        </p:nvPicPr>
        <p:blipFill rotWithShape="1">
          <a:blip r:embed="rId6">
            <a:alphaModFix/>
          </a:blip>
          <a:srcRect b="0" l="0" r="-682" t="47545"/>
          <a:stretch/>
        </p:blipFill>
        <p:spPr>
          <a:xfrm>
            <a:off x="1086949" y="4732046"/>
            <a:ext cx="2349150" cy="633334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g210ed1cb95e_0_8"/>
          <p:cNvSpPr txBox="1"/>
          <p:nvPr/>
        </p:nvSpPr>
        <p:spPr>
          <a:xfrm>
            <a:off x="1027981" y="4845581"/>
            <a:ext cx="244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5498C"/>
                </a:solidFill>
                <a:latin typeface="Montserrat"/>
                <a:ea typeface="Montserrat"/>
                <a:cs typeface="Montserrat"/>
                <a:sym typeface="Montserrat"/>
              </a:rPr>
              <a:t>Mentoring</a:t>
            </a:r>
            <a:endParaRPr b="0" i="0" sz="1800" u="none" cap="none" strike="noStrike">
              <a:solidFill>
                <a:srgbClr val="05498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5" name="Google Shape;695;g210ed1cb95e_0_8"/>
          <p:cNvPicPr preferRelativeResize="0"/>
          <p:nvPr/>
        </p:nvPicPr>
        <p:blipFill rotWithShape="1">
          <a:blip r:embed="rId4">
            <a:alphaModFix/>
          </a:blip>
          <a:srcRect b="0" l="0" r="0" t="41905"/>
          <a:stretch/>
        </p:blipFill>
        <p:spPr>
          <a:xfrm flipH="1">
            <a:off x="1105204" y="5278649"/>
            <a:ext cx="2444392" cy="73582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g210ed1cb95e_0_8"/>
          <p:cNvSpPr txBox="1"/>
          <p:nvPr/>
        </p:nvSpPr>
        <p:spPr>
          <a:xfrm>
            <a:off x="903236" y="5498014"/>
            <a:ext cx="276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Mental health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87f3ca8856_12_1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Organizing events for freshmen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Pedagogy minimum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Teaching Microscopy techniques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CYI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Zeptej se vědce! (Ask a scientist)</a:t>
            </a:r>
            <a:endParaRPr/>
          </a:p>
        </p:txBody>
      </p:sp>
      <p:pic>
        <p:nvPicPr>
          <p:cNvPr id="287" name="Google Shape;287;g287f3ca8856_12_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1029" y="3212210"/>
            <a:ext cx="3248270" cy="1167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kreslené, design, ilustrace, umění&#10;&#10;Popis byl vytvořen automaticky" id="288" name="Google Shape;288;g287f3ca8856_12_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77261" y="4379557"/>
            <a:ext cx="2375807" cy="237580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87f3ca8856_12_112"/>
          <p:cNvSpPr txBox="1"/>
          <p:nvPr/>
        </p:nvSpPr>
        <p:spPr>
          <a:xfrm>
            <a:off x="838200" y="-36094"/>
            <a:ext cx="513766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en-GB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Non-lab side projects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10ed1cb95e_0_58"/>
          <p:cNvSpPr txBox="1"/>
          <p:nvPr/>
        </p:nvSpPr>
        <p:spPr>
          <a:xfrm>
            <a:off x="2451408" y="369574"/>
            <a:ext cx="76203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5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y</a:t>
            </a:r>
            <a:r>
              <a:rPr b="1" i="0" lang="en-GB" sz="5400" u="none" cap="none" strike="noStrike">
                <a:solidFill>
                  <a:srgbClr val="05498C"/>
                </a:solidFill>
                <a:latin typeface="Montserrat"/>
                <a:ea typeface="Montserrat"/>
                <a:cs typeface="Montserrat"/>
                <a:sym typeface="Montserrat"/>
              </a:rPr>
              <a:t>EFIS - Network</a:t>
            </a:r>
            <a:endParaRPr b="1" i="0" sz="5400" u="none" cap="none" strike="noStrike">
              <a:solidFill>
                <a:srgbClr val="05498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2" name="Google Shape;702;g210ed1cb95e_0_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675" y="1588437"/>
            <a:ext cx="10586649" cy="4615175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g210ed1cb95e_0_58"/>
          <p:cNvSpPr txBox="1"/>
          <p:nvPr/>
        </p:nvSpPr>
        <p:spPr>
          <a:xfrm>
            <a:off x="3050498" y="3278859"/>
            <a:ext cx="6101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g210ed1cb95e_0_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24212" y="2952233"/>
            <a:ext cx="1972492" cy="1887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"/>
          <p:cNvSpPr txBox="1"/>
          <p:nvPr/>
        </p:nvSpPr>
        <p:spPr>
          <a:xfrm>
            <a:off x="2285854" y="136524"/>
            <a:ext cx="76203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600" u="none" cap="none" strike="noStrike">
                <a:solidFill>
                  <a:srgbClr val="05498C"/>
                </a:solidFill>
                <a:latin typeface="Montserrat"/>
                <a:ea typeface="Montserrat"/>
                <a:cs typeface="Montserrat"/>
                <a:sym typeface="Montserrat"/>
              </a:rPr>
              <a:t>Our</a:t>
            </a:r>
            <a:r>
              <a:rPr b="1" i="0" lang="en-GB" sz="36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3600">
                <a:solidFill>
                  <a:srgbClr val="094A8A"/>
                </a:solidFill>
                <a:latin typeface="Montserrat"/>
                <a:ea typeface="Montserrat"/>
                <a:cs typeface="Montserrat"/>
                <a:sym typeface="Montserrat"/>
              </a:rPr>
              <a:t>future</a:t>
            </a:r>
            <a:r>
              <a:rPr b="1" i="0" lang="en-GB" sz="3600" u="none" cap="none" strike="noStrike">
                <a:solidFill>
                  <a:srgbClr val="094A8A"/>
                </a:solidFill>
                <a:latin typeface="Montserrat"/>
                <a:ea typeface="Montserrat"/>
                <a:cs typeface="Montserrat"/>
                <a:sym typeface="Montserrat"/>
              </a:rPr>
              <a:t> activities</a:t>
            </a:r>
            <a:endParaRPr b="1" i="0" sz="3600" u="none" cap="none" strike="noStrike">
              <a:solidFill>
                <a:srgbClr val="094A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0" name="Google Shape;710;p2"/>
          <p:cNvSpPr txBox="1"/>
          <p:nvPr/>
        </p:nvSpPr>
        <p:spPr>
          <a:xfrm>
            <a:off x="1417692" y="2073279"/>
            <a:ext cx="1736374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Weinar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2266" y="1505999"/>
            <a:ext cx="6467475" cy="43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5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5462588" y="0"/>
            <a:ext cx="67103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5"/>
          <p:cNvSpPr txBox="1"/>
          <p:nvPr/>
        </p:nvSpPr>
        <p:spPr>
          <a:xfrm>
            <a:off x="849086" y="350742"/>
            <a:ext cx="10493828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Want to be involved ?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5"/>
          <p:cNvSpPr txBox="1"/>
          <p:nvPr/>
        </p:nvSpPr>
        <p:spPr>
          <a:xfrm>
            <a:off x="228600" y="1389075"/>
            <a:ext cx="11734800" cy="53078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rgbClr val="094A8A"/>
                </a:solidFill>
                <a:latin typeface="Calibri"/>
                <a:ea typeface="Calibri"/>
                <a:cs typeface="Calibri"/>
                <a:sym typeface="Calibri"/>
              </a:rPr>
              <a:t>Become a yEFIS member and subscribe to our newsletter </a:t>
            </a:r>
            <a:r>
              <a:rPr b="0" i="0" lang="en-GB" sz="2800" u="none" cap="none" strike="noStrike">
                <a:solidFill>
                  <a:srgbClr val="E10C38"/>
                </a:solidFill>
                <a:latin typeface="Calibri"/>
                <a:ea typeface="Calibri"/>
                <a:cs typeface="Calibri"/>
                <a:sym typeface="Calibri"/>
              </a:rPr>
              <a:t>&lt;</a:t>
            </a:r>
            <a:r>
              <a:rPr b="0" i="0" lang="en-GB" sz="2800" u="none" cap="none" strike="noStrike">
                <a:solidFill>
                  <a:srgbClr val="094A8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GB" sz="2800" u="sng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www.yefis.org</a:t>
            </a:r>
            <a:r>
              <a:rPr b="0" i="0" lang="en-GB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&gt;</a:t>
            </a:r>
            <a:endParaRPr b="0" i="0" sz="2800" u="none" cap="none" strike="noStrike">
              <a:solidFill>
                <a:srgbClr val="094A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6488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b="0" i="0" lang="en-GB" sz="2800" u="none" cap="none" strike="noStrike">
                <a:solidFill>
                  <a:srgbClr val="06488C"/>
                </a:solidFill>
                <a:latin typeface="Calibri"/>
                <a:ea typeface="Calibri"/>
                <a:cs typeface="Calibri"/>
                <a:sym typeface="Calibri"/>
              </a:rPr>
              <a:t>Are you interested in representing and organising young immunologists in your country?</a:t>
            </a:r>
            <a:endParaRPr b="0" i="0" sz="1800" u="none" cap="none" strike="noStrike">
              <a:solidFill>
                <a:srgbClr val="06488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❖"/>
            </a:pPr>
            <a:r>
              <a:rPr b="0" i="0" lang="en-GB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GB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Join the YI Group of your country</a:t>
            </a:r>
            <a:r>
              <a:rPr b="0" i="0" lang="en-GB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–&gt; Don’t have one yet? We will help you to create one!</a:t>
            </a:r>
            <a:endParaRPr b="0" i="0" sz="1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b="0" i="0" lang="en-GB" sz="2800" u="none" cap="none" strike="noStrike">
                <a:solidFill>
                  <a:srgbClr val="06488C"/>
                </a:solidFill>
                <a:latin typeface="Calibri"/>
                <a:ea typeface="Calibri"/>
                <a:cs typeface="Calibri"/>
                <a:sym typeface="Calibri"/>
              </a:rPr>
              <a:t>Are you interested in working on specific projects at a European level? </a:t>
            </a:r>
            <a:endParaRPr b="0" i="0" sz="1800" u="none" cap="none" strike="noStrike">
              <a:solidFill>
                <a:srgbClr val="06488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Noto Sans Symbols"/>
              <a:buChar char="❖"/>
            </a:pPr>
            <a:r>
              <a:rPr b="1" i="0" lang="en-GB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Join an active Working Group</a:t>
            </a:r>
            <a:r>
              <a:rPr b="0" i="0" lang="en-GB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, or </a:t>
            </a:r>
            <a:r>
              <a:rPr b="1" i="0" lang="en-GB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suggest your own idea</a:t>
            </a:r>
            <a:r>
              <a:rPr b="0" i="0" lang="en-GB" sz="2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and we’ll support you to set it up</a:t>
            </a:r>
            <a:endParaRPr b="0" i="0" sz="1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20" name="Google Shape;72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106" y="161081"/>
            <a:ext cx="862120" cy="828576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5"/>
          <p:cNvSpPr txBox="1"/>
          <p:nvPr/>
        </p:nvSpPr>
        <p:spPr>
          <a:xfrm>
            <a:off x="10079283" y="4780"/>
            <a:ext cx="128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@y_efis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5"/>
          <p:cNvSpPr txBox="1"/>
          <p:nvPr/>
        </p:nvSpPr>
        <p:spPr>
          <a:xfrm>
            <a:off x="9929865" y="498385"/>
            <a:ext cx="128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yEFIS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witter logo vector in (.EPS + .AI + .PDF) free download - Brandlogos.net" id="723" name="Google Shape;723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59566" y="-157"/>
            <a:ext cx="495950" cy="495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nkedIn [in] icon Logo Vector (.EPS) Free Download" id="724" name="Google Shape;724;p5"/>
          <p:cNvPicPr preferRelativeResize="0"/>
          <p:nvPr/>
        </p:nvPicPr>
        <p:blipFill rotWithShape="1">
          <a:blip r:embed="rId7">
            <a:alphaModFix/>
          </a:blip>
          <a:srcRect b="0" l="0" r="13200" t="0"/>
          <a:stretch/>
        </p:blipFill>
        <p:spPr>
          <a:xfrm>
            <a:off x="9821106" y="525084"/>
            <a:ext cx="372870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5"/>
          <p:cNvSpPr txBox="1"/>
          <p:nvPr/>
        </p:nvSpPr>
        <p:spPr>
          <a:xfrm>
            <a:off x="10007541" y="962176"/>
            <a:ext cx="213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yefis@efis.org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6" name="Google Shape;72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21106" y="989657"/>
            <a:ext cx="372875" cy="375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g285cd2bb57e_0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3478" y="1781349"/>
            <a:ext cx="7628275" cy="273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285cd2bb57e_0_20"/>
          <p:cNvSpPr txBox="1"/>
          <p:nvPr/>
        </p:nvSpPr>
        <p:spPr>
          <a:xfrm>
            <a:off x="743425" y="397800"/>
            <a:ext cx="697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Your next steps in CYI</a:t>
            </a:r>
            <a:endParaRPr b="1" sz="4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g285cd2bb57e_0_20"/>
          <p:cNvSpPr txBox="1"/>
          <p:nvPr/>
        </p:nvSpPr>
        <p:spPr>
          <a:xfrm>
            <a:off x="608050" y="1330400"/>
            <a:ext cx="11101200" cy="51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AutoNum type="arabicPeriod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Follow us on social networks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AutoNum type="arabicPeriod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Subscribe to our newsletter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AutoNum type="arabicPeriod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Become a member of CIS and yEFIS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AutoNum type="arabicPeriod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Join us in our future events: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12.10.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online seminar Jan Věcek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25.10.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online discussion after Global Immunotalks (Jenny Mjosberg)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30.11.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online seminar Srdjan Grusanovic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7.12.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- St. Nicolas Christmas party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0" name="Google Shape;740;g285cd2bb57e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3325" y="586350"/>
            <a:ext cx="4507775" cy="365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87f66b08c4_0_13"/>
          <p:cNvSpPr txBox="1"/>
          <p:nvPr/>
        </p:nvSpPr>
        <p:spPr>
          <a:xfrm>
            <a:off x="1563325" y="3961200"/>
            <a:ext cx="975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" name="Google Shape;747;g287f66b08c4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888" y="1763150"/>
            <a:ext cx="9120225" cy="350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85cd2bb57e_0_149"/>
          <p:cNvSpPr txBox="1"/>
          <p:nvPr/>
        </p:nvSpPr>
        <p:spPr>
          <a:xfrm>
            <a:off x="2606400" y="284750"/>
            <a:ext cx="6979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How can you participate?</a:t>
            </a:r>
            <a:endParaRPr b="1" sz="4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4" name="Google Shape;754;g285cd2bb57e_0_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0" y="2160775"/>
            <a:ext cx="46863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g285cd2bb57e_0_149"/>
          <p:cNvSpPr txBox="1"/>
          <p:nvPr/>
        </p:nvSpPr>
        <p:spPr>
          <a:xfrm>
            <a:off x="1343300" y="5275975"/>
            <a:ext cx="3663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https://tinyurl.com/becomecyi</a:t>
            </a:r>
            <a:endParaRPr sz="1900"/>
          </a:p>
        </p:txBody>
      </p:sp>
      <p:pic>
        <p:nvPicPr>
          <p:cNvPr id="756" name="Google Shape;756;g285cd2bb57e_0_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5700" y="2160775"/>
            <a:ext cx="3048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87f3ca8856_12_1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GB" sz="3600"/>
              <a:t>Take home message</a:t>
            </a:r>
            <a:endParaRPr b="1" sz="3600"/>
          </a:p>
        </p:txBody>
      </p:sp>
      <p:sp>
        <p:nvSpPr>
          <p:cNvPr id="295" name="Google Shape;295;g287f3ca8856_12_1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Science is awesome but if you‘re not careful, it can lead to burn-out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Side projects can increase happiness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savec, králík, Králíci a zajíci, Králík domácí&#10;&#10;Popis byl vytvořen automaticky" id="296" name="Google Shape;296;g287f3ca8856_12_119"/>
          <p:cNvPicPr preferRelativeResize="0"/>
          <p:nvPr/>
        </p:nvPicPr>
        <p:blipFill rotWithShape="1">
          <a:blip r:embed="rId3">
            <a:alphaModFix/>
          </a:blip>
          <a:srcRect b="13068" l="12867" r="12158" t="8207"/>
          <a:stretch/>
        </p:blipFill>
        <p:spPr>
          <a:xfrm>
            <a:off x="9843406" y="2792980"/>
            <a:ext cx="1726164" cy="241662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287f3ca8856_12_119"/>
          <p:cNvSpPr txBox="1"/>
          <p:nvPr>
            <p:ph idx="1" type="body"/>
          </p:nvPr>
        </p:nvSpPr>
        <p:spPr>
          <a:xfrm>
            <a:off x="838200" y="36544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Conferences are great for networking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Internship abroad can really open your eyes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Academy is not the only way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87f3ca8856_5_75"/>
          <p:cNvSpPr txBox="1"/>
          <p:nvPr/>
        </p:nvSpPr>
        <p:spPr>
          <a:xfrm>
            <a:off x="95534" y="1579524"/>
            <a:ext cx="7457791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internships in Germany during my master´s studies</a:t>
            </a:r>
            <a:endParaRPr b="0" i="0" sz="5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5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Unveiling the challenges and lessons I´ve learned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Iva Benešová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g287f3ca8856_5_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3325" y="506163"/>
            <a:ext cx="4308412" cy="578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87f3ca8856_5_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0"/>
            <a:ext cx="4319477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87f3ca8856_5_82"/>
          <p:cNvSpPr txBox="1"/>
          <p:nvPr>
            <p:ph type="title"/>
          </p:nvPr>
        </p:nvSpPr>
        <p:spPr>
          <a:xfrm>
            <a:off x="838200" y="343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Basic info</a:t>
            </a:r>
            <a:endParaRPr/>
          </a:p>
        </p:txBody>
      </p:sp>
      <p:pic>
        <p:nvPicPr>
          <p:cNvPr id="310" name="Google Shape;310;g287f3ca8856_5_8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8567" r="9765" t="0"/>
          <a:stretch/>
        </p:blipFill>
        <p:spPr>
          <a:xfrm>
            <a:off x="8501418" y="1359883"/>
            <a:ext cx="3248167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287f3ca8856_5_82"/>
          <p:cNvSpPr txBox="1"/>
          <p:nvPr/>
        </p:nvSpPr>
        <p:spPr>
          <a:xfrm>
            <a:off x="838200" y="1075956"/>
            <a:ext cx="726743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Bachelor: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Biology at the Faculty of Science, Charles University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Mesenchymal stem cells &amp; their effects on apoptosis of leukocytes (prof. Vladimír Holáň)</a:t>
            </a:r>
            <a:endParaRPr/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87f3ca8856_5_88"/>
          <p:cNvSpPr txBox="1"/>
          <p:nvPr>
            <p:ph type="title"/>
          </p:nvPr>
        </p:nvSpPr>
        <p:spPr>
          <a:xfrm>
            <a:off x="838200" y="343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Basic info</a:t>
            </a:r>
            <a:endParaRPr/>
          </a:p>
        </p:txBody>
      </p:sp>
      <p:pic>
        <p:nvPicPr>
          <p:cNvPr id="317" name="Google Shape;317;g287f3ca8856_5_8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8567" r="9765" t="0"/>
          <a:stretch/>
        </p:blipFill>
        <p:spPr>
          <a:xfrm>
            <a:off x="8501418" y="1359883"/>
            <a:ext cx="3248167" cy="419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287f3ca8856_5_88"/>
          <p:cNvSpPr txBox="1"/>
          <p:nvPr/>
        </p:nvSpPr>
        <p:spPr>
          <a:xfrm>
            <a:off x="838200" y="1075956"/>
            <a:ext cx="7267433" cy="42473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Bachelor: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Biology at the Faculty of Science, Charles University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Mesenchymal stem cells &amp; their effects on apoptosis of leukocytes (prof. Vladimír Holáň)</a:t>
            </a:r>
            <a:endParaRPr/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Master: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Immunology at the Faculty of Science, Charles University</a:t>
            </a:r>
            <a:endParaRPr/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Microbiota as a modulator of carcinogenesis (MUDr. Miloslav Kverka)</a:t>
            </a:r>
            <a:endParaRPr/>
          </a:p>
          <a:p>
            <a:pPr indent="0" lvl="4" marL="1828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 internships in Germany – cancer immunology (Leibnitz 	Institute in Regensburg, prof. Philipp Beckove and TU 	Dresden, prof. Marc Schmitz)</a:t>
            </a:r>
            <a:endParaRPr/>
          </a:p>
          <a:p>
            <a:pPr indent="-171450" lvl="3" marL="1657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2021-12-03T18:50:38Z</dcterms:created>
  <dc:creator>Aggor, Felix Enam Yao</dc:creator>
</cp:coreProperties>
</file>