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.xml" ContentType="application/vnd.openxmlformats-officedocument.drawingml.chart+xml"/>
  <Override PartName="/ppt/notesSlides/notesSlide4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72" r:id="rId2"/>
    <p:sldId id="322" r:id="rId3"/>
    <p:sldId id="357" r:id="rId4"/>
    <p:sldId id="323" r:id="rId5"/>
    <p:sldId id="324" r:id="rId6"/>
    <p:sldId id="360" r:id="rId7"/>
    <p:sldId id="361" r:id="rId8"/>
    <p:sldId id="370" r:id="rId9"/>
    <p:sldId id="325" r:id="rId10"/>
    <p:sldId id="326" r:id="rId11"/>
    <p:sldId id="327" r:id="rId12"/>
    <p:sldId id="328" r:id="rId13"/>
    <p:sldId id="329" r:id="rId14"/>
    <p:sldId id="27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68" r:id="rId32"/>
    <p:sldId id="367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21" r:id="rId42"/>
    <p:sldId id="280" r:id="rId43"/>
    <p:sldId id="281" r:id="rId44"/>
    <p:sldId id="282" r:id="rId45"/>
    <p:sldId id="371" r:id="rId46"/>
    <p:sldId id="355" r:id="rId47"/>
    <p:sldId id="369" r:id="rId48"/>
    <p:sldId id="320" r:id="rId49"/>
    <p:sldId id="358" r:id="rId50"/>
    <p:sldId id="359" r:id="rId51"/>
    <p:sldId id="260" r:id="rId52"/>
    <p:sldId id="356" r:id="rId53"/>
    <p:sldId id="364" r:id="rId54"/>
    <p:sldId id="365" r:id="rId55"/>
    <p:sldId id="366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4" autoAdjust="0"/>
    <p:restoredTop sz="79245" autoAdjust="0"/>
  </p:normalViewPr>
  <p:slideViewPr>
    <p:cSldViewPr snapToGrid="0">
      <p:cViewPr varScale="1">
        <p:scale>
          <a:sx n="72" d="100"/>
          <a:sy n="72" d="100"/>
        </p:scale>
        <p:origin x="86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54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rm\Documents\%23CSO\LSD\2023\IBDP2022\IBDP_202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m\Documents\%23CSO\LSD\2022\KI2021\KI_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m\Documents\%23CSO\LSD\2022\KI2021\KI_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216867469879519E-2"/>
          <c:y val="6.7441937047984471E-2"/>
          <c:w val="0.91204819277108429"/>
          <c:h val="0.75348922770851623"/>
        </c:manualLayout>
      </c:layout>
      <c:lineChart>
        <c:grouping val="standar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Indikátor běžných druhů ptáků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strRef>
              <c:f>List1!$B$1:$AP$1</c:f>
              <c:strCache>
                <c:ptCount val="41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  <c:pt idx="40">
                  <c:v>2022</c:v>
                </c:pt>
              </c:strCache>
            </c:strRef>
          </c:cat>
          <c:val>
            <c:numRef>
              <c:f>List1!$B$2:$AP$2</c:f>
              <c:numCache>
                <c:formatCode>0.0</c:formatCode>
                <c:ptCount val="41"/>
                <c:pt idx="0">
                  <c:v>100</c:v>
                </c:pt>
                <c:pt idx="1">
                  <c:v>99.7</c:v>
                </c:pt>
                <c:pt idx="2">
                  <c:v>99.43</c:v>
                </c:pt>
                <c:pt idx="3">
                  <c:v>99.18</c:v>
                </c:pt>
                <c:pt idx="4">
                  <c:v>98.96</c:v>
                </c:pt>
                <c:pt idx="5">
                  <c:v>98.75</c:v>
                </c:pt>
                <c:pt idx="6">
                  <c:v>98.56</c:v>
                </c:pt>
                <c:pt idx="7">
                  <c:v>98.39</c:v>
                </c:pt>
                <c:pt idx="8">
                  <c:v>98.25</c:v>
                </c:pt>
                <c:pt idx="9">
                  <c:v>98.12</c:v>
                </c:pt>
                <c:pt idx="10">
                  <c:v>98.04</c:v>
                </c:pt>
                <c:pt idx="11">
                  <c:v>98</c:v>
                </c:pt>
                <c:pt idx="12">
                  <c:v>97.98</c:v>
                </c:pt>
                <c:pt idx="13">
                  <c:v>98</c:v>
                </c:pt>
                <c:pt idx="14">
                  <c:v>98.05</c:v>
                </c:pt>
                <c:pt idx="15">
                  <c:v>98.14</c:v>
                </c:pt>
                <c:pt idx="16">
                  <c:v>98.28</c:v>
                </c:pt>
                <c:pt idx="17">
                  <c:v>98.5</c:v>
                </c:pt>
                <c:pt idx="18">
                  <c:v>98.74</c:v>
                </c:pt>
                <c:pt idx="19">
                  <c:v>98.99</c:v>
                </c:pt>
                <c:pt idx="20">
                  <c:v>99.18</c:v>
                </c:pt>
                <c:pt idx="21">
                  <c:v>99.43</c:v>
                </c:pt>
                <c:pt idx="22">
                  <c:v>99.78</c:v>
                </c:pt>
                <c:pt idx="23">
                  <c:v>100.15</c:v>
                </c:pt>
                <c:pt idx="24">
                  <c:v>100.47</c:v>
                </c:pt>
                <c:pt idx="25">
                  <c:v>100.66</c:v>
                </c:pt>
                <c:pt idx="26">
                  <c:v>100.83</c:v>
                </c:pt>
                <c:pt idx="27">
                  <c:v>101.05</c:v>
                </c:pt>
                <c:pt idx="28">
                  <c:v>101.2</c:v>
                </c:pt>
                <c:pt idx="29">
                  <c:v>101.2</c:v>
                </c:pt>
                <c:pt idx="30">
                  <c:v>100.96</c:v>
                </c:pt>
                <c:pt idx="31">
                  <c:v>100.51</c:v>
                </c:pt>
                <c:pt idx="32">
                  <c:v>99.96</c:v>
                </c:pt>
                <c:pt idx="33">
                  <c:v>99.29</c:v>
                </c:pt>
                <c:pt idx="34">
                  <c:v>98.49</c:v>
                </c:pt>
                <c:pt idx="35">
                  <c:v>97.56</c:v>
                </c:pt>
                <c:pt idx="36">
                  <c:v>96.49</c:v>
                </c:pt>
                <c:pt idx="37">
                  <c:v>95.3</c:v>
                </c:pt>
                <c:pt idx="38">
                  <c:v>94.01</c:v>
                </c:pt>
                <c:pt idx="39">
                  <c:v>92.6</c:v>
                </c:pt>
                <c:pt idx="40">
                  <c:v>91.09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BC-4D55-B485-5EE29B91D712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Indikátor lesních druhů ptáků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strRef>
              <c:f>List1!$B$1:$AP$1</c:f>
              <c:strCache>
                <c:ptCount val="41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  <c:pt idx="40">
                  <c:v>2022</c:v>
                </c:pt>
              </c:strCache>
            </c:strRef>
          </c:cat>
          <c:val>
            <c:numRef>
              <c:f>List1!$B$3:$AP$3</c:f>
              <c:numCache>
                <c:formatCode>0.0</c:formatCode>
                <c:ptCount val="41"/>
                <c:pt idx="0">
                  <c:v>100</c:v>
                </c:pt>
                <c:pt idx="1">
                  <c:v>99.3</c:v>
                </c:pt>
                <c:pt idx="2">
                  <c:v>98.63</c:v>
                </c:pt>
                <c:pt idx="3">
                  <c:v>97.98</c:v>
                </c:pt>
                <c:pt idx="4">
                  <c:v>97.36</c:v>
                </c:pt>
                <c:pt idx="5">
                  <c:v>96.74</c:v>
                </c:pt>
                <c:pt idx="6">
                  <c:v>96.16</c:v>
                </c:pt>
                <c:pt idx="7">
                  <c:v>95.58</c:v>
                </c:pt>
                <c:pt idx="8">
                  <c:v>95.03</c:v>
                </c:pt>
                <c:pt idx="9">
                  <c:v>94.5</c:v>
                </c:pt>
                <c:pt idx="10">
                  <c:v>94.02</c:v>
                </c:pt>
                <c:pt idx="11">
                  <c:v>93.52</c:v>
                </c:pt>
                <c:pt idx="12">
                  <c:v>93</c:v>
                </c:pt>
                <c:pt idx="13">
                  <c:v>92.49</c:v>
                </c:pt>
                <c:pt idx="14">
                  <c:v>92.05</c:v>
                </c:pt>
                <c:pt idx="15">
                  <c:v>91.72</c:v>
                </c:pt>
                <c:pt idx="16">
                  <c:v>91.53</c:v>
                </c:pt>
                <c:pt idx="17">
                  <c:v>91.44</c:v>
                </c:pt>
                <c:pt idx="18">
                  <c:v>91.43</c:v>
                </c:pt>
                <c:pt idx="19">
                  <c:v>91.46</c:v>
                </c:pt>
                <c:pt idx="20">
                  <c:v>91.49</c:v>
                </c:pt>
                <c:pt idx="21">
                  <c:v>91.61</c:v>
                </c:pt>
                <c:pt idx="22">
                  <c:v>91.84</c:v>
                </c:pt>
                <c:pt idx="23">
                  <c:v>92.14</c:v>
                </c:pt>
                <c:pt idx="24">
                  <c:v>92.4</c:v>
                </c:pt>
                <c:pt idx="25">
                  <c:v>92.58</c:v>
                </c:pt>
                <c:pt idx="26">
                  <c:v>92.83</c:v>
                </c:pt>
                <c:pt idx="27">
                  <c:v>93.24</c:v>
                </c:pt>
                <c:pt idx="28">
                  <c:v>93.6</c:v>
                </c:pt>
                <c:pt idx="29">
                  <c:v>93.73</c:v>
                </c:pt>
                <c:pt idx="30">
                  <c:v>93.41</c:v>
                </c:pt>
                <c:pt idx="31">
                  <c:v>92.74</c:v>
                </c:pt>
                <c:pt idx="32">
                  <c:v>91.94</c:v>
                </c:pt>
                <c:pt idx="33">
                  <c:v>90.99</c:v>
                </c:pt>
                <c:pt idx="34">
                  <c:v>89.85</c:v>
                </c:pt>
                <c:pt idx="35">
                  <c:v>88.51</c:v>
                </c:pt>
                <c:pt idx="36">
                  <c:v>86.95</c:v>
                </c:pt>
                <c:pt idx="37">
                  <c:v>85.22</c:v>
                </c:pt>
                <c:pt idx="38">
                  <c:v>83.34</c:v>
                </c:pt>
                <c:pt idx="39">
                  <c:v>81.31</c:v>
                </c:pt>
                <c:pt idx="40">
                  <c:v>79.16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BC-4D55-B485-5EE29B91D712}"/>
            </c:ext>
          </c:extLst>
        </c:ser>
        <c:ser>
          <c:idx val="2"/>
          <c:order val="2"/>
          <c:tx>
            <c:strRef>
              <c:f>List1!$A$4</c:f>
              <c:strCache>
                <c:ptCount val="1"/>
                <c:pt idx="0">
                  <c:v>Indikátor ptáků zemědělské krajiny</c:v>
                </c:pt>
              </c:strCache>
            </c:strRef>
          </c:tx>
          <c:spPr>
            <a:ln w="38100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strRef>
              <c:f>List1!$B$1:$AP$1</c:f>
              <c:strCache>
                <c:ptCount val="41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  <c:pt idx="40">
                  <c:v>2022</c:v>
                </c:pt>
              </c:strCache>
            </c:strRef>
          </c:cat>
          <c:val>
            <c:numRef>
              <c:f>List1!$B$4:$AP$4</c:f>
              <c:numCache>
                <c:formatCode>0.0</c:formatCode>
                <c:ptCount val="41"/>
                <c:pt idx="0">
                  <c:v>100</c:v>
                </c:pt>
                <c:pt idx="1">
                  <c:v>101.95</c:v>
                </c:pt>
                <c:pt idx="2">
                  <c:v>103.77</c:v>
                </c:pt>
                <c:pt idx="3">
                  <c:v>105.43</c:v>
                </c:pt>
                <c:pt idx="4">
                  <c:v>106.94</c:v>
                </c:pt>
                <c:pt idx="5">
                  <c:v>108.3</c:v>
                </c:pt>
                <c:pt idx="6">
                  <c:v>109.46</c:v>
                </c:pt>
                <c:pt idx="7">
                  <c:v>110.45</c:v>
                </c:pt>
                <c:pt idx="8">
                  <c:v>111.25</c:v>
                </c:pt>
                <c:pt idx="9">
                  <c:v>111.85</c:v>
                </c:pt>
                <c:pt idx="10">
                  <c:v>112.27</c:v>
                </c:pt>
                <c:pt idx="11">
                  <c:v>112.57</c:v>
                </c:pt>
                <c:pt idx="12">
                  <c:v>112.77</c:v>
                </c:pt>
                <c:pt idx="13">
                  <c:v>112.81</c:v>
                </c:pt>
                <c:pt idx="14">
                  <c:v>112.56</c:v>
                </c:pt>
                <c:pt idx="15">
                  <c:v>111.94</c:v>
                </c:pt>
                <c:pt idx="16">
                  <c:v>110.75</c:v>
                </c:pt>
                <c:pt idx="17">
                  <c:v>108.98</c:v>
                </c:pt>
                <c:pt idx="18">
                  <c:v>106.92</c:v>
                </c:pt>
                <c:pt idx="19">
                  <c:v>104.8</c:v>
                </c:pt>
                <c:pt idx="20">
                  <c:v>102.87</c:v>
                </c:pt>
                <c:pt idx="21">
                  <c:v>101.14</c:v>
                </c:pt>
                <c:pt idx="22">
                  <c:v>99.44</c:v>
                </c:pt>
                <c:pt idx="23">
                  <c:v>97.73</c:v>
                </c:pt>
                <c:pt idx="24">
                  <c:v>95.98</c:v>
                </c:pt>
                <c:pt idx="25">
                  <c:v>94.16</c:v>
                </c:pt>
                <c:pt idx="26">
                  <c:v>92.31</c:v>
                </c:pt>
                <c:pt idx="27">
                  <c:v>90.48</c:v>
                </c:pt>
                <c:pt idx="28">
                  <c:v>88.61</c:v>
                </c:pt>
                <c:pt idx="29">
                  <c:v>86.64</c:v>
                </c:pt>
                <c:pt idx="30">
                  <c:v>84.52</c:v>
                </c:pt>
                <c:pt idx="31">
                  <c:v>82.26</c:v>
                </c:pt>
                <c:pt idx="32">
                  <c:v>79.94</c:v>
                </c:pt>
                <c:pt idx="33">
                  <c:v>77.56</c:v>
                </c:pt>
                <c:pt idx="34">
                  <c:v>75.13</c:v>
                </c:pt>
                <c:pt idx="35">
                  <c:v>72.64</c:v>
                </c:pt>
                <c:pt idx="36">
                  <c:v>70.13</c:v>
                </c:pt>
                <c:pt idx="37">
                  <c:v>67.599999999999994</c:v>
                </c:pt>
                <c:pt idx="38">
                  <c:v>65.05</c:v>
                </c:pt>
                <c:pt idx="39">
                  <c:v>62.49</c:v>
                </c:pt>
                <c:pt idx="40">
                  <c:v>59.95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BC-4D55-B485-5EE29B91D7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8740767"/>
        <c:axId val="1"/>
      </c:lineChart>
      <c:catAx>
        <c:axId val="1918740767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  <c:max val="150"/>
          <c:min val="5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</a:defRPr>
            </a:pPr>
            <a:endParaRPr lang="cs-CZ"/>
          </a:p>
        </c:txPr>
        <c:crossAx val="1918740767"/>
        <c:crosses val="autoZero"/>
        <c:crossBetween val="midCat"/>
        <c:majorUnit val="5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indikátor!$A$8</c:f>
              <c:strCache>
                <c:ptCount val="1"/>
                <c:pt idx="0">
                  <c:v>klimatický indikátor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indikátor!$B$1:$AO$1</c:f>
              <c:numCache>
                <c:formatCode>General</c:formatCode>
                <c:ptCount val="40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</c:numCache>
            </c:numRef>
          </c:cat>
          <c:val>
            <c:numRef>
              <c:f>indikátor!$B$8:$AO$8</c:f>
              <c:numCache>
                <c:formatCode>0</c:formatCode>
                <c:ptCount val="40"/>
                <c:pt idx="0">
                  <c:v>73.018198642813076</c:v>
                </c:pt>
                <c:pt idx="1">
                  <c:v>72.677939339202908</c:v>
                </c:pt>
                <c:pt idx="2">
                  <c:v>72.457791332556326</c:v>
                </c:pt>
                <c:pt idx="3">
                  <c:v>72.354396836969329</c:v>
                </c:pt>
                <c:pt idx="4">
                  <c:v>72.386283076962215</c:v>
                </c:pt>
                <c:pt idx="5">
                  <c:v>72.54442183581439</c:v>
                </c:pt>
                <c:pt idx="6">
                  <c:v>72.834859853367107</c:v>
                </c:pt>
                <c:pt idx="7">
                  <c:v>73.250494078580246</c:v>
                </c:pt>
                <c:pt idx="8">
                  <c:v>73.792069136185219</c:v>
                </c:pt>
                <c:pt idx="9">
                  <c:v>74.454068367425947</c:v>
                </c:pt>
                <c:pt idx="10">
                  <c:v>75.273587017880658</c:v>
                </c:pt>
                <c:pt idx="11">
                  <c:v>76.24634189324992</c:v>
                </c:pt>
                <c:pt idx="12">
                  <c:v>77.384264490606995</c:v>
                </c:pt>
                <c:pt idx="13">
                  <c:v>78.642650371344899</c:v>
                </c:pt>
                <c:pt idx="14">
                  <c:v>80.029263420305625</c:v>
                </c:pt>
                <c:pt idx="15">
                  <c:v>81.821759941436369</c:v>
                </c:pt>
                <c:pt idx="16">
                  <c:v>84.100466202431917</c:v>
                </c:pt>
                <c:pt idx="17">
                  <c:v>86.592572649955045</c:v>
                </c:pt>
                <c:pt idx="18">
                  <c:v>88.993057937556415</c:v>
                </c:pt>
                <c:pt idx="19">
                  <c:v>90.921258439810885</c:v>
                </c:pt>
                <c:pt idx="20">
                  <c:v>92.476408271679247</c:v>
                </c:pt>
                <c:pt idx="21">
                  <c:v>93.944333597596497</c:v>
                </c:pt>
                <c:pt idx="22">
                  <c:v>95.301471512689503</c:v>
                </c:pt>
                <c:pt idx="23">
                  <c:v>96.564985052263282</c:v>
                </c:pt>
                <c:pt idx="24">
                  <c:v>97.690167043467014</c:v>
                </c:pt>
                <c:pt idx="25">
                  <c:v>98.531233925279679</c:v>
                </c:pt>
                <c:pt idx="26">
                  <c:v>99.033780260182638</c:v>
                </c:pt>
                <c:pt idx="27">
                  <c:v>99.446916301725906</c:v>
                </c:pt>
                <c:pt idx="28">
                  <c:v>100</c:v>
                </c:pt>
                <c:pt idx="29">
                  <c:v>100.92689468604449</c:v>
                </c:pt>
                <c:pt idx="30">
                  <c:v>102.11925845061302</c:v>
                </c:pt>
                <c:pt idx="31">
                  <c:v>103.30191733311426</c:v>
                </c:pt>
                <c:pt idx="32">
                  <c:v>104.5357573461381</c:v>
                </c:pt>
                <c:pt idx="33">
                  <c:v>105.88968164652901</c:v>
                </c:pt>
                <c:pt idx="34">
                  <c:v>107.39460438255287</c:v>
                </c:pt>
                <c:pt idx="35">
                  <c:v>109.09123205263417</c:v>
                </c:pt>
                <c:pt idx="36">
                  <c:v>110.9572024335864</c:v>
                </c:pt>
                <c:pt idx="37">
                  <c:v>112.94597929107636</c:v>
                </c:pt>
                <c:pt idx="38">
                  <c:v>115.1009704461411</c:v>
                </c:pt>
                <c:pt idx="39">
                  <c:v>117.40943082093328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54-417D-B1B6-3C74C014B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0036543"/>
        <c:axId val="1530037791"/>
      </c:lineChart>
      <c:catAx>
        <c:axId val="1530036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0037791"/>
        <c:crosses val="autoZero"/>
        <c:auto val="1"/>
        <c:lblAlgn val="ctr"/>
        <c:lblOffset val="100"/>
        <c:tickLblSkip val="5"/>
        <c:noMultiLvlLbl val="0"/>
      </c:catAx>
      <c:valAx>
        <c:axId val="1530037791"/>
        <c:scaling>
          <c:orientation val="minMax"/>
          <c:min val="6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0036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indikátor!$A$2</c:f>
              <c:strCache>
                <c:ptCount val="1"/>
                <c:pt idx="0">
                  <c:v>CST+</c:v>
                </c:pt>
              </c:strCache>
            </c:strRef>
          </c:tx>
          <c:spPr>
            <a:ln w="38100" cap="rnd">
              <a:solidFill>
                <a:srgbClr val="FF9933"/>
              </a:solidFill>
              <a:round/>
            </a:ln>
            <a:effectLst/>
          </c:spPr>
          <c:marker>
            <c:symbol val="none"/>
          </c:marker>
          <c:cat>
            <c:numRef>
              <c:f>indikátor!$B$1:$AO$1</c:f>
              <c:numCache>
                <c:formatCode>General</c:formatCode>
                <c:ptCount val="40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</c:numCache>
            </c:numRef>
          </c:cat>
          <c:val>
            <c:numRef>
              <c:f>indikátor!$B$2:$AO$2</c:f>
              <c:numCache>
                <c:formatCode>0</c:formatCode>
                <c:ptCount val="40"/>
                <c:pt idx="0">
                  <c:v>77.112893275755695</c:v>
                </c:pt>
                <c:pt idx="1">
                  <c:v>77.413633559531149</c:v>
                </c:pt>
                <c:pt idx="2">
                  <c:v>77.768352868599621</c:v>
                </c:pt>
                <c:pt idx="3">
                  <c:v>78.169339913633564</c:v>
                </c:pt>
                <c:pt idx="4">
                  <c:v>78.616594694632937</c:v>
                </c:pt>
                <c:pt idx="5">
                  <c:v>79.110117211597782</c:v>
                </c:pt>
                <c:pt idx="6">
                  <c:v>79.64990746452807</c:v>
                </c:pt>
                <c:pt idx="7">
                  <c:v>80.24367674275139</c:v>
                </c:pt>
                <c:pt idx="8">
                  <c:v>80.883713756940153</c:v>
                </c:pt>
                <c:pt idx="9">
                  <c:v>81.570018507094375</c:v>
                </c:pt>
                <c:pt idx="10">
                  <c:v>82.356570018507085</c:v>
                </c:pt>
                <c:pt idx="11">
                  <c:v>83.235657001850697</c:v>
                </c:pt>
                <c:pt idx="12">
                  <c:v>84.191856878470077</c:v>
                </c:pt>
                <c:pt idx="13">
                  <c:v>85.178901912399738</c:v>
                </c:pt>
                <c:pt idx="14">
                  <c:v>86.173658235657001</c:v>
                </c:pt>
                <c:pt idx="15">
                  <c:v>87.222393584207268</c:v>
                </c:pt>
                <c:pt idx="16">
                  <c:v>88.363664404688464</c:v>
                </c:pt>
                <c:pt idx="17">
                  <c:v>89.528069093152368</c:v>
                </c:pt>
                <c:pt idx="18">
                  <c:v>90.684762492288698</c:v>
                </c:pt>
                <c:pt idx="19">
                  <c:v>91.7566317088217</c:v>
                </c:pt>
                <c:pt idx="20">
                  <c:v>92.867057371992601</c:v>
                </c:pt>
                <c:pt idx="21">
                  <c:v>94.093152375077096</c:v>
                </c:pt>
                <c:pt idx="22">
                  <c:v>95.311536088834046</c:v>
                </c:pt>
                <c:pt idx="23">
                  <c:v>96.452806909315228</c:v>
                </c:pt>
                <c:pt idx="24">
                  <c:v>97.401295496607034</c:v>
                </c:pt>
                <c:pt idx="25">
                  <c:v>98.18784700801973</c:v>
                </c:pt>
                <c:pt idx="26">
                  <c:v>98.866440468846392</c:v>
                </c:pt>
                <c:pt idx="27">
                  <c:v>99.467921036397286</c:v>
                </c:pt>
                <c:pt idx="28" formatCode="General">
                  <c:v>100</c:v>
                </c:pt>
                <c:pt idx="29">
                  <c:v>100.44725478099937</c:v>
                </c:pt>
                <c:pt idx="30">
                  <c:v>100.82510795805058</c:v>
                </c:pt>
                <c:pt idx="31">
                  <c:v>101.08729179518815</c:v>
                </c:pt>
                <c:pt idx="32">
                  <c:v>101.25694016039481</c:v>
                </c:pt>
                <c:pt idx="33">
                  <c:v>101.34947563232572</c:v>
                </c:pt>
                <c:pt idx="34">
                  <c:v>101.34947563232572</c:v>
                </c:pt>
                <c:pt idx="35">
                  <c:v>101.28007402837754</c:v>
                </c:pt>
                <c:pt idx="36">
                  <c:v>101.12584824182602</c:v>
                </c:pt>
                <c:pt idx="37">
                  <c:v>100.88679827267119</c:v>
                </c:pt>
                <c:pt idx="38">
                  <c:v>100.56292412091301</c:v>
                </c:pt>
                <c:pt idx="39">
                  <c:v>100.16193707587907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69-45CE-AA04-1318C746081D}"/>
            </c:ext>
          </c:extLst>
        </c:ser>
        <c:ser>
          <c:idx val="2"/>
          <c:order val="1"/>
          <c:tx>
            <c:strRef>
              <c:f>indikátor!$A$3</c:f>
              <c:strCache>
                <c:ptCount val="1"/>
                <c:pt idx="0">
                  <c:v>CST+ lower</c:v>
                </c:pt>
              </c:strCache>
            </c:strRef>
          </c:tx>
          <c:spPr>
            <a:ln w="6350" cap="rnd">
              <a:solidFill>
                <a:srgbClr val="FF9933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indikátor!$B$1:$AO$1</c:f>
              <c:numCache>
                <c:formatCode>General</c:formatCode>
                <c:ptCount val="40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</c:numCache>
            </c:numRef>
          </c:cat>
          <c:val>
            <c:numRef>
              <c:f>indikátor!$B$3:$AO$3</c:f>
              <c:numCache>
                <c:formatCode>General</c:formatCode>
                <c:ptCount val="40"/>
                <c:pt idx="0">
                  <c:v>73.935842072794557</c:v>
                </c:pt>
                <c:pt idx="1">
                  <c:v>74.676125848241824</c:v>
                </c:pt>
                <c:pt idx="2">
                  <c:v>75.424120913016651</c:v>
                </c:pt>
                <c:pt idx="3">
                  <c:v>76.18753855644664</c:v>
                </c:pt>
                <c:pt idx="4">
                  <c:v>76.187538556446626</c:v>
                </c:pt>
                <c:pt idx="5">
                  <c:v>76.950956199876629</c:v>
                </c:pt>
                <c:pt idx="6">
                  <c:v>76.950956199876615</c:v>
                </c:pt>
                <c:pt idx="7">
                  <c:v>77.722085132634177</c:v>
                </c:pt>
                <c:pt idx="8">
                  <c:v>77.722085132634177</c:v>
                </c:pt>
                <c:pt idx="9">
                  <c:v>78.508636644046874</c:v>
                </c:pt>
                <c:pt idx="10">
                  <c:v>79.295188155459584</c:v>
                </c:pt>
                <c:pt idx="11">
                  <c:v>80.089450956199869</c:v>
                </c:pt>
                <c:pt idx="12">
                  <c:v>80.899136335595287</c:v>
                </c:pt>
                <c:pt idx="13">
                  <c:v>81.708821714990734</c:v>
                </c:pt>
                <c:pt idx="14">
                  <c:v>82.533929673041328</c:v>
                </c:pt>
                <c:pt idx="15">
                  <c:v>83.359037631091908</c:v>
                </c:pt>
                <c:pt idx="16">
                  <c:v>85.047809993830967</c:v>
                </c:pt>
                <c:pt idx="17">
                  <c:v>85.896051819864269</c:v>
                </c:pt>
                <c:pt idx="18">
                  <c:v>86.759716224552747</c:v>
                </c:pt>
                <c:pt idx="19">
                  <c:v>87.631091918568771</c:v>
                </c:pt>
                <c:pt idx="20">
                  <c:v>88.517890191239971</c:v>
                </c:pt>
                <c:pt idx="21">
                  <c:v>89.404688463911157</c:v>
                </c:pt>
                <c:pt idx="22">
                  <c:v>91.209130166563853</c:v>
                </c:pt>
                <c:pt idx="23">
                  <c:v>92.126773596545334</c:v>
                </c:pt>
                <c:pt idx="24">
                  <c:v>92.126773596545348</c:v>
                </c:pt>
                <c:pt idx="25">
                  <c:v>93.052128315854389</c:v>
                </c:pt>
                <c:pt idx="26">
                  <c:v>93.985194324491047</c:v>
                </c:pt>
                <c:pt idx="27">
                  <c:v>94.933682911782853</c:v>
                </c:pt>
                <c:pt idx="28">
                  <c:v>94.933682911782839</c:v>
                </c:pt>
                <c:pt idx="29">
                  <c:v>95.889882788402218</c:v>
                </c:pt>
                <c:pt idx="30">
                  <c:v>95.889882788402218</c:v>
                </c:pt>
                <c:pt idx="31">
                  <c:v>95.889882788402204</c:v>
                </c:pt>
                <c:pt idx="32">
                  <c:v>96.853793954349143</c:v>
                </c:pt>
                <c:pt idx="33">
                  <c:v>96.853793954349158</c:v>
                </c:pt>
                <c:pt idx="34">
                  <c:v>95.889882788402218</c:v>
                </c:pt>
                <c:pt idx="35">
                  <c:v>95.889882788402204</c:v>
                </c:pt>
                <c:pt idx="36">
                  <c:v>94.933682911782853</c:v>
                </c:pt>
                <c:pt idx="37">
                  <c:v>93.052128315854404</c:v>
                </c:pt>
                <c:pt idx="38">
                  <c:v>92.126773596545334</c:v>
                </c:pt>
                <c:pt idx="39">
                  <c:v>90.299198025909931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69-45CE-AA04-1318C746081D}"/>
            </c:ext>
          </c:extLst>
        </c:ser>
        <c:ser>
          <c:idx val="3"/>
          <c:order val="2"/>
          <c:tx>
            <c:strRef>
              <c:f>indikátor!$A$4</c:f>
              <c:strCache>
                <c:ptCount val="1"/>
                <c:pt idx="0">
                  <c:v>CST+ upper</c:v>
                </c:pt>
              </c:strCache>
            </c:strRef>
          </c:tx>
          <c:spPr>
            <a:ln w="6350" cap="rnd">
              <a:solidFill>
                <a:srgbClr val="FF9933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indikátor!$B$1:$AO$1</c:f>
              <c:numCache>
                <c:formatCode>General</c:formatCode>
                <c:ptCount val="40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</c:numCache>
            </c:numRef>
          </c:cat>
          <c:val>
            <c:numRef>
              <c:f>indikátor!$B$4:$AO$4</c:f>
              <c:numCache>
                <c:formatCode>General</c:formatCode>
                <c:ptCount val="40"/>
                <c:pt idx="0">
                  <c:v>80.899136335595301</c:v>
                </c:pt>
                <c:pt idx="1">
                  <c:v>80.089450956199869</c:v>
                </c:pt>
                <c:pt idx="2">
                  <c:v>80.089450956199869</c:v>
                </c:pt>
                <c:pt idx="3">
                  <c:v>80.899136335595301</c:v>
                </c:pt>
                <c:pt idx="4">
                  <c:v>80.899136335595301</c:v>
                </c:pt>
                <c:pt idx="5">
                  <c:v>81.708821714990748</c:v>
                </c:pt>
                <c:pt idx="6">
                  <c:v>82.533929673041328</c:v>
                </c:pt>
                <c:pt idx="7">
                  <c:v>82.533929673041328</c:v>
                </c:pt>
                <c:pt idx="8">
                  <c:v>83.359037631091908</c:v>
                </c:pt>
                <c:pt idx="9">
                  <c:v>84.199568167797636</c:v>
                </c:pt>
                <c:pt idx="10">
                  <c:v>85.896051819864283</c:v>
                </c:pt>
                <c:pt idx="11">
                  <c:v>86.759716224552747</c:v>
                </c:pt>
                <c:pt idx="12">
                  <c:v>87.631091918568771</c:v>
                </c:pt>
                <c:pt idx="13">
                  <c:v>88.517890191239971</c:v>
                </c:pt>
                <c:pt idx="14">
                  <c:v>90.299198025909931</c:v>
                </c:pt>
                <c:pt idx="15">
                  <c:v>91.209130166563838</c:v>
                </c:pt>
                <c:pt idx="16">
                  <c:v>92.126773596545348</c:v>
                </c:pt>
                <c:pt idx="17">
                  <c:v>93.985194324491047</c:v>
                </c:pt>
                <c:pt idx="18">
                  <c:v>94.933682911782839</c:v>
                </c:pt>
                <c:pt idx="19">
                  <c:v>95.889882788402204</c:v>
                </c:pt>
                <c:pt idx="20">
                  <c:v>97.825416409623685</c:v>
                </c:pt>
                <c:pt idx="21">
                  <c:v>98.804750154225772</c:v>
                </c:pt>
                <c:pt idx="22">
                  <c:v>99.799506477483021</c:v>
                </c:pt>
                <c:pt idx="23">
                  <c:v>101.81986428130782</c:v>
                </c:pt>
                <c:pt idx="24">
                  <c:v>102.83775447254781</c:v>
                </c:pt>
                <c:pt idx="25">
                  <c:v>102.83775447254781</c:v>
                </c:pt>
                <c:pt idx="26">
                  <c:v>103.87106724244292</c:v>
                </c:pt>
                <c:pt idx="27">
                  <c:v>104.91980259099321</c:v>
                </c:pt>
                <c:pt idx="28">
                  <c:v>104.91980259099321</c:v>
                </c:pt>
                <c:pt idx="29">
                  <c:v>105.96853793954348</c:v>
                </c:pt>
                <c:pt idx="30">
                  <c:v>105.96853793954347</c:v>
                </c:pt>
                <c:pt idx="31">
                  <c:v>105.96853793954348</c:v>
                </c:pt>
                <c:pt idx="32">
                  <c:v>105.96853793954347</c:v>
                </c:pt>
                <c:pt idx="33">
                  <c:v>105.96853793954347</c:v>
                </c:pt>
                <c:pt idx="34">
                  <c:v>107.04040715607648</c:v>
                </c:pt>
                <c:pt idx="35">
                  <c:v>107.04040715607648</c:v>
                </c:pt>
                <c:pt idx="36">
                  <c:v>108.1122763726095</c:v>
                </c:pt>
                <c:pt idx="37">
                  <c:v>109.19956816779765</c:v>
                </c:pt>
                <c:pt idx="38">
                  <c:v>110.29457125231337</c:v>
                </c:pt>
                <c:pt idx="39">
                  <c:v>111.40499691548425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69-45CE-AA04-1318C746081D}"/>
            </c:ext>
          </c:extLst>
        </c:ser>
        <c:ser>
          <c:idx val="1"/>
          <c:order val="3"/>
          <c:tx>
            <c:strRef>
              <c:f>indikátor!$A$5</c:f>
              <c:strCache>
                <c:ptCount val="1"/>
                <c:pt idx="0">
                  <c:v>CST-</c:v>
                </c:pt>
              </c:strCache>
            </c:strRef>
          </c:tx>
          <c:spPr>
            <a:ln w="381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indikátor!$B$1:$AO$1</c:f>
              <c:numCache>
                <c:formatCode>General</c:formatCode>
                <c:ptCount val="40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</c:numCache>
            </c:numRef>
          </c:cat>
          <c:val>
            <c:numRef>
              <c:f>indikátor!$B$5:$AO$5</c:f>
              <c:numCache>
                <c:formatCode>0</c:formatCode>
                <c:ptCount val="40"/>
                <c:pt idx="0">
                  <c:v>105.60777273207309</c:v>
                </c:pt>
                <c:pt idx="1">
                  <c:v>106.51599957756892</c:v>
                </c:pt>
                <c:pt idx="2">
                  <c:v>107.32917942760588</c:v>
                </c:pt>
                <c:pt idx="3">
                  <c:v>108.03675150491077</c:v>
                </c:pt>
                <c:pt idx="4">
                  <c:v>108.60703347766398</c:v>
                </c:pt>
                <c:pt idx="5">
                  <c:v>109.05058612313869</c:v>
                </c:pt>
                <c:pt idx="6">
                  <c:v>109.35684866406169</c:v>
                </c:pt>
                <c:pt idx="7">
                  <c:v>109.54694265497942</c:v>
                </c:pt>
                <c:pt idx="8">
                  <c:v>109.61030731861867</c:v>
                </c:pt>
                <c:pt idx="9">
                  <c:v>109.55750343225262</c:v>
                </c:pt>
                <c:pt idx="10">
                  <c:v>109.40965255042772</c:v>
                </c:pt>
                <c:pt idx="11">
                  <c:v>109.16675467314396</c:v>
                </c:pt>
                <c:pt idx="12">
                  <c:v>108.79712746858169</c:v>
                </c:pt>
                <c:pt idx="13">
                  <c:v>108.31133171401416</c:v>
                </c:pt>
                <c:pt idx="14">
                  <c:v>107.67768507762172</c:v>
                </c:pt>
                <c:pt idx="15">
                  <c:v>106.60048579575458</c:v>
                </c:pt>
                <c:pt idx="16">
                  <c:v>105.06917309113952</c:v>
                </c:pt>
                <c:pt idx="17">
                  <c:v>103.39000950469956</c:v>
                </c:pt>
                <c:pt idx="18">
                  <c:v>101.90093990917732</c:v>
                </c:pt>
                <c:pt idx="19">
                  <c:v>100.91878762276905</c:v>
                </c:pt>
                <c:pt idx="20">
                  <c:v>100.4224310909283</c:v>
                </c:pt>
                <c:pt idx="21">
                  <c:v>100.15841165909812</c:v>
                </c:pt>
                <c:pt idx="22">
                  <c:v>100.01056077727323</c:v>
                </c:pt>
                <c:pt idx="23">
                  <c:v>99.88383144999473</c:v>
                </c:pt>
                <c:pt idx="24">
                  <c:v>99.704298236350198</c:v>
                </c:pt>
                <c:pt idx="25">
                  <c:v>99.651494349984162</c:v>
                </c:pt>
                <c:pt idx="26">
                  <c:v>99.831027563628695</c:v>
                </c:pt>
                <c:pt idx="27">
                  <c:v>100.02112155454641</c:v>
                </c:pt>
                <c:pt idx="28" formatCode="General">
                  <c:v>100</c:v>
                </c:pt>
                <c:pt idx="29">
                  <c:v>99.524765022705679</c:v>
                </c:pt>
                <c:pt idx="30">
                  <c:v>98.732706727215131</c:v>
                </c:pt>
                <c:pt idx="31">
                  <c:v>97.856162213538923</c:v>
                </c:pt>
                <c:pt idx="32">
                  <c:v>96.863449149857431</c:v>
                </c:pt>
                <c:pt idx="33">
                  <c:v>95.712324427077832</c:v>
                </c:pt>
                <c:pt idx="34">
                  <c:v>94.371105713380516</c:v>
                </c:pt>
                <c:pt idx="35">
                  <c:v>92.839793008765454</c:v>
                </c:pt>
                <c:pt idx="36">
                  <c:v>91.139507867779074</c:v>
                </c:pt>
                <c:pt idx="37">
                  <c:v>89.323054176787423</c:v>
                </c:pt>
                <c:pt idx="38">
                  <c:v>87.369310381244077</c:v>
                </c:pt>
                <c:pt idx="39">
                  <c:v>85.309958812968645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69-45CE-AA04-1318C746081D}"/>
            </c:ext>
          </c:extLst>
        </c:ser>
        <c:ser>
          <c:idx val="4"/>
          <c:order val="4"/>
          <c:tx>
            <c:strRef>
              <c:f>indikátor!$A$6</c:f>
              <c:strCache>
                <c:ptCount val="1"/>
                <c:pt idx="0">
                  <c:v>CST- lower</c:v>
                </c:pt>
              </c:strCache>
            </c:strRef>
          </c:tx>
          <c:spPr>
            <a:ln w="6350" cap="rnd">
              <a:solidFill>
                <a:srgbClr val="92D05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indikátor!$B$1:$AO$1</c:f>
              <c:numCache>
                <c:formatCode>General</c:formatCode>
                <c:ptCount val="40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</c:numCache>
            </c:numRef>
          </c:cat>
          <c:val>
            <c:numRef>
              <c:f>indikátor!$B$6:$AO$6</c:f>
              <c:numCache>
                <c:formatCode>General</c:formatCode>
                <c:ptCount val="40"/>
                <c:pt idx="0">
                  <c:v>99.894392227267943</c:v>
                </c:pt>
                <c:pt idx="1">
                  <c:v>101.91150068645054</c:v>
                </c:pt>
                <c:pt idx="2">
                  <c:v>102.93589608195164</c:v>
                </c:pt>
                <c:pt idx="3">
                  <c:v>103.97085225472595</c:v>
                </c:pt>
                <c:pt idx="4">
                  <c:v>105.01636920477348</c:v>
                </c:pt>
                <c:pt idx="5">
                  <c:v>105.01636920477348</c:v>
                </c:pt>
                <c:pt idx="6">
                  <c:v>105.01636920477348</c:v>
                </c:pt>
                <c:pt idx="7">
                  <c:v>105.01636920477347</c:v>
                </c:pt>
                <c:pt idx="8">
                  <c:v>105.01636920477347</c:v>
                </c:pt>
                <c:pt idx="9">
                  <c:v>105.01636920477347</c:v>
                </c:pt>
                <c:pt idx="10">
                  <c:v>103.97085225472597</c:v>
                </c:pt>
                <c:pt idx="11">
                  <c:v>103.97085225472595</c:v>
                </c:pt>
                <c:pt idx="12">
                  <c:v>102.93589608195164</c:v>
                </c:pt>
                <c:pt idx="13">
                  <c:v>102.93589608195164</c:v>
                </c:pt>
                <c:pt idx="14">
                  <c:v>101.91150068645054</c:v>
                </c:pt>
                <c:pt idx="15">
                  <c:v>100.89766606822263</c:v>
                </c:pt>
                <c:pt idx="16">
                  <c:v>99.894392227267943</c:v>
                </c:pt>
                <c:pt idx="17">
                  <c:v>97.919526877178171</c:v>
                </c:pt>
                <c:pt idx="18">
                  <c:v>95.976343858908038</c:v>
                </c:pt>
                <c:pt idx="19">
                  <c:v>95.025873904319369</c:v>
                </c:pt>
                <c:pt idx="20">
                  <c:v>95.025873904319369</c:v>
                </c:pt>
                <c:pt idx="21">
                  <c:v>95.025873904319369</c:v>
                </c:pt>
                <c:pt idx="22">
                  <c:v>94.075403949730713</c:v>
                </c:pt>
                <c:pt idx="23">
                  <c:v>94.075403949730713</c:v>
                </c:pt>
                <c:pt idx="24">
                  <c:v>94.075403949730713</c:v>
                </c:pt>
                <c:pt idx="25">
                  <c:v>94.075403949730699</c:v>
                </c:pt>
                <c:pt idx="26">
                  <c:v>94.075403949730699</c:v>
                </c:pt>
                <c:pt idx="27">
                  <c:v>94.075403949730699</c:v>
                </c:pt>
                <c:pt idx="28">
                  <c:v>94.075403949730699</c:v>
                </c:pt>
                <c:pt idx="29">
                  <c:v>94.075403949730699</c:v>
                </c:pt>
                <c:pt idx="30">
                  <c:v>93.146055549688484</c:v>
                </c:pt>
                <c:pt idx="31">
                  <c:v>92.216707149646211</c:v>
                </c:pt>
                <c:pt idx="32">
                  <c:v>91.29791952687718</c:v>
                </c:pt>
                <c:pt idx="33">
                  <c:v>90.389692681381362</c:v>
                </c:pt>
                <c:pt idx="34">
                  <c:v>88.604921322209321</c:v>
                </c:pt>
                <c:pt idx="35">
                  <c:v>86.841271517583706</c:v>
                </c:pt>
                <c:pt idx="36">
                  <c:v>84.27500264019433</c:v>
                </c:pt>
                <c:pt idx="37">
                  <c:v>81.793219980990614</c:v>
                </c:pt>
                <c:pt idx="38">
                  <c:v>78.582743689935583</c:v>
                </c:pt>
                <c:pt idx="39">
                  <c:v>75.498996726159049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669-45CE-AA04-1318C746081D}"/>
            </c:ext>
          </c:extLst>
        </c:ser>
        <c:ser>
          <c:idx val="5"/>
          <c:order val="5"/>
          <c:tx>
            <c:strRef>
              <c:f>indikátor!$A$7</c:f>
              <c:strCache>
                <c:ptCount val="1"/>
                <c:pt idx="0">
                  <c:v>CST- upper</c:v>
                </c:pt>
              </c:strCache>
            </c:strRef>
          </c:tx>
          <c:spPr>
            <a:ln w="6350" cap="rnd">
              <a:solidFill>
                <a:srgbClr val="92D05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indikátor!$B$1:$AO$1</c:f>
              <c:numCache>
                <c:formatCode>General</c:formatCode>
                <c:ptCount val="40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  <c:pt idx="39">
                  <c:v>2021</c:v>
                </c:pt>
              </c:numCache>
            </c:numRef>
          </c:cat>
          <c:val>
            <c:numRef>
              <c:f>indikátor!$B$7:$AO$7</c:f>
              <c:numCache>
                <c:formatCode>General</c:formatCode>
                <c:ptCount val="40"/>
                <c:pt idx="0">
                  <c:v>111.51124722779598</c:v>
                </c:pt>
                <c:pt idx="1">
                  <c:v>111.51124722779599</c:v>
                </c:pt>
                <c:pt idx="2">
                  <c:v>111.51124722779598</c:v>
                </c:pt>
                <c:pt idx="3">
                  <c:v>111.51124722779598</c:v>
                </c:pt>
                <c:pt idx="4">
                  <c:v>112.63068961875595</c:v>
                </c:pt>
                <c:pt idx="5">
                  <c:v>112.63068961875598</c:v>
                </c:pt>
                <c:pt idx="6">
                  <c:v>113.76069278698914</c:v>
                </c:pt>
                <c:pt idx="7">
                  <c:v>113.76069278698913</c:v>
                </c:pt>
                <c:pt idx="8">
                  <c:v>114.91181750976872</c:v>
                </c:pt>
                <c:pt idx="9">
                  <c:v>114.91181750976872</c:v>
                </c:pt>
                <c:pt idx="10">
                  <c:v>114.91181750976874</c:v>
                </c:pt>
                <c:pt idx="11">
                  <c:v>114.91181750976874</c:v>
                </c:pt>
                <c:pt idx="12">
                  <c:v>114.91181750976874</c:v>
                </c:pt>
                <c:pt idx="13">
                  <c:v>113.76069278698913</c:v>
                </c:pt>
                <c:pt idx="14">
                  <c:v>113.76069278698914</c:v>
                </c:pt>
                <c:pt idx="15">
                  <c:v>112.63068961875597</c:v>
                </c:pt>
                <c:pt idx="16">
                  <c:v>110.40236561410923</c:v>
                </c:pt>
                <c:pt idx="17">
                  <c:v>109.30404477769565</c:v>
                </c:pt>
                <c:pt idx="18">
                  <c:v>108.2162847185553</c:v>
                </c:pt>
                <c:pt idx="19">
                  <c:v>107.13908543668815</c:v>
                </c:pt>
                <c:pt idx="20">
                  <c:v>106.07244693209419</c:v>
                </c:pt>
                <c:pt idx="21">
                  <c:v>106.07244693209421</c:v>
                </c:pt>
                <c:pt idx="22">
                  <c:v>106.07244693209421</c:v>
                </c:pt>
                <c:pt idx="23">
                  <c:v>106.07244693209421</c:v>
                </c:pt>
                <c:pt idx="24">
                  <c:v>106.07244693209419</c:v>
                </c:pt>
                <c:pt idx="25">
                  <c:v>106.07244693209419</c:v>
                </c:pt>
                <c:pt idx="26">
                  <c:v>106.07244693209421</c:v>
                </c:pt>
                <c:pt idx="27">
                  <c:v>106.07244693209421</c:v>
                </c:pt>
                <c:pt idx="28">
                  <c:v>106.07244693209421</c:v>
                </c:pt>
                <c:pt idx="29">
                  <c:v>105.0163692047735</c:v>
                </c:pt>
                <c:pt idx="30">
                  <c:v>105.01636920477348</c:v>
                </c:pt>
                <c:pt idx="31">
                  <c:v>103.97085225472595</c:v>
                </c:pt>
                <c:pt idx="32">
                  <c:v>101.91150068645054</c:v>
                </c:pt>
                <c:pt idx="33">
                  <c:v>100.89766606822263</c:v>
                </c:pt>
                <c:pt idx="34">
                  <c:v>99.894392227267943</c:v>
                </c:pt>
                <c:pt idx="35">
                  <c:v>98.901679163586451</c:v>
                </c:pt>
                <c:pt idx="36">
                  <c:v>97.919526877178171</c:v>
                </c:pt>
                <c:pt idx="37">
                  <c:v>97.919526877178171</c:v>
                </c:pt>
                <c:pt idx="38">
                  <c:v>96.947935368043105</c:v>
                </c:pt>
                <c:pt idx="39">
                  <c:v>96.94793536804309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669-45CE-AA04-1318C7460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0036543"/>
        <c:axId val="1530037791"/>
      </c:lineChart>
      <c:catAx>
        <c:axId val="1530036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0037791"/>
        <c:crosses val="autoZero"/>
        <c:auto val="1"/>
        <c:lblAlgn val="ctr"/>
        <c:lblOffset val="100"/>
        <c:tickLblSkip val="5"/>
        <c:noMultiLvlLbl val="0"/>
      </c:catAx>
      <c:valAx>
        <c:axId val="1530037791"/>
        <c:scaling>
          <c:orientation val="minMax"/>
          <c:max val="130"/>
          <c:min val="6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30036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List1!$D$1:$AO$1</c:f>
              <c:strCache>
                <c:ptCount val="38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</c:strCache>
            </c:strRef>
          </c:cat>
          <c:val>
            <c:numRef>
              <c:f>List1!$D$2:$AO$2</c:f>
              <c:numCache>
                <c:formatCode>General</c:formatCode>
                <c:ptCount val="38"/>
                <c:pt idx="0">
                  <c:v>100</c:v>
                </c:pt>
                <c:pt idx="1">
                  <c:v>125.05999999999999</c:v>
                </c:pt>
                <c:pt idx="2">
                  <c:v>120.57</c:v>
                </c:pt>
                <c:pt idx="3">
                  <c:v>96.94</c:v>
                </c:pt>
                <c:pt idx="4">
                  <c:v>103.64999999999999</c:v>
                </c:pt>
                <c:pt idx="5">
                  <c:v>79.52</c:v>
                </c:pt>
                <c:pt idx="6">
                  <c:v>99.21</c:v>
                </c:pt>
                <c:pt idx="7">
                  <c:v>119.44999999999999</c:v>
                </c:pt>
                <c:pt idx="8">
                  <c:v>121.93</c:v>
                </c:pt>
                <c:pt idx="9">
                  <c:v>123.58</c:v>
                </c:pt>
                <c:pt idx="10">
                  <c:v>125.79</c:v>
                </c:pt>
                <c:pt idx="11">
                  <c:v>120.10000000000001</c:v>
                </c:pt>
                <c:pt idx="12">
                  <c:v>122.75</c:v>
                </c:pt>
                <c:pt idx="13">
                  <c:v>121.91000000000001</c:v>
                </c:pt>
                <c:pt idx="14">
                  <c:v>112.55999999999999</c:v>
                </c:pt>
                <c:pt idx="15">
                  <c:v>95.72</c:v>
                </c:pt>
                <c:pt idx="16">
                  <c:v>121.10000000000001</c:v>
                </c:pt>
                <c:pt idx="17">
                  <c:v>120.69000000000001</c:v>
                </c:pt>
                <c:pt idx="18">
                  <c:v>134.69999999999999</c:v>
                </c:pt>
                <c:pt idx="19">
                  <c:v>158.06</c:v>
                </c:pt>
                <c:pt idx="20">
                  <c:v>146.85</c:v>
                </c:pt>
                <c:pt idx="21">
                  <c:v>145.12</c:v>
                </c:pt>
                <c:pt idx="22">
                  <c:v>161.76999999999998</c:v>
                </c:pt>
                <c:pt idx="23">
                  <c:v>156.07999999999998</c:v>
                </c:pt>
                <c:pt idx="24">
                  <c:v>137.32</c:v>
                </c:pt>
                <c:pt idx="25">
                  <c:v>159.64000000000001</c:v>
                </c:pt>
                <c:pt idx="26">
                  <c:v>166.98</c:v>
                </c:pt>
                <c:pt idx="27">
                  <c:v>171.64</c:v>
                </c:pt>
                <c:pt idx="28">
                  <c:v>157.19</c:v>
                </c:pt>
                <c:pt idx="29">
                  <c:v>152.59</c:v>
                </c:pt>
                <c:pt idx="30">
                  <c:v>165.61999999999998</c:v>
                </c:pt>
                <c:pt idx="31">
                  <c:v>170.91</c:v>
                </c:pt>
                <c:pt idx="32">
                  <c:v>180.62</c:v>
                </c:pt>
                <c:pt idx="33">
                  <c:v>193.6</c:v>
                </c:pt>
                <c:pt idx="34">
                  <c:v>207.58</c:v>
                </c:pt>
                <c:pt idx="35">
                  <c:v>196.39</c:v>
                </c:pt>
                <c:pt idx="36">
                  <c:v>204.72000000000003</c:v>
                </c:pt>
                <c:pt idx="37">
                  <c:v>188.48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25-46C7-A8D3-5C110A672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2465343"/>
        <c:axId val="862459519"/>
      </c:lineChart>
      <c:catAx>
        <c:axId val="862465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62459519"/>
        <c:crosses val="autoZero"/>
        <c:auto val="1"/>
        <c:lblAlgn val="ctr"/>
        <c:lblOffset val="100"/>
        <c:tickLblSkip val="6"/>
        <c:noMultiLvlLbl val="0"/>
      </c:catAx>
      <c:valAx>
        <c:axId val="8624595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62465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2210A-4BE7-441B-AE63-B339C63B110D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65B7D-BB51-456A-901E-2B91842593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69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536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446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904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858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návrhy chráněných území / ptačích oblastí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064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co je a co není monitoring:</a:t>
            </a:r>
          </a:p>
          <a:p>
            <a:r>
              <a:rPr lang="cs-CZ" baseline="0" dirty="0"/>
              <a:t>sepsat měkkýše v rezervaci</a:t>
            </a:r>
          </a:p>
          <a:p>
            <a:r>
              <a:rPr lang="cs-CZ" baseline="0" dirty="0"/>
              <a:t>jak využívají ptáci </a:t>
            </a:r>
            <a:r>
              <a:rPr lang="cs-CZ" baseline="0" dirty="0" err="1"/>
              <a:t>biopásy</a:t>
            </a:r>
            <a:endParaRPr lang="cs-CZ" baseline="0" dirty="0"/>
          </a:p>
          <a:p>
            <a:r>
              <a:rPr lang="cs-CZ" baseline="0" dirty="0"/>
              <a:t>vycházky za ptáky na pískovnu</a:t>
            </a:r>
          </a:p>
          <a:p>
            <a:endParaRPr lang="cs-CZ" baseline="0" dirty="0"/>
          </a:p>
          <a:p>
            <a:r>
              <a:rPr lang="cs-CZ" baseline="0" dirty="0"/>
              <a:t>monitoring v ptačích oblastech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863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559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noProof="0" dirty="0" err="1"/>
              <a:t>Amat</a:t>
            </a:r>
            <a:r>
              <a:rPr lang="cs-CZ" baseline="0" dirty="0" err="1"/>
              <a:t>érská</a:t>
            </a:r>
            <a:r>
              <a:rPr lang="cs-CZ" baseline="0" dirty="0"/>
              <a:t> ornitologie se za posledních 100 let prakticky nezměnila.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996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405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018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/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340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univerzitní půda – hlavně o vědě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6505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4859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7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256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66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425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562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ukázkový projekt</a:t>
            </a:r>
          </a:p>
          <a:p>
            <a:r>
              <a:rPr lang="cs-CZ" baseline="0" dirty="0"/>
              <a:t>perfektně zpracovaná komunikace</a:t>
            </a:r>
          </a:p>
          <a:p>
            <a:r>
              <a:rPr lang="cs-CZ" baseline="0" dirty="0" err="1"/>
              <a:t>gamifikace</a:t>
            </a:r>
            <a:endParaRPr lang="cs-CZ" baseline="0" dirty="0"/>
          </a:p>
          <a:p>
            <a:r>
              <a:rPr lang="cs-CZ" baseline="0" dirty="0"/>
              <a:t>publikace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176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819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8525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360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Organizovanost</a:t>
            </a:r>
            <a:r>
              <a:rPr lang="cs-CZ" dirty="0"/>
              <a:t> (stálá, formalizovaná struktura) </a:t>
            </a:r>
          </a:p>
          <a:p>
            <a:r>
              <a:rPr lang="cs-CZ" b="1" dirty="0"/>
              <a:t>Soukromý charakter a nezávislost na státu</a:t>
            </a:r>
            <a:r>
              <a:rPr lang="cs-CZ" dirty="0"/>
              <a:t> (</a:t>
            </a:r>
            <a:r>
              <a:rPr lang="cs-CZ" dirty="0" err="1"/>
              <a:t>soukromoprávnost</a:t>
            </a:r>
            <a:r>
              <a:rPr lang="cs-CZ" dirty="0"/>
              <a:t>) </a:t>
            </a:r>
          </a:p>
          <a:p>
            <a:r>
              <a:rPr lang="cs-CZ" b="1" dirty="0"/>
              <a:t>Nerozdělování zisku</a:t>
            </a:r>
            <a:r>
              <a:rPr lang="cs-CZ" dirty="0"/>
              <a:t> (mezi členy a rozhodující osoby) </a:t>
            </a:r>
          </a:p>
          <a:p>
            <a:r>
              <a:rPr lang="cs-CZ" b="1" dirty="0"/>
              <a:t>Samosprávnost</a:t>
            </a:r>
            <a:r>
              <a:rPr lang="cs-CZ" dirty="0"/>
              <a:t> (vnitřní struktura)</a:t>
            </a:r>
          </a:p>
          <a:p>
            <a:r>
              <a:rPr lang="cs-CZ" b="1" dirty="0"/>
              <a:t>Dobrovolnost </a:t>
            </a:r>
            <a:r>
              <a:rPr lang="cs-CZ" dirty="0"/>
              <a:t>(ve smyslu „s účastí dobrovolníků“)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472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7075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852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  <a:p>
            <a:r>
              <a:rPr lang="cs-CZ" baseline="0" dirty="0"/>
              <a:t>pokud bude dostatek dat o ptácích i o chorobách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603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888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nejjednodušší forma monitoringu (sledujeme terénní úsilí)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397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448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4315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1604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7343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3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35261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8483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1713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1939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0610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7126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nerovnoměrnost – mnoho míst, kde doplňovat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2262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5683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7377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virus USUTU</a:t>
            </a:r>
          </a:p>
          <a:p>
            <a:r>
              <a:rPr lang="cs-CZ" baseline="0" dirty="0"/>
              <a:t>poplašné zprávy v novinách</a:t>
            </a:r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8967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817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3691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err="1"/>
              <a:t>previsously</a:t>
            </a:r>
            <a:r>
              <a:rPr lang="cs-CZ" baseline="0" dirty="0"/>
              <a:t> </a:t>
            </a:r>
            <a:r>
              <a:rPr lang="cs-CZ" baseline="0" dirty="0" err="1"/>
              <a:t>published</a:t>
            </a:r>
            <a:r>
              <a:rPr lang="cs-CZ" baseline="0" dirty="0"/>
              <a:t> </a:t>
            </a:r>
            <a:r>
              <a:rPr lang="cs-CZ" baseline="0" dirty="0" err="1"/>
              <a:t>finding</a:t>
            </a:r>
            <a:r>
              <a:rPr lang="cs-CZ" baseline="0" dirty="0"/>
              <a:t>: </a:t>
            </a:r>
            <a:r>
              <a:rPr lang="cs-CZ" baseline="0" dirty="0" err="1"/>
              <a:t>rare</a:t>
            </a:r>
            <a:r>
              <a:rPr lang="cs-CZ" baseline="0" dirty="0"/>
              <a:t> species </a:t>
            </a:r>
            <a:r>
              <a:rPr lang="cs-CZ" baseline="0" dirty="0" err="1"/>
              <a:t>underestimated</a:t>
            </a:r>
            <a:r>
              <a:rPr lang="cs-CZ" baseline="0" dirty="0"/>
              <a:t>, </a:t>
            </a:r>
            <a:r>
              <a:rPr lang="cs-CZ" baseline="0" dirty="0" err="1"/>
              <a:t>common</a:t>
            </a:r>
            <a:r>
              <a:rPr lang="cs-CZ" baseline="0" dirty="0"/>
              <a:t> </a:t>
            </a:r>
            <a:r>
              <a:rPr lang="cs-CZ" baseline="0" dirty="0" err="1"/>
              <a:t>overestimated</a:t>
            </a:r>
            <a:endParaRPr lang="cs-CZ" baseline="0" dirty="0"/>
          </a:p>
          <a:p>
            <a:r>
              <a:rPr lang="cs-CZ" baseline="0" dirty="0" err="1"/>
              <a:t>calculate</a:t>
            </a:r>
            <a:r>
              <a:rPr lang="cs-CZ" baseline="0" dirty="0"/>
              <a:t> </a:t>
            </a:r>
            <a:r>
              <a:rPr lang="cs-CZ" baseline="0" dirty="0" err="1"/>
              <a:t>trends</a:t>
            </a:r>
            <a:r>
              <a:rPr lang="cs-CZ" baseline="0" dirty="0"/>
              <a:t> and </a:t>
            </a:r>
            <a:r>
              <a:rPr lang="cs-CZ" baseline="0" dirty="0" err="1"/>
              <a:t>other</a:t>
            </a:r>
            <a:r>
              <a:rPr lang="cs-CZ" baseline="0" dirty="0"/>
              <a:t> </a:t>
            </a:r>
            <a:r>
              <a:rPr lang="cs-CZ" baseline="0" dirty="0" err="1"/>
              <a:t>processing</a:t>
            </a:r>
            <a:r>
              <a:rPr lang="cs-CZ" baseline="0" dirty="0"/>
              <a:t> </a:t>
            </a:r>
            <a:r>
              <a:rPr lang="cs-CZ" baseline="0" dirty="0" err="1"/>
              <a:t>with</a:t>
            </a:r>
            <a:r>
              <a:rPr lang="cs-CZ" baseline="0" dirty="0"/>
              <a:t> </a:t>
            </a:r>
            <a:r>
              <a:rPr lang="cs-CZ" baseline="0" dirty="0" err="1"/>
              <a:t>modelled</a:t>
            </a:r>
            <a:r>
              <a:rPr lang="cs-CZ" baseline="0" dirty="0"/>
              <a:t> </a:t>
            </a:r>
            <a:r>
              <a:rPr lang="cs-CZ" baseline="0" dirty="0" err="1"/>
              <a:t>numbers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4462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383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/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9983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3187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5773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53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62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759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953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err="1"/>
              <a:t>watch</a:t>
            </a:r>
            <a:r>
              <a:rPr lang="cs-CZ" baseline="0" dirty="0"/>
              <a:t> dog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9B5C4-99C6-44E2-9C85-0F9C93CAD9C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9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91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85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74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53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01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6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92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04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39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96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53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3A66D-017B-41B8-9190-B9A8C11B9949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5B2F5-C394-463A-98B6-D028EE7EAD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49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74.png"/><Relationship Id="rId4" Type="http://schemas.openxmlformats.org/officeDocument/2006/relationships/image" Target="../media/image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chart" Target="../charts/chart4.xml"/><Relationship Id="rId4" Type="http://schemas.openxmlformats.org/officeDocument/2006/relationships/image" Target="../media/image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emf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verm@birdlife.cz" TargetMode="External"/><Relationship Id="rId5" Type="http://schemas.openxmlformats.org/officeDocument/2006/relationships/hyperlink" Target="http://www.birdlife.cz/lsd" TargetMode="External"/><Relationship Id="rId4" Type="http://schemas.openxmlformats.org/officeDocument/2006/relationships/image" Target="../media/image2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2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osf.io/vma3b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ecsa.citizen-science.net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.justice.cz/ias/ui/rejstrik-$firma?ico=49629549" TargetMode="External"/><Relationship Id="rId5" Type="http://schemas.openxmlformats.org/officeDocument/2006/relationships/hyperlink" Target="https://www.zakonyprolidi.cz/cs/2012-89" TargetMode="External"/><Relationship Id="rId10" Type="http://schemas.openxmlformats.org/officeDocument/2006/relationships/hyperlink" Target="https://www.creativecommons.cz/" TargetMode="External"/><Relationship Id="rId4" Type="http://schemas.openxmlformats.org/officeDocument/2006/relationships/image" Target="../media/image2.gif"/><Relationship Id="rId9" Type="http://schemas.openxmlformats.org/officeDocument/2006/relationships/hyperlink" Target="https://creativecommons.org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jpsp.birds.cz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birdlife.cz/zapojte-se/obcanska-veda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gfiles.birdlife.cz/ebcc/BPG/" TargetMode="External"/><Relationship Id="rId5" Type="http://schemas.openxmlformats.org/officeDocument/2006/relationships/hyperlink" Target="http://www.pecbms.info/" TargetMode="External"/><Relationship Id="rId4" Type="http://schemas.openxmlformats.org/officeDocument/2006/relationships/image" Target="../media/image2.gif"/><Relationship Id="rId9" Type="http://schemas.openxmlformats.org/officeDocument/2006/relationships/hyperlink" Target="http://www.birdlife.cz/lsd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hyperlink" Target="mailto:verm@birdlife.cz" TargetMode="Externa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  <a:cs typeface="Arial" panose="020B0604020202020204" pitchFamily="34" charset="0"/>
              </a:rPr>
              <a:t>Zdeněk Vermouzek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9" y="2714824"/>
            <a:ext cx="5951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Role nevládních organizací</a:t>
            </a:r>
          </a:p>
          <a:p>
            <a:pPr algn="ctr"/>
            <a:endParaRPr lang="cs-CZ" sz="3600" b="1" dirty="0"/>
          </a:p>
          <a:p>
            <a:pPr algn="ctr"/>
            <a:r>
              <a:rPr lang="cs-CZ" sz="3600" b="1" dirty="0"/>
              <a:t>v ochraně přírody</a:t>
            </a:r>
            <a:endParaRPr lang="cs-CZ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523" y="1648159"/>
            <a:ext cx="5017477" cy="520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8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Role NGO v ochraně přírody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praktická ochrana přírody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pozemkové spolky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hlídací psi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lobbisté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141" y="1848158"/>
            <a:ext cx="6563859" cy="635536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60" y="3837509"/>
            <a:ext cx="4188569" cy="30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4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Role NGO v ochraně přírody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praktická ochrana přírody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pozemkové spolky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hlídací psi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lobbisté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EVVO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188" y="2921301"/>
            <a:ext cx="4017512" cy="384767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37862"/>
            <a:ext cx="4263775" cy="224140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025" y="2815574"/>
            <a:ext cx="2904911" cy="40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02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Role NGO v ochraně přírody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praktická ochrana přírody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pozemkové spolky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hlídací psi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lobbisté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EVVO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nadační podpora</a:t>
            </a:r>
          </a:p>
          <a:p>
            <a:r>
              <a:rPr lang="cs-CZ" dirty="0"/>
              <a:t>		Kašpar J.: Neziskovky a ochrana přírody. Ochrana přírody 2010/2</a:t>
            </a:r>
          </a:p>
        </p:txBody>
      </p:sp>
      <p:pic>
        <p:nvPicPr>
          <p:cNvPr id="8" name="Obrázek 7" descr="Obsah obrázku text, Bankovka, Hotovost, peníze&#10;&#10;Popis byl vytvořen automaticky">
            <a:extLst>
              <a:ext uri="{FF2B5EF4-FFF2-40B4-BE49-F238E27FC236}">
                <a16:creationId xmlns:a16="http://schemas.microsoft.com/office/drawing/2014/main" id="{53665F6D-B92C-780F-598D-2DF6A1F7D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094" y="2134944"/>
            <a:ext cx="2658905" cy="47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0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Role NGO v ochraně přírody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praktická ochrana přírody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pozemkové spolky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hlídací psi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lobbisté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EVVO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nadační podpora</a:t>
            </a:r>
          </a:p>
          <a:p>
            <a:r>
              <a:rPr lang="cs-CZ" dirty="0"/>
              <a:t>		Kašpar J.: Neziskovky a ochrana přírody. Ochrana přírody 2010/2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výzkum a monitoring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40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Monitoring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monitoring = průběžné sledování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změna v čase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stabilní metodika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min. 5 časových bodů</a:t>
            </a:r>
            <a:endParaRPr lang="en-US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3" y="4547704"/>
            <a:ext cx="1580729" cy="23102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509" y="4547704"/>
            <a:ext cx="1616155" cy="2338437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778704" y="6080086"/>
            <a:ext cx="4972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Metodiky: </a:t>
            </a:r>
            <a:r>
              <a:rPr lang="cs-CZ" sz="2800" b="1" dirty="0">
                <a:solidFill>
                  <a:srgbClr val="FF0000"/>
                </a:solidFill>
              </a:rPr>
              <a:t>pecbms.info</a:t>
            </a:r>
          </a:p>
        </p:txBody>
      </p:sp>
      <p:pic>
        <p:nvPicPr>
          <p:cNvPr id="13" name="Obrázek 12" descr="Obsah obrázku snímek obrazovky, řada/pruh, Vykreslený graf, text&#10;&#10;Popis byl vytvořen automaticky">
            <a:extLst>
              <a:ext uri="{FF2B5EF4-FFF2-40B4-BE49-F238E27FC236}">
                <a16:creationId xmlns:a16="http://schemas.microsoft.com/office/drawing/2014/main" id="{D43013A0-A21D-6A6C-07BA-C280829F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74" y="2764465"/>
            <a:ext cx="6655626" cy="30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8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Vědecký výzkum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180853" y="1774235"/>
            <a:ext cx="73128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spc="-1" dirty="0"/>
              <a:t>obrovský vývoj za posledních 100 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800" spc="-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spc="-1" dirty="0"/>
              <a:t>hypotéza—metodika—recenze—publikace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800" spc="-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spc="-1" dirty="0"/>
              <a:t>sofistikované metody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spc="-1" dirty="0"/>
              <a:t>angličtina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800" spc="-1" dirty="0"/>
          </a:p>
          <a:p>
            <a:pPr marL="457200" indent="-457200">
              <a:buFont typeface="Calibri" panose="020F0502020204030204" pitchFamily="34" charset="0"/>
              <a:buChar char="!"/>
            </a:pPr>
            <a:r>
              <a:rPr lang="cs-CZ" sz="2800" spc="-1" dirty="0"/>
              <a:t>konkurence</a:t>
            </a:r>
          </a:p>
          <a:p>
            <a:pPr marL="457200" indent="-457200">
              <a:buFont typeface="Calibri" panose="020F0502020204030204" pitchFamily="34" charset="0"/>
              <a:buChar char="!"/>
            </a:pPr>
            <a:r>
              <a:rPr lang="cs-CZ" sz="2800" spc="-1" dirty="0"/>
              <a:t>granty, móda, jména</a:t>
            </a:r>
          </a:p>
          <a:p>
            <a:pPr marL="457200" indent="-457200">
              <a:buFont typeface="Calibri" panose="020F0502020204030204" pitchFamily="34" charset="0"/>
              <a:buChar char="!"/>
            </a:pPr>
            <a:r>
              <a:rPr lang="cs-CZ" sz="2800" spc="-1" dirty="0"/>
              <a:t>podvody, krádeže nápadů</a:t>
            </a:r>
          </a:p>
          <a:p>
            <a:pPr marL="457200" indent="-457200">
              <a:buFont typeface="Calibri" panose="020F0502020204030204" pitchFamily="34" charset="0"/>
              <a:buChar char="!"/>
            </a:pPr>
            <a:r>
              <a:rPr lang="cs-CZ" sz="2800" spc="-1" dirty="0"/>
              <a:t>…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</p:txBody>
      </p:sp>
      <p:pic>
        <p:nvPicPr>
          <p:cNvPr id="10" name="Obrázek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1774235"/>
            <a:ext cx="3347864" cy="50837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036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Amatérská ornitologie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12" name="Obrázek 5" descr="Historie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1757404"/>
            <a:ext cx="3597310" cy="510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6" descr="IMG_0177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65652" y="1757404"/>
            <a:ext cx="3826348" cy="510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4141475" y="2403325"/>
            <a:ext cx="36800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FF3300"/>
                </a:solidFill>
              </a:rPr>
              <a:t>Mohou být amatéři dnes nějak užiteční? </a:t>
            </a:r>
          </a:p>
        </p:txBody>
      </p:sp>
    </p:spTree>
    <p:extLst>
      <p:ext uri="{BB962C8B-B14F-4D97-AF65-F5344CB8AC3E}">
        <p14:creationId xmlns:p14="http://schemas.microsoft.com/office/powerpoint/2010/main" val="3438529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Občanská věda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1026" name="Grafik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9078" y="2223040"/>
            <a:ext cx="2591654" cy="183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771087" y="1659628"/>
            <a:ext cx="544884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Deset principů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2800" dirty="0"/>
              <a:t>zapojení občanů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2800" dirty="0"/>
              <a:t>vědecký výstup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2800" dirty="0"/>
              <a:t>přínos pro všechny 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2800" dirty="0"/>
              <a:t>zapojení ve více fázích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2800" dirty="0"/>
              <a:t>zpětná vazba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2800" dirty="0"/>
              <a:t>chyby a omezení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2800" dirty="0"/>
              <a:t>otevřený přístup/otevřená data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2800" dirty="0"/>
              <a:t>poděkování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2800" dirty="0"/>
              <a:t>evaluace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2800" dirty="0"/>
              <a:t>právní a etické aspekty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983868" y="4056340"/>
            <a:ext cx="464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ecsa.citizen-science.net</a:t>
            </a:r>
            <a:endParaRPr lang="cs-CZ" sz="28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78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Open </a:t>
            </a:r>
            <a:r>
              <a:rPr lang="cs-CZ" b="1" spc="100" dirty="0" err="1">
                <a:latin typeface="+mn-lt"/>
              </a:rPr>
              <a:t>access</a:t>
            </a:r>
            <a:r>
              <a:rPr lang="cs-CZ" b="1" spc="100" dirty="0">
                <a:latin typeface="+mn-lt"/>
              </a:rPr>
              <a:t>/open data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71088" y="2192191"/>
            <a:ext cx="7167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Open </a:t>
            </a:r>
            <a:r>
              <a:rPr lang="cs-CZ" sz="3600" dirty="0" err="1"/>
              <a:t>access</a:t>
            </a:r>
            <a:r>
              <a:rPr lang="cs-CZ" sz="3600" dirty="0"/>
              <a:t> – výstupy, „články“</a:t>
            </a:r>
          </a:p>
          <a:p>
            <a:endParaRPr lang="cs-CZ" sz="3600" dirty="0"/>
          </a:p>
          <a:p>
            <a:r>
              <a:rPr lang="cs-CZ" sz="3600" dirty="0"/>
              <a:t>Open data – data, databáze </a:t>
            </a:r>
            <a:endParaRPr lang="cs-CZ" sz="2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199" y="0"/>
            <a:ext cx="4242730" cy="685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147" y="4222802"/>
            <a:ext cx="3518412" cy="236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50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2855498"/>
            <a:ext cx="109879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Občanská věda v ČSO</a:t>
            </a:r>
            <a:endParaRPr lang="en-US" sz="6000" dirty="0"/>
          </a:p>
          <a:p>
            <a:endParaRPr lang="en-US" sz="2800" dirty="0"/>
          </a:p>
          <a:p>
            <a:endParaRPr lang="en-US" sz="44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327" y="2221239"/>
            <a:ext cx="4138324" cy="40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1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O čem to bude?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800" dirty="0"/>
              <a:t>Role NGO</a:t>
            </a:r>
          </a:p>
          <a:p>
            <a:pPr marL="514350" indent="-514350">
              <a:buFont typeface="+mj-lt"/>
              <a:buAutoNum type="arabicPeriod"/>
            </a:pPr>
            <a:endParaRPr lang="cs-CZ" sz="2800" dirty="0"/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Monitoring</a:t>
            </a:r>
          </a:p>
          <a:p>
            <a:pPr marL="514350" indent="-514350">
              <a:buFont typeface="+mj-lt"/>
              <a:buAutoNum type="arabicPeriod"/>
            </a:pPr>
            <a:endParaRPr lang="cs-CZ" sz="2800" dirty="0"/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Občanská věda</a:t>
            </a:r>
          </a:p>
          <a:p>
            <a:pPr marL="514350" indent="-514350">
              <a:buFont typeface="+mj-lt"/>
              <a:buAutoNum type="arabicPeriod"/>
            </a:pPr>
            <a:endParaRPr lang="cs-CZ" sz="2800" dirty="0"/>
          </a:p>
          <a:p>
            <a:pPr marL="514350" indent="-514350">
              <a:buFont typeface="+mj-lt"/>
              <a:buAutoNum type="arabicPeriod"/>
            </a:pPr>
            <a:r>
              <a:rPr lang="cs-CZ" sz="2800" dirty="0" err="1"/>
              <a:t>Občanskovědní</a:t>
            </a:r>
            <a:r>
              <a:rPr lang="cs-CZ" sz="2800" dirty="0"/>
              <a:t> monitoring ptáků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6552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Bezpečné zastávky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021487"/>
            <a:ext cx="4272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zastavky.birdlife.cz</a:t>
            </a:r>
          </a:p>
          <a:p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jednoduché a důležité</a:t>
            </a:r>
          </a:p>
          <a:p>
            <a:pPr lvl="1"/>
            <a:r>
              <a:rPr lang="cs-CZ" sz="2800" dirty="0"/>
              <a:t>	</a:t>
            </a:r>
          </a:p>
          <a:p>
            <a:pPr lvl="1"/>
            <a:r>
              <a:rPr lang="cs-CZ" sz="28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4074"/>
            <a:ext cx="5998866" cy="42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31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Bezpečné zastávky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505" y="0"/>
            <a:ext cx="6480495" cy="685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95173"/>
            <a:ext cx="5711505" cy="33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77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Fotografování ptáků na sloupech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021487"/>
            <a:ext cx="4541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avif.birds.cz</a:t>
            </a:r>
          </a:p>
          <a:p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jednoduché, ale užitečné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pole Aktivita!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s s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0864"/>
            <a:ext cx="6179736" cy="51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34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Hnízdění čápů bílých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021487"/>
            <a:ext cx="42729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cap.birdlife.cz</a:t>
            </a:r>
          </a:p>
          <a:p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fenologie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početnost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úspěšnost hnízdění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8415"/>
            <a:ext cx="6579158" cy="43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5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Sčítání čápů 1934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297" y="1910522"/>
            <a:ext cx="7998375" cy="44865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679" y="0"/>
            <a:ext cx="46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18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Hnízdění čápů bílých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3" y="1554874"/>
            <a:ext cx="5187753" cy="333924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859" y="1554874"/>
            <a:ext cx="6508173" cy="548950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ECFB023-2F18-078F-71AB-7FB4B8EC2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85" y="3774559"/>
            <a:ext cx="4721685" cy="309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03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Nářečí českých strnadů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021487"/>
            <a:ext cx="4541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strnadi.cz</a:t>
            </a:r>
          </a:p>
          <a:p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jen mobil a poznat strnada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metodika!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9528"/>
            <a:ext cx="6262368" cy="43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00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Nářečí českých strnadů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7299"/>
            <a:ext cx="6322372" cy="378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58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Nářečí českých strnadů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971225"/>
            <a:ext cx="403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yellowhammers.net</a:t>
            </a:r>
            <a:endParaRPr lang="cs-CZ" sz="2800" b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7978"/>
            <a:ext cx="5860766" cy="50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85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Ptačí hodinka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021487"/>
            <a:ext cx="46925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ptacihodinka.birdlife.cz</a:t>
            </a:r>
          </a:p>
          <a:p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zimní sčítání ptáků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na krmítku i bez něj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metodika!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7736"/>
            <a:ext cx="6058784" cy="525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7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Nevládní neziskové organizace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NNO (česky), NGO (anglicky)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spolky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nadace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ústavy</a:t>
            </a:r>
          </a:p>
          <a:p>
            <a:r>
              <a:rPr lang="cs-CZ" dirty="0"/>
              <a:t>		zákon č. 89/2012 Sb., občanský zákoník</a:t>
            </a:r>
          </a:p>
        </p:txBody>
      </p:sp>
    </p:spTree>
    <p:extLst>
      <p:ext uri="{BB962C8B-B14F-4D97-AF65-F5344CB8AC3E}">
        <p14:creationId xmlns:p14="http://schemas.microsoft.com/office/powerpoint/2010/main" val="3288413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Ptačí hodinka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AF5970-17E5-44AA-72B9-FBF77CDD3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436" y="1703120"/>
            <a:ext cx="2438269" cy="515487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22E937A-9C75-1ECC-95B4-D72DFB2C1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158" y="1702432"/>
            <a:ext cx="4759842" cy="515556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0D5C098-8ED5-A2FB-D3CF-365FBDDDF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762" y="1702432"/>
            <a:ext cx="4237298" cy="162466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8AE2307-E58E-FF3D-3406-7F096831E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763" y="3327096"/>
            <a:ext cx="4237297" cy="57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86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Ptačí hodinka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35" y="1777491"/>
            <a:ext cx="8476233" cy="49477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68" y="2134945"/>
            <a:ext cx="2742664" cy="22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39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Ptačí choroby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97424"/>
            <a:ext cx="4902492" cy="52605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013748" y="2021487"/>
            <a:ext cx="46925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birdlife.cz/choroby</a:t>
            </a:r>
          </a:p>
          <a:p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nemocní a mrtví ptáci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na krmítku i mimo něj</a:t>
            </a:r>
          </a:p>
          <a:p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02" y="4827967"/>
            <a:ext cx="2030033" cy="203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76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Faunistická databáze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021487"/>
            <a:ext cx="42729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avif.birds.cz</a:t>
            </a:r>
          </a:p>
          <a:p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faunistika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fenologie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BDBEFD5-F706-D8D1-FCF9-67F2B5520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1666"/>
            <a:ext cx="6453963" cy="47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38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Kompletní seznamy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021487"/>
            <a:ext cx="45418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avif.birds.cz</a:t>
            </a:r>
          </a:p>
          <a:p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základ systematické práce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  <a:p>
            <a:endParaRPr lang="en-US" sz="28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0BD474B-1B25-8010-F3DB-95285190A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9" y="1661365"/>
            <a:ext cx="6452624" cy="478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76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Hnízdiště rorýsů, kavek a jiřiček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021487"/>
            <a:ext cx="4541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rorysi.cz</a:t>
            </a:r>
          </a:p>
          <a:p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mapování hnízdišť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metodika!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09" y="1861996"/>
            <a:ext cx="3878664" cy="49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44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Hnízdiště čejek a kulíků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021487"/>
            <a:ext cx="47026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</a:rPr>
              <a:t>birdlife.cz/</a:t>
            </a:r>
            <a:r>
              <a:rPr lang="cs-CZ" sz="3200" b="1" dirty="0" err="1">
                <a:solidFill>
                  <a:srgbClr val="FF3300"/>
                </a:solidFill>
              </a:rPr>
              <a:t>mapovani-hnizdist-cejky-chocholate</a:t>
            </a:r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základ účinné ochrany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metodika!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1486"/>
            <a:ext cx="6367523" cy="48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16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Hnízdiště čejek a kulíků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grpSp>
        <p:nvGrpSpPr>
          <p:cNvPr id="12" name="Skupina 11"/>
          <p:cNvGrpSpPr/>
          <p:nvPr/>
        </p:nvGrpSpPr>
        <p:grpSpPr>
          <a:xfrm>
            <a:off x="2311690" y="1565292"/>
            <a:ext cx="7541231" cy="5292708"/>
            <a:chOff x="0" y="1565292"/>
            <a:chExt cx="7541231" cy="5292708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65292"/>
              <a:ext cx="3739793" cy="5292708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793" y="1569546"/>
              <a:ext cx="3801438" cy="5288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6820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Pracovní skupiny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1760233"/>
            <a:ext cx="470263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3300"/>
                </a:solidFill>
              </a:rPr>
              <a:t>birdlife.cz/</a:t>
            </a:r>
            <a:r>
              <a:rPr lang="cs-CZ" sz="3200" b="1" dirty="0" err="1">
                <a:solidFill>
                  <a:srgbClr val="FF3300"/>
                </a:solidFill>
              </a:rPr>
              <a:t>pracovni</a:t>
            </a:r>
            <a:r>
              <a:rPr lang="cs-CZ" sz="3200" b="1" dirty="0">
                <a:solidFill>
                  <a:srgbClr val="FF3300"/>
                </a:solidFill>
              </a:rPr>
              <a:t>-skupiny</a:t>
            </a: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SOVDS — dravci a sovy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SVOB — </a:t>
            </a:r>
            <a:r>
              <a:rPr lang="cs-CZ" sz="2800" dirty="0" err="1"/>
              <a:t>bahňáci</a:t>
            </a: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jeřábi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chřástal polní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patronátní skupiny ptačích oblastí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48" y="1757903"/>
            <a:ext cx="6326532" cy="510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56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snímek obrazovky, Vykreslený graf, řada/pruh&#10;&#10;Popis byl vytvořen automaticky">
            <a:extLst>
              <a:ext uri="{FF2B5EF4-FFF2-40B4-BE49-F238E27FC236}">
                <a16:creationId xmlns:a16="http://schemas.microsoft.com/office/drawing/2014/main" id="{514447D2-57DC-45FC-3E53-B63A2CFFB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0"/>
            <a:ext cx="6485861" cy="30548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Liniové sčítání druhů (LSD)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13748" y="2021487"/>
            <a:ext cx="470263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3300"/>
                </a:solidFill>
              </a:rPr>
              <a:t>birdlife.cz/</a:t>
            </a:r>
            <a:r>
              <a:rPr lang="cs-CZ" sz="3600" b="1" dirty="0" err="1">
                <a:solidFill>
                  <a:srgbClr val="FF3300"/>
                </a:solidFill>
              </a:rPr>
              <a:t>lsd</a:t>
            </a:r>
            <a:endParaRPr lang="cs-CZ" sz="3600" b="1" dirty="0">
              <a:solidFill>
                <a:srgbClr val="FF3300"/>
              </a:solidFill>
            </a:endParaRPr>
          </a:p>
          <a:p>
            <a:endParaRPr lang="cs-CZ" sz="3200" b="1" dirty="0">
              <a:solidFill>
                <a:srgbClr val="FF33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meta systematické ornitologické práce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metodika!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0" lvl="1"/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	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chemeClr val="bg1">
                    <a:lumMod val="75000"/>
                  </a:schemeClr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r>
              <a:rPr lang="cs-CZ" sz="4000" dirty="0">
                <a:solidFill>
                  <a:srgbClr val="FF3300"/>
                </a:solidFill>
                <a:latin typeface="Birds11" panose="00000500000000000000" pitchFamily="2" charset="0"/>
              </a:rPr>
              <a:t> </a:t>
            </a:r>
            <a:r>
              <a:rPr lang="cs-CZ" sz="4000" dirty="0" err="1">
                <a:solidFill>
                  <a:srgbClr val="FF3300"/>
                </a:solidFill>
                <a:latin typeface="Birds11" panose="00000500000000000000" pitchFamily="2" charset="0"/>
              </a:rPr>
              <a:t>s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Birds11" panose="00000500000000000000" pitchFamily="2" charset="0"/>
            </a:endParaRPr>
          </a:p>
        </p:txBody>
      </p:sp>
      <p:pic>
        <p:nvPicPr>
          <p:cNvPr id="14" name="Obrázek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0032" y="2021487"/>
            <a:ext cx="3594022" cy="27756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835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209" y="3641242"/>
            <a:ext cx="4296777" cy="322258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Role NGO v ochraně přírody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praktická ochrana přírody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08388" y="2474388"/>
            <a:ext cx="5009842" cy="375738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7052"/>
            <a:ext cx="4294595" cy="322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78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Liniové sčítání druhů (LSD)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556360" y="1805733"/>
            <a:ext cx="41600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JPSP od roku 1982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LSD od roku 2018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dlouhodobé trendy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err="1"/>
              <a:t>vícedruhové</a:t>
            </a:r>
            <a:r>
              <a:rPr lang="cs-CZ" sz="2800" dirty="0"/>
              <a:t> indikátory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modelování početnosti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nároky na prostředí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833"/>
            <a:ext cx="3268854" cy="523016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30" y="1630718"/>
            <a:ext cx="2940346" cy="522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87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přesná poloha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podrobnosti o chování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digitální záznam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reprezentativnost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standardizace</a:t>
            </a:r>
            <a:endParaRPr lang="en-US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5905" y="1874112"/>
            <a:ext cx="5912697" cy="5014033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Liniové sčítání druhů (LSD)</a:t>
            </a:r>
          </a:p>
        </p:txBody>
      </p:sp>
    </p:spTree>
    <p:extLst>
      <p:ext uri="{BB962C8B-B14F-4D97-AF65-F5344CB8AC3E}">
        <p14:creationId xmlns:p14="http://schemas.microsoft.com/office/powerpoint/2010/main" val="3728772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Jak uvařit LSD?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719968"/>
            <a:ext cx="1098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•</a:t>
            </a:r>
            <a:r>
              <a:rPr lang="cs-CZ" sz="2800" dirty="0"/>
              <a:t>    znáhodněný výběr ploch		</a:t>
            </a:r>
            <a:r>
              <a:rPr lang="cs-CZ" sz="2000" dirty="0"/>
              <a:t>•</a:t>
            </a:r>
            <a:r>
              <a:rPr lang="cs-CZ" sz="2800" dirty="0"/>
              <a:t>    dvě kilometrové linie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145" y="2469735"/>
            <a:ext cx="6366849" cy="438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265" y="2469735"/>
            <a:ext cx="6551482" cy="466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27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 err="1">
                <a:latin typeface="+mn-lt"/>
              </a:rPr>
              <a:t>Trip</a:t>
            </a:r>
            <a:r>
              <a:rPr lang="cs-CZ" b="1" spc="100" dirty="0">
                <a:latin typeface="+mn-lt"/>
              </a:rPr>
              <a:t> s LSD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pohyb 1 km/hod.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pozice všech ptáků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pozice pozorovatele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přesný čas pozorování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596" y="-8546"/>
            <a:ext cx="40183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52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Podrobnosti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9" y="1848158"/>
            <a:ext cx="41707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způsob zjištění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teritoriální chování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počet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cs-CZ" sz="2800" dirty="0"/>
              <a:t>zvláštní kategorie</a:t>
            </a:r>
            <a:r>
              <a:rPr lang="en-US" sz="2800" dirty="0"/>
              <a:t>:</a:t>
            </a:r>
          </a:p>
          <a:p>
            <a:r>
              <a:rPr lang="en-US" sz="2800" dirty="0"/>
              <a:t>	- </a:t>
            </a:r>
            <a:r>
              <a:rPr lang="cs-CZ" sz="2800" dirty="0"/>
              <a:t>přelet</a:t>
            </a:r>
            <a:endParaRPr lang="en-US" sz="2800" dirty="0"/>
          </a:p>
          <a:p>
            <a:r>
              <a:rPr lang="en-US" sz="2800" dirty="0"/>
              <a:t>	- </a:t>
            </a:r>
            <a:r>
              <a:rPr lang="cs-CZ" sz="2800" dirty="0"/>
              <a:t>rodinka</a:t>
            </a:r>
            <a:endParaRPr lang="en-US" sz="2800" dirty="0"/>
          </a:p>
          <a:p>
            <a:r>
              <a:rPr lang="en-US" sz="2800" dirty="0"/>
              <a:t>	- </a:t>
            </a:r>
            <a:r>
              <a:rPr lang="cs-CZ" sz="2800" dirty="0"/>
              <a:t>hnízda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246" y="0"/>
            <a:ext cx="428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8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Sčítání 2023</a:t>
            </a:r>
            <a:endParaRPr lang="en-US" sz="2800" spc="100" dirty="0">
              <a:latin typeface="+mn-lt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1075777" y="225570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cs typeface="Arial" panose="020B0604020202020204" pitchFamily="34" charset="0"/>
              </a:rPr>
              <a:t>92</a:t>
            </a:r>
            <a:endParaRPr lang="en-GB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45" y="1956330"/>
            <a:ext cx="426797" cy="8225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042" y="4027762"/>
            <a:ext cx="575351" cy="48097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1116273" y="4027761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cs typeface="Arial" panose="020B0604020202020204" pitchFamily="34" charset="0"/>
              </a:rPr>
              <a:t>179</a:t>
            </a:r>
            <a:endParaRPr lang="en-GB" sz="28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9669943" y="5660491"/>
            <a:ext cx="2173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Birds11" panose="00000500000000000000" pitchFamily="2" charset="0"/>
              </a:rPr>
              <a:t>s</a:t>
            </a:r>
            <a:r>
              <a:rPr lang="cs-CZ" sz="2800" dirty="0">
                <a:cs typeface="Arial" panose="020B0604020202020204" pitchFamily="34" charset="0"/>
              </a:rPr>
              <a:t>    130 482</a:t>
            </a:r>
            <a:endParaRPr lang="en-GB" sz="28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4C7B6FB-F830-69F1-FB7D-5C3B030BB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33" y="1506568"/>
            <a:ext cx="9218795" cy="52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00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 err="1">
                <a:latin typeface="+mn-lt"/>
              </a:rPr>
              <a:t>Vícedruhové</a:t>
            </a:r>
            <a:r>
              <a:rPr lang="cs-CZ" b="1" spc="100" dirty="0">
                <a:latin typeface="+mn-lt"/>
              </a:rPr>
              <a:t> indikátory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564" y="3519013"/>
            <a:ext cx="2695951" cy="2353003"/>
          </a:xfrm>
          <a:prstGeom prst="rect">
            <a:avLst/>
          </a:prstGeom>
        </p:spPr>
      </p:pic>
      <p:graphicFrame>
        <p:nvGraphicFramePr>
          <p:cNvPr id="12" name="graf 1">
            <a:extLst>
              <a:ext uri="{FF2B5EF4-FFF2-40B4-BE49-F238E27FC236}">
                <a16:creationId xmlns:a16="http://schemas.microsoft.com/office/drawing/2014/main" id="{00000000-0008-0000-0000-00000904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158192"/>
              </p:ext>
            </p:extLst>
          </p:nvPr>
        </p:nvGraphicFramePr>
        <p:xfrm>
          <a:off x="255181" y="1903221"/>
          <a:ext cx="8474149" cy="4476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67549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Klimatický indikátor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6274975"/>
              </p:ext>
            </p:extLst>
          </p:nvPr>
        </p:nvGraphicFramePr>
        <p:xfrm>
          <a:off x="446915" y="1836868"/>
          <a:ext cx="7008134" cy="4693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f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5799184"/>
              </p:ext>
            </p:extLst>
          </p:nvPr>
        </p:nvGraphicFramePr>
        <p:xfrm>
          <a:off x="7530643" y="2134945"/>
          <a:ext cx="4517921" cy="279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83557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A co kosové? Vymřou?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graphicFrame>
        <p:nvGraphicFramePr>
          <p:cNvPr id="19" name="Graf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629231"/>
              </p:ext>
            </p:extLst>
          </p:nvPr>
        </p:nvGraphicFramePr>
        <p:xfrm>
          <a:off x="-1" y="2270927"/>
          <a:ext cx="7478989" cy="4587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Obrázek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989" y="1648927"/>
            <a:ext cx="4713011" cy="31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445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Odhad hustoty populací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pic>
        <p:nvPicPr>
          <p:cNvPr id="19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088" y="1708748"/>
            <a:ext cx="9082087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8"/>
          <p:cNvSpPr txBox="1">
            <a:spLocks noChangeArrowheads="1"/>
          </p:cNvSpPr>
          <p:nvPr/>
        </p:nvSpPr>
        <p:spPr bwMode="auto">
          <a:xfrm>
            <a:off x="2842775" y="2372323"/>
            <a:ext cx="22091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0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četnost pozorování</a:t>
            </a:r>
          </a:p>
        </p:txBody>
      </p:sp>
      <p:sp>
        <p:nvSpPr>
          <p:cNvPr id="22" name="TextovéPole 9"/>
          <p:cNvSpPr txBox="1">
            <a:spLocks noChangeArrowheads="1"/>
          </p:cNvSpPr>
          <p:nvPr/>
        </p:nvSpPr>
        <p:spPr bwMode="auto">
          <a:xfrm>
            <a:off x="3498413" y="3769323"/>
            <a:ext cx="27195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funkce vlivu vzdálenosti</a:t>
            </a:r>
          </a:p>
        </p:txBody>
      </p:sp>
      <p:cxnSp>
        <p:nvCxnSpPr>
          <p:cNvPr id="23" name="Přímá spojnice 22"/>
          <p:cNvCxnSpPr>
            <a:endCxn id="21" idx="1"/>
          </p:cNvCxnSpPr>
          <p:nvPr/>
        </p:nvCxnSpPr>
        <p:spPr>
          <a:xfrm>
            <a:off x="2112525" y="2372323"/>
            <a:ext cx="730250" cy="20005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V="1">
            <a:off x="3028513" y="4045548"/>
            <a:ext cx="469900" cy="1238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71088" y="5594081"/>
            <a:ext cx="993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b="1" dirty="0">
                <a:cs typeface="Arial" panose="020B0604020202020204" pitchFamily="34" charset="0"/>
              </a:rPr>
              <a:t> zjištěno:  </a:t>
            </a:r>
            <a:r>
              <a:rPr lang="cs-CZ" altLang="cs-CZ" sz="2400" dirty="0"/>
              <a:t>6 teritoriálních jedinců / 1 km</a:t>
            </a:r>
            <a:r>
              <a:rPr lang="cs-CZ" altLang="cs-CZ" sz="2400" baseline="30000" dirty="0"/>
              <a:t>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b="1" dirty="0">
                <a:cs typeface="Arial" panose="020B0604020202020204" pitchFamily="34" charset="0"/>
              </a:rPr>
              <a:t> pravděpodobnost zjištění: </a:t>
            </a:r>
            <a:r>
              <a:rPr lang="cs-CZ" altLang="cs-CZ" sz="2400" dirty="0">
                <a:cs typeface="Arial" panose="020B0604020202020204" pitchFamily="34" charset="0"/>
              </a:rPr>
              <a:t>0,18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b="1" dirty="0">
                <a:cs typeface="Arial" panose="020B0604020202020204" pitchFamily="34" charset="0"/>
              </a:rPr>
              <a:t> přepočítaný odhad: </a:t>
            </a:r>
            <a:r>
              <a:rPr lang="cs-CZ" altLang="cs-CZ" sz="2400" dirty="0"/>
              <a:t>30 teritoriálních jedinců / 1 km</a:t>
            </a:r>
            <a:r>
              <a:rPr lang="cs-CZ" altLang="cs-CZ" sz="2400" baseline="30000" dirty="0"/>
              <a:t>2</a:t>
            </a:r>
            <a:endParaRPr lang="cs-CZ" sz="24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870" y="1872127"/>
            <a:ext cx="3843130" cy="25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3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Role NGO v ochraně přírody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praktická ochrana přírody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pozemkové spolky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051" y="3837786"/>
            <a:ext cx="4663949" cy="34979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1638879"/>
            <a:ext cx="3657600" cy="27432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" b="-13337"/>
          <a:stretch/>
        </p:blipFill>
        <p:spPr>
          <a:xfrm>
            <a:off x="0" y="2923865"/>
            <a:ext cx="8534400" cy="53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06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Celostátní populace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b="1" dirty="0">
                <a:cs typeface="Arial" panose="020B0604020202020204" pitchFamily="34" charset="0"/>
              </a:rPr>
              <a:t>expertní odhad </a:t>
            </a:r>
            <a:r>
              <a:rPr lang="cs-CZ" altLang="cs-CZ" sz="2800" dirty="0">
                <a:cs typeface="Arial" panose="020B0604020202020204" pitchFamily="34" charset="0"/>
              </a:rPr>
              <a:t>(atlas 2014/17):			   3,2–6,4 M párů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sz="28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b="1" dirty="0">
                <a:cs typeface="Arial" panose="020B0604020202020204" pitchFamily="34" charset="0"/>
              </a:rPr>
              <a:t>„</a:t>
            </a:r>
            <a:r>
              <a:rPr lang="cs-CZ" altLang="cs-CZ" sz="2800" b="1" dirty="0" err="1">
                <a:cs typeface="Arial" panose="020B0604020202020204" pitchFamily="34" charset="0"/>
              </a:rPr>
              <a:t>supertransekt</a:t>
            </a:r>
            <a:r>
              <a:rPr lang="cs-CZ" altLang="cs-CZ" sz="2800" b="1" dirty="0">
                <a:cs typeface="Arial" panose="020B0604020202020204" pitchFamily="34" charset="0"/>
              </a:rPr>
              <a:t>“</a:t>
            </a:r>
            <a:r>
              <a:rPr lang="cs-CZ" altLang="cs-CZ" sz="2800" dirty="0">
                <a:cs typeface="Arial" panose="020B0604020202020204" pitchFamily="34" charset="0"/>
              </a:rPr>
              <a:t> (2004/05 + trend):			1,0 M párů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sz="28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b="1" dirty="0">
                <a:cs typeface="Arial" panose="020B0604020202020204" pitchFamily="34" charset="0"/>
              </a:rPr>
              <a:t>LSD </a:t>
            </a:r>
            <a:r>
              <a:rPr lang="cs-CZ" altLang="cs-CZ" sz="2800" dirty="0">
                <a:cs typeface="Arial" panose="020B0604020202020204" pitchFamily="34" charset="0"/>
              </a:rPr>
              <a:t>(zkušební výpočet)					1,2 M párů</a:t>
            </a:r>
            <a:endParaRPr lang="cs-CZ" altLang="cs-CZ" sz="2800" dirty="0"/>
          </a:p>
          <a:p>
            <a:endParaRPr lang="en-US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681" y="4297884"/>
            <a:ext cx="3843130" cy="25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359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Sčítejte LSD!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71087" y="1758463"/>
            <a:ext cx="462152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hlinkClick r:id="rId5"/>
              </a:rPr>
              <a:t>www.birdlife.cz/lsd</a:t>
            </a:r>
            <a:endParaRPr lang="cs-CZ" sz="4000" b="1" dirty="0"/>
          </a:p>
          <a:p>
            <a:endParaRPr lang="cs-CZ" sz="2200" b="1" dirty="0"/>
          </a:p>
          <a:p>
            <a:r>
              <a:rPr lang="cs-CZ" sz="2200" dirty="0">
                <a:hlinkClick r:id="rId6"/>
              </a:rPr>
              <a:t>verm@birdlife.cz</a:t>
            </a:r>
            <a:endParaRPr lang="cs-CZ" sz="2200" dirty="0"/>
          </a:p>
          <a:p>
            <a:endParaRPr lang="cs-CZ" sz="2200" b="1" dirty="0"/>
          </a:p>
          <a:p>
            <a:endParaRPr lang="cs-CZ" sz="2200" b="1" dirty="0"/>
          </a:p>
          <a:p>
            <a:endParaRPr lang="cs-CZ" sz="2200" b="1" dirty="0"/>
          </a:p>
          <a:p>
            <a:endParaRPr lang="cs-CZ" sz="2200" b="1" dirty="0"/>
          </a:p>
          <a:p>
            <a:r>
              <a:rPr lang="cs-CZ" sz="2200" b="1" dirty="0"/>
              <a:t>Poděkování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1" dirty="0"/>
              <a:t>všem účastníkům sčítání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J. Reif, P. Voříšek (spoluorganizátoři)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T. </a:t>
            </a:r>
            <a:r>
              <a:rPr lang="cs-CZ" sz="2200" dirty="0" err="1"/>
              <a:t>Telenský</a:t>
            </a:r>
            <a:r>
              <a:rPr lang="cs-CZ" sz="2200" dirty="0"/>
              <a:t> (metodika)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P. Černý, Z. Janoška, P. Hejný, </a:t>
            </a:r>
            <a:br>
              <a:rPr lang="cs-CZ" sz="2200" dirty="0"/>
            </a:br>
            <a:r>
              <a:rPr lang="cs-CZ" sz="2200" dirty="0"/>
              <a:t>T. Ježek, J. Kopecký, P. Onderka (programování)</a:t>
            </a:r>
          </a:p>
        </p:txBody>
      </p:sp>
      <p:pic>
        <p:nvPicPr>
          <p:cNvPr id="62" name="Obrázek 6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617" y="1758463"/>
            <a:ext cx="6799384" cy="50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30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  <a:cs typeface="Arial" panose="020B0604020202020204" pitchFamily="34" charset="0"/>
              </a:rPr>
              <a:t>Občanská věda v ČSO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2855498"/>
            <a:ext cx="109879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3300"/>
                </a:solidFill>
              </a:rPr>
              <a:t>Stačí si vybrat!</a:t>
            </a:r>
          </a:p>
          <a:p>
            <a:endParaRPr lang="cs-CZ" sz="6000" dirty="0">
              <a:solidFill>
                <a:srgbClr val="FF3300"/>
              </a:solidFill>
            </a:endParaRPr>
          </a:p>
          <a:p>
            <a:r>
              <a:rPr lang="en-US" sz="2800" dirty="0">
                <a:solidFill>
                  <a:srgbClr val="FF3300"/>
                </a:solidFill>
              </a:rPr>
              <a:t>birdlife.cz/</a:t>
            </a:r>
            <a:r>
              <a:rPr lang="en-US" sz="2800" dirty="0" err="1">
                <a:solidFill>
                  <a:srgbClr val="FF3300"/>
                </a:solidFill>
              </a:rPr>
              <a:t>obcanska-veda</a:t>
            </a:r>
            <a:endParaRPr lang="en-US" sz="2800" dirty="0">
              <a:solidFill>
                <a:srgbClr val="FF3300"/>
              </a:solidFill>
            </a:endParaRPr>
          </a:p>
          <a:p>
            <a:endParaRPr lang="en-US" sz="2800" dirty="0"/>
          </a:p>
          <a:p>
            <a:endParaRPr lang="en-US" sz="4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179" y="1931541"/>
            <a:ext cx="6128821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849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Použité a další zdroje I.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cs typeface="Arial" panose="020B0604020202020204" pitchFamily="34" charset="0"/>
              </a:rPr>
              <a:t>zákon č. 89/2012 Sb., </a:t>
            </a:r>
            <a:r>
              <a:rPr lang="cs-CZ" altLang="cs-CZ" b="1" dirty="0">
                <a:cs typeface="Arial" panose="020B0604020202020204" pitchFamily="34" charset="0"/>
              </a:rPr>
              <a:t>občanský zákoník</a:t>
            </a:r>
            <a:r>
              <a:rPr lang="cs-CZ" altLang="cs-CZ" dirty="0">
                <a:cs typeface="Arial" panose="020B0604020202020204" pitchFamily="34" charset="0"/>
              </a:rPr>
              <a:t>: </a:t>
            </a:r>
            <a:r>
              <a:rPr lang="cs-CZ" altLang="cs-CZ" dirty="0">
                <a:cs typeface="Arial" panose="020B0604020202020204" pitchFamily="34" charset="0"/>
                <a:hlinkClick r:id="rId5"/>
              </a:rPr>
              <a:t>zakonyprolidi.cz/</a:t>
            </a:r>
            <a:r>
              <a:rPr lang="cs-CZ" altLang="cs-CZ" dirty="0" err="1">
                <a:cs typeface="Arial" panose="020B0604020202020204" pitchFamily="34" charset="0"/>
                <a:hlinkClick r:id="rId5"/>
              </a:rPr>
              <a:t>cs</a:t>
            </a:r>
            <a:r>
              <a:rPr lang="cs-CZ" altLang="cs-CZ" dirty="0">
                <a:cs typeface="Arial" panose="020B0604020202020204" pitchFamily="34" charset="0"/>
                <a:hlinkClick r:id="rId5"/>
              </a:rPr>
              <a:t>/2012-89</a:t>
            </a:r>
            <a:r>
              <a:rPr lang="cs-CZ" altLang="cs-CZ" dirty="0">
                <a:cs typeface="Arial" panose="020B0604020202020204" pitchFamily="34" charset="0"/>
              </a:rPr>
              <a:t> (k nevládním organizacím §§ 118—418)</a:t>
            </a:r>
          </a:p>
          <a:p>
            <a:endParaRPr lang="cs-CZ" altLang="cs-CZ" dirty="0">
              <a:cs typeface="Arial" panose="020B0604020202020204" pitchFamily="34" charset="0"/>
            </a:endParaRPr>
          </a:p>
          <a:p>
            <a:r>
              <a:rPr lang="cs-CZ" altLang="cs-CZ" dirty="0">
                <a:cs typeface="Arial" panose="020B0604020202020204" pitchFamily="34" charset="0"/>
              </a:rPr>
              <a:t>Kašpar J. 2010: </a:t>
            </a:r>
            <a:r>
              <a:rPr lang="cs-CZ" altLang="cs-CZ" b="1" dirty="0">
                <a:cs typeface="Arial" panose="020B0604020202020204" pitchFamily="34" charset="0"/>
              </a:rPr>
              <a:t>Neziskovky a ochrana přírody</a:t>
            </a:r>
            <a:r>
              <a:rPr lang="cs-CZ" altLang="cs-CZ" dirty="0">
                <a:cs typeface="Arial" panose="020B0604020202020204" pitchFamily="34" charset="0"/>
              </a:rPr>
              <a:t>. Ochrana přírody 2010/2: 22-23.</a:t>
            </a:r>
          </a:p>
          <a:p>
            <a:endParaRPr lang="cs-CZ" altLang="cs-CZ" dirty="0">
              <a:cs typeface="Arial" panose="020B0604020202020204" pitchFamily="34" charset="0"/>
            </a:endParaRPr>
          </a:p>
          <a:p>
            <a:r>
              <a:rPr lang="cs-CZ" altLang="cs-CZ" dirty="0">
                <a:cs typeface="Arial" panose="020B0604020202020204" pitchFamily="34" charset="0"/>
              </a:rPr>
              <a:t>výroční zprávy neziskových organizací – k dohledání na webech organizací a ve Sbírce listin</a:t>
            </a:r>
          </a:p>
          <a:p>
            <a:r>
              <a:rPr lang="cs-CZ" altLang="cs-CZ" dirty="0">
                <a:cs typeface="Arial" panose="020B0604020202020204" pitchFamily="34" charset="0"/>
              </a:rPr>
              <a:t>	(ČSO: </a:t>
            </a:r>
            <a:r>
              <a:rPr lang="cs-CZ" altLang="cs-CZ" dirty="0">
                <a:cs typeface="Arial" panose="020B0604020202020204" pitchFamily="34" charset="0"/>
                <a:hlinkClick r:id="rId6"/>
              </a:rPr>
              <a:t>or.justice.cz/</a:t>
            </a:r>
            <a:r>
              <a:rPr lang="cs-CZ" altLang="cs-CZ" dirty="0" err="1">
                <a:cs typeface="Arial" panose="020B0604020202020204" pitchFamily="34" charset="0"/>
                <a:hlinkClick r:id="rId6"/>
              </a:rPr>
              <a:t>ias</a:t>
            </a:r>
            <a:r>
              <a:rPr lang="cs-CZ" altLang="cs-CZ" dirty="0">
                <a:cs typeface="Arial" panose="020B0604020202020204" pitchFamily="34" charset="0"/>
                <a:hlinkClick r:id="rId6"/>
              </a:rPr>
              <a:t>/</a:t>
            </a:r>
            <a:r>
              <a:rPr lang="cs-CZ" altLang="cs-CZ" dirty="0" err="1">
                <a:cs typeface="Arial" panose="020B0604020202020204" pitchFamily="34" charset="0"/>
                <a:hlinkClick r:id="rId6"/>
              </a:rPr>
              <a:t>ui</a:t>
            </a:r>
            <a:r>
              <a:rPr lang="cs-CZ" altLang="cs-CZ" dirty="0">
                <a:cs typeface="Arial" panose="020B0604020202020204" pitchFamily="34" charset="0"/>
                <a:hlinkClick r:id="rId6"/>
              </a:rPr>
              <a:t>/</a:t>
            </a:r>
            <a:r>
              <a:rPr lang="cs-CZ" altLang="cs-CZ" dirty="0" err="1">
                <a:cs typeface="Arial" panose="020B0604020202020204" pitchFamily="34" charset="0"/>
                <a:hlinkClick r:id="rId6"/>
              </a:rPr>
              <a:t>rejstrik</a:t>
            </a:r>
            <a:r>
              <a:rPr lang="cs-CZ" altLang="cs-CZ" dirty="0">
                <a:cs typeface="Arial" panose="020B0604020202020204" pitchFamily="34" charset="0"/>
                <a:hlinkClick r:id="rId6"/>
              </a:rPr>
              <a:t>-$</a:t>
            </a:r>
            <a:r>
              <a:rPr lang="cs-CZ" altLang="cs-CZ" dirty="0" err="1">
                <a:cs typeface="Arial" panose="020B0604020202020204" pitchFamily="34" charset="0"/>
                <a:hlinkClick r:id="rId6"/>
              </a:rPr>
              <a:t>firma?ico</a:t>
            </a:r>
            <a:r>
              <a:rPr lang="cs-CZ" altLang="cs-CZ" dirty="0">
                <a:cs typeface="Arial" panose="020B0604020202020204" pitchFamily="34" charset="0"/>
                <a:hlinkClick r:id="rId6"/>
              </a:rPr>
              <a:t>=49629549</a:t>
            </a:r>
            <a:r>
              <a:rPr lang="cs-CZ" altLang="cs-CZ" dirty="0">
                <a:cs typeface="Arial" panose="020B0604020202020204" pitchFamily="34" charset="0"/>
              </a:rPr>
              <a:t>) </a:t>
            </a:r>
          </a:p>
          <a:p>
            <a:endParaRPr lang="cs-CZ" altLang="cs-CZ" dirty="0">
              <a:cs typeface="Arial" panose="020B0604020202020204" pitchFamily="34" charset="0"/>
            </a:endParaRPr>
          </a:p>
          <a:p>
            <a:endParaRPr lang="cs-CZ" altLang="cs-CZ" dirty="0">
              <a:cs typeface="Arial" panose="020B0604020202020204" pitchFamily="34" charset="0"/>
            </a:endParaRPr>
          </a:p>
          <a:p>
            <a:r>
              <a:rPr lang="cs-CZ" altLang="cs-CZ" b="1" dirty="0" err="1">
                <a:cs typeface="Arial" panose="020B0604020202020204" pitchFamily="34" charset="0"/>
              </a:rPr>
              <a:t>European</a:t>
            </a:r>
            <a:r>
              <a:rPr lang="cs-CZ" altLang="cs-CZ" b="1" dirty="0">
                <a:cs typeface="Arial" panose="020B0604020202020204" pitchFamily="34" charset="0"/>
              </a:rPr>
              <a:t> Citizen Science </a:t>
            </a:r>
            <a:r>
              <a:rPr lang="cs-CZ" altLang="cs-CZ" b="1" dirty="0" err="1">
                <a:cs typeface="Arial" panose="020B0604020202020204" pitchFamily="34" charset="0"/>
              </a:rPr>
              <a:t>Association</a:t>
            </a:r>
            <a:r>
              <a:rPr lang="cs-CZ" altLang="cs-CZ" dirty="0">
                <a:cs typeface="Arial" panose="020B0604020202020204" pitchFamily="34" charset="0"/>
              </a:rPr>
              <a:t>: </a:t>
            </a:r>
            <a:r>
              <a:rPr lang="cs-CZ" altLang="cs-CZ" dirty="0">
                <a:cs typeface="Arial" panose="020B0604020202020204" pitchFamily="34" charset="0"/>
                <a:hlinkClick r:id="rId7"/>
              </a:rPr>
              <a:t>ecsa.citizen-science.net</a:t>
            </a:r>
            <a:r>
              <a:rPr lang="cs-CZ" altLang="cs-CZ" dirty="0">
                <a:cs typeface="Arial" panose="020B0604020202020204" pitchFamily="34" charset="0"/>
              </a:rPr>
              <a:t> </a:t>
            </a:r>
          </a:p>
          <a:p>
            <a:r>
              <a:rPr lang="cs-CZ" altLang="cs-CZ" b="1" dirty="0">
                <a:cs typeface="Arial" panose="020B0604020202020204" pitchFamily="34" charset="0"/>
              </a:rPr>
              <a:t>10 principů občanské vědy</a:t>
            </a:r>
            <a:r>
              <a:rPr lang="cs-CZ" altLang="cs-CZ" dirty="0">
                <a:cs typeface="Arial" panose="020B0604020202020204" pitchFamily="34" charset="0"/>
              </a:rPr>
              <a:t>: </a:t>
            </a:r>
            <a:r>
              <a:rPr lang="cs-CZ" altLang="cs-CZ" dirty="0">
                <a:cs typeface="Arial" panose="020B0604020202020204" pitchFamily="34" charset="0"/>
                <a:hlinkClick r:id="rId8"/>
              </a:rPr>
              <a:t>osf.io/vma3b</a:t>
            </a:r>
            <a:r>
              <a:rPr lang="cs-CZ" altLang="cs-CZ" dirty="0">
                <a:cs typeface="Arial" panose="020B0604020202020204" pitchFamily="34" charset="0"/>
              </a:rPr>
              <a:t> </a:t>
            </a:r>
          </a:p>
          <a:p>
            <a:endParaRPr lang="cs-CZ" altLang="cs-CZ" dirty="0">
              <a:cs typeface="Arial" panose="020B0604020202020204" pitchFamily="34" charset="0"/>
            </a:endParaRPr>
          </a:p>
          <a:p>
            <a:r>
              <a:rPr lang="cs-CZ" altLang="cs-CZ" b="1" dirty="0" err="1">
                <a:cs typeface="Arial" panose="020B0604020202020204" pitchFamily="34" charset="0"/>
              </a:rPr>
              <a:t>Creative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commons</a:t>
            </a:r>
            <a:r>
              <a:rPr lang="cs-CZ" altLang="cs-CZ" dirty="0">
                <a:cs typeface="Arial" panose="020B0604020202020204" pitchFamily="34" charset="0"/>
              </a:rPr>
              <a:t>: </a:t>
            </a:r>
            <a:r>
              <a:rPr lang="cs-CZ" altLang="cs-CZ" dirty="0">
                <a:cs typeface="Arial" panose="020B0604020202020204" pitchFamily="34" charset="0"/>
                <a:hlinkClick r:id="rId9"/>
              </a:rPr>
              <a:t>creativecommons.org</a:t>
            </a:r>
            <a:r>
              <a:rPr lang="cs-CZ" altLang="cs-CZ" dirty="0">
                <a:cs typeface="Arial" panose="020B0604020202020204" pitchFamily="34" charset="0"/>
              </a:rPr>
              <a:t>, </a:t>
            </a:r>
            <a:r>
              <a:rPr lang="cs-CZ" altLang="cs-CZ" dirty="0">
                <a:cs typeface="Arial" panose="020B0604020202020204" pitchFamily="34" charset="0"/>
                <a:hlinkClick r:id="rId10"/>
              </a:rPr>
              <a:t>creativecommons.cz</a:t>
            </a:r>
            <a:endParaRPr lang="cs-CZ" altLang="cs-CZ" dirty="0">
              <a:cs typeface="Arial" panose="020B0604020202020204" pitchFamily="34" charset="0"/>
            </a:endParaRP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dirty="0" err="1"/>
              <a:t>Lepczyk</a:t>
            </a:r>
            <a:r>
              <a:rPr lang="cs-CZ" dirty="0"/>
              <a:t> Ch., A., </a:t>
            </a:r>
            <a:r>
              <a:rPr lang="cs-CZ" dirty="0" err="1"/>
              <a:t>Boyle</a:t>
            </a:r>
            <a:r>
              <a:rPr lang="cs-CZ" dirty="0"/>
              <a:t> O., D., Vargo T. L. V. 2020: </a:t>
            </a:r>
            <a:r>
              <a:rPr lang="en-US" b="1" dirty="0"/>
              <a:t>Handbook of</a:t>
            </a:r>
            <a:r>
              <a:rPr lang="cs-CZ" b="1" dirty="0"/>
              <a:t> </a:t>
            </a:r>
            <a:r>
              <a:rPr lang="en-US" b="1" dirty="0"/>
              <a:t>Citizen Science in Ecology and Conservation</a:t>
            </a:r>
            <a:r>
              <a:rPr lang="cs-CZ" dirty="0"/>
              <a:t>. 	University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California</a:t>
            </a:r>
            <a:r>
              <a:rPr lang="cs-CZ" dirty="0"/>
              <a:t> </a:t>
            </a:r>
            <a:r>
              <a:rPr lang="cs-CZ" dirty="0" err="1"/>
              <a:t>Press</a:t>
            </a:r>
            <a:endParaRPr lang="cs-CZ" dirty="0"/>
          </a:p>
          <a:p>
            <a:endParaRPr lang="cs-CZ" b="1" dirty="0"/>
          </a:p>
          <a:p>
            <a:r>
              <a:rPr lang="cs-CZ" dirty="0"/>
              <a:t>D</a:t>
            </a:r>
            <a:r>
              <a:rPr lang="en-US" dirty="0" err="1"/>
              <a:t>ickinson</a:t>
            </a:r>
            <a:r>
              <a:rPr lang="cs-CZ" dirty="0"/>
              <a:t> J. L.</a:t>
            </a:r>
            <a:r>
              <a:rPr lang="en-US" dirty="0"/>
              <a:t>, Bonney</a:t>
            </a:r>
            <a:r>
              <a:rPr lang="cs-CZ" dirty="0"/>
              <a:t> R. 2012: </a:t>
            </a:r>
            <a:r>
              <a:rPr lang="en-US" b="1" dirty="0"/>
              <a:t>Citizen Science</a:t>
            </a:r>
            <a:r>
              <a:rPr lang="cs-CZ" b="1" dirty="0"/>
              <a:t>.</a:t>
            </a:r>
            <a:r>
              <a:rPr lang="en-US" b="1" dirty="0"/>
              <a:t> Public Participation in Environmental Research</a:t>
            </a:r>
            <a:r>
              <a:rPr lang="cs-CZ" dirty="0"/>
              <a:t>. </a:t>
            </a:r>
            <a:r>
              <a:rPr lang="cs-CZ" dirty="0" err="1"/>
              <a:t>Comstock</a:t>
            </a:r>
            <a:r>
              <a:rPr lang="cs-CZ" dirty="0"/>
              <a:t> 	</a:t>
            </a:r>
            <a:r>
              <a:rPr lang="cs-CZ" dirty="0" err="1"/>
              <a:t>Publishing</a:t>
            </a:r>
            <a:r>
              <a:rPr lang="cs-CZ" dirty="0"/>
              <a:t> </a:t>
            </a:r>
            <a:r>
              <a:rPr lang="cs-CZ" dirty="0" err="1"/>
              <a:t>Associates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70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Použité a další zdroje II.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cs typeface="Arial" panose="020B0604020202020204" pitchFamily="34" charset="0"/>
              </a:rPr>
              <a:t>Pan-</a:t>
            </a:r>
            <a:r>
              <a:rPr lang="cs-CZ" altLang="cs-CZ" b="1" dirty="0" err="1">
                <a:cs typeface="Arial" panose="020B0604020202020204" pitchFamily="34" charset="0"/>
              </a:rPr>
              <a:t>European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Common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Bird</a:t>
            </a:r>
            <a:r>
              <a:rPr lang="cs-CZ" altLang="cs-CZ" b="1" dirty="0">
                <a:cs typeface="Arial" panose="020B0604020202020204" pitchFamily="34" charset="0"/>
              </a:rPr>
              <a:t> Monitoring </a:t>
            </a:r>
            <a:r>
              <a:rPr lang="cs-CZ" altLang="cs-CZ" b="1" dirty="0" err="1">
                <a:cs typeface="Arial" panose="020B0604020202020204" pitchFamily="34" charset="0"/>
              </a:rPr>
              <a:t>Scheme</a:t>
            </a:r>
            <a:r>
              <a:rPr lang="cs-CZ" altLang="cs-CZ" dirty="0">
                <a:cs typeface="Arial" panose="020B0604020202020204" pitchFamily="34" charset="0"/>
              </a:rPr>
              <a:t>: </a:t>
            </a:r>
            <a:r>
              <a:rPr lang="cs-CZ" altLang="cs-CZ" dirty="0">
                <a:cs typeface="Arial" panose="020B0604020202020204" pitchFamily="34" charset="0"/>
                <a:hlinkClick r:id="rId5"/>
              </a:rPr>
              <a:t>pecbms.info</a:t>
            </a:r>
            <a:r>
              <a:rPr lang="cs-CZ" altLang="cs-CZ" dirty="0">
                <a:cs typeface="Arial" panose="020B0604020202020204" pitchFamily="34" charset="0"/>
              </a:rPr>
              <a:t> (pod záložkou </a:t>
            </a:r>
            <a:r>
              <a:rPr lang="cs-CZ" altLang="cs-CZ" dirty="0" err="1">
                <a:cs typeface="Arial" panose="020B0604020202020204" pitchFamily="34" charset="0"/>
              </a:rPr>
              <a:t>Methods</a:t>
            </a:r>
            <a:r>
              <a:rPr lang="cs-CZ" altLang="cs-CZ" dirty="0">
                <a:cs typeface="Arial" panose="020B0604020202020204" pitchFamily="34" charset="0"/>
              </a:rPr>
              <a:t>/</a:t>
            </a:r>
            <a:r>
              <a:rPr lang="cs-CZ" altLang="cs-CZ" dirty="0" err="1">
                <a:cs typeface="Arial" panose="020B0604020202020204" pitchFamily="34" charset="0"/>
              </a:rPr>
              <a:t>Useful</a:t>
            </a:r>
            <a:r>
              <a:rPr lang="cs-CZ" altLang="cs-CZ" dirty="0">
                <a:cs typeface="Arial" panose="020B0604020202020204" pitchFamily="34" charset="0"/>
              </a:rPr>
              <a:t> </a:t>
            </a:r>
            <a:r>
              <a:rPr lang="cs-CZ" altLang="cs-CZ" dirty="0" err="1">
                <a:cs typeface="Arial" panose="020B0604020202020204" pitchFamily="34" charset="0"/>
              </a:rPr>
              <a:t>reading</a:t>
            </a:r>
            <a:r>
              <a:rPr lang="cs-CZ" altLang="cs-CZ" dirty="0">
                <a:cs typeface="Arial" panose="020B0604020202020204" pitchFamily="34" charset="0"/>
              </a:rPr>
              <a:t> obsáhlý 	seznam zdrojů k monitoringu ptáků)</a:t>
            </a:r>
          </a:p>
          <a:p>
            <a:endParaRPr lang="cs-CZ" altLang="cs-CZ" dirty="0">
              <a:cs typeface="Arial" panose="020B0604020202020204" pitchFamily="34" charset="0"/>
            </a:endParaRPr>
          </a:p>
          <a:p>
            <a:r>
              <a:rPr lang="en-US" altLang="cs-CZ" dirty="0">
                <a:cs typeface="Arial" panose="020B0604020202020204" pitchFamily="34" charset="0"/>
              </a:rPr>
              <a:t>Bibby, C.J., Burgess, N.D. et Hill, D.A. 2000: </a:t>
            </a:r>
            <a:r>
              <a:rPr lang="en-US" altLang="cs-CZ" b="1" dirty="0">
                <a:cs typeface="Arial" panose="020B0604020202020204" pitchFamily="34" charset="0"/>
              </a:rPr>
              <a:t>Bird Census Techniques</a:t>
            </a:r>
            <a:r>
              <a:rPr lang="en-US" altLang="cs-CZ" dirty="0">
                <a:cs typeface="Arial" panose="020B0604020202020204" pitchFamily="34" charset="0"/>
              </a:rPr>
              <a:t>. Academic Press, London, 2nd edition.</a:t>
            </a:r>
            <a:endParaRPr lang="cs-CZ" altLang="cs-CZ" dirty="0">
              <a:cs typeface="Arial" panose="020B0604020202020204" pitchFamily="34" charset="0"/>
            </a:endParaRPr>
          </a:p>
          <a:p>
            <a:endParaRPr lang="cs-CZ" altLang="cs-CZ" dirty="0">
              <a:cs typeface="Arial" panose="020B0604020202020204" pitchFamily="34" charset="0"/>
            </a:endParaRPr>
          </a:p>
          <a:p>
            <a:r>
              <a:rPr lang="en-US" dirty="0"/>
              <a:t>Voříšek, P., Klvaňová, A., Wotton, S. and R. D. Gregory 2008: </a:t>
            </a:r>
            <a:r>
              <a:rPr lang="en-US" b="1" dirty="0"/>
              <a:t>A best practice guide for wild bird monitoring schemes.</a:t>
            </a:r>
            <a:r>
              <a:rPr lang="en-US" dirty="0"/>
              <a:t> </a:t>
            </a:r>
            <a:r>
              <a:rPr lang="cs-CZ" dirty="0"/>
              <a:t>	</a:t>
            </a:r>
            <a:r>
              <a:rPr lang="en-US" dirty="0"/>
              <a:t>First edition. RSPB/CSO.</a:t>
            </a:r>
            <a:r>
              <a:rPr lang="cs-CZ" dirty="0"/>
              <a:t> (ke stažení </a:t>
            </a:r>
            <a:r>
              <a:rPr lang="cs-CZ" dirty="0">
                <a:hlinkClick r:id="rId6"/>
              </a:rPr>
              <a:t>bigfiles.birdlife.cz/</a:t>
            </a:r>
            <a:r>
              <a:rPr lang="cs-CZ" dirty="0" err="1">
                <a:hlinkClick r:id="rId6"/>
              </a:rPr>
              <a:t>ebcc</a:t>
            </a:r>
            <a:r>
              <a:rPr lang="cs-CZ" dirty="0">
                <a:hlinkClick r:id="rId6"/>
              </a:rPr>
              <a:t>/BPG</a:t>
            </a:r>
            <a:r>
              <a:rPr lang="cs-CZ" dirty="0"/>
              <a:t>) </a:t>
            </a:r>
            <a:endParaRPr lang="cs-CZ" altLang="cs-CZ" dirty="0">
              <a:cs typeface="Arial" panose="020B0604020202020204" pitchFamily="34" charset="0"/>
            </a:endParaRPr>
          </a:p>
          <a:p>
            <a:endParaRPr lang="cs-CZ" altLang="cs-CZ" b="1" dirty="0">
              <a:cs typeface="Arial" panose="020B0604020202020204" pitchFamily="34" charset="0"/>
            </a:endParaRPr>
          </a:p>
          <a:p>
            <a:r>
              <a:rPr lang="cs-CZ" altLang="cs-CZ" b="1" dirty="0">
                <a:cs typeface="Arial" panose="020B0604020202020204" pitchFamily="34" charset="0"/>
              </a:rPr>
              <a:t>Občanská věda v ČSO</a:t>
            </a:r>
            <a:r>
              <a:rPr lang="cs-CZ" altLang="cs-CZ" dirty="0">
                <a:cs typeface="Arial" panose="020B0604020202020204" pitchFamily="34" charset="0"/>
              </a:rPr>
              <a:t>: </a:t>
            </a:r>
            <a:r>
              <a:rPr lang="cs-CZ" altLang="cs-CZ" dirty="0">
                <a:cs typeface="Arial" panose="020B0604020202020204" pitchFamily="34" charset="0"/>
                <a:hlinkClick r:id="rId7"/>
              </a:rPr>
              <a:t>birdlife.cz/</a:t>
            </a:r>
            <a:r>
              <a:rPr lang="cs-CZ" altLang="cs-CZ" dirty="0" err="1">
                <a:cs typeface="Arial" panose="020B0604020202020204" pitchFamily="34" charset="0"/>
                <a:hlinkClick r:id="rId7"/>
              </a:rPr>
              <a:t>obcanska</a:t>
            </a:r>
            <a:r>
              <a:rPr lang="cs-CZ" altLang="cs-CZ" dirty="0">
                <a:cs typeface="Arial" panose="020B0604020202020204" pitchFamily="34" charset="0"/>
                <a:hlinkClick r:id="rId7"/>
              </a:rPr>
              <a:t>-veda</a:t>
            </a:r>
            <a:r>
              <a:rPr lang="cs-CZ" altLang="cs-CZ" dirty="0">
                <a:cs typeface="Arial" panose="020B0604020202020204" pitchFamily="34" charset="0"/>
              </a:rPr>
              <a:t> 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b="1" dirty="0">
                <a:cs typeface="Arial" panose="020B0604020202020204" pitchFamily="34" charset="0"/>
              </a:rPr>
              <a:t>Jednotný program sčítání ptáků</a:t>
            </a:r>
            <a:r>
              <a:rPr lang="cs-CZ" dirty="0">
                <a:cs typeface="Arial" panose="020B0604020202020204" pitchFamily="34" charset="0"/>
              </a:rPr>
              <a:t> (vč. populačních trendů druhů): </a:t>
            </a:r>
            <a:r>
              <a:rPr lang="cs-CZ" dirty="0">
                <a:cs typeface="Arial" panose="020B0604020202020204" pitchFamily="34" charset="0"/>
                <a:hlinkClick r:id="rId8"/>
              </a:rPr>
              <a:t>jpsp.birds.cz</a:t>
            </a:r>
            <a:endParaRPr lang="cs-CZ" dirty="0">
              <a:cs typeface="Arial" panose="020B0604020202020204" pitchFamily="34" charset="0"/>
            </a:endParaRP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b="1" dirty="0">
                <a:cs typeface="Arial" panose="020B0604020202020204" pitchFamily="34" charset="0"/>
              </a:rPr>
              <a:t>Liniové sčítání druhů</a:t>
            </a:r>
            <a:r>
              <a:rPr lang="cs-CZ" dirty="0">
                <a:cs typeface="Arial" panose="020B0604020202020204" pitchFamily="34" charset="0"/>
              </a:rPr>
              <a:t>: </a:t>
            </a:r>
            <a:r>
              <a:rPr lang="cs-CZ" dirty="0">
                <a:cs typeface="Arial" panose="020B0604020202020204" pitchFamily="34" charset="0"/>
                <a:hlinkClick r:id="rId9"/>
              </a:rPr>
              <a:t>birdlife.cz/</a:t>
            </a:r>
            <a:r>
              <a:rPr lang="cs-CZ" dirty="0" err="1">
                <a:cs typeface="Arial" panose="020B0604020202020204" pitchFamily="34" charset="0"/>
                <a:hlinkClick r:id="rId9"/>
              </a:rPr>
              <a:t>lsd</a:t>
            </a:r>
            <a:endParaRPr lang="cs-CZ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4385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Kontakt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08668" y="1848158"/>
            <a:ext cx="69503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b="1" dirty="0">
                <a:cs typeface="Arial" panose="020B0604020202020204" pitchFamily="34" charset="0"/>
              </a:rPr>
              <a:t>Zdeněk Vermouzek</a:t>
            </a:r>
            <a:endParaRPr lang="cs-CZ" altLang="cs-CZ" sz="2800" dirty="0">
              <a:cs typeface="Arial" panose="020B0604020202020204" pitchFamily="34" charset="0"/>
            </a:endParaRPr>
          </a:p>
          <a:p>
            <a:r>
              <a:rPr lang="cs-CZ" sz="2800" dirty="0">
                <a:cs typeface="Arial" panose="020B0604020202020204" pitchFamily="34" charset="0"/>
              </a:rPr>
              <a:t>Česká společnost ornitologická</a:t>
            </a:r>
          </a:p>
          <a:p>
            <a:r>
              <a:rPr lang="cs-CZ" sz="2800" dirty="0">
                <a:cs typeface="Arial" panose="020B0604020202020204" pitchFamily="34" charset="0"/>
                <a:hlinkClick r:id="rId5"/>
              </a:rPr>
              <a:t>verm@birdlife.cz</a:t>
            </a:r>
            <a:endParaRPr lang="cs-CZ" sz="2800" dirty="0">
              <a:cs typeface="Arial" panose="020B0604020202020204" pitchFamily="34" charset="0"/>
            </a:endParaRPr>
          </a:p>
          <a:p>
            <a:r>
              <a:rPr lang="cs-CZ" sz="2800" dirty="0">
                <a:cs typeface="Arial" panose="020B0604020202020204" pitchFamily="34" charset="0"/>
              </a:rPr>
              <a:t>773 380 285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11452" r="13309"/>
          <a:stretch/>
        </p:blipFill>
        <p:spPr>
          <a:xfrm>
            <a:off x="771088" y="1848158"/>
            <a:ext cx="3571539" cy="43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53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Role NGO v ochraně přírody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praktická ochrana přírody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pozemkové spolky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5137"/>
            <a:ext cx="10767317" cy="68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2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Role NGO v ochraně přírody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praktická ochrana přírody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pozemkové spolky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836"/>
            <a:ext cx="10315254" cy="687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32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Role NGO v ochraně přírody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praktická ochrana přírody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pozemkové spolky</a:t>
            </a:r>
          </a:p>
        </p:txBody>
      </p:sp>
      <p:pic>
        <p:nvPicPr>
          <p:cNvPr id="8" name="Obrázek 7" descr="Obsah obrázku venku, tráva, savec, kůň&#10;&#10;Popis byl vytvořen automaticky">
            <a:extLst>
              <a:ext uri="{FF2B5EF4-FFF2-40B4-BE49-F238E27FC236}">
                <a16:creationId xmlns:a16="http://schemas.microsoft.com/office/drawing/2014/main" id="{A0DFBD81-28A7-0FAA-CD6E-113D2EEEE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926" y="0"/>
            <a:ext cx="12260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89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FF9F652-0422-0A56-D898-DA34BC62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9102"/>
            <a:ext cx="5134835" cy="473210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088" y="124071"/>
            <a:ext cx="10515600" cy="1325563"/>
          </a:xfrm>
        </p:spPr>
        <p:txBody>
          <a:bodyPr/>
          <a:lstStyle/>
          <a:p>
            <a:r>
              <a:rPr lang="cs-CZ" b="1" spc="100" dirty="0">
                <a:latin typeface="+mn-lt"/>
              </a:rPr>
              <a:t>Role NGO v ochraně přírody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4713" y="1231250"/>
            <a:ext cx="12658926" cy="214194"/>
            <a:chOff x="120301" y="1326276"/>
            <a:chExt cx="12658926" cy="214194"/>
          </a:xfrm>
        </p:grpSpPr>
        <p:pic>
          <p:nvPicPr>
            <p:cNvPr id="4" name="Obrázek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092" y="161825"/>
            <a:ext cx="830740" cy="8659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71088" y="1848158"/>
            <a:ext cx="10987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praktická ochrana přírody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pozemkové spolky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hlídací psi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700" y="1992154"/>
            <a:ext cx="4604300" cy="48658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48"/>
          <a:stretch/>
        </p:blipFill>
        <p:spPr>
          <a:xfrm>
            <a:off x="3148093" y="3429000"/>
            <a:ext cx="4932651" cy="42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613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5135</TotalTime>
  <Words>1337</Words>
  <Application>Microsoft Office PowerPoint</Application>
  <PresentationFormat>Širokoúhlá obrazovka</PresentationFormat>
  <Paragraphs>408</Paragraphs>
  <Slides>55</Slides>
  <Notes>55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0" baseType="lpstr">
      <vt:lpstr>Arial</vt:lpstr>
      <vt:lpstr>Birds11</vt:lpstr>
      <vt:lpstr>Calibri</vt:lpstr>
      <vt:lpstr>Calibri Light</vt:lpstr>
      <vt:lpstr>Motiv Office</vt:lpstr>
      <vt:lpstr>Zdeněk Vermouzek</vt:lpstr>
      <vt:lpstr>O čem to bude?</vt:lpstr>
      <vt:lpstr>Nevládní neziskové organizace</vt:lpstr>
      <vt:lpstr>Role NGO v ochraně přírody</vt:lpstr>
      <vt:lpstr>Role NGO v ochraně přírody</vt:lpstr>
      <vt:lpstr>Role NGO v ochraně přírody</vt:lpstr>
      <vt:lpstr>Role NGO v ochraně přírody</vt:lpstr>
      <vt:lpstr>Role NGO v ochraně přírody</vt:lpstr>
      <vt:lpstr>Role NGO v ochraně přírody</vt:lpstr>
      <vt:lpstr>Role NGO v ochraně přírody</vt:lpstr>
      <vt:lpstr>Role NGO v ochraně přírody</vt:lpstr>
      <vt:lpstr>Role NGO v ochraně přírody</vt:lpstr>
      <vt:lpstr>Role NGO v ochraně přírody</vt:lpstr>
      <vt:lpstr>Monitoring</vt:lpstr>
      <vt:lpstr>Vědecký výzkum</vt:lpstr>
      <vt:lpstr>Amatérská ornitologie</vt:lpstr>
      <vt:lpstr>Občanská věda</vt:lpstr>
      <vt:lpstr>Open access/open data</vt:lpstr>
      <vt:lpstr>Prezentace aplikace PowerPoint</vt:lpstr>
      <vt:lpstr>Bezpečné zastávky</vt:lpstr>
      <vt:lpstr>Bezpečné zastávky</vt:lpstr>
      <vt:lpstr>Fotografování ptáků na sloupech</vt:lpstr>
      <vt:lpstr>Hnízdění čápů bílých</vt:lpstr>
      <vt:lpstr>Sčítání čápů 1934</vt:lpstr>
      <vt:lpstr>Hnízdění čápů bílých</vt:lpstr>
      <vt:lpstr>Nářečí českých strnadů</vt:lpstr>
      <vt:lpstr>Nářečí českých strnadů</vt:lpstr>
      <vt:lpstr>Nářečí českých strnadů</vt:lpstr>
      <vt:lpstr>Ptačí hodinka</vt:lpstr>
      <vt:lpstr>Ptačí hodinka</vt:lpstr>
      <vt:lpstr>Ptačí hodinka</vt:lpstr>
      <vt:lpstr>Ptačí choroby</vt:lpstr>
      <vt:lpstr>Faunistická databáze</vt:lpstr>
      <vt:lpstr>Kompletní seznamy</vt:lpstr>
      <vt:lpstr>Hnízdiště rorýsů, kavek a jiřiček</vt:lpstr>
      <vt:lpstr>Hnízdiště čejek a kulíků</vt:lpstr>
      <vt:lpstr>Hnízdiště čejek a kulíků</vt:lpstr>
      <vt:lpstr>Pracovní skupiny</vt:lpstr>
      <vt:lpstr>Liniové sčítání druhů (LSD)</vt:lpstr>
      <vt:lpstr>Liniové sčítání druhů (LSD)</vt:lpstr>
      <vt:lpstr>Liniové sčítání druhů (LSD)</vt:lpstr>
      <vt:lpstr>Jak uvařit LSD?</vt:lpstr>
      <vt:lpstr>Trip s LSD</vt:lpstr>
      <vt:lpstr>Podrobnosti</vt:lpstr>
      <vt:lpstr>Sčítání 2023</vt:lpstr>
      <vt:lpstr>Vícedruhové indikátory</vt:lpstr>
      <vt:lpstr>Klimatický indikátor</vt:lpstr>
      <vt:lpstr>A co kosové? Vymřou?</vt:lpstr>
      <vt:lpstr>Odhad hustoty populací</vt:lpstr>
      <vt:lpstr>Celostátní populace</vt:lpstr>
      <vt:lpstr>Sčítejte LSD!</vt:lpstr>
      <vt:lpstr>Občanská věda v ČSO</vt:lpstr>
      <vt:lpstr>Použité a další zdroje I.</vt:lpstr>
      <vt:lpstr>Použité a další zdroje II.</vt:lpstr>
      <vt:lpstr>Kontakt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 v ochraně přírody, občanská věda</dc:title>
  <dc:creator>Zdeněk Vermouzek</dc:creator>
  <cp:lastModifiedBy>Zdeněk Vermouzek</cp:lastModifiedBy>
  <cp:revision>143</cp:revision>
  <dcterms:created xsi:type="dcterms:W3CDTF">2017-11-24T14:35:20Z</dcterms:created>
  <dcterms:modified xsi:type="dcterms:W3CDTF">2023-10-16T14:22:46Z</dcterms:modified>
</cp:coreProperties>
</file>