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64" r:id="rId9"/>
    <p:sldId id="265" r:id="rId10"/>
    <p:sldId id="266" r:id="rId11"/>
    <p:sldId id="267" r:id="rId12"/>
    <p:sldId id="273" r:id="rId13"/>
    <p:sldId id="274" r:id="rId14"/>
    <p:sldId id="276" r:id="rId15"/>
    <p:sldId id="269" r:id="rId16"/>
    <p:sldId id="268" r:id="rId17"/>
    <p:sldId id="270" r:id="rId18"/>
    <p:sldId id="271" r:id="rId19"/>
    <p:sldId id="272" r:id="rId20"/>
    <p:sldId id="277" r:id="rId21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67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defRPr/>
            </a:pPr>
            <a:endParaRPr lang="cs-CZ" altLang="cs-CZ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ldImg"/>
          </p:nvPr>
        </p:nvSpPr>
        <p:spPr bwMode="auto">
          <a:xfrm>
            <a:off x="0" y="-7578725"/>
            <a:ext cx="0" cy="1654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409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2662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2867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3072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3072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555613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3481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3277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3686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3891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4096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4096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107176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819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1024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1229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1433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2048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2253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2457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66039-E6B1-4097-A253-66B795E3CC1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898765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BB77B-D1F6-4E17-B73E-737BA39873F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03270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3513" y="463550"/>
            <a:ext cx="1941512" cy="56308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5313" cy="56308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27D65-4A2C-4EAC-A3E3-10F6F13AFBC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767767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63550"/>
            <a:ext cx="7769225" cy="14319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DAB80-34E8-4229-937D-C29C25279C4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85331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9F235-A9E8-4799-9777-BB85F735A44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324145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47E24-E6C7-4A58-B65F-B0F54A26EEE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2629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08412" cy="41132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6A04A-262A-480E-B3E8-1C4A8FCB415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830873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6B51F-6BB6-4A6E-A176-917BFCAD5D8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12529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86C58-8011-486D-8AAB-93209D3E231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03696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EFCFE-A2F9-4A63-A588-A42BD28F883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129856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EA4F4-C143-4CE2-B55C-8EF9D6AB812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94442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3549F-05F6-4168-9294-AF5534A5A38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371482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6922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69225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2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fld id="{5A735E37-4D94-40AD-9704-FF7C0E39AC9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4572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9144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13716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18288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39725" indent="-339725" algn="l" defTabSz="449263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39775" indent="-282575" algn="l" defTabSz="449263" rtl="0" eaLnBrk="0" fontAlgn="base" hangingPunct="0">
        <a:lnSpc>
          <a:spcPct val="9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5400" b="1" smtClean="0">
                <a:latin typeface="Arial" panose="020B0604020202020204" pitchFamily="34" charset="0"/>
              </a:rPr>
              <a:t>Jak citovat literaturu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665125" y="332656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dirty="0" err="1" smtClean="0">
                <a:latin typeface="Arial" panose="020B0604020202020204" pitchFamily="34" charset="0"/>
              </a:rPr>
              <a:t>Citace</a:t>
            </a:r>
            <a:r>
              <a:rPr lang="en-GB" altLang="cs-CZ" sz="3600" b="1" dirty="0" smtClean="0">
                <a:latin typeface="Arial" panose="020B0604020202020204" pitchFamily="34" charset="0"/>
              </a:rPr>
              <a:t> </a:t>
            </a:r>
            <a:r>
              <a:rPr lang="en-GB" altLang="cs-CZ" sz="3600" b="1" dirty="0" err="1" smtClean="0">
                <a:latin typeface="Arial" panose="020B0604020202020204" pitchFamily="34" charset="0"/>
              </a:rPr>
              <a:t>časopisu</a:t>
            </a:r>
            <a:r>
              <a:rPr lang="en-GB" altLang="cs-CZ" sz="3600" b="1" dirty="0" smtClean="0">
                <a:latin typeface="Arial" panose="020B0604020202020204" pitchFamily="34" charset="0"/>
              </a:rPr>
              <a:t> III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5125" y="1628800"/>
            <a:ext cx="7772400" cy="5112568"/>
          </a:xfr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Verh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andlungen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smtClean="0">
                <a:latin typeface="Arial" panose="020B0604020202020204" pitchFamily="34" charset="0"/>
              </a:rPr>
              <a:t>des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Naturforsch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enden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Ver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eines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smtClean="0">
                <a:latin typeface="Arial" panose="020B0604020202020204" pitchFamily="34" charset="0"/>
              </a:rPr>
              <a:t>in </a:t>
            </a:r>
            <a:r>
              <a:rPr lang="en-GB" altLang="cs-CZ" sz="2400" dirty="0" smtClean="0">
                <a:latin typeface="Arial" panose="020B0604020202020204" pitchFamily="34" charset="0"/>
              </a:rPr>
              <a:t>Brünn </a:t>
            </a:r>
            <a:r>
              <a:rPr lang="en-GB" altLang="cs-CZ" sz="2400" dirty="0" smtClean="0">
                <a:latin typeface="Arial" panose="020B0604020202020204" pitchFamily="34" charset="0"/>
              </a:rPr>
              <a:t>4 (</a:t>
            </a:r>
            <a:r>
              <a:rPr lang="en-GB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1865</a:t>
            </a:r>
            <a:r>
              <a:rPr lang="en-GB" altLang="cs-CZ" sz="2400" dirty="0" smtClean="0">
                <a:latin typeface="Arial" panose="020B0604020202020204" pitchFamily="34" charset="0"/>
              </a:rPr>
              <a:t>): 3–9, </a:t>
            </a:r>
            <a:r>
              <a:rPr lang="en-GB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1866</a:t>
            </a:r>
            <a:r>
              <a:rPr lang="en-GB" altLang="cs-CZ" sz="2400" dirty="0" smtClean="0">
                <a:latin typeface="Arial" panose="020B0604020202020204" pitchFamily="34" charset="0"/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1800" i="1" dirty="0" err="1" smtClean="0">
                <a:latin typeface="Arial" panose="020B0604020202020204" pitchFamily="34" charset="0"/>
              </a:rPr>
              <a:t>časopis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vycházel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jako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výroční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zpráva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o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činnosti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spolku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vždy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v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následujícím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roce</a:t>
            </a:r>
            <a:endParaRPr lang="en-GB" altLang="cs-CZ" sz="1800" i="1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Spisy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Přírod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ovědecké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smtClean="0">
                <a:latin typeface="Arial" panose="020B0604020202020204" pitchFamily="34" charset="0"/>
              </a:rPr>
              <a:t>f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ak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ulty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Univ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ersity</a:t>
            </a:r>
            <a:r>
              <a:rPr lang="en-GB" altLang="cs-CZ" sz="2400" dirty="0" smtClean="0">
                <a:latin typeface="Arial" panose="020B0604020202020204" pitchFamily="34" charset="0"/>
              </a:rPr>
              <a:t> Karl</a:t>
            </a:r>
            <a:r>
              <a:rPr lang="cs-CZ" altLang="cs-CZ" sz="2400" dirty="0" smtClean="0">
                <a:latin typeface="Arial" panose="020B0604020202020204" pitchFamily="34" charset="0"/>
              </a:rPr>
              <a:t>ovy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smtClean="0">
                <a:latin typeface="Arial" panose="020B0604020202020204" pitchFamily="34" charset="0"/>
              </a:rPr>
              <a:t>(no) 39: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Folia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Fac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ultatis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scientiarum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smtClean="0">
                <a:latin typeface="Arial" panose="020B0604020202020204" pitchFamily="34" charset="0"/>
              </a:rPr>
              <a:t>n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atur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alium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Univ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ersitatis</a:t>
            </a:r>
            <a:r>
              <a:rPr lang="en-GB" altLang="cs-CZ" sz="2400" dirty="0" smtClean="0">
                <a:latin typeface="Arial" panose="020B0604020202020204" pitchFamily="34" charset="0"/>
              </a:rPr>
              <a:t> Masaryk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ianae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smtClean="0">
                <a:latin typeface="Arial" panose="020B0604020202020204" pitchFamily="34" charset="0"/>
              </a:rPr>
              <a:t>b</a:t>
            </a:r>
            <a:r>
              <a:rPr lang="en-GB" altLang="cs-CZ" sz="2400" dirty="0" smtClean="0">
                <a:latin typeface="Arial" panose="020B0604020202020204" pitchFamily="34" charset="0"/>
              </a:rPr>
              <a:t>run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ensis</a:t>
            </a:r>
            <a:r>
              <a:rPr lang="en-GB" altLang="cs-CZ" sz="2400" dirty="0" smtClean="0">
                <a:latin typeface="Arial" panose="020B0604020202020204" pitchFamily="34" charset="0"/>
              </a:rPr>
              <a:t>, </a:t>
            </a:r>
            <a:r>
              <a:rPr lang="en-GB" altLang="cs-CZ" sz="2400" dirty="0" smtClean="0">
                <a:latin typeface="Arial" panose="020B0604020202020204" pitchFamily="34" charset="0"/>
              </a:rPr>
              <a:t>Biol., (no) 103: </a:t>
            </a:r>
          </a:p>
          <a:p>
            <a:pPr marL="0" indent="0">
              <a:lnSpc>
                <a:spcPct val="120000"/>
              </a:lnSpc>
              <a:spcBef>
                <a:spcPts val="45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1800" i="1" dirty="0" err="1" smtClean="0">
                <a:latin typeface="Arial" panose="020B0604020202020204" pitchFamily="34" charset="0"/>
              </a:rPr>
              <a:t>příklady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tzv</a:t>
            </a:r>
            <a:r>
              <a:rPr lang="en-GB" altLang="cs-CZ" sz="1800" i="1" dirty="0" smtClean="0">
                <a:latin typeface="Arial" panose="020B0604020202020204" pitchFamily="34" charset="0"/>
              </a:rPr>
              <a:t>.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nepravých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periodik</a:t>
            </a:r>
            <a:r>
              <a:rPr lang="en-GB" altLang="cs-CZ" sz="1800" i="1" dirty="0" smtClean="0">
                <a:latin typeface="Arial" panose="020B0604020202020204" pitchFamily="34" charset="0"/>
              </a:rPr>
              <a:t>,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kdy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v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běžném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roce</a:t>
            </a:r>
            <a:r>
              <a:rPr lang="en-GB" altLang="cs-CZ" sz="1800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vychází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proměnlivý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počet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často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monotematických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sešitů</a:t>
            </a:r>
            <a:endParaRPr lang="en-GB" altLang="cs-CZ" sz="1800" i="1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Studie</a:t>
            </a:r>
            <a:r>
              <a:rPr lang="en-GB" altLang="cs-CZ" sz="2400" dirty="0" smtClean="0">
                <a:latin typeface="Arial" panose="020B0604020202020204" pitchFamily="34" charset="0"/>
              </a:rPr>
              <a:t> ČSAV 1973/</a:t>
            </a:r>
            <a:r>
              <a:rPr lang="en-GB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8</a:t>
            </a:r>
            <a:r>
              <a:rPr lang="en-GB" altLang="cs-CZ" sz="2400" dirty="0" smtClean="0">
                <a:latin typeface="Arial" panose="020B0604020202020204" pitchFamily="34" charset="0"/>
              </a:rPr>
              <a:t>: </a:t>
            </a:r>
          </a:p>
          <a:p>
            <a:pPr marL="0" indent="0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1800" i="1" dirty="0" err="1" smtClean="0">
                <a:latin typeface="Arial" panose="020B0604020202020204" pitchFamily="34" charset="0"/>
              </a:rPr>
              <a:t>časopis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má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monotematická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čísla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číslovaná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každý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rok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znovu</a:t>
            </a:r>
            <a:endParaRPr lang="en-GB" altLang="cs-CZ" sz="1800" i="1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endParaRPr lang="en-GB" altLang="cs-CZ" sz="1800" i="1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Citace časopisu IV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360363" indent="-36036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Bjull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eten</a:t>
            </a:r>
            <a:r>
              <a:rPr lang="en-US" altLang="cs-CZ" sz="2400" dirty="0" smtClean="0">
                <a:latin typeface="Arial" panose="020B0604020202020204" pitchFamily="34" charset="0"/>
              </a:rPr>
              <a:t>’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Moskov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skogo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Obšč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estva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smtClean="0">
                <a:latin typeface="Arial" panose="020B0604020202020204" pitchFamily="34" charset="0"/>
              </a:rPr>
              <a:t>i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spyt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atelej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smtClean="0">
                <a:latin typeface="Arial" panose="020B0604020202020204" pitchFamily="34" charset="0"/>
              </a:rPr>
              <a:t>p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rir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ody</a:t>
            </a:r>
            <a:r>
              <a:rPr lang="en-GB" altLang="cs-CZ" sz="2400" dirty="0" smtClean="0">
                <a:latin typeface="Arial" panose="020B0604020202020204" pitchFamily="34" charset="0"/>
              </a:rPr>
              <a:t>, </a:t>
            </a:r>
            <a:r>
              <a:rPr lang="en-GB" altLang="cs-CZ" sz="2400" dirty="0" smtClean="0">
                <a:latin typeface="Arial" panose="020B0604020202020204" pitchFamily="34" charset="0"/>
              </a:rPr>
              <a:t>ser. biol., 1976/</a:t>
            </a:r>
            <a:r>
              <a:rPr lang="en-GB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3–4</a:t>
            </a:r>
            <a:r>
              <a:rPr lang="en-GB" altLang="cs-CZ" sz="2400" dirty="0" smtClean="0">
                <a:latin typeface="Arial" panose="020B0604020202020204" pitchFamily="34" charset="0"/>
              </a:rPr>
              <a:t>:</a:t>
            </a:r>
          </a:p>
          <a:p>
            <a:pPr marL="360363" indent="-36036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en-GB" altLang="cs-CZ" sz="1800" i="1" dirty="0" err="1" smtClean="0">
                <a:latin typeface="Arial" panose="020B0604020202020204" pitchFamily="34" charset="0"/>
              </a:rPr>
              <a:t>citace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dvojčísla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(u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časopisu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s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neprůběžnou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paginací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roční</a:t>
            </a:r>
            <a:r>
              <a:rPr lang="en-GB" altLang="cs-CZ" sz="1800" b="1" i="1" dirty="0" err="1" smtClean="0">
                <a:latin typeface="Arial" panose="020B0604020202020204" pitchFamily="34" charset="0"/>
              </a:rPr>
              <a:t>k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u</a:t>
            </a:r>
            <a:r>
              <a:rPr lang="en-GB" altLang="cs-CZ" sz="1800" i="1" dirty="0" smtClean="0">
                <a:latin typeface="Arial" panose="020B0604020202020204" pitchFamily="34" charset="0"/>
              </a:rPr>
              <a:t>)</a:t>
            </a:r>
          </a:p>
          <a:p>
            <a:pPr marL="360363" indent="-36036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Staněk</a:t>
            </a:r>
            <a:r>
              <a:rPr lang="en-GB" altLang="cs-CZ" sz="2400" dirty="0" smtClean="0">
                <a:latin typeface="Arial" panose="020B0604020202020204" pitchFamily="34" charset="0"/>
              </a:rPr>
              <a:t> J., Jongepierová I. &amp; Jongepier J. W. </a:t>
            </a:r>
            <a:r>
              <a:rPr lang="en-GB" altLang="cs-CZ" sz="2400" dirty="0" smtClean="0">
                <a:latin typeface="Arial" panose="020B0604020202020204" pitchFamily="34" charset="0"/>
              </a:rPr>
              <a:t>1996: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Historická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květena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Bílých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Karpat</a:t>
            </a:r>
            <a:r>
              <a:rPr lang="en-GB" altLang="cs-CZ" sz="2400" dirty="0" smtClean="0">
                <a:latin typeface="Arial" panose="020B0604020202020204" pitchFamily="34" charset="0"/>
              </a:rPr>
              <a:t>.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Sborn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ík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Přírod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ovědného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Klubu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smtClean="0">
                <a:latin typeface="Arial" panose="020B0604020202020204" pitchFamily="34" charset="0"/>
              </a:rPr>
              <a:t>v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Uherské</a:t>
            </a:r>
            <a:r>
              <a:rPr lang="cs-CZ" altLang="cs-CZ" sz="2400" dirty="0" smtClean="0">
                <a:latin typeface="Arial" panose="020B0604020202020204" pitchFamily="34" charset="0"/>
              </a:rPr>
              <a:t>m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Hradišt</a:t>
            </a:r>
            <a:r>
              <a:rPr lang="cs-CZ" altLang="cs-CZ" sz="2400" dirty="0" smtClean="0">
                <a:latin typeface="Arial" panose="020B0604020202020204" pitchFamily="34" charset="0"/>
              </a:rPr>
              <a:t>i</a:t>
            </a:r>
            <a:r>
              <a:rPr lang="en-GB" altLang="cs-CZ" sz="2400" dirty="0" smtClean="0">
                <a:latin typeface="Arial" panose="020B0604020202020204" pitchFamily="34" charset="0"/>
              </a:rPr>
              <a:t>, </a:t>
            </a:r>
            <a:r>
              <a:rPr lang="en-GB" altLang="cs-CZ" sz="2400" dirty="0" smtClean="0">
                <a:latin typeface="Arial" panose="020B0604020202020204" pitchFamily="34" charset="0"/>
              </a:rPr>
              <a:t>suppl. 1996: 1–198.</a:t>
            </a:r>
          </a:p>
          <a:p>
            <a:pPr marL="360363" indent="-360363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en-GB" altLang="cs-CZ" sz="1800" i="1" dirty="0" err="1" smtClean="0">
                <a:latin typeface="Arial" panose="020B0604020202020204" pitchFamily="34" charset="0"/>
              </a:rPr>
              <a:t>příloha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(„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supplementum</a:t>
            </a:r>
            <a:r>
              <a:rPr lang="en-GB" altLang="cs-CZ" sz="1800" i="1" dirty="0" smtClean="0">
                <a:latin typeface="Arial" panose="020B0604020202020204" pitchFamily="34" charset="0"/>
              </a:rPr>
              <a:t>“)</a:t>
            </a:r>
            <a:endParaRPr lang="cs-CZ" altLang="cs-CZ" sz="1800" i="1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Citace časopisu V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cs-CZ" altLang="cs-CZ" sz="2400" b="1" dirty="0" smtClean="0">
                <a:latin typeface="Arial" panose="020B0604020202020204" pitchFamily="34" charset="0"/>
              </a:rPr>
              <a:t>doi, </a:t>
            </a:r>
            <a:r>
              <a:rPr lang="cs-CZ" altLang="cs-CZ" sz="2400" b="1" dirty="0" err="1" smtClean="0">
                <a:latin typeface="Arial" panose="020B0604020202020204" pitchFamily="34" charset="0"/>
              </a:rPr>
              <a:t>digital</a:t>
            </a:r>
            <a:r>
              <a:rPr lang="cs-CZ" altLang="cs-CZ" sz="2400" b="1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dirty="0" err="1" smtClean="0">
                <a:latin typeface="Arial" panose="020B0604020202020204" pitchFamily="34" charset="0"/>
              </a:rPr>
              <a:t>object</a:t>
            </a:r>
            <a:r>
              <a:rPr lang="cs-CZ" altLang="cs-CZ" sz="2400" b="1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dirty="0" err="1" smtClean="0">
                <a:latin typeface="Arial" panose="020B0604020202020204" pitchFamily="34" charset="0"/>
              </a:rPr>
              <a:t>identifier</a:t>
            </a:r>
            <a:r>
              <a:rPr lang="cs-CZ" altLang="cs-CZ" sz="2400" b="1" dirty="0" smtClean="0">
                <a:latin typeface="Arial" panose="020B0604020202020204" pitchFamily="34" charset="0"/>
              </a:rPr>
              <a:t>,</a:t>
            </a:r>
            <a:r>
              <a:rPr lang="cs-CZ" altLang="cs-CZ" sz="2400" dirty="0" smtClean="0">
                <a:latin typeface="Arial" panose="020B0604020202020204" pitchFamily="34" charset="0"/>
              </a:rPr>
              <a:t> identifikátor digitálního objektu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Times New Roman" panose="02020603050405020304" pitchFamily="18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cs-CZ" altLang="cs-CZ" sz="2400" dirty="0" smtClean="0">
                <a:latin typeface="Arial" panose="020B0604020202020204" pitchFamily="34" charset="0"/>
              </a:rPr>
              <a:t>Je to centralizovaný komerční systém identifikátorů děl přístupných v digitální podobě, např. článků z vědeckých časopisů. Měl by být stabilnější než URL,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uniform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resource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locator</a:t>
            </a:r>
            <a:r>
              <a:rPr lang="cs-CZ" altLang="cs-CZ" sz="2400" dirty="0" smtClean="0">
                <a:latin typeface="Arial" panose="020B0604020202020204" pitchFamily="34" charset="0"/>
              </a:rPr>
              <a:t>, jednotná adresa zdroje.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endParaRPr lang="cs-CZ" altLang="cs-CZ" sz="240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en-US" altLang="cs-CZ" sz="2400" dirty="0" smtClean="0">
                <a:latin typeface="Arial" panose="020B0604020202020204" pitchFamily="34" charset="0"/>
              </a:rPr>
              <a:t>Turner B. L. </a:t>
            </a:r>
            <a:r>
              <a:rPr lang="en-US" altLang="cs-CZ" sz="2400" dirty="0" smtClean="0">
                <a:latin typeface="Arial" panose="020B0604020202020204" pitchFamily="34" charset="0"/>
              </a:rPr>
              <a:t>2008</a:t>
            </a:r>
            <a:r>
              <a:rPr lang="cs-CZ" altLang="cs-CZ" sz="2400" dirty="0" smtClean="0">
                <a:latin typeface="Arial" panose="020B0604020202020204" pitchFamily="34" charset="0"/>
              </a:rPr>
              <a:t>:</a:t>
            </a:r>
            <a:r>
              <a:rPr lang="en-US" altLang="cs-CZ" sz="2400" dirty="0" smtClean="0">
                <a:latin typeface="Arial" panose="020B0604020202020204" pitchFamily="34" charset="0"/>
              </a:rPr>
              <a:t> </a:t>
            </a:r>
            <a:r>
              <a:rPr lang="en-US" altLang="cs-CZ" sz="2400" dirty="0" smtClean="0">
                <a:latin typeface="Arial" panose="020B0604020202020204" pitchFamily="34" charset="0"/>
              </a:rPr>
              <a:t>Resource partitioning for soil phosphorus: a hypothesis. </a:t>
            </a:r>
            <a:r>
              <a:rPr lang="en-US" altLang="cs-CZ" sz="2400" dirty="0" smtClean="0">
                <a:latin typeface="Arial" panose="020B0604020202020204" pitchFamily="34" charset="0"/>
              </a:rPr>
              <a:t>Journal </a:t>
            </a:r>
            <a:r>
              <a:rPr lang="en-US" altLang="cs-CZ" sz="2400" dirty="0" smtClean="0">
                <a:latin typeface="Arial" panose="020B0604020202020204" pitchFamily="34" charset="0"/>
              </a:rPr>
              <a:t>of Ecology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en-US" altLang="cs-CZ" sz="2400" dirty="0" smtClean="0">
                <a:latin typeface="Arial" panose="020B0604020202020204" pitchFamily="34" charset="0"/>
              </a:rPr>
              <a:t>96</a:t>
            </a:r>
            <a:r>
              <a:rPr lang="cs-CZ" altLang="cs-CZ" sz="2400" dirty="0" smtClean="0">
                <a:latin typeface="Arial" panose="020B0604020202020204" pitchFamily="34" charset="0"/>
              </a:rPr>
              <a:t>:</a:t>
            </a:r>
            <a:r>
              <a:rPr lang="en-US" altLang="cs-CZ" sz="2400" dirty="0" smtClean="0">
                <a:latin typeface="Arial" panose="020B0604020202020204" pitchFamily="34" charset="0"/>
              </a:rPr>
              <a:t> 698–702. </a:t>
            </a:r>
            <a:r>
              <a:rPr lang="en-US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doi:10.1111/j.1365-2745.2008.01384.x</a:t>
            </a:r>
            <a:endParaRPr lang="en-GB" altLang="cs-CZ" sz="2400" dirty="0" smtClean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Citace časopisu V</a:t>
            </a:r>
            <a:r>
              <a:rPr lang="cs-CZ" altLang="cs-CZ" sz="3600" b="1" smtClean="0">
                <a:latin typeface="Arial" panose="020B0604020202020204" pitchFamily="34" charset="0"/>
              </a:rPr>
              <a:t>I</a:t>
            </a:r>
            <a:endParaRPr lang="en-GB" altLang="cs-CZ" sz="3600" b="1" smtClean="0">
              <a:latin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0" indent="-360363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cs-CZ" altLang="cs-CZ" sz="2400" dirty="0" err="1" smtClean="0">
                <a:latin typeface="Arial" panose="020B0604020202020204" pitchFamily="34" charset="0"/>
              </a:rPr>
              <a:t>Yang</a:t>
            </a:r>
            <a:r>
              <a:rPr lang="cs-CZ" altLang="cs-CZ" sz="2400" dirty="0" smtClean="0">
                <a:latin typeface="Arial" panose="020B0604020202020204" pitchFamily="34" charset="0"/>
              </a:rPr>
              <a:t> H.,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Tao</a:t>
            </a:r>
            <a:r>
              <a:rPr lang="cs-CZ" altLang="cs-CZ" sz="2400" dirty="0" smtClean="0">
                <a:latin typeface="Arial" panose="020B0604020202020204" pitchFamily="34" charset="0"/>
              </a:rPr>
              <a:t> Y.,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Zheng</a:t>
            </a:r>
            <a:r>
              <a:rPr lang="cs-CZ" altLang="cs-CZ" sz="2400" dirty="0" smtClean="0">
                <a:latin typeface="Arial" panose="020B0604020202020204" pitchFamily="34" charset="0"/>
              </a:rPr>
              <a:t> Z.,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Zhang</a:t>
            </a:r>
            <a:r>
              <a:rPr lang="cs-CZ" altLang="cs-CZ" sz="2400" dirty="0" smtClean="0">
                <a:latin typeface="Arial" panose="020B0604020202020204" pitchFamily="34" charset="0"/>
              </a:rPr>
              <a:t> Q.,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Zhou</a:t>
            </a:r>
            <a:r>
              <a:rPr lang="cs-CZ" altLang="cs-CZ" sz="2400" dirty="0" smtClean="0">
                <a:latin typeface="Arial" panose="020B0604020202020204" pitchFamily="34" charset="0"/>
              </a:rPr>
              <a:t> G.,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Sweetingham</a:t>
            </a:r>
            <a:r>
              <a:rPr lang="cs-CZ" altLang="cs-CZ" sz="2400" dirty="0" smtClean="0">
                <a:latin typeface="Arial" panose="020B0604020202020204" pitchFamily="34" charset="0"/>
              </a:rPr>
              <a:t> M. W.,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Howieson</a:t>
            </a:r>
            <a:r>
              <a:rPr lang="cs-CZ" altLang="cs-CZ" sz="2400" dirty="0" smtClean="0">
                <a:latin typeface="Arial" panose="020B0604020202020204" pitchFamily="34" charset="0"/>
              </a:rPr>
              <a:t> J. G. &amp;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Li</a:t>
            </a:r>
            <a:r>
              <a:rPr lang="cs-CZ" altLang="cs-CZ" sz="2400" dirty="0" smtClean="0">
                <a:latin typeface="Arial" panose="020B0604020202020204" pitchFamily="34" charset="0"/>
              </a:rPr>
              <a:t> C. </a:t>
            </a:r>
            <a:r>
              <a:rPr lang="cs-CZ" altLang="cs-CZ" sz="2400" dirty="0" smtClean="0">
                <a:latin typeface="Arial" panose="020B0604020202020204" pitchFamily="34" charset="0"/>
              </a:rPr>
              <a:t>2013 </a:t>
            </a:r>
            <a:r>
              <a:rPr lang="cs-CZ" altLang="cs-CZ" sz="2400" dirty="0" smtClean="0">
                <a:latin typeface="Arial" panose="020B0604020202020204" pitchFamily="34" charset="0"/>
              </a:rPr>
              <a:t>Draft genome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sequence</a:t>
            </a:r>
            <a:r>
              <a:rPr lang="cs-CZ" altLang="cs-CZ" sz="2400" dirty="0" smtClean="0">
                <a:latin typeface="Arial" panose="020B0604020202020204" pitchFamily="34" charset="0"/>
              </a:rPr>
              <a:t>, and a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sequence-defined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genetic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linkage</a:t>
            </a:r>
            <a:r>
              <a:rPr lang="cs-CZ" altLang="cs-CZ" sz="2400" dirty="0" smtClean="0">
                <a:latin typeface="Arial" panose="020B0604020202020204" pitchFamily="34" charset="0"/>
              </a:rPr>
              <a:t> map of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legume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crop</a:t>
            </a:r>
            <a:r>
              <a:rPr lang="cs-CZ" altLang="cs-CZ" sz="2400" dirty="0" smtClean="0">
                <a:latin typeface="Arial" panose="020B0604020202020204" pitchFamily="34" charset="0"/>
              </a:rPr>
              <a:t> species </a:t>
            </a:r>
            <a:r>
              <a:rPr lang="cs-CZ" altLang="cs-CZ" sz="2400" i="1" dirty="0" err="1" smtClean="0">
                <a:latin typeface="Arial" panose="020B0604020202020204" pitchFamily="34" charset="0"/>
              </a:rPr>
              <a:t>Lupinus</a:t>
            </a:r>
            <a:r>
              <a:rPr lang="cs-CZ" altLang="cs-CZ" sz="2400" i="1" dirty="0" smtClean="0">
                <a:latin typeface="Arial" panose="020B0604020202020204" pitchFamily="34" charset="0"/>
              </a:rPr>
              <a:t> </a:t>
            </a:r>
            <a:r>
              <a:rPr lang="cs-CZ" altLang="cs-CZ" sz="2400" i="1" dirty="0" err="1" smtClean="0">
                <a:latin typeface="Arial" panose="020B0604020202020204" pitchFamily="34" charset="0"/>
              </a:rPr>
              <a:t>angustifolius</a:t>
            </a:r>
            <a:r>
              <a:rPr lang="cs-CZ" altLang="cs-CZ" sz="2400" dirty="0" smtClean="0">
                <a:latin typeface="Arial" panose="020B0604020202020204" pitchFamily="34" charset="0"/>
              </a:rPr>
              <a:t>.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PLoS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smtClean="0">
                <a:latin typeface="Arial" panose="020B0604020202020204" pitchFamily="34" charset="0"/>
              </a:rPr>
              <a:t>ONE 8(5): </a:t>
            </a:r>
            <a:r>
              <a:rPr lang="cs-CZ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e64799.</a:t>
            </a:r>
            <a:r>
              <a:rPr lang="cs-CZ" altLang="cs-CZ" sz="2400" dirty="0" smtClean="0">
                <a:latin typeface="Arial" panose="020B0604020202020204" pitchFamily="34" charset="0"/>
              </a:rPr>
              <a:t> doi:10.1371/journal.pone.0064799</a:t>
            </a:r>
          </a:p>
          <a:p>
            <a:pPr marL="0" indent="-360363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endParaRPr lang="cs-CZ" altLang="cs-CZ" sz="1800" dirty="0" smtClean="0">
              <a:latin typeface="Arial" panose="020B0604020202020204" pitchFamily="34" charset="0"/>
            </a:endParaRPr>
          </a:p>
          <a:p>
            <a:pPr marL="0" indent="-360363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cs-CZ" altLang="cs-CZ" sz="1800" dirty="0" smtClean="0">
                <a:latin typeface="Arial" panose="020B0604020202020204" pitchFamily="34" charset="0"/>
              </a:rPr>
              <a:t>Namísto stránkového rozsahu je uvedeno číslo článku v elektronickém periodiku. Uvádět počet stran nemá smysl. </a:t>
            </a:r>
            <a:endParaRPr lang="cs-CZ" altLang="cs-CZ" sz="1800" dirty="0" smtClean="0">
              <a:latin typeface="Arial" panose="020B0604020202020204" pitchFamily="34" charset="0"/>
            </a:endParaRPr>
          </a:p>
          <a:p>
            <a:pPr marL="0" indent="-360363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marL="0" indent="-360363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cs-CZ" altLang="cs-CZ" sz="1800" dirty="0" smtClean="0">
                <a:latin typeface="Arial" panose="020B0604020202020204" pitchFamily="34" charset="0"/>
              </a:rPr>
              <a:t>Neuvádějte datum přístupu!</a:t>
            </a:r>
            <a:endParaRPr lang="en-GB" altLang="cs-CZ" sz="1800" dirty="0" smtClean="0">
              <a:latin typeface="Arial" panose="020B0604020202020204" pitchFamily="34" charset="0"/>
            </a:endParaRPr>
          </a:p>
          <a:p>
            <a:pPr marL="0" indent="-36036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endParaRPr lang="cs-CZ" altLang="cs-CZ" sz="24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dirty="0" err="1" smtClean="0">
                <a:latin typeface="Arial" panose="020B0604020202020204" pitchFamily="34" charset="0"/>
              </a:rPr>
              <a:t>Citace</a:t>
            </a:r>
            <a:r>
              <a:rPr lang="en-GB" altLang="cs-CZ" sz="3600" b="1" dirty="0" smtClean="0">
                <a:latin typeface="Arial" panose="020B0604020202020204" pitchFamily="34" charset="0"/>
              </a:rPr>
              <a:t> </a:t>
            </a:r>
            <a:r>
              <a:rPr lang="en-GB" altLang="cs-CZ" sz="3600" b="1" dirty="0" err="1" smtClean="0">
                <a:latin typeface="Arial" panose="020B0604020202020204" pitchFamily="34" charset="0"/>
              </a:rPr>
              <a:t>časopisu</a:t>
            </a:r>
            <a:r>
              <a:rPr lang="en-GB" altLang="cs-CZ" sz="3600" b="1" dirty="0" smtClean="0">
                <a:latin typeface="Arial" panose="020B0604020202020204" pitchFamily="34" charset="0"/>
              </a:rPr>
              <a:t> V</a:t>
            </a:r>
            <a:r>
              <a:rPr lang="cs-CZ" altLang="cs-CZ" sz="3600" b="1" dirty="0" smtClean="0">
                <a:latin typeface="Arial" panose="020B0604020202020204" pitchFamily="34" charset="0"/>
              </a:rPr>
              <a:t>II</a:t>
            </a:r>
            <a:endParaRPr lang="en-GB" altLang="cs-CZ" sz="3600" b="1" dirty="0" smtClean="0">
              <a:latin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0" indent="-360363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cs-CZ" altLang="cs-CZ" sz="2400" dirty="0" err="1" smtClean="0">
                <a:latin typeface="Arial" panose="020B0604020202020204" pitchFamily="34" charset="0"/>
              </a:rPr>
              <a:t>Yang</a:t>
            </a:r>
            <a:r>
              <a:rPr lang="cs-CZ" altLang="cs-CZ" sz="2400" dirty="0" smtClean="0">
                <a:latin typeface="Arial" panose="020B0604020202020204" pitchFamily="34" charset="0"/>
              </a:rPr>
              <a:t> H.,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Tao</a:t>
            </a:r>
            <a:r>
              <a:rPr lang="cs-CZ" altLang="cs-CZ" sz="2400" dirty="0" smtClean="0">
                <a:latin typeface="Arial" panose="020B0604020202020204" pitchFamily="34" charset="0"/>
              </a:rPr>
              <a:t> Y.,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Zheng</a:t>
            </a:r>
            <a:r>
              <a:rPr lang="cs-CZ" altLang="cs-CZ" sz="2400" dirty="0" smtClean="0">
                <a:latin typeface="Arial" panose="020B0604020202020204" pitchFamily="34" charset="0"/>
              </a:rPr>
              <a:t> Z.,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Zhang</a:t>
            </a:r>
            <a:r>
              <a:rPr lang="cs-CZ" altLang="cs-CZ" sz="2400" dirty="0" smtClean="0">
                <a:latin typeface="Arial" panose="020B0604020202020204" pitchFamily="34" charset="0"/>
              </a:rPr>
              <a:t> Q.,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Zhou</a:t>
            </a:r>
            <a:r>
              <a:rPr lang="cs-CZ" altLang="cs-CZ" sz="2400" dirty="0" smtClean="0">
                <a:latin typeface="Arial" panose="020B0604020202020204" pitchFamily="34" charset="0"/>
              </a:rPr>
              <a:t> G.,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Sweetingham</a:t>
            </a:r>
            <a:r>
              <a:rPr lang="cs-CZ" altLang="cs-CZ" sz="2400" dirty="0" smtClean="0">
                <a:latin typeface="Arial" panose="020B0604020202020204" pitchFamily="34" charset="0"/>
              </a:rPr>
              <a:t> M. W.,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Howieson</a:t>
            </a:r>
            <a:r>
              <a:rPr lang="cs-CZ" altLang="cs-CZ" sz="2400" dirty="0" smtClean="0">
                <a:latin typeface="Arial" panose="020B0604020202020204" pitchFamily="34" charset="0"/>
              </a:rPr>
              <a:t> J. G. &amp;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Li</a:t>
            </a:r>
            <a:r>
              <a:rPr lang="cs-CZ" altLang="cs-CZ" sz="2400" dirty="0" smtClean="0">
                <a:latin typeface="Arial" panose="020B0604020202020204" pitchFamily="34" charset="0"/>
              </a:rPr>
              <a:t> C. </a:t>
            </a:r>
            <a:r>
              <a:rPr lang="cs-CZ" altLang="cs-CZ" sz="2400" dirty="0" smtClean="0">
                <a:latin typeface="Arial" panose="020B0604020202020204" pitchFamily="34" charset="0"/>
              </a:rPr>
              <a:t>2013 </a:t>
            </a:r>
            <a:r>
              <a:rPr lang="cs-CZ" altLang="cs-CZ" sz="2400" dirty="0" smtClean="0">
                <a:latin typeface="Arial" panose="020B0604020202020204" pitchFamily="34" charset="0"/>
              </a:rPr>
              <a:t>Draft genome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sequence</a:t>
            </a:r>
            <a:r>
              <a:rPr lang="cs-CZ" altLang="cs-CZ" sz="2400" dirty="0" smtClean="0">
                <a:latin typeface="Arial" panose="020B0604020202020204" pitchFamily="34" charset="0"/>
              </a:rPr>
              <a:t>, and a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sequence-defined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genetic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linkage</a:t>
            </a:r>
            <a:r>
              <a:rPr lang="cs-CZ" altLang="cs-CZ" sz="2400" dirty="0" smtClean="0">
                <a:latin typeface="Arial" panose="020B0604020202020204" pitchFamily="34" charset="0"/>
              </a:rPr>
              <a:t> map of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legume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crop</a:t>
            </a:r>
            <a:r>
              <a:rPr lang="cs-CZ" altLang="cs-CZ" sz="2400" dirty="0" smtClean="0">
                <a:latin typeface="Arial" panose="020B0604020202020204" pitchFamily="34" charset="0"/>
              </a:rPr>
              <a:t> species </a:t>
            </a:r>
            <a:r>
              <a:rPr lang="cs-CZ" altLang="cs-CZ" sz="2400" i="1" dirty="0" err="1" smtClean="0">
                <a:latin typeface="Arial" panose="020B0604020202020204" pitchFamily="34" charset="0"/>
              </a:rPr>
              <a:t>Lupinus</a:t>
            </a:r>
            <a:r>
              <a:rPr lang="cs-CZ" altLang="cs-CZ" sz="2400" i="1" dirty="0" smtClean="0">
                <a:latin typeface="Arial" panose="020B0604020202020204" pitchFamily="34" charset="0"/>
              </a:rPr>
              <a:t> </a:t>
            </a:r>
            <a:r>
              <a:rPr lang="cs-CZ" altLang="cs-CZ" sz="2400" i="1" dirty="0" err="1" smtClean="0">
                <a:latin typeface="Arial" panose="020B0604020202020204" pitchFamily="34" charset="0"/>
              </a:rPr>
              <a:t>angustifolius</a:t>
            </a:r>
            <a:r>
              <a:rPr lang="cs-CZ" altLang="cs-CZ" sz="2400" dirty="0" smtClean="0">
                <a:latin typeface="Arial" panose="020B0604020202020204" pitchFamily="34" charset="0"/>
              </a:rPr>
              <a:t>.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PLoS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smtClean="0">
                <a:latin typeface="Arial" panose="020B0604020202020204" pitchFamily="34" charset="0"/>
              </a:rPr>
              <a:t>ONE 8(5): </a:t>
            </a:r>
            <a:r>
              <a:rPr lang="cs-CZ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e64799.</a:t>
            </a:r>
            <a:r>
              <a:rPr lang="cs-CZ" altLang="cs-CZ" sz="2400" dirty="0" smtClean="0">
                <a:latin typeface="Arial" panose="020B0604020202020204" pitchFamily="34" charset="0"/>
              </a:rPr>
              <a:t> doi:10.1371/journal.pone.0064799</a:t>
            </a:r>
          </a:p>
          <a:p>
            <a:pPr marL="0" indent="-360363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endParaRPr lang="cs-CZ" altLang="cs-CZ" sz="1800" dirty="0" smtClean="0">
              <a:latin typeface="Arial" panose="020B0604020202020204" pitchFamily="34" charset="0"/>
            </a:endParaRPr>
          </a:p>
          <a:p>
            <a:pPr marL="0" indent="-360363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cs-CZ" altLang="cs-CZ" sz="1800" dirty="0" smtClean="0">
                <a:latin typeface="Arial" panose="020B0604020202020204" pitchFamily="34" charset="0"/>
              </a:rPr>
              <a:t>Namísto stránkového rozsahu je uvedeno číslo článku v elektronickém periodiku. Uvádět počet stran nemá smysl. </a:t>
            </a:r>
            <a:endParaRPr lang="cs-CZ" altLang="cs-CZ" sz="1800" dirty="0" smtClean="0">
              <a:latin typeface="Arial" panose="020B0604020202020204" pitchFamily="34" charset="0"/>
            </a:endParaRPr>
          </a:p>
          <a:p>
            <a:pPr marL="0" indent="-360363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marL="0" indent="-360363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cs-CZ" altLang="cs-CZ" sz="1800" dirty="0" smtClean="0">
                <a:latin typeface="Arial" panose="020B0604020202020204" pitchFamily="34" charset="0"/>
              </a:rPr>
              <a:t>Neuvádějte datum!</a:t>
            </a:r>
            <a:endParaRPr lang="en-GB" altLang="cs-CZ" sz="1800" dirty="0" smtClean="0">
              <a:latin typeface="Arial" panose="020B0604020202020204" pitchFamily="34" charset="0"/>
            </a:endParaRPr>
          </a:p>
          <a:p>
            <a:pPr marL="0" indent="-360363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endParaRPr lang="cs-CZ" altLang="cs-CZ" sz="24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29755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Citace knih</a:t>
            </a: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Dostál J. </a:t>
            </a:r>
            <a:r>
              <a:rPr lang="en-GB" altLang="cs-CZ" sz="2400" dirty="0" smtClean="0">
                <a:latin typeface="Arial" panose="020B0604020202020204" pitchFamily="34" charset="0"/>
              </a:rPr>
              <a:t>1958: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Klíč</a:t>
            </a:r>
            <a:r>
              <a:rPr lang="en-GB" altLang="cs-CZ" sz="2400" dirty="0" smtClean="0">
                <a:latin typeface="Arial" panose="020B0604020202020204" pitchFamily="34" charset="0"/>
              </a:rPr>
              <a:t> k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úplné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květeně</a:t>
            </a:r>
            <a:r>
              <a:rPr lang="en-GB" altLang="cs-CZ" sz="2400" dirty="0" smtClean="0">
                <a:latin typeface="Arial" panose="020B0604020202020204" pitchFamily="34" charset="0"/>
              </a:rPr>
              <a:t> ČSR. </a:t>
            </a:r>
            <a:r>
              <a:rPr lang="en-GB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Ed. 2. </a:t>
            </a:r>
            <a:r>
              <a:rPr lang="cs-CZ" altLang="cs-CZ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Nakladatelství Československé akademie věd, </a:t>
            </a:r>
            <a:r>
              <a:rPr lang="en-GB" altLang="cs-CZ" sz="2400" dirty="0" smtClean="0">
                <a:latin typeface="Arial" panose="020B0604020202020204" pitchFamily="34" charset="0"/>
              </a:rPr>
              <a:t>Praha.</a:t>
            </a:r>
            <a:endParaRPr lang="ru-RU" altLang="cs-CZ" sz="240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endParaRPr lang="en-GB" altLang="cs-CZ" sz="240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Slavík B. </a:t>
            </a:r>
            <a:r>
              <a:rPr lang="en-GB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(ed.) </a:t>
            </a:r>
            <a:r>
              <a:rPr lang="en-GB" altLang="cs-CZ" sz="2400" dirty="0" smtClean="0">
                <a:latin typeface="Arial" panose="020B0604020202020204" pitchFamily="34" charset="0"/>
              </a:rPr>
              <a:t>2000: Květena České republiky. Vol. 6. Academia, Praha.</a:t>
            </a:r>
            <a:endParaRPr lang="cs-CZ" altLang="cs-CZ" sz="240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endParaRPr lang="en-GB" altLang="cs-CZ" sz="240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Hejný </a:t>
            </a:r>
            <a:r>
              <a:rPr lang="en-GB" altLang="cs-CZ" sz="2400" dirty="0" smtClean="0">
                <a:latin typeface="Arial" panose="020B0604020202020204" pitchFamily="34" charset="0"/>
              </a:rPr>
              <a:t>S. &amp; Slavík B. </a:t>
            </a:r>
            <a:r>
              <a:rPr lang="ru-RU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en-GB" altLang="cs-CZ" sz="24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eds</a:t>
            </a:r>
            <a:r>
              <a:rPr lang="ru-RU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  <a:r>
              <a:rPr lang="en-GB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GB" altLang="cs-CZ" sz="2400" dirty="0" smtClean="0">
                <a:latin typeface="Arial" panose="020B0604020202020204" pitchFamily="34" charset="0"/>
              </a:rPr>
              <a:t>1988: </a:t>
            </a:r>
            <a:r>
              <a:rPr lang="en-GB" altLang="cs-CZ" sz="2400" dirty="0" smtClean="0">
                <a:latin typeface="Arial" panose="020B0604020202020204" pitchFamily="34" charset="0"/>
              </a:rPr>
              <a:t>Květena České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socialistické</a:t>
            </a:r>
            <a:r>
              <a:rPr lang="en-GB" altLang="cs-CZ" sz="2400" dirty="0" smtClean="0">
                <a:latin typeface="Arial" panose="020B0604020202020204" pitchFamily="34" charset="0"/>
              </a:rPr>
              <a:t> republiky. </a:t>
            </a:r>
            <a:r>
              <a:rPr lang="en-GB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Vol. 1. </a:t>
            </a:r>
            <a:r>
              <a:rPr lang="en-GB" altLang="cs-CZ" sz="2400" dirty="0" smtClean="0">
                <a:latin typeface="Arial" panose="020B0604020202020204" pitchFamily="34" charset="0"/>
              </a:rPr>
              <a:t>Academia</a:t>
            </a:r>
            <a:r>
              <a:rPr lang="en-GB" altLang="cs-CZ" sz="2400" dirty="0" smtClean="0">
                <a:latin typeface="Arial" panose="020B0604020202020204" pitchFamily="34" charset="0"/>
              </a:rPr>
              <a:t>, Praha</a:t>
            </a:r>
            <a:r>
              <a:rPr lang="en-GB" altLang="cs-CZ" sz="2400" dirty="0" smtClean="0">
                <a:latin typeface="Arial" panose="020B0604020202020204" pitchFamily="34" charset="0"/>
              </a:rPr>
              <a:t>.</a:t>
            </a:r>
            <a:endParaRPr lang="ru-RU" altLang="cs-CZ" sz="24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Citace kompendií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Vicherek J. </a:t>
            </a:r>
            <a:r>
              <a:rPr lang="en-GB" altLang="cs-CZ" sz="2400" dirty="0" smtClean="0">
                <a:latin typeface="Arial" panose="020B0604020202020204" pitchFamily="34" charset="0"/>
              </a:rPr>
              <a:t>1973: </a:t>
            </a:r>
            <a:r>
              <a:rPr lang="en-GB" altLang="cs-CZ" sz="2400" dirty="0" smtClean="0">
                <a:latin typeface="Arial" panose="020B0604020202020204" pitchFamily="34" charset="0"/>
              </a:rPr>
              <a:t>Die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Pflanzengesellschaften</a:t>
            </a:r>
            <a:r>
              <a:rPr lang="en-GB" altLang="cs-CZ" sz="2400" dirty="0" smtClean="0">
                <a:latin typeface="Arial" panose="020B0604020202020204" pitchFamily="34" charset="0"/>
              </a:rPr>
              <a:t> der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Halophyten</a:t>
            </a:r>
            <a:r>
              <a:rPr lang="en-GB" altLang="cs-CZ" sz="2400" dirty="0" smtClean="0">
                <a:latin typeface="Arial" panose="020B0604020202020204" pitchFamily="34" charset="0"/>
              </a:rPr>
              <a:t>- und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Subhalophytenvegetation</a:t>
            </a:r>
            <a:r>
              <a:rPr lang="en-GB" altLang="cs-CZ" sz="2400" dirty="0" smtClean="0">
                <a:latin typeface="Arial" panose="020B0604020202020204" pitchFamily="34" charset="0"/>
              </a:rPr>
              <a:t> der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Tschechoslowakei</a:t>
            </a:r>
            <a:r>
              <a:rPr lang="en-GB" altLang="cs-CZ" sz="2400" dirty="0" smtClean="0">
                <a:latin typeface="Arial" panose="020B0604020202020204" pitchFamily="34" charset="0"/>
              </a:rPr>
              <a:t>. </a:t>
            </a:r>
            <a:r>
              <a:rPr lang="en-GB" altLang="cs-CZ" sz="2400" dirty="0" smtClean="0">
                <a:latin typeface="Arial" panose="020B0604020202020204" pitchFamily="34" charset="0"/>
              </a:rPr>
              <a:t>In</a:t>
            </a:r>
            <a:r>
              <a:rPr lang="en-GB" altLang="cs-CZ" sz="2400" dirty="0" smtClean="0">
                <a:latin typeface="Arial" panose="020B0604020202020204" pitchFamily="34" charset="0"/>
              </a:rPr>
              <a:t>: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Vegetace</a:t>
            </a:r>
            <a:r>
              <a:rPr lang="en-GB" altLang="cs-CZ" sz="2400" dirty="0" smtClean="0">
                <a:latin typeface="Arial" panose="020B0604020202020204" pitchFamily="34" charset="0"/>
              </a:rPr>
              <a:t> ČSSR, ser. A, 5: 1–200, Academia, Praha.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en-GB" altLang="cs-CZ" sz="1800" i="1" dirty="0" err="1" smtClean="0">
                <a:latin typeface="Arial" panose="020B0604020202020204" pitchFamily="34" charset="0"/>
              </a:rPr>
              <a:t>jde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o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edici</a:t>
            </a:r>
            <a:r>
              <a:rPr lang="en-GB" altLang="cs-CZ" sz="1800" i="1" dirty="0" smtClean="0">
                <a:latin typeface="Arial" panose="020B0604020202020204" pitchFamily="34" charset="0"/>
              </a:rPr>
              <a:t>,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navíc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s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různými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řadami</a:t>
            </a:r>
            <a:endParaRPr lang="en-GB" altLang="cs-CZ" sz="1800" i="1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endParaRPr lang="en-GB" altLang="cs-CZ" sz="180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Weberling</a:t>
            </a:r>
            <a:r>
              <a:rPr lang="en-GB" altLang="cs-CZ" sz="2400" dirty="0" smtClean="0">
                <a:latin typeface="Arial" panose="020B0604020202020204" pitchFamily="34" charset="0"/>
              </a:rPr>
              <a:t> F. </a:t>
            </a:r>
            <a:r>
              <a:rPr lang="en-GB" altLang="cs-CZ" sz="2400" dirty="0" smtClean="0">
                <a:latin typeface="Arial" panose="020B0604020202020204" pitchFamily="34" charset="0"/>
              </a:rPr>
              <a:t>1966: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Ordnung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i="1" dirty="0" err="1" smtClean="0">
                <a:latin typeface="Arial" panose="020B0604020202020204" pitchFamily="34" charset="0"/>
              </a:rPr>
              <a:t>Dipsacales</a:t>
            </a:r>
            <a:r>
              <a:rPr lang="en-GB" altLang="cs-CZ" sz="2400" dirty="0" smtClean="0">
                <a:latin typeface="Arial" panose="020B0604020202020204" pitchFamily="34" charset="0"/>
              </a:rPr>
              <a:t>. – In: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Hegi</a:t>
            </a:r>
            <a:r>
              <a:rPr lang="en-GB" altLang="cs-CZ" sz="2400" dirty="0" smtClean="0">
                <a:latin typeface="Arial" panose="020B0604020202020204" pitchFamily="34" charset="0"/>
              </a:rPr>
              <a:t> G.,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Illustrierte</a:t>
            </a:r>
            <a:r>
              <a:rPr lang="en-GB" altLang="cs-CZ" sz="2400" dirty="0" smtClean="0">
                <a:latin typeface="Arial" panose="020B0604020202020204" pitchFamily="34" charset="0"/>
              </a:rPr>
              <a:t> Flora von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Mitteleuropa</a:t>
            </a:r>
            <a:r>
              <a:rPr lang="en-GB" altLang="cs-CZ" sz="2400" dirty="0" smtClean="0">
                <a:latin typeface="Arial" panose="020B0604020202020204" pitchFamily="34" charset="0"/>
              </a:rPr>
              <a:t>, </a:t>
            </a:r>
            <a:r>
              <a:rPr lang="en-GB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ed. 2, 6/2: </a:t>
            </a:r>
            <a:r>
              <a:rPr lang="en-GB" altLang="cs-CZ" sz="2400" dirty="0" smtClean="0">
                <a:latin typeface="Arial" panose="020B0604020202020204" pitchFamily="34" charset="0"/>
              </a:rPr>
              <a:t>1–2, Berlin &amp; Hamburg.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en-GB" altLang="cs-CZ" sz="1800" i="1" dirty="0" err="1" smtClean="0">
                <a:latin typeface="Arial" panose="020B0604020202020204" pitchFamily="34" charset="0"/>
              </a:rPr>
              <a:t>jde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o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dílo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mnoha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autorů</a:t>
            </a:r>
            <a:r>
              <a:rPr lang="en-GB" altLang="cs-CZ" sz="1800" i="1" dirty="0" smtClean="0">
                <a:latin typeface="Arial" panose="020B0604020202020204" pitchFamily="34" charset="0"/>
              </a:rPr>
              <a:t>,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které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existuje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ve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třech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vydáních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a je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členěno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na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sešity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a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svazky</a:t>
            </a:r>
            <a:endParaRPr lang="en-GB" altLang="cs-CZ" sz="1800" i="1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title"/>
          </p:nvPr>
        </p:nvSpPr>
        <p:spPr>
          <a:xfrm>
            <a:off x="649925" y="260648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dirty="0" err="1" smtClean="0">
                <a:latin typeface="Arial" panose="020B0604020202020204" pitchFamily="34" charset="0"/>
              </a:rPr>
              <a:t>Citace</a:t>
            </a:r>
            <a:r>
              <a:rPr lang="en-GB" altLang="cs-CZ" sz="3600" b="1" dirty="0" smtClean="0">
                <a:latin typeface="Arial" panose="020B0604020202020204" pitchFamily="34" charset="0"/>
              </a:rPr>
              <a:t> </a:t>
            </a:r>
            <a:r>
              <a:rPr lang="en-GB" altLang="cs-CZ" sz="3600" b="1" dirty="0" err="1" smtClean="0">
                <a:latin typeface="Arial" panose="020B0604020202020204" pitchFamily="34" charset="0"/>
              </a:rPr>
              <a:t>části</a:t>
            </a:r>
            <a:r>
              <a:rPr lang="en-GB" altLang="cs-CZ" sz="3600" b="1" dirty="0" smtClean="0">
                <a:latin typeface="Arial" panose="020B0604020202020204" pitchFamily="34" charset="0"/>
              </a:rPr>
              <a:t> </a:t>
            </a:r>
            <a:r>
              <a:rPr lang="en-GB" altLang="cs-CZ" sz="3600" b="1" dirty="0" err="1" smtClean="0">
                <a:latin typeface="Arial" panose="020B0604020202020204" pitchFamily="34" charset="0"/>
              </a:rPr>
              <a:t>knihy</a:t>
            </a:r>
            <a:r>
              <a:rPr lang="en-GB" altLang="cs-CZ" sz="3600" b="1" dirty="0" smtClean="0">
                <a:latin typeface="Arial" panose="020B0604020202020204" pitchFamily="34" charset="0"/>
              </a:rPr>
              <a:t> I</a:t>
            </a: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9925" y="1484784"/>
            <a:ext cx="7772400" cy="5256584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Skalický V. </a:t>
            </a:r>
            <a:r>
              <a:rPr lang="en-GB" altLang="cs-CZ" sz="2400" dirty="0" smtClean="0">
                <a:latin typeface="Arial" panose="020B0604020202020204" pitchFamily="34" charset="0"/>
              </a:rPr>
              <a:t>1988: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Regionálně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fytogeografické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členění</a:t>
            </a:r>
            <a:r>
              <a:rPr lang="en-GB" altLang="cs-CZ" sz="2400" dirty="0" smtClean="0">
                <a:latin typeface="Arial" panose="020B0604020202020204" pitchFamily="34" charset="0"/>
              </a:rPr>
              <a:t>. </a:t>
            </a:r>
            <a:r>
              <a:rPr lang="en-GB" altLang="cs-CZ" sz="2400" dirty="0" smtClean="0">
                <a:latin typeface="Arial" panose="020B0604020202020204" pitchFamily="34" charset="0"/>
              </a:rPr>
              <a:t>In</a:t>
            </a:r>
            <a:r>
              <a:rPr lang="en-GB" altLang="cs-CZ" sz="2400" dirty="0" smtClean="0">
                <a:latin typeface="Arial" panose="020B0604020202020204" pitchFamily="34" charset="0"/>
              </a:rPr>
              <a:t>: Hejný S. &amp; Slavík B. </a:t>
            </a:r>
            <a:r>
              <a:rPr lang="cs-CZ" altLang="cs-CZ" sz="2400" dirty="0" smtClean="0">
                <a:latin typeface="Arial" panose="020B0604020202020204" pitchFamily="34" charset="0"/>
              </a:rPr>
              <a:t>(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eds</a:t>
            </a:r>
            <a:r>
              <a:rPr lang="cs-CZ" altLang="cs-CZ" sz="2400" dirty="0" smtClean="0">
                <a:latin typeface="Arial" panose="020B0604020202020204" pitchFamily="34" charset="0"/>
              </a:rPr>
              <a:t>)</a:t>
            </a:r>
            <a:r>
              <a:rPr lang="en-GB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,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smtClean="0">
                <a:latin typeface="Arial" panose="020B0604020202020204" pitchFamily="34" charset="0"/>
              </a:rPr>
              <a:t>Květena České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socialistické</a:t>
            </a:r>
            <a:r>
              <a:rPr lang="en-GB" altLang="cs-CZ" sz="2400" dirty="0" smtClean="0">
                <a:latin typeface="Arial" panose="020B0604020202020204" pitchFamily="34" charset="0"/>
              </a:rPr>
              <a:t> republiky 1: </a:t>
            </a:r>
            <a:r>
              <a:rPr lang="en-GB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103–121,</a:t>
            </a:r>
            <a:r>
              <a:rPr lang="en-GB" altLang="cs-CZ" sz="2400" dirty="0" smtClean="0">
                <a:latin typeface="Arial" panose="020B0604020202020204" pitchFamily="34" charset="0"/>
              </a:rPr>
              <a:t> Academia, Praha.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endParaRPr lang="cs-CZ" altLang="cs-CZ" sz="120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cs-CZ" altLang="cs-CZ" sz="2400" dirty="0" err="1" smtClean="0">
                <a:latin typeface="Arial" panose="020B0604020202020204" pitchFamily="34" charset="0"/>
              </a:rPr>
              <a:t>Bretschko</a:t>
            </a:r>
            <a:r>
              <a:rPr lang="cs-CZ" altLang="cs-CZ" sz="2400" dirty="0" smtClean="0">
                <a:latin typeface="Arial" panose="020B0604020202020204" pitchFamily="34" charset="0"/>
              </a:rPr>
              <a:t> G. 1990: A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flexible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larval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development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strategy</a:t>
            </a:r>
            <a:r>
              <a:rPr lang="cs-CZ" altLang="cs-CZ" sz="2400" dirty="0" smtClean="0">
                <a:latin typeface="Arial" panose="020B0604020202020204" pitchFamily="34" charset="0"/>
              </a:rPr>
              <a:t> in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Siphlonurus</a:t>
            </a:r>
            <a:r>
              <a:rPr lang="cs-CZ" altLang="cs-CZ" sz="2400" dirty="0" smtClean="0">
                <a:latin typeface="Arial" panose="020B0604020202020204" pitchFamily="34" charset="0"/>
              </a:rPr>
              <a:t> aestivalis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Eaton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exploiting</a:t>
            </a:r>
            <a:r>
              <a:rPr lang="cs-CZ" altLang="cs-CZ" sz="2400" dirty="0" smtClean="0">
                <a:latin typeface="Arial" panose="020B0604020202020204" pitchFamily="34" charset="0"/>
              </a:rPr>
              <a:t> an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unstable</a:t>
            </a:r>
            <a:r>
              <a:rPr lang="cs-CZ" altLang="cs-CZ" sz="2400" dirty="0" smtClean="0">
                <a:latin typeface="Arial" panose="020B0604020202020204" pitchFamily="34" charset="0"/>
              </a:rPr>
              <a:t> biotope. In: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Campbell</a:t>
            </a:r>
            <a:r>
              <a:rPr lang="cs-CZ" altLang="cs-CZ" sz="2400" dirty="0" smtClean="0">
                <a:latin typeface="Arial" panose="020B0604020202020204" pitchFamily="34" charset="0"/>
              </a:rPr>
              <a:t> I. C. (ed.)</a:t>
            </a:r>
            <a:r>
              <a:rPr lang="cs-CZ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: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Mayflies</a:t>
            </a:r>
            <a:r>
              <a:rPr lang="cs-CZ" altLang="cs-CZ" sz="2400" dirty="0" smtClean="0">
                <a:latin typeface="Arial" panose="020B0604020202020204" pitchFamily="34" charset="0"/>
              </a:rPr>
              <a:t> and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Stoneflies</a:t>
            </a:r>
            <a:r>
              <a:rPr lang="cs-CZ" altLang="cs-CZ" sz="2400" dirty="0" smtClean="0">
                <a:latin typeface="Arial" panose="020B0604020202020204" pitchFamily="34" charset="0"/>
              </a:rPr>
              <a:t>.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Kluwer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Academic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Publishers</a:t>
            </a:r>
            <a:r>
              <a:rPr lang="cs-CZ" altLang="cs-CZ" sz="2400" dirty="0" smtClean="0">
                <a:latin typeface="Arial" panose="020B0604020202020204" pitchFamily="34" charset="0"/>
              </a:rPr>
              <a:t>,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Dordrecht</a:t>
            </a:r>
            <a:r>
              <a:rPr lang="cs-CZ" altLang="cs-CZ" sz="2400" dirty="0" smtClean="0">
                <a:latin typeface="Arial" panose="020B0604020202020204" pitchFamily="34" charset="0"/>
              </a:rPr>
              <a:t>, </a:t>
            </a:r>
            <a:r>
              <a:rPr lang="cs-CZ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pp.</a:t>
            </a:r>
            <a:r>
              <a:rPr lang="cs-CZ" altLang="cs-CZ" sz="2400" dirty="0" smtClean="0">
                <a:latin typeface="Arial" panose="020B0604020202020204" pitchFamily="34" charset="0"/>
              </a:rPr>
              <a:t> 17–25.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endParaRPr lang="cs-CZ" altLang="cs-CZ" sz="120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Kolbek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smtClean="0">
                <a:latin typeface="Arial" panose="020B0604020202020204" pitchFamily="34" charset="0"/>
              </a:rPr>
              <a:t>J. </a:t>
            </a:r>
            <a:r>
              <a:rPr lang="en-GB" altLang="cs-CZ" sz="2400" dirty="0" smtClean="0">
                <a:latin typeface="Arial" panose="020B0604020202020204" pitchFamily="34" charset="0"/>
              </a:rPr>
              <a:t>1995: </a:t>
            </a:r>
            <a:r>
              <a:rPr lang="en-GB" altLang="cs-CZ" sz="2400" i="1" dirty="0" err="1" smtClean="0">
                <a:latin typeface="Arial" panose="020B0604020202020204" pitchFamily="34" charset="0"/>
              </a:rPr>
              <a:t>Parietarietea</a:t>
            </a:r>
            <a:r>
              <a:rPr lang="en-GB" altLang="cs-CZ" sz="2400" dirty="0" smtClean="0">
                <a:latin typeface="Arial" panose="020B0604020202020204" pitchFamily="34" charset="0"/>
              </a:rPr>
              <a:t>. </a:t>
            </a:r>
            <a:r>
              <a:rPr lang="en-GB" altLang="cs-CZ" sz="2400" dirty="0" smtClean="0">
                <a:latin typeface="Arial" panose="020B0604020202020204" pitchFamily="34" charset="0"/>
              </a:rPr>
              <a:t>In</a:t>
            </a:r>
            <a:r>
              <a:rPr lang="en-GB" altLang="cs-CZ" sz="2400" dirty="0" smtClean="0">
                <a:latin typeface="Arial" panose="020B0604020202020204" pitchFamily="34" charset="0"/>
              </a:rPr>
              <a:t>: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Moravec</a:t>
            </a:r>
            <a:r>
              <a:rPr lang="en-GB" altLang="cs-CZ" sz="2400" dirty="0" smtClean="0">
                <a:latin typeface="Arial" panose="020B0604020202020204" pitchFamily="34" charset="0"/>
              </a:rPr>
              <a:t> J. et al.,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Rostlinná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společenstva</a:t>
            </a:r>
            <a:r>
              <a:rPr lang="en-GB" altLang="cs-CZ" sz="2400" dirty="0" smtClean="0">
                <a:latin typeface="Arial" panose="020B0604020202020204" pitchFamily="34" charset="0"/>
              </a:rPr>
              <a:t> České republiky a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jejich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ohrožení</a:t>
            </a:r>
            <a:r>
              <a:rPr lang="en-GB" altLang="cs-CZ" sz="2400" dirty="0" smtClean="0">
                <a:latin typeface="Arial" panose="020B0604020202020204" pitchFamily="34" charset="0"/>
              </a:rPr>
              <a:t>, ed. 2, </a:t>
            </a:r>
            <a:r>
              <a:rPr lang="en-GB" altLang="cs-CZ" sz="24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Severočes</a:t>
            </a:r>
            <a:r>
              <a:rPr lang="cs-CZ" altLang="cs-CZ" sz="24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kou</a:t>
            </a:r>
            <a:r>
              <a:rPr lang="en-GB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solidFill>
                  <a:srgbClr val="FF0000"/>
                </a:solidFill>
                <a:latin typeface="Arial" panose="020B0604020202020204" pitchFamily="34" charset="0"/>
              </a:rPr>
              <a:t>p</a:t>
            </a:r>
            <a:r>
              <a:rPr lang="en-GB" altLang="cs-CZ" sz="24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řír</a:t>
            </a:r>
            <a:r>
              <a:rPr lang="cs-CZ" altLang="cs-CZ" sz="24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odou</a:t>
            </a:r>
            <a:r>
              <a:rPr lang="en-GB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, </a:t>
            </a:r>
            <a:r>
              <a:rPr lang="en-GB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suppl. 1995: 14–15.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en-GB" altLang="cs-CZ" sz="1800" i="1" dirty="0" err="1" smtClean="0">
                <a:latin typeface="Arial" panose="020B0604020202020204" pitchFamily="34" charset="0"/>
              </a:rPr>
              <a:t>citace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„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knihy</a:t>
            </a:r>
            <a:r>
              <a:rPr lang="en-GB" altLang="cs-CZ" sz="1800" i="1" dirty="0" smtClean="0">
                <a:latin typeface="Arial" panose="020B0604020202020204" pitchFamily="34" charset="0"/>
              </a:rPr>
              <a:t>“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která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vyšla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jako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příloha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periodika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(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časopisu</a:t>
            </a:r>
            <a:r>
              <a:rPr lang="en-GB" altLang="cs-CZ" sz="1800" i="1" dirty="0" smtClean="0">
                <a:latin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Citace části knihy II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251176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cs-CZ" altLang="cs-CZ" sz="2400" strike="sngStrike" dirty="0" smtClean="0">
                <a:solidFill>
                  <a:srgbClr val="FF0000"/>
                </a:solidFill>
                <a:latin typeface="Arial" panose="020B0604020202020204" pitchFamily="34" charset="0"/>
              </a:rPr>
              <a:t>práce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Kolbek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(in </a:t>
            </a:r>
            <a:r>
              <a:rPr lang="en-GB" altLang="cs-CZ" sz="24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Moravec</a:t>
            </a:r>
            <a:r>
              <a:rPr lang="en-GB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 et al. 1995: 14–15)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uvádí</a:t>
            </a:r>
            <a:r>
              <a:rPr lang="en-GB" altLang="cs-CZ" sz="2400" dirty="0" smtClean="0">
                <a:latin typeface="Arial" panose="020B0604020202020204" pitchFamily="34" charset="0"/>
              </a:rPr>
              <a:t>,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že</a:t>
            </a:r>
            <a:r>
              <a:rPr lang="en-GB" altLang="cs-CZ" sz="2400" dirty="0" smtClean="0">
                <a:latin typeface="Arial" panose="020B0604020202020204" pitchFamily="34" charset="0"/>
              </a:rPr>
              <a:t>...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endParaRPr lang="cs-CZ" altLang="cs-CZ" sz="1800" i="1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en-GB" altLang="cs-CZ" sz="1800" i="1" dirty="0" err="1" smtClean="0">
                <a:latin typeface="Arial" panose="020B0604020202020204" pitchFamily="34" charset="0"/>
              </a:rPr>
              <a:t>citace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jedné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kapitoly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přímo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v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textu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odkazuje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na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citaci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celého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díla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br>
              <a:rPr lang="en-GB" altLang="cs-CZ" sz="1800" i="1" dirty="0" smtClean="0">
                <a:latin typeface="Arial" panose="020B0604020202020204" pitchFamily="34" charset="0"/>
              </a:rPr>
            </a:br>
            <a:r>
              <a:rPr lang="en-GB" altLang="cs-CZ" sz="1800" i="1" dirty="0" smtClean="0">
                <a:latin typeface="Arial" panose="020B0604020202020204" pitchFamily="34" charset="0"/>
              </a:rPr>
              <a:t>v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seznamu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použité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literatury</a:t>
            </a:r>
            <a:endParaRPr lang="en-GB" altLang="cs-CZ" sz="1800" i="1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endParaRPr lang="cs-CZ" altLang="cs-CZ" sz="240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endParaRPr lang="en-GB" altLang="cs-CZ" sz="240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Moravec</a:t>
            </a:r>
            <a:r>
              <a:rPr lang="en-GB" altLang="cs-CZ" sz="2400" dirty="0" smtClean="0">
                <a:latin typeface="Arial" panose="020B0604020202020204" pitchFamily="34" charset="0"/>
              </a:rPr>
              <a:t> J. et al. </a:t>
            </a:r>
            <a:r>
              <a:rPr lang="en-GB" altLang="cs-CZ" sz="2400" dirty="0" smtClean="0">
                <a:latin typeface="Arial" panose="020B0604020202020204" pitchFamily="34" charset="0"/>
              </a:rPr>
              <a:t>1995: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Rostlinná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společenstva</a:t>
            </a:r>
            <a:r>
              <a:rPr lang="en-GB" altLang="cs-CZ" sz="2400" dirty="0" smtClean="0">
                <a:latin typeface="Arial" panose="020B0604020202020204" pitchFamily="34" charset="0"/>
              </a:rPr>
              <a:t> České republiky a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jejich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ohrožení</a:t>
            </a:r>
            <a:r>
              <a:rPr lang="en-GB" altLang="cs-CZ" sz="2400" dirty="0" smtClean="0">
                <a:latin typeface="Arial" panose="020B0604020202020204" pitchFamily="34" charset="0"/>
              </a:rPr>
              <a:t>. Ed. 2.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Severočes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kou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smtClean="0">
                <a:latin typeface="Arial" panose="020B0604020202020204" pitchFamily="34" charset="0"/>
              </a:rPr>
              <a:t>p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řír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odou</a:t>
            </a:r>
            <a:r>
              <a:rPr lang="en-GB" altLang="cs-CZ" sz="2400" dirty="0" smtClean="0">
                <a:latin typeface="Arial" panose="020B0604020202020204" pitchFamily="34" charset="0"/>
              </a:rPr>
              <a:t>,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suppl</a:t>
            </a:r>
            <a:r>
              <a:rPr lang="cs-CZ" altLang="cs-CZ" sz="2400" dirty="0" smtClean="0">
                <a:latin typeface="Arial" panose="020B0604020202020204" pitchFamily="34" charset="0"/>
              </a:rPr>
              <a:t>.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smtClean="0">
                <a:latin typeface="Arial" panose="020B0604020202020204" pitchFamily="34" charset="0"/>
              </a:rPr>
              <a:t>1995: 1–206.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60648"/>
            <a:ext cx="7772400" cy="1152128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dirty="0" err="1" smtClean="0">
                <a:latin typeface="Arial" panose="020B0604020202020204" pitchFamily="34" charset="0"/>
              </a:rPr>
              <a:t>Citace</a:t>
            </a:r>
            <a:r>
              <a:rPr lang="en-GB" altLang="cs-CZ" sz="3600" b="1" dirty="0" smtClean="0">
                <a:latin typeface="Arial" panose="020B0604020202020204" pitchFamily="34" charset="0"/>
              </a:rPr>
              <a:t> </a:t>
            </a:r>
            <a:r>
              <a:rPr lang="en-GB" altLang="cs-CZ" sz="3600" b="1" dirty="0" err="1" smtClean="0">
                <a:latin typeface="Arial" panose="020B0604020202020204" pitchFamily="34" charset="0"/>
              </a:rPr>
              <a:t>rukopisu</a:t>
            </a:r>
            <a:endParaRPr lang="en-GB" altLang="cs-CZ" sz="3600" b="1" dirty="0" smtClean="0">
              <a:latin typeface="Arial" panose="020B0604020202020204" pitchFamily="34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Pluháčková</a:t>
            </a:r>
            <a:r>
              <a:rPr lang="en-GB" altLang="cs-CZ" sz="2400" dirty="0" smtClean="0">
                <a:latin typeface="Arial" panose="020B0604020202020204" pitchFamily="34" charset="0"/>
              </a:rPr>
              <a:t> H. </a:t>
            </a:r>
            <a:r>
              <a:rPr lang="en-GB" altLang="cs-CZ" sz="2400" dirty="0" smtClean="0">
                <a:latin typeface="Arial" panose="020B0604020202020204" pitchFamily="34" charset="0"/>
              </a:rPr>
              <a:t>1969: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Floristické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poměry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okrajů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Pavlovských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vrchů</a:t>
            </a:r>
            <a:r>
              <a:rPr lang="en-GB" altLang="cs-CZ" sz="2400" dirty="0" smtClean="0">
                <a:latin typeface="Arial" panose="020B0604020202020204" pitchFamily="34" charset="0"/>
              </a:rPr>
              <a:t> v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území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mezi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Mikulovem</a:t>
            </a:r>
            <a:r>
              <a:rPr lang="en-GB" altLang="cs-CZ" sz="2400" dirty="0" smtClean="0">
                <a:latin typeface="Arial" panose="020B0604020202020204" pitchFamily="34" charset="0"/>
              </a:rPr>
              <a:t>,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Pavlovem</a:t>
            </a:r>
            <a:r>
              <a:rPr lang="en-GB" altLang="cs-CZ" sz="2400" dirty="0" smtClean="0">
                <a:latin typeface="Arial" panose="020B0604020202020204" pitchFamily="34" charset="0"/>
              </a:rPr>
              <a:t> a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Milovicemi</a:t>
            </a:r>
            <a:r>
              <a:rPr lang="en-GB" altLang="cs-CZ" sz="2400" dirty="0" smtClean="0">
                <a:latin typeface="Arial" panose="020B0604020202020204" pitchFamily="34" charset="0"/>
              </a:rPr>
              <a:t>. </a:t>
            </a:r>
            <a:r>
              <a:rPr lang="en-GB" altLang="cs-CZ" sz="2400" dirty="0" smtClean="0">
                <a:latin typeface="Arial" panose="020B0604020202020204" pitchFamily="34" charset="0"/>
              </a:rPr>
              <a:t>Ms</a:t>
            </a:r>
            <a:r>
              <a:rPr lang="en-GB" altLang="cs-CZ" sz="2400" dirty="0" smtClean="0">
                <a:latin typeface="Arial" panose="020B0604020202020204" pitchFamily="34" charset="0"/>
              </a:rPr>
              <a:t>. [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Dipl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omová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pr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áce</a:t>
            </a:r>
            <a:r>
              <a:rPr lang="en-GB" altLang="cs-CZ" sz="2400" dirty="0" smtClean="0">
                <a:latin typeface="Arial" panose="020B0604020202020204" pitchFamily="34" charset="0"/>
              </a:rPr>
              <a:t>; </a:t>
            </a:r>
            <a:r>
              <a:rPr lang="en-GB" altLang="cs-CZ" sz="24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depon</a:t>
            </a:r>
            <a:r>
              <a:rPr lang="en-GB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. in</a:t>
            </a:r>
            <a:r>
              <a:rPr lang="en-GB" altLang="cs-CZ" sz="2400" dirty="0" smtClean="0">
                <a:latin typeface="Arial" panose="020B0604020202020204" pitchFamily="34" charset="0"/>
              </a:rPr>
              <a:t>: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knihovna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smtClean="0">
                <a:latin typeface="Arial" panose="020B0604020202020204" pitchFamily="34" charset="0"/>
              </a:rPr>
              <a:t>ústavu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botaniky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smtClean="0">
                <a:latin typeface="Arial" panose="020B0604020202020204" pitchFamily="34" charset="0"/>
              </a:rPr>
              <a:t>a zoologie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Přír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odovědecké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Fak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akulty</a:t>
            </a:r>
            <a:r>
              <a:rPr lang="en-GB" altLang="cs-CZ" sz="2400" dirty="0" smtClean="0">
                <a:latin typeface="Arial" panose="020B0604020202020204" pitchFamily="34" charset="0"/>
              </a:rPr>
              <a:t> Masaryk</a:t>
            </a:r>
            <a:r>
              <a:rPr lang="cs-CZ" altLang="cs-CZ" sz="2400" dirty="0" smtClean="0">
                <a:latin typeface="Arial" panose="020B0604020202020204" pitchFamily="34" charset="0"/>
              </a:rPr>
              <a:t>ovy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Univ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erzity</a:t>
            </a:r>
            <a:r>
              <a:rPr lang="en-GB" altLang="cs-CZ" sz="2400" dirty="0" smtClean="0">
                <a:latin typeface="Arial" panose="020B0604020202020204" pitchFamily="34" charset="0"/>
              </a:rPr>
              <a:t>, </a:t>
            </a:r>
            <a:r>
              <a:rPr lang="en-GB" altLang="cs-CZ" sz="2400" dirty="0" smtClean="0">
                <a:latin typeface="Arial" panose="020B0604020202020204" pitchFamily="34" charset="0"/>
              </a:rPr>
              <a:t>Brno</a:t>
            </a:r>
            <a:r>
              <a:rPr lang="en-GB" altLang="cs-CZ" sz="2400" dirty="0" smtClean="0">
                <a:latin typeface="Arial" panose="020B0604020202020204" pitchFamily="34" charset="0"/>
              </a:rPr>
              <a:t>.]</a:t>
            </a:r>
            <a:endParaRPr lang="cs-CZ" altLang="cs-CZ" sz="240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endParaRPr lang="cs-CZ" altLang="cs-CZ" sz="240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K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oždoňová</a:t>
            </a:r>
            <a:r>
              <a:rPr lang="en-GB" altLang="cs-CZ" sz="2400" dirty="0" smtClean="0">
                <a:latin typeface="Arial" panose="020B0604020202020204" pitchFamily="34" charset="0"/>
              </a:rPr>
              <a:t> N. </a:t>
            </a:r>
            <a:r>
              <a:rPr lang="en-GB" altLang="cs-CZ" sz="2400" dirty="0" smtClean="0">
                <a:latin typeface="Arial" panose="020B0604020202020204" pitchFamily="34" charset="0"/>
              </a:rPr>
              <a:t>2015: </a:t>
            </a:r>
            <a:r>
              <a:rPr lang="en-GB" altLang="cs-CZ" sz="2400" dirty="0" smtClean="0">
                <a:latin typeface="Arial" panose="020B0604020202020204" pitchFamily="34" charset="0"/>
              </a:rPr>
              <a:t>Květena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Vendryně</a:t>
            </a:r>
            <a:r>
              <a:rPr lang="en-GB" altLang="cs-CZ" sz="2400" dirty="0" smtClean="0">
                <a:latin typeface="Arial" panose="020B0604020202020204" pitchFamily="34" charset="0"/>
              </a:rPr>
              <a:t> a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sousedních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vsí</a:t>
            </a:r>
            <a:r>
              <a:rPr lang="en-GB" altLang="cs-CZ" sz="2400" dirty="0" smtClean="0">
                <a:latin typeface="Arial" panose="020B0604020202020204" pitchFamily="34" charset="0"/>
              </a:rPr>
              <a:t>.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Diplomová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práce</a:t>
            </a:r>
            <a:r>
              <a:rPr lang="cs-CZ" altLang="cs-CZ" sz="2400" dirty="0" smtClean="0">
                <a:latin typeface="Arial" panose="020B0604020202020204" pitchFamily="34" charset="0"/>
              </a:rPr>
              <a:t>,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Přírodovědecká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fakulta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Masarykovy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univerzity</a:t>
            </a:r>
            <a:r>
              <a:rPr lang="en-GB" altLang="cs-CZ" sz="2400" dirty="0" smtClean="0">
                <a:latin typeface="Arial" panose="020B0604020202020204" pitchFamily="34" charset="0"/>
              </a:rPr>
              <a:t>, Brno</a:t>
            </a:r>
            <a:r>
              <a:rPr lang="cs-CZ" altLang="cs-CZ" sz="2400" dirty="0" smtClean="0">
                <a:latin typeface="Arial" panose="020B0604020202020204" pitchFamily="34" charset="0"/>
              </a:rPr>
              <a:t>, </a:t>
            </a:r>
            <a:r>
              <a:rPr lang="cs-CZ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URL: </a:t>
            </a:r>
            <a:r>
              <a:rPr lang="cs-CZ" altLang="cs-CZ" sz="2400" dirty="0" smtClean="0">
                <a:latin typeface="Arial" panose="020B0604020202020204" pitchFamily="34" charset="0"/>
              </a:rPr>
              <a:t>https://is.muni.cz/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th</a:t>
            </a:r>
            <a:r>
              <a:rPr lang="cs-CZ" altLang="cs-CZ" sz="2400" dirty="0" smtClean="0">
                <a:latin typeface="Arial" panose="020B0604020202020204" pitchFamily="34" charset="0"/>
              </a:rPr>
              <a:t>/j0iih/.</a:t>
            </a:r>
            <a:endParaRPr lang="en-GB" altLang="cs-CZ" sz="24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Citace ve vědecké literatuře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Citace literárních pramenů odlišují vědeckou literaturu od všeho ostatního tištěného slova.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endParaRPr lang="en-GB" altLang="cs-CZ" sz="240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Citování literatury tak, jak je běžné v současné literatuře, se vyvinulo od počátku 20. století.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60648"/>
            <a:ext cx="7772400" cy="1152128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dirty="0" err="1" smtClean="0">
                <a:latin typeface="Arial" panose="020B0604020202020204" pitchFamily="34" charset="0"/>
              </a:rPr>
              <a:t>Citace</a:t>
            </a:r>
            <a:r>
              <a:rPr lang="en-GB" altLang="cs-CZ" sz="3600" b="1" dirty="0" smtClean="0">
                <a:latin typeface="Arial" panose="020B0604020202020204" pitchFamily="34" charset="0"/>
              </a:rPr>
              <a:t> </a:t>
            </a:r>
            <a:r>
              <a:rPr lang="cs-CZ" altLang="cs-CZ" sz="3600" b="1" dirty="0" smtClean="0">
                <a:latin typeface="Arial" panose="020B0604020202020204" pitchFamily="34" charset="0"/>
              </a:rPr>
              <a:t>databáze</a:t>
            </a:r>
            <a:endParaRPr lang="en-GB" altLang="cs-CZ" sz="3600" b="1" dirty="0" smtClean="0">
              <a:latin typeface="Arial" panose="020B0604020202020204" pitchFamily="34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cs-CZ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Anonymus/Pladias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2014–2023</a:t>
            </a:r>
            <a:r>
              <a:rPr lang="en-GB" altLang="cs-CZ" sz="2400" dirty="0" smtClean="0">
                <a:latin typeface="Arial" panose="020B0604020202020204" pitchFamily="34" charset="0"/>
              </a:rPr>
              <a:t>: </a:t>
            </a:r>
            <a:r>
              <a:rPr lang="cs-CZ" altLang="cs-CZ" sz="2400" dirty="0" smtClean="0">
                <a:latin typeface="Arial" panose="020B0604020202020204" pitchFamily="34" charset="0"/>
              </a:rPr>
              <a:t>Pladias – databáze české flóry a vegetace</a:t>
            </a:r>
            <a:r>
              <a:rPr lang="en-GB" altLang="cs-CZ" sz="2400" dirty="0" smtClean="0">
                <a:latin typeface="Arial" panose="020B0604020202020204" pitchFamily="34" charset="0"/>
              </a:rPr>
              <a:t>. </a:t>
            </a:r>
            <a:r>
              <a:rPr lang="cs-CZ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URL</a:t>
            </a:r>
            <a:r>
              <a:rPr lang="cs-CZ" altLang="cs-CZ" sz="2400" dirty="0" smtClean="0">
                <a:latin typeface="Arial" panose="020B0604020202020204" pitchFamily="34" charset="0"/>
              </a:rPr>
              <a:t>: www.pladias.cz</a:t>
            </a:r>
            <a:r>
              <a:rPr lang="en-GB" altLang="cs-CZ" sz="2400" dirty="0" smtClean="0">
                <a:latin typeface="Arial" panose="020B0604020202020204" pitchFamily="34" charset="0"/>
              </a:rPr>
              <a:t> [</a:t>
            </a:r>
            <a:r>
              <a:rPr lang="cs-CZ" altLang="cs-CZ" sz="2400" dirty="0" smtClean="0">
                <a:latin typeface="Arial" panose="020B0604020202020204" pitchFamily="34" charset="0"/>
              </a:rPr>
              <a:t>navštíveno 11. 10. 2023</a:t>
            </a:r>
            <a:r>
              <a:rPr lang="en-GB" altLang="cs-CZ" sz="2400" dirty="0" smtClean="0">
                <a:latin typeface="Arial" panose="020B0604020202020204" pitchFamily="34" charset="0"/>
              </a:rPr>
              <a:t>]</a:t>
            </a:r>
            <a:r>
              <a:rPr lang="cs-CZ" altLang="cs-CZ" sz="2400" dirty="0" smtClean="0">
                <a:latin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endParaRPr lang="cs-CZ" altLang="cs-CZ" sz="240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cs-CZ" altLang="cs-CZ" sz="2400" dirty="0" smtClean="0">
                <a:latin typeface="Arial" panose="020B0604020202020204" pitchFamily="34" charset="0"/>
              </a:rPr>
              <a:t>Hand R.,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Thieme</a:t>
            </a:r>
            <a:r>
              <a:rPr lang="cs-CZ" altLang="cs-CZ" sz="2400" dirty="0" smtClean="0">
                <a:latin typeface="Arial" panose="020B0604020202020204" pitchFamily="34" charset="0"/>
              </a:rPr>
              <a:t> M. </a:t>
            </a:r>
            <a:r>
              <a:rPr lang="cs-CZ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cs-CZ" altLang="cs-CZ" sz="24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eds</a:t>
            </a:r>
            <a:r>
              <a:rPr lang="cs-CZ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) </a:t>
            </a:r>
            <a:r>
              <a:rPr lang="cs-CZ" altLang="cs-CZ" sz="2400" dirty="0" smtClean="0">
                <a:latin typeface="Arial" panose="020B0604020202020204" pitchFamily="34" charset="0"/>
              </a:rPr>
              <a:t>et al. </a:t>
            </a:r>
            <a:r>
              <a:rPr lang="cs-CZ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2023</a:t>
            </a:r>
            <a:r>
              <a:rPr lang="en-GB" altLang="cs-CZ" sz="2400" dirty="0" smtClean="0">
                <a:latin typeface="Arial" panose="020B0604020202020204" pitchFamily="34" charset="0"/>
              </a:rPr>
              <a:t>: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Florenliste</a:t>
            </a:r>
            <a:r>
              <a:rPr lang="cs-CZ" altLang="cs-CZ" sz="2400" dirty="0" smtClean="0">
                <a:latin typeface="Arial" panose="020B0604020202020204" pitchFamily="34" charset="0"/>
              </a:rPr>
              <a:t> von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Deutschland</a:t>
            </a:r>
            <a:r>
              <a:rPr lang="cs-CZ" altLang="cs-CZ" sz="2400" dirty="0" smtClean="0">
                <a:latin typeface="Arial" panose="020B0604020202020204" pitchFamily="34" charset="0"/>
              </a:rPr>
              <a:t> (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Gefä</a:t>
            </a:r>
            <a:r>
              <a:rPr lang="de-AT" altLang="cs-CZ" sz="2400" dirty="0" err="1" smtClean="0">
                <a:latin typeface="Arial" panose="020B0604020202020204" pitchFamily="34" charset="0"/>
              </a:rPr>
              <a:t>ßpflanzen</a:t>
            </a:r>
            <a:r>
              <a:rPr lang="ru-RU" altLang="cs-CZ" sz="2400" dirty="0">
                <a:latin typeface="Arial" panose="020B0604020202020204" pitchFamily="34" charset="0"/>
              </a:rPr>
              <a:t>)</a:t>
            </a:r>
            <a:r>
              <a:rPr lang="de-AT" altLang="cs-CZ" sz="2400" dirty="0" smtClean="0">
                <a:latin typeface="Arial" panose="020B0604020202020204" pitchFamily="34" charset="0"/>
              </a:rPr>
              <a:t>. </a:t>
            </a:r>
            <a:r>
              <a:rPr lang="cs-CZ" altLang="cs-CZ" sz="24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Version</a:t>
            </a:r>
            <a:r>
              <a:rPr lang="cs-CZ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 13 (</a:t>
            </a:r>
            <a:r>
              <a:rPr lang="cs-CZ" altLang="cs-CZ" sz="24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März</a:t>
            </a:r>
            <a:r>
              <a:rPr lang="cs-CZ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 2023). </a:t>
            </a:r>
            <a:r>
              <a:rPr lang="cs-CZ" altLang="cs-CZ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URL</a:t>
            </a:r>
            <a:r>
              <a:rPr lang="cs-CZ" altLang="cs-CZ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: </a:t>
            </a:r>
            <a:r>
              <a:rPr lang="cs-CZ" altLang="cs-CZ" sz="2400" dirty="0" smtClean="0">
                <a:latin typeface="Arial" panose="020B0604020202020204" pitchFamily="34" charset="0"/>
              </a:rPr>
              <a:t>https://www.kp-buttler.de/ </a:t>
            </a:r>
            <a:r>
              <a:rPr lang="cs-CZ" altLang="cs-CZ" sz="2400" strike="sngStrike" dirty="0" smtClean="0">
                <a:solidFill>
                  <a:srgbClr val="FF0000"/>
                </a:solidFill>
                <a:latin typeface="Arial" panose="020B0604020202020204" pitchFamily="34" charset="0"/>
              </a:rPr>
              <a:t>[navštíveno…].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endParaRPr lang="cs-CZ" altLang="cs-CZ" sz="1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466725" algn="l"/>
                <a:tab pos="915988" algn="l"/>
                <a:tab pos="1365250" algn="l"/>
                <a:tab pos="1814513" algn="l"/>
                <a:tab pos="2263775" algn="l"/>
                <a:tab pos="2713038" algn="l"/>
                <a:tab pos="3162300" algn="l"/>
                <a:tab pos="3611563" algn="l"/>
                <a:tab pos="4060825" algn="l"/>
                <a:tab pos="4510088" algn="l"/>
                <a:tab pos="4959350" algn="l"/>
                <a:tab pos="5408613" algn="l"/>
                <a:tab pos="5857875" algn="l"/>
                <a:tab pos="6307138" algn="l"/>
                <a:tab pos="6756400" algn="l"/>
                <a:tab pos="7205663" algn="l"/>
                <a:tab pos="7654925" algn="l"/>
                <a:tab pos="8104188" algn="l"/>
                <a:tab pos="8553450" algn="l"/>
                <a:tab pos="9002713" algn="l"/>
              </a:tabLst>
            </a:pPr>
            <a:r>
              <a:rPr lang="cs-CZ" altLang="cs-CZ" sz="1800" dirty="0" smtClean="0">
                <a:solidFill>
                  <a:srgbClr val="FF0000"/>
                </a:solidFill>
                <a:latin typeface="Arial" panose="020B0604020202020204" pitchFamily="34" charset="0"/>
              </a:rPr>
              <a:t>Citace map na serveru Mapy.cz: datum přístupu nemá smysl zejména </a:t>
            </a:r>
            <a:br>
              <a:rPr lang="cs-CZ" altLang="cs-CZ" sz="1800" dirty="0" smtClean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cs-CZ" altLang="cs-CZ" sz="1800" dirty="0" smtClean="0">
                <a:solidFill>
                  <a:srgbClr val="FF0000"/>
                </a:solidFill>
                <a:latin typeface="Arial" panose="020B0604020202020204" pitchFamily="34" charset="0"/>
              </a:rPr>
              <a:t>v případech, kdy mapy používáme dlouhodobě. Doba použití je zřejmá </a:t>
            </a:r>
            <a:br>
              <a:rPr lang="cs-CZ" altLang="cs-CZ" sz="1800" dirty="0" smtClean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cs-CZ" altLang="cs-CZ" sz="1800" dirty="0" smtClean="0">
                <a:solidFill>
                  <a:srgbClr val="FF0000"/>
                </a:solidFill>
                <a:latin typeface="Arial" panose="020B0604020202020204" pitchFamily="34" charset="0"/>
              </a:rPr>
              <a:t>z metodiky a z datace rukopisu.</a:t>
            </a:r>
            <a:endParaRPr lang="en-GB" altLang="cs-CZ" sz="1800" dirty="0" smtClean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37850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Literatura k citacím I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87888"/>
          </a:xfrm>
        </p:spPr>
        <p:txBody>
          <a:bodyPr/>
          <a:lstStyle/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Šesták Z., Jak psát a přednášet o vědě, pp. 39–42  &amp; 46–48, 2000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Zpr. Čs. Bot. Společ., suppl. 1978/1, 1978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Zpr. Čs. Bot. Společ., suppl. 1979/1, 1979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B-P-H. Botanico-Periodicum-Huntianum</a:t>
            </a:r>
            <a:endParaRPr lang="cs-CZ" altLang="cs-CZ" sz="2400" smtClean="0"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smtClean="0">
                <a:latin typeface="Arial" panose="020B0604020202020204" pitchFamily="34" charset="0"/>
              </a:rPr>
              <a:t>	</a:t>
            </a:r>
            <a:r>
              <a:rPr lang="cs-CZ" altLang="cs-CZ" sz="1600" smtClean="0">
                <a:latin typeface="Arial" panose="020B0604020202020204" pitchFamily="34" charset="0"/>
              </a:rPr>
              <a:t>http://huntbotanical.org/databases/show.php?1</a:t>
            </a:r>
            <a:endParaRPr lang="en-GB" altLang="cs-CZ" sz="1600" smtClean="0"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smtClean="0">
                <a:latin typeface="Arial" panose="020B0604020202020204" pitchFamily="34" charset="0"/>
              </a:rPr>
              <a:t>International Code of Nomenclature for algae, fungi, and plants </a:t>
            </a:r>
          </a:p>
          <a:p>
            <a:pPr>
              <a:spcBef>
                <a:spcPts val="600"/>
              </a:spcBef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smtClean="0">
                <a:latin typeface="Arial" panose="020B0604020202020204" pitchFamily="34" charset="0"/>
              </a:rPr>
              <a:t>	</a:t>
            </a:r>
            <a:r>
              <a:rPr lang="cs-CZ" altLang="cs-CZ" sz="1600" smtClean="0">
                <a:latin typeface="Arial" panose="020B0604020202020204" pitchFamily="34" charset="0"/>
              </a:rPr>
              <a:t>IPNI: http://www.ipni.org/ipni/publicationsearchpage.do</a:t>
            </a:r>
            <a:endParaRPr lang="en-GB" altLang="cs-CZ" sz="1600" smtClean="0"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Čmejrková S., Daneš F. &amp; Světlá J., Jak napsat odborný text, pp. 223–234, 1999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Československá státní norma (ČSN) 01 0197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Literatura k citacím II</a:t>
            </a:r>
            <a:r>
              <a:rPr lang="en-GB" altLang="cs-CZ" smtClean="0"/>
              <a:t>	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Pokyny</a:t>
            </a:r>
            <a:r>
              <a:rPr lang="en-GB" altLang="cs-CZ" sz="2400" dirty="0" smtClean="0">
                <a:latin typeface="Arial" panose="020B0604020202020204" pitchFamily="34" charset="0"/>
              </a:rPr>
              <a:t> pro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autory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i="1" dirty="0" smtClean="0">
                <a:latin typeface="Arial" panose="020B0604020202020204" pitchFamily="34" charset="0"/>
              </a:rPr>
              <a:t>/ Guide for authors </a:t>
            </a:r>
            <a:r>
              <a:rPr lang="en-GB" altLang="cs-CZ" sz="2400" dirty="0" smtClean="0">
                <a:latin typeface="Arial" panose="020B0604020202020204" pitchFamily="34" charset="0"/>
              </a:rPr>
              <a:t>/ </a:t>
            </a:r>
            <a:r>
              <a:rPr lang="en-GB" altLang="cs-CZ" sz="2400" i="1" dirty="0" smtClean="0">
                <a:latin typeface="Arial" panose="020B0604020202020204" pitchFamily="34" charset="0"/>
              </a:rPr>
              <a:t>Instruction to authors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jednotlivých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časopisů</a:t>
            </a:r>
            <a:endParaRPr lang="cs-CZ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https://botzool.sci.muni.cz/theses/BP-pokyny_2023_program_EEBIO.docx</a:t>
            </a:r>
            <a:r>
              <a:rPr lang="cs-CZ" altLang="cs-CZ" sz="24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endParaRPr lang="en-GB" altLang="cs-CZ" sz="2400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cs-CZ" sz="24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Způsoby citací	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02138"/>
          </a:xfrm>
        </p:spPr>
        <p:txBody>
          <a:bodyPr/>
          <a:lstStyle/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2400" b="1" dirty="0" err="1" smtClean="0">
                <a:latin typeface="Arial" panose="020B0604020202020204" pitchFamily="34" charset="0"/>
              </a:rPr>
              <a:t>Oxfordské</a:t>
            </a:r>
            <a:endParaRPr lang="en-GB" altLang="cs-CZ" sz="2400" b="1" dirty="0" smtClean="0">
              <a:latin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V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textu</a:t>
            </a:r>
            <a:r>
              <a:rPr lang="en-GB" altLang="cs-CZ" sz="2400" dirty="0" smtClean="0">
                <a:latin typeface="Arial" panose="020B0604020202020204" pitchFamily="34" charset="0"/>
              </a:rPr>
              <a:t> se na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položky</a:t>
            </a:r>
            <a:r>
              <a:rPr lang="en-GB" altLang="cs-CZ" sz="2400" dirty="0" smtClean="0">
                <a:latin typeface="Arial" panose="020B0604020202020204" pitchFamily="34" charset="0"/>
              </a:rPr>
              <a:t> v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seznamu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použité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literatury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odkazuje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příjmením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autora</a:t>
            </a:r>
            <a:r>
              <a:rPr lang="en-GB" altLang="cs-CZ" sz="2400" dirty="0" smtClean="0">
                <a:latin typeface="Arial" panose="020B0604020202020204" pitchFamily="34" charset="0"/>
              </a:rPr>
              <a:t> a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letopočtem</a:t>
            </a:r>
            <a:r>
              <a:rPr lang="en-GB" altLang="cs-CZ" sz="2400" dirty="0" smtClean="0">
                <a:latin typeface="Arial" panose="020B0604020202020204" pitchFamily="34" charset="0"/>
              </a:rPr>
              <a:t> (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obvykle</a:t>
            </a:r>
            <a:r>
              <a:rPr lang="en-GB" altLang="cs-CZ" sz="2400" dirty="0" smtClean="0">
                <a:latin typeface="Arial" panose="020B0604020202020204" pitchFamily="34" charset="0"/>
              </a:rPr>
              <a:t> v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oblých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závorkách</a:t>
            </a:r>
            <a:r>
              <a:rPr lang="en-GB" altLang="cs-CZ" sz="2400" dirty="0" smtClean="0">
                <a:latin typeface="Arial" panose="020B0604020202020204" pitchFamily="34" charset="0"/>
              </a:rPr>
              <a:t>),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citace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jsou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řazeny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abecedně</a:t>
            </a:r>
            <a:r>
              <a:rPr lang="en-GB" altLang="cs-CZ" sz="2400" dirty="0" smtClean="0">
                <a:latin typeface="Arial" panose="020B0604020202020204" pitchFamily="34" charset="0"/>
              </a:rPr>
              <a:t> a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chronologicky</a:t>
            </a:r>
            <a:r>
              <a:rPr lang="en-GB" altLang="cs-CZ" sz="2400" dirty="0" smtClean="0"/>
              <a:t>.</a:t>
            </a:r>
          </a:p>
          <a:p>
            <a:pPr marL="0" indent="0">
              <a:spcBef>
                <a:spcPts val="350"/>
              </a:spcBef>
              <a:buFont typeface="Times New Roman" panose="02020603050405020304" pitchFamily="18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endParaRPr lang="en-GB" altLang="cs-CZ" sz="1400" dirty="0" smtClean="0"/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2400" b="1" dirty="0" err="1" smtClean="0">
                <a:latin typeface="Arial" panose="020B0604020202020204" pitchFamily="34" charset="0"/>
              </a:rPr>
              <a:t>Vancouverské</a:t>
            </a:r>
            <a:endParaRPr lang="en-GB" altLang="cs-CZ" sz="2400" b="1" dirty="0" smtClean="0">
              <a:latin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Všechny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odkazy</a:t>
            </a:r>
            <a:r>
              <a:rPr lang="en-GB" altLang="cs-CZ" sz="2400" dirty="0" smtClean="0">
                <a:latin typeface="Arial" panose="020B0604020202020204" pitchFamily="34" charset="0"/>
              </a:rPr>
              <a:t> se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citují</a:t>
            </a:r>
            <a:r>
              <a:rPr lang="en-GB" altLang="cs-CZ" sz="2400" dirty="0" smtClean="0">
                <a:latin typeface="Arial" panose="020B0604020202020204" pitchFamily="34" charset="0"/>
              </a:rPr>
              <a:t> v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pořadí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podle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výskytu</a:t>
            </a:r>
            <a:r>
              <a:rPr lang="en-GB" altLang="cs-CZ" sz="2400" dirty="0" smtClean="0">
                <a:latin typeface="Arial" panose="020B0604020202020204" pitchFamily="34" charset="0"/>
              </a:rPr>
              <a:t> v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textu</a:t>
            </a:r>
            <a:r>
              <a:rPr lang="en-GB" altLang="cs-CZ" sz="2400" dirty="0" smtClean="0">
                <a:latin typeface="Arial" panose="020B0604020202020204" pitchFamily="34" charset="0"/>
              </a:rPr>
              <a:t> a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podle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toho</a:t>
            </a:r>
            <a:r>
              <a:rPr lang="en-GB" altLang="cs-CZ" sz="2400" dirty="0" smtClean="0">
                <a:latin typeface="Arial" panose="020B0604020202020204" pitchFamily="34" charset="0"/>
              </a:rPr>
              <a:t> se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řadí</a:t>
            </a:r>
            <a:r>
              <a:rPr lang="en-GB" altLang="cs-CZ" sz="2400" dirty="0" smtClean="0">
                <a:latin typeface="Arial" panose="020B0604020202020204" pitchFamily="34" charset="0"/>
              </a:rPr>
              <a:t> v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seznamu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literatury</a:t>
            </a:r>
            <a:r>
              <a:rPr lang="en-GB" altLang="cs-CZ" sz="2400" dirty="0" smtClean="0">
                <a:latin typeface="Arial" panose="020B0604020202020204" pitchFamily="34" charset="0"/>
              </a:rPr>
              <a:t>.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endParaRPr lang="en-GB" altLang="cs-CZ" sz="2400" dirty="0" smtClean="0">
              <a:latin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Jiná</a:t>
            </a:r>
            <a:r>
              <a:rPr lang="en-GB" altLang="cs-CZ" sz="2400" dirty="0" smtClean="0">
                <a:latin typeface="Arial" panose="020B0604020202020204" pitchFamily="34" charset="0"/>
              </a:rPr>
              <a:t> je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úprava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citací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ve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společenských</a:t>
            </a:r>
            <a:r>
              <a:rPr lang="en-GB" altLang="cs-CZ" sz="2400" dirty="0" smtClean="0">
                <a:latin typeface="Arial" panose="020B0604020202020204" pitchFamily="34" charset="0"/>
              </a:rPr>
              <a:t> a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humanitních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vědách</a:t>
            </a:r>
            <a:r>
              <a:rPr lang="en-GB" altLang="cs-CZ" sz="2400" dirty="0" smtClean="0"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Zásady citací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Do seznamu literatury (</a:t>
            </a:r>
            <a:r>
              <a:rPr lang="en-GB" altLang="cs-CZ" sz="2400" i="1" smtClean="0">
                <a:latin typeface="Arial" panose="020B0604020202020204" pitchFamily="34" charset="0"/>
              </a:rPr>
              <a:t>References</a:t>
            </a:r>
            <a:r>
              <a:rPr lang="en-GB" altLang="cs-CZ" sz="2400" smtClean="0">
                <a:latin typeface="Arial" panose="020B0604020202020204" pitchFamily="34" charset="0"/>
              </a:rPr>
              <a:t>, </a:t>
            </a:r>
            <a:r>
              <a:rPr lang="en-GB" altLang="cs-CZ" sz="2400" i="1" smtClean="0">
                <a:latin typeface="Arial" panose="020B0604020202020204" pitchFamily="34" charset="0"/>
              </a:rPr>
              <a:t>Literature cited</a:t>
            </a:r>
            <a:r>
              <a:rPr lang="en-GB" altLang="cs-CZ" sz="2400" smtClean="0">
                <a:latin typeface="Arial" panose="020B0604020202020204" pitchFamily="34" charset="0"/>
              </a:rPr>
              <a:t>) patří zásadně jen ty práce, které byly skutečně použity.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Od seznamu použitých prací je třeba rozlišovat seznam doporučené nebo rozšiřující literatury.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Nemá smysl citovat veškeré práce vztahující se </a:t>
            </a:r>
            <a:br>
              <a:rPr lang="en-GB" altLang="cs-CZ" sz="2400" smtClean="0">
                <a:latin typeface="Arial" panose="020B0604020202020204" pitchFamily="34" charset="0"/>
              </a:rPr>
            </a:br>
            <a:r>
              <a:rPr lang="en-GB" altLang="cs-CZ" sz="2400" smtClean="0">
                <a:latin typeface="Arial" panose="020B0604020202020204" pitchFamily="34" charset="0"/>
              </a:rPr>
              <a:t>k tématu, ale pouze ty, které jsou podstatné a jejichž informace </a:t>
            </a:r>
            <a:r>
              <a:rPr lang="cs-CZ" altLang="cs-CZ" sz="2400" smtClean="0">
                <a:latin typeface="Arial" panose="020B0604020202020204" pitchFamily="34" charset="0"/>
              </a:rPr>
              <a:t>a </a:t>
            </a:r>
            <a:r>
              <a:rPr lang="en-GB" altLang="cs-CZ" sz="2400" smtClean="0">
                <a:latin typeface="Arial" panose="020B0604020202020204" pitchFamily="34" charset="0"/>
              </a:rPr>
              <a:t>myšlenky v práci skutečně využívám.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63551"/>
            <a:ext cx="7769225" cy="733202"/>
          </a:xfrm>
        </p:spPr>
        <p:txBody>
          <a:bodyPr/>
          <a:lstStyle/>
          <a:p>
            <a:r>
              <a:rPr lang="cs-CZ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Časopis</a:t>
            </a:r>
            <a:endParaRPr 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8760"/>
            <a:ext cx="7769225" cy="5184576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Benech V.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1972</a:t>
            </a:r>
            <a:r>
              <a:rPr lang="cs-CZ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Etude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expérimentale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incubation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oeufs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cs-CZ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Baetis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rhodani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Pictet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4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Freshwater</a:t>
            </a:r>
            <a:r>
              <a:rPr lang="cs-CZ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Biology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2: 243–252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Vondrák J., Svoboda S., Košnar J., Malíček J.,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Šoun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J.,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Frolov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I.,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Svensson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M., Novotný P. </a:t>
            </a:r>
            <a:r>
              <a:rPr lang="cs-CZ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Palice Z. (2023)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Martin7: a reference database of DNA barcodes for European epiphytic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lichens and its taxonomic implications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Preslia 95</a:t>
            </a:r>
            <a:r>
              <a:rPr lang="cs-CZ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311–345. </a:t>
            </a:r>
            <a:r>
              <a:rPr lang="cs-CZ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doi: 10.23855/preslia.2023.311</a:t>
            </a:r>
          </a:p>
          <a:p>
            <a:pPr marL="0" indent="0">
              <a:spcBef>
                <a:spcPts val="0"/>
              </a:spcBef>
              <a:buNone/>
            </a:pPr>
            <a:endParaRPr lang="cs-CZ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Názvy prací vždy malým písmenem.</a:t>
            </a:r>
          </a:p>
          <a:p>
            <a:pPr marL="0" indent="0">
              <a:spcBef>
                <a:spcPts val="0"/>
              </a:spcBef>
              <a:buNone/>
            </a:pPr>
            <a:endParaRPr lang="cs-CZ" sz="1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citací retrospektivně digitalizovaných časopisů nemá smysl uvádět URL ani datum přístupu. Je to (archivní) pdf, které se nemění. Prakticky není rozdíl mezi citací podle fyzického výtisku časopisu nebo knihy a digitalizovaného dokument.</a:t>
            </a:r>
            <a:endParaRPr lang="cs-CZ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9419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Citace časopisu I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1148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Vesmír</a:t>
            </a:r>
            <a:r>
              <a:rPr lang="en-GB" altLang="cs-CZ" sz="2400" dirty="0" smtClean="0">
                <a:latin typeface="Arial" panose="020B0604020202020204" pitchFamily="34" charset="0"/>
              </a:rPr>
              <a:t> 64: 11–25.</a:t>
            </a:r>
          </a:p>
          <a:p>
            <a:pPr marL="0" indent="0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1800" i="1" dirty="0" err="1" smtClean="0">
                <a:latin typeface="Arial" panose="020B0604020202020204" pitchFamily="34" charset="0"/>
              </a:rPr>
              <a:t>citace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bez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místa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vydání</a:t>
            </a:r>
            <a:endParaRPr lang="en-GB" altLang="cs-CZ" sz="1800" i="1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Phyton</a:t>
            </a:r>
            <a:r>
              <a:rPr lang="en-GB" altLang="cs-CZ" sz="2400" dirty="0" smtClean="0">
                <a:latin typeface="Arial" panose="020B0604020202020204" pitchFamily="34" charset="0"/>
              </a:rPr>
              <a:t> (Horn) </a:t>
            </a:r>
          </a:p>
          <a:p>
            <a:pPr marL="0" indent="0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1800" i="1" dirty="0" err="1" smtClean="0">
                <a:latin typeface="Arial" panose="020B0604020202020204" pitchFamily="34" charset="0"/>
              </a:rPr>
              <a:t>citace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„bez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místa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vydání</a:t>
            </a:r>
            <a:r>
              <a:rPr lang="en-GB" altLang="cs-CZ" sz="1800" i="1" dirty="0" smtClean="0">
                <a:latin typeface="Arial" panose="020B0604020202020204" pitchFamily="34" charset="0"/>
              </a:rPr>
              <a:t>“, ale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místo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vydání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je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nutné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k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rozlišení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peridika</a:t>
            </a:r>
            <a:endParaRPr lang="en-GB" altLang="cs-CZ" sz="1800" i="1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Vesmír</a:t>
            </a:r>
            <a:r>
              <a:rPr lang="en-GB" altLang="cs-CZ" sz="2400" dirty="0" smtClean="0">
                <a:latin typeface="Arial" panose="020B0604020202020204" pitchFamily="34" charset="0"/>
              </a:rPr>
              <a:t>, Praha, 64: 11–25.</a:t>
            </a:r>
          </a:p>
          <a:p>
            <a:pPr marL="0" indent="0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1800" i="1" dirty="0" err="1" smtClean="0">
                <a:latin typeface="Arial" panose="020B0604020202020204" pitchFamily="34" charset="0"/>
              </a:rPr>
              <a:t>citace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s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místem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vydání</a:t>
            </a:r>
            <a:r>
              <a:rPr lang="en-GB" altLang="cs-CZ" sz="1800" i="1" dirty="0" smtClean="0">
                <a:latin typeface="Arial" panose="020B0604020202020204" pitchFamily="34" charset="0"/>
              </a:rPr>
              <a:t>,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které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není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součástí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názvu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časopisu</a:t>
            </a:r>
            <a:endParaRPr lang="en-GB" altLang="cs-CZ" sz="1800" i="1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Sborník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Klubu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přírodovědeckého</a:t>
            </a:r>
            <a:r>
              <a:rPr lang="en-GB" altLang="cs-CZ" sz="2400" dirty="0" smtClean="0">
                <a:latin typeface="Arial" panose="020B0604020202020204" pitchFamily="34" charset="0"/>
              </a:rPr>
              <a:t> v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Brně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cs-CZ" altLang="cs-CZ" sz="2400" dirty="0" smtClean="0">
                <a:latin typeface="Arial" panose="020B0604020202020204" pitchFamily="34" charset="0"/>
              </a:rPr>
              <a:t>(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Sborn</a:t>
            </a:r>
            <a:r>
              <a:rPr lang="en-GB" altLang="cs-CZ" sz="2400" dirty="0" smtClean="0">
                <a:latin typeface="Arial" panose="020B0604020202020204" pitchFamily="34" charset="0"/>
              </a:rPr>
              <a:t>.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Klubu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Přírod</a:t>
            </a:r>
            <a:r>
              <a:rPr lang="en-GB" altLang="cs-CZ" sz="2400" dirty="0" smtClean="0">
                <a:latin typeface="Arial" panose="020B0604020202020204" pitchFamily="34" charset="0"/>
              </a:rPr>
              <a:t>. </a:t>
            </a:r>
            <a:r>
              <a:rPr lang="en-GB" altLang="cs-CZ" sz="2400" dirty="0" smtClean="0">
                <a:latin typeface="Arial" panose="020B0604020202020204" pitchFamily="34" charset="0"/>
              </a:rPr>
              <a:t>Brno</a:t>
            </a:r>
            <a:r>
              <a:rPr lang="cs-CZ" altLang="cs-CZ" sz="2400" dirty="0" smtClean="0">
                <a:latin typeface="Arial" panose="020B0604020202020204" pitchFamily="34" charset="0"/>
              </a:rPr>
              <a:t>)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endParaRPr lang="en-GB" altLang="cs-CZ" sz="24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676565" y="332656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dirty="0" err="1" smtClean="0">
                <a:latin typeface="Arial" panose="020B0604020202020204" pitchFamily="34" charset="0"/>
              </a:rPr>
              <a:t>Citace</a:t>
            </a:r>
            <a:r>
              <a:rPr lang="en-GB" altLang="cs-CZ" sz="3600" b="1" dirty="0" smtClean="0">
                <a:latin typeface="Arial" panose="020B0604020202020204" pitchFamily="34" charset="0"/>
              </a:rPr>
              <a:t> </a:t>
            </a:r>
            <a:r>
              <a:rPr lang="en-GB" altLang="cs-CZ" sz="3600" b="1" dirty="0" err="1" smtClean="0">
                <a:latin typeface="Arial" panose="020B0604020202020204" pitchFamily="34" charset="0"/>
              </a:rPr>
              <a:t>časopisu</a:t>
            </a:r>
            <a:r>
              <a:rPr lang="en-GB" altLang="cs-CZ" sz="3600" b="1" dirty="0" smtClean="0">
                <a:latin typeface="Arial" panose="020B0604020202020204" pitchFamily="34" charset="0"/>
              </a:rPr>
              <a:t> II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5632" y="1628800"/>
            <a:ext cx="7772400" cy="415766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Sborník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Přírodovědeckého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klubu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Uherské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Hradiště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1800" i="1" dirty="0" err="1" smtClean="0">
                <a:latin typeface="Arial" panose="020B0604020202020204" pitchFamily="34" charset="0"/>
              </a:rPr>
              <a:t>místo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vydání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je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součástí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titulu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časopisu</a:t>
            </a:r>
            <a:endParaRPr lang="en-GB" altLang="cs-CZ" sz="1800" i="1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Čas</a:t>
            </a:r>
            <a:r>
              <a:rPr lang="cs-CZ" altLang="cs-CZ" sz="2400" dirty="0" smtClean="0">
                <a:latin typeface="Arial" panose="020B0604020202020204" pitchFamily="34" charset="0"/>
              </a:rPr>
              <a:t>opis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Nár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odního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smtClean="0">
                <a:latin typeface="Arial" panose="020B0604020202020204" pitchFamily="34" charset="0"/>
              </a:rPr>
              <a:t>muzea</a:t>
            </a:r>
            <a:r>
              <a:rPr lang="en-GB" altLang="cs-CZ" sz="2400" dirty="0" smtClean="0">
                <a:latin typeface="Arial" panose="020B0604020202020204" pitchFamily="34" charset="0"/>
              </a:rPr>
              <a:t>, </a:t>
            </a:r>
            <a:r>
              <a:rPr lang="cs-CZ" altLang="cs-CZ" sz="2400" dirty="0" smtClean="0">
                <a:latin typeface="Arial" panose="020B0604020202020204" pitchFamily="34" charset="0"/>
              </a:rPr>
              <a:t>ser</a:t>
            </a:r>
            <a:r>
              <a:rPr lang="en-GB" altLang="cs-CZ" sz="2400" dirty="0" smtClean="0">
                <a:latin typeface="Arial" panose="020B0604020202020204" pitchFamily="34" charset="0"/>
              </a:rPr>
              <a:t>. 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sci</a:t>
            </a:r>
            <a:r>
              <a:rPr lang="cs-CZ" altLang="cs-CZ" sz="2400" dirty="0" smtClean="0">
                <a:latin typeface="Arial" panose="020B0604020202020204" pitchFamily="34" charset="0"/>
              </a:rPr>
              <a:t>.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natur</a:t>
            </a:r>
            <a:r>
              <a:rPr lang="en-GB" altLang="cs-CZ" sz="2400" dirty="0" smtClean="0">
                <a:latin typeface="Arial" panose="020B0604020202020204" pitchFamily="34" charset="0"/>
              </a:rPr>
              <a:t>.</a:t>
            </a:r>
            <a:r>
              <a:rPr lang="cs-CZ" altLang="cs-CZ" sz="2400" dirty="0" smtClean="0">
                <a:latin typeface="Arial" panose="020B0604020202020204" pitchFamily="34" charset="0"/>
              </a:rPr>
              <a:t> (= řada přírodovědná),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1800" i="1" dirty="0" err="1" smtClean="0">
                <a:latin typeface="Arial" panose="020B0604020202020204" pitchFamily="34" charset="0"/>
              </a:rPr>
              <a:t>časopis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má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několik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tematických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řad</a:t>
            </a:r>
            <a:endParaRPr lang="en-GB" altLang="cs-CZ" sz="1800" i="1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Čas</a:t>
            </a:r>
            <a:r>
              <a:rPr lang="cs-CZ" altLang="cs-CZ" sz="2400" dirty="0" smtClean="0">
                <a:latin typeface="Arial" panose="020B0604020202020204" pitchFamily="34" charset="0"/>
              </a:rPr>
              <a:t>opis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Slez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ského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 smtClean="0">
                <a:latin typeface="Arial" panose="020B0604020202020204" pitchFamily="34" charset="0"/>
              </a:rPr>
              <a:t>m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uz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ea</a:t>
            </a:r>
            <a:r>
              <a:rPr lang="en-GB" altLang="cs-CZ" sz="2400" dirty="0" smtClean="0">
                <a:latin typeface="Arial" panose="020B0604020202020204" pitchFamily="34" charset="0"/>
              </a:rPr>
              <a:t>, </a:t>
            </a:r>
            <a:r>
              <a:rPr lang="en-GB" altLang="cs-CZ" sz="2400" dirty="0" smtClean="0">
                <a:latin typeface="Arial" panose="020B0604020202020204" pitchFamily="34" charset="0"/>
              </a:rPr>
              <a:t>ser. A,</a:t>
            </a:r>
          </a:p>
          <a:p>
            <a:pPr marL="0" indent="0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1800" i="1" dirty="0" err="1" smtClean="0">
                <a:latin typeface="Arial" panose="020B0604020202020204" pitchFamily="34" charset="0"/>
              </a:rPr>
              <a:t>časopis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má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několik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tematických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řad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odlišených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písmeny</a:t>
            </a:r>
            <a:endParaRPr lang="en-GB" altLang="cs-CZ" sz="1800" i="1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Bot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aniska</a:t>
            </a:r>
            <a:r>
              <a:rPr lang="en-GB" altLang="cs-CZ" sz="2400" dirty="0" smtClean="0">
                <a:latin typeface="Arial" panose="020B0604020202020204" pitchFamily="34" charset="0"/>
              </a:rPr>
              <a:t> Not</a:t>
            </a:r>
            <a:r>
              <a:rPr lang="cs-CZ" altLang="cs-CZ" sz="2400" dirty="0" err="1" smtClean="0">
                <a:latin typeface="Arial" panose="020B0604020202020204" pitchFamily="34" charset="0"/>
              </a:rPr>
              <a:t>iser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1928</a:t>
            </a:r>
            <a:r>
              <a:rPr lang="en-GB" altLang="cs-CZ" sz="2400" dirty="0" smtClean="0">
                <a:latin typeface="Arial" panose="020B0604020202020204" pitchFamily="34" charset="0"/>
              </a:rPr>
              <a:t>:</a:t>
            </a:r>
          </a:p>
          <a:p>
            <a:pPr marL="0" indent="0">
              <a:lnSpc>
                <a:spcPct val="120000"/>
              </a:lnSpc>
              <a:spcBef>
                <a:spcPts val="45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r>
              <a:rPr lang="en-GB" altLang="cs-CZ" sz="1800" i="1" dirty="0" err="1" smtClean="0">
                <a:latin typeface="Arial" panose="020B0604020202020204" pitchFamily="34" charset="0"/>
              </a:rPr>
              <a:t>časopis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nemá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číslování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ročníků</a:t>
            </a:r>
            <a:r>
              <a:rPr lang="en-GB" altLang="cs-CZ" sz="1800" i="1" dirty="0" smtClean="0">
                <a:latin typeface="Arial" panose="020B0604020202020204" pitchFamily="34" charset="0"/>
              </a:rPr>
              <a:t>,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uvádí</a:t>
            </a:r>
            <a:r>
              <a:rPr lang="en-GB" altLang="cs-CZ" sz="1800" i="1" dirty="0" smtClean="0">
                <a:latin typeface="Arial" panose="020B0604020202020204" pitchFamily="34" charset="0"/>
              </a:rPr>
              <a:t> se </a:t>
            </a:r>
            <a:r>
              <a:rPr lang="en-GB" altLang="cs-CZ" sz="1800" i="1" dirty="0" err="1" smtClean="0">
                <a:latin typeface="Arial" panose="020B0604020202020204" pitchFamily="34" charset="0"/>
              </a:rPr>
              <a:t>rok</a:t>
            </a:r>
            <a:endParaRPr lang="en-GB" altLang="cs-CZ" sz="1800" i="1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106363" algn="l"/>
                <a:tab pos="555625" algn="l"/>
                <a:tab pos="1004888" algn="l"/>
                <a:tab pos="1454150" algn="l"/>
                <a:tab pos="1903413" algn="l"/>
                <a:tab pos="2352675" algn="l"/>
                <a:tab pos="2801938" algn="l"/>
                <a:tab pos="3251200" algn="l"/>
                <a:tab pos="3700463" algn="l"/>
                <a:tab pos="4149725" algn="l"/>
                <a:tab pos="4598988" algn="l"/>
                <a:tab pos="5048250" algn="l"/>
                <a:tab pos="5497513" algn="l"/>
                <a:tab pos="5946775" algn="l"/>
                <a:tab pos="6396038" algn="l"/>
                <a:tab pos="6845300" algn="l"/>
                <a:tab pos="7294563" algn="l"/>
                <a:tab pos="7743825" algn="l"/>
                <a:tab pos="8193088" algn="l"/>
                <a:tab pos="8642350" algn="l"/>
              </a:tabLst>
            </a:pPr>
            <a:endParaRPr lang="en-GB" altLang="cs-CZ" sz="1800" i="1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1466</Words>
  <Application>Microsoft Office PowerPoint</Application>
  <PresentationFormat>Předvádění na obrazovce (4:3)</PresentationFormat>
  <Paragraphs>125</Paragraphs>
  <Slides>20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Times New Roman</vt:lpstr>
      <vt:lpstr>Lucida Sans Unicode</vt:lpstr>
      <vt:lpstr>Arial</vt:lpstr>
      <vt:lpstr>Motiv Office</vt:lpstr>
      <vt:lpstr>Jak citovat literaturu</vt:lpstr>
      <vt:lpstr>Citace ve vědecké literatuře</vt:lpstr>
      <vt:lpstr>Literatura k citacím I</vt:lpstr>
      <vt:lpstr>Literatura k citacím II </vt:lpstr>
      <vt:lpstr>Způsoby citací </vt:lpstr>
      <vt:lpstr>Zásady citací</vt:lpstr>
      <vt:lpstr>Časopis</vt:lpstr>
      <vt:lpstr>Citace časopisu I</vt:lpstr>
      <vt:lpstr>Citace časopisu II</vt:lpstr>
      <vt:lpstr>Citace časopisu III</vt:lpstr>
      <vt:lpstr>Citace časopisu IV</vt:lpstr>
      <vt:lpstr>Citace časopisu V</vt:lpstr>
      <vt:lpstr>Citace časopisu VI</vt:lpstr>
      <vt:lpstr>Citace časopisu VII</vt:lpstr>
      <vt:lpstr>Citace knih</vt:lpstr>
      <vt:lpstr>Citace kompendií</vt:lpstr>
      <vt:lpstr>Citace části knihy I</vt:lpstr>
      <vt:lpstr>Citace části knihy II</vt:lpstr>
      <vt:lpstr>Citace rukopisu</vt:lpstr>
      <vt:lpstr>Citace databáze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citovat literaturu</dc:title>
  <dc:creator>jirka</dc:creator>
  <cp:lastModifiedBy>Jiří Danihelka</cp:lastModifiedBy>
  <cp:revision>25</cp:revision>
  <dcterms:modified xsi:type="dcterms:W3CDTF">2023-10-18T09:57:17Z</dcterms:modified>
</cp:coreProperties>
</file>