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6" r:id="rId4"/>
    <p:sldId id="260" r:id="rId5"/>
    <p:sldId id="258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632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61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63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192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106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627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949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53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693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080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46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243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otzool.sci.muni.cz/theses/BP-pokyny_EEB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th/fgsm5/xxx.pdf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dias.cz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77824" y="671690"/>
            <a:ext cx="1015898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/>
              <a:t>Citace v bakalářských </a:t>
            </a:r>
            <a:r>
              <a:rPr lang="cs-CZ" sz="3600" dirty="0" smtClean="0"/>
              <a:t>pracích: </a:t>
            </a:r>
            <a:r>
              <a:rPr lang="cs-CZ" sz="3600" dirty="0" smtClean="0"/>
              <a:t>botanická </a:t>
            </a:r>
            <a:r>
              <a:rPr lang="cs-CZ" sz="3600" dirty="0" smtClean="0"/>
              <a:t>varianta</a:t>
            </a:r>
            <a:endParaRPr lang="cs-CZ" sz="3600" dirty="0"/>
          </a:p>
          <a:p>
            <a:r>
              <a:rPr lang="cs-CZ" sz="2400" dirty="0">
                <a:hlinkClick r:id="rId2"/>
              </a:rPr>
              <a:t>http://botzool.sci.muni.cz/theses/BP-pokyny_EEB.pdf</a:t>
            </a:r>
            <a:endParaRPr lang="cs-CZ" sz="2400" dirty="0"/>
          </a:p>
          <a:p>
            <a:endParaRPr lang="cs-CZ" sz="2400" dirty="0"/>
          </a:p>
          <a:p>
            <a:pPr>
              <a:spcAft>
                <a:spcPts val="600"/>
              </a:spcAft>
            </a:pPr>
            <a:r>
              <a:rPr lang="cs-CZ" sz="2400" b="1" dirty="0" smtClean="0"/>
              <a:t>Seznam použité literatury</a:t>
            </a:r>
          </a:p>
          <a:p>
            <a:pPr>
              <a:spcAft>
                <a:spcPts val="600"/>
              </a:spcAft>
            </a:pPr>
            <a:r>
              <a:rPr lang="cs-CZ" sz="2400" dirty="0" smtClean="0"/>
              <a:t>Vypisují se všichni autoři, poslední z nich se připojuje spojkou „&amp;“. </a:t>
            </a:r>
          </a:p>
          <a:p>
            <a:pPr>
              <a:spcAft>
                <a:spcPts val="600"/>
              </a:spcAft>
            </a:pPr>
            <a:r>
              <a:rPr lang="cs-CZ" sz="2400" dirty="0" smtClean="0"/>
              <a:t>Názvy časopisů </a:t>
            </a:r>
            <a:r>
              <a:rPr lang="cs-CZ" sz="2400" dirty="0" smtClean="0"/>
              <a:t>se uvádějí v </a:t>
            </a:r>
            <a:r>
              <a:rPr lang="cs-CZ" sz="2400" dirty="0" smtClean="0"/>
              <a:t>plném znění. Na konci každé citace musí být tečka. </a:t>
            </a:r>
          </a:p>
          <a:p>
            <a:pPr>
              <a:spcAft>
                <a:spcPts val="600"/>
              </a:spcAft>
            </a:pPr>
            <a:r>
              <a:rPr lang="cs-CZ" sz="2400" dirty="0" smtClean="0"/>
              <a:t>První řádek </a:t>
            </a:r>
            <a:r>
              <a:rPr lang="cs-CZ" sz="2400" dirty="0" smtClean="0"/>
              <a:t>se předsazuje </a:t>
            </a:r>
            <a:r>
              <a:rPr lang="cs-CZ" sz="2400" dirty="0" smtClean="0"/>
              <a:t>o 0,5 </a:t>
            </a:r>
            <a:r>
              <a:rPr lang="cs-CZ" sz="2400" dirty="0" smtClean="0"/>
              <a:t>cm (zde to není z technických důvodů!). </a:t>
            </a:r>
            <a:r>
              <a:rPr lang="cs-CZ" sz="2400" dirty="0" smtClean="0"/>
              <a:t>Před ani za citacemi nejsou větší mezery než mezi řádky uvnitř téže citace.</a:t>
            </a:r>
          </a:p>
          <a:p>
            <a:pPr>
              <a:spcAft>
                <a:spcPts val="600"/>
              </a:spcAft>
            </a:pPr>
            <a:r>
              <a:rPr lang="cs-CZ" sz="2400" dirty="0" smtClean="0"/>
              <a:t>Kurzíva </a:t>
            </a:r>
            <a:r>
              <a:rPr lang="cs-CZ" sz="2400" dirty="0" smtClean="0"/>
              <a:t>se používá pro </a:t>
            </a:r>
            <a:r>
              <a:rPr lang="cs-CZ" sz="2400" dirty="0" smtClean="0"/>
              <a:t>zvýraznění </a:t>
            </a:r>
            <a:r>
              <a:rPr lang="cs-CZ" sz="2400" dirty="0" smtClean="0"/>
              <a:t>vědeckých jmen rostlin a jmen rostlinných společenstev (asociací, svazu atd.).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 mezinárodních časopisech </a:t>
            </a:r>
            <a:r>
              <a:rPr lang="cs-CZ" sz="2400" dirty="0" smtClean="0"/>
              <a:t>kurzíva </a:t>
            </a:r>
            <a:r>
              <a:rPr lang="cs-CZ" sz="2400" dirty="0" smtClean="0"/>
              <a:t>často </a:t>
            </a:r>
            <a:r>
              <a:rPr lang="cs-CZ" sz="2400" dirty="0" smtClean="0"/>
              <a:t>slouží i </a:t>
            </a:r>
            <a:r>
              <a:rPr lang="cs-CZ" sz="2400" dirty="0" smtClean="0"/>
              <a:t>ke zvýraznění názvů dokumentů, tj. názvů knih, časopisů, sborníků, rukopisů a databází, což se obtížně kombinuje s použitím kurzívy pro </a:t>
            </a:r>
            <a:r>
              <a:rPr lang="cs-CZ" sz="2400" dirty="0" smtClean="0"/>
              <a:t>vědecká jména </a:t>
            </a:r>
            <a:r>
              <a:rPr lang="cs-CZ" sz="2400" dirty="0" smtClean="0"/>
              <a:t>organismů</a:t>
            </a:r>
            <a:r>
              <a:rPr lang="cs-CZ" sz="2400" dirty="0" smtClean="0"/>
              <a:t>.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093913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77823" y="671690"/>
            <a:ext cx="10258605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b="1" dirty="0" smtClean="0"/>
              <a:t>Článek z časopisu</a:t>
            </a:r>
          </a:p>
          <a:p>
            <a:pPr>
              <a:spcAft>
                <a:spcPts val="600"/>
              </a:spcAft>
            </a:pPr>
            <a:r>
              <a:rPr lang="cs-CZ" sz="2400" dirty="0" smtClean="0"/>
              <a:t>Benech V. </a:t>
            </a:r>
            <a:r>
              <a:rPr lang="cs-CZ" sz="2400" dirty="0" smtClean="0"/>
              <a:t>(1972a</a:t>
            </a:r>
            <a:r>
              <a:rPr lang="cs-CZ" sz="2400" dirty="0"/>
              <a:t>)</a:t>
            </a:r>
            <a:r>
              <a:rPr lang="cs-CZ" sz="2400" dirty="0" smtClean="0"/>
              <a:t> </a:t>
            </a:r>
            <a:r>
              <a:rPr lang="cs-CZ" sz="2400" dirty="0" err="1" smtClean="0"/>
              <a:t>Etude</a:t>
            </a:r>
            <a:r>
              <a:rPr lang="cs-CZ" sz="2400" dirty="0" smtClean="0"/>
              <a:t> </a:t>
            </a:r>
            <a:r>
              <a:rPr lang="cs-CZ" sz="2400" dirty="0" err="1" smtClean="0"/>
              <a:t>expérimentale</a:t>
            </a:r>
            <a:r>
              <a:rPr lang="cs-CZ" sz="2400" dirty="0" smtClean="0"/>
              <a:t> de </a:t>
            </a:r>
            <a:r>
              <a:rPr lang="en-US" sz="2400" dirty="0" smtClean="0"/>
              <a:t>l</a:t>
            </a:r>
            <a:r>
              <a:rPr lang="en-GB" sz="2400" dirty="0" smtClean="0"/>
              <a:t>’</a:t>
            </a:r>
            <a:r>
              <a:rPr lang="cs-CZ" sz="2400" dirty="0" err="1" smtClean="0"/>
              <a:t>incubation</a:t>
            </a:r>
            <a:r>
              <a:rPr lang="cs-CZ" sz="2400" dirty="0" smtClean="0"/>
              <a:t> des </a:t>
            </a:r>
            <a:r>
              <a:rPr lang="cs-CZ" sz="2400" dirty="0" err="1" smtClean="0"/>
              <a:t>oeufs</a:t>
            </a:r>
            <a:r>
              <a:rPr lang="cs-CZ" sz="2400" dirty="0" smtClean="0"/>
              <a:t> de </a:t>
            </a:r>
            <a:r>
              <a:rPr lang="cs-CZ" sz="2400" i="1" dirty="0" err="1" smtClean="0"/>
              <a:t>Baetis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rhodani</a:t>
            </a:r>
            <a:r>
              <a:rPr lang="cs-CZ" sz="2400" i="1" dirty="0" smtClean="0"/>
              <a:t> </a:t>
            </a:r>
            <a:r>
              <a:rPr lang="cs-CZ" sz="2400" dirty="0" err="1" smtClean="0"/>
              <a:t>Pictet</a:t>
            </a:r>
            <a:r>
              <a:rPr lang="cs-CZ" sz="2400" dirty="0" smtClean="0"/>
              <a:t>. </a:t>
            </a:r>
            <a:r>
              <a:rPr lang="cs-CZ" sz="2400" dirty="0" smtClean="0"/>
              <a:t>– </a:t>
            </a:r>
            <a:r>
              <a:rPr lang="cs-CZ" sz="2400" dirty="0" err="1" smtClean="0"/>
              <a:t>Freshwater</a:t>
            </a:r>
            <a:r>
              <a:rPr lang="cs-CZ" sz="2400" dirty="0" smtClean="0"/>
              <a:t> </a:t>
            </a:r>
            <a:r>
              <a:rPr lang="cs-CZ" sz="2400" dirty="0" smtClean="0"/>
              <a:t>Biology 2: 243–252.</a:t>
            </a:r>
          </a:p>
          <a:p>
            <a:r>
              <a:rPr lang="cs-CZ" sz="2000" dirty="0" smtClean="0"/>
              <a:t>Některé starší časopisy nemají průběžné stránkování. V tom případě je třeba uvést také číslo </a:t>
            </a:r>
            <a:br>
              <a:rPr lang="cs-CZ" sz="2000" dirty="0" smtClean="0"/>
            </a:br>
            <a:r>
              <a:rPr lang="cs-CZ" sz="2000" dirty="0" smtClean="0"/>
              <a:t>v rámci ročníku, např. </a:t>
            </a:r>
            <a:r>
              <a:rPr lang="cs-CZ" sz="2000" i="1" dirty="0" smtClean="0"/>
              <a:t>2/3</a:t>
            </a:r>
            <a:r>
              <a:rPr lang="cs-CZ" sz="2000" dirty="0" smtClean="0"/>
              <a:t>, </a:t>
            </a:r>
            <a:r>
              <a:rPr lang="cs-CZ" sz="2000" dirty="0" smtClean="0"/>
              <a:t>tj. třetí číslo druhého ročníku, a teprve potom stránkový rozsah.</a:t>
            </a:r>
            <a:endParaRPr lang="cs-CZ" sz="2000" i="1" dirty="0"/>
          </a:p>
          <a:p>
            <a:endParaRPr lang="cs-CZ" sz="2400" dirty="0"/>
          </a:p>
          <a:p>
            <a:pPr>
              <a:spcAft>
                <a:spcPts val="600"/>
              </a:spcAft>
            </a:pPr>
            <a:r>
              <a:rPr lang="cs-CZ" sz="2400" b="1" dirty="0"/>
              <a:t>Článek z </a:t>
            </a:r>
            <a:r>
              <a:rPr lang="cs-CZ" sz="2400" b="1" dirty="0" smtClean="0"/>
              <a:t>elektronického časopisu včetně digitálního identifikátoru objektu (</a:t>
            </a:r>
            <a:r>
              <a:rPr lang="cs-CZ" sz="2400" b="1" dirty="0" err="1" smtClean="0"/>
              <a:t>doi</a:t>
            </a:r>
            <a:r>
              <a:rPr lang="cs-CZ" sz="2400" b="1" dirty="0" smtClean="0"/>
              <a:t>)</a:t>
            </a:r>
            <a:endParaRPr lang="cs-CZ" sz="2400" b="1" dirty="0"/>
          </a:p>
          <a:p>
            <a:pPr>
              <a:spcAft>
                <a:spcPts val="600"/>
              </a:spcAft>
            </a:pPr>
            <a:r>
              <a:rPr lang="cs-CZ" sz="2400" dirty="0" err="1"/>
              <a:t>Kouakou</a:t>
            </a:r>
            <a:r>
              <a:rPr lang="cs-CZ" sz="2400" dirty="0"/>
              <a:t> </a:t>
            </a:r>
            <a:r>
              <a:rPr lang="cs-CZ" sz="2400" dirty="0" smtClean="0"/>
              <a:t>J.-L., </a:t>
            </a:r>
            <a:r>
              <a:rPr lang="cs-CZ" sz="2400" dirty="0" err="1"/>
              <a:t>Gonedelé</a:t>
            </a:r>
            <a:r>
              <a:rPr lang="cs-CZ" sz="2400" dirty="0"/>
              <a:t> </a:t>
            </a:r>
            <a:r>
              <a:rPr lang="cs-CZ" sz="2400" dirty="0" err="1"/>
              <a:t>Bi</a:t>
            </a:r>
            <a:r>
              <a:rPr lang="cs-CZ" sz="2400" dirty="0"/>
              <a:t> </a:t>
            </a:r>
            <a:r>
              <a:rPr lang="cs-CZ" sz="2400" dirty="0" smtClean="0"/>
              <a:t>S., </a:t>
            </a:r>
            <a:r>
              <a:rPr lang="cs-CZ" sz="2400" dirty="0" err="1"/>
              <a:t>Bitty</a:t>
            </a:r>
            <a:r>
              <a:rPr lang="cs-CZ" sz="2400" dirty="0"/>
              <a:t> </a:t>
            </a:r>
            <a:r>
              <a:rPr lang="cs-CZ" sz="2400" dirty="0" smtClean="0"/>
              <a:t>E. A., </a:t>
            </a:r>
            <a:r>
              <a:rPr lang="cs-CZ" sz="2400" dirty="0" err="1"/>
              <a:t>Kouakou</a:t>
            </a:r>
            <a:r>
              <a:rPr lang="cs-CZ" sz="2400" dirty="0"/>
              <a:t> </a:t>
            </a:r>
            <a:r>
              <a:rPr lang="cs-CZ" sz="2400" dirty="0" smtClean="0"/>
              <a:t>C., </a:t>
            </a:r>
            <a:r>
              <a:rPr lang="cs-CZ" sz="2400" dirty="0" err="1"/>
              <a:t>Yao</a:t>
            </a:r>
            <a:r>
              <a:rPr lang="cs-CZ" sz="2400" dirty="0"/>
              <a:t> </a:t>
            </a:r>
            <a:r>
              <a:rPr lang="cs-CZ" sz="2400" dirty="0" smtClean="0"/>
              <a:t>A. K., </a:t>
            </a:r>
            <a:r>
              <a:rPr lang="cs-CZ" sz="2400" dirty="0" err="1"/>
              <a:t>Kassé</a:t>
            </a:r>
            <a:r>
              <a:rPr lang="cs-CZ" sz="2400" dirty="0"/>
              <a:t> </a:t>
            </a:r>
            <a:r>
              <a:rPr lang="cs-CZ" sz="2400" dirty="0" smtClean="0"/>
              <a:t>K. B. &amp; </a:t>
            </a:r>
            <a:r>
              <a:rPr lang="cs-CZ" sz="2400" dirty="0" err="1" smtClean="0"/>
              <a:t>Ouattara</a:t>
            </a:r>
            <a:r>
              <a:rPr lang="cs-CZ" sz="2400" dirty="0" smtClean="0"/>
              <a:t> S. </a:t>
            </a:r>
            <a:r>
              <a:rPr lang="cs-CZ" sz="2400" dirty="0" smtClean="0"/>
              <a:t>(2020) </a:t>
            </a:r>
            <a:r>
              <a:rPr lang="cs-CZ" sz="2400" dirty="0" err="1"/>
              <a:t>Ivory</a:t>
            </a:r>
            <a:r>
              <a:rPr lang="cs-CZ" sz="2400" dirty="0"/>
              <a:t> Coast </a:t>
            </a:r>
            <a:r>
              <a:rPr lang="cs-CZ" sz="2400" dirty="0" err="1"/>
              <a:t>without</a:t>
            </a:r>
            <a:r>
              <a:rPr lang="cs-CZ" sz="2400" dirty="0"/>
              <a:t> </a:t>
            </a:r>
            <a:r>
              <a:rPr lang="cs-CZ" sz="2400" dirty="0" err="1"/>
              <a:t>ivory</a:t>
            </a:r>
            <a:r>
              <a:rPr lang="cs-CZ" sz="2400" dirty="0"/>
              <a:t>: </a:t>
            </a:r>
            <a:r>
              <a:rPr lang="cs-CZ" sz="2400" dirty="0" err="1"/>
              <a:t>Massive</a:t>
            </a:r>
            <a:r>
              <a:rPr lang="cs-CZ" sz="2400" dirty="0"/>
              <a:t> </a:t>
            </a:r>
            <a:r>
              <a:rPr lang="cs-CZ" sz="2400" dirty="0" err="1"/>
              <a:t>extinction</a:t>
            </a:r>
            <a:r>
              <a:rPr lang="cs-CZ" sz="2400" dirty="0"/>
              <a:t> of </a:t>
            </a:r>
            <a:r>
              <a:rPr lang="cs-CZ" sz="2400" dirty="0" err="1"/>
              <a:t>African</a:t>
            </a:r>
            <a:r>
              <a:rPr lang="cs-CZ" sz="2400" dirty="0"/>
              <a:t> </a:t>
            </a:r>
            <a:r>
              <a:rPr lang="cs-CZ" sz="2400" dirty="0" err="1"/>
              <a:t>forest</a:t>
            </a:r>
            <a:r>
              <a:rPr lang="cs-CZ" sz="2400" dirty="0"/>
              <a:t> </a:t>
            </a:r>
            <a:r>
              <a:rPr lang="cs-CZ" sz="2400" dirty="0" err="1"/>
              <a:t>elephants</a:t>
            </a:r>
            <a:r>
              <a:rPr lang="cs-CZ" sz="2400" dirty="0"/>
              <a:t> in </a:t>
            </a:r>
            <a:r>
              <a:rPr lang="cs-CZ" sz="2400" dirty="0" err="1"/>
              <a:t>Côte</a:t>
            </a:r>
            <a:r>
              <a:rPr lang="cs-CZ" sz="2400" dirty="0"/>
              <a:t> </a:t>
            </a:r>
            <a:r>
              <a:rPr lang="cs-CZ" sz="2400" dirty="0" err="1"/>
              <a:t>d’Ivoire</a:t>
            </a:r>
            <a:r>
              <a:rPr lang="cs-CZ" sz="2400" dirty="0"/>
              <a:t>. </a:t>
            </a:r>
            <a:r>
              <a:rPr lang="cs-CZ" sz="2400" dirty="0" smtClean="0"/>
              <a:t>– </a:t>
            </a:r>
            <a:r>
              <a:rPr lang="cs-CZ" sz="2400" dirty="0" err="1" smtClean="0"/>
              <a:t>PLoS</a:t>
            </a:r>
            <a:r>
              <a:rPr lang="cs-CZ" sz="2400" dirty="0" smtClean="0"/>
              <a:t> </a:t>
            </a:r>
            <a:r>
              <a:rPr lang="cs-CZ" sz="2400" dirty="0"/>
              <a:t>ONE </a:t>
            </a:r>
            <a:r>
              <a:rPr lang="cs-CZ" sz="2400" dirty="0" smtClean="0"/>
              <a:t>15/10: </a:t>
            </a:r>
            <a:r>
              <a:rPr lang="cs-CZ" sz="2400" dirty="0" smtClean="0"/>
              <a:t>e0232993, doi:10.1371/journal.pone.0232993.</a:t>
            </a:r>
          </a:p>
          <a:p>
            <a:r>
              <a:rPr lang="cs-CZ" sz="2000" dirty="0" smtClean="0"/>
              <a:t>Namísto stránkového rozsahu je uvedeno jen číslo článku, následuje </a:t>
            </a:r>
            <a:r>
              <a:rPr lang="cs-CZ" sz="2000" dirty="0" err="1" smtClean="0"/>
              <a:t>doi</a:t>
            </a:r>
            <a:r>
              <a:rPr lang="cs-CZ" sz="2000" dirty="0" smtClean="0"/>
              <a:t>.</a:t>
            </a:r>
            <a:endParaRPr lang="cs-CZ" sz="2000" dirty="0"/>
          </a:p>
          <a:p>
            <a:endParaRPr lang="cs-CZ" sz="2400" dirty="0" smtClean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671728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68680" y="595664"/>
            <a:ext cx="10508381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b="1" dirty="0" smtClean="0"/>
              <a:t>Kniha</a:t>
            </a:r>
            <a:endParaRPr lang="cs-CZ" sz="2400" b="1" dirty="0"/>
          </a:p>
          <a:p>
            <a:pPr>
              <a:spcAft>
                <a:spcPts val="600"/>
              </a:spcAft>
            </a:pPr>
            <a:r>
              <a:rPr lang="cs-CZ" sz="2400" dirty="0" err="1"/>
              <a:t>Hellawell</a:t>
            </a:r>
            <a:r>
              <a:rPr lang="cs-CZ" sz="2400" dirty="0"/>
              <a:t> J. M. </a:t>
            </a:r>
            <a:r>
              <a:rPr lang="cs-CZ" sz="2400" dirty="0" smtClean="0"/>
              <a:t>(1986) </a:t>
            </a:r>
            <a:r>
              <a:rPr lang="cs-CZ" sz="2400" dirty="0" err="1"/>
              <a:t>Biological</a:t>
            </a:r>
            <a:r>
              <a:rPr lang="cs-CZ" sz="2400" dirty="0"/>
              <a:t> </a:t>
            </a:r>
            <a:r>
              <a:rPr lang="cs-CZ" sz="2400" dirty="0" err="1"/>
              <a:t>indicators</a:t>
            </a:r>
            <a:r>
              <a:rPr lang="cs-CZ" sz="2400" dirty="0"/>
              <a:t> of </a:t>
            </a:r>
            <a:r>
              <a:rPr lang="cs-CZ" sz="2400" dirty="0" err="1"/>
              <a:t>freshwater</a:t>
            </a:r>
            <a:r>
              <a:rPr lang="cs-CZ" sz="2400" dirty="0"/>
              <a:t> </a:t>
            </a:r>
            <a:r>
              <a:rPr lang="cs-CZ" sz="2400" dirty="0" err="1"/>
              <a:t>pollution</a:t>
            </a:r>
            <a:r>
              <a:rPr lang="cs-CZ" sz="2400" dirty="0"/>
              <a:t> </a:t>
            </a:r>
            <a:r>
              <a:rPr lang="cs-CZ" sz="2400" dirty="0" smtClean="0"/>
              <a:t>and </a:t>
            </a:r>
            <a:r>
              <a:rPr lang="cs-CZ" sz="2400" dirty="0" err="1" smtClean="0"/>
              <a:t>environmental</a:t>
            </a:r>
            <a:r>
              <a:rPr lang="cs-CZ" sz="2400" dirty="0" smtClean="0"/>
              <a:t> </a:t>
            </a:r>
            <a:r>
              <a:rPr lang="cs-CZ" sz="2400" dirty="0"/>
              <a:t>management. </a:t>
            </a:r>
            <a:r>
              <a:rPr lang="cs-CZ" sz="2400" dirty="0" smtClean="0"/>
              <a:t>– </a:t>
            </a:r>
            <a:r>
              <a:rPr lang="cs-CZ" sz="2400" dirty="0" err="1" smtClean="0"/>
              <a:t>Elsevier</a:t>
            </a:r>
            <a:r>
              <a:rPr lang="cs-CZ" sz="2400" dirty="0"/>
              <a:t>, </a:t>
            </a:r>
            <a:r>
              <a:rPr lang="cs-CZ" sz="2400" dirty="0" err="1"/>
              <a:t>Dordrecht</a:t>
            </a:r>
            <a:r>
              <a:rPr lang="cs-CZ" sz="2400" dirty="0" smtClean="0"/>
              <a:t>.</a:t>
            </a:r>
          </a:p>
          <a:p>
            <a:r>
              <a:rPr lang="cs-CZ" sz="2000" dirty="0" smtClean="0"/>
              <a:t>Je uveden vydavatel (nakladatelství) a místo vydání.</a:t>
            </a:r>
            <a:endParaRPr lang="cs-CZ" sz="2000" dirty="0"/>
          </a:p>
          <a:p>
            <a:endParaRPr lang="cs-CZ" sz="2400" dirty="0" smtClean="0"/>
          </a:p>
          <a:p>
            <a:pPr>
              <a:spcAft>
                <a:spcPts val="600"/>
              </a:spcAft>
            </a:pPr>
            <a:r>
              <a:rPr lang="cs-CZ" sz="2400" b="1" dirty="0" smtClean="0"/>
              <a:t>Sborník (současně monotematické číslo časopisu)</a:t>
            </a:r>
            <a:endParaRPr lang="cs-CZ" sz="2400" b="1" dirty="0"/>
          </a:p>
          <a:p>
            <a:pPr>
              <a:spcAft>
                <a:spcPts val="600"/>
              </a:spcAft>
            </a:pPr>
            <a:r>
              <a:rPr lang="cs-CZ" sz="2400" dirty="0" smtClean="0"/>
              <a:t>Vaňhara </a:t>
            </a:r>
            <a:r>
              <a:rPr lang="cs-CZ" sz="2400" dirty="0"/>
              <a:t>J. &amp; Rozkošný R. (</a:t>
            </a:r>
            <a:r>
              <a:rPr lang="cs-CZ" sz="2400" dirty="0" err="1"/>
              <a:t>eds</a:t>
            </a:r>
            <a:r>
              <a:rPr lang="cs-CZ" sz="2400" dirty="0"/>
              <a:t>) </a:t>
            </a:r>
            <a:r>
              <a:rPr lang="cs-CZ" sz="2400" dirty="0" smtClean="0"/>
              <a:t>(1997) </a:t>
            </a:r>
            <a:r>
              <a:rPr lang="cs-CZ" sz="2400" dirty="0" err="1"/>
              <a:t>Dipterologica</a:t>
            </a:r>
            <a:r>
              <a:rPr lang="cs-CZ" sz="2400" dirty="0"/>
              <a:t> </a:t>
            </a:r>
            <a:r>
              <a:rPr lang="cs-CZ" sz="2400" dirty="0" err="1"/>
              <a:t>bohemoslovaca</a:t>
            </a:r>
            <a:r>
              <a:rPr lang="cs-CZ" sz="2400" i="1" dirty="0"/>
              <a:t>. </a:t>
            </a:r>
            <a:r>
              <a:rPr lang="cs-CZ" sz="2400" i="1" dirty="0" smtClean="0"/>
              <a:t>– </a:t>
            </a:r>
            <a:r>
              <a:rPr lang="cs-CZ" sz="2400" dirty="0" smtClean="0"/>
              <a:t>Folia </a:t>
            </a:r>
            <a:r>
              <a:rPr lang="cs-CZ" sz="2400" dirty="0" err="1"/>
              <a:t>Biologica</a:t>
            </a:r>
            <a:r>
              <a:rPr lang="cs-CZ" sz="2400" dirty="0"/>
              <a:t> 95: 1–110</a:t>
            </a:r>
            <a:r>
              <a:rPr lang="cs-CZ" sz="24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cs-CZ" sz="2000" dirty="0" smtClean="0"/>
              <a:t>Namísto autora jsou uvedeni editoři (uspořadatelé). Jeden editor se označuje zkratkou </a:t>
            </a:r>
            <a:r>
              <a:rPr lang="cs-CZ" sz="2000" i="1" dirty="0" err="1" smtClean="0"/>
              <a:t>ed</a:t>
            </a:r>
            <a:r>
              <a:rPr lang="cs-CZ" sz="2000" i="1" dirty="0" smtClean="0"/>
              <a:t>. </a:t>
            </a:r>
            <a:r>
              <a:rPr lang="cs-CZ" sz="2000" dirty="0" smtClean="0"/>
              <a:t>Jsou-li editoři dva nebo je-li jich více, je správnější psát zkratku </a:t>
            </a:r>
            <a:r>
              <a:rPr lang="cs-CZ" sz="2000" i="1" dirty="0" err="1" smtClean="0"/>
              <a:t>eds</a:t>
            </a:r>
            <a:r>
              <a:rPr lang="cs-CZ" sz="2000" i="1" dirty="0" smtClean="0"/>
              <a:t> </a:t>
            </a:r>
            <a:r>
              <a:rPr lang="cs-CZ" sz="2000" dirty="0" smtClean="0"/>
              <a:t>bez tečky: je to obdoba českých zkratek </a:t>
            </a:r>
            <a:r>
              <a:rPr lang="cs-CZ" sz="2000" i="1" dirty="0" smtClean="0"/>
              <a:t>pí</a:t>
            </a:r>
            <a:r>
              <a:rPr lang="cs-CZ" sz="2000" dirty="0" smtClean="0"/>
              <a:t>, </a:t>
            </a:r>
            <a:r>
              <a:rPr lang="cs-CZ" sz="2000" i="1" dirty="0" smtClean="0"/>
              <a:t>fa</a:t>
            </a:r>
            <a:r>
              <a:rPr lang="cs-CZ" sz="2000" dirty="0" smtClean="0"/>
              <a:t> nebo </a:t>
            </a:r>
            <a:r>
              <a:rPr lang="cs-CZ" sz="2000" i="1" dirty="0" smtClean="0"/>
              <a:t>fy</a:t>
            </a:r>
            <a:r>
              <a:rPr lang="cs-CZ" sz="20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cs-CZ" sz="2000" dirty="0" smtClean="0"/>
              <a:t>Vyšel-li sborník jako kniha, tj. není-li součástí časopisu, uvede se namísto čísla časopisu vydavatel (nakladatelství) a místo vydání. Stránkový rozsah (celkový počet stran sborníku) nemá smysl uvádět.</a:t>
            </a:r>
          </a:p>
        </p:txBody>
      </p:sp>
    </p:spTree>
    <p:extLst>
      <p:ext uri="{BB962C8B-B14F-4D97-AF65-F5344CB8AC3E}">
        <p14:creationId xmlns:p14="http://schemas.microsoft.com/office/powerpoint/2010/main" val="975080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68680" y="595664"/>
            <a:ext cx="103447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b="1" dirty="0" smtClean="0"/>
              <a:t>Kapitola z knihy nebo článek ze sborníku</a:t>
            </a:r>
          </a:p>
          <a:p>
            <a:pPr indent="-457200"/>
            <a:r>
              <a:rPr lang="cs-CZ" sz="2400" dirty="0" err="1" smtClean="0"/>
              <a:t>Bretschko</a:t>
            </a:r>
            <a:r>
              <a:rPr lang="cs-CZ" sz="2400" dirty="0" smtClean="0"/>
              <a:t> G. </a:t>
            </a:r>
            <a:r>
              <a:rPr lang="cs-CZ" sz="2400" dirty="0" smtClean="0"/>
              <a:t>(1990) </a:t>
            </a:r>
            <a:r>
              <a:rPr lang="cs-CZ" sz="2400" dirty="0" smtClean="0"/>
              <a:t>A </a:t>
            </a:r>
            <a:r>
              <a:rPr lang="cs-CZ" sz="2400" dirty="0" err="1" smtClean="0"/>
              <a:t>flexible</a:t>
            </a:r>
            <a:r>
              <a:rPr lang="cs-CZ" sz="2400" dirty="0" smtClean="0"/>
              <a:t> </a:t>
            </a:r>
            <a:r>
              <a:rPr lang="cs-CZ" sz="2400" dirty="0" err="1" smtClean="0"/>
              <a:t>larval</a:t>
            </a:r>
            <a:r>
              <a:rPr lang="cs-CZ" sz="2400" dirty="0" smtClean="0"/>
              <a:t> </a:t>
            </a:r>
            <a:r>
              <a:rPr lang="cs-CZ" sz="2400" dirty="0" err="1" smtClean="0"/>
              <a:t>development</a:t>
            </a:r>
            <a:r>
              <a:rPr lang="cs-CZ" sz="2400" dirty="0" smtClean="0"/>
              <a:t> </a:t>
            </a:r>
            <a:r>
              <a:rPr lang="cs-CZ" sz="2400" dirty="0" err="1" smtClean="0"/>
              <a:t>strategy</a:t>
            </a:r>
            <a:r>
              <a:rPr lang="cs-CZ" sz="2400" dirty="0" smtClean="0"/>
              <a:t> in </a:t>
            </a:r>
            <a:r>
              <a:rPr lang="cs-CZ" sz="2400" i="1" dirty="0" err="1" smtClean="0"/>
              <a:t>Siphlonurus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aestivalis</a:t>
            </a:r>
            <a:r>
              <a:rPr lang="cs-CZ" sz="2400" i="1" dirty="0" smtClean="0"/>
              <a:t> </a:t>
            </a:r>
            <a:r>
              <a:rPr lang="cs-CZ" sz="2400" dirty="0" err="1" smtClean="0"/>
              <a:t>Eaton</a:t>
            </a:r>
            <a:r>
              <a:rPr lang="cs-CZ" sz="2400" dirty="0" smtClean="0"/>
              <a:t> </a:t>
            </a:r>
            <a:r>
              <a:rPr lang="cs-CZ" sz="2400" dirty="0" err="1" smtClean="0"/>
              <a:t>exploiting</a:t>
            </a:r>
            <a:r>
              <a:rPr lang="cs-CZ" sz="2400" dirty="0" smtClean="0"/>
              <a:t> </a:t>
            </a:r>
            <a:r>
              <a:rPr lang="cs-CZ" sz="2400" dirty="0" err="1" smtClean="0"/>
              <a:t>an</a:t>
            </a:r>
            <a:r>
              <a:rPr lang="cs-CZ" sz="2400" dirty="0" smtClean="0"/>
              <a:t> </a:t>
            </a:r>
            <a:r>
              <a:rPr lang="cs-CZ" sz="2400" dirty="0" err="1" smtClean="0"/>
              <a:t>unstable</a:t>
            </a:r>
            <a:r>
              <a:rPr lang="cs-CZ" sz="2400" dirty="0" smtClean="0"/>
              <a:t> biotope. </a:t>
            </a:r>
            <a:r>
              <a:rPr lang="cs-CZ" sz="2400" dirty="0" smtClean="0"/>
              <a:t>– In</a:t>
            </a:r>
            <a:r>
              <a:rPr lang="cs-CZ" sz="2400" dirty="0" smtClean="0"/>
              <a:t>: </a:t>
            </a:r>
            <a:r>
              <a:rPr lang="cs-CZ" sz="2400" dirty="0" err="1" smtClean="0"/>
              <a:t>Campbell</a:t>
            </a:r>
            <a:r>
              <a:rPr lang="cs-CZ" sz="2400" dirty="0" smtClean="0"/>
              <a:t> I. C. (</a:t>
            </a:r>
            <a:r>
              <a:rPr lang="cs-CZ" sz="2400" dirty="0" err="1" smtClean="0"/>
              <a:t>ed</a:t>
            </a:r>
            <a:r>
              <a:rPr lang="cs-CZ" sz="2400" dirty="0" smtClean="0"/>
              <a:t>.), </a:t>
            </a:r>
            <a:r>
              <a:rPr lang="cs-CZ" sz="2400" dirty="0" err="1" smtClean="0"/>
              <a:t>Mayflies</a:t>
            </a:r>
            <a:r>
              <a:rPr lang="cs-CZ" sz="2400" dirty="0" smtClean="0"/>
              <a:t> and </a:t>
            </a:r>
            <a:r>
              <a:rPr lang="cs-CZ" sz="2400" dirty="0" err="1" smtClean="0"/>
              <a:t>Stoneflies</a:t>
            </a:r>
            <a:r>
              <a:rPr lang="cs-CZ" sz="2400" dirty="0"/>
              <a:t>, </a:t>
            </a:r>
            <a:r>
              <a:rPr lang="cs-CZ" sz="2400" dirty="0" smtClean="0"/>
              <a:t>pp</a:t>
            </a:r>
            <a:r>
              <a:rPr lang="cs-CZ" sz="2400" dirty="0"/>
              <a:t>. </a:t>
            </a:r>
            <a:r>
              <a:rPr lang="cs-CZ" sz="2400" dirty="0" smtClean="0"/>
              <a:t>17–25, </a:t>
            </a:r>
            <a:r>
              <a:rPr lang="cs-CZ" sz="2400" dirty="0" err="1"/>
              <a:t>Kluwer</a:t>
            </a:r>
            <a:r>
              <a:rPr lang="cs-CZ" sz="2400" dirty="0"/>
              <a:t> </a:t>
            </a:r>
            <a:r>
              <a:rPr lang="cs-CZ" sz="2400" dirty="0" err="1" smtClean="0"/>
              <a:t>Academic</a:t>
            </a:r>
            <a:r>
              <a:rPr lang="cs-CZ" sz="2400" dirty="0" smtClean="0"/>
              <a:t> </a:t>
            </a:r>
            <a:r>
              <a:rPr lang="cs-CZ" sz="2400" dirty="0" err="1" smtClean="0"/>
              <a:t>Publishers</a:t>
            </a:r>
            <a:r>
              <a:rPr lang="cs-CZ" sz="2400" dirty="0" smtClean="0"/>
              <a:t>, </a:t>
            </a:r>
            <a:r>
              <a:rPr lang="cs-CZ" sz="2400" dirty="0" err="1" smtClean="0"/>
              <a:t>Dordrecht</a:t>
            </a:r>
            <a:r>
              <a:rPr lang="cs-CZ" sz="2400" dirty="0" smtClean="0"/>
              <a:t>.</a:t>
            </a:r>
            <a:endParaRPr lang="cs-CZ" sz="2400" dirty="0" smtClean="0"/>
          </a:p>
          <a:p>
            <a:endParaRPr lang="cs-CZ" sz="2400" dirty="0"/>
          </a:p>
          <a:p>
            <a:pPr>
              <a:spcAft>
                <a:spcPts val="600"/>
              </a:spcAft>
            </a:pPr>
            <a:r>
              <a:rPr lang="cs-CZ" sz="2400" b="1" dirty="0" smtClean="0"/>
              <a:t>Bakalářské, diplomové a disertační práce</a:t>
            </a:r>
            <a:endParaRPr lang="cs-CZ" sz="2400" b="1" dirty="0"/>
          </a:p>
          <a:p>
            <a:pPr>
              <a:spcAft>
                <a:spcPts val="600"/>
              </a:spcAft>
            </a:pPr>
            <a:r>
              <a:rPr lang="cs-CZ" sz="2400" dirty="0"/>
              <a:t>Doktor B. </a:t>
            </a:r>
            <a:r>
              <a:rPr lang="cs-CZ" sz="2400" dirty="0" smtClean="0"/>
              <a:t>(1992) </a:t>
            </a:r>
            <a:r>
              <a:rPr lang="cs-CZ" sz="2400" dirty="0"/>
              <a:t>Studie vodní fauny. </a:t>
            </a:r>
            <a:r>
              <a:rPr lang="cs-CZ" sz="2400" dirty="0" smtClean="0"/>
              <a:t>– </a:t>
            </a:r>
            <a:r>
              <a:rPr lang="cs-CZ" sz="2400" dirty="0" err="1" smtClean="0"/>
              <a:t>Ms</a:t>
            </a:r>
            <a:r>
              <a:rPr lang="cs-CZ" sz="2400" dirty="0" smtClean="0"/>
              <a:t>., disertační </a:t>
            </a:r>
            <a:r>
              <a:rPr lang="cs-CZ" sz="2400" dirty="0"/>
              <a:t>práce, Masarykova univerzita, </a:t>
            </a:r>
            <a:r>
              <a:rPr lang="cs-CZ" sz="2400" dirty="0" smtClean="0"/>
              <a:t>Brno, URL</a:t>
            </a:r>
            <a:r>
              <a:rPr lang="cs-CZ" sz="2400" dirty="0"/>
              <a:t>: </a:t>
            </a:r>
            <a:r>
              <a:rPr lang="cs-CZ" sz="2400" dirty="0">
                <a:hlinkClick r:id="rId2"/>
              </a:rPr>
              <a:t>https://</a:t>
            </a:r>
            <a:r>
              <a:rPr lang="cs-CZ" sz="2400" dirty="0" smtClean="0">
                <a:hlinkClick r:id="rId2"/>
              </a:rPr>
              <a:t>is.muni.cz/</a:t>
            </a:r>
            <a:r>
              <a:rPr lang="cs-CZ" sz="2400" dirty="0" err="1" smtClean="0">
                <a:hlinkClick r:id="rId2"/>
              </a:rPr>
              <a:t>th</a:t>
            </a:r>
            <a:r>
              <a:rPr lang="cs-CZ" sz="2400" dirty="0" smtClean="0">
                <a:hlinkClick r:id="rId2"/>
              </a:rPr>
              <a:t>/fgsm5/xxx.pdf</a:t>
            </a:r>
            <a:r>
              <a:rPr lang="cs-CZ" sz="2400" dirty="0" smtClean="0"/>
              <a:t>.</a:t>
            </a:r>
          </a:p>
          <a:p>
            <a:r>
              <a:rPr lang="cs-CZ" sz="2000" dirty="0" smtClean="0"/>
              <a:t>Za citaci je vhodné doplnit adresu dokumentu (URL, jednotná adresa zdroje), např. v univerzitním informačním systému</a:t>
            </a:r>
            <a:r>
              <a:rPr lang="cs-CZ" sz="2000" dirty="0" smtClean="0"/>
              <a:t>.</a:t>
            </a:r>
          </a:p>
          <a:p>
            <a:endParaRPr lang="cs-CZ" sz="2000" dirty="0" smtClean="0"/>
          </a:p>
          <a:p>
            <a:pPr>
              <a:spcAft>
                <a:spcPts val="600"/>
              </a:spcAft>
            </a:pPr>
            <a:r>
              <a:rPr lang="cs-CZ" sz="2400" dirty="0" smtClean="0"/>
              <a:t>Pluháčková H. </a:t>
            </a:r>
            <a:r>
              <a:rPr lang="cs-CZ" sz="2400" dirty="0"/>
              <a:t>(1969</a:t>
            </a:r>
            <a:r>
              <a:rPr lang="cs-CZ" sz="2400" dirty="0" smtClean="0"/>
              <a:t>) </a:t>
            </a:r>
            <a:r>
              <a:rPr lang="cs-CZ" sz="2400" dirty="0"/>
              <a:t>Floristické poměry okrajů Pavlovských vrchů v území mezi Mikulovem, Pavlovem a </a:t>
            </a:r>
            <a:r>
              <a:rPr lang="cs-CZ" sz="2400" dirty="0" smtClean="0"/>
              <a:t>Milovicemi. – </a:t>
            </a:r>
            <a:r>
              <a:rPr lang="cs-CZ" sz="2400" dirty="0" err="1" smtClean="0"/>
              <a:t>Ms</a:t>
            </a:r>
            <a:r>
              <a:rPr lang="cs-CZ" sz="2400" dirty="0" smtClean="0"/>
              <a:t>., diplomová práce, </a:t>
            </a:r>
            <a:r>
              <a:rPr lang="cs-CZ" sz="2400" dirty="0" err="1" smtClean="0"/>
              <a:t>depon</a:t>
            </a:r>
            <a:r>
              <a:rPr lang="cs-CZ" sz="2400" dirty="0" smtClean="0"/>
              <a:t>. in: Knihovna univerzitního kampusu, Masarykova univerzita, Brno.</a:t>
            </a:r>
            <a:endParaRPr lang="cs-CZ" sz="2400" dirty="0" smtClean="0"/>
          </a:p>
          <a:p>
            <a:r>
              <a:rPr lang="cs-CZ" sz="2000" dirty="0" smtClean="0"/>
              <a:t>U rukopisu, který není k dispozici v elektronické podobě, se uvádí místo uložení.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206362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68679" y="595664"/>
            <a:ext cx="10402503" cy="241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b="1" dirty="0" smtClean="0"/>
              <a:t>Zdroje </a:t>
            </a:r>
            <a:r>
              <a:rPr lang="cs-CZ" sz="2400" b="1" dirty="0"/>
              <a:t>na </a:t>
            </a:r>
            <a:r>
              <a:rPr lang="cs-CZ" sz="2400" b="1" dirty="0" smtClean="0"/>
              <a:t>internetu</a:t>
            </a:r>
            <a:endParaRPr lang="cs-CZ" sz="2400" b="1" dirty="0"/>
          </a:p>
          <a:p>
            <a:pPr>
              <a:spcAft>
                <a:spcPts val="600"/>
              </a:spcAft>
            </a:pPr>
            <a:endParaRPr lang="cs-CZ" sz="2400" dirty="0" smtClean="0"/>
          </a:p>
          <a:p>
            <a:pPr>
              <a:spcAft>
                <a:spcPts val="600"/>
              </a:spcAft>
            </a:pPr>
            <a:r>
              <a:rPr lang="pt-BR" sz="2400" dirty="0" smtClean="0"/>
              <a:t>Pladias</a:t>
            </a:r>
            <a:r>
              <a:rPr lang="cs-CZ" sz="2400" dirty="0" smtClean="0"/>
              <a:t> (2020)</a:t>
            </a:r>
            <a:r>
              <a:rPr lang="pt-BR" sz="2400" dirty="0" smtClean="0"/>
              <a:t> </a:t>
            </a:r>
            <a:r>
              <a:rPr lang="pt-BR" sz="2400" dirty="0"/>
              <a:t>Databáze české flóry a vegetace. </a:t>
            </a:r>
            <a:r>
              <a:rPr lang="cs-CZ" sz="2400" dirty="0" smtClean="0"/>
              <a:t>– URL: </a:t>
            </a:r>
            <a:r>
              <a:rPr lang="pt-BR" sz="2400" dirty="0" smtClean="0">
                <a:hlinkClick r:id="rId2"/>
              </a:rPr>
              <a:t>www.pladias.cz</a:t>
            </a:r>
            <a:r>
              <a:rPr lang="cs-CZ" sz="2400" dirty="0" smtClean="0"/>
              <a:t> (navštíveno 30. 10. 2020).</a:t>
            </a:r>
          </a:p>
          <a:p>
            <a:pPr>
              <a:spcAft>
                <a:spcPts val="600"/>
              </a:spcAft>
            </a:pPr>
            <a:r>
              <a:rPr lang="cs-CZ" sz="2000" dirty="0" smtClean="0"/>
              <a:t>Vždy </a:t>
            </a:r>
            <a:r>
              <a:rPr lang="cs-CZ" sz="2000" dirty="0" smtClean="0"/>
              <a:t>je potřeba uvést internetovou adresu dokumentu s předznamenáním </a:t>
            </a:r>
            <a:r>
              <a:rPr lang="cs-CZ" sz="2000" i="1" dirty="0" smtClean="0"/>
              <a:t>URL </a:t>
            </a:r>
            <a:r>
              <a:rPr lang="cs-CZ" sz="2000" dirty="0" smtClean="0"/>
              <a:t>nebo </a:t>
            </a:r>
            <a:r>
              <a:rPr lang="cs-CZ" sz="2000" i="1" dirty="0" smtClean="0"/>
              <a:t>dostupné z. </a:t>
            </a:r>
            <a:r>
              <a:rPr lang="cs-CZ" sz="2000" dirty="0" smtClean="0"/>
              <a:t>Na konec citace se uvede </a:t>
            </a:r>
            <a:r>
              <a:rPr lang="cs-CZ" sz="2000" i="1" dirty="0" smtClean="0"/>
              <a:t>navštíveno </a:t>
            </a:r>
            <a:r>
              <a:rPr lang="cs-CZ" sz="2000" dirty="0" smtClean="0"/>
              <a:t>s datem. Nejčastěji se takto citují databáze.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85556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629</Words>
  <Application>Microsoft Office PowerPoint</Application>
  <PresentationFormat>Širokoúhlá obrazovka</PresentationFormat>
  <Paragraphs>36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</dc:creator>
  <cp:lastModifiedBy>jirka</cp:lastModifiedBy>
  <cp:revision>21</cp:revision>
  <dcterms:created xsi:type="dcterms:W3CDTF">2019-10-16T11:56:09Z</dcterms:created>
  <dcterms:modified xsi:type="dcterms:W3CDTF">2020-10-30T11:37:13Z</dcterms:modified>
</cp:coreProperties>
</file>