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60" r:id="rId5"/>
    <p:sldId id="258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63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6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6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19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0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62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4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5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69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08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CF2D6-4A8F-49AF-B238-D65A212F9C5B}" type="datetimeFigureOut">
              <a:rPr lang="cs-CZ" smtClean="0"/>
              <a:t>30.10.2020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750C1-2765-4893-9FEE-9DA48FDBA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4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otzool.sci.muni.cz/theses/BP-pokyny_EEB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th/fgsm5/xxx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77824" y="671690"/>
            <a:ext cx="10158984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Citace v bakalářských </a:t>
            </a:r>
            <a:r>
              <a:rPr lang="cs-CZ" sz="3600" dirty="0" smtClean="0"/>
              <a:t>pracích: zoologická varianta</a:t>
            </a:r>
            <a:endParaRPr lang="cs-CZ" sz="3600" dirty="0"/>
          </a:p>
          <a:p>
            <a:r>
              <a:rPr lang="cs-CZ" sz="2400" dirty="0">
                <a:hlinkClick r:id="rId2"/>
              </a:rPr>
              <a:t>http://botzool.sci.muni.cz/theses/BP-pokyny_EEB.pdf</a:t>
            </a:r>
            <a:endParaRPr lang="cs-CZ" sz="2400" dirty="0"/>
          </a:p>
          <a:p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b="1" dirty="0" smtClean="0"/>
              <a:t>Seznam použité literatury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Vypisují se všichni autoři, poslední z nich se připojuje spojkou „&amp;“. 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Názvy časopisů se uvádějí v plném znění. Na konci každé citace musí být tečka. 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První řádek se předsazuje o 0,5 </a:t>
            </a:r>
            <a:r>
              <a:rPr lang="cs-CZ" sz="2400" dirty="0"/>
              <a:t>cm (zde to není z technických důvodů!). </a:t>
            </a:r>
            <a:r>
              <a:rPr lang="cs-CZ" sz="2400" dirty="0" smtClean="0"/>
              <a:t>Před ani za citacemi nejsou větší mezery než mezi řádky uvnitř téže citace.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Kurzíva se používá jen pro zvýraznění jmen organismů od úrovně rodu níže. </a:t>
            </a:r>
            <a:br>
              <a:rPr lang="cs-CZ" sz="2400" dirty="0" smtClean="0"/>
            </a:br>
            <a:r>
              <a:rPr lang="cs-CZ" sz="2400" dirty="0" smtClean="0"/>
              <a:t>V mezinárodních časopisech kurzíva často slouží i ke zvýraznění názvů dokumentů, tj. názvů knih, časopisů, sborníků, rukopisů a databází, což se obtížně kombinuje s použitím kurzívy pro jména organismů.</a:t>
            </a:r>
          </a:p>
          <a:p>
            <a:pPr>
              <a:spcAft>
                <a:spcPts val="600"/>
              </a:spcAft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93913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77823" y="671690"/>
            <a:ext cx="10258605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Článek z časopisu</a:t>
            </a:r>
          </a:p>
          <a:p>
            <a:pPr indent="-457200">
              <a:spcAft>
                <a:spcPts val="600"/>
              </a:spcAft>
            </a:pPr>
            <a:r>
              <a:rPr lang="cs-CZ" sz="2400" dirty="0" smtClean="0"/>
              <a:t>Benech V. 1972a: </a:t>
            </a:r>
            <a:r>
              <a:rPr lang="cs-CZ" sz="2400" dirty="0" err="1" smtClean="0"/>
              <a:t>Etude</a:t>
            </a:r>
            <a:r>
              <a:rPr lang="cs-CZ" sz="2400" dirty="0" smtClean="0"/>
              <a:t> </a:t>
            </a:r>
            <a:r>
              <a:rPr lang="cs-CZ" sz="2400" dirty="0" err="1" smtClean="0"/>
              <a:t>expérimentale</a:t>
            </a:r>
            <a:r>
              <a:rPr lang="cs-CZ" sz="2400" dirty="0" smtClean="0"/>
              <a:t> de </a:t>
            </a:r>
            <a:r>
              <a:rPr lang="en-US" sz="2400" dirty="0" smtClean="0"/>
              <a:t>l</a:t>
            </a:r>
            <a:r>
              <a:rPr lang="en-GB" sz="2400" dirty="0" smtClean="0"/>
              <a:t>’</a:t>
            </a:r>
            <a:r>
              <a:rPr lang="cs-CZ" sz="2400" dirty="0" err="1" smtClean="0"/>
              <a:t>incubation</a:t>
            </a:r>
            <a:r>
              <a:rPr lang="cs-CZ" sz="2400" dirty="0" smtClean="0"/>
              <a:t> des </a:t>
            </a:r>
            <a:r>
              <a:rPr lang="cs-CZ" sz="2400" dirty="0" err="1" smtClean="0"/>
              <a:t>oeufs</a:t>
            </a:r>
            <a:r>
              <a:rPr lang="cs-CZ" sz="2400" dirty="0" smtClean="0"/>
              <a:t> de </a:t>
            </a:r>
            <a:r>
              <a:rPr lang="cs-CZ" sz="2400" i="1" dirty="0" err="1" smtClean="0"/>
              <a:t>Baetis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rhodani</a:t>
            </a:r>
            <a:r>
              <a:rPr lang="cs-CZ" sz="2400" i="1" dirty="0" smtClean="0"/>
              <a:t> </a:t>
            </a:r>
            <a:r>
              <a:rPr lang="cs-CZ" sz="2400" dirty="0" err="1" smtClean="0"/>
              <a:t>Pictet</a:t>
            </a:r>
            <a:r>
              <a:rPr lang="cs-CZ" sz="2400" dirty="0" smtClean="0"/>
              <a:t>. </a:t>
            </a:r>
            <a:r>
              <a:rPr lang="cs-CZ" sz="2400" dirty="0" err="1" smtClean="0"/>
              <a:t>Freshwater</a:t>
            </a:r>
            <a:r>
              <a:rPr lang="cs-CZ" sz="2400" dirty="0" smtClean="0"/>
              <a:t> Biology 2: 243–252.</a:t>
            </a:r>
          </a:p>
          <a:p>
            <a:r>
              <a:rPr lang="cs-CZ" sz="2000" dirty="0" smtClean="0"/>
              <a:t>Některé starší časopisy nemají průběžné stránkování. V tom případě je třeba uvést také číslo </a:t>
            </a:r>
            <a:br>
              <a:rPr lang="cs-CZ" sz="2000" dirty="0" smtClean="0"/>
            </a:br>
            <a:r>
              <a:rPr lang="cs-CZ" sz="2000" dirty="0" smtClean="0"/>
              <a:t>v rámci ročníku, např. </a:t>
            </a:r>
            <a:r>
              <a:rPr lang="cs-CZ" sz="2000" i="1" dirty="0" smtClean="0"/>
              <a:t>2(3)</a:t>
            </a:r>
            <a:r>
              <a:rPr lang="cs-CZ" sz="2000" dirty="0" smtClean="0"/>
              <a:t>, tj. třetí číslo druhého ročníku, a teprve potom stránkový rozsah.</a:t>
            </a:r>
            <a:endParaRPr lang="cs-CZ" sz="2000" i="1" dirty="0"/>
          </a:p>
          <a:p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b="1" dirty="0"/>
              <a:t>Článek z </a:t>
            </a:r>
            <a:r>
              <a:rPr lang="cs-CZ" sz="2400" b="1" dirty="0" smtClean="0"/>
              <a:t>elektronického časopisu včetně digitálního identifikátoru objektu (</a:t>
            </a:r>
            <a:r>
              <a:rPr lang="cs-CZ" sz="2400" b="1" dirty="0" err="1" smtClean="0"/>
              <a:t>doi</a:t>
            </a:r>
            <a:r>
              <a:rPr lang="cs-CZ" sz="2400" b="1" dirty="0" smtClean="0"/>
              <a:t>)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 err="1"/>
              <a:t>Kouakou</a:t>
            </a:r>
            <a:r>
              <a:rPr lang="cs-CZ" sz="2400" dirty="0"/>
              <a:t> </a:t>
            </a:r>
            <a:r>
              <a:rPr lang="cs-CZ" sz="2400" dirty="0" smtClean="0"/>
              <a:t>J.-L., </a:t>
            </a:r>
            <a:r>
              <a:rPr lang="cs-CZ" sz="2400" dirty="0" err="1"/>
              <a:t>Gonedelé</a:t>
            </a:r>
            <a:r>
              <a:rPr lang="cs-CZ" sz="2400" dirty="0"/>
              <a:t> </a:t>
            </a:r>
            <a:r>
              <a:rPr lang="cs-CZ" sz="2400" dirty="0" err="1"/>
              <a:t>Bi</a:t>
            </a:r>
            <a:r>
              <a:rPr lang="cs-CZ" sz="2400" dirty="0"/>
              <a:t> </a:t>
            </a:r>
            <a:r>
              <a:rPr lang="cs-CZ" sz="2400" dirty="0" smtClean="0"/>
              <a:t>S., </a:t>
            </a:r>
            <a:r>
              <a:rPr lang="cs-CZ" sz="2400" dirty="0" err="1"/>
              <a:t>Bitty</a:t>
            </a:r>
            <a:r>
              <a:rPr lang="cs-CZ" sz="2400" dirty="0"/>
              <a:t> </a:t>
            </a:r>
            <a:r>
              <a:rPr lang="cs-CZ" sz="2400" dirty="0" smtClean="0"/>
              <a:t>E. A., </a:t>
            </a:r>
            <a:r>
              <a:rPr lang="cs-CZ" sz="2400" dirty="0" err="1"/>
              <a:t>Kouakou</a:t>
            </a:r>
            <a:r>
              <a:rPr lang="cs-CZ" sz="2400" dirty="0"/>
              <a:t> </a:t>
            </a:r>
            <a:r>
              <a:rPr lang="cs-CZ" sz="2400" dirty="0" smtClean="0"/>
              <a:t>C., </a:t>
            </a:r>
            <a:r>
              <a:rPr lang="cs-CZ" sz="2400" dirty="0" err="1"/>
              <a:t>Yao</a:t>
            </a:r>
            <a:r>
              <a:rPr lang="cs-CZ" sz="2400" dirty="0"/>
              <a:t> </a:t>
            </a:r>
            <a:r>
              <a:rPr lang="cs-CZ" sz="2400" dirty="0" smtClean="0"/>
              <a:t>A. K., </a:t>
            </a:r>
            <a:r>
              <a:rPr lang="cs-CZ" sz="2400" dirty="0" err="1"/>
              <a:t>Kassé</a:t>
            </a:r>
            <a:r>
              <a:rPr lang="cs-CZ" sz="2400" dirty="0"/>
              <a:t> </a:t>
            </a:r>
            <a:r>
              <a:rPr lang="cs-CZ" sz="2400" dirty="0" smtClean="0"/>
              <a:t>K. B. &amp; </a:t>
            </a:r>
            <a:r>
              <a:rPr lang="cs-CZ" sz="2400" dirty="0" err="1" smtClean="0"/>
              <a:t>Ouattara</a:t>
            </a:r>
            <a:r>
              <a:rPr lang="cs-CZ" sz="2400" dirty="0" smtClean="0"/>
              <a:t> S. 2020: </a:t>
            </a:r>
            <a:r>
              <a:rPr lang="cs-CZ" sz="2400" dirty="0" err="1"/>
              <a:t>Ivory</a:t>
            </a:r>
            <a:r>
              <a:rPr lang="cs-CZ" sz="2400" dirty="0"/>
              <a:t> Coast </a:t>
            </a:r>
            <a:r>
              <a:rPr lang="cs-CZ" sz="2400" dirty="0" err="1"/>
              <a:t>without</a:t>
            </a:r>
            <a:r>
              <a:rPr lang="cs-CZ" sz="2400" dirty="0"/>
              <a:t> </a:t>
            </a:r>
            <a:r>
              <a:rPr lang="cs-CZ" sz="2400" dirty="0" err="1"/>
              <a:t>ivory</a:t>
            </a:r>
            <a:r>
              <a:rPr lang="cs-CZ" sz="2400" dirty="0"/>
              <a:t>: </a:t>
            </a:r>
            <a:r>
              <a:rPr lang="cs-CZ" sz="2400" dirty="0" err="1"/>
              <a:t>Massive</a:t>
            </a:r>
            <a:r>
              <a:rPr lang="cs-CZ" sz="2400" dirty="0"/>
              <a:t> </a:t>
            </a:r>
            <a:r>
              <a:rPr lang="cs-CZ" sz="2400" dirty="0" err="1"/>
              <a:t>extinction</a:t>
            </a:r>
            <a:r>
              <a:rPr lang="cs-CZ" sz="2400" dirty="0"/>
              <a:t> of </a:t>
            </a:r>
            <a:r>
              <a:rPr lang="cs-CZ" sz="2400" dirty="0" err="1"/>
              <a:t>African</a:t>
            </a:r>
            <a:r>
              <a:rPr lang="cs-CZ" sz="2400" dirty="0"/>
              <a:t> </a:t>
            </a:r>
            <a:r>
              <a:rPr lang="cs-CZ" sz="2400" dirty="0" err="1"/>
              <a:t>forest</a:t>
            </a:r>
            <a:r>
              <a:rPr lang="cs-CZ" sz="2400" dirty="0"/>
              <a:t> </a:t>
            </a:r>
            <a:r>
              <a:rPr lang="cs-CZ" sz="2400" dirty="0" err="1"/>
              <a:t>elephants</a:t>
            </a:r>
            <a:r>
              <a:rPr lang="cs-CZ" sz="2400" dirty="0"/>
              <a:t> in </a:t>
            </a:r>
            <a:r>
              <a:rPr lang="cs-CZ" sz="2400" dirty="0" err="1"/>
              <a:t>Côte</a:t>
            </a:r>
            <a:r>
              <a:rPr lang="cs-CZ" sz="2400" dirty="0"/>
              <a:t> </a:t>
            </a:r>
            <a:r>
              <a:rPr lang="cs-CZ" sz="2400" dirty="0" err="1"/>
              <a:t>d’Ivoire</a:t>
            </a:r>
            <a:r>
              <a:rPr lang="cs-CZ" sz="2400" dirty="0"/>
              <a:t>. </a:t>
            </a:r>
            <a:r>
              <a:rPr lang="cs-CZ" sz="2400" dirty="0" err="1"/>
              <a:t>PLoS</a:t>
            </a:r>
            <a:r>
              <a:rPr lang="cs-CZ" sz="2400" dirty="0"/>
              <a:t> ONE 15(10): </a:t>
            </a:r>
            <a:r>
              <a:rPr lang="cs-CZ" sz="2400" dirty="0" smtClean="0"/>
              <a:t>e0232993, doi:10.1371/journal.pone.0232993.</a:t>
            </a:r>
          </a:p>
          <a:p>
            <a:r>
              <a:rPr lang="cs-CZ" sz="2000" dirty="0" smtClean="0"/>
              <a:t>Namísto stránkového rozsahu je uvedeno jen číslo článku, následuje </a:t>
            </a:r>
            <a:r>
              <a:rPr lang="cs-CZ" sz="2000" dirty="0" err="1" smtClean="0"/>
              <a:t>doi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7172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68680" y="595664"/>
            <a:ext cx="10508381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Kniha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 err="1"/>
              <a:t>Hellawell</a:t>
            </a:r>
            <a:r>
              <a:rPr lang="cs-CZ" sz="2400" dirty="0"/>
              <a:t> J. M. 1986: </a:t>
            </a:r>
            <a:r>
              <a:rPr lang="cs-CZ" sz="2400" dirty="0" err="1"/>
              <a:t>Biological</a:t>
            </a:r>
            <a:r>
              <a:rPr lang="cs-CZ" sz="2400" dirty="0"/>
              <a:t> </a:t>
            </a:r>
            <a:r>
              <a:rPr lang="cs-CZ" sz="2400" dirty="0" err="1"/>
              <a:t>indicators</a:t>
            </a:r>
            <a:r>
              <a:rPr lang="cs-CZ" sz="2400" dirty="0"/>
              <a:t> of </a:t>
            </a:r>
            <a:r>
              <a:rPr lang="cs-CZ" sz="2400" dirty="0" err="1"/>
              <a:t>freshwater</a:t>
            </a:r>
            <a:r>
              <a:rPr lang="cs-CZ" sz="2400" dirty="0"/>
              <a:t> </a:t>
            </a:r>
            <a:r>
              <a:rPr lang="cs-CZ" sz="2400" dirty="0" err="1"/>
              <a:t>pollution</a:t>
            </a:r>
            <a:r>
              <a:rPr lang="cs-CZ" sz="2400" dirty="0"/>
              <a:t> </a:t>
            </a:r>
            <a:r>
              <a:rPr lang="cs-CZ" sz="2400" dirty="0" smtClean="0"/>
              <a:t>and </a:t>
            </a:r>
            <a:r>
              <a:rPr lang="cs-CZ" sz="2400" dirty="0" err="1" smtClean="0"/>
              <a:t>environmental</a:t>
            </a:r>
            <a:r>
              <a:rPr lang="cs-CZ" sz="2400" dirty="0" smtClean="0"/>
              <a:t> </a:t>
            </a:r>
            <a:r>
              <a:rPr lang="cs-CZ" sz="2400" dirty="0"/>
              <a:t>management. </a:t>
            </a:r>
            <a:r>
              <a:rPr lang="cs-CZ" sz="2400" dirty="0" err="1"/>
              <a:t>Elsevier</a:t>
            </a:r>
            <a:r>
              <a:rPr lang="cs-CZ" sz="2400" dirty="0"/>
              <a:t>, </a:t>
            </a:r>
            <a:r>
              <a:rPr lang="cs-CZ" sz="2400" dirty="0" err="1"/>
              <a:t>Dordrecht</a:t>
            </a:r>
            <a:r>
              <a:rPr lang="cs-CZ" sz="2400" dirty="0" smtClean="0"/>
              <a:t>.</a:t>
            </a:r>
          </a:p>
          <a:p>
            <a:r>
              <a:rPr lang="cs-CZ" sz="2000" dirty="0" smtClean="0"/>
              <a:t>Je uveden vydavatel (nakladatelství) a místo vydání.</a:t>
            </a:r>
            <a:endParaRPr lang="cs-CZ" sz="2000" dirty="0"/>
          </a:p>
          <a:p>
            <a:endParaRPr lang="cs-CZ" sz="2400" dirty="0" smtClean="0"/>
          </a:p>
          <a:p>
            <a:pPr>
              <a:spcAft>
                <a:spcPts val="600"/>
              </a:spcAft>
            </a:pPr>
            <a:r>
              <a:rPr lang="cs-CZ" sz="2400" b="1" dirty="0" smtClean="0"/>
              <a:t>Sborník (současně monotematické číslo časopisu)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 smtClean="0"/>
              <a:t>Vaňhara </a:t>
            </a:r>
            <a:r>
              <a:rPr lang="cs-CZ" sz="2400" dirty="0"/>
              <a:t>J. &amp; Rozkošný R. (</a:t>
            </a:r>
            <a:r>
              <a:rPr lang="cs-CZ" sz="2400" dirty="0" err="1"/>
              <a:t>eds</a:t>
            </a:r>
            <a:r>
              <a:rPr lang="cs-CZ" sz="2400" dirty="0"/>
              <a:t>) 1997: </a:t>
            </a:r>
            <a:r>
              <a:rPr lang="cs-CZ" sz="2400" dirty="0" err="1"/>
              <a:t>Dipterologica</a:t>
            </a:r>
            <a:r>
              <a:rPr lang="cs-CZ" sz="2400" dirty="0"/>
              <a:t> </a:t>
            </a:r>
            <a:r>
              <a:rPr lang="cs-CZ" sz="2400" dirty="0" err="1"/>
              <a:t>bohemoslovaca</a:t>
            </a:r>
            <a:r>
              <a:rPr lang="cs-CZ" sz="2400" i="1" dirty="0"/>
              <a:t>. </a:t>
            </a:r>
            <a:r>
              <a:rPr lang="cs-CZ" sz="2400" dirty="0"/>
              <a:t>Folia </a:t>
            </a:r>
            <a:r>
              <a:rPr lang="cs-CZ" sz="2400" dirty="0" err="1"/>
              <a:t>Biologica</a:t>
            </a:r>
            <a:r>
              <a:rPr lang="cs-CZ" sz="2400" dirty="0"/>
              <a:t> 95: 1–110</a:t>
            </a:r>
            <a:r>
              <a:rPr lang="cs-CZ" sz="24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Namísto autora jsou uvedeni editoři (uspořadatelé). Jeden editor se označuje zkratkou </a:t>
            </a:r>
            <a:r>
              <a:rPr lang="cs-CZ" sz="2000" i="1" dirty="0" err="1" smtClean="0"/>
              <a:t>ed</a:t>
            </a:r>
            <a:r>
              <a:rPr lang="cs-CZ" sz="2000" i="1" dirty="0" smtClean="0"/>
              <a:t>. </a:t>
            </a:r>
            <a:r>
              <a:rPr lang="cs-CZ" sz="2000" dirty="0" smtClean="0"/>
              <a:t>Jsou-li editoři dva nebo je-li jich více, je správnější psát zkratku </a:t>
            </a:r>
            <a:r>
              <a:rPr lang="cs-CZ" sz="2000" i="1" dirty="0" err="1" smtClean="0"/>
              <a:t>eds</a:t>
            </a:r>
            <a:r>
              <a:rPr lang="cs-CZ" sz="2000" i="1" dirty="0" smtClean="0"/>
              <a:t> </a:t>
            </a:r>
            <a:r>
              <a:rPr lang="cs-CZ" sz="2000" dirty="0" smtClean="0"/>
              <a:t>bez tečky: je to obdoba českých zkratek </a:t>
            </a:r>
            <a:r>
              <a:rPr lang="cs-CZ" sz="2000" i="1" dirty="0" smtClean="0"/>
              <a:t>pí</a:t>
            </a:r>
            <a:r>
              <a:rPr lang="cs-CZ" sz="2000" dirty="0" smtClean="0"/>
              <a:t>, </a:t>
            </a:r>
            <a:r>
              <a:rPr lang="cs-CZ" sz="2000" i="1" dirty="0" smtClean="0"/>
              <a:t>fa</a:t>
            </a:r>
            <a:r>
              <a:rPr lang="cs-CZ" sz="2000" dirty="0" smtClean="0"/>
              <a:t> nebo </a:t>
            </a:r>
            <a:r>
              <a:rPr lang="cs-CZ" sz="2000" i="1" dirty="0" smtClean="0"/>
              <a:t>fy</a:t>
            </a:r>
            <a:r>
              <a:rPr lang="cs-CZ" sz="20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Vyšel-li sborník jako kniha, tj. není-li součástí časopisu, uvede se namísto čísla časopisu vydavatel (nakladatelství) a místo vydání. Stránkový rozsah (celkový počet stran sborníku) nemá smysl uvádět.</a:t>
            </a:r>
          </a:p>
        </p:txBody>
      </p:sp>
    </p:spTree>
    <p:extLst>
      <p:ext uri="{BB962C8B-B14F-4D97-AF65-F5344CB8AC3E}">
        <p14:creationId xmlns:p14="http://schemas.microsoft.com/office/powerpoint/2010/main" val="97508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68680" y="595664"/>
            <a:ext cx="10344752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Kapitola z knihy nebo článek ze sborníku</a:t>
            </a:r>
          </a:p>
          <a:p>
            <a:r>
              <a:rPr lang="cs-CZ" sz="2400" dirty="0" err="1" smtClean="0"/>
              <a:t>Bretschko</a:t>
            </a:r>
            <a:r>
              <a:rPr lang="cs-CZ" sz="2400" dirty="0" smtClean="0"/>
              <a:t> G. 1990: A </a:t>
            </a:r>
            <a:r>
              <a:rPr lang="cs-CZ" sz="2400" dirty="0" err="1" smtClean="0"/>
              <a:t>flexible</a:t>
            </a:r>
            <a:r>
              <a:rPr lang="cs-CZ" sz="2400" dirty="0" smtClean="0"/>
              <a:t> </a:t>
            </a:r>
            <a:r>
              <a:rPr lang="cs-CZ" sz="2400" dirty="0" err="1" smtClean="0"/>
              <a:t>larval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strategy</a:t>
            </a:r>
            <a:r>
              <a:rPr lang="cs-CZ" sz="2400" dirty="0" smtClean="0"/>
              <a:t> in </a:t>
            </a:r>
            <a:r>
              <a:rPr lang="cs-CZ" sz="2400" i="1" dirty="0" err="1" smtClean="0"/>
              <a:t>Siphlonurus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aestivalis</a:t>
            </a:r>
            <a:r>
              <a:rPr lang="cs-CZ" sz="2400" i="1" dirty="0" smtClean="0"/>
              <a:t> </a:t>
            </a:r>
            <a:r>
              <a:rPr lang="cs-CZ" sz="2400" dirty="0" err="1" smtClean="0"/>
              <a:t>Eaton</a:t>
            </a:r>
            <a:r>
              <a:rPr lang="cs-CZ" sz="2400" dirty="0" smtClean="0"/>
              <a:t> </a:t>
            </a:r>
            <a:r>
              <a:rPr lang="cs-CZ" sz="2400" dirty="0" err="1" smtClean="0"/>
              <a:t>exploiting</a:t>
            </a:r>
            <a:r>
              <a:rPr lang="cs-CZ" sz="2400" dirty="0" smtClean="0"/>
              <a:t> </a:t>
            </a:r>
            <a:r>
              <a:rPr lang="cs-CZ" sz="2400" dirty="0" err="1" smtClean="0"/>
              <a:t>an</a:t>
            </a:r>
            <a:r>
              <a:rPr lang="cs-CZ" sz="2400" dirty="0" smtClean="0"/>
              <a:t> </a:t>
            </a:r>
            <a:r>
              <a:rPr lang="cs-CZ" sz="2400" dirty="0" err="1" smtClean="0"/>
              <a:t>unstable</a:t>
            </a:r>
            <a:r>
              <a:rPr lang="cs-CZ" sz="2400" dirty="0" smtClean="0"/>
              <a:t> biotope. In: </a:t>
            </a:r>
            <a:r>
              <a:rPr lang="cs-CZ" sz="2400" dirty="0" err="1" smtClean="0"/>
              <a:t>Campbell</a:t>
            </a:r>
            <a:r>
              <a:rPr lang="cs-CZ" sz="2400" dirty="0" smtClean="0"/>
              <a:t> I. C. (</a:t>
            </a:r>
            <a:r>
              <a:rPr lang="cs-CZ" sz="2400" dirty="0" err="1" smtClean="0"/>
              <a:t>ed</a:t>
            </a:r>
            <a:r>
              <a:rPr lang="cs-CZ" sz="2400" dirty="0" smtClean="0"/>
              <a:t>.): </a:t>
            </a:r>
            <a:r>
              <a:rPr lang="cs-CZ" sz="2400" dirty="0" err="1" smtClean="0"/>
              <a:t>Mayflies</a:t>
            </a:r>
            <a:r>
              <a:rPr lang="cs-CZ" sz="2400" dirty="0" smtClean="0"/>
              <a:t> and </a:t>
            </a:r>
            <a:r>
              <a:rPr lang="cs-CZ" sz="2400" dirty="0" err="1" smtClean="0"/>
              <a:t>Stoneflies</a:t>
            </a:r>
            <a:r>
              <a:rPr lang="cs-CZ" sz="2400" dirty="0" smtClean="0"/>
              <a:t>. </a:t>
            </a:r>
            <a:r>
              <a:rPr lang="cs-CZ" sz="2400" dirty="0" err="1" smtClean="0"/>
              <a:t>Kluwer</a:t>
            </a:r>
            <a:r>
              <a:rPr lang="cs-CZ" sz="2400" dirty="0" smtClean="0"/>
              <a:t> </a:t>
            </a:r>
            <a:r>
              <a:rPr lang="cs-CZ" sz="2400" dirty="0" err="1" smtClean="0"/>
              <a:t>Academic</a:t>
            </a:r>
            <a:r>
              <a:rPr lang="cs-CZ" sz="2400" dirty="0" smtClean="0"/>
              <a:t> </a:t>
            </a:r>
            <a:r>
              <a:rPr lang="cs-CZ" sz="2400" dirty="0" err="1" smtClean="0"/>
              <a:t>Publishers</a:t>
            </a:r>
            <a:r>
              <a:rPr lang="cs-CZ" sz="2400" dirty="0" smtClean="0"/>
              <a:t>, </a:t>
            </a:r>
            <a:r>
              <a:rPr lang="cs-CZ" sz="2400" dirty="0" err="1" smtClean="0"/>
              <a:t>Dordrecht</a:t>
            </a:r>
            <a:r>
              <a:rPr lang="cs-CZ" sz="2400" dirty="0" smtClean="0"/>
              <a:t>, pp. 17–25.</a:t>
            </a:r>
          </a:p>
          <a:p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b="1" dirty="0" smtClean="0"/>
              <a:t>Bakalářské, diplomové a disertační práce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/>
              <a:t>Doktor B. 1992: Studie vodní fauny. Disertační práce, Masarykova univerzita, </a:t>
            </a:r>
            <a:r>
              <a:rPr lang="cs-CZ" sz="2400" dirty="0" smtClean="0"/>
              <a:t>Brno, URL</a:t>
            </a:r>
            <a:r>
              <a:rPr lang="cs-CZ" sz="2400" dirty="0"/>
              <a:t>: </a:t>
            </a: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is.muni.cz/</a:t>
            </a:r>
            <a:r>
              <a:rPr lang="cs-CZ" sz="2400" dirty="0" err="1" smtClean="0">
                <a:hlinkClick r:id="rId2"/>
              </a:rPr>
              <a:t>th</a:t>
            </a:r>
            <a:r>
              <a:rPr lang="cs-CZ" sz="2400" dirty="0" smtClean="0">
                <a:hlinkClick r:id="rId2"/>
              </a:rPr>
              <a:t>/fgsm5/xxx.pdf</a:t>
            </a:r>
            <a:r>
              <a:rPr lang="cs-CZ" sz="2400" dirty="0" smtClean="0"/>
              <a:t>.</a:t>
            </a:r>
          </a:p>
          <a:p>
            <a:r>
              <a:rPr lang="cs-CZ" sz="2000" dirty="0" smtClean="0"/>
              <a:t>Za citaci je vhodné doplnit adresu dokumentu (URL, jednotná adresa zdroje), např. v univerzitním informačním systému.</a:t>
            </a:r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20636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68679" y="595664"/>
            <a:ext cx="1040250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 smtClean="0"/>
              <a:t>Zdroje </a:t>
            </a:r>
            <a:r>
              <a:rPr lang="cs-CZ" sz="2400" b="1" dirty="0"/>
              <a:t>na </a:t>
            </a:r>
            <a:r>
              <a:rPr lang="cs-CZ" sz="2400" b="1" dirty="0" smtClean="0"/>
              <a:t>internetu</a:t>
            </a:r>
            <a:endParaRPr lang="cs-CZ" sz="2400" b="1" dirty="0"/>
          </a:p>
          <a:p>
            <a:pPr>
              <a:spcAft>
                <a:spcPts val="600"/>
              </a:spcAft>
            </a:pPr>
            <a:r>
              <a:rPr lang="cs-CZ" sz="2400" dirty="0"/>
              <a:t>Hodová I., </a:t>
            </a:r>
            <a:r>
              <a:rPr lang="cs-CZ" sz="2400" dirty="0" err="1"/>
              <a:t>Sonnek</a:t>
            </a:r>
            <a:r>
              <a:rPr lang="cs-CZ" sz="2400" dirty="0"/>
              <a:t> R. &amp; </a:t>
            </a:r>
            <a:r>
              <a:rPr lang="cs-CZ" sz="2400" dirty="0" err="1"/>
              <a:t>Valigurová</a:t>
            </a:r>
            <a:r>
              <a:rPr lang="cs-CZ" sz="2400" dirty="0"/>
              <a:t> A. 2011: Body </a:t>
            </a:r>
            <a:r>
              <a:rPr lang="cs-CZ" sz="2400" dirty="0" err="1"/>
              <a:t>architecture</a:t>
            </a:r>
            <a:r>
              <a:rPr lang="cs-CZ" sz="2400" dirty="0"/>
              <a:t> of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parasitic</a:t>
            </a:r>
            <a:r>
              <a:rPr lang="cs-CZ" sz="2400" dirty="0"/>
              <a:t> </a:t>
            </a:r>
            <a:r>
              <a:rPr lang="cs-CZ" sz="2400" dirty="0" err="1"/>
              <a:t>worm</a:t>
            </a:r>
            <a:r>
              <a:rPr lang="cs-CZ" sz="2400" dirty="0"/>
              <a:t>. </a:t>
            </a:r>
            <a:r>
              <a:rPr lang="cs-CZ" sz="2400" dirty="0" smtClean="0"/>
              <a:t>URL: </a:t>
            </a:r>
            <a:r>
              <a:rPr lang="cs-CZ" sz="2400" dirty="0"/>
              <a:t>https://www.imaging-git.com/science/</a:t>
            </a:r>
            <a:r>
              <a:rPr lang="cs-CZ" sz="2400" dirty="0" err="1"/>
              <a:t>light-microscopy</a:t>
            </a:r>
            <a:r>
              <a:rPr lang="cs-CZ" sz="2400" dirty="0"/>
              <a:t>/</a:t>
            </a:r>
            <a:r>
              <a:rPr lang="cs-CZ" sz="2400" dirty="0" err="1"/>
              <a:t>body-architecture-parasitic-worm?page</a:t>
            </a:r>
            <a:r>
              <a:rPr lang="cs-CZ" sz="2400" dirty="0"/>
              <a:t>=1. Verze z 1. 10. 2019</a:t>
            </a:r>
            <a:r>
              <a:rPr lang="cs-CZ" sz="2400" dirty="0" smtClean="0"/>
              <a:t>.</a:t>
            </a:r>
          </a:p>
          <a:p>
            <a:r>
              <a:rPr lang="cs-CZ" sz="2000" dirty="0" smtClean="0"/>
              <a:t>Vždy je potřeba uvést internetovou adresu dokumentu s předznamenáním </a:t>
            </a:r>
            <a:r>
              <a:rPr lang="cs-CZ" sz="2000" i="1" dirty="0" smtClean="0"/>
              <a:t>URL </a:t>
            </a:r>
            <a:r>
              <a:rPr lang="cs-CZ" sz="2000" dirty="0" smtClean="0"/>
              <a:t>nebo </a:t>
            </a:r>
            <a:r>
              <a:rPr lang="cs-CZ" sz="2000" i="1" dirty="0" smtClean="0"/>
              <a:t>dostupné z. </a:t>
            </a:r>
            <a:r>
              <a:rPr lang="cs-CZ" sz="2000" dirty="0" smtClean="0"/>
              <a:t>Na konec citace se uvede buď verze dokumentu, anebo </a:t>
            </a:r>
            <a:r>
              <a:rPr lang="cs-CZ" sz="2000" i="1" dirty="0" smtClean="0"/>
              <a:t>navštíveno </a:t>
            </a:r>
            <a:r>
              <a:rPr lang="cs-CZ" sz="2000" dirty="0" smtClean="0"/>
              <a:t>s datem. Nejčastěji se takto citují databáze.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5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570</Words>
  <Application>Microsoft Office PowerPoint</Application>
  <PresentationFormat>Širokoúhlá obrazovka</PresentationFormat>
  <Paragraphs>32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jirka</cp:lastModifiedBy>
  <cp:revision>17</cp:revision>
  <dcterms:created xsi:type="dcterms:W3CDTF">2019-10-16T11:56:09Z</dcterms:created>
  <dcterms:modified xsi:type="dcterms:W3CDTF">2020-10-30T11:57:08Z</dcterms:modified>
</cp:coreProperties>
</file>