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4"/>
  </p:notesMasterIdLst>
  <p:handoutMasterIdLst>
    <p:handoutMasterId r:id="rId45"/>
  </p:handoutMasterIdLst>
  <p:sldIdLst>
    <p:sldId id="257" r:id="rId2"/>
    <p:sldId id="300" r:id="rId3"/>
    <p:sldId id="258" r:id="rId4"/>
    <p:sldId id="259" r:id="rId5"/>
    <p:sldId id="260" r:id="rId6"/>
    <p:sldId id="261" r:id="rId7"/>
    <p:sldId id="262" r:id="rId8"/>
    <p:sldId id="264" r:id="rId9"/>
    <p:sldId id="294" r:id="rId10"/>
    <p:sldId id="295" r:id="rId11"/>
    <p:sldId id="299" r:id="rId12"/>
    <p:sldId id="296"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92" r:id="rId38"/>
    <p:sldId id="289" r:id="rId39"/>
    <p:sldId id="293" r:id="rId40"/>
    <p:sldId id="297" r:id="rId41"/>
    <p:sldId id="290" r:id="rId42"/>
    <p:sldId id="291" r:id="rId4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8C78"/>
    <a:srgbClr val="4BC8F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33" autoAdjust="0"/>
    <p:restoredTop sz="74713" autoAdjust="0"/>
  </p:normalViewPr>
  <p:slideViewPr>
    <p:cSldViewPr snapToGrid="0">
      <p:cViewPr varScale="1">
        <p:scale>
          <a:sx n="87" d="100"/>
          <a:sy n="87" d="100"/>
        </p:scale>
        <p:origin x="1578" y="8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E2F317-BD28-47B8-AFE5-09F1A88B7EBB}" type="slidenum">
              <a:rPr lang="en-CA" altLang="cs-CZ">
                <a:latin typeface="Arial" panose="020B0604020202020204" pitchFamily="34" charset="0"/>
              </a:rPr>
              <a:pPr>
                <a:spcBef>
                  <a:spcPct val="0"/>
                </a:spcBef>
              </a:pPr>
              <a:t>1</a:t>
            </a:fld>
            <a:endParaRPr lang="en-CA" altLang="cs-CZ">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ltLang="cs-CZ"/>
              <a:t>To kick-start our Gene Therapy week, it is important for all of us to understand some fundamentals of gene therapy, and why and how gene therapy is used</a:t>
            </a:r>
            <a:endParaRPr lang="en-CA" altLang="cs-CZ"/>
          </a:p>
        </p:txBody>
      </p:sp>
    </p:spTree>
    <p:extLst>
      <p:ext uri="{BB962C8B-B14F-4D97-AF65-F5344CB8AC3E}">
        <p14:creationId xmlns:p14="http://schemas.microsoft.com/office/powerpoint/2010/main" val="66954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C4FFA7-3160-46BE-8FE4-D173D864D9C2}" type="slidenum">
              <a:rPr lang="en-CA" altLang="cs-CZ">
                <a:latin typeface="Arial" panose="020B0604020202020204" pitchFamily="34" charset="0"/>
              </a:rPr>
              <a:pPr>
                <a:spcBef>
                  <a:spcPct val="0"/>
                </a:spcBef>
              </a:pPr>
              <a:t>18</a:t>
            </a:fld>
            <a:endParaRPr lang="en-CA" altLang="cs-CZ">
              <a:latin typeface="Arial" panose="020B060402020202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buFontTx/>
              <a:buChar char="•"/>
            </a:pPr>
            <a:r>
              <a:rPr lang="en-US" altLang="cs-CZ"/>
              <a:t>As wild and cool as gene therapy sounds, there are important issues that must be addressed before we accept it as a mainstream therapeutic tool</a:t>
            </a:r>
          </a:p>
          <a:p>
            <a:pPr eaLnBrk="1" hangingPunct="1">
              <a:buFontTx/>
              <a:buChar char="•"/>
            </a:pPr>
            <a:r>
              <a:rPr lang="en-US" altLang="cs-CZ"/>
              <a:t>For example, theoretically, one could use gene therapy on germ cells (those cells involved in sexual reproduction) to introduce desirable genes that would be propagated to that person’s offspring</a:t>
            </a:r>
          </a:p>
          <a:p>
            <a:pPr lvl="1" eaLnBrk="1" hangingPunct="1">
              <a:buFontTx/>
              <a:buChar char="•"/>
            </a:pPr>
            <a:r>
              <a:rPr lang="en-US" altLang="cs-CZ"/>
              <a:t>Designer babies?</a:t>
            </a:r>
          </a:p>
          <a:p>
            <a:pPr eaLnBrk="1" hangingPunct="1">
              <a:buFontTx/>
              <a:buChar char="•"/>
            </a:pPr>
            <a:r>
              <a:rPr lang="en-US" altLang="cs-CZ"/>
              <a:t>A person must consider for themselves both sides of the coin, and to think critically about this issue</a:t>
            </a:r>
          </a:p>
          <a:p>
            <a:pPr eaLnBrk="1" hangingPunct="1">
              <a:buFontTx/>
              <a:buChar char="•"/>
            </a:pPr>
            <a:r>
              <a:rPr lang="en-US" altLang="cs-CZ"/>
              <a:t>During the course of this gene therapy unit, students will be given an opportunity to assess these arguments further to develop an appreciation for issues that commonly arise in genetic engineering and biotech. applications</a:t>
            </a:r>
            <a:endParaRPr lang="en-CA" altLang="cs-CZ"/>
          </a:p>
        </p:txBody>
      </p:sp>
    </p:spTree>
    <p:extLst>
      <p:ext uri="{BB962C8B-B14F-4D97-AF65-F5344CB8AC3E}">
        <p14:creationId xmlns:p14="http://schemas.microsoft.com/office/powerpoint/2010/main" val="32083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D010D84-4B64-4D19-A124-B515EA8FD851}" type="slidenum">
              <a:rPr lang="en-CA" altLang="cs-CZ">
                <a:latin typeface="Arial" panose="020B0604020202020204" pitchFamily="34" charset="0"/>
              </a:rPr>
              <a:pPr>
                <a:spcBef>
                  <a:spcPct val="0"/>
                </a:spcBef>
              </a:pPr>
              <a:t>19</a:t>
            </a:fld>
            <a:endParaRPr lang="en-CA" altLang="cs-CZ">
              <a:latin typeface="Arial" panose="020B0604020202020204"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259634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47559D-470D-41BC-BD70-78B4DC436807}" type="slidenum">
              <a:rPr lang="en-CA" altLang="cs-CZ">
                <a:latin typeface="Arial" panose="020B0604020202020204" pitchFamily="34" charset="0"/>
              </a:rPr>
              <a:pPr>
                <a:spcBef>
                  <a:spcPct val="0"/>
                </a:spcBef>
              </a:pPr>
              <a:t>20</a:t>
            </a:fld>
            <a:endParaRPr lang="en-CA" altLang="cs-CZ">
              <a:latin typeface="Arial" panose="020B0604020202020204"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46732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CD8448-F85D-4D96-BC3A-D96D5F28A180}" type="slidenum">
              <a:rPr lang="en-CA" altLang="cs-CZ">
                <a:latin typeface="Arial" panose="020B0604020202020204" pitchFamily="34" charset="0"/>
              </a:rPr>
              <a:pPr>
                <a:spcBef>
                  <a:spcPct val="0"/>
                </a:spcBef>
              </a:pPr>
              <a:t>22</a:t>
            </a:fld>
            <a:endParaRPr lang="en-CA" altLang="cs-CZ">
              <a:latin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4232660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89DD2D-B2CD-4E09-9D31-ADF3DF900752}" type="slidenum">
              <a:rPr lang="en-CA" altLang="cs-CZ">
                <a:latin typeface="Arial" panose="020B0604020202020204" pitchFamily="34" charset="0"/>
              </a:rPr>
              <a:pPr>
                <a:spcBef>
                  <a:spcPct val="0"/>
                </a:spcBef>
              </a:pPr>
              <a:t>24</a:t>
            </a:fld>
            <a:endParaRPr lang="en-CA" altLang="cs-CZ">
              <a:latin typeface="Arial" panose="020B0604020202020204"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34182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C75B185-E64F-4626-A250-BF686F5B97B0}" type="slidenum">
              <a:rPr lang="en-CA" altLang="cs-CZ">
                <a:latin typeface="Arial" panose="020B0604020202020204" pitchFamily="34" charset="0"/>
              </a:rPr>
              <a:pPr>
                <a:spcBef>
                  <a:spcPct val="0"/>
                </a:spcBef>
              </a:pPr>
              <a:t>25</a:t>
            </a:fld>
            <a:endParaRPr lang="en-CA" altLang="cs-CZ">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1752400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734030-4CB8-46CD-AF9B-C9B28B0B6088}" type="slidenum">
              <a:rPr lang="en-CA" altLang="cs-CZ">
                <a:latin typeface="Arial" panose="020B0604020202020204" pitchFamily="34" charset="0"/>
              </a:rPr>
              <a:pPr>
                <a:spcBef>
                  <a:spcPct val="0"/>
                </a:spcBef>
              </a:pPr>
              <a:t>42</a:t>
            </a:fld>
            <a:endParaRPr lang="en-CA" altLang="cs-CZ">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685800" y="4343400"/>
            <a:ext cx="5486400" cy="4114800"/>
          </a:xfrm>
          <a:noFill/>
        </p:spPr>
        <p:txBody>
          <a:bodyPr/>
          <a:lstStyle/>
          <a:p>
            <a:pPr eaLnBrk="1" hangingPunct="1"/>
            <a:endParaRPr lang="cs-CZ" altLang="cs-CZ"/>
          </a:p>
        </p:txBody>
      </p:sp>
    </p:spTree>
    <p:extLst>
      <p:ext uri="{BB962C8B-B14F-4D97-AF65-F5344CB8AC3E}">
        <p14:creationId xmlns:p14="http://schemas.microsoft.com/office/powerpoint/2010/main" val="2034116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01AAA0-C17D-4FC7-86C3-108751F17766}" type="slidenum">
              <a:rPr lang="en-CA" altLang="cs-CZ">
                <a:latin typeface="Arial" panose="020B0604020202020204" pitchFamily="34" charset="0"/>
              </a:rPr>
              <a:pPr>
                <a:spcBef>
                  <a:spcPct val="0"/>
                </a:spcBef>
              </a:pPr>
              <a:t>3</a:t>
            </a:fld>
            <a:endParaRPr lang="en-CA" altLang="cs-CZ">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66333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2CB7EB-77F6-4E4C-BF51-33425D380B3B}" type="slidenum">
              <a:rPr lang="en-CA" altLang="cs-CZ">
                <a:latin typeface="Arial" panose="020B0604020202020204" pitchFamily="34" charset="0"/>
              </a:rPr>
              <a:pPr>
                <a:spcBef>
                  <a:spcPct val="0"/>
                </a:spcBef>
              </a:pPr>
              <a:t>6</a:t>
            </a:fld>
            <a:endParaRPr lang="en-CA" altLang="cs-CZ">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289819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DB4F7A9-B777-41B7-915E-9007991D40E4}" type="slidenum">
              <a:rPr lang="en-CA" altLang="cs-CZ">
                <a:latin typeface="Arial" panose="020B0604020202020204" pitchFamily="34" charset="0"/>
              </a:rPr>
              <a:pPr>
                <a:spcBef>
                  <a:spcPct val="0"/>
                </a:spcBef>
              </a:pPr>
              <a:t>7</a:t>
            </a:fld>
            <a:endParaRPr lang="en-CA" altLang="cs-CZ">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1321985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ADD895-24CB-4D8F-8556-30AE8E21AADB}" type="slidenum">
              <a:rPr lang="en-CA" altLang="cs-CZ">
                <a:latin typeface="Arial" panose="020B0604020202020204" pitchFamily="34" charset="0"/>
              </a:rPr>
              <a:pPr>
                <a:spcBef>
                  <a:spcPct val="0"/>
                </a:spcBef>
              </a:pPr>
              <a:t>8</a:t>
            </a:fld>
            <a:endParaRPr lang="en-CA" altLang="cs-CZ">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331712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2129EAF-C8B3-4DDE-9CE9-82E28B3EACB8}" type="slidenum">
              <a:rPr lang="en-CA" altLang="cs-CZ">
                <a:latin typeface="Arial" panose="020B0604020202020204" pitchFamily="34" charset="0"/>
              </a:rPr>
              <a:pPr>
                <a:spcBef>
                  <a:spcPct val="0"/>
                </a:spcBef>
              </a:pPr>
              <a:t>13</a:t>
            </a:fld>
            <a:endParaRPr lang="en-CA" altLang="cs-CZ">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altLang="cs-CZ"/>
              <a:t>-genes guide the production of proteins which are needed for our bodies to work, but if a person has a gene which produces a dysfunctional protein, or if the gene is missing all together, then you can probably imagine that the body won’t be able to function normally, and visible disease can sometimes be the direct result</a:t>
            </a:r>
          </a:p>
          <a:p>
            <a:pPr eaLnBrk="1" hangingPunct="1">
              <a:buFontTx/>
              <a:buChar char="-"/>
            </a:pPr>
            <a:r>
              <a:rPr lang="en-US" altLang="cs-CZ"/>
              <a:t>you can imagine that a defective “blueprint” would result in a faulty structure, and would require drastic alterations in order to make secure again -&gt; this is how genetic conditions used to be viewed, because the way our bodies are are dictated by the genes on our chromosomes, and how does one “fix” a person’s genetic blueprint?</a:t>
            </a:r>
          </a:p>
          <a:p>
            <a:pPr eaLnBrk="1" hangingPunct="1">
              <a:buFontTx/>
              <a:buChar char="-"/>
            </a:pPr>
            <a:r>
              <a:rPr lang="en-US" altLang="cs-CZ"/>
              <a:t>Question:  Are these conditions still considered to be “incurable”? </a:t>
            </a:r>
          </a:p>
          <a:p>
            <a:pPr eaLnBrk="1" hangingPunct="1">
              <a:buFontTx/>
              <a:buChar char="-"/>
            </a:pPr>
            <a:r>
              <a:rPr lang="en-US" altLang="cs-CZ"/>
              <a:t>Answer:  NO!  And this is where gene therapy comes in…….</a:t>
            </a:r>
            <a:endParaRPr lang="en-CA" altLang="cs-CZ"/>
          </a:p>
        </p:txBody>
      </p:sp>
    </p:spTree>
    <p:extLst>
      <p:ext uri="{BB962C8B-B14F-4D97-AF65-F5344CB8AC3E}">
        <p14:creationId xmlns:p14="http://schemas.microsoft.com/office/powerpoint/2010/main" val="308316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0649F5E-96DA-48E5-A3CB-0E4EEA18356C}" type="slidenum">
              <a:rPr lang="en-CA" altLang="cs-CZ">
                <a:latin typeface="Arial" panose="020B0604020202020204" pitchFamily="34" charset="0"/>
              </a:rPr>
              <a:pPr>
                <a:spcBef>
                  <a:spcPct val="0"/>
                </a:spcBef>
              </a:pPr>
              <a:t>14</a:t>
            </a:fld>
            <a:endParaRPr lang="en-CA" altLang="cs-CZ">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buFontTx/>
              <a:buChar char="•"/>
            </a:pPr>
            <a:r>
              <a:rPr lang="en-US" altLang="cs-CZ"/>
              <a:t>As wild and cool as gene therapy sounds, there are important issues that must be addressed before we accept it as a mainstream therapeutic tool</a:t>
            </a:r>
          </a:p>
          <a:p>
            <a:pPr eaLnBrk="1" hangingPunct="1">
              <a:buFontTx/>
              <a:buChar char="•"/>
            </a:pPr>
            <a:r>
              <a:rPr lang="en-US" altLang="cs-CZ"/>
              <a:t>For example, theoretically, one could use gene therapy on germ cells (those cells involved in sexual reproduction) to introduce desirable genes that would be propagated to that person’s offspring</a:t>
            </a:r>
          </a:p>
          <a:p>
            <a:pPr lvl="1" eaLnBrk="1" hangingPunct="1">
              <a:buFontTx/>
              <a:buChar char="•"/>
            </a:pPr>
            <a:r>
              <a:rPr lang="en-US" altLang="cs-CZ"/>
              <a:t>Designer babies?</a:t>
            </a:r>
          </a:p>
          <a:p>
            <a:pPr eaLnBrk="1" hangingPunct="1">
              <a:buFontTx/>
              <a:buChar char="•"/>
            </a:pPr>
            <a:r>
              <a:rPr lang="en-US" altLang="cs-CZ"/>
              <a:t>A person must consider for themselves both sides of the coin, and to think critically about this issue</a:t>
            </a:r>
          </a:p>
          <a:p>
            <a:pPr eaLnBrk="1" hangingPunct="1">
              <a:buFontTx/>
              <a:buChar char="•"/>
            </a:pPr>
            <a:r>
              <a:rPr lang="en-US" altLang="cs-CZ"/>
              <a:t>During the course of this gene therapy unit, students will be given an opportunity to assess these arguments further to develop an appreciation for issues that commonly arise in genetic engineering and biotech. applications</a:t>
            </a:r>
            <a:endParaRPr lang="en-CA" altLang="cs-CZ"/>
          </a:p>
        </p:txBody>
      </p:sp>
    </p:spTree>
    <p:extLst>
      <p:ext uri="{BB962C8B-B14F-4D97-AF65-F5344CB8AC3E}">
        <p14:creationId xmlns:p14="http://schemas.microsoft.com/office/powerpoint/2010/main" val="151221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D7A505-3BA6-481D-A555-1735CB8A399A}" type="slidenum">
              <a:rPr lang="en-CA" altLang="cs-CZ">
                <a:latin typeface="Arial" panose="020B0604020202020204" pitchFamily="34" charset="0"/>
              </a:rPr>
              <a:pPr>
                <a:spcBef>
                  <a:spcPct val="0"/>
                </a:spcBef>
              </a:pPr>
              <a:t>15</a:t>
            </a:fld>
            <a:endParaRPr lang="en-CA" altLang="cs-CZ">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buFontTx/>
              <a:buChar char="•"/>
            </a:pPr>
            <a:r>
              <a:rPr lang="en-US" altLang="cs-CZ"/>
              <a:t>As wild and cool as gene therapy sounds, there are important issues that must be addressed before we accept it as a mainstream therapeutic tool</a:t>
            </a:r>
          </a:p>
          <a:p>
            <a:pPr eaLnBrk="1" hangingPunct="1">
              <a:buFontTx/>
              <a:buChar char="•"/>
            </a:pPr>
            <a:r>
              <a:rPr lang="en-US" altLang="cs-CZ"/>
              <a:t>For example, theoretically, one could use gene therapy on germ cells (those cells involved in sexual reproduction) to introduce desirable genes that would be propagated to that person’s offspring</a:t>
            </a:r>
          </a:p>
          <a:p>
            <a:pPr lvl="1" eaLnBrk="1" hangingPunct="1">
              <a:buFontTx/>
              <a:buChar char="•"/>
            </a:pPr>
            <a:r>
              <a:rPr lang="en-US" altLang="cs-CZ"/>
              <a:t>Designer babies?</a:t>
            </a:r>
          </a:p>
          <a:p>
            <a:pPr eaLnBrk="1" hangingPunct="1">
              <a:buFontTx/>
              <a:buChar char="•"/>
            </a:pPr>
            <a:r>
              <a:rPr lang="en-US" altLang="cs-CZ"/>
              <a:t>A person must consider for themselves both sides of the coin, and to think critically about this issue</a:t>
            </a:r>
          </a:p>
          <a:p>
            <a:pPr eaLnBrk="1" hangingPunct="1">
              <a:buFontTx/>
              <a:buChar char="•"/>
            </a:pPr>
            <a:r>
              <a:rPr lang="en-US" altLang="cs-CZ"/>
              <a:t>During the course of this gene therapy unit, students will be given an opportunity to assess these arguments further to develop an appreciation for issues that commonly arise in genetic engineering and biotech. applications</a:t>
            </a:r>
            <a:endParaRPr lang="en-CA" altLang="cs-CZ"/>
          </a:p>
        </p:txBody>
      </p:sp>
    </p:spTree>
    <p:extLst>
      <p:ext uri="{BB962C8B-B14F-4D97-AF65-F5344CB8AC3E}">
        <p14:creationId xmlns:p14="http://schemas.microsoft.com/office/powerpoint/2010/main" val="46833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16BFA2-B57E-47A3-BC3B-8EDD182464D1}" type="slidenum">
              <a:rPr lang="en-CA" altLang="cs-CZ">
                <a:latin typeface="Arial" panose="020B0604020202020204" pitchFamily="34" charset="0"/>
              </a:rPr>
              <a:pPr>
                <a:spcBef>
                  <a:spcPct val="0"/>
                </a:spcBef>
              </a:pPr>
              <a:t>17</a:t>
            </a:fld>
            <a:endParaRPr lang="en-CA" altLang="cs-CZ">
              <a:latin typeface="Arial" panose="020B0604020202020204"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buFontTx/>
              <a:buChar char="•"/>
            </a:pPr>
            <a:r>
              <a:rPr lang="en-US" altLang="cs-CZ"/>
              <a:t>As wild and cool as gene therapy sounds, there are important issues that must be addressed before we accept it as a mainstream therapeutic tool</a:t>
            </a:r>
          </a:p>
          <a:p>
            <a:pPr eaLnBrk="1" hangingPunct="1">
              <a:buFontTx/>
              <a:buChar char="•"/>
            </a:pPr>
            <a:r>
              <a:rPr lang="en-US" altLang="cs-CZ"/>
              <a:t>For example, theoretically, one could use gene therapy on germ cells (those cells involved in sexual reproduction) to introduce desirable genes that would be propagated to that person’s offspring</a:t>
            </a:r>
          </a:p>
          <a:p>
            <a:pPr lvl="1" eaLnBrk="1" hangingPunct="1">
              <a:buFontTx/>
              <a:buChar char="•"/>
            </a:pPr>
            <a:r>
              <a:rPr lang="en-US" altLang="cs-CZ"/>
              <a:t>Designer babies?</a:t>
            </a:r>
          </a:p>
          <a:p>
            <a:pPr eaLnBrk="1" hangingPunct="1">
              <a:buFontTx/>
              <a:buChar char="•"/>
            </a:pPr>
            <a:r>
              <a:rPr lang="en-US" altLang="cs-CZ"/>
              <a:t>A person must consider for themselves both sides of the coin, and to think critically about this issue</a:t>
            </a:r>
          </a:p>
          <a:p>
            <a:pPr eaLnBrk="1" hangingPunct="1">
              <a:buFontTx/>
              <a:buChar char="•"/>
            </a:pPr>
            <a:r>
              <a:rPr lang="en-US" altLang="cs-CZ"/>
              <a:t>During the course of this gene therapy unit, students will be given an opportunity to assess these arguments further to develop an appreciation for issues that commonly arise in genetic engineering and biotech. applications</a:t>
            </a:r>
            <a:endParaRPr lang="en-CA" altLang="cs-CZ"/>
          </a:p>
        </p:txBody>
      </p:sp>
    </p:spTree>
    <p:extLst>
      <p:ext uri="{BB962C8B-B14F-4D97-AF65-F5344CB8AC3E}">
        <p14:creationId xmlns:p14="http://schemas.microsoft.com/office/powerpoint/2010/main" val="3658588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2" cy="1067390"/>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Kliknutím lze upravit styly předlohy textu.</a:t>
            </a:r>
          </a:p>
        </p:txBody>
      </p:sp>
      <p:pic>
        <p:nvPicPr>
          <p:cNvPr id="14" name="Obrázek 13">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00AF3F"/>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5161" y="6048047"/>
            <a:ext cx="866087" cy="597600"/>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CSI">
    <p:bg>
      <p:bgPr>
        <a:solidFill>
          <a:srgbClr val="00AF3F"/>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0" y="2019300"/>
            <a:ext cx="4087670" cy="2820493"/>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00AF3F"/>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414000" y="6228000"/>
            <a:ext cx="252000" cy="252000"/>
          </a:xfrm>
        </p:spPr>
        <p:txBody>
          <a:bodyPr/>
          <a:lstStyle>
            <a:lvl1pPr>
              <a:defRPr>
                <a:solidFill>
                  <a:srgbClr val="00AF3F"/>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9F468F-CBBF-4FBC-9D13-2F9F8C72B9F0}"/>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86C4ECC2-52CE-44A7-BFFB-E1B0BA66ECAA}"/>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37024AF2-FDBA-4376-93FC-209C45290B80}" type="slidenum">
              <a:rPr lang="cs-CZ" altLang="cs-CZ"/>
              <a:pPr>
                <a:defRPr/>
              </a:pPr>
              <a:t>‹#›</a:t>
            </a:fld>
            <a:endParaRPr lang="cs-CZ" altLang="cs-CZ"/>
          </a:p>
        </p:txBody>
      </p:sp>
    </p:spTree>
    <p:extLst>
      <p:ext uri="{BB962C8B-B14F-4D97-AF65-F5344CB8AC3E}">
        <p14:creationId xmlns:p14="http://schemas.microsoft.com/office/powerpoint/2010/main" val="2920317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89DEEC7B-87D9-4627-999E-76D775A2B39A}" type="slidenum">
              <a:rPr lang="cs-CZ" altLang="cs-CZ"/>
              <a:pPr>
                <a:defRPr/>
              </a:pPr>
              <a:t>‹#›</a:t>
            </a:fld>
            <a:endParaRPr lang="cs-CZ" altLang="cs-CZ"/>
          </a:p>
        </p:txBody>
      </p:sp>
    </p:spTree>
    <p:extLst>
      <p:ext uri="{BB962C8B-B14F-4D97-AF65-F5344CB8AC3E}">
        <p14:creationId xmlns:p14="http://schemas.microsoft.com/office/powerpoint/2010/main" val="2716479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78E319E-DDC0-46EC-8FB0-1A6B83537CCD}" type="slidenum">
              <a:rPr lang="cs-CZ" altLang="cs-CZ"/>
              <a:pPr>
                <a:defRPr/>
              </a:pPr>
              <a:t>‹#›</a:t>
            </a:fld>
            <a:endParaRPr lang="cs-CZ" altLang="cs-CZ"/>
          </a:p>
        </p:txBody>
      </p:sp>
    </p:spTree>
    <p:extLst>
      <p:ext uri="{BB962C8B-B14F-4D97-AF65-F5344CB8AC3E}">
        <p14:creationId xmlns:p14="http://schemas.microsoft.com/office/powerpoint/2010/main" val="121762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9" name="Obrázek 8">
            <a:extLst>
              <a:ext uri="{FF2B5EF4-FFF2-40B4-BE49-F238E27FC236}">
                <a16:creationId xmlns:a16="http://schemas.microsoft.com/office/drawing/2014/main" id="{9D114D9D-A2CF-4840-9721-521117432B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5991" cy="1059834"/>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Kliknutím lze upravit styly předlohy textu.</a:t>
            </a:r>
          </a:p>
        </p:txBody>
      </p:sp>
      <p:pic>
        <p:nvPicPr>
          <p:cNvPr id="11" name="Obrázek 10">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8" y="6054702"/>
            <a:ext cx="867340" cy="598465"/>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fda.gov/vaccines-blood-biologics/approved-products/hpc-cord-blood" TargetMode="External"/><Relationship Id="rId13" Type="http://schemas.openxmlformats.org/officeDocument/2006/relationships/hyperlink" Target="https://www.fda.gov/vaccines-blood-biologics/cellular-gene-therapy-products/laviv-azficel-t" TargetMode="External"/><Relationship Id="rId18" Type="http://schemas.openxmlformats.org/officeDocument/2006/relationships/hyperlink" Target="https://www.fda.gov/vaccines-blood-biologics/approved-products/yescarta-axicabtagene-ciloleucel" TargetMode="External"/><Relationship Id="rId3" Type="http://schemas.openxmlformats.org/officeDocument/2006/relationships/hyperlink" Target="https://www.fda.gov/vaccines-blood-biologics/cellular-gene-therapy-products/clevecord-hpc-cord-blood" TargetMode="External"/><Relationship Id="rId7" Type="http://schemas.openxmlformats.org/officeDocument/2006/relationships/hyperlink" Target="https://www.fda.gov/vaccines-blood-biologics/approved-products/hemacord-hpc-cord-blood" TargetMode="External"/><Relationship Id="rId12" Type="http://schemas.openxmlformats.org/officeDocument/2006/relationships/hyperlink" Target="https://www.fda.gov/vaccines-blood-biologics/approved-products/kymriah-tisagenlecleucel" TargetMode="External"/><Relationship Id="rId17" Type="http://schemas.openxmlformats.org/officeDocument/2006/relationships/hyperlink" Target="https://www.fda.gov/vaccines-blood-biologics/cellular-gene-therapy-products/tecartus-brexucabtagene-autoleucel" TargetMode="External"/><Relationship Id="rId2" Type="http://schemas.openxmlformats.org/officeDocument/2006/relationships/hyperlink" Target="https://www.fda.gov/vaccines-blood-biologics/approved-products/allocord-hpc-cord-blood" TargetMode="External"/><Relationship Id="rId16" Type="http://schemas.openxmlformats.org/officeDocument/2006/relationships/hyperlink" Target="https://www.fda.gov/vaccines-blood-biologics/approved-products/provenge-sipuleucel-t" TargetMode="External"/><Relationship Id="rId1" Type="http://schemas.openxmlformats.org/officeDocument/2006/relationships/slideLayout" Target="../slideLayouts/slideLayout2.xml"/><Relationship Id="rId6" Type="http://schemas.openxmlformats.org/officeDocument/2006/relationships/hyperlink" Target="https://www.fda.gov/vaccines-blood-biologics/approved-products/gintuit-allogeneic-cultured-keratinocytes-and-fibroblasts-bovine-collagen" TargetMode="External"/><Relationship Id="rId11" Type="http://schemas.openxmlformats.org/officeDocument/2006/relationships/hyperlink" Target="https://www.fda.gov/vaccines-blood-biologics/approved-products/imlygic-talimogene-laherparepvec" TargetMode="External"/><Relationship Id="rId5" Type="http://schemas.openxmlformats.org/officeDocument/2006/relationships/hyperlink" Target="https://www.fda.gov/vaccines-blood-biologics/approved-products/ducord-hpc-cord-blood" TargetMode="External"/><Relationship Id="rId15" Type="http://schemas.openxmlformats.org/officeDocument/2006/relationships/hyperlink" Target="https://www.fda.gov/vaccines-blood-biologics/approved-products/maci-autologous-cultured-chondrocytes-porcine-collagen-membrane" TargetMode="External"/><Relationship Id="rId10" Type="http://schemas.openxmlformats.org/officeDocument/2006/relationships/hyperlink" Target="https://www.fda.gov/vaccines-blood-biologics/approved-products/hpc-cord-blood-bloodworks" TargetMode="External"/><Relationship Id="rId19" Type="http://schemas.openxmlformats.org/officeDocument/2006/relationships/hyperlink" Target="https://www.fda.gov/vaccines-blood-biologics/zolgensma" TargetMode="External"/><Relationship Id="rId4" Type="http://schemas.openxmlformats.org/officeDocument/2006/relationships/hyperlink" Target="https://www.fda.gov/vaccines-blood-biologics/approved-products/clevecord-hpc-cord-blood" TargetMode="External"/><Relationship Id="rId9" Type="http://schemas.openxmlformats.org/officeDocument/2006/relationships/hyperlink" Target="https://www.fda.gov/vaccines-blood-biologics/approved-products/hpc-cord-blood-lifesouth" TargetMode="External"/><Relationship Id="rId14" Type="http://schemas.openxmlformats.org/officeDocument/2006/relationships/hyperlink" Target="https://www.fda.gov/vaccines-blood-biologics/approved-products/luxturn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11" descr="tung-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458" y="855901"/>
            <a:ext cx="3455988"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71073" y="3564858"/>
            <a:ext cx="8893175" cy="1000125"/>
          </a:xfrm>
        </p:spPr>
        <p:txBody>
          <a:bodyPr/>
          <a:lstStyle/>
          <a:p>
            <a:r>
              <a:rPr lang="cs-CZ" altLang="cs-CZ" sz="3200" dirty="0">
                <a:solidFill>
                  <a:schemeClr val="tx1"/>
                </a:solidFill>
                <a:latin typeface="Calibri" panose="020F0502020204030204" pitchFamily="34" charset="0"/>
                <a:cs typeface="Calibri" panose="020F0502020204030204" pitchFamily="34" charset="0"/>
              </a:rPr>
              <a:t>Genová terapie </a:t>
            </a:r>
            <a:br>
              <a:rPr lang="cs-CZ" altLang="cs-CZ" sz="3200" dirty="0">
                <a:solidFill>
                  <a:schemeClr val="tx1"/>
                </a:solidFill>
                <a:latin typeface="Calibri" panose="020F0502020204030204" pitchFamily="34" charset="0"/>
                <a:cs typeface="Calibri" panose="020F0502020204030204" pitchFamily="34" charset="0"/>
              </a:rPr>
            </a:br>
            <a:r>
              <a:rPr lang="cs-CZ" altLang="cs-CZ" sz="3200">
                <a:solidFill>
                  <a:schemeClr val="tx1"/>
                </a:solidFill>
                <a:latin typeface="Calibri" panose="020F0502020204030204" pitchFamily="34" charset="0"/>
                <a:cs typeface="Calibri" panose="020F0502020204030204" pitchFamily="34" charset="0"/>
              </a:rPr>
              <a:t/>
            </a:r>
            <a:br>
              <a:rPr lang="cs-CZ" altLang="cs-CZ" sz="3200">
                <a:solidFill>
                  <a:schemeClr val="tx1"/>
                </a:solidFill>
                <a:latin typeface="Calibri" panose="020F0502020204030204" pitchFamily="34" charset="0"/>
                <a:cs typeface="Calibri" panose="020F0502020204030204" pitchFamily="34" charset="0"/>
              </a:rPr>
            </a:br>
            <a:r>
              <a:rPr lang="cs-CZ" altLang="cs-CZ" sz="3200" dirty="0">
                <a:solidFill>
                  <a:schemeClr val="tx1"/>
                </a:solidFill>
                <a:latin typeface="Calibri" panose="020F0502020204030204" pitchFamily="34" charset="0"/>
                <a:cs typeface="Calibri" panose="020F0502020204030204" pitchFamily="34" charset="0"/>
              </a:rPr>
              <a:t/>
            </a:r>
            <a:br>
              <a:rPr lang="cs-CZ" altLang="cs-CZ" sz="3200" dirty="0">
                <a:solidFill>
                  <a:schemeClr val="tx1"/>
                </a:solidFill>
                <a:latin typeface="Calibri" panose="020F0502020204030204" pitchFamily="34" charset="0"/>
                <a:cs typeface="Calibri" panose="020F0502020204030204" pitchFamily="34" charset="0"/>
              </a:rPr>
            </a:br>
            <a:r>
              <a:rPr lang="cs-CZ" altLang="cs-CZ" sz="3200" dirty="0">
                <a:solidFill>
                  <a:schemeClr val="tx1"/>
                </a:solidFill>
                <a:latin typeface="Calibri" panose="020F0502020204030204" pitchFamily="34" charset="0"/>
                <a:cs typeface="Calibri" panose="020F0502020204030204" pitchFamily="34" charset="0"/>
              </a:rPr>
              <a:t/>
            </a:r>
            <a:br>
              <a:rPr lang="cs-CZ" altLang="cs-CZ" sz="3200" dirty="0">
                <a:solidFill>
                  <a:schemeClr val="tx1"/>
                </a:solidFill>
                <a:latin typeface="Calibri" panose="020F0502020204030204" pitchFamily="34" charset="0"/>
                <a:cs typeface="Calibri" panose="020F0502020204030204" pitchFamily="34" charset="0"/>
              </a:rPr>
            </a:br>
            <a:r>
              <a:rPr lang="cs-CZ" altLang="cs-CZ" sz="3200" dirty="0">
                <a:solidFill>
                  <a:schemeClr val="tx1"/>
                </a:solidFill>
                <a:latin typeface="Calibri" panose="020F0502020204030204" pitchFamily="34" charset="0"/>
              </a:rPr>
              <a:t/>
            </a:r>
            <a:br>
              <a:rPr lang="cs-CZ" altLang="cs-CZ" sz="3200" dirty="0">
                <a:solidFill>
                  <a:schemeClr val="tx1"/>
                </a:solidFill>
                <a:latin typeface="Calibri" panose="020F0502020204030204" pitchFamily="34" charset="0"/>
              </a:rPr>
            </a:br>
            <a:r>
              <a:rPr lang="cs-CZ" altLang="cs-CZ" sz="3200" dirty="0">
                <a:solidFill>
                  <a:schemeClr val="tx1"/>
                </a:solidFill>
                <a:latin typeface="Calibri" panose="020F0502020204030204" pitchFamily="34" charset="0"/>
              </a:rPr>
              <a:t/>
            </a:r>
            <a:br>
              <a:rPr lang="cs-CZ" altLang="cs-CZ" sz="3200" dirty="0">
                <a:solidFill>
                  <a:schemeClr val="tx1"/>
                </a:solidFill>
                <a:latin typeface="Calibri" panose="020F0502020204030204" pitchFamily="34" charset="0"/>
              </a:rPr>
            </a:br>
            <a:r>
              <a:rPr lang="cs-CZ" altLang="cs-CZ" sz="3200" dirty="0">
                <a:solidFill>
                  <a:schemeClr val="tx1"/>
                </a:solidFill>
                <a:latin typeface="Calibri" panose="020F0502020204030204" pitchFamily="34" charset="0"/>
              </a:rPr>
              <a:t/>
            </a:r>
            <a:br>
              <a:rPr lang="cs-CZ" altLang="cs-CZ" sz="3200" dirty="0">
                <a:solidFill>
                  <a:schemeClr val="tx1"/>
                </a:solidFill>
                <a:latin typeface="Calibri" panose="020F0502020204030204" pitchFamily="34" charset="0"/>
              </a:rPr>
            </a:br>
            <a:r>
              <a:rPr lang="cs-CZ" altLang="cs-CZ" sz="3200" dirty="0">
                <a:solidFill>
                  <a:schemeClr val="tx1"/>
                </a:solidFill>
                <a:latin typeface="Calibri" panose="020F0502020204030204" pitchFamily="34" charset="0"/>
              </a:rPr>
              <a:t/>
            </a:r>
            <a:br>
              <a:rPr lang="cs-CZ" altLang="cs-CZ" sz="3200" dirty="0">
                <a:solidFill>
                  <a:schemeClr val="tx1"/>
                </a:solidFill>
                <a:latin typeface="Calibri" panose="020F0502020204030204" pitchFamily="34" charset="0"/>
              </a:rPr>
            </a:br>
            <a:r>
              <a:rPr lang="cs-CZ" altLang="cs-CZ" sz="3200" dirty="0">
                <a:solidFill>
                  <a:schemeClr val="tx1"/>
                </a:solidFill>
                <a:latin typeface="Calibri" panose="020F0502020204030204" pitchFamily="34" charset="0"/>
              </a:rPr>
              <a:t/>
            </a:r>
            <a:br>
              <a:rPr lang="cs-CZ" altLang="cs-CZ" sz="3200" dirty="0">
                <a:solidFill>
                  <a:schemeClr val="tx1"/>
                </a:solidFill>
                <a:latin typeface="Calibri" panose="020F0502020204030204" pitchFamily="34" charset="0"/>
              </a:rPr>
            </a:br>
            <a:r>
              <a:rPr lang="cs-CZ" altLang="cs-CZ" sz="1600" dirty="0">
                <a:solidFill>
                  <a:schemeClr val="tx1"/>
                </a:solidFill>
                <a:latin typeface="Calibri" panose="020F0502020204030204" pitchFamily="34" charset="0"/>
                <a:cs typeface="Calibri" panose="020F0502020204030204" pitchFamily="34" charset="0"/>
              </a:rPr>
              <a:t>Genová terapie -</a:t>
            </a:r>
            <a:r>
              <a:rPr lang="en-US" altLang="cs-CZ" sz="1600" dirty="0">
                <a:solidFill>
                  <a:schemeClr val="tx1"/>
                </a:solidFill>
                <a:latin typeface="Calibri" panose="020F0502020204030204" pitchFamily="34" charset="0"/>
                <a:cs typeface="Calibri" panose="020F0502020204030204" pitchFamily="34" charset="0"/>
              </a:rPr>
              <a:t> “</a:t>
            </a:r>
            <a:r>
              <a:rPr lang="cs-CZ" altLang="cs-CZ" sz="1600" dirty="0">
                <a:solidFill>
                  <a:schemeClr val="tx1"/>
                </a:solidFill>
                <a:latin typeface="Calibri" panose="020F0502020204030204" pitchFamily="34" charset="0"/>
                <a:cs typeface="Calibri" panose="020F0502020204030204" pitchFamily="34" charset="0"/>
              </a:rPr>
              <a:t>lze změnit jednou rozdané karty?“ </a:t>
            </a:r>
            <a:br>
              <a:rPr lang="cs-CZ" altLang="cs-CZ" sz="1600" dirty="0">
                <a:solidFill>
                  <a:schemeClr val="tx1"/>
                </a:solidFill>
                <a:latin typeface="Calibri" panose="020F0502020204030204" pitchFamily="34" charset="0"/>
                <a:cs typeface="Calibri" panose="020F0502020204030204" pitchFamily="34" charset="0"/>
              </a:rPr>
            </a:br>
            <a:r>
              <a:rPr lang="cs-CZ" altLang="cs-CZ" sz="1600" dirty="0">
                <a:solidFill>
                  <a:schemeClr val="tx1"/>
                </a:solidFill>
                <a:latin typeface="Calibri" panose="020F0502020204030204" pitchFamily="34" charset="0"/>
                <a:cs typeface="Calibri" panose="020F0502020204030204" pitchFamily="34" charset="0"/>
              </a:rPr>
              <a:t/>
            </a:r>
            <a:br>
              <a:rPr lang="cs-CZ" altLang="cs-CZ" sz="1600" dirty="0">
                <a:solidFill>
                  <a:schemeClr val="tx1"/>
                </a:solidFill>
                <a:latin typeface="Calibri" panose="020F0502020204030204" pitchFamily="34" charset="0"/>
                <a:cs typeface="Calibri" panose="020F0502020204030204" pitchFamily="34" charset="0"/>
              </a:rPr>
            </a:br>
            <a:endParaRPr lang="en-US" altLang="cs-CZ" sz="1600" dirty="0">
              <a:solidFill>
                <a:schemeClr val="tx1"/>
              </a:solidFill>
              <a:latin typeface="Calibri" panose="020F0502020204030204" pitchFamily="34" charset="0"/>
              <a:cs typeface="Calibri" panose="020F0502020204030204" pitchFamily="34" charset="0"/>
            </a:endParaRPr>
          </a:p>
        </p:txBody>
      </p:sp>
      <p:sp>
        <p:nvSpPr>
          <p:cNvPr id="3075" name="Rectangle 5"/>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3076"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3078" name="Picture 12" descr="syri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452" y="1251871"/>
            <a:ext cx="3846513"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155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3267BC-E8E9-4F44-839E-6E65A08B16ED}"/>
              </a:ext>
            </a:extLst>
          </p:cNvPr>
          <p:cNvSpPr>
            <a:spLocks noGrp="1"/>
          </p:cNvSpPr>
          <p:nvPr>
            <p:ph type="title"/>
          </p:nvPr>
        </p:nvSpPr>
        <p:spPr/>
        <p:txBody>
          <a:bodyPr/>
          <a:lstStyle/>
          <a:p>
            <a:r>
              <a:rPr lang="cs-CZ" sz="3600" dirty="0"/>
              <a:t>Schéma virových vektorů pro genovou terapii</a:t>
            </a:r>
          </a:p>
        </p:txBody>
      </p:sp>
      <p:pic>
        <p:nvPicPr>
          <p:cNvPr id="7" name="Zástupný obsah 6">
            <a:extLst>
              <a:ext uri="{FF2B5EF4-FFF2-40B4-BE49-F238E27FC236}">
                <a16:creationId xmlns:a16="http://schemas.microsoft.com/office/drawing/2014/main" id="{70221400-3703-4A12-8910-8A10627E261B}"/>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707402" y="1243011"/>
            <a:ext cx="4865274" cy="4962479"/>
          </a:xfrm>
        </p:spPr>
      </p:pic>
      <p:sp>
        <p:nvSpPr>
          <p:cNvPr id="5" name="Zástupný obsah 4">
            <a:extLst>
              <a:ext uri="{FF2B5EF4-FFF2-40B4-BE49-F238E27FC236}">
                <a16:creationId xmlns:a16="http://schemas.microsoft.com/office/drawing/2014/main" id="{D44339DA-ADDB-4434-A46B-6B7B052CB075}"/>
              </a:ext>
            </a:extLst>
          </p:cNvPr>
          <p:cNvSpPr>
            <a:spLocks noGrp="1"/>
          </p:cNvSpPr>
          <p:nvPr>
            <p:ph sz="quarter" idx="3"/>
          </p:nvPr>
        </p:nvSpPr>
        <p:spPr>
          <a:xfrm>
            <a:off x="6197602" y="1878880"/>
            <a:ext cx="5384800" cy="2187575"/>
          </a:xfrm>
        </p:spPr>
        <p:txBody>
          <a:bodyPr/>
          <a:lstStyle/>
          <a:p>
            <a:r>
              <a:rPr lang="cs-CZ" sz="1400" dirty="0"/>
              <a:t>A, </a:t>
            </a:r>
            <a:r>
              <a:rPr lang="cs-CZ" sz="1400" dirty="0" err="1"/>
              <a:t>Gendicine</a:t>
            </a:r>
            <a:r>
              <a:rPr lang="cs-CZ" sz="1400" dirty="0"/>
              <a:t>, </a:t>
            </a:r>
            <a:r>
              <a:rPr lang="cs-CZ" sz="1400" dirty="0" err="1"/>
              <a:t>the</a:t>
            </a:r>
            <a:r>
              <a:rPr lang="cs-CZ" sz="1400" dirty="0"/>
              <a:t> </a:t>
            </a:r>
            <a:r>
              <a:rPr lang="cs-CZ" sz="1400" dirty="0" err="1"/>
              <a:t>recombinant</a:t>
            </a:r>
            <a:r>
              <a:rPr lang="cs-CZ" sz="1400" dirty="0"/>
              <a:t> adenovirus </a:t>
            </a:r>
            <a:r>
              <a:rPr lang="cs-CZ" sz="1400" dirty="0" err="1"/>
              <a:t>vector</a:t>
            </a:r>
            <a:r>
              <a:rPr lang="cs-CZ" sz="1400" dirty="0"/>
              <a:t> </a:t>
            </a:r>
            <a:r>
              <a:rPr lang="cs-CZ" sz="1400" dirty="0" err="1"/>
              <a:t>encoding</a:t>
            </a:r>
            <a:r>
              <a:rPr lang="cs-CZ" sz="1400" dirty="0"/>
              <a:t> </a:t>
            </a:r>
            <a:r>
              <a:rPr lang="cs-CZ" sz="1400" dirty="0" err="1"/>
              <a:t>human</a:t>
            </a:r>
            <a:r>
              <a:rPr lang="cs-CZ" sz="1400" dirty="0"/>
              <a:t> </a:t>
            </a:r>
            <a:r>
              <a:rPr lang="cs-CZ" sz="1400" i="1" dirty="0"/>
              <a:t>p53</a:t>
            </a:r>
            <a:r>
              <a:rPr lang="cs-CZ" sz="1400" dirty="0"/>
              <a:t> gene </a:t>
            </a:r>
            <a:r>
              <a:rPr lang="cs-CZ" sz="1400" dirty="0" err="1"/>
              <a:t>driven</a:t>
            </a:r>
            <a:r>
              <a:rPr lang="cs-CZ" sz="1400" dirty="0"/>
              <a:t> by Rous </a:t>
            </a:r>
            <a:r>
              <a:rPr lang="cs-CZ" sz="1400" dirty="0" err="1"/>
              <a:t>sarcoma</a:t>
            </a:r>
            <a:r>
              <a:rPr lang="cs-CZ" sz="1400" dirty="0"/>
              <a:t> virus (RSV) </a:t>
            </a:r>
            <a:r>
              <a:rPr lang="cs-CZ" sz="1400" dirty="0" err="1"/>
              <a:t>promoter</a:t>
            </a:r>
            <a:r>
              <a:rPr lang="cs-CZ" sz="1400" dirty="0"/>
              <a:t>; B, </a:t>
            </a:r>
            <a:r>
              <a:rPr lang="cs-CZ" sz="1400" dirty="0" err="1"/>
              <a:t>Luxturna</a:t>
            </a:r>
            <a:r>
              <a:rPr lang="cs-CZ" sz="1400" dirty="0"/>
              <a:t> (</a:t>
            </a:r>
            <a:r>
              <a:rPr lang="cs-CZ" sz="1400" dirty="0" err="1"/>
              <a:t>Voretigene</a:t>
            </a:r>
            <a:r>
              <a:rPr lang="cs-CZ" sz="1400" dirty="0"/>
              <a:t> </a:t>
            </a:r>
            <a:r>
              <a:rPr lang="cs-CZ" sz="1400" dirty="0" err="1"/>
              <a:t>Neparvovec-rzyl</a:t>
            </a:r>
            <a:r>
              <a:rPr lang="cs-CZ" sz="1400" dirty="0"/>
              <a:t>), </a:t>
            </a:r>
            <a:r>
              <a:rPr lang="cs-CZ" sz="1400" dirty="0" err="1"/>
              <a:t>the</a:t>
            </a:r>
            <a:r>
              <a:rPr lang="cs-CZ" sz="1400" dirty="0"/>
              <a:t> rAAV2 </a:t>
            </a:r>
            <a:r>
              <a:rPr lang="cs-CZ" sz="1400" dirty="0" err="1"/>
              <a:t>vector</a:t>
            </a:r>
            <a:r>
              <a:rPr lang="cs-CZ" sz="1400" dirty="0"/>
              <a:t> </a:t>
            </a:r>
            <a:r>
              <a:rPr lang="cs-CZ" sz="1400" dirty="0" err="1"/>
              <a:t>encoding</a:t>
            </a:r>
            <a:r>
              <a:rPr lang="cs-CZ" sz="1400" dirty="0"/>
              <a:t> </a:t>
            </a:r>
            <a:r>
              <a:rPr lang="cs-CZ" sz="1400" dirty="0" err="1"/>
              <a:t>human</a:t>
            </a:r>
            <a:r>
              <a:rPr lang="cs-CZ" sz="1400" dirty="0"/>
              <a:t> </a:t>
            </a:r>
            <a:r>
              <a:rPr lang="cs-CZ" sz="1400" dirty="0" err="1"/>
              <a:t>retinal</a:t>
            </a:r>
            <a:r>
              <a:rPr lang="cs-CZ" sz="1400" dirty="0"/>
              <a:t> pigment </a:t>
            </a:r>
            <a:r>
              <a:rPr lang="cs-CZ" sz="1400" dirty="0" err="1"/>
              <a:t>epithelial-specific</a:t>
            </a:r>
            <a:r>
              <a:rPr lang="cs-CZ" sz="1400" dirty="0"/>
              <a:t> protein 65 </a:t>
            </a:r>
            <a:r>
              <a:rPr lang="cs-CZ" sz="1400" dirty="0" err="1"/>
              <a:t>kDa</a:t>
            </a:r>
            <a:r>
              <a:rPr lang="cs-CZ" sz="1400" dirty="0"/>
              <a:t> (hRPE65) gene </a:t>
            </a:r>
            <a:r>
              <a:rPr lang="cs-CZ" sz="1400" dirty="0" err="1"/>
              <a:t>driven</a:t>
            </a:r>
            <a:r>
              <a:rPr lang="cs-CZ" sz="1400" dirty="0"/>
              <a:t> by </a:t>
            </a:r>
            <a:r>
              <a:rPr lang="cs-CZ" sz="1400" dirty="0" err="1"/>
              <a:t>the</a:t>
            </a:r>
            <a:r>
              <a:rPr lang="cs-CZ" sz="1400" dirty="0"/>
              <a:t> CMV-</a:t>
            </a:r>
            <a:r>
              <a:rPr lang="cs-CZ" sz="1400" dirty="0" err="1"/>
              <a:t>enhanced</a:t>
            </a:r>
            <a:r>
              <a:rPr lang="cs-CZ" sz="1400" dirty="0"/>
              <a:t> </a:t>
            </a:r>
            <a:r>
              <a:rPr lang="cs-CZ" sz="1400" dirty="0" err="1"/>
              <a:t>chicken</a:t>
            </a:r>
            <a:r>
              <a:rPr lang="cs-CZ" sz="1400" dirty="0"/>
              <a:t> beta-</a:t>
            </a:r>
            <a:r>
              <a:rPr lang="cs-CZ" sz="1400" dirty="0" err="1"/>
              <a:t>actin</a:t>
            </a:r>
            <a:r>
              <a:rPr lang="cs-CZ" sz="1400" dirty="0"/>
              <a:t> </a:t>
            </a:r>
            <a:r>
              <a:rPr lang="cs-CZ" sz="1400" dirty="0" err="1"/>
              <a:t>promoter</a:t>
            </a:r>
            <a:r>
              <a:rPr lang="cs-CZ" sz="1400" dirty="0"/>
              <a:t> (C</a:t>
            </a:r>
            <a:r>
              <a:rPr lang="el-GR" sz="1400" dirty="0"/>
              <a:t>β</a:t>
            </a:r>
            <a:r>
              <a:rPr lang="cs-CZ" sz="1400" dirty="0"/>
              <a:t>A) </a:t>
            </a:r>
            <a:r>
              <a:rPr lang="cs-CZ" sz="1400" dirty="0" err="1"/>
              <a:t>promoter</a:t>
            </a:r>
            <a:r>
              <a:rPr lang="cs-CZ" sz="1400" dirty="0"/>
              <a:t>; C, </a:t>
            </a:r>
            <a:r>
              <a:rPr lang="cs-CZ" sz="1400" dirty="0" err="1"/>
              <a:t>Imlygic</a:t>
            </a:r>
            <a:r>
              <a:rPr lang="cs-CZ" sz="1400" dirty="0"/>
              <a:t> (</a:t>
            </a:r>
            <a:r>
              <a:rPr lang="cs-CZ" sz="1400" dirty="0" err="1"/>
              <a:t>Talimogene</a:t>
            </a:r>
            <a:r>
              <a:rPr lang="cs-CZ" sz="1400" dirty="0"/>
              <a:t> </a:t>
            </a:r>
            <a:r>
              <a:rPr lang="cs-CZ" sz="1400" dirty="0" err="1"/>
              <a:t>Laherparepvec</a:t>
            </a:r>
            <a:r>
              <a:rPr lang="cs-CZ" sz="1400" dirty="0"/>
              <a:t>), </a:t>
            </a:r>
            <a:r>
              <a:rPr lang="cs-CZ" sz="1400" dirty="0" err="1"/>
              <a:t>the</a:t>
            </a:r>
            <a:r>
              <a:rPr lang="cs-CZ" sz="1400" dirty="0"/>
              <a:t> </a:t>
            </a:r>
            <a:r>
              <a:rPr lang="cs-CZ" sz="1400" dirty="0" err="1"/>
              <a:t>recombinant</a:t>
            </a:r>
            <a:r>
              <a:rPr lang="cs-CZ" sz="1400" dirty="0"/>
              <a:t> herpes simplex virus (HSV) type 1 </a:t>
            </a:r>
            <a:r>
              <a:rPr lang="cs-CZ" sz="1400" dirty="0" err="1"/>
              <a:t>vector</a:t>
            </a:r>
            <a:r>
              <a:rPr lang="cs-CZ" sz="1400" dirty="0"/>
              <a:t> </a:t>
            </a:r>
            <a:r>
              <a:rPr lang="cs-CZ" sz="1400" dirty="0" err="1"/>
              <a:t>encoding</a:t>
            </a:r>
            <a:r>
              <a:rPr lang="cs-CZ" sz="1400" dirty="0"/>
              <a:t> </a:t>
            </a:r>
            <a:r>
              <a:rPr lang="cs-CZ" sz="1400" dirty="0" err="1"/>
              <a:t>human</a:t>
            </a:r>
            <a:r>
              <a:rPr lang="cs-CZ" sz="1400" dirty="0"/>
              <a:t> granulocyte </a:t>
            </a:r>
            <a:r>
              <a:rPr lang="cs-CZ" sz="1400" dirty="0" err="1"/>
              <a:t>macrophage</a:t>
            </a:r>
            <a:r>
              <a:rPr lang="cs-CZ" sz="1400" dirty="0"/>
              <a:t> </a:t>
            </a:r>
            <a:r>
              <a:rPr lang="cs-CZ" sz="1400" dirty="0" err="1"/>
              <a:t>colony</a:t>
            </a:r>
            <a:r>
              <a:rPr lang="cs-CZ" sz="1400" dirty="0"/>
              <a:t> </a:t>
            </a:r>
            <a:r>
              <a:rPr lang="cs-CZ" sz="1400" dirty="0" err="1"/>
              <a:t>stimulating</a:t>
            </a:r>
            <a:r>
              <a:rPr lang="cs-CZ" sz="1400" dirty="0"/>
              <a:t> </a:t>
            </a:r>
            <a:r>
              <a:rPr lang="cs-CZ" sz="1400" dirty="0" err="1"/>
              <a:t>factor</a:t>
            </a:r>
            <a:r>
              <a:rPr lang="cs-CZ" sz="1400" dirty="0"/>
              <a:t> (</a:t>
            </a:r>
            <a:r>
              <a:rPr lang="cs-CZ" sz="1400" dirty="0" err="1"/>
              <a:t>hGM</a:t>
            </a:r>
            <a:r>
              <a:rPr lang="cs-CZ" sz="1400" dirty="0"/>
              <a:t>-CSF) </a:t>
            </a:r>
            <a:r>
              <a:rPr lang="cs-CZ" sz="1400" dirty="0" err="1"/>
              <a:t>driven</a:t>
            </a:r>
            <a:r>
              <a:rPr lang="cs-CZ" sz="1400" dirty="0"/>
              <a:t> by CMV </a:t>
            </a:r>
            <a:r>
              <a:rPr lang="cs-CZ" sz="1400" dirty="0" err="1"/>
              <a:t>promoter</a:t>
            </a:r>
            <a:r>
              <a:rPr lang="cs-CZ" sz="1400" dirty="0"/>
              <a:t>; D, </a:t>
            </a:r>
            <a:r>
              <a:rPr lang="cs-CZ" sz="1400" dirty="0" err="1"/>
              <a:t>Rexin</a:t>
            </a:r>
            <a:r>
              <a:rPr lang="cs-CZ" sz="1400" dirty="0"/>
              <a:t>-G, </a:t>
            </a:r>
            <a:r>
              <a:rPr lang="cs-CZ" sz="1400" dirty="0" err="1"/>
              <a:t>the</a:t>
            </a:r>
            <a:r>
              <a:rPr lang="cs-CZ" sz="1400" dirty="0"/>
              <a:t> </a:t>
            </a:r>
            <a:r>
              <a:rPr lang="cs-CZ" sz="1400" dirty="0" err="1"/>
              <a:t>recombinant</a:t>
            </a:r>
            <a:r>
              <a:rPr lang="cs-CZ" sz="1400" dirty="0"/>
              <a:t> </a:t>
            </a:r>
            <a:r>
              <a:rPr lang="cs-CZ" sz="1400" dirty="0" err="1"/>
              <a:t>retroviral</a:t>
            </a:r>
            <a:r>
              <a:rPr lang="cs-CZ" sz="1400" dirty="0"/>
              <a:t> </a:t>
            </a:r>
            <a:r>
              <a:rPr lang="cs-CZ" sz="1400" dirty="0" err="1"/>
              <a:t>vector</a:t>
            </a:r>
            <a:r>
              <a:rPr lang="cs-CZ" sz="1400" dirty="0"/>
              <a:t> </a:t>
            </a:r>
            <a:r>
              <a:rPr lang="cs-CZ" sz="1400" dirty="0" err="1"/>
              <a:t>bearing</a:t>
            </a:r>
            <a:r>
              <a:rPr lang="cs-CZ" sz="1400" dirty="0"/>
              <a:t> </a:t>
            </a:r>
            <a:r>
              <a:rPr lang="cs-CZ" sz="1400" dirty="0" err="1"/>
              <a:t>human</a:t>
            </a:r>
            <a:r>
              <a:rPr lang="cs-CZ" sz="1400" dirty="0"/>
              <a:t> </a:t>
            </a:r>
            <a:r>
              <a:rPr lang="cs-CZ" sz="1400" dirty="0" err="1"/>
              <a:t>cyclin</a:t>
            </a:r>
            <a:r>
              <a:rPr lang="cs-CZ" sz="1400" dirty="0"/>
              <a:t> G1 </a:t>
            </a:r>
            <a:r>
              <a:rPr lang="cs-CZ" sz="1400" dirty="0" err="1"/>
              <a:t>construct</a:t>
            </a:r>
            <a:r>
              <a:rPr lang="cs-CZ" sz="1400" dirty="0"/>
              <a:t>. ITR: </a:t>
            </a:r>
            <a:r>
              <a:rPr lang="cs-CZ" sz="1400" dirty="0" err="1"/>
              <a:t>inverted</a:t>
            </a:r>
            <a:r>
              <a:rPr lang="cs-CZ" sz="1400" dirty="0"/>
              <a:t> </a:t>
            </a:r>
            <a:r>
              <a:rPr lang="cs-CZ" sz="1400" dirty="0" err="1"/>
              <a:t>terminal</a:t>
            </a:r>
            <a:r>
              <a:rPr lang="cs-CZ" sz="1400" dirty="0"/>
              <a:t> </a:t>
            </a:r>
            <a:r>
              <a:rPr lang="cs-CZ" sz="1400" dirty="0" err="1"/>
              <a:t>repeats</a:t>
            </a:r>
            <a:r>
              <a:rPr lang="cs-CZ" sz="1400" dirty="0"/>
              <a:t>; E1-E4: early 1-4 </a:t>
            </a:r>
            <a:r>
              <a:rPr lang="cs-CZ" sz="1400" dirty="0" err="1"/>
              <a:t>genes</a:t>
            </a:r>
            <a:r>
              <a:rPr lang="cs-CZ" sz="1400" dirty="0"/>
              <a:t>; L1-L5: </a:t>
            </a:r>
            <a:r>
              <a:rPr lang="cs-CZ" sz="1400" dirty="0" err="1"/>
              <a:t>late</a:t>
            </a:r>
            <a:r>
              <a:rPr lang="cs-CZ" sz="1400" dirty="0"/>
              <a:t> 1-5 </a:t>
            </a:r>
            <a:r>
              <a:rPr lang="cs-CZ" sz="1400" dirty="0" err="1"/>
              <a:t>genes</a:t>
            </a:r>
            <a:r>
              <a:rPr lang="cs-CZ" sz="1400" dirty="0"/>
              <a:t>; U</a:t>
            </a:r>
            <a:r>
              <a:rPr lang="cs-CZ" sz="1400" baseline="-25000" dirty="0"/>
              <a:t>L</a:t>
            </a:r>
            <a:r>
              <a:rPr lang="cs-CZ" sz="1400" dirty="0"/>
              <a:t>: </a:t>
            </a:r>
            <a:r>
              <a:rPr lang="cs-CZ" sz="1400" dirty="0" err="1"/>
              <a:t>unique</a:t>
            </a:r>
            <a:r>
              <a:rPr lang="cs-CZ" sz="1400" dirty="0"/>
              <a:t> long segment; U</a:t>
            </a:r>
            <a:r>
              <a:rPr lang="cs-CZ" sz="1400" baseline="-25000" dirty="0"/>
              <a:t>S</a:t>
            </a:r>
            <a:r>
              <a:rPr lang="cs-CZ" sz="1400" dirty="0"/>
              <a:t>: </a:t>
            </a:r>
            <a:r>
              <a:rPr lang="cs-CZ" sz="1400" dirty="0" err="1"/>
              <a:t>unique</a:t>
            </a:r>
            <a:r>
              <a:rPr lang="cs-CZ" sz="1400" dirty="0"/>
              <a:t> </a:t>
            </a:r>
            <a:r>
              <a:rPr lang="cs-CZ" sz="1400" dirty="0" err="1"/>
              <a:t>short</a:t>
            </a:r>
            <a:r>
              <a:rPr lang="cs-CZ" sz="1400" dirty="0"/>
              <a:t> segment; TR: </a:t>
            </a:r>
            <a:r>
              <a:rPr lang="cs-CZ" sz="1400" dirty="0" err="1"/>
              <a:t>terminal</a:t>
            </a:r>
            <a:r>
              <a:rPr lang="cs-CZ" sz="1400" dirty="0"/>
              <a:t> </a:t>
            </a:r>
            <a:r>
              <a:rPr lang="cs-CZ" sz="1400" dirty="0" err="1"/>
              <a:t>repeat</a:t>
            </a:r>
            <a:r>
              <a:rPr lang="cs-CZ" sz="1400" dirty="0"/>
              <a:t>; IR: </a:t>
            </a:r>
            <a:r>
              <a:rPr lang="cs-CZ" sz="1400" dirty="0" err="1"/>
              <a:t>internal</a:t>
            </a:r>
            <a:r>
              <a:rPr lang="cs-CZ" sz="1400" dirty="0"/>
              <a:t> </a:t>
            </a:r>
            <a:r>
              <a:rPr lang="cs-CZ" sz="1400" dirty="0" err="1"/>
              <a:t>repeat</a:t>
            </a:r>
            <a:r>
              <a:rPr lang="cs-CZ" sz="1400" dirty="0"/>
              <a:t>; △34.5: </a:t>
            </a:r>
            <a:r>
              <a:rPr lang="cs-CZ" sz="1400" dirty="0" err="1"/>
              <a:t>the</a:t>
            </a:r>
            <a:r>
              <a:rPr lang="cs-CZ" sz="1400" dirty="0"/>
              <a:t> </a:t>
            </a:r>
            <a:r>
              <a:rPr lang="cs-CZ" sz="1400" dirty="0" err="1"/>
              <a:t>neurovirulence</a:t>
            </a:r>
            <a:r>
              <a:rPr lang="cs-CZ" sz="1400" dirty="0"/>
              <a:t> gene </a:t>
            </a:r>
            <a:r>
              <a:rPr lang="cs-CZ" sz="1400" dirty="0" err="1"/>
              <a:t>encoded</a:t>
            </a:r>
            <a:r>
              <a:rPr lang="cs-CZ" sz="1400" dirty="0"/>
              <a:t> by HSV type 1 </a:t>
            </a:r>
            <a:r>
              <a:rPr lang="cs-CZ" sz="1400" dirty="0" err="1"/>
              <a:t>vector</a:t>
            </a:r>
            <a:r>
              <a:rPr lang="cs-CZ" sz="1400" dirty="0"/>
              <a:t> </a:t>
            </a:r>
            <a:r>
              <a:rPr lang="cs-CZ" sz="1400" dirty="0" err="1"/>
              <a:t>was</a:t>
            </a:r>
            <a:r>
              <a:rPr lang="cs-CZ" sz="1400" dirty="0"/>
              <a:t> </a:t>
            </a:r>
            <a:r>
              <a:rPr lang="cs-CZ" sz="1400" dirty="0" err="1"/>
              <a:t>replaced</a:t>
            </a:r>
            <a:r>
              <a:rPr lang="cs-CZ" sz="1400" dirty="0"/>
              <a:t> </a:t>
            </a:r>
            <a:r>
              <a:rPr lang="cs-CZ" sz="1400" dirty="0" err="1"/>
              <a:t>with</a:t>
            </a:r>
            <a:r>
              <a:rPr lang="cs-CZ" sz="1400" dirty="0"/>
              <a:t> </a:t>
            </a:r>
            <a:r>
              <a:rPr lang="cs-CZ" sz="1400" dirty="0" err="1"/>
              <a:t>the</a:t>
            </a:r>
            <a:r>
              <a:rPr lang="cs-CZ" sz="1400" dirty="0"/>
              <a:t> </a:t>
            </a:r>
            <a:r>
              <a:rPr lang="cs-CZ" sz="1400" dirty="0" err="1"/>
              <a:t>hGM</a:t>
            </a:r>
            <a:r>
              <a:rPr lang="cs-CZ" sz="1400" dirty="0"/>
              <a:t>-CSF </a:t>
            </a:r>
            <a:r>
              <a:rPr lang="cs-CZ" sz="1400" dirty="0" err="1"/>
              <a:t>expression</a:t>
            </a:r>
            <a:r>
              <a:rPr lang="cs-CZ" sz="1400" dirty="0"/>
              <a:t> </a:t>
            </a:r>
            <a:r>
              <a:rPr lang="cs-CZ" sz="1400" dirty="0" err="1"/>
              <a:t>cassette</a:t>
            </a:r>
            <a:r>
              <a:rPr lang="cs-CZ" sz="1400" dirty="0"/>
              <a:t>; △47: antigen </a:t>
            </a:r>
            <a:r>
              <a:rPr lang="cs-CZ" sz="1400" dirty="0" err="1"/>
              <a:t>processing</a:t>
            </a:r>
            <a:r>
              <a:rPr lang="cs-CZ" sz="1400" dirty="0"/>
              <a:t> inhibitor </a:t>
            </a:r>
            <a:r>
              <a:rPr lang="cs-CZ" sz="1400" dirty="0" err="1"/>
              <a:t>encoded</a:t>
            </a:r>
            <a:r>
              <a:rPr lang="cs-CZ" sz="1400" dirty="0"/>
              <a:t> by HSV type 1 </a:t>
            </a:r>
            <a:r>
              <a:rPr lang="cs-CZ" sz="1400" dirty="0" err="1"/>
              <a:t>vector</a:t>
            </a:r>
            <a:r>
              <a:rPr lang="cs-CZ" sz="1400" dirty="0"/>
              <a:t> </a:t>
            </a:r>
            <a:r>
              <a:rPr lang="cs-CZ" sz="1400" dirty="0" err="1"/>
              <a:t>was</a:t>
            </a:r>
            <a:r>
              <a:rPr lang="cs-CZ" sz="1400" dirty="0"/>
              <a:t> </a:t>
            </a:r>
            <a:r>
              <a:rPr lang="cs-CZ" sz="1400" dirty="0" err="1"/>
              <a:t>deleted</a:t>
            </a:r>
            <a:r>
              <a:rPr lang="cs-CZ" sz="1400" dirty="0"/>
              <a:t>; LTR: long </a:t>
            </a:r>
            <a:r>
              <a:rPr lang="cs-CZ" sz="1400" dirty="0" err="1"/>
              <a:t>terminal</a:t>
            </a:r>
            <a:r>
              <a:rPr lang="cs-CZ" sz="1400" dirty="0"/>
              <a:t> </a:t>
            </a:r>
            <a:r>
              <a:rPr lang="cs-CZ" sz="1400" dirty="0" err="1"/>
              <a:t>repeats</a:t>
            </a:r>
            <a:r>
              <a:rPr lang="cs-CZ" sz="1400" dirty="0"/>
              <a:t>.</a:t>
            </a:r>
          </a:p>
        </p:txBody>
      </p:sp>
      <p:sp>
        <p:nvSpPr>
          <p:cNvPr id="8" name="TextovéPole 7">
            <a:extLst>
              <a:ext uri="{FF2B5EF4-FFF2-40B4-BE49-F238E27FC236}">
                <a16:creationId xmlns:a16="http://schemas.microsoft.com/office/drawing/2014/main" id="{9BFFB9EF-DAFD-4DFC-9B22-80A779E2E7DC}"/>
              </a:ext>
            </a:extLst>
          </p:cNvPr>
          <p:cNvSpPr txBox="1"/>
          <p:nvPr/>
        </p:nvSpPr>
        <p:spPr>
          <a:xfrm>
            <a:off x="1791854" y="6205490"/>
            <a:ext cx="1156086" cy="276999"/>
          </a:xfrm>
          <a:prstGeom prst="rect">
            <a:avLst/>
          </a:prstGeom>
          <a:noFill/>
        </p:spPr>
        <p:txBody>
          <a:bodyPr wrap="none" rtlCol="0">
            <a:spAutoFit/>
          </a:bodyPr>
          <a:lstStyle/>
          <a:p>
            <a:r>
              <a:rPr lang="cs-CZ" sz="1200" i="1" dirty="0" err="1"/>
              <a:t>Ma</a:t>
            </a:r>
            <a:r>
              <a:rPr lang="cs-CZ" sz="1200" i="1" dirty="0"/>
              <a:t> et al, 2020</a:t>
            </a:r>
          </a:p>
        </p:txBody>
      </p:sp>
    </p:spTree>
    <p:extLst>
      <p:ext uri="{BB962C8B-B14F-4D97-AF65-F5344CB8AC3E}">
        <p14:creationId xmlns:p14="http://schemas.microsoft.com/office/powerpoint/2010/main" val="146862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634931-FF7C-4105-9E4B-2A9E83CDE4DE}"/>
              </a:ext>
            </a:extLst>
          </p:cNvPr>
          <p:cNvSpPr>
            <a:spLocks noGrp="1"/>
          </p:cNvSpPr>
          <p:nvPr>
            <p:ph type="title"/>
          </p:nvPr>
        </p:nvSpPr>
        <p:spPr/>
        <p:txBody>
          <a:bodyPr/>
          <a:lstStyle/>
          <a:p>
            <a:r>
              <a:rPr lang="cs-CZ" dirty="0"/>
              <a:t>In </a:t>
            </a:r>
            <a:r>
              <a:rPr lang="cs-CZ" dirty="0" err="1"/>
              <a:t>vivo</a:t>
            </a:r>
            <a:r>
              <a:rPr lang="cs-CZ" dirty="0"/>
              <a:t> vs. ex </a:t>
            </a:r>
            <a:r>
              <a:rPr lang="cs-CZ" dirty="0" err="1"/>
              <a:t>vivo</a:t>
            </a:r>
            <a:r>
              <a:rPr lang="cs-CZ" dirty="0"/>
              <a:t> gene </a:t>
            </a:r>
            <a:r>
              <a:rPr lang="cs-CZ" dirty="0" err="1"/>
              <a:t>therapy</a:t>
            </a:r>
            <a:r>
              <a:rPr lang="cs-CZ" dirty="0"/>
              <a:t> </a:t>
            </a:r>
            <a:r>
              <a:rPr lang="cs-CZ" dirty="0" err="1"/>
              <a:t>drugs</a:t>
            </a:r>
            <a:endParaRPr lang="cs-CZ" dirty="0"/>
          </a:p>
        </p:txBody>
      </p:sp>
      <p:pic>
        <p:nvPicPr>
          <p:cNvPr id="7" name="Zástupný obsah 6">
            <a:extLst>
              <a:ext uri="{FF2B5EF4-FFF2-40B4-BE49-F238E27FC236}">
                <a16:creationId xmlns:a16="http://schemas.microsoft.com/office/drawing/2014/main" id="{43D5F1B9-C015-4CDA-A1D4-F5085AFE9E34}"/>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047868" y="1946428"/>
            <a:ext cx="9208001" cy="4765089"/>
          </a:xfrm>
        </p:spPr>
      </p:pic>
    </p:spTree>
    <p:extLst>
      <p:ext uri="{BB962C8B-B14F-4D97-AF65-F5344CB8AC3E}">
        <p14:creationId xmlns:p14="http://schemas.microsoft.com/office/powerpoint/2010/main" val="382309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9B64CE-24A7-447A-801C-A56F7CE2E0C3}"/>
              </a:ext>
            </a:extLst>
          </p:cNvPr>
          <p:cNvSpPr>
            <a:spLocks noGrp="1"/>
          </p:cNvSpPr>
          <p:nvPr>
            <p:ph type="title"/>
          </p:nvPr>
        </p:nvSpPr>
        <p:spPr/>
        <p:txBody>
          <a:bodyPr/>
          <a:lstStyle/>
          <a:p>
            <a:r>
              <a:rPr lang="cs-CZ" dirty="0"/>
              <a:t>Časová osa vývoje genové terapie </a:t>
            </a:r>
          </a:p>
        </p:txBody>
      </p:sp>
      <p:pic>
        <p:nvPicPr>
          <p:cNvPr id="7" name="Zástupný obsah 6">
            <a:extLst>
              <a:ext uri="{FF2B5EF4-FFF2-40B4-BE49-F238E27FC236}">
                <a16:creationId xmlns:a16="http://schemas.microsoft.com/office/drawing/2014/main" id="{589A15FA-1C92-48BE-94F8-E35CDF88EA01}"/>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73584" y="1181273"/>
            <a:ext cx="9510944" cy="2424356"/>
          </a:xfrm>
        </p:spPr>
      </p:pic>
      <p:sp>
        <p:nvSpPr>
          <p:cNvPr id="5" name="Zástupný obsah 4">
            <a:extLst>
              <a:ext uri="{FF2B5EF4-FFF2-40B4-BE49-F238E27FC236}">
                <a16:creationId xmlns:a16="http://schemas.microsoft.com/office/drawing/2014/main" id="{1D0CE3E4-0910-44F9-9E2F-ACA50D9205CD}"/>
              </a:ext>
            </a:extLst>
          </p:cNvPr>
          <p:cNvSpPr>
            <a:spLocks noGrp="1"/>
          </p:cNvSpPr>
          <p:nvPr>
            <p:ph sz="quarter" idx="3"/>
          </p:nvPr>
        </p:nvSpPr>
        <p:spPr>
          <a:xfrm>
            <a:off x="973584" y="3811772"/>
            <a:ext cx="9510944" cy="2187575"/>
          </a:xfrm>
        </p:spPr>
        <p:txBody>
          <a:bodyPr/>
          <a:lstStyle/>
          <a:p>
            <a:r>
              <a:rPr lang="en-US" sz="2000" dirty="0"/>
              <a:t>The timeline of gene therapy drugs approved worldwide 1998-2019. Times for the first global approval of drugs and the first regulatory agency or country gave the approval of drugs were shown in the timeline. </a:t>
            </a:r>
            <a:r>
              <a:rPr lang="en-US" sz="2000" dirty="0" err="1"/>
              <a:t>Glybera</a:t>
            </a:r>
            <a:r>
              <a:rPr lang="en-US" sz="2000" dirty="0"/>
              <a:t> and </a:t>
            </a:r>
            <a:r>
              <a:rPr lang="en-US" sz="2000" dirty="0" err="1"/>
              <a:t>Vitravene</a:t>
            </a:r>
            <a:r>
              <a:rPr lang="en-US" sz="2000" dirty="0"/>
              <a:t> on a pink background had been drawn back from market.</a:t>
            </a:r>
            <a:endParaRPr lang="cs-CZ" sz="2000" dirty="0"/>
          </a:p>
        </p:txBody>
      </p:sp>
      <p:sp>
        <p:nvSpPr>
          <p:cNvPr id="8" name="TextovéPole 7">
            <a:extLst>
              <a:ext uri="{FF2B5EF4-FFF2-40B4-BE49-F238E27FC236}">
                <a16:creationId xmlns:a16="http://schemas.microsoft.com/office/drawing/2014/main" id="{AD2831C2-82D2-409A-9144-75DCFB2CD5A2}"/>
              </a:ext>
            </a:extLst>
          </p:cNvPr>
          <p:cNvSpPr txBox="1"/>
          <p:nvPr/>
        </p:nvSpPr>
        <p:spPr>
          <a:xfrm>
            <a:off x="1791854" y="6205490"/>
            <a:ext cx="1156086" cy="276999"/>
          </a:xfrm>
          <a:prstGeom prst="rect">
            <a:avLst/>
          </a:prstGeom>
          <a:noFill/>
        </p:spPr>
        <p:txBody>
          <a:bodyPr wrap="none" rtlCol="0">
            <a:spAutoFit/>
          </a:bodyPr>
          <a:lstStyle/>
          <a:p>
            <a:r>
              <a:rPr lang="cs-CZ" sz="1200" i="1" dirty="0" err="1"/>
              <a:t>Ma</a:t>
            </a:r>
            <a:r>
              <a:rPr lang="cs-CZ" sz="1200" i="1" dirty="0"/>
              <a:t> et al, 2020</a:t>
            </a:r>
          </a:p>
        </p:txBody>
      </p:sp>
    </p:spTree>
    <p:extLst>
      <p:ext uri="{BB962C8B-B14F-4D97-AF65-F5344CB8AC3E}">
        <p14:creationId xmlns:p14="http://schemas.microsoft.com/office/powerpoint/2010/main" val="1563402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804102" y="444500"/>
            <a:ext cx="8229600" cy="1143000"/>
          </a:xfrm>
        </p:spPr>
        <p:txBody>
          <a:bodyPr/>
          <a:lstStyle/>
          <a:p>
            <a:pPr eaLnBrk="1" hangingPunct="1"/>
            <a:r>
              <a:rPr lang="cs-CZ" altLang="cs-CZ" sz="3600" dirty="0">
                <a:latin typeface="Calibri" panose="020F0502020204030204" pitchFamily="34" charset="0"/>
              </a:rPr>
              <a:t>Nosiče genetické informace</a:t>
            </a:r>
            <a:endParaRPr lang="en-US" altLang="cs-CZ" sz="3600" dirty="0">
              <a:latin typeface="Calibri" panose="020F0502020204030204" pitchFamily="34" charset="0"/>
            </a:endParaRPr>
          </a:p>
        </p:txBody>
      </p:sp>
      <p:sp>
        <p:nvSpPr>
          <p:cNvPr id="17411"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17412" name="Rectangle 8"/>
          <p:cNvSpPr>
            <a:spLocks noChangeArrowheads="1"/>
          </p:cNvSpPr>
          <p:nvPr/>
        </p:nvSpPr>
        <p:spPr bwMode="auto">
          <a:xfrm>
            <a:off x="5262563" y="2097088"/>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7413" name="Rectangle 9"/>
          <p:cNvSpPr>
            <a:spLocks noChangeArrowheads="1"/>
          </p:cNvSpPr>
          <p:nvPr/>
        </p:nvSpPr>
        <p:spPr bwMode="auto">
          <a:xfrm>
            <a:off x="5476875" y="2906713"/>
            <a:ext cx="914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12650" name="Text Box 10"/>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112654" name="Rectangle 14"/>
          <p:cNvSpPr>
            <a:spLocks noChangeArrowheads="1"/>
          </p:cNvSpPr>
          <p:nvPr/>
        </p:nvSpPr>
        <p:spPr bwMode="auto">
          <a:xfrm>
            <a:off x="1981201" y="1342492"/>
            <a:ext cx="5741987" cy="504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u="sng" dirty="0">
                <a:effectLst>
                  <a:outerShdw blurRad="38100" dist="38100" dir="2700000" algn="tl">
                    <a:srgbClr val="C0C0C0"/>
                  </a:outerShdw>
                </a:effectLst>
                <a:latin typeface="Calibri" pitchFamily="34" charset="0"/>
              </a:rPr>
              <a:t>Virové</a:t>
            </a:r>
          </a:p>
          <a:p>
            <a:pPr eaLnBrk="1" hangingPunct="1">
              <a:defRPr/>
            </a:pPr>
            <a:endParaRPr lang="cs-CZ" u="sng" dirty="0">
              <a:effectLst>
                <a:outerShdw blurRad="38100" dist="38100" dir="2700000" algn="tl">
                  <a:srgbClr val="C0C0C0"/>
                </a:outerShdw>
              </a:effectLst>
              <a:latin typeface="Calibri" pitchFamily="34" charset="0"/>
            </a:endParaRPr>
          </a:p>
          <a:p>
            <a:pPr eaLnBrk="1" hangingPunct="1">
              <a:defRPr/>
            </a:pPr>
            <a:r>
              <a:rPr lang="cs-CZ" dirty="0">
                <a:effectLst>
                  <a:outerShdw blurRad="38100" dist="38100" dir="2700000" algn="tl">
                    <a:srgbClr val="C0C0C0"/>
                  </a:outerShdw>
                </a:effectLst>
                <a:latin typeface="Calibri" pitchFamily="34" charset="0"/>
              </a:rPr>
              <a:t>• Retroviry/</a:t>
            </a:r>
            <a:r>
              <a:rPr lang="cs-CZ" dirty="0" err="1">
                <a:effectLst>
                  <a:outerShdw blurRad="38100" dist="38100" dir="2700000" algn="tl">
                    <a:srgbClr val="C0C0C0"/>
                  </a:outerShdw>
                </a:effectLst>
                <a:latin typeface="Calibri" pitchFamily="34" charset="0"/>
              </a:rPr>
              <a:t>lentiviry</a:t>
            </a:r>
            <a:endParaRPr lang="cs-CZ" dirty="0">
              <a:effectLst>
                <a:outerShdw blurRad="38100" dist="38100" dir="2700000" algn="tl">
                  <a:srgbClr val="C0C0C0"/>
                </a:outerShdw>
              </a:effectLst>
              <a:latin typeface="Calibri" pitchFamily="34" charset="0"/>
            </a:endParaRPr>
          </a:p>
          <a:p>
            <a:pPr eaLnBrk="1" hangingPunct="1">
              <a:defRPr/>
            </a:pPr>
            <a:r>
              <a:rPr lang="cs-CZ" dirty="0">
                <a:effectLst>
                  <a:outerShdw blurRad="38100" dist="38100" dir="2700000" algn="tl">
                    <a:srgbClr val="C0C0C0"/>
                  </a:outerShdw>
                </a:effectLst>
                <a:latin typeface="Calibri" pitchFamily="34" charset="0"/>
              </a:rPr>
              <a:t>• Adenoviry/</a:t>
            </a:r>
            <a:r>
              <a:rPr lang="cs-CZ" dirty="0" err="1">
                <a:effectLst>
                  <a:outerShdw blurRad="38100" dist="38100" dir="2700000" algn="tl">
                    <a:srgbClr val="C0C0C0"/>
                  </a:outerShdw>
                </a:effectLst>
                <a:latin typeface="Calibri" pitchFamily="34" charset="0"/>
              </a:rPr>
              <a:t>adeno-associated</a:t>
            </a:r>
            <a:r>
              <a:rPr lang="cs-CZ" dirty="0">
                <a:effectLst>
                  <a:outerShdw blurRad="38100" dist="38100" dir="2700000" algn="tl">
                    <a:srgbClr val="C0C0C0"/>
                  </a:outerShdw>
                </a:effectLst>
                <a:latin typeface="Calibri" pitchFamily="34" charset="0"/>
              </a:rPr>
              <a:t> viry</a:t>
            </a:r>
          </a:p>
          <a:p>
            <a:pPr eaLnBrk="1" hangingPunct="1">
              <a:defRPr/>
            </a:pPr>
            <a:r>
              <a:rPr lang="cs-CZ" dirty="0">
                <a:effectLst>
                  <a:outerShdw blurRad="38100" dist="38100" dir="2700000" algn="tl">
                    <a:srgbClr val="C0C0C0"/>
                  </a:outerShdw>
                </a:effectLst>
                <a:latin typeface="Calibri" pitchFamily="34" charset="0"/>
              </a:rPr>
              <a:t>• Herpes viry</a:t>
            </a:r>
          </a:p>
          <a:p>
            <a:pPr eaLnBrk="1" hangingPunct="1">
              <a:defRPr/>
            </a:pPr>
            <a:r>
              <a:rPr lang="cs-CZ" dirty="0">
                <a:effectLst>
                  <a:outerShdw blurRad="38100" dist="38100" dir="2700000" algn="tl">
                    <a:srgbClr val="C0C0C0"/>
                  </a:outerShdw>
                </a:effectLst>
                <a:latin typeface="Calibri" pitchFamily="34" charset="0"/>
              </a:rPr>
              <a:t>• Jiné</a:t>
            </a:r>
          </a:p>
          <a:p>
            <a:pPr eaLnBrk="1" hangingPunct="1">
              <a:defRPr/>
            </a:pPr>
            <a:endParaRPr lang="cs-CZ" u="sng" dirty="0">
              <a:effectLst>
                <a:outerShdw blurRad="38100" dist="38100" dir="2700000" algn="tl">
                  <a:srgbClr val="C0C0C0"/>
                </a:outerShdw>
              </a:effectLst>
              <a:latin typeface="Calibri" pitchFamily="34" charset="0"/>
            </a:endParaRPr>
          </a:p>
          <a:p>
            <a:pPr eaLnBrk="1" hangingPunct="1">
              <a:defRPr/>
            </a:pPr>
            <a:r>
              <a:rPr lang="cs-CZ" u="sng" dirty="0">
                <a:effectLst>
                  <a:outerShdw blurRad="38100" dist="38100" dir="2700000" algn="tl">
                    <a:srgbClr val="C0C0C0"/>
                  </a:outerShdw>
                </a:effectLst>
                <a:latin typeface="Calibri" pitchFamily="34" charset="0"/>
              </a:rPr>
              <a:t>Nevirové</a:t>
            </a:r>
          </a:p>
          <a:p>
            <a:pPr eaLnBrk="1" hangingPunct="1">
              <a:defRPr/>
            </a:pPr>
            <a:endParaRPr lang="cs-CZ" u="sng" dirty="0">
              <a:effectLst>
                <a:outerShdw blurRad="38100" dist="38100" dir="2700000" algn="tl">
                  <a:srgbClr val="C0C0C0"/>
                </a:outerShdw>
              </a:effectLst>
              <a:latin typeface="Calibri" pitchFamily="34" charset="0"/>
            </a:endParaRPr>
          </a:p>
          <a:p>
            <a:pPr eaLnBrk="1" hangingPunct="1">
              <a:defRPr/>
            </a:pPr>
            <a:r>
              <a:rPr lang="cs-CZ" dirty="0">
                <a:effectLst>
                  <a:outerShdw blurRad="38100" dist="38100" dir="2700000" algn="tl">
                    <a:srgbClr val="C0C0C0"/>
                  </a:outerShdw>
                </a:effectLst>
                <a:latin typeface="Calibri" pitchFamily="34" charset="0"/>
              </a:rPr>
              <a:t>• Receptorem zprostředkované</a:t>
            </a:r>
          </a:p>
          <a:p>
            <a:pPr eaLnBrk="1" hangingPunct="1">
              <a:defRPr/>
            </a:pPr>
            <a:r>
              <a:rPr lang="cs-CZ" dirty="0">
                <a:effectLst>
                  <a:outerShdw blurRad="38100" dist="38100" dir="2700000" algn="tl">
                    <a:srgbClr val="C0C0C0"/>
                  </a:outerShdw>
                </a:effectLst>
                <a:latin typeface="Calibri" pitchFamily="34" charset="0"/>
              </a:rPr>
              <a:t>• </a:t>
            </a:r>
            <a:r>
              <a:rPr lang="cs-CZ" dirty="0" err="1">
                <a:effectLst>
                  <a:outerShdw blurRad="38100" dist="38100" dir="2700000" algn="tl">
                    <a:srgbClr val="C0C0C0"/>
                  </a:outerShdw>
                </a:effectLst>
                <a:latin typeface="Calibri" pitchFamily="34" charset="0"/>
              </a:rPr>
              <a:t>Lipozómy</a:t>
            </a:r>
            <a:endParaRPr lang="cs-CZ" dirty="0">
              <a:effectLst>
                <a:outerShdw blurRad="38100" dist="38100" dir="2700000" algn="tl">
                  <a:srgbClr val="C0C0C0"/>
                </a:outerShdw>
              </a:effectLst>
              <a:latin typeface="Calibri" pitchFamily="34" charset="0"/>
            </a:endParaRPr>
          </a:p>
          <a:p>
            <a:pPr eaLnBrk="1" hangingPunct="1">
              <a:defRPr/>
            </a:pPr>
            <a:r>
              <a:rPr lang="cs-CZ" dirty="0">
                <a:effectLst>
                  <a:outerShdw blurRad="38100" dist="38100" dir="2700000" algn="tl">
                    <a:srgbClr val="C0C0C0"/>
                  </a:outerShdw>
                </a:effectLst>
                <a:latin typeface="Calibri" pitchFamily="34" charset="0"/>
              </a:rPr>
              <a:t>• Přímá injekce</a:t>
            </a:r>
          </a:p>
          <a:p>
            <a:pPr eaLnBrk="1" hangingPunct="1">
              <a:lnSpc>
                <a:spcPct val="90000"/>
              </a:lnSpc>
              <a:spcBef>
                <a:spcPct val="50000"/>
              </a:spcBef>
              <a:buClr>
                <a:schemeClr val="hlink"/>
              </a:buClr>
              <a:buFont typeface="Wingdings" pitchFamily="2" charset="2"/>
              <a:buChar char="§"/>
              <a:defRPr/>
            </a:pPr>
            <a:endParaRPr lang="cs-CZ" dirty="0">
              <a:effectLst>
                <a:outerShdw blurRad="38100" dist="38100" dir="2700000" algn="tl">
                  <a:srgbClr val="C0C0C0"/>
                </a:outerShdw>
              </a:effectLst>
              <a:latin typeface="Calibri" pitchFamily="34" charset="0"/>
            </a:endParaRPr>
          </a:p>
        </p:txBody>
      </p:sp>
      <p:pic>
        <p:nvPicPr>
          <p:cNvPr id="4" name="Zástupný obsah 3">
            <a:extLst>
              <a:ext uri="{FF2B5EF4-FFF2-40B4-BE49-F238E27FC236}">
                <a16:creationId xmlns:a16="http://schemas.microsoft.com/office/drawing/2014/main" id="{469A9DB5-2AD8-49C8-A7E8-8963B21AD3FE}"/>
              </a:ext>
            </a:extLst>
          </p:cNvPr>
          <p:cNvPicPr>
            <a:picLocks noGrp="1" noChangeAspect="1"/>
          </p:cNvPicPr>
          <p:nvPr>
            <p:ph sz="quarter" idx="2"/>
          </p:nvPr>
        </p:nvPicPr>
        <p:blipFill>
          <a:blip r:embed="rId3" cstate="print">
            <a:extLst>
              <a:ext uri="{28A0092B-C50C-407E-A947-70E740481C1C}">
                <a14:useLocalDpi xmlns:a14="http://schemas.microsoft.com/office/drawing/2010/main" val="0"/>
              </a:ext>
            </a:extLst>
          </a:blip>
          <a:stretch>
            <a:fillRect/>
          </a:stretch>
        </p:blipFill>
        <p:spPr>
          <a:xfrm>
            <a:off x="6933620" y="989254"/>
            <a:ext cx="3933334" cy="5136910"/>
          </a:xfrm>
        </p:spPr>
      </p:pic>
      <p:sp>
        <p:nvSpPr>
          <p:cNvPr id="12" name="TextovéPole 11">
            <a:extLst>
              <a:ext uri="{FF2B5EF4-FFF2-40B4-BE49-F238E27FC236}">
                <a16:creationId xmlns:a16="http://schemas.microsoft.com/office/drawing/2014/main" id="{D3BB4891-2CF9-41C1-92AF-173A87F57BF1}"/>
              </a:ext>
            </a:extLst>
          </p:cNvPr>
          <p:cNvSpPr txBox="1"/>
          <p:nvPr/>
        </p:nvSpPr>
        <p:spPr>
          <a:xfrm>
            <a:off x="1791854" y="6205490"/>
            <a:ext cx="1156086" cy="276999"/>
          </a:xfrm>
          <a:prstGeom prst="rect">
            <a:avLst/>
          </a:prstGeom>
          <a:noFill/>
        </p:spPr>
        <p:txBody>
          <a:bodyPr wrap="none" rtlCol="0">
            <a:spAutoFit/>
          </a:bodyPr>
          <a:lstStyle/>
          <a:p>
            <a:r>
              <a:rPr lang="cs-CZ" sz="1200" i="1" dirty="0" err="1"/>
              <a:t>Ma</a:t>
            </a:r>
            <a:r>
              <a:rPr lang="cs-CZ" sz="1200" i="1" dirty="0"/>
              <a:t> et al, 2020</a:t>
            </a:r>
          </a:p>
        </p:txBody>
      </p:sp>
    </p:spTree>
    <p:extLst>
      <p:ext uri="{BB962C8B-B14F-4D97-AF65-F5344CB8AC3E}">
        <p14:creationId xmlns:p14="http://schemas.microsoft.com/office/powerpoint/2010/main" val="117318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a:xfrm>
            <a:off x="519113" y="227013"/>
            <a:ext cx="8229600" cy="1143000"/>
          </a:xfrm>
        </p:spPr>
        <p:txBody>
          <a:bodyPr/>
          <a:lstStyle/>
          <a:p>
            <a:pPr eaLnBrk="1" hangingPunct="1"/>
            <a:r>
              <a:rPr lang="cs-CZ" altLang="cs-CZ" sz="3600" dirty="0">
                <a:latin typeface="Calibri" panose="020F0502020204030204" pitchFamily="34" charset="0"/>
              </a:rPr>
              <a:t>Etické problémy</a:t>
            </a:r>
            <a:endParaRPr lang="en-US" altLang="cs-CZ" sz="3600" dirty="0">
              <a:latin typeface="Calibri" panose="020F0502020204030204" pitchFamily="34" charset="0"/>
            </a:endParaRPr>
          </a:p>
        </p:txBody>
      </p:sp>
      <p:sp>
        <p:nvSpPr>
          <p:cNvPr id="19459" name="Rectangle 7"/>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9460" name="Rectangle 8"/>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9461" name="Rectangle 10"/>
          <p:cNvSpPr>
            <a:spLocks noChangeArrowheads="1"/>
          </p:cNvSpPr>
          <p:nvPr/>
        </p:nvSpPr>
        <p:spPr bwMode="auto">
          <a:xfrm>
            <a:off x="4176713" y="23717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9462" name="Text Box 11"/>
          <p:cNvSpPr txBox="1">
            <a:spLocks noChangeArrowheads="1"/>
          </p:cNvSpPr>
          <p:nvPr/>
        </p:nvSpPr>
        <p:spPr bwMode="auto">
          <a:xfrm>
            <a:off x="4724400" y="6172200"/>
            <a:ext cx="4495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cs-CZ" sz="1600">
                <a:latin typeface="Calibri" panose="020F0502020204030204" pitchFamily="34" charset="0"/>
              </a:rPr>
              <a:t>(William Bates, 2001)</a:t>
            </a:r>
            <a:endParaRPr lang="en-CA" altLang="cs-CZ" sz="1600">
              <a:latin typeface="Calibri" panose="020F0502020204030204" pitchFamily="34" charset="0"/>
            </a:endParaRPr>
          </a:p>
        </p:txBody>
      </p:sp>
      <p:pic>
        <p:nvPicPr>
          <p:cNvPr id="19463" name="Picture 12" descr="eticke problem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8213" y="1484313"/>
            <a:ext cx="7632700" cy="4608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498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563496" y="368835"/>
            <a:ext cx="8385175" cy="1431925"/>
          </a:xfrm>
        </p:spPr>
        <p:txBody>
          <a:bodyPr/>
          <a:lstStyle/>
          <a:p>
            <a:pPr eaLnBrk="1" hangingPunct="1"/>
            <a:r>
              <a:rPr lang="cs-CZ" altLang="cs-CZ" sz="3600" dirty="0">
                <a:latin typeface="Calibri" panose="020F0502020204030204" pitchFamily="34" charset="0"/>
              </a:rPr>
              <a:t>Somatické vs. zárodečné buňky</a:t>
            </a:r>
            <a:endParaRPr lang="en-US" altLang="cs-CZ" sz="3600" dirty="0">
              <a:latin typeface="Calibri" panose="020F0502020204030204" pitchFamily="34" charset="0"/>
            </a:endParaRPr>
          </a:p>
        </p:txBody>
      </p:sp>
      <p:sp>
        <p:nvSpPr>
          <p:cNvPr id="21507" name="Rectangle 6"/>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1508" name="Rectangle 7"/>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1509" name="Rectangle 8"/>
          <p:cNvSpPr>
            <a:spLocks noChangeArrowheads="1"/>
          </p:cNvSpPr>
          <p:nvPr/>
        </p:nvSpPr>
        <p:spPr bwMode="auto">
          <a:xfrm>
            <a:off x="4176713" y="23717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31435" name="Rectangle 11"/>
          <p:cNvSpPr>
            <a:spLocks noChangeArrowheads="1"/>
          </p:cNvSpPr>
          <p:nvPr/>
        </p:nvSpPr>
        <p:spPr bwMode="auto">
          <a:xfrm>
            <a:off x="649995" y="1341439"/>
            <a:ext cx="992619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cs-CZ" sz="2800">
                <a:effectLst>
                  <a:outerShdw blurRad="38100" dist="38100" dir="2700000" algn="tl">
                    <a:srgbClr val="C0C0C0"/>
                  </a:outerShdw>
                </a:effectLst>
                <a:latin typeface="Calibri" pitchFamily="34" charset="0"/>
              </a:rPr>
              <a:t>Genová terapie – 	somatických buněk</a:t>
            </a:r>
          </a:p>
          <a:p>
            <a:pPr eaLnBrk="1" hangingPunct="1">
              <a:defRPr/>
            </a:pPr>
            <a:r>
              <a:rPr lang="cs-CZ" sz="2800">
                <a:effectLst>
                  <a:outerShdw blurRad="38100" dist="38100" dir="2700000" algn="tl">
                    <a:srgbClr val="C0C0C0"/>
                  </a:outerShdw>
                </a:effectLst>
                <a:latin typeface="Calibri" pitchFamily="34" charset="0"/>
              </a:rPr>
              <a:t>			zárodečných buněk</a:t>
            </a:r>
          </a:p>
          <a:p>
            <a:pPr eaLnBrk="1" hangingPunct="1">
              <a:defRPr/>
            </a:pPr>
            <a:endParaRPr lang="cs-CZ" sz="2800">
              <a:effectLst>
                <a:outerShdw blurRad="38100" dist="38100" dir="2700000" algn="tl">
                  <a:srgbClr val="C0C0C0"/>
                </a:outerShdw>
              </a:effectLst>
              <a:latin typeface="Calibri" pitchFamily="34" charset="0"/>
            </a:endParaRPr>
          </a:p>
          <a:p>
            <a:pPr eaLnBrk="1" hangingPunct="1">
              <a:defRPr/>
            </a:pPr>
            <a:r>
              <a:rPr lang="cs-CZ" sz="2800">
                <a:effectLst>
                  <a:outerShdw blurRad="38100" dist="38100" dir="2700000" algn="tl">
                    <a:srgbClr val="C0C0C0"/>
                  </a:outerShdw>
                </a:effectLst>
                <a:latin typeface="Calibri" pitchFamily="34" charset="0"/>
              </a:rPr>
              <a:t>Evoluční mechanismy pečlivě střeží hranici mezi somatickými a zárodečnými buňkami</a:t>
            </a:r>
          </a:p>
          <a:p>
            <a:pPr eaLnBrk="1" hangingPunct="1">
              <a:defRPr/>
            </a:pPr>
            <a:r>
              <a:rPr lang="cs-CZ" sz="2800">
                <a:effectLst>
                  <a:outerShdw blurRad="38100" dist="38100" dir="2700000" algn="tl">
                    <a:srgbClr val="C0C0C0"/>
                  </a:outerShdw>
                </a:effectLst>
                <a:latin typeface="Calibri" pitchFamily="34" charset="0"/>
              </a:rPr>
              <a:t>…tato </a:t>
            </a:r>
            <a:r>
              <a:rPr lang="cs-CZ" sz="2800" smtClean="0">
                <a:effectLst>
                  <a:outerShdw blurRad="38100" dist="38100" dir="2700000" algn="tl">
                    <a:srgbClr val="C0C0C0"/>
                  </a:outerShdw>
                </a:effectLst>
                <a:latin typeface="Calibri" pitchFamily="34" charset="0"/>
              </a:rPr>
              <a:t>koncept </a:t>
            </a:r>
            <a:r>
              <a:rPr lang="cs-CZ" sz="2800">
                <a:effectLst>
                  <a:outerShdw blurRad="38100" dist="38100" dir="2700000" algn="tl">
                    <a:srgbClr val="C0C0C0"/>
                  </a:outerShdw>
                </a:effectLst>
                <a:latin typeface="Calibri" pitchFamily="34" charset="0"/>
              </a:rPr>
              <a:t>se nazývá Weismannova bariéra </a:t>
            </a:r>
            <a:r>
              <a:rPr lang="cs-CZ" sz="2800" smtClean="0">
                <a:effectLst>
                  <a:outerShdw blurRad="38100" dist="38100" dir="2700000" algn="tl">
                    <a:srgbClr val="C0C0C0"/>
                  </a:outerShdw>
                </a:effectLst>
                <a:latin typeface="Calibri" pitchFamily="34" charset="0"/>
              </a:rPr>
              <a:t/>
            </a:r>
            <a:br>
              <a:rPr lang="cs-CZ" sz="2800" smtClean="0">
                <a:effectLst>
                  <a:outerShdw blurRad="38100" dist="38100" dir="2700000" algn="tl">
                    <a:srgbClr val="C0C0C0"/>
                  </a:outerShdw>
                </a:effectLst>
                <a:latin typeface="Calibri" pitchFamily="34" charset="0"/>
              </a:rPr>
            </a:br>
            <a:r>
              <a:rPr lang="cs-CZ" sz="2800" smtClean="0">
                <a:effectLst>
                  <a:outerShdw blurRad="38100" dist="38100" dir="2700000" algn="tl">
                    <a:srgbClr val="C0C0C0"/>
                  </a:outerShdw>
                </a:effectLst>
                <a:latin typeface="Calibri" pitchFamily="34" charset="0"/>
              </a:rPr>
              <a:t>(„</a:t>
            </a:r>
            <a:r>
              <a:rPr lang="cs-CZ" sz="2800">
                <a:effectLst>
                  <a:outerShdw blurRad="38100" dist="38100" dir="2700000" algn="tl">
                    <a:srgbClr val="C0C0C0"/>
                  </a:outerShdw>
                </a:effectLst>
                <a:latin typeface="Calibri" pitchFamily="34" charset="0"/>
              </a:rPr>
              <a:t>Weismann barrier“)</a:t>
            </a:r>
          </a:p>
          <a:p>
            <a:pPr eaLnBrk="1" hangingPunct="1">
              <a:defRPr/>
            </a:pPr>
            <a:endParaRPr lang="cs-CZ" sz="2800">
              <a:effectLst>
                <a:outerShdw blurRad="38100" dist="38100" dir="2700000" algn="tl">
                  <a:srgbClr val="C0C0C0"/>
                </a:outerShdw>
              </a:effectLst>
              <a:latin typeface="Calibri" pitchFamily="34" charset="0"/>
            </a:endParaRPr>
          </a:p>
          <a:p>
            <a:pPr eaLnBrk="1" hangingPunct="1">
              <a:defRPr/>
            </a:pPr>
            <a:r>
              <a:rPr lang="cs-CZ" sz="2800" smtClean="0">
                <a:effectLst>
                  <a:outerShdw blurRad="38100" dist="38100" dir="2700000" algn="tl">
                    <a:srgbClr val="C0C0C0"/>
                  </a:outerShdw>
                </a:effectLst>
                <a:latin typeface="Calibri" pitchFamily="34" charset="0"/>
              </a:rPr>
              <a:t>Genetická </a:t>
            </a:r>
            <a:r>
              <a:rPr lang="cs-CZ" sz="2800">
                <a:effectLst>
                  <a:outerShdw blurRad="38100" dist="38100" dir="2700000" algn="tl">
                    <a:srgbClr val="C0C0C0"/>
                  </a:outerShdw>
                </a:effectLst>
                <a:latin typeface="Calibri" pitchFamily="34" charset="0"/>
              </a:rPr>
              <a:t>informace proudí pouze ze zárodečných buněk do somatických a nikdy naopak</a:t>
            </a:r>
          </a:p>
        </p:txBody>
      </p:sp>
    </p:spTree>
    <p:extLst>
      <p:ext uri="{BB962C8B-B14F-4D97-AF65-F5344CB8AC3E}">
        <p14:creationId xmlns:p14="http://schemas.microsoft.com/office/powerpoint/2010/main" val="180103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39691" y="384202"/>
            <a:ext cx="8229600" cy="1143000"/>
          </a:xfrm>
        </p:spPr>
        <p:txBody>
          <a:bodyPr/>
          <a:lstStyle/>
          <a:p>
            <a:pPr eaLnBrk="1" hangingPunct="1"/>
            <a:r>
              <a:rPr lang="cs-CZ" altLang="cs-CZ" sz="3200" dirty="0">
                <a:latin typeface="Calibri" panose="020F0502020204030204" pitchFamily="34" charset="0"/>
              </a:rPr>
              <a:t>GT zárodečných vs. somatických buněk</a:t>
            </a:r>
          </a:p>
        </p:txBody>
      </p:sp>
      <p:sp>
        <p:nvSpPr>
          <p:cNvPr id="249859" name="Rectangle 3"/>
          <p:cNvSpPr>
            <a:spLocks noGrp="1" noChangeArrowheads="1"/>
          </p:cNvSpPr>
          <p:nvPr>
            <p:ph type="body" idx="1"/>
          </p:nvPr>
        </p:nvSpPr>
        <p:spPr>
          <a:xfrm>
            <a:off x="1039489" y="1636918"/>
            <a:ext cx="10506188" cy="4139998"/>
          </a:xfrm>
        </p:spPr>
        <p:txBody>
          <a:bodyPr/>
          <a:lstStyle/>
          <a:p>
            <a:pPr eaLnBrk="1" hangingPunct="1">
              <a:lnSpc>
                <a:spcPct val="90000"/>
              </a:lnSpc>
              <a:defRPr/>
            </a:pPr>
            <a:r>
              <a:rPr lang="cs-CZ" sz="3200" smtClean="0">
                <a:effectLst>
                  <a:outerShdw blurRad="38100" dist="38100" dir="2700000" algn="tl">
                    <a:srgbClr val="C0C0C0"/>
                  </a:outerShdw>
                </a:effectLst>
                <a:latin typeface="Calibri" pitchFamily="34" charset="0"/>
              </a:rPr>
              <a:t> Genová </a:t>
            </a:r>
            <a:r>
              <a:rPr lang="cs-CZ" sz="3200">
                <a:effectLst>
                  <a:outerShdw blurRad="38100" dist="38100" dir="2700000" algn="tl">
                    <a:srgbClr val="C0C0C0"/>
                  </a:outerShdw>
                </a:effectLst>
                <a:latin typeface="Calibri" pitchFamily="34" charset="0"/>
              </a:rPr>
              <a:t>terapie zárodečných buněk:</a:t>
            </a:r>
          </a:p>
          <a:p>
            <a:pPr lvl="1" eaLnBrk="1" hangingPunct="1">
              <a:lnSpc>
                <a:spcPct val="90000"/>
              </a:lnSpc>
              <a:defRPr/>
            </a:pPr>
            <a:r>
              <a:rPr lang="cs-CZ" sz="2800" i="1">
                <a:latin typeface="Calibri" pitchFamily="34" charset="0"/>
              </a:rPr>
              <a:t>In vitro</a:t>
            </a:r>
            <a:r>
              <a:rPr lang="cs-CZ" sz="2800">
                <a:latin typeface="Calibri" pitchFamily="34" charset="0"/>
              </a:rPr>
              <a:t> fertilizace vajíčka</a:t>
            </a:r>
          </a:p>
          <a:p>
            <a:pPr lvl="1" eaLnBrk="1" hangingPunct="1">
              <a:lnSpc>
                <a:spcPct val="90000"/>
              </a:lnSpc>
              <a:defRPr/>
            </a:pPr>
            <a:r>
              <a:rPr lang="cs-CZ" sz="2800">
                <a:latin typeface="Calibri" pitchFamily="34" charset="0"/>
              </a:rPr>
              <a:t>Zavedení žádoucího genu do vajíčka (např. retrovirem nebo mikroinjekcí)</a:t>
            </a:r>
          </a:p>
          <a:p>
            <a:pPr lvl="1" eaLnBrk="1" hangingPunct="1">
              <a:lnSpc>
                <a:spcPct val="90000"/>
              </a:lnSpc>
              <a:defRPr/>
            </a:pPr>
            <a:r>
              <a:rPr lang="cs-CZ" sz="2800">
                <a:latin typeface="Calibri" pitchFamily="34" charset="0"/>
              </a:rPr>
              <a:t>Integrace normálního genu a jeho exprese</a:t>
            </a:r>
          </a:p>
          <a:p>
            <a:pPr eaLnBrk="1" hangingPunct="1">
              <a:lnSpc>
                <a:spcPct val="90000"/>
              </a:lnSpc>
              <a:defRPr/>
            </a:pPr>
            <a:r>
              <a:rPr lang="cs-CZ" sz="3200" smtClean="0">
                <a:effectLst>
                  <a:outerShdw blurRad="38100" dist="38100" dir="2700000" algn="tl">
                    <a:srgbClr val="C0C0C0"/>
                  </a:outerShdw>
                </a:effectLst>
                <a:latin typeface="Calibri" pitchFamily="34" charset="0"/>
              </a:rPr>
              <a:t> Genová </a:t>
            </a:r>
            <a:r>
              <a:rPr lang="cs-CZ" sz="3200">
                <a:effectLst>
                  <a:outerShdw blurRad="38100" dist="38100" dir="2700000" algn="tl">
                    <a:srgbClr val="C0C0C0"/>
                  </a:outerShdw>
                </a:effectLst>
                <a:latin typeface="Calibri" pitchFamily="34" charset="0"/>
              </a:rPr>
              <a:t>terapie somatických buněk:</a:t>
            </a:r>
          </a:p>
          <a:p>
            <a:pPr lvl="1" eaLnBrk="1" hangingPunct="1">
              <a:lnSpc>
                <a:spcPct val="90000"/>
              </a:lnSpc>
              <a:defRPr/>
            </a:pPr>
            <a:r>
              <a:rPr lang="cs-CZ" sz="2800">
                <a:latin typeface="Calibri" pitchFamily="34" charset="0"/>
              </a:rPr>
              <a:t>Předpokládá znalost úlohy daného genu u daného onemocnění</a:t>
            </a:r>
          </a:p>
          <a:p>
            <a:pPr lvl="1" eaLnBrk="1" hangingPunct="1">
              <a:lnSpc>
                <a:spcPct val="90000"/>
              </a:lnSpc>
              <a:defRPr/>
            </a:pPr>
            <a:r>
              <a:rPr lang="cs-CZ" sz="2800">
                <a:latin typeface="Calibri" pitchFamily="34" charset="0"/>
              </a:rPr>
              <a:t>Syntéza normálního genu</a:t>
            </a:r>
          </a:p>
          <a:p>
            <a:pPr lvl="1" eaLnBrk="1" hangingPunct="1">
              <a:lnSpc>
                <a:spcPct val="90000"/>
              </a:lnSpc>
              <a:defRPr/>
            </a:pPr>
            <a:r>
              <a:rPr lang="cs-CZ" sz="2800">
                <a:latin typeface="Calibri" pitchFamily="34" charset="0"/>
              </a:rPr>
              <a:t>Exprese genu může probíhat pouze u vybrané skupiny buněk</a:t>
            </a:r>
          </a:p>
          <a:p>
            <a:pPr lvl="1" eaLnBrk="1" hangingPunct="1">
              <a:lnSpc>
                <a:spcPct val="90000"/>
              </a:lnSpc>
              <a:defRPr/>
            </a:pPr>
            <a:endParaRPr lang="cs-CZ" sz="2800">
              <a:latin typeface="Calibri" pitchFamily="34" charset="0"/>
            </a:endParaRPr>
          </a:p>
        </p:txBody>
      </p:sp>
    </p:spTree>
    <p:extLst>
      <p:ext uri="{BB962C8B-B14F-4D97-AF65-F5344CB8AC3E}">
        <p14:creationId xmlns:p14="http://schemas.microsoft.com/office/powerpoint/2010/main" val="149729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1547812" y="358785"/>
            <a:ext cx="8385175" cy="1431925"/>
          </a:xfrm>
        </p:spPr>
        <p:txBody>
          <a:bodyPr/>
          <a:lstStyle/>
          <a:p>
            <a:pPr eaLnBrk="1" hangingPunct="1"/>
            <a:r>
              <a:rPr lang="cs-CZ" altLang="cs-CZ" sz="3200" dirty="0">
                <a:latin typeface="Calibri" panose="020F0502020204030204" pitchFamily="34" charset="0"/>
              </a:rPr>
              <a:t>Pohled na genovou terapii </a:t>
            </a:r>
            <a:r>
              <a:rPr lang="cs-CZ" altLang="cs-CZ" sz="3200">
                <a:latin typeface="Calibri" panose="020F0502020204030204" pitchFamily="34" charset="0"/>
              </a:rPr>
              <a:t>zárodečných </a:t>
            </a:r>
            <a:r>
              <a:rPr lang="cs-CZ" altLang="cs-CZ" sz="3200" smtClean="0">
                <a:latin typeface="Calibri" panose="020F0502020204030204" pitchFamily="34" charset="0"/>
              </a:rPr>
              <a:t>buněk</a:t>
            </a:r>
            <a:endParaRPr lang="en-US" altLang="cs-CZ" sz="3200" dirty="0">
              <a:solidFill>
                <a:schemeClr val="tx1"/>
              </a:solidFill>
              <a:latin typeface="Calibri" panose="020F0502020204030204" pitchFamily="34" charset="0"/>
            </a:endParaRPr>
          </a:p>
        </p:txBody>
      </p:sp>
      <p:sp>
        <p:nvSpPr>
          <p:cNvPr id="24579" name="Rectangle 6"/>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4580" name="Rectangle 7"/>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4581" name="Rectangle 8"/>
          <p:cNvSpPr>
            <a:spLocks noChangeArrowheads="1"/>
          </p:cNvSpPr>
          <p:nvPr/>
        </p:nvSpPr>
        <p:spPr bwMode="auto">
          <a:xfrm>
            <a:off x="4176713" y="23717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34505" name="Rectangle 9"/>
          <p:cNvSpPr>
            <a:spLocks noChangeArrowheads="1"/>
          </p:cNvSpPr>
          <p:nvPr/>
        </p:nvSpPr>
        <p:spPr bwMode="auto">
          <a:xfrm>
            <a:off x="1547812" y="1438296"/>
            <a:ext cx="8708891"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cs-CZ" sz="2800">
                <a:effectLst>
                  <a:outerShdw blurRad="38100" dist="38100" dir="2700000" algn="tl">
                    <a:srgbClr val="C0C0C0"/>
                  </a:outerShdw>
                </a:effectLst>
                <a:latin typeface="Calibri" pitchFamily="34" charset="0"/>
              </a:rPr>
              <a:t>Genová terapie somatických buněk </a:t>
            </a:r>
            <a:r>
              <a:rPr lang="cs-CZ" sz="2800" smtClean="0">
                <a:effectLst>
                  <a:outerShdw blurRad="38100" dist="38100" dir="2700000" algn="tl">
                    <a:srgbClr val="C0C0C0"/>
                  </a:outerShdw>
                </a:effectLst>
                <a:latin typeface="Calibri" pitchFamily="34" charset="0"/>
              </a:rPr>
              <a:t>akceptována</a:t>
            </a:r>
          </a:p>
          <a:p>
            <a:pPr eaLnBrk="1" hangingPunct="1">
              <a:defRPr/>
            </a:pPr>
            <a:endParaRPr lang="cs-CZ" sz="2800">
              <a:effectLst>
                <a:outerShdw blurRad="38100" dist="38100" dir="2700000" algn="tl">
                  <a:srgbClr val="C0C0C0"/>
                </a:outerShdw>
              </a:effectLst>
              <a:latin typeface="Calibri" pitchFamily="34" charset="0"/>
            </a:endParaRPr>
          </a:p>
          <a:p>
            <a:pPr eaLnBrk="1" hangingPunct="1">
              <a:defRPr/>
            </a:pPr>
            <a:r>
              <a:rPr lang="cs-CZ" sz="2800">
                <a:effectLst>
                  <a:outerShdw blurRad="38100" dist="38100" dir="2700000" algn="tl">
                    <a:srgbClr val="C0C0C0"/>
                  </a:outerShdw>
                </a:effectLst>
                <a:latin typeface="Calibri" pitchFamily="34" charset="0"/>
              </a:rPr>
              <a:t>Genová terapie zárodečných buněk</a:t>
            </a:r>
          </a:p>
          <a:p>
            <a:pPr eaLnBrk="1" hangingPunct="1">
              <a:defRPr/>
            </a:pPr>
            <a:endParaRPr lang="cs-CZ" sz="2800">
              <a:effectLst>
                <a:outerShdw blurRad="38100" dist="38100" dir="2700000" algn="tl">
                  <a:srgbClr val="C0C0C0"/>
                </a:outerShdw>
              </a:effectLst>
              <a:latin typeface="Calibri" pitchFamily="34" charset="0"/>
            </a:endParaRPr>
          </a:p>
          <a:p>
            <a:pPr lvl="2" eaLnBrk="1" hangingPunct="1">
              <a:defRPr/>
            </a:pPr>
            <a:r>
              <a:rPr lang="cs-CZ" sz="2000" i="1">
                <a:effectLst>
                  <a:outerShdw blurRad="38100" dist="38100" dir="2700000" algn="tl">
                    <a:srgbClr val="C0C0C0"/>
                  </a:outerShdw>
                </a:effectLst>
                <a:latin typeface="Calibri" pitchFamily="34" charset="0"/>
              </a:rPr>
              <a:t>„…</a:t>
            </a:r>
            <a:r>
              <a:rPr lang="en-US" sz="2000" i="1">
                <a:effectLst>
                  <a:outerShdw blurRad="38100" dist="38100" dir="2700000" algn="tl">
                    <a:srgbClr val="C0C0C0"/>
                  </a:outerShdw>
                </a:effectLst>
                <a:latin typeface="Calibri" pitchFamily="34" charset="0"/>
              </a:rPr>
              <a:t>in the present state of research, it is not morally permissible to act in a</a:t>
            </a:r>
            <a:r>
              <a:rPr lang="cs-CZ" sz="2000" i="1">
                <a:effectLst>
                  <a:outerShdw blurRad="38100" dist="38100" dir="2700000" algn="tl">
                    <a:srgbClr val="C0C0C0"/>
                  </a:outerShdw>
                </a:effectLst>
                <a:latin typeface="Calibri" pitchFamily="34" charset="0"/>
              </a:rPr>
              <a:t> </a:t>
            </a:r>
            <a:r>
              <a:rPr lang="en-US" sz="2000" i="1">
                <a:effectLst>
                  <a:outerShdw blurRad="38100" dist="38100" dir="2700000" algn="tl">
                    <a:srgbClr val="C0C0C0"/>
                  </a:outerShdw>
                </a:effectLst>
                <a:latin typeface="Calibri" pitchFamily="34" charset="0"/>
              </a:rPr>
              <a:t>way that may cause possible harm to the resulting progeny. In the hypothesis of gene therapy</a:t>
            </a:r>
            <a:r>
              <a:rPr lang="cs-CZ" sz="2000" i="1">
                <a:effectLst>
                  <a:outerShdw blurRad="38100" dist="38100" dir="2700000" algn="tl">
                    <a:srgbClr val="C0C0C0"/>
                  </a:outerShdw>
                </a:effectLst>
                <a:latin typeface="Calibri" pitchFamily="34" charset="0"/>
              </a:rPr>
              <a:t> </a:t>
            </a:r>
            <a:r>
              <a:rPr lang="en-US" sz="2000" i="1">
                <a:effectLst>
                  <a:outerShdw blurRad="38100" dist="38100" dir="2700000" algn="tl">
                    <a:srgbClr val="C0C0C0"/>
                  </a:outerShdw>
                </a:effectLst>
                <a:latin typeface="Calibri" pitchFamily="34" charset="0"/>
              </a:rPr>
              <a:t>on the embryo, it needs to be added that this only takes place in the context of in vitro</a:t>
            </a:r>
            <a:r>
              <a:rPr lang="cs-CZ" sz="2000" i="1">
                <a:effectLst>
                  <a:outerShdw blurRad="38100" dist="38100" dir="2700000" algn="tl">
                    <a:srgbClr val="C0C0C0"/>
                  </a:outerShdw>
                </a:effectLst>
                <a:latin typeface="Calibri" pitchFamily="34" charset="0"/>
              </a:rPr>
              <a:t> </a:t>
            </a:r>
            <a:r>
              <a:rPr lang="en-US" sz="2000" i="1">
                <a:effectLst>
                  <a:outerShdw blurRad="38100" dist="38100" dir="2700000" algn="tl">
                    <a:srgbClr val="C0C0C0"/>
                  </a:outerShdw>
                </a:effectLst>
                <a:latin typeface="Calibri" pitchFamily="34" charset="0"/>
              </a:rPr>
              <a:t>fertilization and thus runs up against all the ethical objections to such procedures. For these</a:t>
            </a:r>
            <a:r>
              <a:rPr lang="cs-CZ" sz="2000" i="1">
                <a:effectLst>
                  <a:outerShdw blurRad="38100" dist="38100" dir="2700000" algn="tl">
                    <a:srgbClr val="C0C0C0"/>
                  </a:outerShdw>
                </a:effectLst>
                <a:latin typeface="Calibri" pitchFamily="34" charset="0"/>
              </a:rPr>
              <a:t> </a:t>
            </a:r>
            <a:r>
              <a:rPr lang="en-US" sz="2000" i="1">
                <a:effectLst>
                  <a:outerShdw blurRad="38100" dist="38100" dir="2700000" algn="tl">
                    <a:srgbClr val="C0C0C0"/>
                  </a:outerShdw>
                </a:effectLst>
                <a:latin typeface="Calibri" pitchFamily="34" charset="0"/>
              </a:rPr>
              <a:t>reasons, therefore, it must be stated that, in its current state, germ line cell therapy in all its</a:t>
            </a:r>
            <a:r>
              <a:rPr lang="cs-CZ" sz="2000" i="1">
                <a:effectLst>
                  <a:outerShdw blurRad="38100" dist="38100" dir="2700000" algn="tl">
                    <a:srgbClr val="C0C0C0"/>
                  </a:outerShdw>
                </a:effectLst>
                <a:latin typeface="Calibri" pitchFamily="34" charset="0"/>
              </a:rPr>
              <a:t> forms is morally illicit</a:t>
            </a:r>
            <a:r>
              <a:rPr lang="cs-CZ" sz="2000" i="1" smtClean="0">
                <a:effectLst>
                  <a:outerShdw blurRad="38100" dist="38100" dir="2700000" algn="tl">
                    <a:srgbClr val="C0C0C0"/>
                  </a:outerShdw>
                </a:effectLst>
                <a:latin typeface="Calibri" pitchFamily="34" charset="0"/>
              </a:rPr>
              <a:t>“  - </a:t>
            </a:r>
            <a:r>
              <a:rPr lang="cs-CZ" sz="2000" i="1"/>
              <a:t>Dignitas Personae</a:t>
            </a:r>
            <a:endParaRPr lang="cs-CZ" sz="2000" i="1">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17444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a:xfrm>
            <a:off x="1449388" y="358218"/>
            <a:ext cx="8385175" cy="1431925"/>
          </a:xfrm>
        </p:spPr>
        <p:txBody>
          <a:bodyPr/>
          <a:lstStyle/>
          <a:p>
            <a:pPr eaLnBrk="1" hangingPunct="1"/>
            <a:r>
              <a:rPr lang="cs-CZ" altLang="cs-CZ" sz="3200" dirty="0">
                <a:latin typeface="Calibri" panose="020F0502020204030204" pitchFamily="34" charset="0"/>
              </a:rPr>
              <a:t>Genová terapie </a:t>
            </a:r>
            <a:r>
              <a:rPr lang="cs-CZ" altLang="cs-CZ" sz="3200">
                <a:latin typeface="Calibri" panose="020F0502020204030204" pitchFamily="34" charset="0"/>
              </a:rPr>
              <a:t>zárodečných </a:t>
            </a:r>
            <a:r>
              <a:rPr lang="cs-CZ" altLang="cs-CZ" sz="3200" smtClean="0">
                <a:latin typeface="Calibri" panose="020F0502020204030204" pitchFamily="34" charset="0"/>
              </a:rPr>
              <a:t>buněk</a:t>
            </a:r>
            <a:endParaRPr lang="en-US" altLang="cs-CZ" sz="3200" dirty="0">
              <a:latin typeface="Calibri" panose="020F0502020204030204" pitchFamily="34" charset="0"/>
            </a:endParaRPr>
          </a:p>
        </p:txBody>
      </p:sp>
      <p:sp>
        <p:nvSpPr>
          <p:cNvPr id="26627" name="Rectangle 6"/>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6628" name="Rectangle 7"/>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6629" name="Rectangle 8"/>
          <p:cNvSpPr>
            <a:spLocks noChangeArrowheads="1"/>
          </p:cNvSpPr>
          <p:nvPr/>
        </p:nvSpPr>
        <p:spPr bwMode="auto">
          <a:xfrm>
            <a:off x="4176713" y="23717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37577" name="Rectangle 9"/>
          <p:cNvSpPr>
            <a:spLocks noChangeArrowheads="1"/>
          </p:cNvSpPr>
          <p:nvPr/>
        </p:nvSpPr>
        <p:spPr bwMode="auto">
          <a:xfrm>
            <a:off x="2208213" y="2060576"/>
            <a:ext cx="72009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sz="2000" i="1">
                <a:effectLst>
                  <a:outerShdw blurRad="38100" dist="38100" dir="2700000" algn="tl">
                    <a:srgbClr val="C0C0C0"/>
                  </a:outerShdw>
                </a:effectLst>
                <a:latin typeface="Calibri" pitchFamily="34" charset="0"/>
              </a:rPr>
              <a:t>Vždy v principu neetická, neboť chybí informovaný souhlas</a:t>
            </a:r>
          </a:p>
          <a:p>
            <a:pPr eaLnBrk="1" hangingPunct="1">
              <a:defRPr/>
            </a:pPr>
            <a:endParaRPr lang="cs-CZ" sz="2000" i="1">
              <a:effectLst>
                <a:outerShdw blurRad="38100" dist="38100" dir="2700000" algn="tl">
                  <a:srgbClr val="C0C0C0"/>
                </a:outerShdw>
              </a:effectLst>
              <a:latin typeface="Calibri" pitchFamily="34" charset="0"/>
            </a:endParaRPr>
          </a:p>
          <a:p>
            <a:pPr eaLnBrk="1" hangingPunct="1">
              <a:defRPr/>
            </a:pPr>
            <a:r>
              <a:rPr lang="cs-CZ" sz="2000" i="1">
                <a:effectLst>
                  <a:outerShdw blurRad="38100" dist="38100" dir="2700000" algn="tl">
                    <a:srgbClr val="C0C0C0"/>
                  </a:outerShdw>
                </a:effectLst>
                <a:latin typeface="Calibri" pitchFamily="34" charset="0"/>
              </a:rPr>
              <a:t>Z dalších generací pasivní příjemci výsledků „pokusů“</a:t>
            </a:r>
          </a:p>
          <a:p>
            <a:pPr eaLnBrk="1" hangingPunct="1">
              <a:defRPr/>
            </a:pPr>
            <a:endParaRPr lang="cs-CZ" sz="2000" i="1">
              <a:effectLst>
                <a:outerShdw blurRad="38100" dist="38100" dir="2700000" algn="tl">
                  <a:srgbClr val="C0C0C0"/>
                </a:outerShdw>
              </a:effectLst>
              <a:latin typeface="Calibri" pitchFamily="34" charset="0"/>
            </a:endParaRPr>
          </a:p>
          <a:p>
            <a:pPr eaLnBrk="1" hangingPunct="1">
              <a:defRPr/>
            </a:pPr>
            <a:r>
              <a:rPr lang="cs-CZ" sz="2000" i="1">
                <a:effectLst>
                  <a:outerShdw blurRad="38100" dist="38100" dir="2700000" algn="tl">
                    <a:srgbClr val="C0C0C0"/>
                  </a:outerShdw>
                </a:effectLst>
                <a:latin typeface="Calibri" pitchFamily="34" charset="0"/>
              </a:rPr>
              <a:t>Další generace mají právo zdědit od svých předchůdců nemodifikovaný genom</a:t>
            </a:r>
          </a:p>
          <a:p>
            <a:pPr eaLnBrk="1" hangingPunct="1">
              <a:defRPr/>
            </a:pPr>
            <a:endParaRPr lang="cs-CZ" sz="2000" i="1">
              <a:effectLst>
                <a:outerShdw blurRad="38100" dist="38100" dir="2700000" algn="tl">
                  <a:srgbClr val="C0C0C0"/>
                </a:outerShdw>
              </a:effectLst>
              <a:latin typeface="Calibri" pitchFamily="34" charset="0"/>
            </a:endParaRPr>
          </a:p>
          <a:p>
            <a:pPr eaLnBrk="1" hangingPunct="1">
              <a:defRPr/>
            </a:pPr>
            <a:r>
              <a:rPr lang="cs-CZ" sz="2000" i="1">
                <a:effectLst>
                  <a:outerShdw blurRad="38100" dist="38100" dir="2700000" algn="tl">
                    <a:srgbClr val="C0C0C0"/>
                  </a:outerShdw>
                </a:effectLst>
                <a:latin typeface="Calibri" pitchFamily="34" charset="0"/>
              </a:rPr>
              <a:t>Nejsme schopni zhodnotit objektivně všechny konsekvence genetických manipulací</a:t>
            </a:r>
          </a:p>
          <a:p>
            <a:pPr eaLnBrk="1" hangingPunct="1">
              <a:defRPr/>
            </a:pPr>
            <a:endParaRPr lang="cs-CZ" sz="2000" i="1">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26575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title"/>
          </p:nvPr>
        </p:nvSpPr>
        <p:spPr>
          <a:xfrm>
            <a:off x="1604963" y="398979"/>
            <a:ext cx="8229600" cy="1143000"/>
          </a:xfrm>
        </p:spPr>
        <p:txBody>
          <a:bodyPr/>
          <a:lstStyle/>
          <a:p>
            <a:pPr eaLnBrk="1" hangingPunct="1"/>
            <a:r>
              <a:rPr lang="cs-CZ" altLang="cs-CZ" sz="3200" dirty="0">
                <a:latin typeface="Calibri" panose="020F0502020204030204" pitchFamily="34" charset="0"/>
              </a:rPr>
              <a:t>Komplikace genové terapie</a:t>
            </a:r>
            <a:endParaRPr lang="en-US" altLang="cs-CZ" sz="3200" dirty="0">
              <a:latin typeface="Calibri" panose="020F0502020204030204" pitchFamily="34" charset="0"/>
            </a:endParaRPr>
          </a:p>
        </p:txBody>
      </p:sp>
      <p:sp>
        <p:nvSpPr>
          <p:cNvPr id="28675"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28676" name="Rectangle 7"/>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8677" name="Rectangle 8"/>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72041" name="Text Box 9"/>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28679" name="Text Box 10"/>
          <p:cNvSpPr txBox="1">
            <a:spLocks noChangeArrowheads="1"/>
          </p:cNvSpPr>
          <p:nvPr/>
        </p:nvSpPr>
        <p:spPr bwMode="auto">
          <a:xfrm>
            <a:off x="4203700" y="38163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b="1">
              <a:latin typeface="Calibri" panose="020F0502020204030204" pitchFamily="34" charset="0"/>
            </a:endParaRPr>
          </a:p>
          <a:p>
            <a:pPr eaLnBrk="1" hangingPunct="1">
              <a:spcBef>
                <a:spcPct val="0"/>
              </a:spcBef>
              <a:buFontTx/>
              <a:buNone/>
            </a:pPr>
            <a:endParaRPr lang="cs-CZ" altLang="cs-CZ" sz="1800">
              <a:latin typeface="Calibri" panose="020F0502020204030204" pitchFamily="34" charset="0"/>
            </a:endParaRPr>
          </a:p>
        </p:txBody>
      </p:sp>
      <p:sp>
        <p:nvSpPr>
          <p:cNvPr id="28680" name="Text Box 11"/>
          <p:cNvSpPr txBox="1">
            <a:spLocks noChangeArrowheads="1"/>
          </p:cNvSpPr>
          <p:nvPr/>
        </p:nvSpPr>
        <p:spPr bwMode="auto">
          <a:xfrm>
            <a:off x="3627438" y="3240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72044" name="Text Box 12"/>
          <p:cNvSpPr txBox="1">
            <a:spLocks noChangeArrowheads="1"/>
          </p:cNvSpPr>
          <p:nvPr/>
        </p:nvSpPr>
        <p:spPr bwMode="auto">
          <a:xfrm>
            <a:off x="2927350" y="1628776"/>
            <a:ext cx="7030066"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1" hangingPunct="1">
              <a:buFontTx/>
              <a:buAutoNum type="arabicParenR"/>
              <a:defRPr/>
            </a:pPr>
            <a:r>
              <a:rPr lang="cs-CZ" sz="3200">
                <a:effectLst>
                  <a:outerShdw blurRad="38100" dist="38100" dir="2700000" algn="tl">
                    <a:srgbClr val="C0C0C0"/>
                  </a:outerShdw>
                </a:effectLst>
                <a:latin typeface="Calibri" pitchFamily="34" charset="0"/>
              </a:rPr>
              <a:t>Krátkodobý efekt genové terapie</a:t>
            </a:r>
          </a:p>
          <a:p>
            <a:pPr eaLnBrk="1" hangingPunct="1">
              <a:defRPr/>
            </a:pPr>
            <a:r>
              <a:rPr lang="en-US" sz="3200">
                <a:effectLst>
                  <a:outerShdw blurRad="38100" dist="38100" dir="2700000" algn="tl">
                    <a:srgbClr val="C0C0C0"/>
                  </a:outerShdw>
                </a:effectLst>
                <a:latin typeface="Calibri" pitchFamily="34" charset="0"/>
              </a:rPr>
              <a:t> </a:t>
            </a:r>
          </a:p>
          <a:p>
            <a:pPr eaLnBrk="1" hangingPunct="1">
              <a:defRPr/>
            </a:pPr>
            <a:r>
              <a:rPr lang="en-US" sz="3200">
                <a:effectLst>
                  <a:outerShdw blurRad="38100" dist="38100" dir="2700000" algn="tl">
                    <a:srgbClr val="C0C0C0"/>
                  </a:outerShdw>
                </a:effectLst>
                <a:latin typeface="Calibri" pitchFamily="34" charset="0"/>
              </a:rPr>
              <a:t>2) I</a:t>
            </a:r>
            <a:r>
              <a:rPr lang="cs-CZ" sz="3200">
                <a:effectLst>
                  <a:outerShdw blurRad="38100" dist="38100" dir="2700000" algn="tl">
                    <a:srgbClr val="C0C0C0"/>
                  </a:outerShdw>
                </a:effectLst>
                <a:latin typeface="Calibri" pitchFamily="34" charset="0"/>
              </a:rPr>
              <a:t>munitní reakce organismu</a:t>
            </a:r>
          </a:p>
          <a:p>
            <a:pPr eaLnBrk="1" hangingPunct="1">
              <a:defRPr/>
            </a:pPr>
            <a:endParaRPr lang="cs-CZ" sz="3200">
              <a:effectLst>
                <a:outerShdw blurRad="38100" dist="38100" dir="2700000" algn="tl">
                  <a:srgbClr val="C0C0C0"/>
                </a:outerShdw>
              </a:effectLst>
              <a:latin typeface="Calibri" pitchFamily="34" charset="0"/>
            </a:endParaRPr>
          </a:p>
          <a:p>
            <a:pPr eaLnBrk="1" hangingPunct="1">
              <a:defRPr/>
            </a:pPr>
            <a:r>
              <a:rPr lang="en-US" sz="3200">
                <a:effectLst>
                  <a:outerShdw blurRad="38100" dist="38100" dir="2700000" algn="tl">
                    <a:srgbClr val="C0C0C0"/>
                  </a:outerShdw>
                </a:effectLst>
                <a:latin typeface="Calibri" pitchFamily="34" charset="0"/>
              </a:rPr>
              <a:t>3) </a:t>
            </a:r>
            <a:r>
              <a:rPr lang="cs-CZ" sz="3200">
                <a:effectLst>
                  <a:outerShdw blurRad="38100" dist="38100" dir="2700000" algn="tl">
                    <a:srgbClr val="C0C0C0"/>
                  </a:outerShdw>
                </a:effectLst>
                <a:latin typeface="Calibri" pitchFamily="34" charset="0"/>
              </a:rPr>
              <a:t>Technické p</a:t>
            </a:r>
            <a:r>
              <a:rPr lang="en-US" sz="3200">
                <a:effectLst>
                  <a:outerShdw blurRad="38100" dist="38100" dir="2700000" algn="tl">
                    <a:srgbClr val="C0C0C0"/>
                  </a:outerShdw>
                </a:effectLst>
                <a:latin typeface="Calibri" pitchFamily="34" charset="0"/>
              </a:rPr>
              <a:t>robl</a:t>
            </a:r>
            <a:r>
              <a:rPr lang="cs-CZ" sz="3200">
                <a:effectLst>
                  <a:outerShdw blurRad="38100" dist="38100" dir="2700000" algn="tl">
                    <a:srgbClr val="C0C0C0"/>
                  </a:outerShdw>
                </a:effectLst>
                <a:latin typeface="Calibri" pitchFamily="34" charset="0"/>
              </a:rPr>
              <a:t>émy s virovými vektory</a:t>
            </a:r>
          </a:p>
          <a:p>
            <a:pPr eaLnBrk="1" hangingPunct="1">
              <a:defRPr/>
            </a:pPr>
            <a:endParaRPr lang="cs-CZ" sz="3200">
              <a:effectLst>
                <a:outerShdw blurRad="38100" dist="38100" dir="2700000" algn="tl">
                  <a:srgbClr val="C0C0C0"/>
                </a:outerShdw>
              </a:effectLst>
              <a:latin typeface="Calibri" pitchFamily="34" charset="0"/>
            </a:endParaRPr>
          </a:p>
          <a:p>
            <a:pPr eaLnBrk="1" hangingPunct="1">
              <a:defRPr/>
            </a:pPr>
            <a:r>
              <a:rPr lang="en-US" sz="3200">
                <a:effectLst>
                  <a:outerShdw blurRad="38100" dist="38100" dir="2700000" algn="tl">
                    <a:srgbClr val="C0C0C0"/>
                  </a:outerShdw>
                </a:effectLst>
                <a:latin typeface="Calibri" pitchFamily="34" charset="0"/>
              </a:rPr>
              <a:t>4) Multi</a:t>
            </a:r>
            <a:r>
              <a:rPr lang="cs-CZ" sz="3200">
                <a:effectLst>
                  <a:outerShdw blurRad="38100" dist="38100" dir="2700000" algn="tl">
                    <a:srgbClr val="C0C0C0"/>
                  </a:outerShdw>
                </a:effectLst>
                <a:latin typeface="Calibri" pitchFamily="34" charset="0"/>
              </a:rPr>
              <a:t>genní onemocnění</a:t>
            </a:r>
            <a:endParaRPr lang="en-US" sz="3200">
              <a:effectLst>
                <a:outerShdw blurRad="38100" dist="38100" dir="2700000" algn="tl">
                  <a:srgbClr val="C0C0C0"/>
                </a:outerShdw>
              </a:effectLst>
              <a:latin typeface="Calibri" pitchFamily="34" charset="0"/>
            </a:endParaRPr>
          </a:p>
          <a:p>
            <a:pPr eaLnBrk="1" hangingPunct="1">
              <a:defRPr/>
            </a:pPr>
            <a:endParaRPr lang="cs-CZ" sz="320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703024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378482" y="3257045"/>
            <a:ext cx="11435037" cy="343911"/>
          </a:xfrm>
          <a:prstGeom prst="rect">
            <a:avLst/>
          </a:prstGeom>
        </p:spPr>
      </p:pic>
    </p:spTree>
    <p:extLst>
      <p:ext uri="{BB962C8B-B14F-4D97-AF65-F5344CB8AC3E}">
        <p14:creationId xmlns:p14="http://schemas.microsoft.com/office/powerpoint/2010/main" val="593838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a:xfrm>
            <a:off x="1919288" y="412866"/>
            <a:ext cx="8229600" cy="1143000"/>
          </a:xfrm>
        </p:spPr>
        <p:txBody>
          <a:bodyPr/>
          <a:lstStyle/>
          <a:p>
            <a:r>
              <a:rPr lang="cs-CZ" altLang="cs-CZ" sz="3200" dirty="0">
                <a:latin typeface="Calibri" panose="020F0502020204030204" pitchFamily="34" charset="0"/>
              </a:rPr>
              <a:t>Případ s dobrým koncem</a:t>
            </a:r>
            <a:endParaRPr lang="en-US" altLang="cs-CZ" sz="3200" dirty="0">
              <a:latin typeface="Calibri" panose="020F0502020204030204" pitchFamily="34" charset="0"/>
            </a:endParaRPr>
          </a:p>
        </p:txBody>
      </p:sp>
      <p:sp>
        <p:nvSpPr>
          <p:cNvPr id="30723" name="Rectangle 6"/>
          <p:cNvSpPr>
            <a:spLocks noGrp="1" noChangeArrowheads="1"/>
          </p:cNvSpPr>
          <p:nvPr>
            <p:ph type="body" sz="half" idx="1"/>
          </p:nvPr>
        </p:nvSpPr>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pic>
        <p:nvPicPr>
          <p:cNvPr id="30724" name="Picture 4" descr="AD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3339" y="4437064"/>
            <a:ext cx="3652837" cy="218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Rectangle 7"/>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30726" name="Rectangle 8"/>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213001" name="Text Box 9"/>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213002" name="Rectangle 10"/>
          <p:cNvSpPr>
            <a:spLocks noChangeArrowheads="1"/>
          </p:cNvSpPr>
          <p:nvPr/>
        </p:nvSpPr>
        <p:spPr bwMode="auto">
          <a:xfrm>
            <a:off x="1919288" y="1341438"/>
            <a:ext cx="799306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effectLst>
                  <a:outerShdw blurRad="38100" dist="38100" dir="2700000" algn="tl">
                    <a:srgbClr val="C0C0C0"/>
                  </a:outerShdw>
                </a:effectLst>
                <a:latin typeface="Calibri" pitchFamily="34" charset="0"/>
              </a:rPr>
              <a:t>První použití genové terapie se uskutečnilo 14. září 1990 (W.F. Anderson et al.)</a:t>
            </a:r>
          </a:p>
          <a:p>
            <a:pPr eaLnBrk="1" hangingPunct="1">
              <a:defRPr/>
            </a:pPr>
            <a:r>
              <a:rPr lang="cs-CZ">
                <a:effectLst>
                  <a:outerShdw blurRad="38100" dist="38100" dir="2700000" algn="tl">
                    <a:srgbClr val="C0C0C0"/>
                  </a:outerShdw>
                </a:effectLst>
                <a:latin typeface="Calibri" pitchFamily="34" charset="0"/>
              </a:rPr>
              <a:t>Pacientka Ashanti deSilva byla léčena pro ADA - SCID (severe combined immunodeficiency).</a:t>
            </a:r>
          </a:p>
          <a:p>
            <a:pPr eaLnBrk="1" hangingPunct="1">
              <a:defRPr/>
            </a:pPr>
            <a:r>
              <a:rPr lang="cs-CZ">
                <a:effectLst>
                  <a:outerShdw blurRad="38100" dist="38100" dir="2700000" algn="tl">
                    <a:srgbClr val="C0C0C0"/>
                  </a:outerShdw>
                </a:effectLst>
                <a:latin typeface="Calibri" pitchFamily="34" charset="0"/>
              </a:rPr>
              <a:t>Terapie účinkovala přibližně 2 roky, potom potíže, ale pacientka žije dosud, v současnosti se těší dobrému zdraví a studuje na vysoké škole.</a:t>
            </a:r>
          </a:p>
          <a:p>
            <a:pPr eaLnBrk="1" hangingPunct="1">
              <a:defRPr/>
            </a:pPr>
            <a:r>
              <a:rPr lang="cs-CZ">
                <a:effectLst>
                  <a:outerShdw blurRad="38100" dist="38100" dir="2700000" algn="tl">
                    <a:srgbClr val="C0C0C0"/>
                  </a:outerShdw>
                </a:effectLst>
                <a:latin typeface="Calibri" pitchFamily="34" charset="0"/>
              </a:rPr>
              <a:t>Zároveň léčba preparáty ADA.</a:t>
            </a:r>
          </a:p>
          <a:p>
            <a:pPr eaLnBrk="1" hangingPunct="1">
              <a:defRPr/>
            </a:pPr>
            <a:endParaRPr lang="cs-CZ">
              <a:effectLst>
                <a:outerShdw blurRad="38100" dist="38100" dir="2700000" algn="tl">
                  <a:srgbClr val="C0C0C0"/>
                </a:outerShdw>
              </a:effectLst>
              <a:latin typeface="Calibri" pitchFamily="34" charset="0"/>
            </a:endParaRPr>
          </a:p>
        </p:txBody>
      </p:sp>
      <p:pic>
        <p:nvPicPr>
          <p:cNvPr id="30729" name="Picture 16"/>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927351" y="4365626"/>
            <a:ext cx="2735263" cy="2187575"/>
          </a:xfrm>
        </p:spPr>
      </p:pic>
    </p:spTree>
    <p:extLst>
      <p:ext uri="{BB962C8B-B14F-4D97-AF65-F5344CB8AC3E}">
        <p14:creationId xmlns:p14="http://schemas.microsoft.com/office/powerpoint/2010/main" val="3316008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p:txBody>
          <a:bodyPr/>
          <a:lstStyle/>
          <a:p>
            <a:pPr eaLnBrk="1" hangingPunct="1"/>
            <a:endParaRPr lang="cs-CZ" altLang="cs-CZ"/>
          </a:p>
        </p:txBody>
      </p:sp>
      <p:pic>
        <p:nvPicPr>
          <p:cNvPr id="32771"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87939" y="1773239"/>
            <a:ext cx="2390775" cy="4276725"/>
          </a:xfrm>
          <a:noFill/>
        </p:spPr>
      </p:pic>
      <p:pic>
        <p:nvPicPr>
          <p:cNvPr id="32772"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208213" y="1700213"/>
            <a:ext cx="2170112" cy="3124200"/>
          </a:xfrm>
        </p:spPr>
      </p:pic>
      <p:pic>
        <p:nvPicPr>
          <p:cNvPr id="32773" name="Picture 7"/>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7751764" y="1773238"/>
            <a:ext cx="2181225" cy="2514600"/>
          </a:xfrm>
          <a:noFill/>
        </p:spPr>
      </p:pic>
    </p:spTree>
    <p:extLst>
      <p:ext uri="{BB962C8B-B14F-4D97-AF65-F5344CB8AC3E}">
        <p14:creationId xmlns:p14="http://schemas.microsoft.com/office/powerpoint/2010/main" val="3951938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p:nvPr>
        </p:nvSpPr>
        <p:spPr>
          <a:xfrm>
            <a:off x="1500948" y="392077"/>
            <a:ext cx="8229600" cy="1143000"/>
          </a:xfrm>
        </p:spPr>
        <p:txBody>
          <a:bodyPr/>
          <a:lstStyle/>
          <a:p>
            <a:pPr eaLnBrk="1" hangingPunct="1"/>
            <a:r>
              <a:rPr lang="cs-CZ" altLang="cs-CZ" sz="3200" dirty="0">
                <a:latin typeface="Calibri" panose="020F0502020204030204" pitchFamily="34" charset="0"/>
              </a:rPr>
              <a:t>Případ se špatným koncem</a:t>
            </a:r>
            <a:endParaRPr lang="en-US" altLang="cs-CZ" sz="3200" dirty="0">
              <a:latin typeface="Calibri" panose="020F0502020204030204" pitchFamily="34" charset="0"/>
            </a:endParaRPr>
          </a:p>
        </p:txBody>
      </p:sp>
      <p:sp>
        <p:nvSpPr>
          <p:cNvPr id="33795"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33796" name="Rectangle 7"/>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33797" name="Rectangle 8"/>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61801" name="Text Box 9"/>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grpSp>
        <p:nvGrpSpPr>
          <p:cNvPr id="33799" name="Group 10"/>
          <p:cNvGrpSpPr>
            <a:grpSpLocks/>
          </p:cNvGrpSpPr>
          <p:nvPr/>
        </p:nvGrpSpPr>
        <p:grpSpPr bwMode="auto">
          <a:xfrm>
            <a:off x="1847850" y="1484313"/>
            <a:ext cx="8281988" cy="4235450"/>
            <a:chOff x="384" y="144"/>
            <a:chExt cx="4784" cy="1922"/>
          </a:xfrm>
        </p:grpSpPr>
        <p:sp>
          <p:nvSpPr>
            <p:cNvPr id="33801" name="Text Box 11"/>
            <p:cNvSpPr txBox="1">
              <a:spLocks noChangeArrowheads="1"/>
            </p:cNvSpPr>
            <p:nvPr/>
          </p:nvSpPr>
          <p:spPr bwMode="auto">
            <a:xfrm>
              <a:off x="384" y="528"/>
              <a:ext cx="3600" cy="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a:p>
              <a:pPr eaLnBrk="1" hangingPunct="1">
                <a:spcBef>
                  <a:spcPct val="0"/>
                </a:spcBef>
                <a:buFontTx/>
                <a:buNone/>
              </a:pPr>
              <a:r>
                <a:rPr lang="cs-CZ" altLang="cs-CZ" sz="1800">
                  <a:latin typeface="Calibri" panose="020F0502020204030204" pitchFamily="34" charset="0"/>
                </a:rPr>
                <a:t>Novorozenci </a:t>
              </a:r>
              <a:r>
                <a:rPr lang="en-US" altLang="cs-CZ" sz="1800">
                  <a:latin typeface="Calibri" panose="020F0502020204030204" pitchFamily="34" charset="0"/>
                  <a:sym typeface="Wingdings" panose="05000000000000000000" pitchFamily="2" charset="2"/>
                </a:rPr>
                <a:t></a:t>
              </a:r>
              <a:r>
                <a:rPr lang="cs-CZ" altLang="cs-CZ" sz="1800">
                  <a:latin typeface="Calibri" panose="020F0502020204030204" pitchFamily="34" charset="0"/>
                  <a:sym typeface="Wingdings" panose="05000000000000000000" pitchFamily="2" charset="2"/>
                </a:rPr>
                <a:t> kóma během 72 hodin po porodu</a:t>
              </a:r>
            </a:p>
            <a:p>
              <a:pPr eaLnBrk="1" hangingPunct="1">
                <a:spcBef>
                  <a:spcPct val="0"/>
                </a:spcBef>
                <a:buFontTx/>
                <a:buNone/>
              </a:pPr>
              <a:r>
                <a:rPr lang="cs-CZ" altLang="cs-CZ" sz="1800">
                  <a:latin typeface="Calibri" panose="020F0502020204030204" pitchFamily="34" charset="0"/>
                  <a:sym typeface="Wingdings" panose="05000000000000000000" pitchFamily="2" charset="2"/>
                </a:rPr>
                <a:t>Většina trpí závažným poškozením mozku</a:t>
              </a:r>
              <a:endParaRPr lang="en-US" altLang="cs-CZ" sz="1800">
                <a:latin typeface="Calibri" panose="020F0502020204030204" pitchFamily="34" charset="0"/>
              </a:endParaRPr>
            </a:p>
            <a:p>
              <a:pPr lvl="2" eaLnBrk="1" hangingPunct="1">
                <a:spcBef>
                  <a:spcPct val="0"/>
                </a:spcBef>
                <a:buFontTx/>
                <a:buNone/>
              </a:pPr>
              <a:r>
                <a:rPr lang="cs-CZ" altLang="cs-CZ" sz="1800">
                  <a:latin typeface="Calibri" panose="020F0502020204030204" pitchFamily="34" charset="0"/>
                </a:rPr>
                <a:t>Čtvrtina pacientů zemře během prvního roku</a:t>
              </a:r>
            </a:p>
            <a:p>
              <a:pPr lvl="2" eaLnBrk="1" hangingPunct="1">
                <a:spcBef>
                  <a:spcPct val="0"/>
                </a:spcBef>
                <a:buFontTx/>
                <a:buNone/>
              </a:pPr>
              <a:r>
                <a:rPr lang="cs-CZ" altLang="cs-CZ" sz="1800">
                  <a:latin typeface="Calibri" panose="020F0502020204030204" pitchFamily="34" charset="0"/>
                </a:rPr>
                <a:t>Polovina pacientů zemře do pěti let</a:t>
              </a:r>
              <a:endParaRPr lang="en-US" altLang="cs-CZ" sz="1800">
                <a:latin typeface="Calibri" panose="020F0502020204030204" pitchFamily="34" charset="0"/>
              </a:endParaRPr>
            </a:p>
            <a:p>
              <a:pPr lvl="1" eaLnBrk="1" hangingPunct="1">
                <a:spcBef>
                  <a:spcPct val="0"/>
                </a:spcBef>
                <a:buFontTx/>
                <a:buNone/>
              </a:pPr>
              <a:r>
                <a:rPr lang="cs-CZ" altLang="cs-CZ" sz="1800">
                  <a:latin typeface="Calibri" panose="020F0502020204030204" pitchFamily="34" charset="0"/>
                </a:rPr>
                <a:t>Časná léčba nízkoproteinovou dietou</a:t>
              </a:r>
            </a:p>
            <a:p>
              <a:pPr lvl="1" eaLnBrk="1" hangingPunct="1">
                <a:spcBef>
                  <a:spcPct val="0"/>
                </a:spcBef>
                <a:buFontTx/>
                <a:buNone/>
              </a:pPr>
              <a:r>
                <a:rPr lang="cs-CZ" altLang="cs-CZ" sz="1800">
                  <a:latin typeface="Calibri" panose="020F0502020204030204" pitchFamily="34" charset="0"/>
                </a:rPr>
                <a:t>Deriváty benzoátu sodného a jiných preparátů sodíku</a:t>
              </a:r>
            </a:p>
            <a:p>
              <a:pPr lvl="1" eaLnBrk="1" hangingPunct="1">
                <a:spcBef>
                  <a:spcPct val="0"/>
                </a:spcBef>
                <a:buFont typeface="Wingdings" panose="05000000000000000000" pitchFamily="2" charset="2"/>
                <a:buChar char="à"/>
              </a:pPr>
              <a:r>
                <a:rPr lang="cs-CZ" altLang="cs-CZ" sz="1800">
                  <a:latin typeface="Calibri" panose="020F0502020204030204" pitchFamily="34" charset="0"/>
                  <a:sym typeface="Wingdings" panose="05000000000000000000" pitchFamily="2" charset="2"/>
                </a:rPr>
                <a:t>Snazší eliminace amoniaku z těla</a:t>
              </a:r>
            </a:p>
            <a:p>
              <a:pPr lvl="1" eaLnBrk="1" hangingPunct="1">
                <a:spcBef>
                  <a:spcPct val="0"/>
                </a:spcBef>
                <a:buFont typeface="Wingdings" panose="05000000000000000000" pitchFamily="2" charset="2"/>
                <a:buChar char="à"/>
              </a:pPr>
              <a:endParaRPr lang="cs-CZ" altLang="cs-CZ" sz="1800">
                <a:latin typeface="Calibri" panose="020F0502020204030204" pitchFamily="34" charset="0"/>
              </a:endParaRPr>
            </a:p>
            <a:p>
              <a:pPr lvl="1" eaLnBrk="1" hangingPunct="1">
                <a:spcBef>
                  <a:spcPct val="0"/>
                </a:spcBef>
                <a:buFont typeface="Wingdings" panose="05000000000000000000" pitchFamily="2" charset="2"/>
                <a:buNone/>
              </a:pPr>
              <a:r>
                <a:rPr lang="cs-CZ" altLang="cs-CZ" sz="1800">
                  <a:latin typeface="Calibri" panose="020F0502020204030204" pitchFamily="34" charset="0"/>
                </a:rPr>
                <a:t>Protokol genové terapie zahájen 13. 9. 1999, podpora životních funkcí ukončena v důsledku mozkové smrti 17. 9. 1999. Příčinou smrti: Syndrom respiračního selhání</a:t>
              </a:r>
            </a:p>
          </p:txBody>
        </p:sp>
        <p:pic>
          <p:nvPicPr>
            <p:cNvPr id="3380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 y="144"/>
              <a:ext cx="1136" cy="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03" name="Text Box 13"/>
            <p:cNvSpPr txBox="1">
              <a:spLocks noChangeArrowheads="1"/>
            </p:cNvSpPr>
            <p:nvPr/>
          </p:nvSpPr>
          <p:spPr bwMode="auto">
            <a:xfrm>
              <a:off x="4176" y="1776"/>
              <a:ext cx="864"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cs-CZ" sz="1600"/>
                <a:t>1980 - 9/17/99</a:t>
              </a:r>
            </a:p>
          </p:txBody>
        </p:sp>
      </p:grpSp>
      <p:sp>
        <p:nvSpPr>
          <p:cNvPr id="33800" name="Text Box 14"/>
          <p:cNvSpPr txBox="1">
            <a:spLocks noChangeArrowheads="1"/>
          </p:cNvSpPr>
          <p:nvPr/>
        </p:nvSpPr>
        <p:spPr bwMode="auto">
          <a:xfrm>
            <a:off x="1919288" y="1628775"/>
            <a:ext cx="5199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a:latin typeface="Calibri" panose="020F0502020204030204" pitchFamily="34" charset="0"/>
              </a:rPr>
              <a:t>Deficience ornitinkarbamoyltransferázy</a:t>
            </a:r>
          </a:p>
        </p:txBody>
      </p:sp>
    </p:spTree>
    <p:extLst>
      <p:ext uri="{BB962C8B-B14F-4D97-AF65-F5344CB8AC3E}">
        <p14:creationId xmlns:p14="http://schemas.microsoft.com/office/powerpoint/2010/main" val="533934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l="20833" t="14583" r="20000" b="38542"/>
          <a:stretch>
            <a:fillRect/>
          </a:stretch>
        </p:blipFill>
        <p:spPr bwMode="auto">
          <a:xfrm>
            <a:off x="1524001" y="0"/>
            <a:ext cx="912971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35843" name="TextovéPole 4"/>
          <p:cNvSpPr txBox="1">
            <a:spLocks noChangeArrowheads="1"/>
          </p:cNvSpPr>
          <p:nvPr/>
        </p:nvSpPr>
        <p:spPr bwMode="auto">
          <a:xfrm>
            <a:off x="1738314" y="6000751"/>
            <a:ext cx="8715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cs typeface="Arial" panose="020B0604020202020204" pitchFamily="34" charset="0"/>
              </a:rPr>
              <a:t>Celý životopis JG sepsaný jeho otcem Paulem Gelsingerem je na </a:t>
            </a:r>
          </a:p>
          <a:p>
            <a:pPr eaLnBrk="1" hangingPunct="1">
              <a:spcBef>
                <a:spcPct val="0"/>
              </a:spcBef>
              <a:buFontTx/>
              <a:buNone/>
            </a:pPr>
            <a:r>
              <a:rPr lang="cs-CZ" altLang="cs-CZ" sz="1800">
                <a:cs typeface="Arial" panose="020B0604020202020204" pitchFamily="34" charset="0"/>
              </a:rPr>
              <a:t>http://www.jesse-gelsinger.com/</a:t>
            </a:r>
          </a:p>
        </p:txBody>
      </p:sp>
    </p:spTree>
    <p:extLst>
      <p:ext uri="{BB962C8B-B14F-4D97-AF65-F5344CB8AC3E}">
        <p14:creationId xmlns:p14="http://schemas.microsoft.com/office/powerpoint/2010/main" val="36040669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title"/>
          </p:nvPr>
        </p:nvSpPr>
        <p:spPr>
          <a:xfrm>
            <a:off x="1524000" y="299245"/>
            <a:ext cx="8229600" cy="1143000"/>
          </a:xfrm>
        </p:spPr>
        <p:txBody>
          <a:bodyPr/>
          <a:lstStyle/>
          <a:p>
            <a:pPr eaLnBrk="1" hangingPunct="1"/>
            <a:r>
              <a:rPr lang="cs-CZ" altLang="cs-CZ" sz="3200" dirty="0">
                <a:latin typeface="Calibri" panose="020F0502020204030204" pitchFamily="34" charset="0"/>
              </a:rPr>
              <a:t>Francouzská studie</a:t>
            </a:r>
            <a:endParaRPr lang="en-US" altLang="cs-CZ" sz="3200" dirty="0">
              <a:latin typeface="Calibri" panose="020F0502020204030204" pitchFamily="34" charset="0"/>
            </a:endParaRPr>
          </a:p>
        </p:txBody>
      </p:sp>
      <p:sp>
        <p:nvSpPr>
          <p:cNvPr id="36867"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36868" name="Rectangle 8"/>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36869"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47466" name="Text Box 10"/>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147470" name="Rectangle 14"/>
          <p:cNvSpPr>
            <a:spLocks noChangeArrowheads="1"/>
          </p:cNvSpPr>
          <p:nvPr/>
        </p:nvSpPr>
        <p:spPr bwMode="auto">
          <a:xfrm>
            <a:off x="1919288" y="1916114"/>
            <a:ext cx="820896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sz="2000" dirty="0">
                <a:latin typeface="Calibri" pitchFamily="34" charset="0"/>
              </a:rPr>
              <a:t>May. 8, 2000 </a:t>
            </a:r>
          </a:p>
          <a:p>
            <a:pPr eaLnBrk="1" hangingPunct="1">
              <a:defRPr/>
            </a:pPr>
            <a:r>
              <a:rPr lang="en-US" sz="2000" dirty="0">
                <a:latin typeface="Calibri" pitchFamily="34" charset="0"/>
              </a:rPr>
              <a:t>Bubble-Free </a:t>
            </a:r>
          </a:p>
          <a:p>
            <a:pPr eaLnBrk="1" hangingPunct="1">
              <a:defRPr/>
            </a:pPr>
            <a:r>
              <a:rPr lang="en-US" sz="2000" dirty="0">
                <a:latin typeface="Calibri" pitchFamily="34" charset="0"/>
              </a:rPr>
              <a:t>French doctors score a gene-therapy triumph </a:t>
            </a:r>
          </a:p>
          <a:p>
            <a:pPr eaLnBrk="1" hangingPunct="1">
              <a:defRPr/>
            </a:pPr>
            <a:r>
              <a:rPr lang="en-US" sz="2000" dirty="0">
                <a:latin typeface="Calibri" pitchFamily="34" charset="0"/>
              </a:rPr>
              <a:t>By </a:t>
            </a:r>
            <a:r>
              <a:rPr lang="en-US" sz="2000" u="sng" dirty="0">
                <a:latin typeface="Calibri" pitchFamily="34" charset="0"/>
              </a:rPr>
              <a:t>CHRISTINE GORMAN</a:t>
            </a:r>
            <a:endParaRPr lang="en-US" sz="2000" dirty="0">
              <a:latin typeface="Calibri" pitchFamily="34" charset="0"/>
            </a:endParaRPr>
          </a:p>
          <a:p>
            <a:pPr eaLnBrk="1" hangingPunct="1">
              <a:defRPr/>
            </a:pPr>
            <a:endParaRPr lang="en-US" sz="2000" dirty="0">
              <a:latin typeface="Calibri" pitchFamily="34" charset="0"/>
            </a:endParaRPr>
          </a:p>
          <a:p>
            <a:pPr eaLnBrk="1" hangingPunct="1">
              <a:defRPr/>
            </a:pPr>
            <a:r>
              <a:rPr lang="en-US" sz="2000" dirty="0">
                <a:latin typeface="Calibri" pitchFamily="34" charset="0"/>
              </a:rPr>
              <a:t>The two infants, 11 months and eight months old, suffered from a rare life-threatening disorder called severe combined immunodeficiency. Because a genetic mutation kept their immune systems from fending off even the most innocuous infections, both faced lifelong confinement in sterile shielded environments. Now, 10 months after undergoing treatment in France to correct the defect, these " bubble babies" are out of their bubbles--back at home and acting for all the world like normal babies.</a:t>
            </a:r>
          </a:p>
        </p:txBody>
      </p:sp>
    </p:spTree>
    <p:extLst>
      <p:ext uri="{BB962C8B-B14F-4D97-AF65-F5344CB8AC3E}">
        <p14:creationId xmlns:p14="http://schemas.microsoft.com/office/powerpoint/2010/main" val="3988585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8"/>
          <p:cNvSpPr>
            <a:spLocks noGrp="1" noChangeArrowheads="1"/>
          </p:cNvSpPr>
          <p:nvPr>
            <p:ph type="title"/>
          </p:nvPr>
        </p:nvSpPr>
        <p:spPr>
          <a:xfrm>
            <a:off x="1018015" y="235745"/>
            <a:ext cx="8229601" cy="1143000"/>
          </a:xfrm>
        </p:spPr>
        <p:txBody>
          <a:bodyPr/>
          <a:lstStyle/>
          <a:p>
            <a:pPr eaLnBrk="1" hangingPunct="1"/>
            <a:r>
              <a:rPr lang="cs-CZ" altLang="cs-CZ" sz="3200" dirty="0">
                <a:latin typeface="Calibri" panose="020F0502020204030204" pitchFamily="34" charset="0"/>
              </a:rPr>
              <a:t>LMO-2 indukovaná T-leukémie</a:t>
            </a:r>
          </a:p>
        </p:txBody>
      </p:sp>
      <p:sp>
        <p:nvSpPr>
          <p:cNvPr id="38915"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pic>
        <p:nvPicPr>
          <p:cNvPr id="38916" name="Picture 14" descr="SCAN"/>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79650" y="1700213"/>
            <a:ext cx="3475038" cy="3744912"/>
          </a:xfrm>
          <a:noFill/>
        </p:spPr>
      </p:pic>
      <p:sp>
        <p:nvSpPr>
          <p:cNvPr id="38917" name="Rectangle 8"/>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38918"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51562" name="Text Box 10"/>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pic>
        <p:nvPicPr>
          <p:cNvPr id="38920" name="Picture 17"/>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11900" y="1700214"/>
            <a:ext cx="3671888" cy="3743325"/>
          </a:xfrm>
          <a:noFill/>
        </p:spPr>
      </p:pic>
    </p:spTree>
    <p:extLst>
      <p:ext uri="{BB962C8B-B14F-4D97-AF65-F5344CB8AC3E}">
        <p14:creationId xmlns:p14="http://schemas.microsoft.com/office/powerpoint/2010/main" val="972676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20000" y="395115"/>
            <a:ext cx="8229600" cy="1143000"/>
          </a:xfrm>
        </p:spPr>
        <p:txBody>
          <a:bodyPr>
            <a:normAutofit/>
          </a:bodyPr>
          <a:lstStyle/>
          <a:p>
            <a:pPr fontAlgn="auto">
              <a:spcAft>
                <a:spcPts val="0"/>
              </a:spcAft>
              <a:defRPr/>
            </a:pPr>
            <a:r>
              <a:rPr lang="cs-CZ" sz="3200" dirty="0" err="1">
                <a:solidFill>
                  <a:schemeClr val="tx2">
                    <a:satMod val="200000"/>
                  </a:schemeClr>
                </a:solidFill>
                <a:latin typeface="Calibri" pitchFamily="34" charset="0"/>
                <a:cs typeface="Calibri" pitchFamily="34" charset="0"/>
              </a:rPr>
              <a:t>Neterapeutické</a:t>
            </a:r>
            <a:r>
              <a:rPr lang="cs-CZ" sz="3200" dirty="0">
                <a:solidFill>
                  <a:schemeClr val="tx2">
                    <a:satMod val="200000"/>
                  </a:schemeClr>
                </a:solidFill>
                <a:latin typeface="Calibri" pitchFamily="34" charset="0"/>
                <a:cs typeface="Calibri" pitchFamily="34" charset="0"/>
              </a:rPr>
              <a:t> genetické modifikace</a:t>
            </a:r>
          </a:p>
        </p:txBody>
      </p:sp>
      <p:sp>
        <p:nvSpPr>
          <p:cNvPr id="40963" name="Rectangle 3"/>
          <p:cNvSpPr>
            <a:spLocks noGrp="1" noChangeArrowheads="1"/>
          </p:cNvSpPr>
          <p:nvPr>
            <p:ph idx="1"/>
          </p:nvPr>
        </p:nvSpPr>
        <p:spPr/>
        <p:txBody>
          <a:bodyPr/>
          <a:lstStyle/>
          <a:p>
            <a:pPr marL="411163">
              <a:buFont typeface="Wingdings" panose="05000000000000000000" pitchFamily="2" charset="2"/>
              <a:buChar char=""/>
            </a:pPr>
            <a:r>
              <a:rPr lang="cs-CZ" altLang="cs-CZ" smtClean="0">
                <a:latin typeface="Calibri" panose="020F0502020204030204" pitchFamily="34" charset="0"/>
                <a:cs typeface="Calibri" panose="020F0502020204030204" pitchFamily="34" charset="0"/>
              </a:rPr>
              <a:t> </a:t>
            </a:r>
            <a:r>
              <a:rPr lang="cs-CZ" altLang="cs-CZ" sz="2400" smtClean="0">
                <a:latin typeface="Calibri" panose="020F0502020204030204" pitchFamily="34" charset="0"/>
                <a:cs typeface="Calibri" panose="020F0502020204030204" pitchFamily="34" charset="0"/>
              </a:rPr>
              <a:t>stejné </a:t>
            </a:r>
            <a:r>
              <a:rPr lang="cs-CZ" altLang="cs-CZ" sz="2400">
                <a:latin typeface="Calibri" panose="020F0502020204030204" pitchFamily="34" charset="0"/>
                <a:cs typeface="Calibri" panose="020F0502020204030204" pitchFamily="34" charset="0"/>
              </a:rPr>
              <a:t>nástroje a techniky, jaké byly vytvořeny pro pro genovou terapii nemocí člověka, mohou být využity pro jiné nežli genetické manipulace lidských </a:t>
            </a:r>
            <a:r>
              <a:rPr lang="cs-CZ" altLang="cs-CZ" sz="2400" smtClean="0">
                <a:latin typeface="Calibri" panose="020F0502020204030204" pitchFamily="34" charset="0"/>
                <a:cs typeface="Calibri" panose="020F0502020204030204" pitchFamily="34" charset="0"/>
              </a:rPr>
              <a:t>bytostí</a:t>
            </a:r>
          </a:p>
          <a:p>
            <a:pPr marL="411163">
              <a:buFont typeface="Wingdings" panose="05000000000000000000" pitchFamily="2" charset="2"/>
              <a:buChar char=""/>
            </a:pPr>
            <a:endParaRPr lang="cs-CZ" altLang="cs-CZ" sz="2400">
              <a:latin typeface="Calibri" panose="020F0502020204030204" pitchFamily="34" charset="0"/>
              <a:cs typeface="Calibri" panose="020F0502020204030204" pitchFamily="34" charset="0"/>
            </a:endParaRPr>
          </a:p>
          <a:p>
            <a:pPr marL="411163">
              <a:buFont typeface="Wingdings" panose="05000000000000000000" pitchFamily="2" charset="2"/>
              <a:buChar char=""/>
            </a:pPr>
            <a:r>
              <a:rPr lang="cs-CZ" altLang="cs-CZ" sz="2400" smtClean="0">
                <a:latin typeface="Calibri" panose="020F0502020204030204" pitchFamily="34" charset="0"/>
                <a:cs typeface="Calibri" panose="020F0502020204030204" pitchFamily="34" charset="0"/>
              </a:rPr>
              <a:t> genová </a:t>
            </a:r>
            <a:r>
              <a:rPr lang="cs-CZ" altLang="cs-CZ" sz="2400">
                <a:latin typeface="Calibri" panose="020F0502020204030204" pitchFamily="34" charset="0"/>
                <a:cs typeface="Calibri" panose="020F0502020204030204" pitchFamily="34" charset="0"/>
              </a:rPr>
              <a:t>terapie je primárně určena k léčbě závažných onemocnění – obecně jsou tyto genetické odchylky chápány jako chyby, které neposkytují svému nositeli žádnou výhodu a které by měly být odstraněny, kdykoli je to možné</a:t>
            </a:r>
          </a:p>
          <a:p>
            <a:pPr marL="411163">
              <a:buFont typeface="Wingdings" panose="05000000000000000000" pitchFamily="2" charset="2"/>
              <a:buChar char=""/>
            </a:pPr>
            <a:endParaRPr lang="cs-CZ" altLang="cs-CZ">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41808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fontAlgn="auto">
              <a:spcAft>
                <a:spcPts val="0"/>
              </a:spcAft>
              <a:defRPr/>
            </a:pPr>
            <a:r>
              <a:rPr lang="cs-CZ" dirty="0" err="1">
                <a:solidFill>
                  <a:schemeClr val="tx2">
                    <a:satMod val="200000"/>
                  </a:schemeClr>
                </a:solidFill>
                <a:latin typeface="Calibri" pitchFamily="34" charset="0"/>
                <a:cs typeface="Calibri" pitchFamily="34" charset="0"/>
              </a:rPr>
              <a:t>Neterapeutické</a:t>
            </a:r>
            <a:r>
              <a:rPr lang="cs-CZ" dirty="0">
                <a:solidFill>
                  <a:schemeClr val="tx2">
                    <a:satMod val="200000"/>
                  </a:schemeClr>
                </a:solidFill>
                <a:latin typeface="Calibri" pitchFamily="34" charset="0"/>
                <a:cs typeface="Calibri" pitchFamily="34" charset="0"/>
              </a:rPr>
              <a:t> genetické modifikace</a:t>
            </a:r>
            <a:br>
              <a:rPr lang="cs-CZ" dirty="0">
                <a:solidFill>
                  <a:schemeClr val="tx2">
                    <a:satMod val="200000"/>
                  </a:schemeClr>
                </a:solidFill>
                <a:latin typeface="Calibri" pitchFamily="34" charset="0"/>
                <a:cs typeface="Calibri" pitchFamily="34" charset="0"/>
              </a:rPr>
            </a:br>
            <a:endParaRPr lang="cs-CZ" dirty="0">
              <a:solidFill>
                <a:schemeClr val="tx2">
                  <a:satMod val="200000"/>
                </a:schemeClr>
              </a:solidFill>
              <a:latin typeface="Calibri" pitchFamily="34" charset="0"/>
              <a:cs typeface="Calibri" pitchFamily="34" charset="0"/>
            </a:endParaRPr>
          </a:p>
        </p:txBody>
      </p:sp>
      <p:sp>
        <p:nvSpPr>
          <p:cNvPr id="41987" name="Rectangle 3"/>
          <p:cNvSpPr>
            <a:spLocks noGrp="1" noChangeArrowheads="1"/>
          </p:cNvSpPr>
          <p:nvPr>
            <p:ph idx="1"/>
          </p:nvPr>
        </p:nvSpPr>
        <p:spPr>
          <a:xfrm>
            <a:off x="720000" y="1828800"/>
            <a:ext cx="9490800" cy="4648200"/>
          </a:xfrm>
        </p:spPr>
        <p:txBody>
          <a:bodyPr/>
          <a:lstStyle/>
          <a:p>
            <a:pPr marL="411163">
              <a:lnSpc>
                <a:spcPct val="80000"/>
              </a:lnSpc>
              <a:buFont typeface="Wingdings 2" panose="05020102010507070707" pitchFamily="18" charset="2"/>
              <a:buChar char=""/>
            </a:pPr>
            <a:r>
              <a:rPr lang="cs-CZ" altLang="cs-CZ" sz="2400" smtClean="0">
                <a:latin typeface="Calibri" panose="020F0502020204030204" pitchFamily="34" charset="0"/>
                <a:cs typeface="Calibri" panose="020F0502020204030204" pitchFamily="34" charset="0"/>
              </a:rPr>
              <a:t> </a:t>
            </a:r>
            <a:r>
              <a:rPr lang="cs-CZ" altLang="cs-CZ" sz="2400" smtClean="0">
                <a:latin typeface="Calibri" panose="020F0502020204030204" pitchFamily="34" charset="0"/>
                <a:cs typeface="Calibri" panose="020F0502020204030204" pitchFamily="34" charset="0"/>
              </a:rPr>
              <a:t>západní </a:t>
            </a:r>
            <a:r>
              <a:rPr lang="cs-CZ" altLang="cs-CZ" sz="2400">
                <a:latin typeface="Calibri" panose="020F0502020204030204" pitchFamily="34" charset="0"/>
                <a:cs typeface="Calibri" panose="020F0502020204030204" pitchFamily="34" charset="0"/>
              </a:rPr>
              <a:t>vědecká i teologická tradice chápe nemoc jako zlo, proti kterému je třeba bojovat  a které je třeba </a:t>
            </a:r>
            <a:r>
              <a:rPr lang="cs-CZ" altLang="cs-CZ" sz="2400" smtClean="0">
                <a:latin typeface="Calibri" panose="020F0502020204030204" pitchFamily="34" charset="0"/>
                <a:cs typeface="Calibri" panose="020F0502020204030204" pitchFamily="34" charset="0"/>
              </a:rPr>
              <a:t>odstranit</a:t>
            </a:r>
          </a:p>
          <a:p>
            <a:pPr marL="411163">
              <a:lnSpc>
                <a:spcPct val="80000"/>
              </a:lnSpc>
              <a:buFont typeface="Wingdings 2" panose="05020102010507070707" pitchFamily="18" charset="2"/>
              <a:buChar char=""/>
            </a:pPr>
            <a:endParaRPr lang="cs-CZ" altLang="cs-CZ" sz="2400">
              <a:latin typeface="Calibri" panose="020F0502020204030204" pitchFamily="34" charset="0"/>
              <a:cs typeface="Calibri" panose="020F0502020204030204" pitchFamily="34" charset="0"/>
            </a:endParaRPr>
          </a:p>
          <a:p>
            <a:pPr marL="411163">
              <a:lnSpc>
                <a:spcPct val="80000"/>
              </a:lnSpc>
              <a:buFont typeface="Wingdings 2" panose="05020102010507070707" pitchFamily="18" charset="2"/>
              <a:buChar char=""/>
            </a:pPr>
            <a:r>
              <a:rPr lang="cs-CZ" altLang="cs-CZ" sz="2400" smtClean="0">
                <a:latin typeface="Calibri" panose="020F0502020204030204" pitchFamily="34" charset="0"/>
                <a:cs typeface="Calibri" panose="020F0502020204030204" pitchFamily="34" charset="0"/>
              </a:rPr>
              <a:t> odstranění </a:t>
            </a:r>
            <a:r>
              <a:rPr lang="cs-CZ" altLang="cs-CZ" sz="2400">
                <a:latin typeface="Calibri" panose="020F0502020204030204" pitchFamily="34" charset="0"/>
                <a:cs typeface="Calibri" panose="020F0502020204030204" pitchFamily="34" charset="0"/>
              </a:rPr>
              <a:t>utrpení, které je způsobeno nemocemi, se obecně chápe jako morální dobro či dokonce jako morální imperativ (morální apel na lékaře</a:t>
            </a:r>
            <a:r>
              <a:rPr lang="cs-CZ" altLang="cs-CZ" sz="2400" smtClean="0">
                <a:latin typeface="Calibri" panose="020F0502020204030204" pitchFamily="34" charset="0"/>
                <a:cs typeface="Calibri" panose="020F0502020204030204" pitchFamily="34" charset="0"/>
              </a:rPr>
              <a:t>)</a:t>
            </a:r>
          </a:p>
          <a:p>
            <a:pPr marL="411163">
              <a:lnSpc>
                <a:spcPct val="80000"/>
              </a:lnSpc>
              <a:buFont typeface="Wingdings 2" panose="05020102010507070707" pitchFamily="18" charset="2"/>
              <a:buChar char=""/>
            </a:pPr>
            <a:endParaRPr lang="cs-CZ" altLang="cs-CZ" sz="2400">
              <a:latin typeface="Calibri" panose="020F0502020204030204" pitchFamily="34" charset="0"/>
              <a:cs typeface="Calibri" panose="020F0502020204030204" pitchFamily="34" charset="0"/>
            </a:endParaRPr>
          </a:p>
          <a:p>
            <a:pPr marL="411163">
              <a:lnSpc>
                <a:spcPct val="80000"/>
              </a:lnSpc>
              <a:buFont typeface="Wingdings 2" panose="05020102010507070707" pitchFamily="18" charset="2"/>
              <a:buChar char=""/>
            </a:pPr>
            <a:r>
              <a:rPr lang="cs-CZ" altLang="cs-CZ" sz="2400" smtClean="0">
                <a:latin typeface="Calibri" panose="020F0502020204030204" pitchFamily="34" charset="0"/>
                <a:cs typeface="Calibri" panose="020F0502020204030204" pitchFamily="34" charset="0"/>
              </a:rPr>
              <a:t> Pravdou </a:t>
            </a:r>
            <a:r>
              <a:rPr lang="cs-CZ" altLang="cs-CZ" sz="2400">
                <a:latin typeface="Calibri" panose="020F0502020204030204" pitchFamily="34" charset="0"/>
                <a:cs typeface="Calibri" panose="020F0502020204030204" pitchFamily="34" charset="0"/>
              </a:rPr>
              <a:t>je, že medicínské znalosti jsou již dnes používány k vylepšení různých aspektů lidských bytostí, které nemají s nemocí nic společného – typickým případem je plastická chirurgie</a:t>
            </a:r>
            <a:r>
              <a:rPr lang="cs-CZ" altLang="cs-CZ" sz="2400" smtClean="0">
                <a:latin typeface="Calibri" panose="020F0502020204030204" pitchFamily="34" charset="0"/>
                <a:cs typeface="Calibri" panose="020F0502020204030204" pitchFamily="34" charset="0"/>
              </a:rPr>
              <a:t>…</a:t>
            </a:r>
          </a:p>
          <a:p>
            <a:pPr marL="411163">
              <a:lnSpc>
                <a:spcPct val="80000"/>
              </a:lnSpc>
              <a:buFont typeface="Wingdings 2" panose="05020102010507070707" pitchFamily="18" charset="2"/>
              <a:buChar char=""/>
            </a:pPr>
            <a:endParaRPr lang="cs-CZ" altLang="cs-CZ" sz="2400">
              <a:latin typeface="Calibri" panose="020F0502020204030204" pitchFamily="34" charset="0"/>
              <a:cs typeface="Calibri" panose="020F0502020204030204" pitchFamily="34" charset="0"/>
            </a:endParaRPr>
          </a:p>
          <a:p>
            <a:pPr marL="411163">
              <a:lnSpc>
                <a:spcPct val="80000"/>
              </a:lnSpc>
              <a:buFont typeface="Wingdings 2" panose="05020102010507070707" pitchFamily="18" charset="2"/>
              <a:buChar char=""/>
            </a:pPr>
            <a:r>
              <a:rPr lang="cs-CZ" altLang="cs-CZ" sz="2400" smtClean="0">
                <a:latin typeface="Calibri" panose="020F0502020204030204" pitchFamily="34" charset="0"/>
                <a:cs typeface="Calibri" panose="020F0502020204030204" pitchFamily="34" charset="0"/>
              </a:rPr>
              <a:t> …</a:t>
            </a:r>
            <a:r>
              <a:rPr lang="cs-CZ" altLang="cs-CZ" sz="2400">
                <a:latin typeface="Calibri" panose="020F0502020204030204" pitchFamily="34" charset="0"/>
                <a:cs typeface="Calibri" panose="020F0502020204030204" pitchFamily="34" charset="0"/>
              </a:rPr>
              <a:t>která ovšem není chápána jako neetická či neakceptovatelná</a:t>
            </a:r>
          </a:p>
        </p:txBody>
      </p:sp>
    </p:spTree>
    <p:extLst>
      <p:ext uri="{BB962C8B-B14F-4D97-AF65-F5344CB8AC3E}">
        <p14:creationId xmlns:p14="http://schemas.microsoft.com/office/powerpoint/2010/main" val="2315224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fontAlgn="auto">
              <a:spcAft>
                <a:spcPts val="0"/>
              </a:spcAft>
              <a:defRPr/>
            </a:pPr>
            <a:r>
              <a:rPr lang="cs-CZ" dirty="0" err="1">
                <a:solidFill>
                  <a:schemeClr val="tx2">
                    <a:satMod val="200000"/>
                  </a:schemeClr>
                </a:solidFill>
                <a:latin typeface="Calibri" pitchFamily="34" charset="0"/>
                <a:cs typeface="Calibri" pitchFamily="34" charset="0"/>
              </a:rPr>
              <a:t>Neterapeutické</a:t>
            </a:r>
            <a:r>
              <a:rPr lang="cs-CZ" dirty="0">
                <a:solidFill>
                  <a:schemeClr val="tx2">
                    <a:satMod val="200000"/>
                  </a:schemeClr>
                </a:solidFill>
                <a:latin typeface="Calibri" pitchFamily="34" charset="0"/>
                <a:cs typeface="Calibri" pitchFamily="34" charset="0"/>
              </a:rPr>
              <a:t> genetické modifikace</a:t>
            </a:r>
            <a:br>
              <a:rPr lang="cs-CZ" dirty="0">
                <a:solidFill>
                  <a:schemeClr val="tx2">
                    <a:satMod val="200000"/>
                  </a:schemeClr>
                </a:solidFill>
                <a:latin typeface="Calibri" pitchFamily="34" charset="0"/>
                <a:cs typeface="Calibri" pitchFamily="34" charset="0"/>
              </a:rPr>
            </a:br>
            <a:endParaRPr lang="cs-CZ" dirty="0">
              <a:solidFill>
                <a:schemeClr val="tx2">
                  <a:satMod val="200000"/>
                </a:schemeClr>
              </a:solidFill>
              <a:latin typeface="Calibri" pitchFamily="34" charset="0"/>
              <a:cs typeface="Calibri" pitchFamily="34" charset="0"/>
            </a:endParaRPr>
          </a:p>
        </p:txBody>
      </p:sp>
      <p:sp>
        <p:nvSpPr>
          <p:cNvPr id="43011" name="Rectangle 3"/>
          <p:cNvSpPr>
            <a:spLocks noGrp="1" noChangeArrowheads="1"/>
          </p:cNvSpPr>
          <p:nvPr>
            <p:ph idx="1"/>
          </p:nvPr>
        </p:nvSpPr>
        <p:spPr/>
        <p:txBody>
          <a:bodyPr/>
          <a:lstStyle/>
          <a:p>
            <a:pPr eaLnBrk="1" hangingPunct="1">
              <a:lnSpc>
                <a:spcPct val="90000"/>
              </a:lnSpc>
            </a:pPr>
            <a:r>
              <a:rPr lang="cs-CZ" altLang="cs-CZ" smtClean="0">
                <a:latin typeface="Calibri" panose="020F0502020204030204" pitchFamily="34" charset="0"/>
                <a:cs typeface="Calibri" panose="020F0502020204030204" pitchFamily="34" charset="0"/>
              </a:rPr>
              <a:t> Může </a:t>
            </a:r>
            <a:r>
              <a:rPr lang="cs-CZ" altLang="cs-CZ">
                <a:latin typeface="Calibri" panose="020F0502020204030204" pitchFamily="34" charset="0"/>
                <a:cs typeface="Calibri" panose="020F0502020204030204" pitchFamily="34" charset="0"/>
              </a:rPr>
              <a:t>být tentýž přístup aplikován ke genetické modifikaci lidských parametrů, které nesouvisejí s chorobami jako takovými</a:t>
            </a:r>
            <a:r>
              <a:rPr lang="cs-CZ" altLang="cs-CZ" smtClean="0">
                <a:latin typeface="Calibri" panose="020F0502020204030204" pitchFamily="34" charset="0"/>
                <a:cs typeface="Calibri" panose="020F0502020204030204" pitchFamily="34" charset="0"/>
              </a:rPr>
              <a:t>?</a:t>
            </a:r>
          </a:p>
          <a:p>
            <a:pPr marL="72000" indent="0" eaLnBrk="1" hangingPunct="1">
              <a:lnSpc>
                <a:spcPct val="90000"/>
              </a:lnSpc>
              <a:buNone/>
            </a:pPr>
            <a:endParaRPr lang="cs-CZ" altLang="cs-CZ">
              <a:latin typeface="Calibri" panose="020F0502020204030204" pitchFamily="34" charset="0"/>
              <a:cs typeface="Calibri" panose="020F0502020204030204" pitchFamily="34" charset="0"/>
            </a:endParaRPr>
          </a:p>
          <a:p>
            <a:pPr eaLnBrk="1" hangingPunct="1">
              <a:lnSpc>
                <a:spcPct val="90000"/>
              </a:lnSpc>
            </a:pPr>
            <a:r>
              <a:rPr lang="cs-CZ" altLang="cs-CZ" smtClean="0">
                <a:latin typeface="Calibri" panose="020F0502020204030204" pitchFamily="34" charset="0"/>
                <a:cs typeface="Calibri" panose="020F0502020204030204" pitchFamily="34" charset="0"/>
              </a:rPr>
              <a:t> Jedná </a:t>
            </a:r>
            <a:r>
              <a:rPr lang="cs-CZ" altLang="cs-CZ">
                <a:latin typeface="Calibri" panose="020F0502020204030204" pitchFamily="34" charset="0"/>
                <a:cs typeface="Calibri" panose="020F0502020204030204" pitchFamily="34" charset="0"/>
              </a:rPr>
              <a:t>se zejména o typické kvantitativní znaky, jako je: </a:t>
            </a:r>
          </a:p>
          <a:p>
            <a:pPr lvl="1" eaLnBrk="1" hangingPunct="1">
              <a:lnSpc>
                <a:spcPct val="90000"/>
              </a:lnSpc>
            </a:pPr>
            <a:r>
              <a:rPr lang="cs-CZ" altLang="cs-CZ">
                <a:latin typeface="Calibri" panose="020F0502020204030204" pitchFamily="34" charset="0"/>
                <a:cs typeface="Calibri" panose="020F0502020204030204" pitchFamily="34" charset="0"/>
              </a:rPr>
              <a:t>tělesná výška</a:t>
            </a:r>
          </a:p>
          <a:p>
            <a:pPr lvl="1" eaLnBrk="1" hangingPunct="1">
              <a:lnSpc>
                <a:spcPct val="90000"/>
              </a:lnSpc>
            </a:pPr>
            <a:r>
              <a:rPr lang="cs-CZ" altLang="cs-CZ">
                <a:latin typeface="Calibri" panose="020F0502020204030204" pitchFamily="34" charset="0"/>
                <a:cs typeface="Calibri" panose="020F0502020204030204" pitchFamily="34" charset="0"/>
              </a:rPr>
              <a:t>barva kůže</a:t>
            </a:r>
          </a:p>
          <a:p>
            <a:pPr lvl="1" eaLnBrk="1" hangingPunct="1">
              <a:lnSpc>
                <a:spcPct val="90000"/>
              </a:lnSpc>
            </a:pPr>
            <a:r>
              <a:rPr lang="cs-CZ" altLang="cs-CZ">
                <a:latin typeface="Calibri" panose="020F0502020204030204" pitchFamily="34" charset="0"/>
                <a:cs typeface="Calibri" panose="020F0502020204030204" pitchFamily="34" charset="0"/>
              </a:rPr>
              <a:t>inteligence</a:t>
            </a:r>
          </a:p>
        </p:txBody>
      </p:sp>
    </p:spTree>
    <p:extLst>
      <p:ext uri="{BB962C8B-B14F-4D97-AF65-F5344CB8AC3E}">
        <p14:creationId xmlns:p14="http://schemas.microsoft.com/office/powerpoint/2010/main" val="40253479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82203" y="450200"/>
            <a:ext cx="8229600" cy="1143000"/>
          </a:xfrm>
        </p:spPr>
        <p:txBody>
          <a:bodyPr>
            <a:normAutofit/>
          </a:bodyPr>
          <a:lstStyle/>
          <a:p>
            <a:pPr fontAlgn="auto">
              <a:spcAft>
                <a:spcPts val="0"/>
              </a:spcAft>
              <a:defRPr/>
            </a:pPr>
            <a:r>
              <a:rPr lang="cs-CZ" dirty="0" err="1">
                <a:solidFill>
                  <a:schemeClr val="tx2">
                    <a:satMod val="200000"/>
                  </a:schemeClr>
                </a:solidFill>
                <a:latin typeface="Calibri" pitchFamily="34" charset="0"/>
                <a:cs typeface="Calibri" pitchFamily="34" charset="0"/>
              </a:rPr>
              <a:t>Neterapeutické</a:t>
            </a:r>
            <a:r>
              <a:rPr lang="cs-CZ" dirty="0">
                <a:solidFill>
                  <a:schemeClr val="tx2">
                    <a:satMod val="200000"/>
                  </a:schemeClr>
                </a:solidFill>
                <a:latin typeface="Calibri" pitchFamily="34" charset="0"/>
                <a:cs typeface="Calibri" pitchFamily="34" charset="0"/>
              </a:rPr>
              <a:t> genetické modifikace</a:t>
            </a:r>
          </a:p>
        </p:txBody>
      </p:sp>
      <p:sp>
        <p:nvSpPr>
          <p:cNvPr id="44035" name="Rectangle 3"/>
          <p:cNvSpPr>
            <a:spLocks noGrp="1" noChangeArrowheads="1"/>
          </p:cNvSpPr>
          <p:nvPr>
            <p:ph idx="1"/>
          </p:nvPr>
        </p:nvSpPr>
        <p:spPr>
          <a:xfrm>
            <a:off x="1086444" y="1460998"/>
            <a:ext cx="9467715" cy="4648200"/>
          </a:xfrm>
        </p:spPr>
        <p:txBody>
          <a:bodyPr/>
          <a:lstStyle/>
          <a:p>
            <a:pPr marL="411163">
              <a:buFont typeface="Wingdings" panose="05000000000000000000" pitchFamily="2" charset="2"/>
              <a:buChar char=""/>
            </a:pPr>
            <a:r>
              <a:rPr lang="cs-CZ" altLang="cs-CZ" sz="2000">
                <a:latin typeface="Calibri" panose="020F0502020204030204" pitchFamily="34" charset="0"/>
                <a:cs typeface="Calibri" panose="020F0502020204030204" pitchFamily="34" charset="0"/>
              </a:rPr>
              <a:t>dítě je od narození od svého okolí determinováno k určité budoucnosti (…ovšem determinováno je i psychosociálním prostředím, co nějž se rodí, atd</a:t>
            </a:r>
            <a:r>
              <a:rPr lang="cs-CZ" altLang="cs-CZ" sz="2000" smtClean="0">
                <a:latin typeface="Calibri" panose="020F0502020204030204" pitchFamily="34" charset="0"/>
                <a:cs typeface="Calibri" panose="020F0502020204030204" pitchFamily="34" charset="0"/>
              </a:rPr>
              <a:t>.)</a:t>
            </a:r>
          </a:p>
          <a:p>
            <a:pPr marL="411163">
              <a:buFont typeface="Wingdings" panose="05000000000000000000" pitchFamily="2" charset="2"/>
              <a:buChar char=""/>
            </a:pPr>
            <a:endParaRPr lang="cs-CZ" altLang="cs-CZ" sz="2000">
              <a:latin typeface="Calibri" panose="020F0502020204030204" pitchFamily="34" charset="0"/>
              <a:cs typeface="Calibri" panose="020F0502020204030204" pitchFamily="34" charset="0"/>
            </a:endParaRPr>
          </a:p>
          <a:p>
            <a:pPr marL="411163">
              <a:buFont typeface="Wingdings" panose="05000000000000000000" pitchFamily="2" charset="2"/>
              <a:buChar char=""/>
            </a:pPr>
            <a:r>
              <a:rPr lang="cs-CZ" altLang="cs-CZ" sz="2000">
                <a:latin typeface="Calibri" panose="020F0502020204030204" pitchFamily="34" charset="0"/>
                <a:cs typeface="Calibri" panose="020F0502020204030204" pitchFamily="34" charset="0"/>
              </a:rPr>
              <a:t>možnost vzniku novodobé superiorní třídy populace, favorizované oproti </a:t>
            </a:r>
            <a:r>
              <a:rPr lang="cs-CZ" altLang="cs-CZ" sz="2000" smtClean="0">
                <a:latin typeface="Calibri" panose="020F0502020204030204" pitchFamily="34" charset="0"/>
                <a:cs typeface="Calibri" panose="020F0502020204030204" pitchFamily="34" charset="0"/>
              </a:rPr>
              <a:t>majoritě</a:t>
            </a:r>
          </a:p>
          <a:p>
            <a:pPr marL="411163">
              <a:buFont typeface="Wingdings" panose="05000000000000000000" pitchFamily="2" charset="2"/>
              <a:buChar char=""/>
            </a:pPr>
            <a:endParaRPr lang="cs-CZ" altLang="cs-CZ" sz="2000">
              <a:latin typeface="Calibri" panose="020F0502020204030204" pitchFamily="34" charset="0"/>
              <a:cs typeface="Calibri" panose="020F0502020204030204" pitchFamily="34" charset="0"/>
            </a:endParaRPr>
          </a:p>
          <a:p>
            <a:pPr marL="411163">
              <a:buFont typeface="Wingdings" panose="05000000000000000000" pitchFamily="2" charset="2"/>
              <a:buChar char=""/>
            </a:pPr>
            <a:r>
              <a:rPr lang="cs-CZ" altLang="cs-CZ" sz="2000">
                <a:latin typeface="Calibri" panose="020F0502020204030204" pitchFamily="34" charset="0"/>
                <a:cs typeface="Calibri" panose="020F0502020204030204" pitchFamily="34" charset="0"/>
              </a:rPr>
              <a:t>místo toho, abych cítil své úspěchy jako své, budu je cítit jako výsledek genetiků. Čí je vlastně zásluha, že jsem vystudoval VŠ? </a:t>
            </a:r>
            <a:endParaRPr lang="cs-CZ" altLang="cs-CZ" sz="2000" smtClean="0">
              <a:latin typeface="Calibri" panose="020F0502020204030204" pitchFamily="34" charset="0"/>
              <a:cs typeface="Calibri" panose="020F0502020204030204" pitchFamily="34" charset="0"/>
            </a:endParaRPr>
          </a:p>
          <a:p>
            <a:pPr marL="411163">
              <a:buFont typeface="Wingdings" panose="05000000000000000000" pitchFamily="2" charset="2"/>
              <a:buChar char=""/>
            </a:pPr>
            <a:endParaRPr lang="cs-CZ" altLang="cs-CZ" sz="2000">
              <a:latin typeface="Calibri" panose="020F0502020204030204" pitchFamily="34" charset="0"/>
              <a:cs typeface="Calibri" panose="020F0502020204030204" pitchFamily="34" charset="0"/>
            </a:endParaRPr>
          </a:p>
          <a:p>
            <a:pPr marL="411163">
              <a:buFont typeface="Wingdings" panose="05000000000000000000" pitchFamily="2" charset="2"/>
              <a:buChar char=""/>
            </a:pPr>
            <a:r>
              <a:rPr lang="cs-CZ" altLang="cs-CZ" sz="2400">
                <a:latin typeface="Calibri" panose="020F0502020204030204" pitchFamily="34" charset="0"/>
                <a:cs typeface="Calibri" panose="020F0502020204030204" pitchFamily="34" charset="0"/>
              </a:rPr>
              <a:t>Superiorita jako výsledek modifikovaných genů, nikoli přírodního výběru</a:t>
            </a:r>
          </a:p>
          <a:p>
            <a:pPr marL="411163">
              <a:buFont typeface="Wingdings" panose="05000000000000000000" pitchFamily="2" charset="2"/>
              <a:buChar char=""/>
            </a:pPr>
            <a:endParaRPr lang="cs-CZ" altLang="cs-CZ" sz="2400"/>
          </a:p>
        </p:txBody>
      </p:sp>
    </p:spTree>
    <p:extLst>
      <p:ext uri="{BB962C8B-B14F-4D97-AF65-F5344CB8AC3E}">
        <p14:creationId xmlns:p14="http://schemas.microsoft.com/office/powerpoint/2010/main" val="391786858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804357" y="293689"/>
            <a:ext cx="6861175" cy="792162"/>
          </a:xfrm>
        </p:spPr>
        <p:txBody>
          <a:bodyPr/>
          <a:lstStyle/>
          <a:p>
            <a:pPr eaLnBrk="1" hangingPunct="1"/>
            <a:r>
              <a:rPr lang="cs-CZ" altLang="cs-CZ" dirty="0">
                <a:latin typeface="Calibri" panose="020F0502020204030204" pitchFamily="34" charset="0"/>
              </a:rPr>
              <a:t>Co je genová terapie</a:t>
            </a:r>
            <a:endParaRPr lang="en-US" altLang="cs-CZ" dirty="0">
              <a:latin typeface="Calibri" panose="020F0502020204030204" pitchFamily="34" charset="0"/>
            </a:endParaRPr>
          </a:p>
        </p:txBody>
      </p:sp>
      <p:sp>
        <p:nvSpPr>
          <p:cNvPr id="5123"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endParaRPr>
          </a:p>
          <a:p>
            <a:pPr eaLnBrk="1" hangingPunct="1"/>
            <a:endParaRPr lang="en-US" altLang="cs-CZ">
              <a:solidFill>
                <a:srgbClr val="FFFF00"/>
              </a:solidFill>
            </a:endParaRPr>
          </a:p>
          <a:p>
            <a:pPr eaLnBrk="1" hangingPunct="1">
              <a:buFontTx/>
              <a:buNone/>
            </a:pPr>
            <a:endParaRPr lang="en-CA" altLang="cs-CZ">
              <a:solidFill>
                <a:srgbClr val="FFFF00"/>
              </a:solidFill>
            </a:endParaRPr>
          </a:p>
          <a:p>
            <a:pPr eaLnBrk="1" hangingPunct="1">
              <a:buFontTx/>
              <a:buNone/>
            </a:pPr>
            <a:endParaRPr lang="en-CA" altLang="cs-CZ">
              <a:solidFill>
                <a:srgbClr val="FFFF00"/>
              </a:solidFill>
            </a:endParaRPr>
          </a:p>
          <a:p>
            <a:pPr eaLnBrk="1" hangingPunct="1">
              <a:buFontTx/>
              <a:buNone/>
            </a:pPr>
            <a:endParaRPr lang="en-CA" altLang="cs-CZ"/>
          </a:p>
        </p:txBody>
      </p:sp>
      <p:sp>
        <p:nvSpPr>
          <p:cNvPr id="5124" name="Rectangle 7"/>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5125" name="Rectangle 8"/>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203785" name="Text Box 9"/>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Arial" charset="0"/>
            </a:endParaRPr>
          </a:p>
        </p:txBody>
      </p:sp>
      <p:sp>
        <p:nvSpPr>
          <p:cNvPr id="203786" name="Rectangle 10"/>
          <p:cNvSpPr>
            <a:spLocks noChangeArrowheads="1"/>
          </p:cNvSpPr>
          <p:nvPr/>
        </p:nvSpPr>
        <p:spPr bwMode="auto">
          <a:xfrm>
            <a:off x="804356" y="1600200"/>
            <a:ext cx="1049894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defRPr/>
            </a:pPr>
            <a:r>
              <a:rPr lang="cs-CZ" dirty="0">
                <a:effectLst>
                  <a:outerShdw blurRad="38100" dist="38100" dir="2700000" algn="tl">
                    <a:srgbClr val="C0C0C0"/>
                  </a:outerShdw>
                </a:effectLst>
                <a:latin typeface="Calibri" pitchFamily="34" charset="0"/>
              </a:rPr>
              <a:t>Jedná se o zavedení funkčních genů do buněk a tkání jedince, které jsou postiženy onemocněním. Přestože technologie je zatím nedokonalá, vykazuje použití genové terapie částečné úspěchy již nyní.</a:t>
            </a:r>
          </a:p>
          <a:p>
            <a:pPr marL="457200" indent="-457200">
              <a:defRPr/>
            </a:pPr>
            <a:endParaRPr lang="en-US" b="1" dirty="0">
              <a:effectLst>
                <a:outerShdw blurRad="38100" dist="38100" dir="2700000" algn="tl">
                  <a:srgbClr val="C0C0C0"/>
                </a:outerShdw>
              </a:effectLst>
              <a:latin typeface="Calibri" pitchFamily="34" charset="0"/>
            </a:endParaRPr>
          </a:p>
          <a:p>
            <a:pPr marL="457200" indent="-457200">
              <a:defRPr/>
            </a:pPr>
            <a:r>
              <a:rPr lang="cs-CZ" dirty="0">
                <a:effectLst>
                  <a:outerShdw blurRad="38100" dist="38100" dir="2700000" algn="tl">
                    <a:srgbClr val="C0C0C0"/>
                  </a:outerShdw>
                </a:effectLst>
                <a:latin typeface="Calibri" pitchFamily="34" charset="0"/>
              </a:rPr>
              <a:t>4 základní přístupy:</a:t>
            </a:r>
          </a:p>
          <a:p>
            <a:pPr marL="457200" indent="-457200">
              <a:defRPr/>
            </a:pPr>
            <a:endParaRPr lang="cs-CZ" dirty="0">
              <a:effectLst>
                <a:outerShdw blurRad="38100" dist="38100" dir="2700000" algn="tl">
                  <a:srgbClr val="C0C0C0"/>
                </a:outerShdw>
              </a:effectLst>
              <a:latin typeface="Calibri" pitchFamily="34" charset="0"/>
            </a:endParaRPr>
          </a:p>
          <a:p>
            <a:pPr marL="457200" indent="-457200">
              <a:defRPr/>
            </a:pPr>
            <a:r>
              <a:rPr lang="cs-CZ" dirty="0">
                <a:effectLst>
                  <a:outerShdw blurRad="38100" dist="38100" dir="2700000" algn="tl">
                    <a:srgbClr val="C0C0C0"/>
                  </a:outerShdw>
                </a:effectLst>
                <a:latin typeface="Calibri" pitchFamily="34" charset="0"/>
              </a:rPr>
              <a:t>Zavedení normálního genu pro kompenzaci nefunkčního genu</a:t>
            </a:r>
          </a:p>
          <a:p>
            <a:pPr marL="457200" indent="-457200">
              <a:defRPr/>
            </a:pPr>
            <a:r>
              <a:rPr lang="cs-CZ" dirty="0">
                <a:effectLst>
                  <a:outerShdw blurRad="38100" dist="38100" dir="2700000" algn="tl">
                    <a:srgbClr val="C0C0C0"/>
                  </a:outerShdw>
                </a:effectLst>
                <a:latin typeface="Calibri" pitchFamily="34" charset="0"/>
              </a:rPr>
              <a:t>Výměna abnormálního genu za normální gen</a:t>
            </a:r>
          </a:p>
          <a:p>
            <a:pPr marL="457200" indent="-457200">
              <a:defRPr/>
            </a:pPr>
            <a:r>
              <a:rPr lang="cs-CZ" dirty="0">
                <a:effectLst>
                  <a:outerShdw blurRad="38100" dist="38100" dir="2700000" algn="tl">
                    <a:srgbClr val="C0C0C0"/>
                  </a:outerShdw>
                </a:effectLst>
                <a:latin typeface="Calibri" pitchFamily="34" charset="0"/>
              </a:rPr>
              <a:t>Oprava abnormálního genu (např. řízenou selektivní </a:t>
            </a:r>
            <a:r>
              <a:rPr lang="cs-CZ" dirty="0" err="1">
                <a:effectLst>
                  <a:outerShdw blurRad="38100" dist="38100" dir="2700000" algn="tl">
                    <a:srgbClr val="C0C0C0"/>
                  </a:outerShdw>
                </a:effectLst>
                <a:latin typeface="Calibri" pitchFamily="34" charset="0"/>
              </a:rPr>
              <a:t>mutagenezou</a:t>
            </a:r>
            <a:r>
              <a:rPr lang="cs-CZ" dirty="0">
                <a:effectLst>
                  <a:outerShdw blurRad="38100" dist="38100" dir="2700000" algn="tl">
                    <a:srgbClr val="C0C0C0"/>
                  </a:outerShdw>
                </a:effectLst>
                <a:latin typeface="Calibri" pitchFamily="34" charset="0"/>
              </a:rPr>
              <a:t>)</a:t>
            </a:r>
          </a:p>
          <a:p>
            <a:pPr marL="457200" indent="-457200">
              <a:defRPr/>
            </a:pPr>
            <a:r>
              <a:rPr lang="cs-CZ" dirty="0">
                <a:effectLst>
                  <a:outerShdw blurRad="38100" dist="38100" dir="2700000" algn="tl">
                    <a:srgbClr val="C0C0C0"/>
                  </a:outerShdw>
                </a:effectLst>
                <a:latin typeface="Calibri" pitchFamily="34" charset="0"/>
              </a:rPr>
              <a:t>Změna regulace genových párů</a:t>
            </a:r>
            <a:endParaRPr lang="cs-CZ" b="1" dirty="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4212356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0" y="260350"/>
            <a:ext cx="8229600" cy="1143000"/>
          </a:xfrm>
        </p:spPr>
        <p:txBody>
          <a:bodyPr>
            <a:normAutofit/>
          </a:bodyPr>
          <a:lstStyle/>
          <a:p>
            <a:pPr fontAlgn="auto">
              <a:spcAft>
                <a:spcPts val="0"/>
              </a:spcAft>
              <a:defRPr/>
            </a:pPr>
            <a:r>
              <a:rPr lang="cs-CZ" dirty="0" err="1">
                <a:solidFill>
                  <a:schemeClr val="tx2">
                    <a:satMod val="200000"/>
                  </a:schemeClr>
                </a:solidFill>
                <a:latin typeface="Calibri" pitchFamily="34" charset="0"/>
                <a:cs typeface="Calibri" pitchFamily="34" charset="0"/>
              </a:rPr>
              <a:t>Neterapeutické</a:t>
            </a:r>
            <a:r>
              <a:rPr lang="cs-CZ" dirty="0">
                <a:solidFill>
                  <a:schemeClr val="tx2">
                    <a:satMod val="200000"/>
                  </a:schemeClr>
                </a:solidFill>
                <a:latin typeface="Calibri" pitchFamily="34" charset="0"/>
                <a:cs typeface="Calibri" pitchFamily="34" charset="0"/>
              </a:rPr>
              <a:t> genetické modifikace</a:t>
            </a:r>
            <a:br>
              <a:rPr lang="cs-CZ" dirty="0">
                <a:solidFill>
                  <a:schemeClr val="tx2">
                    <a:satMod val="200000"/>
                  </a:schemeClr>
                </a:solidFill>
                <a:latin typeface="Calibri" pitchFamily="34" charset="0"/>
                <a:cs typeface="Calibri" pitchFamily="34" charset="0"/>
              </a:rPr>
            </a:br>
            <a:endParaRPr lang="cs-CZ" dirty="0">
              <a:solidFill>
                <a:schemeClr val="tx2">
                  <a:satMod val="200000"/>
                </a:schemeClr>
              </a:solidFill>
              <a:latin typeface="Calibri" pitchFamily="34" charset="0"/>
              <a:cs typeface="Calibri" pitchFamily="34" charset="0"/>
            </a:endParaRPr>
          </a:p>
        </p:txBody>
      </p:sp>
      <p:sp>
        <p:nvSpPr>
          <p:cNvPr id="45059" name="Rectangle 3"/>
          <p:cNvSpPr>
            <a:spLocks noGrp="1" noChangeArrowheads="1"/>
          </p:cNvSpPr>
          <p:nvPr>
            <p:ph idx="1"/>
          </p:nvPr>
        </p:nvSpPr>
        <p:spPr>
          <a:xfrm>
            <a:off x="1523999" y="1403350"/>
            <a:ext cx="9052193" cy="4648200"/>
          </a:xfrm>
        </p:spPr>
        <p:txBody>
          <a:bodyPr/>
          <a:lstStyle/>
          <a:p>
            <a:pPr marL="411163">
              <a:buFont typeface="Wingdings" panose="05000000000000000000" pitchFamily="2" charset="2"/>
              <a:buChar char=""/>
            </a:pPr>
            <a:r>
              <a:rPr lang="cs-CZ" altLang="cs-CZ">
                <a:latin typeface="Calibri" panose="020F0502020204030204" pitchFamily="34" charset="0"/>
                <a:cs typeface="Calibri" panose="020F0502020204030204" pitchFamily="34" charset="0"/>
              </a:rPr>
              <a:t>dítě z pochopitelných důvodů nemůže se změnou svého genomu dát informovaný souhlas, ale to nemůže i s jinými výkony, které mohou ovlivnit jeho život (očkování</a:t>
            </a:r>
            <a:r>
              <a:rPr lang="cs-CZ" altLang="cs-CZ" smtClean="0">
                <a:latin typeface="Calibri" panose="020F0502020204030204" pitchFamily="34" charset="0"/>
                <a:cs typeface="Calibri" panose="020F0502020204030204" pitchFamily="34" charset="0"/>
              </a:rPr>
              <a:t>?)</a:t>
            </a:r>
          </a:p>
          <a:p>
            <a:pPr marL="411163">
              <a:buFont typeface="Wingdings" panose="05000000000000000000" pitchFamily="2" charset="2"/>
              <a:buChar char=""/>
            </a:pPr>
            <a:endParaRPr lang="cs-CZ" altLang="cs-CZ">
              <a:latin typeface="Calibri" panose="020F0502020204030204" pitchFamily="34" charset="0"/>
              <a:cs typeface="Calibri" panose="020F0502020204030204" pitchFamily="34" charset="0"/>
            </a:endParaRPr>
          </a:p>
          <a:p>
            <a:pPr marL="411163">
              <a:buFont typeface="Wingdings" panose="05000000000000000000" pitchFamily="2" charset="2"/>
              <a:buChar char=""/>
            </a:pPr>
            <a:r>
              <a:rPr lang="cs-CZ" altLang="cs-CZ">
                <a:latin typeface="Calibri" panose="020F0502020204030204" pitchFamily="34" charset="0"/>
                <a:cs typeface="Calibri" panose="020F0502020204030204" pitchFamily="34" charset="0"/>
              </a:rPr>
              <a:t>K čemu modifikovat, co má být cílem? Kdo určí standard toho, co je „lepší“?</a:t>
            </a:r>
          </a:p>
          <a:p>
            <a:pPr marL="411163">
              <a:buFont typeface="Wingdings" panose="05000000000000000000" pitchFamily="2" charset="2"/>
              <a:buChar char=""/>
            </a:pPr>
            <a:endParaRPr lang="cs-CZ" altLang="cs-CZ">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107921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adpis 1"/>
          <p:cNvSpPr>
            <a:spLocks noGrp="1"/>
          </p:cNvSpPr>
          <p:nvPr>
            <p:ph type="title"/>
          </p:nvPr>
        </p:nvSpPr>
        <p:spPr>
          <a:xfrm>
            <a:off x="1992314" y="139701"/>
            <a:ext cx="8229600" cy="1143000"/>
          </a:xfrm>
        </p:spPr>
        <p:txBody>
          <a:bodyPr/>
          <a:lstStyle/>
          <a:p>
            <a:r>
              <a:rPr lang="cs-CZ" altLang="cs-CZ"/>
              <a:t>Genová terapie - přehled</a:t>
            </a:r>
          </a:p>
        </p:txBody>
      </p:sp>
      <p:pic>
        <p:nvPicPr>
          <p:cNvPr id="46083"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4" y="1282701"/>
            <a:ext cx="7704137" cy="5026025"/>
          </a:xfrm>
        </p:spPr>
      </p:pic>
    </p:spTree>
    <p:extLst>
      <p:ext uri="{BB962C8B-B14F-4D97-AF65-F5344CB8AC3E}">
        <p14:creationId xmlns:p14="http://schemas.microsoft.com/office/powerpoint/2010/main" val="1700696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2135188" y="269876"/>
            <a:ext cx="8229600" cy="1143000"/>
          </a:xfrm>
        </p:spPr>
        <p:txBody>
          <a:bodyPr/>
          <a:lstStyle/>
          <a:p>
            <a:r>
              <a:rPr lang="cs-CZ" altLang="cs-CZ"/>
              <a:t>Genová terapie - indikace</a:t>
            </a:r>
          </a:p>
        </p:txBody>
      </p:sp>
      <p:pic>
        <p:nvPicPr>
          <p:cNvPr id="47107"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5188" y="1412876"/>
            <a:ext cx="7632700" cy="4752975"/>
          </a:xfrm>
        </p:spPr>
      </p:pic>
    </p:spTree>
    <p:extLst>
      <p:ext uri="{BB962C8B-B14F-4D97-AF65-F5344CB8AC3E}">
        <p14:creationId xmlns:p14="http://schemas.microsoft.com/office/powerpoint/2010/main" val="3883618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a:xfrm>
            <a:off x="1919288" y="115888"/>
            <a:ext cx="8229600" cy="1143000"/>
          </a:xfrm>
        </p:spPr>
        <p:txBody>
          <a:bodyPr/>
          <a:lstStyle/>
          <a:p>
            <a:r>
              <a:rPr lang="cs-CZ" altLang="cs-CZ"/>
              <a:t>Genová terapie - země</a:t>
            </a:r>
          </a:p>
        </p:txBody>
      </p:sp>
      <p:pic>
        <p:nvPicPr>
          <p:cNvPr id="48131"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51039" y="1341438"/>
            <a:ext cx="8105775" cy="4895850"/>
          </a:xfrm>
        </p:spPr>
      </p:pic>
    </p:spTree>
    <p:extLst>
      <p:ext uri="{BB962C8B-B14F-4D97-AF65-F5344CB8AC3E}">
        <p14:creationId xmlns:p14="http://schemas.microsoft.com/office/powerpoint/2010/main" val="2927440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p:cNvSpPr>
            <a:spLocks noGrp="1"/>
          </p:cNvSpPr>
          <p:nvPr>
            <p:ph type="title"/>
          </p:nvPr>
        </p:nvSpPr>
        <p:spPr>
          <a:xfrm>
            <a:off x="1774825" y="115888"/>
            <a:ext cx="8229600" cy="1143000"/>
          </a:xfrm>
        </p:spPr>
        <p:txBody>
          <a:bodyPr/>
          <a:lstStyle/>
          <a:p>
            <a:r>
              <a:rPr lang="cs-CZ" altLang="cs-CZ"/>
              <a:t>Genová terapie - vektory</a:t>
            </a:r>
          </a:p>
        </p:txBody>
      </p:sp>
      <p:pic>
        <p:nvPicPr>
          <p:cNvPr id="4915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341439"/>
            <a:ext cx="8064500" cy="4905375"/>
          </a:xfrm>
        </p:spPr>
      </p:pic>
    </p:spTree>
    <p:extLst>
      <p:ext uri="{BB962C8B-B14F-4D97-AF65-F5344CB8AC3E}">
        <p14:creationId xmlns:p14="http://schemas.microsoft.com/office/powerpoint/2010/main" val="80756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adpis 1"/>
          <p:cNvSpPr>
            <a:spLocks noGrp="1"/>
          </p:cNvSpPr>
          <p:nvPr>
            <p:ph type="title"/>
          </p:nvPr>
        </p:nvSpPr>
        <p:spPr>
          <a:xfrm>
            <a:off x="1774825" y="115888"/>
            <a:ext cx="8229600" cy="1143000"/>
          </a:xfrm>
        </p:spPr>
        <p:txBody>
          <a:bodyPr/>
          <a:lstStyle/>
          <a:p>
            <a:r>
              <a:rPr lang="cs-CZ" altLang="cs-CZ"/>
              <a:t>Genová terapie – klinické fáze</a:t>
            </a:r>
          </a:p>
        </p:txBody>
      </p:sp>
      <p:pic>
        <p:nvPicPr>
          <p:cNvPr id="50179"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54214" y="1341439"/>
            <a:ext cx="8066087" cy="4905375"/>
          </a:xfrm>
        </p:spPr>
      </p:pic>
    </p:spTree>
    <p:extLst>
      <p:ext uri="{BB962C8B-B14F-4D97-AF65-F5344CB8AC3E}">
        <p14:creationId xmlns:p14="http://schemas.microsoft.com/office/powerpoint/2010/main" val="1902015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a:xfrm>
            <a:off x="911225" y="419701"/>
            <a:ext cx="8229600" cy="1143000"/>
          </a:xfrm>
        </p:spPr>
        <p:txBody>
          <a:bodyPr/>
          <a:lstStyle/>
          <a:p>
            <a:r>
              <a:rPr lang="cs-CZ" altLang="cs-CZ" dirty="0"/>
              <a:t>Genová terapie v ČR</a:t>
            </a:r>
          </a:p>
        </p:txBody>
      </p:sp>
      <p:sp>
        <p:nvSpPr>
          <p:cNvPr id="51203" name="Rectangle 1"/>
          <p:cNvSpPr>
            <a:spLocks noGrp="1" noChangeArrowheads="1"/>
          </p:cNvSpPr>
          <p:nvPr>
            <p:ph idx="1"/>
          </p:nvPr>
        </p:nvSpPr>
        <p:spPr>
          <a:xfrm>
            <a:off x="1374160" y="1701477"/>
            <a:ext cx="9113897" cy="3693319"/>
          </a:xfrm>
        </p:spPr>
        <p:txBody>
          <a:bodyPr wrap="square" anchor="ctr">
            <a:spAutoFit/>
          </a:bodyPr>
          <a:lstStyle/>
          <a:p>
            <a:pPr marL="0" indent="0" algn="just">
              <a:spcBef>
                <a:spcPct val="0"/>
              </a:spcBef>
              <a:buNone/>
            </a:pPr>
            <a:r>
              <a:rPr lang="en-CA" altLang="cs-CZ" sz="2000" dirty="0" err="1"/>
              <a:t>Preparát</a:t>
            </a:r>
            <a:r>
              <a:rPr lang="en-CA" altLang="cs-CZ" sz="2000" dirty="0"/>
              <a:t> </a:t>
            </a:r>
            <a:r>
              <a:rPr lang="en-CA" altLang="cs-CZ" sz="2000" b="1" u="sng" dirty="0" err="1"/>
              <a:t>Glybera</a:t>
            </a:r>
            <a:r>
              <a:rPr lang="en-CA" altLang="cs-CZ" sz="2000" dirty="0"/>
              <a:t> </a:t>
            </a:r>
            <a:r>
              <a:rPr lang="en-CA" altLang="cs-CZ" sz="2000" dirty="0" err="1"/>
              <a:t>byl</a:t>
            </a:r>
            <a:r>
              <a:rPr lang="en-CA" altLang="cs-CZ" sz="2000" dirty="0"/>
              <a:t> </a:t>
            </a:r>
            <a:r>
              <a:rPr lang="en-CA" altLang="cs-CZ" sz="2000" dirty="0" err="1"/>
              <a:t>schválen</a:t>
            </a:r>
            <a:r>
              <a:rPr lang="en-CA" altLang="cs-CZ" sz="2000" dirty="0"/>
              <a:t> v </a:t>
            </a:r>
            <a:r>
              <a:rPr lang="en-CA" altLang="cs-CZ" sz="2000" dirty="0" err="1"/>
              <a:t>roce</a:t>
            </a:r>
            <a:r>
              <a:rPr lang="en-CA" altLang="cs-CZ" sz="2000" dirty="0"/>
              <a:t> 2012 pro </a:t>
            </a:r>
            <a:r>
              <a:rPr lang="en-CA" altLang="cs-CZ" sz="2000" dirty="0" err="1"/>
              <a:t>léčbu</a:t>
            </a:r>
            <a:r>
              <a:rPr lang="en-CA" altLang="cs-CZ" sz="2000" dirty="0"/>
              <a:t> </a:t>
            </a:r>
            <a:r>
              <a:rPr lang="en-CA" altLang="cs-CZ" sz="2000" dirty="0" err="1"/>
              <a:t>dědičné</a:t>
            </a:r>
            <a:r>
              <a:rPr lang="en-CA" altLang="cs-CZ" sz="2000" dirty="0"/>
              <a:t> </a:t>
            </a:r>
            <a:r>
              <a:rPr lang="en-CA" altLang="cs-CZ" sz="2000" dirty="0" err="1"/>
              <a:t>poruchy</a:t>
            </a:r>
            <a:r>
              <a:rPr lang="en-CA" altLang="cs-CZ" sz="2000" dirty="0"/>
              <a:t> </a:t>
            </a:r>
            <a:r>
              <a:rPr lang="en-CA" altLang="cs-CZ" sz="2000" dirty="0" err="1"/>
              <a:t>metabolismu</a:t>
            </a:r>
            <a:r>
              <a:rPr lang="en-CA" altLang="cs-CZ" sz="2000" dirty="0"/>
              <a:t> </a:t>
            </a:r>
            <a:r>
              <a:rPr lang="en-CA" altLang="cs-CZ" sz="2000" dirty="0" err="1"/>
              <a:t>tuků</a:t>
            </a:r>
            <a:r>
              <a:rPr lang="en-CA" altLang="cs-CZ" sz="2000" dirty="0"/>
              <a:t>. </a:t>
            </a:r>
            <a:r>
              <a:rPr lang="en-CA" altLang="cs-CZ" sz="2000" dirty="0" err="1"/>
              <a:t>Léčil</a:t>
            </a:r>
            <a:r>
              <a:rPr lang="en-CA" altLang="cs-CZ" sz="2000" dirty="0"/>
              <a:t> se </a:t>
            </a:r>
            <a:r>
              <a:rPr lang="en-CA" altLang="cs-CZ" sz="2000" dirty="0" err="1"/>
              <a:t>jím</a:t>
            </a:r>
            <a:r>
              <a:rPr lang="en-CA" altLang="cs-CZ" sz="2000" dirty="0"/>
              <a:t> </a:t>
            </a:r>
            <a:r>
              <a:rPr lang="en-CA" altLang="cs-CZ" sz="2000" dirty="0" err="1"/>
              <a:t>jediný</a:t>
            </a:r>
            <a:r>
              <a:rPr lang="en-CA" altLang="cs-CZ" sz="2000" dirty="0"/>
              <a:t> </a:t>
            </a:r>
            <a:r>
              <a:rPr lang="en-CA" altLang="cs-CZ" sz="2000" dirty="0" err="1"/>
              <a:t>pacient</a:t>
            </a:r>
            <a:r>
              <a:rPr lang="en-CA" altLang="cs-CZ" sz="2000" dirty="0"/>
              <a:t> v </a:t>
            </a:r>
            <a:r>
              <a:rPr lang="en-CA" altLang="cs-CZ" sz="2000" dirty="0" err="1"/>
              <a:t>roce</a:t>
            </a:r>
            <a:r>
              <a:rPr lang="en-CA" altLang="cs-CZ" sz="2000" dirty="0"/>
              <a:t> 2015</a:t>
            </a:r>
            <a:r>
              <a:rPr lang="cs-CZ" altLang="cs-CZ" sz="2000" dirty="0"/>
              <a:t> </a:t>
            </a:r>
            <a:r>
              <a:rPr lang="en-CA" altLang="cs-CZ" sz="2000" dirty="0"/>
              <a:t>a </a:t>
            </a:r>
            <a:r>
              <a:rPr lang="en-CA" altLang="cs-CZ" sz="2000" dirty="0" err="1"/>
              <a:t>výrobce</a:t>
            </a:r>
            <a:r>
              <a:rPr lang="en-CA" altLang="cs-CZ" sz="2000" dirty="0"/>
              <a:t> </a:t>
            </a:r>
            <a:r>
              <a:rPr lang="en-CA" altLang="cs-CZ" sz="2000" dirty="0" err="1"/>
              <a:t>léku</a:t>
            </a:r>
            <a:r>
              <a:rPr lang="en-CA" altLang="cs-CZ" sz="2000" dirty="0"/>
              <a:t> </a:t>
            </a:r>
            <a:r>
              <a:rPr lang="en-CA" altLang="cs-CZ" sz="2000" dirty="0" err="1"/>
              <a:t>nizozemská</a:t>
            </a:r>
            <a:r>
              <a:rPr lang="en-CA" altLang="cs-CZ" sz="2000" dirty="0"/>
              <a:t> firma </a:t>
            </a:r>
            <a:r>
              <a:rPr lang="en-CA" altLang="cs-CZ" sz="2000" dirty="0" err="1"/>
              <a:t>uniQure</a:t>
            </a:r>
            <a:r>
              <a:rPr lang="en-CA" altLang="cs-CZ" sz="2000" dirty="0"/>
              <a:t> </a:t>
            </a:r>
            <a:r>
              <a:rPr lang="en-CA" altLang="cs-CZ" sz="2000" dirty="0" err="1"/>
              <a:t>jeho</a:t>
            </a:r>
            <a:r>
              <a:rPr lang="en-CA" altLang="cs-CZ" sz="2000" dirty="0"/>
              <a:t> </a:t>
            </a:r>
            <a:r>
              <a:rPr lang="en-CA" altLang="cs-CZ" sz="2000" dirty="0" err="1"/>
              <a:t>produkci</a:t>
            </a:r>
            <a:r>
              <a:rPr lang="en-CA" altLang="cs-CZ" sz="2000" dirty="0"/>
              <a:t> v </a:t>
            </a:r>
            <a:r>
              <a:rPr lang="en-CA" altLang="cs-CZ" sz="2000" dirty="0" err="1"/>
              <a:t>roce</a:t>
            </a:r>
            <a:r>
              <a:rPr lang="en-CA" altLang="cs-CZ" sz="2000" dirty="0"/>
              <a:t> 2018 </a:t>
            </a:r>
            <a:r>
              <a:rPr lang="en-CA" altLang="cs-CZ" sz="2000" dirty="0" err="1"/>
              <a:t>ukončí</a:t>
            </a:r>
            <a:r>
              <a:rPr lang="en-CA" altLang="cs-CZ" sz="2000" dirty="0"/>
              <a:t>. </a:t>
            </a:r>
            <a:r>
              <a:rPr lang="en-CA" altLang="cs-CZ" sz="2000" dirty="0" err="1"/>
              <a:t>Choroba</a:t>
            </a:r>
            <a:r>
              <a:rPr lang="en-CA" altLang="cs-CZ" sz="2000" dirty="0"/>
              <a:t> je </a:t>
            </a:r>
            <a:r>
              <a:rPr lang="en-CA" altLang="cs-CZ" sz="2000" dirty="0" err="1"/>
              <a:t>tak</a:t>
            </a:r>
            <a:r>
              <a:rPr lang="en-CA" altLang="cs-CZ" sz="2000" dirty="0"/>
              <a:t> </a:t>
            </a:r>
            <a:r>
              <a:rPr lang="en-CA" altLang="cs-CZ" sz="2000" dirty="0" err="1"/>
              <a:t>vzácná</a:t>
            </a:r>
            <a:r>
              <a:rPr lang="en-CA" altLang="cs-CZ" sz="2000" dirty="0"/>
              <a:t>, </a:t>
            </a:r>
            <a:r>
              <a:rPr lang="en-CA" altLang="cs-CZ" sz="2000" dirty="0" err="1"/>
              <a:t>že</a:t>
            </a:r>
            <a:r>
              <a:rPr lang="en-CA" altLang="cs-CZ" sz="2000" dirty="0"/>
              <a:t> </a:t>
            </a:r>
            <a:r>
              <a:rPr lang="en-CA" altLang="cs-CZ" sz="2000" dirty="0" err="1"/>
              <a:t>po</a:t>
            </a:r>
            <a:r>
              <a:rPr lang="en-CA" altLang="cs-CZ" sz="2000" dirty="0"/>
              <a:t> </a:t>
            </a:r>
            <a:r>
              <a:rPr lang="en-CA" altLang="cs-CZ" sz="2000" dirty="0" err="1"/>
              <a:t>léku</a:t>
            </a:r>
            <a:r>
              <a:rPr lang="en-CA" altLang="cs-CZ" sz="2000" dirty="0"/>
              <a:t> </a:t>
            </a:r>
            <a:r>
              <a:rPr lang="en-CA" altLang="cs-CZ" sz="2000" dirty="0" err="1"/>
              <a:t>za</a:t>
            </a:r>
            <a:r>
              <a:rPr lang="en-CA" altLang="cs-CZ" sz="2000" dirty="0"/>
              <a:t> </a:t>
            </a:r>
            <a:r>
              <a:rPr lang="en-CA" altLang="cs-CZ" sz="2000" dirty="0" err="1"/>
              <a:t>milion</a:t>
            </a:r>
            <a:r>
              <a:rPr lang="en-CA" altLang="cs-CZ" sz="2000" dirty="0"/>
              <a:t> </a:t>
            </a:r>
            <a:r>
              <a:rPr lang="en-CA" altLang="cs-CZ" sz="2000" dirty="0" err="1"/>
              <a:t>eur</a:t>
            </a:r>
            <a:r>
              <a:rPr lang="en-CA" altLang="cs-CZ" sz="2000" dirty="0"/>
              <a:t> </a:t>
            </a:r>
            <a:r>
              <a:rPr lang="en-CA" altLang="cs-CZ" sz="2000" dirty="0" err="1"/>
              <a:t>není</a:t>
            </a:r>
            <a:r>
              <a:rPr lang="en-CA" altLang="cs-CZ" sz="2000" dirty="0"/>
              <a:t> </a:t>
            </a:r>
            <a:r>
              <a:rPr lang="en-CA" altLang="cs-CZ" sz="2000" dirty="0" err="1"/>
              <a:t>poptávka</a:t>
            </a:r>
            <a:r>
              <a:rPr lang="en-CA" altLang="cs-CZ" sz="2000" dirty="0"/>
              <a:t>. </a:t>
            </a:r>
            <a:endParaRPr lang="cs-CZ" altLang="cs-CZ" sz="2000" dirty="0"/>
          </a:p>
          <a:p>
            <a:pPr marL="0" indent="0" algn="just">
              <a:spcBef>
                <a:spcPct val="0"/>
              </a:spcBef>
              <a:buNone/>
            </a:pPr>
            <a:endParaRPr lang="cs-CZ" altLang="cs-CZ" sz="2000" dirty="0"/>
          </a:p>
          <a:p>
            <a:pPr marL="0" indent="0" algn="just">
              <a:spcBef>
                <a:spcPct val="0"/>
              </a:spcBef>
              <a:buNone/>
            </a:pPr>
            <a:r>
              <a:rPr lang="en-CA" altLang="cs-CZ" sz="2000" dirty="0" err="1"/>
              <a:t>Také</a:t>
            </a:r>
            <a:r>
              <a:rPr lang="en-CA" altLang="cs-CZ" sz="2000" dirty="0"/>
              <a:t> </a:t>
            </a:r>
            <a:r>
              <a:rPr lang="en-CA" altLang="cs-CZ" sz="2000" dirty="0" err="1"/>
              <a:t>další</a:t>
            </a:r>
            <a:r>
              <a:rPr lang="en-CA" altLang="cs-CZ" sz="2000" dirty="0"/>
              <a:t> v EU </a:t>
            </a:r>
            <a:r>
              <a:rPr lang="en-CA" altLang="cs-CZ" sz="2000" dirty="0" err="1"/>
              <a:t>povolený</a:t>
            </a:r>
            <a:r>
              <a:rPr lang="en-CA" altLang="cs-CZ" sz="2000" dirty="0"/>
              <a:t> </a:t>
            </a:r>
            <a:r>
              <a:rPr lang="en-CA" altLang="cs-CZ" sz="2000" dirty="0" err="1"/>
              <a:t>preparát</a:t>
            </a:r>
            <a:r>
              <a:rPr lang="en-CA" altLang="cs-CZ" sz="2000" dirty="0"/>
              <a:t> </a:t>
            </a:r>
            <a:r>
              <a:rPr lang="en-CA" altLang="cs-CZ" sz="2000" b="1" u="sng" dirty="0" err="1"/>
              <a:t>Strimvelis</a:t>
            </a:r>
            <a:r>
              <a:rPr lang="en-CA" altLang="cs-CZ" sz="2000" dirty="0"/>
              <a:t>, </a:t>
            </a:r>
            <a:r>
              <a:rPr lang="en-CA" altLang="cs-CZ" sz="2000" dirty="0" err="1"/>
              <a:t>určený</a:t>
            </a:r>
            <a:r>
              <a:rPr lang="en-CA" altLang="cs-CZ" sz="2000" dirty="0"/>
              <a:t> pro </a:t>
            </a:r>
            <a:r>
              <a:rPr lang="en-CA" altLang="cs-CZ" sz="2000" dirty="0" err="1"/>
              <a:t>děti</a:t>
            </a:r>
            <a:r>
              <a:rPr lang="en-CA" altLang="cs-CZ" sz="2000" dirty="0"/>
              <a:t> s </a:t>
            </a:r>
            <a:r>
              <a:rPr lang="en-CA" altLang="cs-CZ" sz="2000" dirty="0" err="1"/>
              <a:t>dědičným</a:t>
            </a:r>
            <a:r>
              <a:rPr lang="cs-CZ" altLang="cs-CZ" sz="2000" dirty="0"/>
              <a:t> </a:t>
            </a:r>
            <a:r>
              <a:rPr lang="en-CA" altLang="cs-CZ" sz="2000" dirty="0" err="1"/>
              <a:t>selháním</a:t>
            </a:r>
            <a:r>
              <a:rPr lang="en-CA" altLang="cs-CZ" sz="2000" dirty="0"/>
              <a:t> </a:t>
            </a:r>
            <a:r>
              <a:rPr lang="en-CA" altLang="cs-CZ" sz="2000" dirty="0" err="1"/>
              <a:t>imunitního</a:t>
            </a:r>
            <a:r>
              <a:rPr lang="en-CA" altLang="cs-CZ" sz="2000" dirty="0"/>
              <a:t> systému, </a:t>
            </a:r>
            <a:r>
              <a:rPr lang="en-CA" altLang="cs-CZ" sz="2000" dirty="0" err="1"/>
              <a:t>zatím</a:t>
            </a:r>
            <a:r>
              <a:rPr lang="en-CA" altLang="cs-CZ" sz="2000" dirty="0"/>
              <a:t> </a:t>
            </a:r>
            <a:r>
              <a:rPr lang="en-CA" altLang="cs-CZ" sz="2000" dirty="0" err="1"/>
              <a:t>léčil</a:t>
            </a:r>
            <a:r>
              <a:rPr lang="en-CA" altLang="cs-CZ" sz="2000" dirty="0"/>
              <a:t> </a:t>
            </a:r>
            <a:r>
              <a:rPr lang="en-CA" altLang="cs-CZ" sz="2000" dirty="0" err="1"/>
              <a:t>jediného</a:t>
            </a:r>
            <a:r>
              <a:rPr lang="en-CA" altLang="cs-CZ" sz="2000" dirty="0"/>
              <a:t> </a:t>
            </a:r>
            <a:r>
              <a:rPr lang="en-CA" altLang="cs-CZ" sz="2000" dirty="0" err="1"/>
              <a:t>pacienta</a:t>
            </a:r>
            <a:r>
              <a:rPr lang="en-CA" altLang="cs-CZ" sz="2000" dirty="0"/>
              <a:t>.</a:t>
            </a:r>
            <a:r>
              <a:rPr lang="cs-CZ" altLang="cs-CZ" sz="2000" dirty="0"/>
              <a:t> </a:t>
            </a:r>
            <a:r>
              <a:rPr lang="en-CA" altLang="cs-CZ" sz="2000" dirty="0" err="1"/>
              <a:t>Ročně</a:t>
            </a:r>
            <a:r>
              <a:rPr lang="en-CA" altLang="cs-CZ" sz="2000" dirty="0"/>
              <a:t> se s </a:t>
            </a:r>
            <a:r>
              <a:rPr lang="en-CA" altLang="cs-CZ" sz="2000" dirty="0" err="1"/>
              <a:t>touto</a:t>
            </a:r>
            <a:r>
              <a:rPr lang="en-CA" altLang="cs-CZ" sz="2000" dirty="0"/>
              <a:t> </a:t>
            </a:r>
            <a:r>
              <a:rPr lang="en-CA" altLang="cs-CZ" sz="2000" dirty="0" err="1"/>
              <a:t>poruchou</a:t>
            </a:r>
            <a:r>
              <a:rPr lang="en-CA" altLang="cs-CZ" sz="2000" dirty="0"/>
              <a:t> </a:t>
            </a:r>
            <a:r>
              <a:rPr lang="en-CA" altLang="cs-CZ" sz="2000" dirty="0" err="1"/>
              <a:t>narodí</a:t>
            </a:r>
            <a:r>
              <a:rPr lang="en-CA" altLang="cs-CZ" sz="2000" dirty="0"/>
              <a:t> v </a:t>
            </a:r>
            <a:r>
              <a:rPr lang="en-CA" altLang="cs-CZ" sz="2000" dirty="0" err="1"/>
              <a:t>Evropě</a:t>
            </a:r>
            <a:r>
              <a:rPr lang="en-CA" altLang="cs-CZ" sz="2000" dirty="0"/>
              <a:t> </a:t>
            </a:r>
            <a:r>
              <a:rPr lang="en-CA" altLang="cs-CZ" sz="2000" dirty="0" err="1"/>
              <a:t>asi</a:t>
            </a:r>
            <a:r>
              <a:rPr lang="en-CA" altLang="cs-CZ" sz="2000" dirty="0"/>
              <a:t> </a:t>
            </a:r>
            <a:r>
              <a:rPr lang="en-CA" altLang="cs-CZ" sz="2000" dirty="0" err="1"/>
              <a:t>patnáct</a:t>
            </a:r>
            <a:r>
              <a:rPr lang="en-CA" altLang="cs-CZ" sz="2000" dirty="0"/>
              <a:t> </a:t>
            </a:r>
            <a:r>
              <a:rPr lang="en-CA" altLang="cs-CZ" sz="2000" dirty="0" err="1"/>
              <a:t>dětí</a:t>
            </a:r>
            <a:r>
              <a:rPr lang="en-CA" altLang="cs-CZ" sz="2000" dirty="0"/>
              <a:t>.</a:t>
            </a:r>
          </a:p>
        </p:txBody>
      </p:sp>
    </p:spTree>
    <p:extLst>
      <p:ext uri="{BB962C8B-B14F-4D97-AF65-F5344CB8AC3E}">
        <p14:creationId xmlns:p14="http://schemas.microsoft.com/office/powerpoint/2010/main" val="3005394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666000" y="274326"/>
            <a:ext cx="10753200" cy="451576"/>
          </a:xfrm>
        </p:spPr>
        <p:txBody>
          <a:bodyPr/>
          <a:lstStyle/>
          <a:p>
            <a:r>
              <a:rPr lang="cs-CZ" dirty="0"/>
              <a:t>Genová terapie v ČR</a:t>
            </a:r>
          </a:p>
        </p:txBody>
      </p:sp>
      <p:pic>
        <p:nvPicPr>
          <p:cNvPr id="1026" name="Picture 2" descr="https://www.zdravotnickydenik.cz/wp-content/uploads/2018/12/genterap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481" y="1388380"/>
            <a:ext cx="5343633" cy="4305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zdravotnickydenik.cz/wp-content/uploads/2018/12/genetick%C3%A1-tera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26" y="1388380"/>
            <a:ext cx="6191437" cy="461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5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adpis 1"/>
          <p:cNvSpPr>
            <a:spLocks noGrp="1"/>
          </p:cNvSpPr>
          <p:nvPr>
            <p:ph type="title"/>
          </p:nvPr>
        </p:nvSpPr>
        <p:spPr>
          <a:xfrm>
            <a:off x="720000" y="322729"/>
            <a:ext cx="8229600" cy="1143000"/>
          </a:xfrm>
        </p:spPr>
        <p:txBody>
          <a:bodyPr/>
          <a:lstStyle/>
          <a:p>
            <a:r>
              <a:rPr lang="cs-CZ" altLang="cs-CZ" dirty="0"/>
              <a:t>Genová terapie ve světě</a:t>
            </a:r>
          </a:p>
        </p:txBody>
      </p:sp>
      <p:sp>
        <p:nvSpPr>
          <p:cNvPr id="3" name="Zástupný symbol pro obsah 2"/>
          <p:cNvSpPr>
            <a:spLocks noGrp="1"/>
          </p:cNvSpPr>
          <p:nvPr>
            <p:ph idx="1"/>
          </p:nvPr>
        </p:nvSpPr>
        <p:spPr/>
        <p:txBody>
          <a:bodyPr/>
          <a:lstStyle/>
          <a:p>
            <a:pPr>
              <a:defRPr/>
            </a:pPr>
            <a:r>
              <a:rPr lang="cs-CZ" dirty="0"/>
              <a:t>K roku 2017 je registrováno pouze 5 preparátů (FDA, EMA)</a:t>
            </a:r>
          </a:p>
          <a:p>
            <a:pPr>
              <a:defRPr/>
            </a:pPr>
            <a:r>
              <a:rPr lang="cs-CZ" b="1" u="sng" dirty="0" err="1"/>
              <a:t>Kymriah</a:t>
            </a:r>
            <a:r>
              <a:rPr lang="cs-CZ" dirty="0"/>
              <a:t> -  schválen FDA, určen k léčbě akutní </a:t>
            </a:r>
            <a:r>
              <a:rPr lang="cs-CZ" dirty="0" err="1"/>
              <a:t>lymfoblastické</a:t>
            </a:r>
            <a:r>
              <a:rPr lang="cs-CZ" dirty="0"/>
              <a:t> leukemie, kterou jen v USA ročně onemocní 3100 lidí. Léčba je určena pacientům ve věku do 25 let, kterým dvakrát selhala standardní léčba využívající chemoterapii a transplantaci kostní dřeně, nebo se jim onemocnění po dočasném ústupu vrátilo.</a:t>
            </a:r>
          </a:p>
          <a:p>
            <a:pPr>
              <a:defRPr/>
            </a:pPr>
            <a:endParaRPr lang="cs-CZ" dirty="0"/>
          </a:p>
          <a:p>
            <a:pPr marL="0" indent="0">
              <a:buNone/>
              <a:defRPr/>
            </a:pPr>
            <a:r>
              <a:rPr lang="cs-CZ" dirty="0"/>
              <a:t> </a:t>
            </a:r>
          </a:p>
        </p:txBody>
      </p:sp>
    </p:spTree>
    <p:extLst>
      <p:ext uri="{BB962C8B-B14F-4D97-AF65-F5344CB8AC3E}">
        <p14:creationId xmlns:p14="http://schemas.microsoft.com/office/powerpoint/2010/main" val="3398257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7B849B4-9FDF-450A-89CB-661A97E8A14D}"/>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03FE2FD2-15ED-4EA7-843A-65E961CA56F0}"/>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FA740E09-718E-4368-8DD4-994F09BAB7F7}"/>
              </a:ext>
            </a:extLst>
          </p:cNvPr>
          <p:cNvSpPr>
            <a:spLocks noGrp="1"/>
          </p:cNvSpPr>
          <p:nvPr>
            <p:ph type="title"/>
          </p:nvPr>
        </p:nvSpPr>
        <p:spPr/>
        <p:txBody>
          <a:bodyPr/>
          <a:lstStyle/>
          <a:p>
            <a:r>
              <a:rPr lang="cs-CZ" dirty="0"/>
              <a:t>Genová terapie ve světě: </a:t>
            </a:r>
            <a:r>
              <a:rPr lang="cs-CZ" dirty="0" err="1"/>
              <a:t>approved</a:t>
            </a:r>
            <a:r>
              <a:rPr lang="cs-CZ" dirty="0"/>
              <a:t> by FDA</a:t>
            </a:r>
          </a:p>
        </p:txBody>
      </p:sp>
      <p:sp>
        <p:nvSpPr>
          <p:cNvPr id="5" name="Zástupný obsah 4">
            <a:extLst>
              <a:ext uri="{FF2B5EF4-FFF2-40B4-BE49-F238E27FC236}">
                <a16:creationId xmlns:a16="http://schemas.microsoft.com/office/drawing/2014/main" id="{40A32223-C83B-4B48-ABCA-424E14FB5957}"/>
              </a:ext>
            </a:extLst>
          </p:cNvPr>
          <p:cNvSpPr>
            <a:spLocks noGrp="1"/>
          </p:cNvSpPr>
          <p:nvPr>
            <p:ph idx="1"/>
          </p:nvPr>
        </p:nvSpPr>
        <p:spPr>
          <a:xfrm>
            <a:off x="720000" y="1248119"/>
            <a:ext cx="6027029" cy="4139998"/>
          </a:xfrm>
        </p:spPr>
        <p:txBody>
          <a:bodyPr/>
          <a:lstStyle/>
          <a:p>
            <a:pPr>
              <a:buFont typeface="Arial" panose="020B0604020202020204" pitchFamily="34" charset="0"/>
              <a:buChar char="•"/>
            </a:pPr>
            <a:r>
              <a:rPr lang="cs-CZ" sz="1400">
                <a:hlinkClick r:id="rId2"/>
              </a:rPr>
              <a:t>ALLOCORD (HPC, Cord Blood)</a:t>
            </a:r>
            <a:r>
              <a:rPr lang="cs-CZ" sz="1400"/>
              <a:t/>
            </a:r>
            <a:br>
              <a:rPr lang="cs-CZ" sz="1400"/>
            </a:br>
            <a:r>
              <a:rPr lang="cs-CZ" sz="1400"/>
              <a:t>SSM Cardinal Glennon Children's Medical Center</a:t>
            </a:r>
          </a:p>
          <a:p>
            <a:pPr>
              <a:buFont typeface="Arial" panose="020B0604020202020204" pitchFamily="34" charset="0"/>
              <a:buChar char="•"/>
            </a:pPr>
            <a:r>
              <a:rPr lang="cs-CZ" sz="1400">
                <a:hlinkClick r:id="rId3" tooltip="CLEVECORD (HPC Cord Blood)"/>
              </a:rPr>
              <a:t>CLEVECORD</a:t>
            </a:r>
            <a:r>
              <a:rPr lang="cs-CZ" sz="1400">
                <a:hlinkClick r:id="rId4"/>
              </a:rPr>
              <a:t> (HPC Cord Blood</a:t>
            </a:r>
            <a:r>
              <a:rPr lang="cs-CZ" sz="1400">
                <a:hlinkClick r:id="rId3" tooltip="CLEVECORD (HPC Cord Blood)"/>
              </a:rPr>
              <a:t>)</a:t>
            </a:r>
            <a:r>
              <a:rPr lang="cs-CZ" sz="1400"/>
              <a:t/>
            </a:r>
            <a:br>
              <a:rPr lang="cs-CZ" sz="1400"/>
            </a:br>
            <a:r>
              <a:rPr lang="cs-CZ" sz="1400"/>
              <a:t>Cleveland Cord Blood Center</a:t>
            </a:r>
          </a:p>
          <a:p>
            <a:pPr>
              <a:buFont typeface="Arial" panose="020B0604020202020204" pitchFamily="34" charset="0"/>
              <a:buChar char="•"/>
            </a:pPr>
            <a:r>
              <a:rPr lang="cs-CZ" sz="1400">
                <a:hlinkClick r:id="rId5"/>
              </a:rPr>
              <a:t>Ducord, HPC Cord Blood</a:t>
            </a:r>
            <a:r>
              <a:rPr lang="cs-CZ" sz="1400"/>
              <a:t/>
            </a:r>
            <a:br>
              <a:rPr lang="cs-CZ" sz="1400"/>
            </a:br>
            <a:r>
              <a:rPr lang="cs-CZ" sz="1400"/>
              <a:t>Duke University School of Medicine</a:t>
            </a:r>
          </a:p>
          <a:p>
            <a:pPr>
              <a:buFont typeface="Arial" panose="020B0604020202020204" pitchFamily="34" charset="0"/>
              <a:buChar char="•"/>
            </a:pPr>
            <a:r>
              <a:rPr lang="cs-CZ" sz="1400">
                <a:hlinkClick r:id="rId6"/>
              </a:rPr>
              <a:t>GINTUIT (Allogeneic Cultured Keratinocytes and Fibroblasts in Bovine Collagen)</a:t>
            </a:r>
            <a:r>
              <a:rPr lang="cs-CZ" sz="1400"/>
              <a:t/>
            </a:r>
            <a:br>
              <a:rPr lang="cs-CZ" sz="1400"/>
            </a:br>
            <a:r>
              <a:rPr lang="cs-CZ" sz="1400"/>
              <a:t>Organogenesis Incorporated</a:t>
            </a:r>
          </a:p>
          <a:p>
            <a:pPr>
              <a:buFont typeface="Arial" panose="020B0604020202020204" pitchFamily="34" charset="0"/>
              <a:buChar char="•"/>
            </a:pPr>
            <a:r>
              <a:rPr lang="cs-CZ" sz="1400">
                <a:hlinkClick r:id="rId7"/>
              </a:rPr>
              <a:t>HEMACORD (HPC, cord blood)</a:t>
            </a:r>
            <a:r>
              <a:rPr lang="cs-CZ" sz="1400"/>
              <a:t/>
            </a:r>
            <a:br>
              <a:rPr lang="cs-CZ" sz="1400"/>
            </a:br>
            <a:r>
              <a:rPr lang="cs-CZ" sz="1400"/>
              <a:t>New York Blood Center</a:t>
            </a:r>
          </a:p>
          <a:p>
            <a:pPr>
              <a:buFont typeface="Arial" panose="020B0604020202020204" pitchFamily="34" charset="0"/>
              <a:buChar char="•"/>
            </a:pPr>
            <a:r>
              <a:rPr lang="cs-CZ" sz="1400">
                <a:hlinkClick r:id="rId8"/>
              </a:rPr>
              <a:t>HPC, Cord Blood</a:t>
            </a:r>
            <a:r>
              <a:rPr lang="cs-CZ" sz="1400"/>
              <a:t/>
            </a:r>
            <a:br>
              <a:rPr lang="cs-CZ" sz="1400"/>
            </a:br>
            <a:r>
              <a:rPr lang="cs-CZ" sz="1400"/>
              <a:t>Clinimmune Labs, University of Colorado Cord Blood Bank</a:t>
            </a:r>
          </a:p>
          <a:p>
            <a:pPr>
              <a:buFont typeface="Arial" panose="020B0604020202020204" pitchFamily="34" charset="0"/>
              <a:buChar char="•"/>
            </a:pPr>
            <a:r>
              <a:rPr lang="cs-CZ" sz="1400"/>
              <a:t>HPC, Cord Blood - MD Anderson Cord Blood Bank </a:t>
            </a:r>
          </a:p>
          <a:p>
            <a:pPr>
              <a:buFont typeface="Arial" panose="020B0604020202020204" pitchFamily="34" charset="0"/>
              <a:buChar char="•"/>
            </a:pPr>
            <a:r>
              <a:rPr lang="cs-CZ" sz="1400"/>
              <a:t>MD Anderson Cord Blood Bank</a:t>
            </a:r>
          </a:p>
          <a:p>
            <a:endParaRPr lang="cs-CZ" sz="1400" dirty="0"/>
          </a:p>
        </p:txBody>
      </p:sp>
      <p:sp>
        <p:nvSpPr>
          <p:cNvPr id="6" name="TextovéPole 5">
            <a:extLst>
              <a:ext uri="{FF2B5EF4-FFF2-40B4-BE49-F238E27FC236}">
                <a16:creationId xmlns:a16="http://schemas.microsoft.com/office/drawing/2014/main" id="{4E3C9F0E-AD41-4D84-8114-A956C4BAE458}"/>
              </a:ext>
            </a:extLst>
          </p:cNvPr>
          <p:cNvSpPr txBox="1"/>
          <p:nvPr/>
        </p:nvSpPr>
        <p:spPr>
          <a:xfrm>
            <a:off x="6862439" y="1331650"/>
            <a:ext cx="4536489" cy="5262979"/>
          </a:xfrm>
          <a:prstGeom prst="rect">
            <a:avLst/>
          </a:prstGeom>
          <a:noFill/>
        </p:spPr>
        <p:txBody>
          <a:bodyPr wrap="square" rtlCol="0">
            <a:spAutoFit/>
          </a:bodyPr>
          <a:lstStyle/>
          <a:p>
            <a:pPr>
              <a:buFont typeface="Arial" panose="020B0604020202020204" pitchFamily="34" charset="0"/>
              <a:buChar char="•"/>
            </a:pPr>
            <a:r>
              <a:rPr lang="cs-CZ" sz="1400" dirty="0">
                <a:hlinkClick r:id="rId9"/>
              </a:rPr>
              <a:t>HPC, </a:t>
            </a:r>
            <a:r>
              <a:rPr lang="cs-CZ" sz="1400" dirty="0" err="1">
                <a:hlinkClick r:id="rId9"/>
              </a:rPr>
              <a:t>Cord</a:t>
            </a:r>
            <a:r>
              <a:rPr lang="cs-CZ" sz="1400" dirty="0">
                <a:hlinkClick r:id="rId9"/>
              </a:rPr>
              <a:t> </a:t>
            </a:r>
            <a:r>
              <a:rPr lang="cs-CZ" sz="1400" dirty="0" err="1">
                <a:hlinkClick r:id="rId9"/>
              </a:rPr>
              <a:t>Blood</a:t>
            </a:r>
            <a:r>
              <a:rPr lang="cs-CZ" sz="1400" dirty="0">
                <a:hlinkClick r:id="rId9"/>
              </a:rPr>
              <a:t> - </a:t>
            </a:r>
            <a:r>
              <a:rPr lang="cs-CZ" sz="1400" dirty="0" err="1">
                <a:hlinkClick r:id="rId9"/>
              </a:rPr>
              <a:t>LifeSouth</a:t>
            </a:r>
            <a:r>
              <a:rPr lang="cs-CZ" sz="1400"/>
              <a:t/>
            </a:r>
            <a:br>
              <a:rPr lang="cs-CZ" sz="1400"/>
            </a:br>
            <a:endParaRPr lang="cs-CZ" sz="1400" smtClean="0"/>
          </a:p>
          <a:p>
            <a:pPr>
              <a:buFont typeface="Arial" panose="020B0604020202020204" pitchFamily="34" charset="0"/>
              <a:buChar char="•"/>
            </a:pPr>
            <a:r>
              <a:rPr lang="cs-CZ" sz="1400" smtClean="0">
                <a:hlinkClick r:id="rId10"/>
              </a:rPr>
              <a:t>HPC</a:t>
            </a:r>
            <a:r>
              <a:rPr lang="cs-CZ" sz="1400" dirty="0">
                <a:hlinkClick r:id="rId10"/>
              </a:rPr>
              <a:t>, </a:t>
            </a:r>
            <a:r>
              <a:rPr lang="cs-CZ" sz="1400" dirty="0" err="1">
                <a:hlinkClick r:id="rId10"/>
              </a:rPr>
              <a:t>Cord</a:t>
            </a:r>
            <a:r>
              <a:rPr lang="cs-CZ" sz="1400" dirty="0">
                <a:hlinkClick r:id="rId10"/>
              </a:rPr>
              <a:t> </a:t>
            </a:r>
            <a:r>
              <a:rPr lang="cs-CZ" sz="1400" dirty="0" err="1">
                <a:hlinkClick r:id="rId10"/>
              </a:rPr>
              <a:t>Blood</a:t>
            </a:r>
            <a:r>
              <a:rPr lang="cs-CZ" sz="1400" dirty="0">
                <a:hlinkClick r:id="rId10"/>
              </a:rPr>
              <a:t> - </a:t>
            </a:r>
            <a:r>
              <a:rPr lang="cs-CZ" sz="1400" dirty="0" err="1">
                <a:hlinkClick r:id="rId10"/>
              </a:rPr>
              <a:t>Bloodworks</a:t>
            </a:r>
            <a:r>
              <a:rPr lang="cs-CZ" sz="1400"/>
              <a:t/>
            </a:r>
            <a:br>
              <a:rPr lang="cs-CZ" sz="1400"/>
            </a:br>
            <a:endParaRPr lang="cs-CZ" sz="1400" smtClean="0"/>
          </a:p>
          <a:p>
            <a:pPr>
              <a:buFont typeface="Arial" panose="020B0604020202020204" pitchFamily="34" charset="0"/>
              <a:buChar char="•"/>
            </a:pPr>
            <a:r>
              <a:rPr lang="cs-CZ" sz="1400" smtClean="0">
                <a:highlight>
                  <a:srgbClr val="FFFF00"/>
                </a:highlight>
                <a:hlinkClick r:id="rId11"/>
              </a:rPr>
              <a:t>IMLYGIC</a:t>
            </a:r>
            <a:r>
              <a:rPr lang="cs-CZ" sz="1400" smtClean="0">
                <a:hlinkClick r:id="rId11"/>
              </a:rPr>
              <a:t> </a:t>
            </a:r>
            <a:r>
              <a:rPr lang="cs-CZ" sz="1400" dirty="0">
                <a:hlinkClick r:id="rId11"/>
              </a:rPr>
              <a:t>(</a:t>
            </a:r>
            <a:r>
              <a:rPr lang="cs-CZ" sz="1400" dirty="0" err="1">
                <a:hlinkClick r:id="rId11"/>
              </a:rPr>
              <a:t>talimogene</a:t>
            </a:r>
            <a:r>
              <a:rPr lang="cs-CZ" sz="1400" dirty="0">
                <a:hlinkClick r:id="rId11"/>
              </a:rPr>
              <a:t> </a:t>
            </a:r>
            <a:r>
              <a:rPr lang="cs-CZ" sz="1400" dirty="0" err="1">
                <a:hlinkClick r:id="rId11"/>
              </a:rPr>
              <a:t>laherparepvec</a:t>
            </a:r>
            <a:r>
              <a:rPr lang="cs-CZ" sz="1400" dirty="0">
                <a:hlinkClick r:id="rId11"/>
              </a:rPr>
              <a:t>)</a:t>
            </a:r>
            <a:r>
              <a:rPr lang="cs-CZ" sz="1400"/>
              <a:t/>
            </a:r>
            <a:br>
              <a:rPr lang="cs-CZ" sz="1400"/>
            </a:br>
            <a:r>
              <a:rPr lang="cs-CZ" sz="1400"/>
              <a:t>modifikovaný HHV (</a:t>
            </a:r>
            <a:r>
              <a:rPr lang="cs-CZ" sz="1400" smtClean="0"/>
              <a:t>GM-CSF) </a:t>
            </a:r>
            <a:r>
              <a:rPr lang="cs-CZ" sz="1400"/>
              <a:t>- melanom</a:t>
            </a:r>
            <a:endParaRPr lang="cs-CZ" sz="1400" dirty="0"/>
          </a:p>
          <a:p>
            <a:pPr>
              <a:buFont typeface="Arial" panose="020B0604020202020204" pitchFamily="34" charset="0"/>
              <a:buChar char="•"/>
            </a:pPr>
            <a:r>
              <a:rPr lang="cs-CZ" sz="1400" dirty="0">
                <a:highlight>
                  <a:srgbClr val="FFFF00"/>
                </a:highlight>
                <a:hlinkClick r:id="rId12"/>
              </a:rPr>
              <a:t>KYMRIAH</a:t>
            </a:r>
            <a:r>
              <a:rPr lang="cs-CZ" sz="1400" dirty="0">
                <a:hlinkClick r:id="rId12"/>
              </a:rPr>
              <a:t> (</a:t>
            </a:r>
            <a:r>
              <a:rPr lang="cs-CZ" sz="1400" dirty="0" err="1">
                <a:hlinkClick r:id="rId12"/>
              </a:rPr>
              <a:t>tisagenlecleucel</a:t>
            </a:r>
            <a:r>
              <a:rPr lang="cs-CZ" sz="1400" dirty="0">
                <a:hlinkClick r:id="rId12"/>
              </a:rPr>
              <a:t>)</a:t>
            </a:r>
            <a:r>
              <a:rPr lang="cs-CZ" sz="1400"/>
              <a:t/>
            </a:r>
            <a:br>
              <a:rPr lang="cs-CZ" sz="1400"/>
            </a:br>
            <a:r>
              <a:rPr lang="cs-CZ" sz="1400"/>
              <a:t>CAR-Ts, </a:t>
            </a:r>
            <a:r>
              <a:rPr lang="cs-CZ" sz="1400" smtClean="0"/>
              <a:t>receptor </a:t>
            </a:r>
            <a:r>
              <a:rPr lang="cs-CZ" sz="1400"/>
              <a:t>proti CD19 – </a:t>
            </a:r>
            <a:r>
              <a:rPr lang="cs-CZ" sz="1400" smtClean="0"/>
              <a:t>ALL</a:t>
            </a:r>
            <a:endParaRPr lang="cs-CZ" sz="1400"/>
          </a:p>
          <a:p>
            <a:pPr>
              <a:buFont typeface="Arial" panose="020B0604020202020204" pitchFamily="34" charset="0"/>
              <a:buChar char="•"/>
            </a:pPr>
            <a:r>
              <a:rPr lang="cs-CZ" sz="1400" smtClean="0">
                <a:hlinkClick r:id="rId13" tooltip="LAVIV (Azficel-T)"/>
              </a:rPr>
              <a:t>LAVIV </a:t>
            </a:r>
            <a:r>
              <a:rPr lang="cs-CZ" sz="1400" dirty="0">
                <a:hlinkClick r:id="rId13" tooltip="LAVIV (Azficel-T)"/>
              </a:rPr>
              <a:t>(</a:t>
            </a:r>
            <a:r>
              <a:rPr lang="cs-CZ" sz="1400" dirty="0" err="1">
                <a:hlinkClick r:id="rId13" tooltip="LAVIV (Azficel-T)"/>
              </a:rPr>
              <a:t>Azficel</a:t>
            </a:r>
            <a:r>
              <a:rPr lang="cs-CZ" sz="1400" dirty="0">
                <a:hlinkClick r:id="rId13" tooltip="LAVIV (Azficel-T)"/>
              </a:rPr>
              <a:t>-T)</a:t>
            </a:r>
            <a:r>
              <a:rPr lang="cs-CZ" sz="1400"/>
              <a:t/>
            </a:r>
            <a:br>
              <a:rPr lang="cs-CZ" sz="1400"/>
            </a:br>
            <a:endParaRPr lang="cs-CZ" sz="1400" smtClean="0"/>
          </a:p>
          <a:p>
            <a:pPr>
              <a:buFont typeface="Arial" panose="020B0604020202020204" pitchFamily="34" charset="0"/>
              <a:buChar char="•"/>
            </a:pPr>
            <a:r>
              <a:rPr lang="cs-CZ" sz="1400" u="sng" smtClean="0">
                <a:highlight>
                  <a:srgbClr val="FFFF00"/>
                </a:highlight>
                <a:hlinkClick r:id="rId14"/>
              </a:rPr>
              <a:t>LUXTURNA</a:t>
            </a:r>
            <a:r>
              <a:rPr lang="cs-CZ" sz="1400" u="sng" smtClean="0">
                <a:highlight>
                  <a:srgbClr val="FFFF00"/>
                </a:highlight>
              </a:rPr>
              <a:t> </a:t>
            </a:r>
            <a:r>
              <a:rPr lang="cs-CZ" sz="1400" u="sng" smtClean="0">
                <a:solidFill>
                  <a:schemeClr val="tx2"/>
                </a:solidFill>
              </a:rPr>
              <a:t> (voretigene neparvovec)</a:t>
            </a:r>
            <a:endParaRPr lang="cs-CZ" sz="1400" u="sng">
              <a:solidFill>
                <a:schemeClr val="tx2"/>
              </a:solidFill>
            </a:endParaRPr>
          </a:p>
          <a:p>
            <a:r>
              <a:rPr lang="cs-CZ" sz="1400" smtClean="0"/>
              <a:t>RPE65- Leberova </a:t>
            </a:r>
            <a:r>
              <a:rPr lang="cs-CZ" sz="1400"/>
              <a:t>hereditární neuropatie </a:t>
            </a:r>
            <a:r>
              <a:rPr lang="cs-CZ" sz="1400" smtClean="0"/>
              <a:t>optiku</a:t>
            </a:r>
            <a:endParaRPr lang="cs-CZ" sz="1400"/>
          </a:p>
          <a:p>
            <a:pPr>
              <a:buFont typeface="Arial" panose="020B0604020202020204" pitchFamily="34" charset="0"/>
              <a:buChar char="•"/>
            </a:pPr>
            <a:r>
              <a:rPr lang="cs-CZ" sz="1400" smtClean="0">
                <a:hlinkClick r:id="rId15"/>
              </a:rPr>
              <a:t>MACI </a:t>
            </a:r>
            <a:r>
              <a:rPr lang="cs-CZ" sz="1400" dirty="0">
                <a:hlinkClick r:id="rId15"/>
              </a:rPr>
              <a:t>(</a:t>
            </a:r>
            <a:r>
              <a:rPr lang="cs-CZ" sz="1400" dirty="0" err="1">
                <a:hlinkClick r:id="rId15"/>
              </a:rPr>
              <a:t>Autologous</a:t>
            </a:r>
            <a:r>
              <a:rPr lang="cs-CZ" sz="1400" dirty="0">
                <a:hlinkClick r:id="rId15"/>
              </a:rPr>
              <a:t> </a:t>
            </a:r>
            <a:r>
              <a:rPr lang="cs-CZ" sz="1400" dirty="0" err="1">
                <a:hlinkClick r:id="rId15"/>
              </a:rPr>
              <a:t>Cultured</a:t>
            </a:r>
            <a:r>
              <a:rPr lang="cs-CZ" sz="1400" dirty="0">
                <a:hlinkClick r:id="rId15"/>
              </a:rPr>
              <a:t> </a:t>
            </a:r>
            <a:r>
              <a:rPr lang="cs-CZ" sz="1400" dirty="0" err="1">
                <a:hlinkClick r:id="rId15"/>
              </a:rPr>
              <a:t>Chondrocytes</a:t>
            </a:r>
            <a:r>
              <a:rPr lang="cs-CZ" sz="1400" dirty="0">
                <a:hlinkClick r:id="rId15"/>
              </a:rPr>
              <a:t> on a </a:t>
            </a:r>
            <a:r>
              <a:rPr lang="cs-CZ" sz="1400" dirty="0" err="1">
                <a:hlinkClick r:id="rId15"/>
              </a:rPr>
              <a:t>Porcine</a:t>
            </a:r>
            <a:r>
              <a:rPr lang="cs-CZ" sz="1400" dirty="0">
                <a:hlinkClick r:id="rId15"/>
              </a:rPr>
              <a:t> </a:t>
            </a:r>
            <a:r>
              <a:rPr lang="cs-CZ" sz="1400" dirty="0" err="1">
                <a:hlinkClick r:id="rId15"/>
              </a:rPr>
              <a:t>Collagen</a:t>
            </a:r>
            <a:r>
              <a:rPr lang="cs-CZ" sz="1400" dirty="0">
                <a:hlinkClick r:id="rId15"/>
              </a:rPr>
              <a:t> </a:t>
            </a:r>
            <a:r>
              <a:rPr lang="cs-CZ" sz="1400" dirty="0" err="1">
                <a:hlinkClick r:id="rId15"/>
              </a:rPr>
              <a:t>Membrane</a:t>
            </a:r>
            <a:r>
              <a:rPr lang="cs-CZ" sz="1400" dirty="0">
                <a:hlinkClick r:id="rId15"/>
              </a:rPr>
              <a:t>)</a:t>
            </a:r>
            <a:r>
              <a:rPr lang="cs-CZ" sz="1400"/>
              <a:t/>
            </a:r>
            <a:br>
              <a:rPr lang="cs-CZ" sz="1400"/>
            </a:br>
            <a:endParaRPr lang="cs-CZ" sz="1400" smtClean="0"/>
          </a:p>
          <a:p>
            <a:pPr>
              <a:buFont typeface="Arial" panose="020B0604020202020204" pitchFamily="34" charset="0"/>
              <a:buChar char="•"/>
            </a:pPr>
            <a:r>
              <a:rPr lang="cs-CZ" sz="1400" smtClean="0">
                <a:hlinkClick r:id="rId16"/>
              </a:rPr>
              <a:t>PROVENGE </a:t>
            </a:r>
            <a:r>
              <a:rPr lang="cs-CZ" sz="1400" dirty="0">
                <a:hlinkClick r:id="rId16"/>
              </a:rPr>
              <a:t>(</a:t>
            </a:r>
            <a:r>
              <a:rPr lang="cs-CZ" sz="1400" dirty="0" err="1">
                <a:hlinkClick r:id="rId16"/>
              </a:rPr>
              <a:t>sipuleucel</a:t>
            </a:r>
            <a:r>
              <a:rPr lang="cs-CZ" sz="1400" dirty="0">
                <a:hlinkClick r:id="rId16"/>
              </a:rPr>
              <a:t>-T)</a:t>
            </a:r>
            <a:r>
              <a:rPr lang="cs-CZ" sz="1400"/>
              <a:t/>
            </a:r>
            <a:br>
              <a:rPr lang="cs-CZ" sz="1400"/>
            </a:br>
            <a:endParaRPr lang="cs-CZ" sz="1400" smtClean="0"/>
          </a:p>
          <a:p>
            <a:pPr>
              <a:buFont typeface="Arial" panose="020B0604020202020204" pitchFamily="34" charset="0"/>
              <a:buChar char="•"/>
            </a:pPr>
            <a:r>
              <a:rPr lang="cs-CZ" sz="1400" smtClean="0">
                <a:hlinkClick r:id="rId17" tooltip="TECARTUS (brexucabtagene autoleucel) "/>
              </a:rPr>
              <a:t>TECARTUS </a:t>
            </a:r>
            <a:r>
              <a:rPr lang="cs-CZ" sz="1400" dirty="0">
                <a:hlinkClick r:id="rId17" tooltip="TECARTUS (brexucabtagene autoleucel) "/>
              </a:rPr>
              <a:t>(</a:t>
            </a:r>
            <a:r>
              <a:rPr lang="cs-CZ" sz="1400" dirty="0" err="1">
                <a:hlinkClick r:id="rId17" tooltip="TECARTUS (brexucabtagene autoleucel) "/>
              </a:rPr>
              <a:t>brexucabtagene</a:t>
            </a:r>
            <a:r>
              <a:rPr lang="cs-CZ" sz="1400" dirty="0">
                <a:hlinkClick r:id="rId17" tooltip="TECARTUS (brexucabtagene autoleucel) "/>
              </a:rPr>
              <a:t> </a:t>
            </a:r>
            <a:r>
              <a:rPr lang="cs-CZ" sz="1400" dirty="0" err="1">
                <a:hlinkClick r:id="rId17" tooltip="TECARTUS (brexucabtagene autoleucel) "/>
              </a:rPr>
              <a:t>autoleucel</a:t>
            </a:r>
            <a:r>
              <a:rPr lang="cs-CZ" sz="1400" dirty="0">
                <a:hlinkClick r:id="rId17" tooltip="TECARTUS (brexucabtagene autoleucel) "/>
              </a:rPr>
              <a:t>)</a:t>
            </a:r>
            <a:r>
              <a:rPr lang="cs-CZ" sz="1400"/>
              <a:t/>
            </a:r>
            <a:br>
              <a:rPr lang="cs-CZ" sz="1400"/>
            </a:br>
            <a:endParaRPr lang="cs-CZ" sz="1400" smtClean="0"/>
          </a:p>
          <a:p>
            <a:pPr>
              <a:buFont typeface="Arial" panose="020B0604020202020204" pitchFamily="34" charset="0"/>
              <a:buChar char="•"/>
            </a:pPr>
            <a:r>
              <a:rPr lang="cs-CZ" sz="1400" smtClean="0">
                <a:highlight>
                  <a:srgbClr val="FFFF00"/>
                </a:highlight>
                <a:hlinkClick r:id="rId18"/>
              </a:rPr>
              <a:t>YESCARTA </a:t>
            </a:r>
            <a:r>
              <a:rPr lang="cs-CZ" sz="1400" dirty="0">
                <a:hlinkClick r:id="rId18"/>
              </a:rPr>
              <a:t>(</a:t>
            </a:r>
            <a:r>
              <a:rPr lang="cs-CZ" sz="1400" dirty="0" err="1">
                <a:hlinkClick r:id="rId18"/>
              </a:rPr>
              <a:t>axicabtagene</a:t>
            </a:r>
            <a:r>
              <a:rPr lang="cs-CZ" sz="1400" dirty="0">
                <a:hlinkClick r:id="rId18"/>
              </a:rPr>
              <a:t> </a:t>
            </a:r>
            <a:r>
              <a:rPr lang="cs-CZ" sz="1400" dirty="0" err="1">
                <a:hlinkClick r:id="rId18"/>
              </a:rPr>
              <a:t>ciloleucel</a:t>
            </a:r>
            <a:r>
              <a:rPr lang="cs-CZ" sz="1400" dirty="0">
                <a:hlinkClick r:id="rId18"/>
              </a:rPr>
              <a:t>)</a:t>
            </a:r>
            <a:r>
              <a:rPr lang="cs-CZ" sz="1400"/>
              <a:t/>
            </a:r>
            <a:br>
              <a:rPr lang="cs-CZ" sz="1400"/>
            </a:br>
            <a:r>
              <a:rPr lang="cs-CZ" sz="1400" smtClean="0"/>
              <a:t>CAR-Ts, receptor proti CD19 – velkobuněčný lymfom</a:t>
            </a:r>
          </a:p>
          <a:p>
            <a:pPr>
              <a:buFont typeface="Arial" panose="020B0604020202020204" pitchFamily="34" charset="0"/>
              <a:buChar char="•"/>
            </a:pPr>
            <a:r>
              <a:rPr lang="cs-CZ" sz="1400" smtClean="0">
                <a:highlight>
                  <a:srgbClr val="FFFF00"/>
                </a:highlight>
                <a:hlinkClick r:id="rId19" tooltip="ZOLGENSMA"/>
              </a:rPr>
              <a:t>ZOLGENSMA</a:t>
            </a:r>
            <a:r>
              <a:rPr lang="cs-CZ" sz="1400" smtClean="0">
                <a:hlinkClick r:id="rId19" tooltip="ZOLGENSMA"/>
              </a:rPr>
              <a:t> (onasemnogene abeparvovec-xioi)</a:t>
            </a:r>
            <a:r>
              <a:rPr lang="cs-CZ" sz="1400" smtClean="0"/>
              <a:t/>
            </a:r>
            <a:br>
              <a:rPr lang="cs-CZ" sz="1400" smtClean="0"/>
            </a:br>
            <a:r>
              <a:rPr lang="cs-CZ" sz="1400" smtClean="0"/>
              <a:t>SMN - spinální muskulární atrofie</a:t>
            </a:r>
          </a:p>
          <a:p>
            <a:endParaRPr lang="cs-CZ" sz="1400" dirty="0"/>
          </a:p>
        </p:txBody>
      </p:sp>
    </p:spTree>
    <p:extLst>
      <p:ext uri="{BB962C8B-B14F-4D97-AF65-F5344CB8AC3E}">
        <p14:creationId xmlns:p14="http://schemas.microsoft.com/office/powerpoint/2010/main" val="342234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51422" y="384202"/>
            <a:ext cx="8229600" cy="1143000"/>
          </a:xfrm>
        </p:spPr>
        <p:txBody>
          <a:bodyPr/>
          <a:lstStyle/>
          <a:p>
            <a:pPr eaLnBrk="1" hangingPunct="1"/>
            <a:r>
              <a:rPr lang="cs-CZ" altLang="cs-CZ" b="1" dirty="0">
                <a:latin typeface="Calibri" panose="020F0502020204030204" pitchFamily="34" charset="0"/>
              </a:rPr>
              <a:t>Kroky genové terapie</a:t>
            </a:r>
          </a:p>
        </p:txBody>
      </p:sp>
      <p:sp>
        <p:nvSpPr>
          <p:cNvPr id="7171" name="Rectangle 3"/>
          <p:cNvSpPr>
            <a:spLocks noGrp="1" noChangeArrowheads="1"/>
          </p:cNvSpPr>
          <p:nvPr>
            <p:ph type="body" idx="1"/>
          </p:nvPr>
        </p:nvSpPr>
        <p:spPr/>
        <p:txBody>
          <a:bodyPr/>
          <a:lstStyle/>
          <a:p>
            <a:pPr eaLnBrk="1" hangingPunct="1"/>
            <a:r>
              <a:rPr lang="cs-CZ" altLang="cs-CZ" smtClean="0">
                <a:latin typeface="Calibri" panose="020F0502020204030204" pitchFamily="34" charset="0"/>
              </a:rPr>
              <a:t> Vektor (= nosič</a:t>
            </a:r>
            <a:r>
              <a:rPr lang="cs-CZ" altLang="cs-CZ">
                <a:latin typeface="Calibri" panose="020F0502020204030204" pitchFamily="34" charset="0"/>
              </a:rPr>
              <a:t>) přináší funkční gen do cílových buněk pacienta</a:t>
            </a:r>
          </a:p>
          <a:p>
            <a:pPr eaLnBrk="1" hangingPunct="1"/>
            <a:r>
              <a:rPr lang="cs-CZ" altLang="cs-CZ" smtClean="0">
                <a:latin typeface="Calibri" panose="020F0502020204030204" pitchFamily="34" charset="0"/>
              </a:rPr>
              <a:t> Cílové </a:t>
            </a:r>
            <a:r>
              <a:rPr lang="cs-CZ" altLang="cs-CZ">
                <a:latin typeface="Calibri" panose="020F0502020204030204" pitchFamily="34" charset="0"/>
              </a:rPr>
              <a:t>buňky jsou infikovány tímto vektorem</a:t>
            </a:r>
          </a:p>
          <a:p>
            <a:pPr eaLnBrk="1" hangingPunct="1"/>
            <a:r>
              <a:rPr lang="cs-CZ" altLang="cs-CZ" smtClean="0">
                <a:latin typeface="Calibri" panose="020F0502020204030204" pitchFamily="34" charset="0"/>
              </a:rPr>
              <a:t> Genetický </a:t>
            </a:r>
            <a:r>
              <a:rPr lang="cs-CZ" altLang="cs-CZ">
                <a:latin typeface="Calibri" panose="020F0502020204030204" pitchFamily="34" charset="0"/>
              </a:rPr>
              <a:t>materiál vektoru se začlení do genetického materiálu buňky </a:t>
            </a:r>
            <a:r>
              <a:rPr lang="cs-CZ" altLang="cs-CZ" smtClean="0">
                <a:latin typeface="Calibri" panose="020F0502020204030204" pitchFamily="34" charset="0"/>
              </a:rPr>
              <a:t> příjemce</a:t>
            </a:r>
            <a:endParaRPr lang="cs-CZ" altLang="cs-CZ">
              <a:latin typeface="Calibri" panose="020F0502020204030204" pitchFamily="34" charset="0"/>
            </a:endParaRPr>
          </a:p>
          <a:p>
            <a:pPr eaLnBrk="1" hangingPunct="1"/>
            <a:r>
              <a:rPr lang="cs-CZ" altLang="cs-CZ" smtClean="0">
                <a:latin typeface="Calibri" panose="020F0502020204030204" pitchFamily="34" charset="0"/>
              </a:rPr>
              <a:t> Z </a:t>
            </a:r>
            <a:r>
              <a:rPr lang="cs-CZ" altLang="cs-CZ">
                <a:latin typeface="Calibri" panose="020F0502020204030204" pitchFamily="34" charset="0"/>
              </a:rPr>
              <a:t>terapeutického genu se začínají tvořit funkční proteiny, důležité pro správné fungování buňky/tkáně/organismu</a:t>
            </a:r>
          </a:p>
        </p:txBody>
      </p:sp>
    </p:spTree>
    <p:extLst>
      <p:ext uri="{BB962C8B-B14F-4D97-AF65-F5344CB8AC3E}">
        <p14:creationId xmlns:p14="http://schemas.microsoft.com/office/powerpoint/2010/main" val="4059061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716DAA32-AE42-4B88-9280-75AD525A15A8}"/>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2AECD500-C43E-48E6-ADE5-2A411F6988A4}"/>
              </a:ext>
            </a:extLst>
          </p:cNvPr>
          <p:cNvSpPr>
            <a:spLocks noGrp="1"/>
          </p:cNvSpPr>
          <p:nvPr>
            <p:ph type="title"/>
          </p:nvPr>
        </p:nvSpPr>
        <p:spPr/>
        <p:txBody>
          <a:bodyPr/>
          <a:lstStyle/>
          <a:p>
            <a:r>
              <a:rPr lang="cs-CZ" dirty="0"/>
              <a:t>Genová terapie ve světě: EMA, 2020</a:t>
            </a:r>
          </a:p>
        </p:txBody>
      </p:sp>
      <p:sp>
        <p:nvSpPr>
          <p:cNvPr id="5" name="Zástupný obsah 4">
            <a:extLst>
              <a:ext uri="{FF2B5EF4-FFF2-40B4-BE49-F238E27FC236}">
                <a16:creationId xmlns:a16="http://schemas.microsoft.com/office/drawing/2014/main" id="{C7FC22AB-F567-4FB6-878B-2228F9B6B1EA}"/>
              </a:ext>
            </a:extLst>
          </p:cNvPr>
          <p:cNvSpPr>
            <a:spLocks noGrp="1"/>
          </p:cNvSpPr>
          <p:nvPr>
            <p:ph idx="1"/>
          </p:nvPr>
        </p:nvSpPr>
        <p:spPr>
          <a:xfrm>
            <a:off x="1674426" y="1261674"/>
            <a:ext cx="5139262" cy="3030918"/>
          </a:xfrm>
        </p:spPr>
        <p:txBody>
          <a:bodyPr/>
          <a:lstStyle/>
          <a:p>
            <a:r>
              <a:rPr lang="cs-CZ" dirty="0" err="1"/>
              <a:t>Zynteglo</a:t>
            </a:r>
            <a:endParaRPr lang="cs-CZ" dirty="0"/>
          </a:p>
          <a:p>
            <a:r>
              <a:rPr lang="cs-CZ" dirty="0" err="1"/>
              <a:t>Zolgensma</a:t>
            </a:r>
            <a:endParaRPr lang="cs-CZ" dirty="0"/>
          </a:p>
          <a:p>
            <a:r>
              <a:rPr lang="cs-CZ" dirty="0" err="1"/>
              <a:t>Yescarta</a:t>
            </a:r>
            <a:endParaRPr lang="cs-CZ" dirty="0"/>
          </a:p>
          <a:p>
            <a:r>
              <a:rPr lang="cs-CZ" dirty="0" err="1"/>
              <a:t>Strimvelis</a:t>
            </a:r>
            <a:endParaRPr lang="cs-CZ" dirty="0"/>
          </a:p>
          <a:p>
            <a:r>
              <a:rPr lang="cs-CZ" dirty="0" err="1"/>
              <a:t>Luxturna</a:t>
            </a:r>
            <a:endParaRPr lang="cs-CZ" dirty="0"/>
          </a:p>
          <a:p>
            <a:r>
              <a:rPr lang="cs-CZ" dirty="0" err="1"/>
              <a:t>Kymriah</a:t>
            </a:r>
            <a:endParaRPr lang="cs-CZ" dirty="0"/>
          </a:p>
          <a:p>
            <a:r>
              <a:rPr lang="cs-CZ" dirty="0" err="1"/>
              <a:t>Imligyc</a:t>
            </a:r>
            <a:endParaRPr lang="cs-CZ" dirty="0"/>
          </a:p>
          <a:p>
            <a:r>
              <a:rPr lang="cs-CZ" dirty="0" err="1"/>
              <a:t>Glybera</a:t>
            </a:r>
            <a:endParaRPr lang="cs-CZ" dirty="0"/>
          </a:p>
        </p:txBody>
      </p:sp>
      <p:sp>
        <p:nvSpPr>
          <p:cNvPr id="9" name="TextovéPole 8">
            <a:extLst>
              <a:ext uri="{FF2B5EF4-FFF2-40B4-BE49-F238E27FC236}">
                <a16:creationId xmlns:a16="http://schemas.microsoft.com/office/drawing/2014/main" id="{67FD01A3-5DEF-4CA3-8FFE-4269F45AE784}"/>
              </a:ext>
            </a:extLst>
          </p:cNvPr>
          <p:cNvSpPr txBox="1"/>
          <p:nvPr/>
        </p:nvSpPr>
        <p:spPr>
          <a:xfrm rot="16475093">
            <a:off x="8673483" y="2175029"/>
            <a:ext cx="45719" cy="461665"/>
          </a:xfrm>
          <a:prstGeom prst="rect">
            <a:avLst/>
          </a:prstGeom>
          <a:noFill/>
        </p:spPr>
        <p:txBody>
          <a:bodyPr wrap="square" rtlCol="0">
            <a:spAutoFit/>
          </a:bodyPr>
          <a:lstStyle/>
          <a:p>
            <a:endParaRPr lang="cs-CZ" dirty="0"/>
          </a:p>
        </p:txBody>
      </p:sp>
      <p:sp>
        <p:nvSpPr>
          <p:cNvPr id="10" name="TextovéPole 9">
            <a:extLst>
              <a:ext uri="{FF2B5EF4-FFF2-40B4-BE49-F238E27FC236}">
                <a16:creationId xmlns:a16="http://schemas.microsoft.com/office/drawing/2014/main" id="{E0BCD02E-DA37-49D1-8DE2-2D2EAA1A0631}"/>
              </a:ext>
            </a:extLst>
          </p:cNvPr>
          <p:cNvSpPr txBox="1"/>
          <p:nvPr/>
        </p:nvSpPr>
        <p:spPr>
          <a:xfrm>
            <a:off x="4646272" y="1478938"/>
            <a:ext cx="6826928" cy="4154984"/>
          </a:xfrm>
          <a:prstGeom prst="rect">
            <a:avLst/>
          </a:prstGeom>
          <a:solidFill>
            <a:schemeClr val="accent1">
              <a:lumMod val="20000"/>
              <a:lumOff val="80000"/>
            </a:schemeClr>
          </a:solidFill>
        </p:spPr>
        <p:txBody>
          <a:bodyPr wrap="square" rtlCol="0">
            <a:spAutoFit/>
          </a:bodyPr>
          <a:lstStyle/>
          <a:p>
            <a:pPr algn="just"/>
            <a:r>
              <a:rPr lang="cs-CZ" i="1" dirty="0"/>
              <a:t>„</a:t>
            </a:r>
            <a:r>
              <a:rPr lang="en-US" i="1" dirty="0"/>
              <a:t>Gene therapeutics are biological medicinal products. Their active ingredients contain or </a:t>
            </a:r>
            <a:r>
              <a:rPr lang="en-US" i="1" dirty="0" err="1"/>
              <a:t>extis</a:t>
            </a:r>
            <a:r>
              <a:rPr lang="en-US" i="1" dirty="0"/>
              <a:t> of a nucleic acid (carrier of the genetic information). Gene therapeutics are used to regulate, repair, replace, add to, or remove a nucleic acid sequence. The therapeutic, preventative, and diagnostic effect is in direct connection to the recombinant nucleic acid sequence which the product contains or in direct connection with the product which is formed on the basis of this genetic information.</a:t>
            </a:r>
            <a:r>
              <a:rPr lang="cs-CZ" i="1" dirty="0"/>
              <a:t>“</a:t>
            </a:r>
          </a:p>
        </p:txBody>
      </p:sp>
    </p:spTree>
    <p:extLst>
      <p:ext uri="{BB962C8B-B14F-4D97-AF65-F5344CB8AC3E}">
        <p14:creationId xmlns:p14="http://schemas.microsoft.com/office/powerpoint/2010/main" val="4233908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Zástupný symbol pro obsah 2"/>
          <p:cNvSpPr>
            <a:spLocks noGrp="1"/>
          </p:cNvSpPr>
          <p:nvPr>
            <p:ph idx="1"/>
          </p:nvPr>
        </p:nvSpPr>
        <p:spPr>
          <a:xfrm>
            <a:off x="1263112" y="1166019"/>
            <a:ext cx="9253726" cy="4525962"/>
          </a:xfrm>
        </p:spPr>
        <p:txBody>
          <a:bodyPr/>
          <a:lstStyle/>
          <a:p>
            <a:r>
              <a:rPr lang="cs-CZ" altLang="cs-CZ" sz="2400" dirty="0"/>
              <a:t> </a:t>
            </a:r>
            <a:r>
              <a:rPr lang="cs-CZ" altLang="cs-CZ" sz="2000" dirty="0"/>
              <a:t>Lékaři odeberou nemocnému krev, izolují z ní T-lymfocyty a speciálním postupem je zamrazí. Takto konzervované buňky pošlou do laboratoří firmy </a:t>
            </a:r>
            <a:r>
              <a:rPr lang="cs-CZ" altLang="cs-CZ" sz="2000" dirty="0" err="1"/>
              <a:t>Novartis</a:t>
            </a:r>
            <a:r>
              <a:rPr lang="cs-CZ" altLang="cs-CZ" sz="2000" dirty="0"/>
              <a:t> v New Jersey. </a:t>
            </a:r>
          </a:p>
          <a:p>
            <a:r>
              <a:rPr lang="cs-CZ" altLang="cs-CZ" sz="2000" dirty="0"/>
              <a:t>Zavedou do viru gen, podle kterého si T-lymfocyt vyrobí specifickou „kotvu“ schopnou vázat bílkovinu CD19. Tato bílkovina je typická právě pro bílé krvinky související s akutní </a:t>
            </a:r>
            <a:r>
              <a:rPr lang="cs-CZ" altLang="cs-CZ" sz="2000" dirty="0" err="1"/>
              <a:t>lymfoblastickou</a:t>
            </a:r>
            <a:r>
              <a:rPr lang="cs-CZ" altLang="cs-CZ" sz="2000" dirty="0"/>
              <a:t> leukemií.</a:t>
            </a:r>
          </a:p>
          <a:p>
            <a:r>
              <a:rPr lang="cs-CZ" altLang="cs-CZ" sz="2000" dirty="0"/>
              <a:t>Geneticky modifikované krvinky se opět zmrazí, převezou se na kliniku a lékaři je vpraví do těla nemocného. Jakmile se v krvi pacienta chytí na kotvu upravených T-lymfocytů leukemická buňka s bílkovinou CD19, lymfocyt nádorový </a:t>
            </a:r>
            <a:r>
              <a:rPr lang="cs-CZ" altLang="cs-CZ" sz="2000" dirty="0" err="1"/>
              <a:t>blast</a:t>
            </a:r>
            <a:r>
              <a:rPr lang="cs-CZ" altLang="cs-CZ" sz="2000" dirty="0"/>
              <a:t> usmrtí.</a:t>
            </a:r>
          </a:p>
          <a:p>
            <a:endParaRPr lang="cs-CZ" altLang="cs-CZ" sz="2000" dirty="0"/>
          </a:p>
        </p:txBody>
      </p:sp>
      <p:sp>
        <p:nvSpPr>
          <p:cNvPr id="5" name="Nadpis 1"/>
          <p:cNvSpPr txBox="1">
            <a:spLocks/>
          </p:cNvSpPr>
          <p:nvPr/>
        </p:nvSpPr>
        <p:spPr bwMode="auto">
          <a:xfrm>
            <a:off x="-101080" y="131256"/>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kern="0" dirty="0"/>
              <a:t>Genová terapie ve světě II</a:t>
            </a:r>
          </a:p>
        </p:txBody>
      </p:sp>
    </p:spTree>
    <p:extLst>
      <p:ext uri="{BB962C8B-B14F-4D97-AF65-F5344CB8AC3E}">
        <p14:creationId xmlns:p14="http://schemas.microsoft.com/office/powerpoint/2010/main" val="3165112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4" descr="i3_Gene_Therapy"/>
          <p:cNvPicPr>
            <a:picLocks noChangeAspect="1" noChangeArrowheads="1"/>
          </p:cNvPicPr>
          <p:nvPr/>
        </p:nvPicPr>
        <p:blipFill>
          <a:blip r:embed="rId3">
            <a:extLst>
              <a:ext uri="{28A0092B-C50C-407E-A947-70E740481C1C}">
                <a14:useLocalDpi xmlns:a14="http://schemas.microsoft.com/office/drawing/2010/main" val="0"/>
              </a:ext>
            </a:extLst>
          </a:blip>
          <a:srcRect l="6094" t="2719" r="2483"/>
          <a:stretch>
            <a:fillRect/>
          </a:stretch>
        </p:blipFill>
        <p:spPr bwMode="auto">
          <a:xfrm>
            <a:off x="152400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51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66292" y="407254"/>
            <a:ext cx="8229600" cy="1143000"/>
          </a:xfrm>
        </p:spPr>
        <p:txBody>
          <a:bodyPr/>
          <a:lstStyle/>
          <a:p>
            <a:pPr eaLnBrk="1" hangingPunct="1"/>
            <a:r>
              <a:rPr lang="cs-CZ" altLang="cs-CZ" sz="3600" dirty="0">
                <a:latin typeface="Calibri" panose="020F0502020204030204" pitchFamily="34" charset="0"/>
              </a:rPr>
              <a:t>Kritéria výběru pacientů a chorob do</a:t>
            </a:r>
            <a:br>
              <a:rPr lang="cs-CZ" altLang="cs-CZ" sz="3600" dirty="0">
                <a:latin typeface="Calibri" panose="020F0502020204030204" pitchFamily="34" charset="0"/>
              </a:rPr>
            </a:br>
            <a:r>
              <a:rPr lang="cs-CZ" altLang="cs-CZ" sz="3600" dirty="0">
                <a:latin typeface="Calibri" panose="020F0502020204030204" pitchFamily="34" charset="0"/>
              </a:rPr>
              <a:t> klinických zkoušek</a:t>
            </a:r>
          </a:p>
        </p:txBody>
      </p:sp>
      <p:sp>
        <p:nvSpPr>
          <p:cNvPr id="248835" name="Rectangle 3"/>
          <p:cNvSpPr>
            <a:spLocks noGrp="1" noChangeArrowheads="1"/>
          </p:cNvSpPr>
          <p:nvPr>
            <p:ph type="body" idx="1"/>
          </p:nvPr>
        </p:nvSpPr>
        <p:spPr>
          <a:xfrm>
            <a:off x="795081" y="2025934"/>
            <a:ext cx="10753200" cy="4139998"/>
          </a:xfrm>
        </p:spPr>
        <p:txBody>
          <a:bodyPr/>
          <a:lstStyle/>
          <a:p>
            <a:pPr eaLnBrk="1" hangingPunct="1">
              <a:lnSpc>
                <a:spcPct val="90000"/>
              </a:lnSpc>
              <a:buFontTx/>
              <a:buNone/>
              <a:defRPr/>
            </a:pPr>
            <a:r>
              <a:rPr lang="cs-CZ">
                <a:effectLst>
                  <a:outerShdw blurRad="38100" dist="38100" dir="2700000" algn="tl">
                    <a:srgbClr val="C0C0C0"/>
                  </a:outerShdw>
                </a:effectLst>
                <a:latin typeface="Calibri" pitchFamily="34" charset="0"/>
              </a:rPr>
              <a:t>Tento druh terapie není vhodný pro </a:t>
            </a:r>
            <a:r>
              <a:rPr lang="cs-CZ" smtClean="0">
                <a:effectLst>
                  <a:outerShdw blurRad="38100" dist="38100" dir="2700000" algn="tl">
                    <a:srgbClr val="C0C0C0"/>
                  </a:outerShdw>
                </a:effectLst>
                <a:latin typeface="Calibri" pitchFamily="34" charset="0"/>
              </a:rPr>
              <a:t>všechny nemoci</a:t>
            </a:r>
            <a:r>
              <a:rPr lang="cs-CZ">
                <a:effectLst>
                  <a:outerShdw blurRad="38100" dist="38100" dir="2700000" algn="tl">
                    <a:srgbClr val="C0C0C0"/>
                  </a:outerShdw>
                </a:effectLst>
                <a:latin typeface="Calibri" pitchFamily="34" charset="0"/>
              </a:rPr>
              <a:t>, výběr pacientů </a:t>
            </a:r>
            <a:r>
              <a:rPr lang="cs-CZ" smtClean="0">
                <a:effectLst>
                  <a:outerShdw blurRad="38100" dist="38100" dir="2700000" algn="tl">
                    <a:srgbClr val="C0C0C0"/>
                  </a:outerShdw>
                </a:effectLst>
                <a:latin typeface="Calibri" pitchFamily="34" charset="0"/>
              </a:rPr>
              <a:t>je omezen podle následujících </a:t>
            </a:r>
            <a:r>
              <a:rPr lang="cs-CZ">
                <a:effectLst>
                  <a:outerShdw blurRad="38100" dist="38100" dir="2700000" algn="tl">
                    <a:srgbClr val="C0C0C0"/>
                  </a:outerShdw>
                </a:effectLst>
                <a:latin typeface="Calibri" pitchFamily="34" charset="0"/>
              </a:rPr>
              <a:t>kritérií:</a:t>
            </a:r>
          </a:p>
          <a:p>
            <a:pPr eaLnBrk="1" hangingPunct="1">
              <a:lnSpc>
                <a:spcPct val="90000"/>
              </a:lnSpc>
              <a:buFontTx/>
              <a:buNone/>
              <a:defRPr/>
            </a:pPr>
            <a:endParaRPr lang="cs-CZ">
              <a:effectLst>
                <a:outerShdw blurRad="38100" dist="38100" dir="2700000" algn="tl">
                  <a:srgbClr val="C0C0C0"/>
                </a:outerShdw>
              </a:effectLst>
              <a:latin typeface="Calibri" pitchFamily="34" charset="0"/>
            </a:endParaRPr>
          </a:p>
          <a:p>
            <a:pPr eaLnBrk="1" hangingPunct="1">
              <a:lnSpc>
                <a:spcPct val="90000"/>
              </a:lnSpc>
              <a:defRPr/>
            </a:pPr>
            <a:r>
              <a:rPr lang="cs-CZ" smtClean="0">
                <a:effectLst>
                  <a:outerShdw blurRad="38100" dist="38100" dir="2700000" algn="tl">
                    <a:srgbClr val="C0C0C0"/>
                  </a:outerShdw>
                </a:effectLst>
                <a:latin typeface="Calibri" pitchFamily="34" charset="0"/>
              </a:rPr>
              <a:t> Onemocnění </a:t>
            </a:r>
            <a:r>
              <a:rPr lang="cs-CZ">
                <a:effectLst>
                  <a:outerShdw blurRad="38100" dist="38100" dir="2700000" algn="tl">
                    <a:srgbClr val="C0C0C0"/>
                  </a:outerShdw>
                </a:effectLst>
                <a:latin typeface="Calibri" pitchFamily="34" charset="0"/>
              </a:rPr>
              <a:t>musí být </a:t>
            </a:r>
            <a:r>
              <a:rPr lang="cs-CZ" i="1">
                <a:effectLst>
                  <a:outerShdw blurRad="38100" dist="38100" dir="2700000" algn="tl">
                    <a:srgbClr val="C0C0C0"/>
                  </a:outerShdw>
                </a:effectLst>
                <a:latin typeface="Calibri" pitchFamily="34" charset="0"/>
              </a:rPr>
              <a:t>život ohrožující</a:t>
            </a:r>
          </a:p>
          <a:p>
            <a:pPr eaLnBrk="1" hangingPunct="1">
              <a:lnSpc>
                <a:spcPct val="90000"/>
              </a:lnSpc>
              <a:defRPr/>
            </a:pPr>
            <a:r>
              <a:rPr lang="cs-CZ" smtClean="0">
                <a:effectLst>
                  <a:outerShdw blurRad="38100" dist="38100" dir="2700000" algn="tl">
                    <a:srgbClr val="C0C0C0"/>
                  </a:outerShdw>
                </a:effectLst>
                <a:latin typeface="Calibri" pitchFamily="34" charset="0"/>
              </a:rPr>
              <a:t> Není </a:t>
            </a:r>
            <a:r>
              <a:rPr lang="cs-CZ">
                <a:effectLst>
                  <a:outerShdw blurRad="38100" dist="38100" dir="2700000" algn="tl">
                    <a:srgbClr val="C0C0C0"/>
                  </a:outerShdw>
                </a:effectLst>
                <a:latin typeface="Calibri" pitchFamily="34" charset="0"/>
              </a:rPr>
              <a:t>dostupná alternativní konvenční terapie</a:t>
            </a:r>
          </a:p>
          <a:p>
            <a:pPr eaLnBrk="1" hangingPunct="1">
              <a:lnSpc>
                <a:spcPct val="90000"/>
              </a:lnSpc>
              <a:defRPr/>
            </a:pPr>
            <a:r>
              <a:rPr lang="cs-CZ" smtClean="0">
                <a:effectLst>
                  <a:outerShdw blurRad="38100" dist="38100" dir="2700000" algn="tl">
                    <a:srgbClr val="C0C0C0"/>
                  </a:outerShdw>
                </a:effectLst>
                <a:latin typeface="Calibri" pitchFamily="34" charset="0"/>
              </a:rPr>
              <a:t> Je </a:t>
            </a:r>
            <a:r>
              <a:rPr lang="cs-CZ">
                <a:effectLst>
                  <a:outerShdw blurRad="38100" dist="38100" dir="2700000" algn="tl">
                    <a:srgbClr val="C0C0C0"/>
                  </a:outerShdw>
                </a:effectLst>
                <a:latin typeface="Calibri" pitchFamily="34" charset="0"/>
              </a:rPr>
              <a:t>znám gen, který onemocnění způsobuje</a:t>
            </a:r>
          </a:p>
          <a:p>
            <a:pPr eaLnBrk="1" hangingPunct="1">
              <a:lnSpc>
                <a:spcPct val="90000"/>
              </a:lnSpc>
              <a:defRPr/>
            </a:pPr>
            <a:r>
              <a:rPr lang="cs-CZ" smtClean="0">
                <a:effectLst>
                  <a:outerShdw blurRad="38100" dist="38100" dir="2700000" algn="tl">
                    <a:srgbClr val="C0C0C0"/>
                  </a:outerShdw>
                </a:effectLst>
                <a:latin typeface="Calibri" pitchFamily="34" charset="0"/>
              </a:rPr>
              <a:t> Existuje </a:t>
            </a:r>
            <a:r>
              <a:rPr lang="cs-CZ">
                <a:effectLst>
                  <a:outerShdw blurRad="38100" dist="38100" dir="2700000" algn="tl">
                    <a:srgbClr val="C0C0C0"/>
                  </a:outerShdw>
                </a:effectLst>
                <a:latin typeface="Calibri" pitchFamily="34" charset="0"/>
              </a:rPr>
              <a:t>vhodný systém pro podání terapie</a:t>
            </a:r>
          </a:p>
        </p:txBody>
      </p:sp>
    </p:spTree>
    <p:extLst>
      <p:ext uri="{BB962C8B-B14F-4D97-AF65-F5344CB8AC3E}">
        <p14:creationId xmlns:p14="http://schemas.microsoft.com/office/powerpoint/2010/main" val="342150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1466851" y="779979"/>
            <a:ext cx="8229600" cy="1143000"/>
          </a:xfrm>
        </p:spPr>
        <p:txBody>
          <a:bodyPr/>
          <a:lstStyle/>
          <a:p>
            <a:r>
              <a:rPr lang="cs-CZ" altLang="cs-CZ" sz="3600" dirty="0">
                <a:latin typeface="Calibri" panose="020F0502020204030204" pitchFamily="34" charset="0"/>
              </a:rPr>
              <a:t>Cíle genové terapie</a:t>
            </a:r>
            <a:endParaRPr lang="en-US" altLang="cs-CZ" sz="3600" dirty="0">
              <a:latin typeface="Calibri" panose="020F0502020204030204" pitchFamily="34" charset="0"/>
            </a:endParaRPr>
          </a:p>
        </p:txBody>
      </p:sp>
      <p:sp>
        <p:nvSpPr>
          <p:cNvPr id="9219"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9220" name="Rectangle 8"/>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9221"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01386" name="Text Box 10"/>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101390" name="Rectangle 14"/>
          <p:cNvSpPr>
            <a:spLocks noChangeArrowheads="1"/>
          </p:cNvSpPr>
          <p:nvPr/>
        </p:nvSpPr>
        <p:spPr bwMode="auto">
          <a:xfrm>
            <a:off x="2208214" y="1916113"/>
            <a:ext cx="74882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endParaRPr lang="cs-CZ">
              <a:solidFill>
                <a:srgbClr val="FFFF00"/>
              </a:solidFill>
              <a:effectLst>
                <a:outerShdw blurRad="38100" dist="38100" dir="2700000" algn="tl">
                  <a:srgbClr val="C0C0C0"/>
                </a:outerShdw>
              </a:effectLst>
              <a:latin typeface="Calibri" pitchFamily="34" charset="0"/>
            </a:endParaRPr>
          </a:p>
          <a:p>
            <a:pPr eaLnBrk="1" hangingPunct="1">
              <a:defRPr/>
            </a:pPr>
            <a:r>
              <a:rPr lang="en-US">
                <a:solidFill>
                  <a:srgbClr val="FFFF00"/>
                </a:solidFill>
                <a:effectLst>
                  <a:outerShdw blurRad="38100" dist="38100" dir="2700000" algn="tl">
                    <a:srgbClr val="C0C0C0"/>
                  </a:outerShdw>
                </a:effectLst>
                <a:latin typeface="Calibri" pitchFamily="34" charset="0"/>
              </a:rPr>
              <a:t>	</a:t>
            </a:r>
            <a:r>
              <a:rPr lang="en-US" sz="4000">
                <a:effectLst>
                  <a:outerShdw blurRad="38100" dist="38100" dir="2700000" algn="tl">
                    <a:srgbClr val="C0C0C0"/>
                  </a:outerShdw>
                </a:effectLst>
                <a:latin typeface="Calibri" pitchFamily="34" charset="0"/>
              </a:rPr>
              <a:t>a. </a:t>
            </a:r>
            <a:r>
              <a:rPr lang="cs-CZ" sz="4000">
                <a:effectLst>
                  <a:outerShdw blurRad="38100" dist="38100" dir="2700000" algn="tl">
                    <a:srgbClr val="C0C0C0"/>
                  </a:outerShdw>
                </a:effectLst>
                <a:latin typeface="Calibri" pitchFamily="34" charset="0"/>
              </a:rPr>
              <a:t>Dědičná onemocnění</a:t>
            </a:r>
            <a:endParaRPr lang="en-US" sz="4000">
              <a:effectLst>
                <a:outerShdw blurRad="38100" dist="38100" dir="2700000" algn="tl">
                  <a:srgbClr val="C0C0C0"/>
                </a:outerShdw>
              </a:effectLst>
              <a:latin typeface="Calibri" pitchFamily="34" charset="0"/>
            </a:endParaRPr>
          </a:p>
          <a:p>
            <a:pPr eaLnBrk="1" hangingPunct="1">
              <a:defRPr/>
            </a:pPr>
            <a:r>
              <a:rPr lang="en-US" sz="4000">
                <a:effectLst>
                  <a:outerShdw blurRad="38100" dist="38100" dir="2700000" algn="tl">
                    <a:srgbClr val="C0C0C0"/>
                  </a:outerShdw>
                </a:effectLst>
                <a:latin typeface="Calibri" pitchFamily="34" charset="0"/>
              </a:rPr>
              <a:t>	b. </a:t>
            </a:r>
            <a:r>
              <a:rPr lang="cs-CZ" sz="4000">
                <a:effectLst>
                  <a:outerShdw blurRad="38100" dist="38100" dir="2700000" algn="tl">
                    <a:srgbClr val="C0C0C0"/>
                  </a:outerShdw>
                </a:effectLst>
                <a:latin typeface="Calibri" pitchFamily="34" charset="0"/>
              </a:rPr>
              <a:t>Zhoubná onemocnění</a:t>
            </a:r>
            <a:endParaRPr lang="en-US" sz="4000">
              <a:effectLst>
                <a:outerShdw blurRad="38100" dist="38100" dir="2700000" algn="tl">
                  <a:srgbClr val="C0C0C0"/>
                </a:outerShdw>
              </a:effectLst>
              <a:latin typeface="Calibri" pitchFamily="34" charset="0"/>
            </a:endParaRPr>
          </a:p>
          <a:p>
            <a:pPr eaLnBrk="1" hangingPunct="1">
              <a:defRPr/>
            </a:pPr>
            <a:r>
              <a:rPr lang="en-US" sz="4000">
                <a:effectLst>
                  <a:outerShdw blurRad="38100" dist="38100" dir="2700000" algn="tl">
                    <a:srgbClr val="C0C0C0"/>
                  </a:outerShdw>
                </a:effectLst>
                <a:latin typeface="Calibri" pitchFamily="34" charset="0"/>
              </a:rPr>
              <a:t>	c. </a:t>
            </a:r>
            <a:r>
              <a:rPr lang="cs-CZ" sz="4000">
                <a:effectLst>
                  <a:outerShdw blurRad="38100" dist="38100" dir="2700000" algn="tl">
                    <a:srgbClr val="C0C0C0"/>
                  </a:outerShdw>
                </a:effectLst>
                <a:latin typeface="Calibri" pitchFamily="34" charset="0"/>
              </a:rPr>
              <a:t>Infekční choroby</a:t>
            </a:r>
            <a:endParaRPr lang="en-US" sz="4000">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147499320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807917" y="273846"/>
            <a:ext cx="8229600" cy="1143000"/>
          </a:xfrm>
        </p:spPr>
        <p:txBody>
          <a:bodyPr/>
          <a:lstStyle/>
          <a:p>
            <a:pPr eaLnBrk="1" hangingPunct="1"/>
            <a:r>
              <a:rPr lang="cs-CZ" altLang="cs-CZ" sz="3600" dirty="0">
                <a:latin typeface="Calibri" panose="020F0502020204030204" pitchFamily="34" charset="0"/>
              </a:rPr>
              <a:t>Genetická onemocnění</a:t>
            </a:r>
            <a:endParaRPr lang="en-US" altLang="cs-CZ" sz="3600" dirty="0">
              <a:latin typeface="Calibri" panose="020F0502020204030204" pitchFamily="34" charset="0"/>
            </a:endParaRPr>
          </a:p>
        </p:txBody>
      </p:sp>
      <p:sp>
        <p:nvSpPr>
          <p:cNvPr id="103430" name="Rectangle 6"/>
          <p:cNvSpPr>
            <a:spLocks noGrp="1" noChangeArrowheads="1"/>
          </p:cNvSpPr>
          <p:nvPr>
            <p:ph type="body" sz="half" idx="1"/>
          </p:nvPr>
        </p:nvSpPr>
        <p:spPr>
          <a:xfrm>
            <a:off x="1774826" y="1700213"/>
            <a:ext cx="8054975" cy="4191000"/>
          </a:xfrm>
        </p:spPr>
        <p:txBody>
          <a:bodyPr/>
          <a:lstStyle/>
          <a:p>
            <a:pPr eaLnBrk="1" hangingPunct="1">
              <a:buFontTx/>
              <a:buNone/>
              <a:defRPr/>
            </a:pPr>
            <a:endParaRPr lang="en-US" sz="2400">
              <a:solidFill>
                <a:srgbClr val="FFFF00"/>
              </a:solidFill>
              <a:latin typeface="Calibri" pitchFamily="34" charset="0"/>
            </a:endParaRPr>
          </a:p>
          <a:p>
            <a:pPr eaLnBrk="1" hangingPunct="1">
              <a:buFontTx/>
              <a:buNone/>
              <a:defRPr/>
            </a:pPr>
            <a:endParaRPr lang="en-CA">
              <a:effectLst>
                <a:outerShdw blurRad="38100" dist="38100" dir="2700000" algn="tl">
                  <a:srgbClr val="C0C0C0"/>
                </a:outerShdw>
              </a:effectLst>
              <a:latin typeface="Calibri" pitchFamily="34" charset="0"/>
            </a:endParaRPr>
          </a:p>
          <a:p>
            <a:pPr eaLnBrk="1" hangingPunct="1">
              <a:buFontTx/>
              <a:buNone/>
              <a:defRPr/>
            </a:pPr>
            <a:endParaRPr lang="en-CA" sz="2400">
              <a:solidFill>
                <a:srgbClr val="FFFF00"/>
              </a:solidFill>
              <a:latin typeface="Calibri" pitchFamily="34" charset="0"/>
            </a:endParaRPr>
          </a:p>
        </p:txBody>
      </p:sp>
      <p:sp>
        <p:nvSpPr>
          <p:cNvPr id="11268" name="Rectangle 8"/>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1269"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03434" name="Text Box 10"/>
          <p:cNvSpPr txBox="1">
            <a:spLocks noChangeArrowheads="1"/>
          </p:cNvSpPr>
          <p:nvPr/>
        </p:nvSpPr>
        <p:spPr bwMode="auto">
          <a:xfrm>
            <a:off x="4114800" y="53340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endParaRPr lang="cs-CZ" i="1">
              <a:solidFill>
                <a:srgbClr val="CC0000"/>
              </a:solidFill>
              <a:effectLst>
                <a:outerShdw blurRad="38100" dist="38100" dir="2700000" algn="tl">
                  <a:srgbClr val="C0C0C0"/>
                </a:outerShdw>
              </a:effectLst>
              <a:latin typeface="Calibri" pitchFamily="34" charset="0"/>
            </a:endParaRPr>
          </a:p>
        </p:txBody>
      </p:sp>
      <p:sp>
        <p:nvSpPr>
          <p:cNvPr id="11271" name="Text Box 14"/>
          <p:cNvSpPr txBox="1">
            <a:spLocks noChangeArrowheads="1"/>
          </p:cNvSpPr>
          <p:nvPr/>
        </p:nvSpPr>
        <p:spPr bwMode="auto">
          <a:xfrm>
            <a:off x="807917" y="1212772"/>
            <a:ext cx="10484372"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latin typeface="Calibri" panose="020F0502020204030204" pitchFamily="34" charset="0"/>
              </a:rPr>
              <a:t>Nejvhodnější kandidáti genové terapie: </a:t>
            </a:r>
            <a:endParaRPr lang="cs-CZ" altLang="cs-CZ" sz="2400" smtClean="0">
              <a:latin typeface="Calibri" panose="020F0502020204030204" pitchFamily="34" charset="0"/>
            </a:endParaRPr>
          </a:p>
          <a:p>
            <a:pPr eaLnBrk="1" hangingPunct="1">
              <a:spcBef>
                <a:spcPct val="0"/>
              </a:spcBef>
              <a:buFontTx/>
              <a:buNone/>
            </a:pPr>
            <a:endParaRPr lang="cs-CZ" altLang="cs-CZ" sz="2400" smtClean="0">
              <a:latin typeface="Calibri" panose="020F0502020204030204" pitchFamily="34" charset="0"/>
            </a:endParaRPr>
          </a:p>
          <a:p>
            <a:pPr eaLnBrk="1" hangingPunct="1">
              <a:spcBef>
                <a:spcPct val="0"/>
              </a:spcBef>
              <a:buFontTx/>
              <a:buNone/>
            </a:pPr>
            <a:r>
              <a:rPr lang="cs-CZ" altLang="cs-CZ" sz="2400">
                <a:latin typeface="Calibri" panose="020F0502020204030204" pitchFamily="34" charset="0"/>
              </a:rPr>
              <a:t>	„</a:t>
            </a:r>
            <a:r>
              <a:rPr lang="cs-CZ" altLang="cs-CZ" sz="2400" b="1">
                <a:latin typeface="Calibri" panose="020F0502020204030204" pitchFamily="34" charset="0"/>
              </a:rPr>
              <a:t>onemocnění monogenního charakteru</a:t>
            </a:r>
            <a:r>
              <a:rPr lang="cs-CZ" altLang="cs-CZ" sz="2400">
                <a:latin typeface="Calibri" panose="020F0502020204030204" pitchFamily="34" charset="0"/>
              </a:rPr>
              <a:t>“ – vysoká šance, že se onemocnění projeví u jedince, pokud nese defektní gen, způsobuje je malý počet genů, nejčastěji jeden</a:t>
            </a:r>
          </a:p>
          <a:p>
            <a:pP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endParaRPr lang="cs-CZ" altLang="cs-CZ" sz="2400">
              <a:latin typeface="Calibri" panose="020F0502020204030204" pitchFamily="34" charset="0"/>
            </a:endParaRPr>
          </a:p>
          <a:p>
            <a:pPr eaLnBrk="1" hangingPunct="1">
              <a:spcBef>
                <a:spcPct val="0"/>
              </a:spcBef>
              <a:buFontTx/>
              <a:buNone/>
            </a:pPr>
            <a:r>
              <a:rPr lang="cs-CZ" altLang="cs-CZ" sz="2400">
                <a:latin typeface="Calibri" panose="020F0502020204030204" pitchFamily="34" charset="0"/>
              </a:rPr>
              <a:t>	„</a:t>
            </a:r>
            <a:r>
              <a:rPr lang="cs-CZ" altLang="cs-CZ" sz="2400" b="1">
                <a:latin typeface="Calibri" panose="020F0502020204030204" pitchFamily="34" charset="0"/>
              </a:rPr>
              <a:t>multifaktoriální choroby</a:t>
            </a:r>
            <a:r>
              <a:rPr lang="cs-CZ" altLang="cs-CZ" sz="2400">
                <a:latin typeface="Calibri" panose="020F0502020204030204" pitchFamily="34" charset="0"/>
              </a:rPr>
              <a:t>“ – významná souhra s faktory vnějšího prostředí, faktory životního stylu, jsou způsobeny více geny, které mohou mít mezi sebou různé interakce, pokud jedinec nese rizikové varianty, neznamená to, že se onemocnění nutně projeví </a:t>
            </a:r>
          </a:p>
          <a:p>
            <a:pPr eaLnBrk="1" hangingPunct="1">
              <a:spcBef>
                <a:spcPct val="0"/>
              </a:spcBef>
              <a:buFontTx/>
              <a:buNone/>
            </a:pPr>
            <a:r>
              <a:rPr lang="cs-CZ" altLang="cs-CZ" sz="1800"/>
              <a:t>		 	</a:t>
            </a:r>
          </a:p>
        </p:txBody>
      </p:sp>
    </p:spTree>
    <p:extLst>
      <p:ext uri="{BB962C8B-B14F-4D97-AF65-F5344CB8AC3E}">
        <p14:creationId xmlns:p14="http://schemas.microsoft.com/office/powerpoint/2010/main" val="398654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819724" y="457201"/>
            <a:ext cx="8229600" cy="1143000"/>
          </a:xfrm>
        </p:spPr>
        <p:txBody>
          <a:bodyPr/>
          <a:lstStyle/>
          <a:p>
            <a:pPr eaLnBrk="1" hangingPunct="1"/>
            <a:r>
              <a:rPr lang="cs-CZ" altLang="cs-CZ" sz="3600" dirty="0">
                <a:latin typeface="Calibri" panose="020F0502020204030204" pitchFamily="34" charset="0"/>
              </a:rPr>
              <a:t>Genetický transfer</a:t>
            </a:r>
            <a:endParaRPr lang="en-US" altLang="cs-CZ" sz="3600" dirty="0">
              <a:latin typeface="Calibri" panose="020F0502020204030204" pitchFamily="34" charset="0"/>
            </a:endParaRPr>
          </a:p>
        </p:txBody>
      </p:sp>
      <p:sp>
        <p:nvSpPr>
          <p:cNvPr id="15363" name="Rectangle 6"/>
          <p:cNvSpPr>
            <a:spLocks noGrp="1" noChangeArrowheads="1"/>
          </p:cNvSpPr>
          <p:nvPr>
            <p:ph type="body" sz="half" idx="1"/>
          </p:nvPr>
        </p:nvSpPr>
        <p:spPr>
          <a:xfrm>
            <a:off x="1981201" y="1600201"/>
            <a:ext cx="4037013" cy="4525963"/>
          </a:xfrm>
        </p:spPr>
        <p:txBody>
          <a:bodyPr/>
          <a:lstStyle/>
          <a:p>
            <a:pPr eaLnBrk="1" hangingPunct="1">
              <a:buFontTx/>
              <a:buNone/>
            </a:pPr>
            <a:endParaRPr lang="en-US"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solidFill>
                <a:srgbClr val="FFFF00"/>
              </a:solidFill>
              <a:latin typeface="Calibri" panose="020F0502020204030204" pitchFamily="34" charset="0"/>
            </a:endParaRPr>
          </a:p>
          <a:p>
            <a:pPr eaLnBrk="1" hangingPunct="1">
              <a:buFontTx/>
              <a:buNone/>
            </a:pPr>
            <a:endParaRPr lang="en-CA" altLang="cs-CZ">
              <a:latin typeface="Calibri" panose="020F0502020204030204" pitchFamily="34" charset="0"/>
            </a:endParaRPr>
          </a:p>
        </p:txBody>
      </p:sp>
      <p:sp>
        <p:nvSpPr>
          <p:cNvPr id="15364" name="Rectangle 8"/>
          <p:cNvSpPr>
            <a:spLocks noChangeArrowheads="1"/>
          </p:cNvSpPr>
          <p:nvPr/>
        </p:nvSpPr>
        <p:spPr bwMode="auto">
          <a:xfrm>
            <a:off x="5262563" y="21431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5365" name="Rectangle 9"/>
          <p:cNvSpPr>
            <a:spLocks noChangeArrowheads="1"/>
          </p:cNvSpPr>
          <p:nvPr/>
        </p:nvSpPr>
        <p:spPr bwMode="auto">
          <a:xfrm>
            <a:off x="5476875" y="2952750"/>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107534" name="Rectangle 14"/>
          <p:cNvSpPr>
            <a:spLocks noChangeArrowheads="1"/>
          </p:cNvSpPr>
          <p:nvPr/>
        </p:nvSpPr>
        <p:spPr bwMode="auto">
          <a:xfrm>
            <a:off x="819724" y="1600201"/>
            <a:ext cx="10582734"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cs-CZ" sz="2800" b="1" i="1">
                <a:effectLst>
                  <a:outerShdw blurRad="38100" dist="38100" dir="2700000" algn="tl">
                    <a:srgbClr val="C0C0C0"/>
                  </a:outerShdw>
                </a:effectLst>
                <a:latin typeface="Calibri" pitchFamily="34" charset="0"/>
              </a:rPr>
              <a:t>In vivo</a:t>
            </a:r>
            <a:r>
              <a:rPr lang="cs-CZ" sz="2800" b="1">
                <a:solidFill>
                  <a:srgbClr val="FFFF00"/>
                </a:solidFill>
                <a:effectLst>
                  <a:outerShdw blurRad="38100" dist="38100" dir="2700000" algn="tl">
                    <a:srgbClr val="C0C0C0"/>
                  </a:outerShdw>
                </a:effectLst>
                <a:latin typeface="Calibri" pitchFamily="34" charset="0"/>
              </a:rPr>
              <a:t> </a:t>
            </a:r>
          </a:p>
          <a:p>
            <a:pPr eaLnBrk="1" hangingPunct="1">
              <a:defRPr/>
            </a:pPr>
            <a:r>
              <a:rPr lang="cs-CZ" sz="2800">
                <a:effectLst>
                  <a:outerShdw blurRad="38100" dist="38100" dir="2700000" algn="tl">
                    <a:srgbClr val="C0C0C0"/>
                  </a:outerShdw>
                </a:effectLst>
                <a:latin typeface="Calibri" pitchFamily="34" charset="0"/>
              </a:rPr>
              <a:t>Přenos se děje přímo do tkáně pacienta. Pomocí liposomů nebo virových nosičů.</a:t>
            </a:r>
          </a:p>
          <a:p>
            <a:pPr eaLnBrk="1" hangingPunct="1">
              <a:defRPr/>
            </a:pPr>
            <a:endParaRPr lang="cs-CZ" sz="2800" b="1">
              <a:effectLst>
                <a:outerShdw blurRad="38100" dist="38100" dir="2700000" algn="tl">
                  <a:srgbClr val="C0C0C0"/>
                </a:outerShdw>
              </a:effectLst>
              <a:latin typeface="Calibri" pitchFamily="34" charset="0"/>
            </a:endParaRPr>
          </a:p>
          <a:p>
            <a:pPr eaLnBrk="1" hangingPunct="1">
              <a:defRPr/>
            </a:pPr>
            <a:r>
              <a:rPr lang="cs-CZ" sz="2800" b="1" i="1">
                <a:effectLst>
                  <a:outerShdw blurRad="38100" dist="38100" dir="2700000" algn="tl">
                    <a:srgbClr val="C0C0C0"/>
                  </a:outerShdw>
                </a:effectLst>
                <a:latin typeface="Calibri" pitchFamily="34" charset="0"/>
              </a:rPr>
              <a:t>Ex vivo</a:t>
            </a:r>
          </a:p>
          <a:p>
            <a:pPr eaLnBrk="1" hangingPunct="1">
              <a:defRPr/>
            </a:pPr>
            <a:r>
              <a:rPr lang="cs-CZ" sz="2800">
                <a:effectLst>
                  <a:outerShdw blurRad="38100" dist="38100" dir="2700000" algn="tl">
                    <a:srgbClr val="C0C0C0"/>
                  </a:outerShdw>
                </a:effectLst>
                <a:latin typeface="Calibri" pitchFamily="34" charset="0"/>
              </a:rPr>
              <a:t>Přenos genů do buněk v kultuře (transplantace autologních geneticky modifikovaných buněk)</a:t>
            </a:r>
          </a:p>
        </p:txBody>
      </p:sp>
    </p:spTree>
    <p:extLst>
      <p:ext uri="{BB962C8B-B14F-4D97-AF65-F5344CB8AC3E}">
        <p14:creationId xmlns:p14="http://schemas.microsoft.com/office/powerpoint/2010/main" val="287689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528189-CF48-4C14-B223-9DA900E26EBE}"/>
              </a:ext>
            </a:extLst>
          </p:cNvPr>
          <p:cNvSpPr>
            <a:spLocks noGrp="1"/>
          </p:cNvSpPr>
          <p:nvPr>
            <p:ph type="title"/>
          </p:nvPr>
        </p:nvSpPr>
        <p:spPr/>
        <p:txBody>
          <a:bodyPr/>
          <a:lstStyle/>
          <a:p>
            <a:r>
              <a:rPr lang="cs-CZ" dirty="0"/>
              <a:t>Schéma buněčné genové terapie</a:t>
            </a:r>
          </a:p>
        </p:txBody>
      </p:sp>
      <p:pic>
        <p:nvPicPr>
          <p:cNvPr id="7" name="Zástupný obsah 6">
            <a:extLst>
              <a:ext uri="{FF2B5EF4-FFF2-40B4-BE49-F238E27FC236}">
                <a16:creationId xmlns:a16="http://schemas.microsoft.com/office/drawing/2014/main" id="{F6A1EDFE-022E-4162-81BA-726C5D0DF96E}"/>
              </a:ext>
            </a:extLst>
          </p:cNvPr>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1031386" y="1162741"/>
            <a:ext cx="4191063" cy="5420621"/>
          </a:xfrm>
        </p:spPr>
      </p:pic>
      <p:sp>
        <p:nvSpPr>
          <p:cNvPr id="5" name="Zástupný obsah 4">
            <a:extLst>
              <a:ext uri="{FF2B5EF4-FFF2-40B4-BE49-F238E27FC236}">
                <a16:creationId xmlns:a16="http://schemas.microsoft.com/office/drawing/2014/main" id="{0271D453-8B88-45D8-95B6-AD0D23E7E6E3}"/>
              </a:ext>
            </a:extLst>
          </p:cNvPr>
          <p:cNvSpPr>
            <a:spLocks noGrp="1"/>
          </p:cNvSpPr>
          <p:nvPr>
            <p:ph sz="quarter" idx="3"/>
          </p:nvPr>
        </p:nvSpPr>
        <p:spPr>
          <a:xfrm>
            <a:off x="6197602" y="1643475"/>
            <a:ext cx="5384800" cy="2187575"/>
          </a:xfrm>
        </p:spPr>
        <p:txBody>
          <a:bodyPr/>
          <a:lstStyle/>
          <a:p>
            <a:r>
              <a:rPr lang="en-US" sz="1400" i="1" dirty="0"/>
              <a:t>A, retroviral or lentiviral vector for cell-mediated gene therapy; B, patient-derived (autologous) cellular gene therapy products: Cells were removed from the patient, genetically modified and then returned to the patient; C, allogeneic cellular gene therapy products: Cells were removed from the donor, genetically modified and then returned to the patient (recipient).</a:t>
            </a:r>
            <a:endParaRPr lang="cs-CZ" sz="1400" i="1" dirty="0"/>
          </a:p>
        </p:txBody>
      </p:sp>
      <p:sp>
        <p:nvSpPr>
          <p:cNvPr id="8" name="TextovéPole 7">
            <a:extLst>
              <a:ext uri="{FF2B5EF4-FFF2-40B4-BE49-F238E27FC236}">
                <a16:creationId xmlns:a16="http://schemas.microsoft.com/office/drawing/2014/main" id="{8B45E386-AE40-4BC6-A3C1-2D27777A0141}"/>
              </a:ext>
            </a:extLst>
          </p:cNvPr>
          <p:cNvSpPr txBox="1"/>
          <p:nvPr/>
        </p:nvSpPr>
        <p:spPr>
          <a:xfrm>
            <a:off x="1031386" y="6216263"/>
            <a:ext cx="1156086" cy="276999"/>
          </a:xfrm>
          <a:prstGeom prst="rect">
            <a:avLst/>
          </a:prstGeom>
          <a:noFill/>
        </p:spPr>
        <p:txBody>
          <a:bodyPr wrap="none" rtlCol="0">
            <a:spAutoFit/>
          </a:bodyPr>
          <a:lstStyle/>
          <a:p>
            <a:r>
              <a:rPr lang="cs-CZ" sz="1200" i="1" dirty="0" err="1"/>
              <a:t>Ma</a:t>
            </a:r>
            <a:r>
              <a:rPr lang="cs-CZ" sz="1200" i="1" dirty="0"/>
              <a:t> et al, 2020</a:t>
            </a:r>
          </a:p>
        </p:txBody>
      </p:sp>
    </p:spTree>
    <p:extLst>
      <p:ext uri="{BB962C8B-B14F-4D97-AF65-F5344CB8AC3E}">
        <p14:creationId xmlns:p14="http://schemas.microsoft.com/office/powerpoint/2010/main" val="87872393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SCI-CZ.potx" id="{45F6B7E5-7C04-4D6F-988C-FDDEAE8B644B}" vid="{0017D97F-3299-46A0-BBAA-D432C306E01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269</TotalTime>
  <Words>4224</Words>
  <Application>Microsoft Office PowerPoint</Application>
  <PresentationFormat>Širokoúhlá obrazovka</PresentationFormat>
  <Paragraphs>322</Paragraphs>
  <Slides>42</Slides>
  <Notes>16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42</vt:i4>
      </vt:variant>
    </vt:vector>
  </HeadingPairs>
  <TitlesOfParts>
    <vt:vector size="48" baseType="lpstr">
      <vt:lpstr>Arial</vt:lpstr>
      <vt:lpstr>Calibri</vt:lpstr>
      <vt:lpstr>Tahoma</vt:lpstr>
      <vt:lpstr>Wingdings</vt:lpstr>
      <vt:lpstr>Wingdings 2</vt:lpstr>
      <vt:lpstr>Prezentace_MU_CZ</vt:lpstr>
      <vt:lpstr>Genová terapie          Genová terapie - “lze změnit jednou rozdané karty?“   </vt:lpstr>
      <vt:lpstr>Prezentace aplikace PowerPoint</vt:lpstr>
      <vt:lpstr>Co je genová terapie</vt:lpstr>
      <vt:lpstr>Kroky genové terapie</vt:lpstr>
      <vt:lpstr>Kritéria výběru pacientů a chorob do  klinických zkoušek</vt:lpstr>
      <vt:lpstr>Cíle genové terapie</vt:lpstr>
      <vt:lpstr>Genetická onemocnění</vt:lpstr>
      <vt:lpstr>Genetický transfer</vt:lpstr>
      <vt:lpstr>Schéma buněčné genové terapie</vt:lpstr>
      <vt:lpstr>Schéma virových vektorů pro genovou terapii</vt:lpstr>
      <vt:lpstr>In vivo vs. ex vivo gene therapy drugs</vt:lpstr>
      <vt:lpstr>Časová osa vývoje genové terapie </vt:lpstr>
      <vt:lpstr>Nosiče genetické informace</vt:lpstr>
      <vt:lpstr>Etické problémy</vt:lpstr>
      <vt:lpstr>Somatické vs. zárodečné buňky</vt:lpstr>
      <vt:lpstr>GT zárodečných vs. somatických buněk</vt:lpstr>
      <vt:lpstr>Pohled na genovou terapii zárodečných buněk</vt:lpstr>
      <vt:lpstr>Genová terapie zárodečných buněk</vt:lpstr>
      <vt:lpstr>Komplikace genové terapie</vt:lpstr>
      <vt:lpstr>Případ s dobrým koncem</vt:lpstr>
      <vt:lpstr>Prezentace aplikace PowerPoint</vt:lpstr>
      <vt:lpstr>Případ se špatným koncem</vt:lpstr>
      <vt:lpstr>Prezentace aplikace PowerPoint</vt:lpstr>
      <vt:lpstr>Francouzská studie</vt:lpstr>
      <vt:lpstr>LMO-2 indukovaná T-leukémie</vt:lpstr>
      <vt:lpstr>Neterapeutické genetické modifikace</vt:lpstr>
      <vt:lpstr>Neterapeutické genetické modifikace </vt:lpstr>
      <vt:lpstr>Neterapeutické genetické modifikace </vt:lpstr>
      <vt:lpstr>Neterapeutické genetické modifikace</vt:lpstr>
      <vt:lpstr>Neterapeutické genetické modifikace </vt:lpstr>
      <vt:lpstr>Genová terapie - přehled</vt:lpstr>
      <vt:lpstr>Genová terapie - indikace</vt:lpstr>
      <vt:lpstr>Genová terapie - země</vt:lpstr>
      <vt:lpstr>Genová terapie - vektory</vt:lpstr>
      <vt:lpstr>Genová terapie – klinické fáze</vt:lpstr>
      <vt:lpstr>Genová terapie v ČR</vt:lpstr>
      <vt:lpstr>Genová terapie v ČR</vt:lpstr>
      <vt:lpstr>Genová terapie ve světě</vt:lpstr>
      <vt:lpstr>Genová terapie ve světě: approved by FDA</vt:lpstr>
      <vt:lpstr>Genová terapie ve světě: EMA, 2020</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Uživatel systému Windows</dc:creator>
  <cp:lastModifiedBy>Jana Fialová Kučerová</cp:lastModifiedBy>
  <cp:revision>16</cp:revision>
  <cp:lastPrinted>1601-01-01T00:00:00Z</cp:lastPrinted>
  <dcterms:created xsi:type="dcterms:W3CDTF">2019-10-29T08:44:35Z</dcterms:created>
  <dcterms:modified xsi:type="dcterms:W3CDTF">2023-12-14T13:52:09Z</dcterms:modified>
</cp:coreProperties>
</file>