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sldIdLst>
    <p:sldId id="256" r:id="rId3"/>
    <p:sldId id="278" r:id="rId4"/>
    <p:sldId id="279" r:id="rId5"/>
    <p:sldId id="280" r:id="rId6"/>
    <p:sldId id="257" r:id="rId7"/>
    <p:sldId id="258" r:id="rId8"/>
    <p:sldId id="259" r:id="rId9"/>
    <p:sldId id="290" r:id="rId10"/>
    <p:sldId id="321" r:id="rId11"/>
    <p:sldId id="260" r:id="rId12"/>
    <p:sldId id="297" r:id="rId13"/>
    <p:sldId id="295" r:id="rId14"/>
    <p:sldId id="296" r:id="rId15"/>
    <p:sldId id="298" r:id="rId16"/>
    <p:sldId id="261" r:id="rId17"/>
    <p:sldId id="281" r:id="rId18"/>
    <p:sldId id="325" r:id="rId19"/>
    <p:sldId id="299" r:id="rId20"/>
    <p:sldId id="301" r:id="rId21"/>
    <p:sldId id="311" r:id="rId22"/>
    <p:sldId id="323" r:id="rId23"/>
    <p:sldId id="324" r:id="rId24"/>
    <p:sldId id="262" r:id="rId25"/>
    <p:sldId id="300" r:id="rId26"/>
    <p:sldId id="292" r:id="rId27"/>
    <p:sldId id="284" r:id="rId28"/>
    <p:sldId id="282" r:id="rId29"/>
    <p:sldId id="285" r:id="rId30"/>
    <p:sldId id="264" r:id="rId31"/>
    <p:sldId id="263" r:id="rId32"/>
    <p:sldId id="265" r:id="rId33"/>
    <p:sldId id="266" r:id="rId34"/>
    <p:sldId id="267" r:id="rId35"/>
    <p:sldId id="283" r:id="rId36"/>
    <p:sldId id="319" r:id="rId37"/>
    <p:sldId id="320" r:id="rId38"/>
    <p:sldId id="268" r:id="rId39"/>
    <p:sldId id="286" r:id="rId40"/>
    <p:sldId id="322" r:id="rId41"/>
    <p:sldId id="312" r:id="rId42"/>
    <p:sldId id="269" r:id="rId43"/>
    <p:sldId id="270" r:id="rId44"/>
    <p:sldId id="271" r:id="rId45"/>
    <p:sldId id="272" r:id="rId46"/>
    <p:sldId id="273" r:id="rId47"/>
    <p:sldId id="274" r:id="rId48"/>
    <p:sldId id="275" r:id="rId49"/>
    <p:sldId id="304" r:id="rId50"/>
    <p:sldId id="313" r:id="rId51"/>
    <p:sldId id="287" r:id="rId52"/>
    <p:sldId id="288" r:id="rId53"/>
    <p:sldId id="289" r:id="rId54"/>
    <p:sldId id="291" r:id="rId55"/>
    <p:sldId id="318" r:id="rId56"/>
    <p:sldId id="276" r:id="rId57"/>
    <p:sldId id="314" r:id="rId58"/>
    <p:sldId id="315" r:id="rId59"/>
    <p:sldId id="316" r:id="rId60"/>
    <p:sldId id="303" r:id="rId61"/>
    <p:sldId id="317" r:id="rId62"/>
    <p:sldId id="294" r:id="rId63"/>
    <p:sldId id="293" r:id="rId64"/>
    <p:sldId id="302" r:id="rId65"/>
    <p:sldId id="308" r:id="rId66"/>
    <p:sldId id="305" r:id="rId67"/>
    <p:sldId id="306" r:id="rId68"/>
    <p:sldId id="310" r:id="rId69"/>
    <p:sldId id="307" r:id="rId7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3300"/>
    <a:srgbClr val="FF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>
      <p:cViewPr varScale="1">
        <p:scale>
          <a:sx n="88" d="100"/>
          <a:sy n="88" d="100"/>
        </p:scale>
        <p:origin x="120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C8E56-ECB6-49D9-BC06-B66E5A2D75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8546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67634-02E7-4945-ACE8-03C184945A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730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7EC27-1B00-4313-A041-12EE3DC978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6470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2E792-C8E2-46ED-8E2F-87C8F1246CA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7554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2594E-CE00-407B-B949-A4E909F7F54A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4E93-8781-4142-A478-8EDC5DE42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640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2594E-CE00-407B-B949-A4E909F7F54A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4E93-8781-4142-A478-8EDC5DE42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9498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2594E-CE00-407B-B949-A4E909F7F54A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4E93-8781-4142-A478-8EDC5DE42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042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2594E-CE00-407B-B949-A4E909F7F54A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4E93-8781-4142-A478-8EDC5DE42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894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2594E-CE00-407B-B949-A4E909F7F54A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4E93-8781-4142-A478-8EDC5DE42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159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2594E-CE00-407B-B949-A4E909F7F54A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4E93-8781-4142-A478-8EDC5DE42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122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2594E-CE00-407B-B949-A4E909F7F54A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4E93-8781-4142-A478-8EDC5DE42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40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A4745-02B5-4F24-922B-14A7398033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4471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2594E-CE00-407B-B949-A4E909F7F54A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4E93-8781-4142-A478-8EDC5DE42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3072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2594E-CE00-407B-B949-A4E909F7F54A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4E93-8781-4142-A478-8EDC5DE42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300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2594E-CE00-407B-B949-A4E909F7F54A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4E93-8781-4142-A478-8EDC5DE42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20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2594E-CE00-407B-B949-A4E909F7F54A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4E93-8781-4142-A478-8EDC5DE42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35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3BEF3-9D98-42F2-8B7B-EFC9F22009E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9515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61ECE-6D6F-461C-8CE8-4AF52A0E2C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209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2D77F-A129-4B7B-8CA9-8FA7D81C7CA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319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7F0FF-A542-4473-B959-A49C400F84C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0088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883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40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BE19C-A4B1-4D65-BB8E-1BA3D67366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7042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BF0FEF-14C7-41E4-8ABD-5060AE3DC55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2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2594E-CE00-407B-B949-A4E909F7F54A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C4E93-8781-4142-A478-8EDC5DE42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44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81000" y="822325"/>
            <a:ext cx="822960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3000" b="1" dirty="0">
                <a:solidFill>
                  <a:srgbClr val="FF9900"/>
                </a:solidFill>
                <a:latin typeface="+mj-lt"/>
              </a:rPr>
              <a:t>Pouště a polopouště</a:t>
            </a:r>
            <a:endParaRPr lang="cs-CZ" altLang="cs-CZ" sz="13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cs-CZ" altLang="cs-CZ" b="1" smtClean="0">
                <a:solidFill>
                  <a:srgbClr val="FF9900"/>
                </a:solidFill>
              </a:rPr>
              <a:t>Vývoj pouštní flóry</a:t>
            </a:r>
            <a:endParaRPr lang="cs-CZ" altLang="cs-CZ" smtClean="0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267200" y="1327150"/>
            <a:ext cx="41910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Aridní (polo-) pouštní podmínky existují pravděpodobně od devonu. Pouštní flóra snad vznikla v miocénu a expandovala během chladných, ale suchých období pliocénu. Řada životních forem úspěšně adaptovaných na sucho naznačuje dlouhou vývojovou historii pouštní flóry.</a:t>
            </a:r>
          </a:p>
        </p:txBody>
      </p:sp>
      <p:pic>
        <p:nvPicPr>
          <p:cNvPr id="10244" name="Picture 6" descr="aloe_dichot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36385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76200" y="6019800"/>
            <a:ext cx="2133600" cy="457200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latin typeface="Times New Roman" panose="02020603050405020304" pitchFamily="18" charset="0"/>
              </a:rPr>
              <a:t>Aloe dichotoma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492375"/>
            <a:ext cx="6407150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Obdélník 2"/>
          <p:cNvSpPr>
            <a:spLocks noChangeArrowheads="1"/>
          </p:cNvSpPr>
          <p:nvPr/>
        </p:nvSpPr>
        <p:spPr bwMode="auto">
          <a:xfrm>
            <a:off x="26988" y="0"/>
            <a:ext cx="91170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9933"/>
                </a:solidFill>
              </a:rPr>
              <a:t>Klimatické cykly – případ „zelená Sahara“</a:t>
            </a:r>
          </a:p>
          <a:p>
            <a:pPr>
              <a:spcBef>
                <a:spcPct val="50000"/>
              </a:spcBef>
            </a:pPr>
            <a:endParaRPr lang="cs-CZ" altLang="cs-CZ"/>
          </a:p>
          <a:p>
            <a:pPr>
              <a:spcBef>
                <a:spcPct val="50000"/>
              </a:spcBef>
            </a:pPr>
            <a:r>
              <a:rPr lang="cs-CZ" altLang="cs-CZ"/>
              <a:t>V severní Africe se každých ca 20.000 let střídá suché a humidní období – jde o projev Milankovičových cyklů a změny dosahu monzunů.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6572250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ovéPole 2"/>
          <p:cNvSpPr txBox="1">
            <a:spLocks noChangeArrowheads="1"/>
          </p:cNvSpPr>
          <p:nvPr/>
        </p:nvSpPr>
        <p:spPr bwMode="auto">
          <a:xfrm>
            <a:off x="6804025" y="6308725"/>
            <a:ext cx="1944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/>
              <a:t>Ait Brahim et al. 2023</a:t>
            </a:r>
          </a:p>
        </p:txBody>
      </p:sp>
      <p:sp>
        <p:nvSpPr>
          <p:cNvPr id="12292" name="TextovéPole 3"/>
          <p:cNvSpPr txBox="1">
            <a:spLocks noChangeArrowheads="1"/>
          </p:cNvSpPr>
          <p:nvPr/>
        </p:nvSpPr>
        <p:spPr bwMode="auto">
          <a:xfrm>
            <a:off x="6834188" y="549275"/>
            <a:ext cx="2232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období MIS5a poslední doby ledové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536257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ovéPole 2"/>
          <p:cNvSpPr txBox="1">
            <a:spLocks noChangeArrowheads="1"/>
          </p:cNvSpPr>
          <p:nvPr/>
        </p:nvSpPr>
        <p:spPr bwMode="auto">
          <a:xfrm>
            <a:off x="323850" y="34925"/>
            <a:ext cx="7920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období posledního glaciálního maxima – extrémně suché období (jako i jinde, nehostinné)</a:t>
            </a:r>
          </a:p>
        </p:txBody>
      </p:sp>
      <p:sp>
        <p:nvSpPr>
          <p:cNvPr id="13316" name="TextovéPole 3"/>
          <p:cNvSpPr txBox="1">
            <a:spLocks noChangeArrowheads="1"/>
          </p:cNvSpPr>
          <p:nvPr/>
        </p:nvSpPr>
        <p:spPr bwMode="auto">
          <a:xfrm>
            <a:off x="6516688" y="6308725"/>
            <a:ext cx="2016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/>
              <a:t>wikipedia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576388"/>
            <a:ext cx="65817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ovéPole 2"/>
          <p:cNvSpPr txBox="1">
            <a:spLocks noChangeArrowheads="1"/>
          </p:cNvSpPr>
          <p:nvPr/>
        </p:nvSpPr>
        <p:spPr bwMode="auto">
          <a:xfrm>
            <a:off x="1209675" y="4797425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/>
              <a:t>Manning et al. 2023 QSR</a:t>
            </a:r>
          </a:p>
        </p:txBody>
      </p:sp>
      <p:sp>
        <p:nvSpPr>
          <p:cNvPr id="14340" name="TextovéPole 3"/>
          <p:cNvSpPr txBox="1">
            <a:spLocks noChangeArrowheads="1"/>
          </p:cNvSpPr>
          <p:nvPr/>
        </p:nvSpPr>
        <p:spPr bwMode="auto">
          <a:xfrm>
            <a:off x="107950" y="188913"/>
            <a:ext cx="9396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300" b="1">
                <a:solidFill>
                  <a:srgbClr val="FF0000"/>
                </a:solidFill>
              </a:rPr>
              <a:t>Konec glaciálu až střední holocén: stromová savana, pastevectví, sídla</a:t>
            </a:r>
          </a:p>
        </p:txBody>
      </p:sp>
      <p:sp>
        <p:nvSpPr>
          <p:cNvPr id="14341" name="TextovéPole 6"/>
          <p:cNvSpPr txBox="1">
            <a:spLocks noChangeArrowheads="1"/>
          </p:cNvSpPr>
          <p:nvPr/>
        </p:nvSpPr>
        <p:spPr bwMode="auto">
          <a:xfrm>
            <a:off x="250825" y="5568950"/>
            <a:ext cx="8497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0000"/>
                </a:solidFill>
              </a:rPr>
              <a:t>Posledních 5.000 let: suchá poušť</a:t>
            </a:r>
            <a:r>
              <a:rPr lang="cs-CZ" altLang="cs-CZ"/>
              <a:t>; podle klimatických cyklů by se měla Sahara za 15.000 let zase zazelenat. Zazelená se?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242888"/>
            <a:ext cx="7772400" cy="1143001"/>
          </a:xfrm>
          <a:noFill/>
        </p:spPr>
        <p:txBody>
          <a:bodyPr/>
          <a:lstStyle/>
          <a:p>
            <a:r>
              <a:rPr lang="cs-CZ" altLang="cs-CZ" b="1" smtClean="0">
                <a:solidFill>
                  <a:srgbClr val="FF9900"/>
                </a:solidFill>
              </a:rPr>
              <a:t>Světové pouště - diverzita</a:t>
            </a:r>
            <a:endParaRPr lang="cs-CZ" altLang="cs-CZ" smtClean="0"/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07950" y="765175"/>
            <a:ext cx="8763000" cy="333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Times New Roman" panose="02020603050405020304" pitchFamily="18" charset="0"/>
              </a:rPr>
              <a:t>Afrika</a:t>
            </a:r>
            <a:r>
              <a:rPr lang="cs-CZ" altLang="cs-CZ" sz="240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cs-CZ" altLang="cs-CZ" sz="2200">
                <a:latin typeface="Times New Roman" panose="02020603050405020304" pitchFamily="18" charset="0"/>
              </a:rPr>
              <a:t>V Sev. Africe 3000 druhů rostlin na pouštích, z toho 1/2 na </a:t>
            </a:r>
            <a:r>
              <a:rPr lang="cs-CZ" altLang="cs-CZ" sz="2200" b="1">
                <a:latin typeface="Times New Roman" panose="02020603050405020304" pitchFamily="18" charset="0"/>
              </a:rPr>
              <a:t>Sahaře</a:t>
            </a:r>
            <a:r>
              <a:rPr lang="cs-CZ" altLang="cs-CZ" sz="2200">
                <a:latin typeface="Times New Roman" panose="02020603050405020304" pitchFamily="18" charset="0"/>
              </a:rPr>
              <a:t> (ale v centrání části jen 450 druhů). Rozloha Sahary je 9 milionů km</a:t>
            </a:r>
            <a:r>
              <a:rPr lang="cs-CZ" altLang="cs-CZ" sz="2200" baseline="30000">
                <a:latin typeface="Times New Roman" panose="02020603050405020304" pitchFamily="18" charset="0"/>
              </a:rPr>
              <a:t>2</a:t>
            </a:r>
            <a:r>
              <a:rPr lang="cs-CZ" altLang="cs-CZ" sz="2200">
                <a:latin typeface="Times New Roman" panose="02020603050405020304" pitchFamily="18" charset="0"/>
              </a:rPr>
              <a:t> (největší horká poušť světa).  Na dunách rostou vytrvalé trávy a vysoké keříčky (</a:t>
            </a:r>
            <a:r>
              <a:rPr lang="cs-CZ" altLang="cs-CZ" sz="2200" i="1">
                <a:latin typeface="Times New Roman" panose="02020603050405020304" pitchFamily="18" charset="0"/>
              </a:rPr>
              <a:t>Ephedra alata, Calligonum comosum</a:t>
            </a:r>
            <a:r>
              <a:rPr lang="cs-CZ" altLang="cs-CZ" sz="2200">
                <a:latin typeface="Times New Roman" panose="02020603050405020304" pitchFamily="18" charset="0"/>
              </a:rPr>
              <a:t>). Ve vlhkých depresích </a:t>
            </a:r>
            <a:r>
              <a:rPr lang="cs-CZ" altLang="cs-CZ" sz="2200" i="1">
                <a:latin typeface="Times New Roman" panose="02020603050405020304" pitchFamily="18" charset="0"/>
              </a:rPr>
              <a:t>Acacia raddiana, Tamarix aphylla</a:t>
            </a:r>
            <a:r>
              <a:rPr lang="cs-CZ" altLang="cs-CZ" sz="2200">
                <a:latin typeface="Times New Roman" panose="02020603050405020304" pitchFamily="18" charset="0"/>
              </a:rPr>
              <a:t>). Halofyty - </a:t>
            </a:r>
            <a:r>
              <a:rPr lang="cs-CZ" altLang="cs-CZ" sz="2200" i="1">
                <a:latin typeface="Times New Roman" panose="02020603050405020304" pitchFamily="18" charset="0"/>
              </a:rPr>
              <a:t>Atriplex, Salsola, Suaeda</a:t>
            </a:r>
            <a:r>
              <a:rPr lang="cs-CZ" altLang="cs-CZ" sz="2200">
                <a:latin typeface="Times New Roman" panose="02020603050405020304" pitchFamily="18" charset="0"/>
              </a:rPr>
              <a:t>. Oázy - </a:t>
            </a:r>
            <a:r>
              <a:rPr lang="cs-CZ" altLang="cs-CZ" sz="2200" i="1">
                <a:latin typeface="Times New Roman" panose="02020603050405020304" pitchFamily="18" charset="0"/>
              </a:rPr>
              <a:t>Phoenix dactylifera.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200" b="1">
                <a:latin typeface="Times New Roman" panose="02020603050405020304" pitchFamily="18" charset="0"/>
              </a:rPr>
              <a:t>Jižní Afrika (Namibie): </a:t>
            </a:r>
            <a:r>
              <a:rPr lang="cs-CZ" altLang="cs-CZ" sz="2200">
                <a:latin typeface="Times New Roman" panose="02020603050405020304" pitchFamily="18" charset="0"/>
              </a:rPr>
              <a:t>Poušť </a:t>
            </a:r>
            <a:r>
              <a:rPr lang="cs-CZ" altLang="cs-CZ" sz="2200" b="1">
                <a:latin typeface="Times New Roman" panose="02020603050405020304" pitchFamily="18" charset="0"/>
              </a:rPr>
              <a:t>Kalahari </a:t>
            </a:r>
            <a:r>
              <a:rPr lang="cs-CZ" altLang="cs-CZ" sz="2200">
                <a:latin typeface="Times New Roman" panose="02020603050405020304" pitchFamily="18" charset="0"/>
              </a:rPr>
              <a:t>(2. největší v Africe);</a:t>
            </a:r>
            <a:r>
              <a:rPr lang="cs-CZ" altLang="cs-CZ" sz="2200" b="1">
                <a:latin typeface="Times New Roman" panose="02020603050405020304" pitchFamily="18" charset="0"/>
              </a:rPr>
              <a:t> </a:t>
            </a:r>
            <a:r>
              <a:rPr lang="cs-CZ" altLang="cs-CZ" sz="2200">
                <a:latin typeface="Times New Roman" panose="02020603050405020304" pitchFamily="18" charset="0"/>
              </a:rPr>
              <a:t>poušť </a:t>
            </a:r>
            <a:r>
              <a:rPr lang="cs-CZ" altLang="cs-CZ" sz="2200" b="1">
                <a:latin typeface="Times New Roman" panose="02020603050405020304" pitchFamily="18" charset="0"/>
              </a:rPr>
              <a:t>Namib</a:t>
            </a:r>
            <a:r>
              <a:rPr lang="cs-CZ" altLang="cs-CZ" sz="2200">
                <a:latin typeface="Times New Roman" panose="02020603050405020304" pitchFamily="18" charset="0"/>
              </a:rPr>
              <a:t>: zasahuje až na mořsé pobřeží; roste na ní </a:t>
            </a:r>
            <a:r>
              <a:rPr lang="cs-CZ" altLang="cs-CZ" sz="2200" i="1">
                <a:latin typeface="Times New Roman" panose="02020603050405020304" pitchFamily="18" charset="0"/>
              </a:rPr>
              <a:t>Welwitschia mirabilis</a:t>
            </a:r>
            <a:r>
              <a:rPr lang="cs-CZ" altLang="cs-CZ" sz="2200">
                <a:latin typeface="Times New Roman" panose="02020603050405020304" pitchFamily="18" charset="0"/>
              </a:rPr>
              <a:t> - vývojově stará nahosemenná rostlina.</a:t>
            </a:r>
          </a:p>
        </p:txBody>
      </p:sp>
      <p:pic>
        <p:nvPicPr>
          <p:cNvPr id="1536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40213"/>
            <a:ext cx="3671887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10050"/>
            <a:ext cx="367347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ovéPole 4"/>
          <p:cNvSpPr txBox="1">
            <a:spLocks noChangeArrowheads="1"/>
          </p:cNvSpPr>
          <p:nvPr/>
        </p:nvSpPr>
        <p:spPr bwMode="auto">
          <a:xfrm>
            <a:off x="2632075" y="6275388"/>
            <a:ext cx="1512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 b="1">
                <a:solidFill>
                  <a:srgbClr val="FFFF00"/>
                </a:solidFill>
              </a:rPr>
              <a:t>Kalahari</a:t>
            </a:r>
          </a:p>
        </p:txBody>
      </p:sp>
      <p:sp>
        <p:nvSpPr>
          <p:cNvPr id="15367" name="TextovéPole 7"/>
          <p:cNvSpPr txBox="1">
            <a:spLocks noChangeArrowheads="1"/>
          </p:cNvSpPr>
          <p:nvPr/>
        </p:nvSpPr>
        <p:spPr bwMode="auto">
          <a:xfrm>
            <a:off x="6875463" y="6237288"/>
            <a:ext cx="1512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 b="1">
                <a:solidFill>
                  <a:srgbClr val="FFFF00"/>
                </a:solidFill>
              </a:rPr>
              <a:t>Namib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26" descr="welwitsch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027" descr="welwitschi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1675"/>
            <a:ext cx="63246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028" descr="welwitschi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73275"/>
            <a:ext cx="45720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1029"/>
          <p:cNvSpPr txBox="1">
            <a:spLocks noChangeArrowheads="1"/>
          </p:cNvSpPr>
          <p:nvPr/>
        </p:nvSpPr>
        <p:spPr bwMode="auto">
          <a:xfrm>
            <a:off x="6705600" y="14478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Samčí rostlina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6390" name="Text Box 1030"/>
          <p:cNvSpPr txBox="1">
            <a:spLocks noChangeArrowheads="1"/>
          </p:cNvSpPr>
          <p:nvPr/>
        </p:nvSpPr>
        <p:spPr bwMode="auto">
          <a:xfrm>
            <a:off x="6324600" y="60960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Samičí rostlina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6391" name="Line 1031"/>
          <p:cNvSpPr>
            <a:spLocks noChangeShapeType="1"/>
          </p:cNvSpPr>
          <p:nvPr/>
        </p:nvSpPr>
        <p:spPr bwMode="auto">
          <a:xfrm flipH="1" flipV="1">
            <a:off x="6400800" y="6553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92" name="Line 1032"/>
          <p:cNvSpPr>
            <a:spLocks noChangeShapeType="1"/>
          </p:cNvSpPr>
          <p:nvPr/>
        </p:nvSpPr>
        <p:spPr bwMode="auto">
          <a:xfrm>
            <a:off x="8839200" y="1219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93" name="Text Box 1033"/>
          <p:cNvSpPr txBox="1">
            <a:spLocks noChangeArrowheads="1"/>
          </p:cNvSpPr>
          <p:nvPr/>
        </p:nvSpPr>
        <p:spPr bwMode="auto">
          <a:xfrm>
            <a:off x="5029200" y="0"/>
            <a:ext cx="3657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4000" b="1" i="1">
                <a:latin typeface="Times New Roman" panose="02020603050405020304" pitchFamily="18" charset="0"/>
              </a:rPr>
              <a:t>Welwitschia mirabilis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0648"/>
            <a:ext cx="4191000" cy="62865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5974" y="404664"/>
            <a:ext cx="471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Sukulentní pryšce (</a:t>
            </a:r>
            <a:r>
              <a:rPr lang="cs-CZ" dirty="0" err="1" smtClean="0"/>
              <a:t>Euphorbiaceae</a:t>
            </a:r>
            <a:r>
              <a:rPr lang="cs-CZ" dirty="0" smtClean="0"/>
              <a:t>) nahrazují v Africe kaktusy (</a:t>
            </a:r>
            <a:r>
              <a:rPr lang="cs-CZ" dirty="0" err="1" smtClean="0"/>
              <a:t>Cactaceae</a:t>
            </a:r>
            <a:r>
              <a:rPr lang="cs-CZ" dirty="0" smtClean="0"/>
              <a:t> se nevyskytují).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553982" y="6203551"/>
            <a:ext cx="21980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Euphorbia</a:t>
            </a:r>
            <a:r>
              <a:rPr lang="cs-CZ" sz="1600" i="1" dirty="0"/>
              <a:t> </a:t>
            </a:r>
            <a:r>
              <a:rPr lang="cs-CZ" sz="1600" i="1" dirty="0" err="1"/>
              <a:t>candelabrum</a:t>
            </a:r>
            <a:endParaRPr lang="cs-CZ" sz="1600" i="1" dirty="0"/>
          </a:p>
        </p:txBody>
      </p:sp>
      <p:sp>
        <p:nvSpPr>
          <p:cNvPr id="5" name="Obdélník 4"/>
          <p:cNvSpPr/>
          <p:nvPr/>
        </p:nvSpPr>
        <p:spPr>
          <a:xfrm>
            <a:off x="8004409" y="6519446"/>
            <a:ext cx="995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 smtClean="0"/>
              <a:t>wikipedia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506348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délník 2"/>
          <p:cNvSpPr>
            <a:spLocks noChangeArrowheads="1"/>
          </p:cNvSpPr>
          <p:nvPr/>
        </p:nvSpPr>
        <p:spPr bwMode="auto">
          <a:xfrm>
            <a:off x="250825" y="260350"/>
            <a:ext cx="85693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3300"/>
                </a:solidFill>
              </a:rPr>
              <a:t>Austrálie</a:t>
            </a:r>
            <a:r>
              <a:rPr lang="cs-CZ" altLang="cs-CZ">
                <a:solidFill>
                  <a:srgbClr val="FF3300"/>
                </a:solidFill>
              </a:rPr>
              <a:t>: </a:t>
            </a:r>
            <a:r>
              <a:rPr lang="cs-CZ" altLang="cs-CZ"/>
              <a:t>Velká australská poušť je druhá největší horká poušť světa. Polopouště a pouště pokrývají 40% území, ca 1200 druhů v aridních oblastech, z toho 41% endemity. Typické druhy r. </a:t>
            </a:r>
            <a:r>
              <a:rPr lang="cs-CZ" altLang="cs-CZ" i="1"/>
              <a:t>Triodia</a:t>
            </a:r>
            <a:r>
              <a:rPr lang="cs-CZ" altLang="cs-CZ"/>
              <a:t>. Dřeviny - </a:t>
            </a:r>
            <a:r>
              <a:rPr lang="cs-CZ" altLang="cs-CZ" i="1"/>
              <a:t>Eucalyptus brevifolia</a:t>
            </a:r>
            <a:r>
              <a:rPr lang="cs-CZ" altLang="cs-CZ"/>
              <a:t>, </a:t>
            </a:r>
            <a:r>
              <a:rPr lang="cs-CZ" altLang="cs-CZ" i="1"/>
              <a:t>Acacia aneura</a:t>
            </a:r>
            <a:r>
              <a:rPr lang="cs-CZ" altLang="cs-CZ"/>
              <a:t>.</a:t>
            </a:r>
          </a:p>
        </p:txBody>
      </p:sp>
      <p:pic>
        <p:nvPicPr>
          <p:cNvPr id="17411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73438"/>
            <a:ext cx="37941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2060575"/>
            <a:ext cx="4259262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398588"/>
            <a:ext cx="20891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Obdélník 2"/>
          <p:cNvSpPr>
            <a:spLocks noChangeArrowheads="1"/>
          </p:cNvSpPr>
          <p:nvPr/>
        </p:nvSpPr>
        <p:spPr bwMode="auto">
          <a:xfrm>
            <a:off x="26988" y="68263"/>
            <a:ext cx="86407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3300"/>
                </a:solidFill>
              </a:rPr>
              <a:t>Asie</a:t>
            </a:r>
            <a:r>
              <a:rPr lang="cs-CZ" altLang="cs-CZ">
                <a:solidFill>
                  <a:srgbClr val="FF3300"/>
                </a:solidFill>
              </a:rPr>
              <a:t>: </a:t>
            </a:r>
            <a:r>
              <a:rPr lang="cs-CZ" altLang="cs-CZ" b="1"/>
              <a:t>Arabská poušť</a:t>
            </a:r>
            <a:r>
              <a:rPr lang="cs-CZ" altLang="cs-CZ"/>
              <a:t> (3. největší horká poušť); druhově chudá </a:t>
            </a:r>
          </a:p>
        </p:txBody>
      </p:sp>
      <p:pic>
        <p:nvPicPr>
          <p:cNvPr id="1843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412875"/>
            <a:ext cx="219233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Obdélník 4"/>
          <p:cNvSpPr>
            <a:spLocks noChangeArrowheads="1"/>
          </p:cNvSpPr>
          <p:nvPr/>
        </p:nvSpPr>
        <p:spPr bwMode="auto">
          <a:xfrm>
            <a:off x="0" y="528638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/>
              <a:t>Převládají efemery a vytrvalé druhy aktivní jen část roku (</a:t>
            </a:r>
            <a:r>
              <a:rPr lang="cs-CZ" altLang="cs-CZ" sz="2200" i="1"/>
              <a:t>Poa bulbosa, Carex physodes</a:t>
            </a:r>
            <a:r>
              <a:rPr lang="cs-CZ" altLang="cs-CZ" sz="2200"/>
              <a:t>). Nejsušší pouště jsou téměř bez bylinného patra, rostou zde hlavně trávy a nízké keříčky.</a:t>
            </a:r>
          </a:p>
        </p:txBody>
      </p:sp>
      <p:sp>
        <p:nvSpPr>
          <p:cNvPr id="18438" name="Obdélník 5"/>
          <p:cNvSpPr>
            <a:spLocks noChangeArrowheads="1"/>
          </p:cNvSpPr>
          <p:nvPr/>
        </p:nvSpPr>
        <p:spPr bwMode="auto">
          <a:xfrm>
            <a:off x="0" y="3284538"/>
            <a:ext cx="914558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/>
              <a:t>Kontinentální pouště:</a:t>
            </a:r>
            <a:r>
              <a:rPr lang="cs-CZ" altLang="cs-CZ" sz="2200"/>
              <a:t> řada přechodů step - poušť - slanisko. </a:t>
            </a:r>
            <a:r>
              <a:rPr lang="cs-CZ" altLang="cs-CZ" sz="2200" b="1"/>
              <a:t>Slané pouště</a:t>
            </a:r>
            <a:r>
              <a:rPr lang="cs-CZ" altLang="cs-CZ" sz="2200"/>
              <a:t> např. v Turkmenistánu a u Kaspického moře - </a:t>
            </a:r>
            <a:r>
              <a:rPr lang="cs-CZ" altLang="cs-CZ" sz="2200" i="1"/>
              <a:t>Artemisia pauciflora, Kochia prostrata. </a:t>
            </a:r>
            <a:r>
              <a:rPr lang="cs-CZ" altLang="cs-CZ" sz="2200"/>
              <a:t>Až 50 druhů rostlin (převážně terofytů) na 1 m</a:t>
            </a:r>
            <a:r>
              <a:rPr lang="cs-CZ" altLang="cs-CZ" sz="2200" baseline="30000"/>
              <a:t>2</a:t>
            </a:r>
            <a:r>
              <a:rPr lang="cs-CZ" altLang="cs-CZ" sz="2200"/>
              <a:t>.</a:t>
            </a:r>
          </a:p>
          <a:p>
            <a:pPr>
              <a:spcBef>
                <a:spcPct val="50000"/>
              </a:spcBef>
            </a:pPr>
            <a:r>
              <a:rPr lang="cs-CZ" altLang="cs-CZ" sz="2200" b="1"/>
              <a:t>Chladné pouště (se zimním mrazem): </a:t>
            </a:r>
            <a:r>
              <a:rPr lang="cs-CZ" altLang="cs-CZ" sz="2200"/>
              <a:t>Gobi, Taklamakan</a:t>
            </a:r>
          </a:p>
        </p:txBody>
      </p:sp>
      <p:pic>
        <p:nvPicPr>
          <p:cNvPr id="18439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005388"/>
            <a:ext cx="2159000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005388"/>
            <a:ext cx="23050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26" descr="POUST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7620000" cy="679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1"/>
            <a:ext cx="9144000" cy="6096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39552" y="116632"/>
            <a:ext cx="824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Kontinentální stepní poušť poblíž Kaspického moře (Kazachstán)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3054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2824" y="1412776"/>
            <a:ext cx="44223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err="1" smtClean="0"/>
              <a:t>Haloxylon</a:t>
            </a:r>
            <a:r>
              <a:rPr lang="cs-CZ" i="1" dirty="0" smtClean="0"/>
              <a:t> </a:t>
            </a:r>
            <a:r>
              <a:rPr lang="cs-CZ" i="1" dirty="0" err="1" smtClean="0"/>
              <a:t>ammodendron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Amaranthaceae</a:t>
            </a:r>
            <a:r>
              <a:rPr lang="cs-CZ" dirty="0" smtClean="0"/>
              <a:t>)</a:t>
            </a:r>
          </a:p>
          <a:p>
            <a:r>
              <a:rPr lang="cs-CZ" b="1" dirty="0" err="1" smtClean="0"/>
              <a:t>saxaul</a:t>
            </a:r>
            <a:r>
              <a:rPr lang="cs-CZ" dirty="0" smtClean="0"/>
              <a:t>, z kazašského </a:t>
            </a:r>
            <a:r>
              <a:rPr lang="kk-KZ" dirty="0" smtClean="0"/>
              <a:t>сексеуіл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80039" y="150354"/>
            <a:ext cx="4247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 smtClean="0">
                <a:solidFill>
                  <a:srgbClr val="FF0000"/>
                </a:solidFill>
              </a:rPr>
              <a:t>„stromová“ polopoušť ve střední Asii</a:t>
            </a:r>
            <a:endParaRPr lang="cs-CZ" sz="3000" b="1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8176"/>
            <a:ext cx="4067944" cy="304479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0039" y="6377243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wikipedia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82042" y="6291616"/>
            <a:ext cx="155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FF00"/>
                </a:solidFill>
              </a:rPr>
              <a:t>Kazachstán</a:t>
            </a:r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64839" y="302097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mj. i poušť Gobi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49351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0039" y="150354"/>
            <a:ext cx="8496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 smtClean="0">
                <a:solidFill>
                  <a:srgbClr val="FF0000"/>
                </a:solidFill>
              </a:rPr>
              <a:t>„stromová“ polopoušť ve střední Asii</a:t>
            </a:r>
            <a:endParaRPr lang="cs-CZ" sz="3000" b="1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006" y="1268760"/>
            <a:ext cx="2433676" cy="439248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524006" y="573325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i="1" dirty="0" err="1" smtClean="0"/>
              <a:t>Cistanche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deserticola</a:t>
            </a:r>
            <a:r>
              <a:rPr lang="cs-CZ" sz="1800" dirty="0" smtClean="0"/>
              <a:t>, parazit </a:t>
            </a:r>
            <a:r>
              <a:rPr lang="cs-CZ" sz="1800" dirty="0" err="1" smtClean="0"/>
              <a:t>saxaulu</a:t>
            </a:r>
            <a:r>
              <a:rPr lang="cs-CZ" sz="1800" dirty="0" smtClean="0"/>
              <a:t> (čínská medicína)</a:t>
            </a:r>
            <a:endParaRPr lang="cs-CZ" sz="1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14366" y="1217806"/>
            <a:ext cx="62004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 smtClean="0"/>
              <a:t>Saxaul</a:t>
            </a:r>
            <a:r>
              <a:rPr lang="cs-CZ" sz="2200" dirty="0" smtClean="0"/>
              <a:t> je používán na palivové dřevo; pěstuje se jako lesní kultura, pomohl například při středoasijské energetické krizi v r. 2008.</a:t>
            </a:r>
          </a:p>
          <a:p>
            <a:pPr marL="342900" indent="-342900">
              <a:buFontTx/>
              <a:buChar char="-"/>
            </a:pPr>
            <a:endParaRPr lang="cs-CZ" sz="2200" dirty="0" smtClean="0"/>
          </a:p>
          <a:p>
            <a:r>
              <a:rPr lang="cs-CZ" sz="2200" dirty="0" smtClean="0"/>
              <a:t>Porosty mají až lesní charakter a jsou domovem specializovaných ptáků (</a:t>
            </a:r>
            <a:r>
              <a:rPr lang="cs-CZ" sz="2200" dirty="0" err="1" smtClean="0"/>
              <a:t>saxaulový</a:t>
            </a:r>
            <a:r>
              <a:rPr lang="cs-CZ" sz="2200" dirty="0" smtClean="0"/>
              <a:t> vrabec), dřevokazných brouků a netopýrů.</a:t>
            </a:r>
            <a:endParaRPr lang="cs-CZ" sz="2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856593"/>
            <a:ext cx="2769216" cy="276921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067944" y="3758559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i="1" dirty="0"/>
              <a:t>Passer </a:t>
            </a:r>
            <a:r>
              <a:rPr lang="cs-CZ" sz="1800" i="1" dirty="0" err="1"/>
              <a:t>ammodendri</a:t>
            </a:r>
            <a:endParaRPr lang="cs-CZ" sz="18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1" y="4731676"/>
            <a:ext cx="3491455" cy="1972673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655676" y="4693299"/>
            <a:ext cx="1995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 err="1" smtClean="0">
                <a:solidFill>
                  <a:schemeClr val="bg1"/>
                </a:solidFill>
              </a:rPr>
              <a:t>Turcmenigena</a:t>
            </a:r>
            <a:r>
              <a:rPr lang="cs-CZ" sz="1400" i="1" dirty="0" smtClean="0">
                <a:solidFill>
                  <a:schemeClr val="bg1"/>
                </a:solidFill>
              </a:rPr>
              <a:t> </a:t>
            </a:r>
            <a:r>
              <a:rPr lang="cs-CZ" sz="1400" i="1" dirty="0" err="1" smtClean="0">
                <a:solidFill>
                  <a:schemeClr val="bg1"/>
                </a:solidFill>
              </a:rPr>
              <a:t>varentzovi</a:t>
            </a:r>
            <a:endParaRPr lang="cs-CZ" sz="1400" i="1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650966" y="6453336"/>
            <a:ext cx="1641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fota: </a:t>
            </a:r>
            <a:r>
              <a:rPr lang="cs-CZ" sz="1400" dirty="0" err="1" smtClean="0"/>
              <a:t>wikipeda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43689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250825" y="333375"/>
            <a:ext cx="9109075" cy="212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200" b="1">
                <a:solidFill>
                  <a:srgbClr val="FF3300"/>
                </a:solidFill>
                <a:latin typeface="Times New Roman" panose="02020603050405020304" pitchFamily="18" charset="0"/>
              </a:rPr>
              <a:t>Severní Amerika</a:t>
            </a:r>
            <a:r>
              <a:rPr lang="cs-CZ" altLang="cs-CZ" sz="220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cs-CZ" altLang="cs-CZ" sz="2200">
                <a:latin typeface="Times New Roman" panose="02020603050405020304" pitchFamily="18" charset="0"/>
              </a:rPr>
              <a:t>horké „nížinné“ pouště ve srážkovém stínu. Vysoká diverzita. </a:t>
            </a:r>
            <a:r>
              <a:rPr lang="cs-CZ" altLang="cs-CZ" sz="2200" b="1">
                <a:latin typeface="Times New Roman" panose="02020603050405020304" pitchFamily="18" charset="0"/>
              </a:rPr>
              <a:t>Sonorská poušť</a:t>
            </a:r>
            <a:r>
              <a:rPr lang="cs-CZ" altLang="cs-CZ" sz="2200">
                <a:latin typeface="Times New Roman" panose="02020603050405020304" pitchFamily="18" charset="0"/>
              </a:rPr>
              <a:t> má „subtropický“ charakter a se vyznačuje vysokou diverzitou druhů čel. </a:t>
            </a:r>
            <a:r>
              <a:rPr lang="cs-CZ" altLang="cs-CZ" sz="2200" i="1">
                <a:latin typeface="Times New Roman" panose="02020603050405020304" pitchFamily="18" charset="0"/>
              </a:rPr>
              <a:t>Cactaceae </a:t>
            </a:r>
            <a:r>
              <a:rPr lang="cs-CZ" altLang="cs-CZ" sz="2200">
                <a:latin typeface="Times New Roman" panose="02020603050405020304" pitchFamily="18" charset="0"/>
              </a:rPr>
              <a:t>(</a:t>
            </a:r>
            <a:r>
              <a:rPr lang="cs-CZ" altLang="cs-CZ" sz="2200" i="1">
                <a:latin typeface="Times New Roman" panose="02020603050405020304" pitchFamily="18" charset="0"/>
              </a:rPr>
              <a:t>Cereus giganteus, Opuntia </a:t>
            </a:r>
            <a:r>
              <a:rPr lang="cs-CZ" altLang="cs-CZ" sz="2200">
                <a:latin typeface="Times New Roman" panose="02020603050405020304" pitchFamily="18" charset="0"/>
              </a:rPr>
              <a:t>sp.). S nimi početně rostou malé keře (</a:t>
            </a:r>
            <a:r>
              <a:rPr lang="cs-CZ" altLang="cs-CZ" sz="2200" i="1">
                <a:latin typeface="Times New Roman" panose="02020603050405020304" pitchFamily="18" charset="0"/>
              </a:rPr>
              <a:t>Larrea tridentata, Ambrosia dumosa</a:t>
            </a:r>
            <a:r>
              <a:rPr lang="cs-CZ" altLang="cs-CZ" sz="2200">
                <a:latin typeface="Times New Roman" panose="02020603050405020304" pitchFamily="18" charset="0"/>
              </a:rPr>
              <a:t>). Horké pouště temperátního charakteru jsou </a:t>
            </a:r>
            <a:r>
              <a:rPr lang="cs-CZ" altLang="cs-CZ" sz="2200" b="1">
                <a:latin typeface="Times New Roman" panose="02020603050405020304" pitchFamily="18" charset="0"/>
              </a:rPr>
              <a:t>Mojavská poušť</a:t>
            </a:r>
            <a:r>
              <a:rPr lang="cs-CZ" altLang="cs-CZ" sz="2200">
                <a:latin typeface="Times New Roman" panose="02020603050405020304" pitchFamily="18" charset="0"/>
              </a:rPr>
              <a:t> (Las Vegas; Údolí smrti) a </a:t>
            </a:r>
            <a:r>
              <a:rPr lang="cs-CZ" altLang="cs-CZ" sz="2200" b="1">
                <a:latin typeface="Times New Roman" panose="02020603050405020304" pitchFamily="18" charset="0"/>
              </a:rPr>
              <a:t>Chihuahuan</a:t>
            </a:r>
            <a:r>
              <a:rPr lang="cs-CZ" altLang="cs-CZ" sz="2200">
                <a:latin typeface="Times New Roman" panose="02020603050405020304" pitchFamily="18" charset="0"/>
              </a:rPr>
              <a:t> (El Paso). </a:t>
            </a:r>
            <a:r>
              <a:rPr lang="cs-CZ" altLang="cs-CZ" sz="2200" b="1">
                <a:latin typeface="Times New Roman" panose="02020603050405020304" pitchFamily="18" charset="0"/>
              </a:rPr>
              <a:t>Great Basin Desert </a:t>
            </a:r>
            <a:r>
              <a:rPr lang="cs-CZ" altLang="cs-CZ" sz="2200">
                <a:latin typeface="Times New Roman" panose="02020603050405020304" pitchFamily="18" charset="0"/>
              </a:rPr>
              <a:t>je přechodná ke stepi.</a:t>
            </a:r>
          </a:p>
        </p:txBody>
      </p:sp>
      <p:pic>
        <p:nvPicPr>
          <p:cNvPr id="19459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997200"/>
            <a:ext cx="596582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délník 1"/>
          <p:cNvSpPr>
            <a:spLocks noChangeArrowheads="1"/>
          </p:cNvSpPr>
          <p:nvPr/>
        </p:nvSpPr>
        <p:spPr bwMode="auto">
          <a:xfrm>
            <a:off x="250825" y="188913"/>
            <a:ext cx="87852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3300"/>
                </a:solidFill>
              </a:rPr>
              <a:t>Jižní Amerika</a:t>
            </a:r>
            <a:r>
              <a:rPr lang="cs-CZ" altLang="cs-CZ">
                <a:solidFill>
                  <a:srgbClr val="FF3300"/>
                </a:solidFill>
              </a:rPr>
              <a:t>: </a:t>
            </a:r>
            <a:r>
              <a:rPr lang="cs-CZ" altLang="cs-CZ" sz="2200"/>
              <a:t>diverzita (polo-)pouští od dun po parkovitou krajinu s kaktusy. Stromy rodu </a:t>
            </a:r>
            <a:r>
              <a:rPr lang="cs-CZ" altLang="cs-CZ" sz="2200" i="1"/>
              <a:t>Prosopsis, </a:t>
            </a:r>
            <a:r>
              <a:rPr lang="cs-CZ" altLang="cs-CZ" sz="2200"/>
              <a:t>na zasolených půdách např. </a:t>
            </a:r>
            <a:r>
              <a:rPr lang="cs-CZ" altLang="cs-CZ" sz="2200" i="1"/>
              <a:t>Salicornia fruticosa</a:t>
            </a:r>
            <a:r>
              <a:rPr lang="cs-CZ" altLang="cs-CZ" sz="2200"/>
              <a:t>. V extrémním srážkovém stínu je poušť </a:t>
            </a:r>
            <a:r>
              <a:rPr lang="cs-CZ" altLang="cs-CZ" sz="2200" b="1"/>
              <a:t>Atacama</a:t>
            </a:r>
            <a:r>
              <a:rPr lang="cs-CZ" altLang="cs-CZ" sz="2200"/>
              <a:t>. Na jihu kontinentu je zóna zimních mlh, kde roste mj. </a:t>
            </a:r>
            <a:r>
              <a:rPr lang="cs-CZ" altLang="cs-CZ" sz="2200" i="1"/>
              <a:t>Tilandsia palacea </a:t>
            </a:r>
            <a:r>
              <a:rPr lang="cs-CZ" altLang="cs-CZ" sz="2200"/>
              <a:t>- je zcela závislá na vlhkosti uchycené na listech.</a:t>
            </a:r>
            <a:endParaRPr lang="cs-CZ" altLang="cs-CZ" sz="2200" i="1"/>
          </a:p>
        </p:txBody>
      </p:sp>
      <p:pic>
        <p:nvPicPr>
          <p:cNvPr id="2048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820988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ovéPole 3"/>
          <p:cNvSpPr txBox="1">
            <a:spLocks noChangeArrowheads="1"/>
          </p:cNvSpPr>
          <p:nvPr/>
        </p:nvSpPr>
        <p:spPr bwMode="auto">
          <a:xfrm>
            <a:off x="4673600" y="2409825"/>
            <a:ext cx="4176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/>
              <a:t>Patagonská poušť – přechodná ke stepi</a:t>
            </a:r>
          </a:p>
        </p:txBody>
      </p:sp>
      <p:pic>
        <p:nvPicPr>
          <p:cNvPr id="2048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809875"/>
            <a:ext cx="4395788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ovéPole 5"/>
          <p:cNvSpPr txBox="1">
            <a:spLocks noChangeArrowheads="1"/>
          </p:cNvSpPr>
          <p:nvPr/>
        </p:nvSpPr>
        <p:spPr bwMode="auto">
          <a:xfrm>
            <a:off x="363538" y="2409825"/>
            <a:ext cx="4176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/>
              <a:t>Atacama (Chile): terofyty po dešti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115888"/>
            <a:ext cx="8713788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 b="1">
                <a:solidFill>
                  <a:srgbClr val="FF3300"/>
                </a:solidFill>
                <a:latin typeface="Times New Roman" panose="02020603050405020304" pitchFamily="18" charset="0"/>
              </a:rPr>
              <a:t>Evropa</a:t>
            </a:r>
            <a:r>
              <a:rPr lang="cs-CZ" altLang="cs-CZ" sz="220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cs-CZ" altLang="cs-CZ" sz="2200">
                <a:latin typeface="Times New Roman" panose="02020603050405020304" pitchFamily="18" charset="0"/>
              </a:rPr>
              <a:t>polopoušť Tabernas u města Almeria ve Spanělsku ve srážkovém stínu Sierra Nevady s výskytem saharských druhů </a:t>
            </a:r>
            <a:r>
              <a:rPr lang="cs-CZ" altLang="cs-CZ" sz="2200" i="1">
                <a:latin typeface="Times New Roman" panose="02020603050405020304" pitchFamily="18" charset="0"/>
              </a:rPr>
              <a:t>Stipa tenacissima </a:t>
            </a:r>
            <a:r>
              <a:rPr lang="cs-CZ" altLang="cs-CZ" sz="2200">
                <a:latin typeface="Times New Roman" panose="02020603050405020304" pitchFamily="18" charset="0"/>
              </a:rPr>
              <a:t>a </a:t>
            </a:r>
            <a:r>
              <a:rPr lang="cs-CZ" altLang="cs-CZ" sz="2200" i="1">
                <a:latin typeface="Times New Roman" panose="02020603050405020304" pitchFamily="18" charset="0"/>
              </a:rPr>
              <a:t>Lygeum spartum</a:t>
            </a:r>
            <a:r>
              <a:rPr lang="cs-CZ" altLang="cs-CZ" sz="2200">
                <a:latin typeface="Times New Roman" panose="02020603050405020304" pitchFamily="18" charset="0"/>
              </a:rPr>
              <a:t>. Extrémně malý úhrn srážek a salinita. Hranice s mediteránním biomem, pěstování oliv na vlhčích místech.</a:t>
            </a:r>
            <a:endParaRPr lang="cs-CZ" altLang="cs-CZ" sz="2200" b="1">
              <a:latin typeface="Times New Roman" panose="02020603050405020304" pitchFamily="18" charset="0"/>
            </a:endParaRPr>
          </a:p>
        </p:txBody>
      </p:sp>
      <p:pic>
        <p:nvPicPr>
          <p:cNvPr id="2150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25625"/>
            <a:ext cx="56896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ovéPole 3"/>
          <p:cNvSpPr txBox="1">
            <a:spLocks noChangeArrowheads="1"/>
          </p:cNvSpPr>
          <p:nvPr/>
        </p:nvSpPr>
        <p:spPr bwMode="auto">
          <a:xfrm>
            <a:off x="7092950" y="465931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/>
              <a:t>barcelo.com</a:t>
            </a:r>
          </a:p>
        </p:txBody>
      </p:sp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107950" y="6186488"/>
            <a:ext cx="8713788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 b="1">
                <a:solidFill>
                  <a:srgbClr val="FF3300"/>
                </a:solidFill>
                <a:latin typeface="Times New Roman" panose="02020603050405020304" pitchFamily="18" charset="0"/>
              </a:rPr>
              <a:t>Antarktida, Arktida</a:t>
            </a:r>
            <a:r>
              <a:rPr lang="cs-CZ" altLang="cs-CZ" sz="220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cs-CZ" altLang="cs-CZ" sz="2200">
                <a:latin typeface="Times New Roman" panose="02020603050405020304" pitchFamily="18" charset="0"/>
              </a:rPr>
              <a:t>mrazová poušť (viz konec přednášky)</a:t>
            </a:r>
            <a:endParaRPr lang="cs-CZ" altLang="cs-CZ" sz="22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IMG_26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5399088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 descr="IMG_26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3214688"/>
            <a:ext cx="5399087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5508625" y="155575"/>
            <a:ext cx="363537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9900"/>
                </a:solidFill>
                <a:latin typeface="Times New Roman" panose="02020603050405020304" pitchFamily="18" charset="0"/>
              </a:rPr>
              <a:t>Polopoušť nebo step?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Podle některých autorů by v polopoušti neměli být trávy, pelyňky a byliny, ale prakticky jen keře a sukulenty. V kontinentální Asii je však gradient step – poušť velmi pozvolný. Většině aridních biotopů se v ruské geobotanice říká step, biotopům na obrázku např. </a:t>
            </a:r>
            <a:r>
              <a:rPr lang="cs-CZ" altLang="cs-CZ" sz="1800" b="1" i="1">
                <a:latin typeface="Times New Roman" panose="02020603050405020304" pitchFamily="18" charset="0"/>
              </a:rPr>
              <a:t>pouštní step</a:t>
            </a:r>
            <a:r>
              <a:rPr lang="cs-CZ" altLang="cs-CZ" sz="1800" b="1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107950" y="6067425"/>
            <a:ext cx="3529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latin typeface="Times New Roman" panose="02020603050405020304" pitchFamily="18" charset="0"/>
              </a:rPr>
              <a:t>Čujská step, Altaj, Rusko</a:t>
            </a:r>
          </a:p>
        </p:txBody>
      </p:sp>
      <p:sp>
        <p:nvSpPr>
          <p:cNvPr id="22534" name="Line 9"/>
          <p:cNvSpPr>
            <a:spLocks noChangeShapeType="1"/>
          </p:cNvSpPr>
          <p:nvPr/>
        </p:nvSpPr>
        <p:spPr bwMode="auto">
          <a:xfrm flipV="1">
            <a:off x="1258888" y="3284538"/>
            <a:ext cx="649287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468313" y="4437063"/>
            <a:ext cx="790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nora</a:t>
            </a:r>
          </a:p>
        </p:txBody>
      </p:sp>
      <p:sp>
        <p:nvSpPr>
          <p:cNvPr id="22536" name="Line 11"/>
          <p:cNvSpPr>
            <a:spLocks noChangeShapeType="1"/>
          </p:cNvSpPr>
          <p:nvPr/>
        </p:nvSpPr>
        <p:spPr bwMode="auto">
          <a:xfrm flipH="1" flipV="1">
            <a:off x="2268538" y="2708275"/>
            <a:ext cx="21590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7" name="Text Box 12"/>
          <p:cNvSpPr txBox="1">
            <a:spLocks noChangeArrowheads="1"/>
          </p:cNvSpPr>
          <p:nvPr/>
        </p:nvSpPr>
        <p:spPr bwMode="auto">
          <a:xfrm>
            <a:off x="2052638" y="4437063"/>
            <a:ext cx="790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duna</a:t>
            </a:r>
          </a:p>
        </p:txBody>
      </p:sp>
      <p:sp>
        <p:nvSpPr>
          <p:cNvPr id="22538" name="Line 13"/>
          <p:cNvSpPr>
            <a:spLocks noChangeShapeType="1"/>
          </p:cNvSpPr>
          <p:nvPr/>
        </p:nvSpPr>
        <p:spPr bwMode="auto">
          <a:xfrm flipH="1" flipV="1">
            <a:off x="3060700" y="1989138"/>
            <a:ext cx="71438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9" name="Text Box 14"/>
          <p:cNvSpPr txBox="1">
            <a:spLocks noChangeArrowheads="1"/>
          </p:cNvSpPr>
          <p:nvPr/>
        </p:nvSpPr>
        <p:spPr bwMode="auto">
          <a:xfrm>
            <a:off x="1906588" y="5127625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i="1">
                <a:latin typeface="Times New Roman" panose="02020603050405020304" pitchFamily="18" charset="0"/>
              </a:rPr>
              <a:t>Caragana bungei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opuntia_leptocaul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3" y="1814513"/>
            <a:ext cx="6351587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Larrea trident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2971800" y="6096000"/>
            <a:ext cx="2819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Opuntia leptocaulis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4343400" y="955675"/>
            <a:ext cx="2819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Larrea tridentata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5003800" y="44450"/>
            <a:ext cx="4105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9900"/>
                </a:solidFill>
                <a:latin typeface="Times New Roman" panose="02020603050405020304" pitchFamily="18" charset="0"/>
              </a:rPr>
              <a:t>Severní Amerika: temperátní pouště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4489450" y="1458913"/>
            <a:ext cx="2819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latin typeface="Times New Roman" panose="02020603050405020304" pitchFamily="18" charset="0"/>
              </a:rPr>
              <a:t>Ephedra nevadensis</a:t>
            </a:r>
          </a:p>
        </p:txBody>
      </p:sp>
      <p:pic>
        <p:nvPicPr>
          <p:cNvPr id="24579" name="Picture 8" descr="Ephedra_nevadensis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44450"/>
            <a:ext cx="2795587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9"/>
          <p:cNvSpPr>
            <a:spLocks noChangeArrowheads="1"/>
          </p:cNvSpPr>
          <p:nvPr/>
        </p:nvSpPr>
        <p:spPr bwMode="auto">
          <a:xfrm>
            <a:off x="3995738" y="1916113"/>
            <a:ext cx="4957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http://www.molbio.princeton.edu/courses/mb427/2001/projects/10/Ephedra_nevadensis-1.jpg</a:t>
            </a:r>
          </a:p>
        </p:txBody>
      </p:sp>
      <p:pic>
        <p:nvPicPr>
          <p:cNvPr id="24581" name="Picture 11" descr="E%20nevadensis%20habit%20DW%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36838"/>
            <a:ext cx="529272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12"/>
          <p:cNvSpPr>
            <a:spLocks noChangeArrowheads="1"/>
          </p:cNvSpPr>
          <p:nvPr/>
        </p:nvSpPr>
        <p:spPr bwMode="auto">
          <a:xfrm>
            <a:off x="3995738" y="2205038"/>
            <a:ext cx="5148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http://botit.botany.wisc.edu/courses/img/bot/401/Gnetophyta/Ephedra/E%20nevadensis%20habit%20DW%20.jpg</a:t>
            </a:r>
          </a:p>
        </p:txBody>
      </p:sp>
      <p:sp>
        <p:nvSpPr>
          <p:cNvPr id="24583" name="Text Box 13"/>
          <p:cNvSpPr txBox="1">
            <a:spLocks noChangeArrowheads="1"/>
          </p:cNvSpPr>
          <p:nvPr/>
        </p:nvSpPr>
        <p:spPr bwMode="auto">
          <a:xfrm>
            <a:off x="5003800" y="115888"/>
            <a:ext cx="4105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9900"/>
                </a:solidFill>
                <a:latin typeface="Times New Roman" panose="02020603050405020304" pitchFamily="18" charset="0"/>
              </a:rPr>
              <a:t>Severní Amerika: temperátní pouště</a:t>
            </a:r>
          </a:p>
        </p:txBody>
      </p:sp>
      <p:pic>
        <p:nvPicPr>
          <p:cNvPr id="24584" name="Picture 15" descr="Yucca%20brevifolia-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284162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 Box 16"/>
          <p:cNvSpPr txBox="1">
            <a:spLocks noChangeArrowheads="1"/>
          </p:cNvSpPr>
          <p:nvPr/>
        </p:nvSpPr>
        <p:spPr bwMode="auto">
          <a:xfrm>
            <a:off x="2843213" y="6308725"/>
            <a:ext cx="2819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latin typeface="Times New Roman" panose="02020603050405020304" pitchFamily="18" charset="0"/>
              </a:rPr>
              <a:t>Yucca brevifolia</a:t>
            </a:r>
          </a:p>
        </p:txBody>
      </p:sp>
      <p:sp>
        <p:nvSpPr>
          <p:cNvPr id="24586" name="Rectangle 17"/>
          <p:cNvSpPr>
            <a:spLocks noChangeArrowheads="1"/>
          </p:cNvSpPr>
          <p:nvPr/>
        </p:nvSpPr>
        <p:spPr bwMode="auto">
          <a:xfrm>
            <a:off x="4886325" y="6613525"/>
            <a:ext cx="42576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http://gecko.gc.maricopa.edu/glendalelibrary/images/Yucca%20brevifolia-7.jpg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  <a:noFill/>
        </p:spPr>
        <p:txBody>
          <a:bodyPr/>
          <a:lstStyle/>
          <a:p>
            <a:r>
              <a:rPr lang="cs-CZ" altLang="cs-CZ" b="1" smtClean="0">
                <a:solidFill>
                  <a:srgbClr val="FF9900"/>
                </a:solidFill>
              </a:rPr>
              <a:t>Adaptace rostlin</a:t>
            </a:r>
            <a:endParaRPr lang="cs-CZ" altLang="cs-CZ" smtClean="0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2400" y="990600"/>
            <a:ext cx="8763000" cy="575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Times New Roman" panose="02020603050405020304" pitchFamily="18" charset="0"/>
              </a:rPr>
              <a:t>Drought-escaping plants (suchu unikající rostliny)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jednoletky, které rostou a plodí jen za takové vlhkosti, která je dostatečná k dokončení jejich životního cyklu.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Times New Roman" panose="02020603050405020304" pitchFamily="18" charset="0"/>
              </a:rPr>
              <a:t>Drought-evading plants (suchu vyhýbající se rostliny)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nesukulentní vytrvalé rostliny, které omezují růst na vlhké období. Např. opadavé keře - dormantní v suchém období.</a:t>
            </a:r>
            <a:endParaRPr lang="cs-CZ" altLang="cs-CZ" sz="2400" b="1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Times New Roman" panose="02020603050405020304" pitchFamily="18" charset="0"/>
              </a:rPr>
              <a:t>Drought-enduring plants (sucho snášející rostliny)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např. xerofytní keře s rozsáhlým kořenovým systémem a ekofyziologickými adaptacemi na sucho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Times New Roman" panose="02020603050405020304" pitchFamily="18" charset="0"/>
              </a:rPr>
              <a:t>Drought-resisting plants (suchu odolné rostliny)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sukulentní vytrvalé rostliny - vodu drží v pletivech a využívají ji šetrně (CAM-rostliny). </a:t>
            </a:r>
            <a:endParaRPr lang="cs-CZ" altLang="cs-CZ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Gob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5"/>
            <a:ext cx="9144000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8915400" cy="762000"/>
          </a:xfrm>
        </p:spPr>
        <p:txBody>
          <a:bodyPr/>
          <a:lstStyle/>
          <a:p>
            <a:r>
              <a:rPr lang="cs-CZ" altLang="cs-CZ" b="1" smtClean="0">
                <a:solidFill>
                  <a:srgbClr val="FF3300"/>
                </a:solidFill>
              </a:rPr>
              <a:t>suchu unikající rostliny - jednoletky</a:t>
            </a:r>
            <a:br>
              <a:rPr lang="cs-CZ" altLang="cs-CZ" b="1" smtClean="0">
                <a:solidFill>
                  <a:srgbClr val="FF3300"/>
                </a:solidFill>
              </a:rPr>
            </a:br>
            <a:endParaRPr lang="cs-CZ" altLang="cs-CZ" b="1" smtClean="0">
              <a:solidFill>
                <a:srgbClr val="FF3300"/>
              </a:solidFill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9144000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Podíl jednoletek ve flóře území je inverzní k množství a pravidelnosti srážek v oblasti. Pouštní jednoletky mají mělký kořenový systém a rychlý cyklus od vyklíčení k vysemenění. Průměrně kolem 8 týdnů, ale uváděno je i 8 dnů (</a:t>
            </a:r>
            <a:r>
              <a:rPr lang="cs-CZ" altLang="cs-CZ" sz="2400" i="1">
                <a:latin typeface="Times New Roman" panose="02020603050405020304" pitchFamily="18" charset="0"/>
              </a:rPr>
              <a:t>Boerhaavia repens</a:t>
            </a:r>
            <a:r>
              <a:rPr lang="cs-CZ" altLang="cs-CZ" sz="2400">
                <a:latin typeface="Times New Roman" panose="02020603050405020304" pitchFamily="18" charset="0"/>
              </a:rPr>
              <a:t> na Sahaře). Tyto rostliny reagují středně silné srážky (25 mm), při nižších ještě neklíčí a při vyšších se ze semen vyplavují látky stimulující růst. Jiným případem je hygroskopické otevírání plodů (</a:t>
            </a:r>
            <a:r>
              <a:rPr lang="cs-CZ" altLang="cs-CZ" sz="2400" i="1">
                <a:latin typeface="Times New Roman" panose="02020603050405020304" pitchFamily="18" charset="0"/>
              </a:rPr>
              <a:t>Anastatica hierochuntica</a:t>
            </a:r>
            <a:r>
              <a:rPr lang="cs-CZ" altLang="cs-CZ" sz="2400">
                <a:latin typeface="Times New Roman" panose="02020603050405020304" pitchFamily="18" charset="0"/>
              </a:rPr>
              <a:t> – růže z Jericha)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Ve vyjímečně mokrých letech mohou přežívat jako fakultativně vytrvalé rostliny. Pouštní jednoletky lze rozdělit na </a:t>
            </a:r>
            <a:r>
              <a:rPr lang="cs-CZ" altLang="cs-CZ" sz="2400" b="1">
                <a:latin typeface="Times New Roman" panose="02020603050405020304" pitchFamily="18" charset="0"/>
              </a:rPr>
              <a:t>jarní </a:t>
            </a:r>
            <a:r>
              <a:rPr lang="cs-CZ" altLang="cs-CZ" sz="2400">
                <a:latin typeface="Times New Roman" panose="02020603050405020304" pitchFamily="18" charset="0"/>
              </a:rPr>
              <a:t>a </a:t>
            </a:r>
            <a:r>
              <a:rPr lang="cs-CZ" altLang="cs-CZ" sz="2400" b="1">
                <a:latin typeface="Times New Roman" panose="02020603050405020304" pitchFamily="18" charset="0"/>
              </a:rPr>
              <a:t>letní</a:t>
            </a:r>
            <a:r>
              <a:rPr lang="cs-CZ" altLang="cs-CZ" sz="2400">
                <a:latin typeface="Times New Roman" panose="02020603050405020304" pitchFamily="18" charset="0"/>
              </a:rPr>
              <a:t> podle požadavků na teplotu při klíčení.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Diverzita jednoletek se vyvíjela v interakci s opylovači (různý tvar a barva květů a doba jejich otevírání), ale i s vyššími živočichy (většina vyšších živočichů v poušti je semenožravých).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r>
              <a:rPr lang="cs-CZ" altLang="cs-CZ" b="1" smtClean="0">
                <a:solidFill>
                  <a:srgbClr val="FF3300"/>
                </a:solidFill>
              </a:rPr>
              <a:t>suchu unikající rostliny - jednoletky</a:t>
            </a:r>
            <a:br>
              <a:rPr lang="cs-CZ" altLang="cs-CZ" b="1" smtClean="0">
                <a:solidFill>
                  <a:srgbClr val="FF3300"/>
                </a:solidFill>
              </a:rPr>
            </a:br>
            <a:endParaRPr lang="cs-CZ" altLang="cs-CZ" b="1" smtClean="0">
              <a:solidFill>
                <a:srgbClr val="FF3300"/>
              </a:solidFill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611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Denzita semen v půdě, dormance semen</a:t>
            </a: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V Sonorské poušti bylo zjištěno celkem </a:t>
            </a:r>
            <a:r>
              <a:rPr lang="cs-CZ" altLang="cs-CZ" sz="2400" b="1">
                <a:latin typeface="Times New Roman" panose="02020603050405020304" pitchFamily="18" charset="0"/>
              </a:rPr>
              <a:t>4.000-104.000 semen / m</a:t>
            </a:r>
            <a:r>
              <a:rPr lang="cs-CZ" altLang="cs-CZ" sz="2400" b="1" baseline="30000">
                <a:latin typeface="Times New Roman" panose="02020603050405020304" pitchFamily="18" charset="0"/>
              </a:rPr>
              <a:t>2</a:t>
            </a:r>
            <a:r>
              <a:rPr lang="cs-CZ" altLang="cs-CZ" sz="2400">
                <a:latin typeface="Times New Roman" panose="02020603050405020304" pitchFamily="18" charset="0"/>
              </a:rPr>
              <a:t>. Semena se hromadí zejména na závětrných místech.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</a:t>
            </a:r>
            <a:r>
              <a:rPr lang="cs-CZ" altLang="cs-CZ" sz="2000">
                <a:latin typeface="Times New Roman" panose="02020603050405020304" pitchFamily="18" charset="0"/>
              </a:rPr>
              <a:t>Klíčení je nejčastěji indikováno teplem nebo vlhkem. Řada rostlin má tzv. „vodní hodiny“ - pozná, kdy je vlhkost okolí už dostatečná. Semena jsou uzavřena v různých zdřevnatělých, trnitých apod. útvarech na uvadlé rostlině po dobu měsíců až let a uvolňují se až po zvlhčení nebo při mikrobiálním rozkladu těchto útvarů. Na zemi pak klíčí okamžitě</a:t>
            </a:r>
            <a:r>
              <a:rPr lang="cs-CZ" altLang="cs-CZ" sz="240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Heteroblastie </a:t>
            </a:r>
            <a:r>
              <a:rPr lang="cs-CZ" altLang="cs-CZ" sz="2400">
                <a:latin typeface="Times New Roman" panose="02020603050405020304" pitchFamily="18" charset="0"/>
              </a:rPr>
              <a:t>byla zaznamenána u některých druhů v saharsko-arabské oblasti. Požadavky na klíčení se liší mezi různými semeny vytvořenými na téže rostlině (</a:t>
            </a:r>
            <a:r>
              <a:rPr lang="cs-CZ" altLang="cs-CZ" sz="2400" i="1">
                <a:latin typeface="Times New Roman" panose="02020603050405020304" pitchFamily="18" charset="0"/>
              </a:rPr>
              <a:t>Aegilops ovata</a:t>
            </a:r>
            <a:r>
              <a:rPr lang="cs-CZ" altLang="cs-CZ" sz="240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Amfikarpie</a:t>
            </a:r>
            <a:r>
              <a:rPr lang="cs-CZ" altLang="cs-CZ" sz="2400">
                <a:latin typeface="Times New Roman" panose="02020603050405020304" pitchFamily="18" charset="0"/>
              </a:rPr>
              <a:t> - jedna rostlina vytváří podzemní i nadzemní plody. Podzemní plody produkují semena velká a velmi tolerantní k suchu, nadzemní plody semena malá, rozšiřovaná větrem po jejich uvolnění z květenství. Např. </a:t>
            </a:r>
            <a:r>
              <a:rPr lang="cs-CZ" altLang="cs-CZ" sz="2400" i="1">
                <a:latin typeface="Times New Roman" panose="02020603050405020304" pitchFamily="18" charset="0"/>
              </a:rPr>
              <a:t>Gymnorrhaena micrantha.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cs-CZ" altLang="cs-CZ" b="1" smtClean="0">
                <a:solidFill>
                  <a:srgbClr val="FF3300"/>
                </a:solidFill>
              </a:rPr>
              <a:t>suchu vyhýbající se rostliny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" y="1436688"/>
            <a:ext cx="7848600" cy="28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Podobně jako jednoletky jsou aktivní jen ve vlhkém období. Nadzemní orgány jsou za sucha dormantní a rychle reagují na zvlhčení půdy - např. nové kořeny </a:t>
            </a:r>
            <a:r>
              <a:rPr lang="cs-CZ" altLang="cs-CZ" sz="2400" i="1">
                <a:latin typeface="Times New Roman" panose="02020603050405020304" pitchFamily="18" charset="0"/>
              </a:rPr>
              <a:t>Carex pachystylis </a:t>
            </a:r>
            <a:r>
              <a:rPr lang="cs-CZ" altLang="cs-CZ" sz="2400">
                <a:latin typeface="Times New Roman" panose="02020603050405020304" pitchFamily="18" charset="0"/>
              </a:rPr>
              <a:t>vyrostou za 12 hod. po zvlhčení.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Kořeny jsou soustředěny v hloubce 5-10 cm, u geofytů hlouběji (40 cm). Hlouběji kořenící geofyty tvoří nadzemní orgány jen ve velmi vlhkých letech.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4445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>
                <a:solidFill>
                  <a:srgbClr val="FF3300"/>
                </a:solidFill>
                <a:latin typeface="+mj-lt"/>
              </a:rPr>
              <a:t>sucho snášející rostliny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07950" y="765175"/>
            <a:ext cx="9036050" cy="611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Většina pouštních vytrvalých rostlin. Fotosyntetizují víceméně po celý rok a proto musí nahrazovat v suchém období ztrátu vody, ke které dojde při transpiraci. Jejich rozsáhlý kořenový systém proniká </a:t>
            </a:r>
            <a:r>
              <a:rPr lang="cs-CZ" altLang="cs-CZ" sz="2400" b="1">
                <a:latin typeface="Times New Roman" panose="02020603050405020304" pitchFamily="18" charset="0"/>
              </a:rPr>
              <a:t>hluboko</a:t>
            </a:r>
            <a:r>
              <a:rPr lang="cs-CZ" altLang="cs-CZ" sz="2400">
                <a:latin typeface="Times New Roman" panose="02020603050405020304" pitchFamily="18" charset="0"/>
              </a:rPr>
              <a:t> (8-10 m, u rodu </a:t>
            </a:r>
            <a:r>
              <a:rPr lang="cs-CZ" altLang="cs-CZ" sz="2400" i="1">
                <a:latin typeface="Times New Roman" panose="02020603050405020304" pitchFamily="18" charset="0"/>
              </a:rPr>
              <a:t>Prosopsis </a:t>
            </a:r>
            <a:r>
              <a:rPr lang="cs-CZ" altLang="cs-CZ" sz="2400">
                <a:latin typeface="Times New Roman" panose="02020603050405020304" pitchFamily="18" charset="0"/>
              </a:rPr>
              <a:t>zaznamenáno až 53 m !!!). Nebo naopak rozprostření kořenů pod povrch (kopmetice o vodu). Obrovský R:S poměr. Listy redukované, nebo v suchém období opadávají (</a:t>
            </a:r>
            <a:r>
              <a:rPr lang="cs-CZ" altLang="cs-CZ" sz="2400" i="1">
                <a:latin typeface="Times New Roman" panose="02020603050405020304" pitchFamily="18" charset="0"/>
              </a:rPr>
              <a:t>Retama raetam, Kleinia nerifolia</a:t>
            </a:r>
            <a:r>
              <a:rPr lang="cs-CZ" altLang="cs-CZ" sz="2400">
                <a:latin typeface="Times New Roman" panose="02020603050405020304" pitchFamily="18" charset="0"/>
              </a:rPr>
              <a:t>). Klony dlouho vytrvávají (až tisíce let!).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</a:t>
            </a:r>
            <a:r>
              <a:rPr lang="cs-CZ" altLang="cs-CZ" sz="2400" b="1">
                <a:latin typeface="Times New Roman" panose="02020603050405020304" pitchFamily="18" charset="0"/>
              </a:rPr>
              <a:t>anatomické adaptace</a:t>
            </a:r>
            <a:r>
              <a:rPr lang="cs-CZ" altLang="cs-CZ" sz="2400" b="1" i="1">
                <a:latin typeface="Times New Roman" panose="02020603050405020304" pitchFamily="18" charset="0"/>
              </a:rPr>
              <a:t> </a:t>
            </a:r>
            <a:r>
              <a:rPr lang="cs-CZ" altLang="cs-CZ" sz="2400" i="1">
                <a:latin typeface="Times New Roman" panose="02020603050405020304" pitchFamily="18" charset="0"/>
              </a:rPr>
              <a:t>-</a:t>
            </a:r>
            <a:r>
              <a:rPr lang="cs-CZ" altLang="cs-CZ" sz="2400">
                <a:latin typeface="Times New Roman" panose="02020603050405020304" pitchFamily="18" charset="0"/>
              </a:rPr>
              <a:t> impregnace buněčných stěn, např. voskem, xeromorfózy.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</a:t>
            </a:r>
            <a:r>
              <a:rPr lang="cs-CZ" altLang="cs-CZ" sz="2400" b="1">
                <a:latin typeface="Times New Roman" panose="02020603050405020304" pitchFamily="18" charset="0"/>
              </a:rPr>
              <a:t>fyziologické adaptace</a:t>
            </a:r>
            <a:r>
              <a:rPr lang="cs-CZ" altLang="cs-CZ" sz="2400">
                <a:latin typeface="Times New Roman" panose="02020603050405020304" pitchFamily="18" charset="0"/>
              </a:rPr>
              <a:t> - nacházíme zejména u pouštních halofytů: CAM cyklus, ředění solí vodou uchovávanou v dužnatých listech, vylučování solných krůpějí (</a:t>
            </a:r>
            <a:r>
              <a:rPr lang="cs-CZ" altLang="cs-CZ" sz="2400" i="1">
                <a:latin typeface="Times New Roman" panose="02020603050405020304" pitchFamily="18" charset="0"/>
              </a:rPr>
              <a:t>Tamarix</a:t>
            </a:r>
            <a:r>
              <a:rPr lang="cs-CZ" altLang="cs-CZ" sz="2400">
                <a:latin typeface="Times New Roman" panose="02020603050405020304" pitchFamily="18" charset="0"/>
              </a:rPr>
              <a:t>), kořeny nepřijímají Na ionty, uzavírání průduchů apod.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	poikilohydrícké druhy</a:t>
            </a:r>
            <a:r>
              <a:rPr lang="cs-CZ" altLang="cs-CZ" sz="2400">
                <a:latin typeface="Times New Roman" panose="02020603050405020304" pitchFamily="18" charset="0"/>
              </a:rPr>
              <a:t> – přežijí kompletní vysušení – mechy, lišejníky, vraneček </a:t>
            </a:r>
            <a:r>
              <a:rPr lang="cs-CZ" altLang="cs-CZ" sz="2400" i="1">
                <a:latin typeface="Times New Roman" panose="02020603050405020304" pitchFamily="18" charset="0"/>
              </a:rPr>
              <a:t>Selaginella lepidophylla</a:t>
            </a:r>
            <a:endParaRPr lang="cs-CZ" altLang="cs-CZ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eta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76600"/>
            <a:ext cx="46196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klei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7766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343400" y="5334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latin typeface="Times New Roman" panose="02020603050405020304" pitchFamily="18" charset="0"/>
              </a:rPr>
              <a:t>Kleinia neriifolia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600200" y="5257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latin typeface="Times New Roman" panose="02020603050405020304" pitchFamily="18" charset="0"/>
              </a:rPr>
              <a:t>Retama raetam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H="1">
            <a:off x="4267200" y="1371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1524000" y="60960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691680" y="854966"/>
            <a:ext cx="64087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dirty="0" smtClean="0">
                <a:latin typeface="Times New Roman" panose="02020603050405020304" pitchFamily="18" charset="0"/>
              </a:rPr>
              <a:t>hluboké prokořenění, tlusté oddenky s vodou velkých byliny</a:t>
            </a:r>
            <a:endParaRPr lang="cs-CZ" altLang="cs-CZ" sz="2000" i="1" dirty="0">
              <a:latin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9165"/>
            <a:ext cx="3456384" cy="51845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649151"/>
            <a:ext cx="4410744" cy="292901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660232" y="4556092"/>
            <a:ext cx="2330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i="1" dirty="0" err="1" smtClean="0"/>
              <a:t>Rheum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maximowiczii</a:t>
            </a:r>
            <a:endParaRPr lang="cs-CZ" sz="1800" i="1" dirty="0" smtClean="0"/>
          </a:p>
          <a:p>
            <a:r>
              <a:rPr lang="cs-CZ" sz="1800" dirty="0" smtClean="0"/>
              <a:t>foto: </a:t>
            </a:r>
            <a:r>
              <a:rPr lang="cs-CZ" sz="1800" dirty="0" err="1" smtClean="0"/>
              <a:t>wikipedia</a:t>
            </a:r>
            <a:endParaRPr lang="cs-CZ" sz="18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55576" y="0"/>
            <a:ext cx="7772400" cy="11430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smtClean="0">
                <a:solidFill>
                  <a:srgbClr val="FF3300"/>
                </a:solidFill>
              </a:rPr>
              <a:t>sucho snášející rostliny</a:t>
            </a:r>
            <a:endParaRPr lang="cs-CZ" altLang="cs-CZ" dirty="0" smtClean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1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287" y="1609339"/>
            <a:ext cx="7391009" cy="4896544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15763" y="866594"/>
            <a:ext cx="91860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dirty="0" err="1" smtClean="0">
                <a:latin typeface="Times New Roman" panose="02020603050405020304" pitchFamily="18" charset="0"/>
              </a:rPr>
              <a:t>sebezavlažování</a:t>
            </a:r>
            <a:r>
              <a:rPr lang="cs-CZ" altLang="cs-CZ" sz="2000" dirty="0" smtClean="0">
                <a:latin typeface="Times New Roman" panose="02020603050405020304" pitchFamily="18" charset="0"/>
              </a:rPr>
              <a:t>: velké listy rozprostřené na povrchu zachytávají srážky</a:t>
            </a:r>
            <a:endParaRPr lang="cs-CZ" altLang="cs-CZ" sz="2000" i="1" dirty="0">
              <a:latin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131911" y="6468706"/>
            <a:ext cx="2012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i="1" dirty="0" err="1" smtClean="0"/>
              <a:t>Rheum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palaestinum</a:t>
            </a:r>
            <a:endParaRPr lang="cs-CZ" sz="1800" i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61850"/>
            <a:ext cx="3897539" cy="259576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55776" y="3706122"/>
            <a:ext cx="14192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 smtClean="0"/>
              <a:t>alchetron.com</a:t>
            </a:r>
            <a:endParaRPr lang="cs-CZ" sz="15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8014665" y="6145541"/>
            <a:ext cx="10592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 err="1" smtClean="0"/>
              <a:t>wikipedia</a:t>
            </a:r>
            <a:endParaRPr lang="cs-CZ" sz="1500" b="1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55576" y="0"/>
            <a:ext cx="7772400" cy="11430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smtClean="0">
                <a:solidFill>
                  <a:srgbClr val="FF3300"/>
                </a:solidFill>
              </a:rPr>
              <a:t>sucho snášející rostliny</a:t>
            </a:r>
            <a:endParaRPr lang="cs-CZ" altLang="cs-CZ" dirty="0" smtClean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42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 smtClean="0">
                <a:solidFill>
                  <a:srgbClr val="FF3300"/>
                </a:solidFill>
                <a:latin typeface="+mj-lt"/>
              </a:rPr>
              <a:t>suchu </a:t>
            </a:r>
            <a:r>
              <a:rPr lang="cs-CZ" altLang="cs-CZ" sz="4400" b="1" dirty="0">
                <a:solidFill>
                  <a:srgbClr val="FF3300"/>
                </a:solidFill>
                <a:latin typeface="+mj-lt"/>
              </a:rPr>
              <a:t>odolné rostliny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4114800" cy="575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Sukulenty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Adaptace: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- zadržování vody v pletivech.</a:t>
            </a:r>
            <a:r>
              <a:rPr lang="cs-CZ" altLang="cs-CZ" sz="2400">
                <a:latin typeface="Times New Roman" panose="02020603050405020304" pitchFamily="18" charset="0"/>
              </a:rPr>
              <a:t> Sukulenty nerostou na nejsušších pouštích a ani tam, kde někdy může mrznout (chladné pouště).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- ostny.</a:t>
            </a:r>
            <a:r>
              <a:rPr lang="cs-CZ" altLang="cs-CZ" sz="2400">
                <a:latin typeface="Times New Roman" panose="02020603050405020304" pitchFamily="18" charset="0"/>
              </a:rPr>
              <a:t> Brání se herbivorům, ale i vedro. Zjistilo se, že se pletiva ostnitých rostlin nepřehřívají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- </a:t>
            </a:r>
            <a:r>
              <a:rPr lang="cs-CZ" altLang="cs-CZ" sz="2400" b="1">
                <a:latin typeface="Times New Roman" panose="02020603050405020304" pitchFamily="18" charset="0"/>
              </a:rPr>
              <a:t>CAM cyklus</a:t>
            </a: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31748" name="Picture 4" descr="cereus_gigan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38100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791200" y="15240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i="1">
                <a:latin typeface="Times New Roman" panose="02020603050405020304" pitchFamily="18" charset="0"/>
              </a:rPr>
              <a:t>Cereus giganteus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 smtClean="0">
                <a:solidFill>
                  <a:srgbClr val="FF3300"/>
                </a:solidFill>
                <a:latin typeface="+mn-lt"/>
              </a:rPr>
              <a:t>suchu </a:t>
            </a:r>
            <a:r>
              <a:rPr lang="cs-CZ" altLang="cs-CZ" sz="4400" b="1" dirty="0">
                <a:solidFill>
                  <a:srgbClr val="FF3300"/>
                </a:solidFill>
                <a:latin typeface="+mn-lt"/>
              </a:rPr>
              <a:t>odolné rostliny</a:t>
            </a:r>
          </a:p>
        </p:txBody>
      </p:sp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179388" y="1052513"/>
            <a:ext cx="8713787" cy="1187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i="1">
                <a:latin typeface="Times New Roman" panose="02020603050405020304" pitchFamily="18" charset="0"/>
              </a:rPr>
              <a:t>Yucca brevifolia</a:t>
            </a:r>
            <a:r>
              <a:rPr lang="cs-CZ" altLang="cs-CZ" sz="2400" i="1">
                <a:latin typeface="Times New Roman" panose="02020603050405020304" pitchFamily="18" charset="0"/>
              </a:rPr>
              <a:t> </a:t>
            </a:r>
            <a:r>
              <a:rPr lang="cs-CZ" altLang="cs-CZ" sz="2400">
                <a:latin typeface="Times New Roman" panose="02020603050405020304" pitchFamily="18" charset="0"/>
              </a:rPr>
              <a:t>(Joshua tree): i v poušti orientuje své listy vždy tak, aby maximalizovala intercepci slunečního záření. V chladnějším prostředí neroste a hyne.</a:t>
            </a:r>
          </a:p>
        </p:txBody>
      </p:sp>
      <p:pic>
        <p:nvPicPr>
          <p:cNvPr id="32772" name="Picture 8" descr="YucB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0938"/>
            <a:ext cx="417671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7504" y="18864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 smtClean="0">
                <a:solidFill>
                  <a:srgbClr val="FF9900"/>
                </a:solidFill>
                <a:latin typeface="+mn-lt"/>
              </a:rPr>
              <a:t>obrana před </a:t>
            </a:r>
            <a:r>
              <a:rPr lang="cs-CZ" altLang="cs-CZ" sz="4400" b="1" dirty="0" err="1" smtClean="0">
                <a:solidFill>
                  <a:srgbClr val="FF9900"/>
                </a:solidFill>
                <a:latin typeface="+mn-lt"/>
              </a:rPr>
              <a:t>herbivorií</a:t>
            </a:r>
            <a:endParaRPr lang="cs-CZ" altLang="cs-CZ" sz="4400" b="1" dirty="0">
              <a:solidFill>
                <a:srgbClr val="FF9900"/>
              </a:solidFill>
              <a:latin typeface="+mn-lt"/>
            </a:endParaRPr>
          </a:p>
        </p:txBody>
      </p:sp>
      <p:pic>
        <p:nvPicPr>
          <p:cNvPr id="3" name="Picture 4" descr="cereus_gigant"/>
          <p:cNvPicPr>
            <a:picLocks noChangeAspect="1" noChangeArrowheads="1"/>
          </p:cNvPicPr>
          <p:nvPr/>
        </p:nvPicPr>
        <p:blipFill rotWithShape="1"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t="7735" r="21391" b="11443"/>
          <a:stretch/>
        </p:blipFill>
        <p:spPr bwMode="auto">
          <a:xfrm>
            <a:off x="467544" y="2492896"/>
            <a:ext cx="216024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55576" y="162880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ostny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926952" y="177281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jedovatost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20888"/>
            <a:ext cx="5364088" cy="357605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702816" y="609329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i="1" dirty="0" err="1" smtClean="0"/>
              <a:t>Peganum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harmala</a:t>
            </a:r>
            <a:r>
              <a:rPr lang="cs-CZ" sz="1800" i="1" dirty="0" smtClean="0"/>
              <a:t> </a:t>
            </a:r>
            <a:r>
              <a:rPr lang="cs-CZ" sz="1800" dirty="0" smtClean="0"/>
              <a:t>na pastvině v kazašské oáze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678133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oustveget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258888" y="404813"/>
            <a:ext cx="734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polopoušť – je porostlá řídce, ale pravidelně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 smtClean="0">
                <a:solidFill>
                  <a:srgbClr val="FF9933"/>
                </a:solidFill>
                <a:latin typeface="Times New Roman" panose="02020603050405020304" pitchFamily="18" charset="0"/>
              </a:rPr>
              <a:t>Vádí</a:t>
            </a:r>
            <a:endParaRPr lang="cs-CZ" altLang="cs-CZ" sz="4400" b="1" dirty="0">
              <a:solidFill>
                <a:srgbClr val="FF9933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32880"/>
            <a:ext cx="3888432" cy="292221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3528" y="126516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úplně vysychavé (Sahara)</a:t>
            </a:r>
          </a:p>
          <a:p>
            <a:r>
              <a:rPr lang="cs-CZ" sz="1800" dirty="0" smtClean="0"/>
              <a:t>foto: </a:t>
            </a:r>
            <a:r>
              <a:rPr lang="cs-CZ" sz="1800" dirty="0" err="1" smtClean="0"/>
              <a:t>wikipedia</a:t>
            </a:r>
            <a:endParaRPr 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23161"/>
            <a:ext cx="4392488" cy="292832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355976" y="1270501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se zbytky vody v létě (foto: Kazachstán), vegetace slaných mokřadů</a:t>
            </a:r>
            <a:endParaRPr lang="cs-CZ" sz="18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013176"/>
            <a:ext cx="2556284" cy="170419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563888" y="640958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 smtClean="0"/>
              <a:t>Plantago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maritima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4000278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r>
              <a:rPr lang="cs-CZ" altLang="cs-CZ" b="1" smtClean="0">
                <a:solidFill>
                  <a:srgbClr val="FF9900"/>
                </a:solidFill>
              </a:rPr>
              <a:t>Produkce pouštní vegetace</a:t>
            </a:r>
            <a:endParaRPr lang="cs-CZ" altLang="cs-CZ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52400" y="846138"/>
            <a:ext cx="8763000" cy="575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Aby rostliny rostly, potřebují ca 25-75 mm srážek / rok (jednoletky - ca 15 mm/rok, vytrvalé rostliny ca 40 mm/rok).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PP pouští: 0-200 kg/ha/rok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PP polopouští: 200-1200 kg/ha/rok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Průměrná roční produkce dosahuje 20-40% biomasy u  opadavých vytrvalých rs.; 10-20% u vždyzelených). V chladných pouštích je tato hodnota asi jen 5%.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Nízké hodnoty PP jsou spojeny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 vysokým poměrem R:S (</a:t>
            </a:r>
            <a:r>
              <a:rPr lang="cs-CZ" altLang="cs-CZ" sz="2400" i="1">
                <a:latin typeface="Times New Roman" panose="02020603050405020304" pitchFamily="18" charset="0"/>
              </a:rPr>
              <a:t>Ceratoides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>
                <a:latin typeface="Times New Roman" panose="02020603050405020304" pitchFamily="18" charset="0"/>
              </a:rPr>
              <a:t>lanata</a:t>
            </a:r>
            <a:r>
              <a:rPr lang="cs-CZ" altLang="cs-CZ" sz="2400">
                <a:latin typeface="Times New Roman" panose="02020603050405020304" pitchFamily="18" charset="0"/>
              </a:rPr>
              <a:t> v Sev. Americe 6,8).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Řada pouštních rostlin má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                     ale R:S pod 1.</a:t>
            </a:r>
            <a:endParaRPr lang="cs-CZ" altLang="cs-CZ" sz="2400" i="1">
              <a:latin typeface="Times New Roman" panose="02020603050405020304" pitchFamily="18" charset="0"/>
            </a:endParaRPr>
          </a:p>
        </p:txBody>
      </p:sp>
      <p:pic>
        <p:nvPicPr>
          <p:cNvPr id="33796" name="Picture 4" descr="cerato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21100"/>
            <a:ext cx="396240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r>
              <a:rPr lang="cs-CZ" altLang="cs-CZ" b="1" dirty="0" smtClean="0">
                <a:solidFill>
                  <a:srgbClr val="FF9900"/>
                </a:solidFill>
              </a:rPr>
              <a:t>Interakce mezi druhy</a:t>
            </a:r>
            <a:endParaRPr lang="cs-CZ" altLang="cs-CZ" dirty="0" smtClean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28600" y="1066800"/>
            <a:ext cx="876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- mezi dominantami rostou jen druhy s odlišným kořenovým systémem</a:t>
            </a:r>
            <a:endParaRPr lang="cs-CZ" altLang="cs-CZ" sz="2400" i="1" dirty="0">
              <a:latin typeface="Times New Roman" panose="02020603050405020304" pitchFamily="18" charset="0"/>
            </a:endParaRPr>
          </a:p>
        </p:txBody>
      </p:sp>
      <p:pic>
        <p:nvPicPr>
          <p:cNvPr id="34820" name="Picture 4" descr="pouš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05000"/>
            <a:ext cx="70104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poušť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39800"/>
            <a:ext cx="7391400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  <a:noFill/>
        </p:spPr>
        <p:txBody>
          <a:bodyPr/>
          <a:lstStyle/>
          <a:p>
            <a:r>
              <a:rPr lang="cs-CZ" altLang="cs-CZ" b="1" smtClean="0">
                <a:solidFill>
                  <a:srgbClr val="FF9900"/>
                </a:solidFill>
              </a:rPr>
              <a:t>Interakce mezi druhy</a:t>
            </a:r>
            <a:endParaRPr lang="cs-CZ" altLang="cs-CZ" smtClean="0"/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152400" y="8382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- cyklické střídání 2 druhů na jednom místě</a:t>
            </a:r>
            <a:endParaRPr lang="cs-CZ" altLang="cs-CZ" sz="2400" i="1">
              <a:latin typeface="Times New Roman" panose="02020603050405020304" pitchFamily="18" charset="0"/>
            </a:endParaRPr>
          </a:p>
        </p:txBody>
      </p:sp>
      <p:pic>
        <p:nvPicPr>
          <p:cNvPr id="35845" name="Picture 6" descr="Larrea trident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 descr="opuntia_leptocaul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176713"/>
            <a:ext cx="2514600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r>
              <a:rPr lang="cs-CZ" altLang="cs-CZ" b="1" smtClean="0">
                <a:solidFill>
                  <a:srgbClr val="FF9900"/>
                </a:solidFill>
              </a:rPr>
              <a:t>Interakce mezi druhy</a:t>
            </a:r>
            <a:endParaRPr lang="cs-CZ" altLang="cs-CZ" smtClean="0"/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28600" y="1066800"/>
            <a:ext cx="87630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- pravidelné mezery mezi jedinci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Ekologové často na poušti zkoumali, čím jsou způsobené pravidelné rozestupy mezi rostlinami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Teorie:</a:t>
            </a: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- rozsáhlý kořenový systém (ale i rostliny s nízkými R:S mají pravidelné mezery mezi jedinci)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- pravidelné mezery snižují kompetici o vodu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- pravidelné mezery neexistují, shlukovitost je náhodná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i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r>
              <a:rPr lang="cs-CZ" altLang="cs-CZ" b="1" smtClean="0">
                <a:solidFill>
                  <a:srgbClr val="FF9900"/>
                </a:solidFill>
              </a:rPr>
              <a:t>Interakce mezi druhy</a:t>
            </a:r>
            <a:endParaRPr lang="cs-CZ" altLang="cs-CZ" smtClean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52400" y="1422400"/>
            <a:ext cx="87630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- jednoletky a již uchycené keře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a) pozitivní interakce: </a:t>
            </a:r>
            <a:r>
              <a:rPr lang="cs-CZ" altLang="cs-CZ" sz="2400">
                <a:latin typeface="Times New Roman" panose="02020603050405020304" pitchFamily="18" charset="0"/>
              </a:rPr>
              <a:t> Jednoletky rostou pod již uchycenými vytrvalými druhy - více živin, vlhkosti, ale i více semen.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a) negativní interakce:</a:t>
            </a:r>
            <a:r>
              <a:rPr lang="cs-CZ" altLang="cs-CZ" sz="2400">
                <a:latin typeface="Times New Roman" panose="02020603050405020304" pitchFamily="18" charset="0"/>
              </a:rPr>
              <a:t> Některé keře mají v listovém opadu inhibitory růstu (alelopatie).</a:t>
            </a:r>
            <a:endParaRPr lang="cs-CZ" altLang="cs-CZ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r>
              <a:rPr lang="cs-CZ" altLang="cs-CZ" b="1" smtClean="0">
                <a:solidFill>
                  <a:srgbClr val="FF9900"/>
                </a:solidFill>
              </a:rPr>
              <a:t>Živiny</a:t>
            </a:r>
            <a:endParaRPr lang="cs-CZ" altLang="cs-CZ" smtClean="0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52400" y="1143000"/>
            <a:ext cx="876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	Největší koncentrace živin v půdě na poušti je pod vytrvalými rostlinami.</a:t>
            </a:r>
          </a:p>
        </p:txBody>
      </p:sp>
      <p:pic>
        <p:nvPicPr>
          <p:cNvPr id="38916" name="Picture 4" descr="poušť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1828800"/>
            <a:ext cx="5110162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52400" y="3005138"/>
            <a:ext cx="3657600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9900"/>
                </a:solidFill>
                <a:latin typeface="Times New Roman" panose="02020603050405020304" pitchFamily="18" charset="0"/>
              </a:rPr>
              <a:t>Proč?</a:t>
            </a: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- vyšší přísun org. opadu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- vyšší aktivita dekompoz.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- skrývající se živočichové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  <a:noFill/>
        </p:spPr>
        <p:txBody>
          <a:bodyPr/>
          <a:lstStyle/>
          <a:p>
            <a:r>
              <a:rPr lang="cs-CZ" altLang="cs-CZ" b="1" smtClean="0">
                <a:solidFill>
                  <a:srgbClr val="FF9900"/>
                </a:solidFill>
              </a:rPr>
              <a:t>Živiny</a:t>
            </a:r>
            <a:endParaRPr lang="cs-CZ" altLang="cs-CZ" smtClean="0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52400" y="838200"/>
            <a:ext cx="8763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Rozklad opadu 2-14 let.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80% živin vázaných v biomase je v kořenech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Půdy jsou chudé přístupným dusíkem. Chybějí rostliny fixující vzdušný dusík, tuto roli mají jen volně žijící řasy a krusty lišejníků.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Přísun dusíku je vyšší ve vlhčích obdobích, kdy je vyšší aktivita mikroorganismů v půdě. Při fertilizaci pastvou (N) se zvyšuje produkce pouštních rostlin (prokázáno u </a:t>
            </a:r>
            <a:r>
              <a:rPr lang="cs-CZ" altLang="cs-CZ" sz="2400" i="1">
                <a:latin typeface="Times New Roman" panose="02020603050405020304" pitchFamily="18" charset="0"/>
              </a:rPr>
              <a:t>Kochia sedifolia</a:t>
            </a:r>
            <a:r>
              <a:rPr lang="cs-CZ" altLang="cs-CZ" sz="2400">
                <a:latin typeface="Times New Roman" panose="02020603050405020304" pitchFamily="18" charset="0"/>
              </a:rPr>
              <a:t> v Austrálii)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9900"/>
                </a:solidFill>
                <a:latin typeface="Times New Roman" panose="02020603050405020304" pitchFamily="18" charset="0"/>
              </a:rPr>
              <a:t>Herbivorie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Pletiva rostlin jsou silně lignifikovaná a prosycená voskem, proto jsou jen málo ožírána. U </a:t>
            </a:r>
            <a:r>
              <a:rPr lang="cs-CZ" altLang="cs-CZ" sz="2400" i="1">
                <a:latin typeface="Times New Roman" panose="02020603050405020304" pitchFamily="18" charset="0"/>
              </a:rPr>
              <a:t>Larrea tridentata </a:t>
            </a:r>
            <a:r>
              <a:rPr lang="cs-CZ" altLang="cs-CZ" sz="2400">
                <a:latin typeface="Times New Roman" panose="02020603050405020304" pitchFamily="18" charset="0"/>
              </a:rPr>
              <a:t>sežerou drobní savci 2% PP a kobylky další 2%. Více než spásání zelené hmoty se na poušti ekologicky uplatňuje pojídání plodů a semen.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2814638"/>
            <a:ext cx="7170738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ovéPole 3"/>
          <p:cNvSpPr txBox="1">
            <a:spLocks noChangeArrowheads="1"/>
          </p:cNvSpPr>
          <p:nvPr/>
        </p:nvSpPr>
        <p:spPr bwMode="auto">
          <a:xfrm>
            <a:off x="7308850" y="6453188"/>
            <a:ext cx="2016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/>
              <a:t>Ferrenberg et al. 2017</a:t>
            </a:r>
          </a:p>
        </p:txBody>
      </p:sp>
      <p:sp>
        <p:nvSpPr>
          <p:cNvPr id="40964" name="Obdélník 4"/>
          <p:cNvSpPr>
            <a:spLocks noChangeArrowheads="1"/>
          </p:cNvSpPr>
          <p:nvPr/>
        </p:nvSpPr>
        <p:spPr bwMode="auto">
          <a:xfrm>
            <a:off x="34925" y="4763"/>
            <a:ext cx="2865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800" b="1">
                <a:solidFill>
                  <a:srgbClr val="FF9900"/>
                </a:solidFill>
              </a:rPr>
              <a:t>Biologické krusty</a:t>
            </a:r>
            <a:endParaRPr lang="cs-CZ" altLang="cs-CZ" sz="2800"/>
          </a:p>
        </p:txBody>
      </p:sp>
      <p:sp>
        <p:nvSpPr>
          <p:cNvPr id="40965" name="TextovéPole 5"/>
          <p:cNvSpPr txBox="1">
            <a:spLocks noChangeArrowheads="1"/>
          </p:cNvSpPr>
          <p:nvPr/>
        </p:nvSpPr>
        <p:spPr bwMode="auto">
          <a:xfrm flipH="1">
            <a:off x="52388" y="528638"/>
            <a:ext cx="89296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-"/>
            </a:pPr>
            <a:r>
              <a:rPr lang="cs-CZ" altLang="cs-CZ"/>
              <a:t>smíšené porosty sinic, hub, lišejníků a mechů</a:t>
            </a:r>
          </a:p>
          <a:p>
            <a:pPr>
              <a:buFontTx/>
              <a:buChar char="-"/>
            </a:pPr>
            <a:r>
              <a:rPr lang="cs-CZ" altLang="cs-CZ"/>
              <a:t>typické pro aridní oblasti</a:t>
            </a:r>
          </a:p>
          <a:p>
            <a:pPr>
              <a:buFontTx/>
              <a:buChar char="-"/>
            </a:pPr>
            <a:r>
              <a:rPr lang="cs-CZ" altLang="cs-CZ"/>
              <a:t>ovlivňují cykly uhlíku a živin (fotosyntéza, fixace dusíku), albedo povrchu, zadržují vodu, stabilizují půdy</a:t>
            </a:r>
          </a:p>
          <a:p>
            <a:pPr>
              <a:buFontTx/>
              <a:buChar char="-"/>
            </a:pPr>
            <a:r>
              <a:rPr lang="cs-CZ" altLang="cs-CZ"/>
              <a:t>facilitují sukcesi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348"/>
          <a:stretch/>
        </p:blipFill>
        <p:spPr>
          <a:xfrm>
            <a:off x="6012160" y="2763425"/>
            <a:ext cx="2938560" cy="38635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980728"/>
            <a:ext cx="5795363" cy="386357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123728" y="260648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lišejníkové krusty na polopoušti v Kazachstánu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17093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6868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4000">
                <a:latin typeface="Times New Roman" panose="02020603050405020304" pitchFamily="18" charset="0"/>
              </a:rPr>
              <a:t>26-35 % zemského povrchu,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4000">
                <a:latin typeface="Times New Roman" panose="02020603050405020304" pitchFamily="18" charset="0"/>
              </a:rPr>
              <a:t>většinou mezi 15-30</a:t>
            </a:r>
            <a:r>
              <a:rPr lang="cs-CZ" altLang="cs-CZ" sz="4000" baseline="30000">
                <a:latin typeface="Times New Roman" panose="02020603050405020304" pitchFamily="18" charset="0"/>
              </a:rPr>
              <a:t>o</a:t>
            </a:r>
            <a:r>
              <a:rPr lang="cs-CZ" altLang="cs-CZ" sz="4000">
                <a:latin typeface="Times New Roman" panose="02020603050405020304" pitchFamily="18" charset="0"/>
              </a:rPr>
              <a:t> z. š. nebo ve srážkovém stínu.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4000">
                <a:latin typeface="Times New Roman" panose="02020603050405020304" pitchFamily="18" charset="0"/>
              </a:rPr>
              <a:t>Hlavním ekologickým faktorem je vysoká </a:t>
            </a:r>
            <a:r>
              <a:rPr lang="cs-CZ" altLang="cs-CZ" sz="4000" b="1">
                <a:solidFill>
                  <a:srgbClr val="FF3300"/>
                </a:solidFill>
                <a:latin typeface="Times New Roman" panose="02020603050405020304" pitchFamily="18" charset="0"/>
              </a:rPr>
              <a:t>aridita.</a:t>
            </a:r>
            <a:r>
              <a:rPr lang="cs-CZ" altLang="cs-CZ" sz="4000" b="1">
                <a:latin typeface="Times New Roman" panose="02020603050405020304" pitchFamily="18" charset="0"/>
              </a:rPr>
              <a:t> </a:t>
            </a:r>
            <a:r>
              <a:rPr lang="cs-CZ" altLang="cs-CZ" sz="4000">
                <a:latin typeface="Times New Roman" panose="02020603050405020304" pitchFamily="18" charset="0"/>
              </a:rPr>
              <a:t>Ta nastává při nedostatku srážek a vysoké evapotranspiraci na hrubozrnných půdách. Teplota není tak rozhodující, v zimě může být nízká (chladné pouště).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1450"/>
            <a:ext cx="7772400" cy="1143000"/>
          </a:xfrm>
          <a:noFill/>
        </p:spPr>
        <p:txBody>
          <a:bodyPr/>
          <a:lstStyle/>
          <a:p>
            <a:r>
              <a:rPr lang="cs-CZ" altLang="cs-CZ" b="1" smtClean="0">
                <a:solidFill>
                  <a:srgbClr val="FF9900"/>
                </a:solidFill>
              </a:rPr>
              <a:t>Užitkové rostliny</a:t>
            </a:r>
            <a:endParaRPr lang="cs-CZ" altLang="cs-CZ" smtClean="0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788988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Jojoba</a:t>
            </a:r>
            <a:r>
              <a:rPr lang="cs-CZ" altLang="cs-CZ" sz="2400">
                <a:latin typeface="Times New Roman" panose="02020603050405020304" pitchFamily="18" charset="0"/>
              </a:rPr>
              <a:t> (</a:t>
            </a:r>
            <a:r>
              <a:rPr lang="cs-CZ" altLang="cs-CZ" sz="2400" i="1">
                <a:latin typeface="Times New Roman" panose="02020603050405020304" pitchFamily="18" charset="0"/>
              </a:rPr>
              <a:t>Simmondsia chinensis</a:t>
            </a:r>
            <a:r>
              <a:rPr lang="cs-CZ" altLang="cs-CZ" sz="2400">
                <a:latin typeface="Times New Roman" panose="02020603050405020304" pitchFamily="18" charset="0"/>
              </a:rPr>
              <a:t>). Severní Amerika, obsahuje chemikálie podobných vlastností jako velrybí tuk.</a:t>
            </a:r>
          </a:p>
        </p:txBody>
      </p:sp>
      <p:pic>
        <p:nvPicPr>
          <p:cNvPr id="41988" name="Picture 5" descr="Simmondsia_chinen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844675"/>
            <a:ext cx="7704138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1450"/>
            <a:ext cx="7772400" cy="1143000"/>
          </a:xfrm>
          <a:noFill/>
        </p:spPr>
        <p:txBody>
          <a:bodyPr/>
          <a:lstStyle/>
          <a:p>
            <a:r>
              <a:rPr lang="cs-CZ" altLang="cs-CZ" b="1" smtClean="0">
                <a:solidFill>
                  <a:srgbClr val="FF9900"/>
                </a:solidFill>
              </a:rPr>
              <a:t>Užitkové rostliny</a:t>
            </a:r>
            <a:endParaRPr lang="cs-CZ" altLang="cs-CZ" smtClean="0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788988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i="1">
                <a:latin typeface="Times New Roman" panose="02020603050405020304" pitchFamily="18" charset="0"/>
              </a:rPr>
              <a:t>Parthenium argentatum</a:t>
            </a:r>
            <a:r>
              <a:rPr lang="cs-CZ" altLang="cs-CZ" sz="2400">
                <a:latin typeface="Times New Roman" panose="02020603050405020304" pitchFamily="18" charset="0"/>
              </a:rPr>
              <a:t>. Severní Amerika, látky podobné gumě. </a:t>
            </a:r>
            <a:r>
              <a:rPr lang="cs-CZ" altLang="cs-CZ" sz="2400" i="1">
                <a:latin typeface="Times New Roman" panose="02020603050405020304" pitchFamily="18" charset="0"/>
              </a:rPr>
              <a:t>Asteraceae</a:t>
            </a:r>
            <a:r>
              <a:rPr lang="cs-CZ" altLang="cs-CZ" sz="240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3012" name="Picture 8" descr="Parthenium_argentatum_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47825"/>
            <a:ext cx="16764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0" descr="Parthenium_argentatum_fr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647825"/>
            <a:ext cx="15716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2" descr="Parthenium_argentatum_f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1647825"/>
            <a:ext cx="196215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13"/>
          <p:cNvSpPr>
            <a:spLocks noChangeArrowheads="1"/>
          </p:cNvSpPr>
          <p:nvPr/>
        </p:nvSpPr>
        <p:spPr bwMode="auto">
          <a:xfrm>
            <a:off x="2627313" y="5516563"/>
            <a:ext cx="399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Times New Roman" panose="02020603050405020304" pitchFamily="18" charset="0"/>
              </a:rPr>
              <a:t>http://www.cnr.vt.edu/dendro/dendrology/syllabus2/factsheet.cfm?ID=894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1450"/>
            <a:ext cx="7772400" cy="1143000"/>
          </a:xfrm>
          <a:noFill/>
        </p:spPr>
        <p:txBody>
          <a:bodyPr/>
          <a:lstStyle/>
          <a:p>
            <a:r>
              <a:rPr lang="cs-CZ" altLang="cs-CZ" b="1" smtClean="0">
                <a:solidFill>
                  <a:srgbClr val="FF9900"/>
                </a:solidFill>
              </a:rPr>
              <a:t>Užitkové rostliny</a:t>
            </a:r>
            <a:endParaRPr lang="cs-CZ" altLang="cs-CZ" smtClean="0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7889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i="1">
                <a:latin typeface="Times New Roman" panose="02020603050405020304" pitchFamily="18" charset="0"/>
              </a:rPr>
              <a:t>Boswellia sacra</a:t>
            </a:r>
            <a:r>
              <a:rPr lang="cs-CZ" altLang="cs-CZ" sz="2400">
                <a:latin typeface="Times New Roman" panose="02020603050405020304" pitchFamily="18" charset="0"/>
              </a:rPr>
              <a:t>. Přední Asie, kadidlo.</a:t>
            </a:r>
          </a:p>
        </p:txBody>
      </p:sp>
      <p:pic>
        <p:nvPicPr>
          <p:cNvPr id="44036" name="Picture 11" descr="fr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643438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3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76475"/>
            <a:ext cx="4500562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14"/>
          <p:cNvSpPr>
            <a:spLocks noChangeArrowheads="1"/>
          </p:cNvSpPr>
          <p:nvPr/>
        </p:nvSpPr>
        <p:spPr bwMode="auto">
          <a:xfrm>
            <a:off x="2974975" y="6140450"/>
            <a:ext cx="3036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Times New Roman" panose="02020603050405020304" pitchFamily="18" charset="0"/>
              </a:rPr>
              <a:t>members.optushome.com.au/. ../flora/frank.gif</a:t>
            </a:r>
            <a:br>
              <a:rPr lang="cs-CZ" altLang="cs-CZ" sz="1200">
                <a:latin typeface="Times New Roman" panose="02020603050405020304" pitchFamily="18" charset="0"/>
              </a:rPr>
            </a:br>
            <a:endParaRPr lang="cs-CZ" altLang="cs-CZ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FF9900"/>
                </a:solidFill>
                <a:latin typeface="Times New Roman" panose="02020603050405020304" pitchFamily="18" charset="0"/>
              </a:rPr>
              <a:t>Živočichové</a:t>
            </a:r>
            <a:endParaRPr lang="cs-CZ" altLang="cs-CZ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179388" y="836613"/>
            <a:ext cx="8893175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Ze Sahary známo 70 druhů savců, 90 ptáků a 100 plazů. Velká diverzita savců je asi pozůstatek „glaciální“ savany.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latin typeface="Times New Roman" panose="02020603050405020304" pitchFamily="18" charset="0"/>
              </a:rPr>
              <a:t>Adaptace</a:t>
            </a:r>
            <a:r>
              <a:rPr lang="cs-CZ" altLang="cs-CZ" sz="2400" dirty="0"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400" dirty="0">
                <a:latin typeface="Times New Roman" panose="02020603050405020304" pitchFamily="18" charset="0"/>
              </a:rPr>
              <a:t> časté migrace, zahrabávání se; inaktivní stádia (kukly)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400" dirty="0">
                <a:latin typeface="Times New Roman" panose="02020603050405020304" pitchFamily="18" charset="0"/>
              </a:rPr>
              <a:t> úsporné hospodaření s vodou (velbloudi – vypijí 100 l vody a několik měsíců žízní). Suché exkrementy.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400" dirty="0">
                <a:latin typeface="Times New Roman" panose="02020603050405020304" pitchFamily="18" charset="0"/>
              </a:rPr>
              <a:t> Allenovo pravidlo: zvětšené a prokrvené ušní boltce.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cs-CZ" altLang="cs-CZ" sz="2400" dirty="0" smtClean="0">
                <a:latin typeface="Times New Roman" panose="02020603050405020304" pitchFamily="18" charset="0"/>
              </a:rPr>
              <a:t>skákavý </a:t>
            </a:r>
            <a:r>
              <a:rPr lang="cs-CZ" altLang="cs-CZ" sz="2400" dirty="0">
                <a:latin typeface="Times New Roman" panose="02020603050405020304" pitchFamily="18" charset="0"/>
              </a:rPr>
              <a:t>pohyb (nedotýkají se rozpálené země), noční aktivita, zavlažování mláďat vodou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400" dirty="0">
                <a:latin typeface="Times New Roman" panose="02020603050405020304" pitchFamily="18" charset="0"/>
              </a:rPr>
              <a:t> hodně plazů – vylučují krystalky kyseliny močové, píseční plavci (charakteristický pohyb v písku)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400" dirty="0">
                <a:latin typeface="Times New Roman" panose="02020603050405020304" pitchFamily="18" charset="0"/>
              </a:rPr>
              <a:t> žáby: dlouhá anabióza a krátký reprodukční cyklus (až jen 1 týden)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8244408" cy="54962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39552" y="476672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lignikolní</a:t>
            </a:r>
            <a:r>
              <a:rPr lang="cs-CZ" sz="2000" dirty="0" smtClean="0"/>
              <a:t> brouci ve velkých bylinách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564239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44475"/>
            <a:ext cx="7772400" cy="1143000"/>
          </a:xfrm>
          <a:noFill/>
        </p:spPr>
        <p:txBody>
          <a:bodyPr/>
          <a:lstStyle/>
          <a:p>
            <a:r>
              <a:rPr lang="cs-CZ" altLang="cs-CZ" b="1" dirty="0" smtClean="0">
                <a:solidFill>
                  <a:srgbClr val="FF9900"/>
                </a:solidFill>
              </a:rPr>
              <a:t>Vliv člověka</a:t>
            </a:r>
            <a:endParaRPr lang="cs-CZ" altLang="cs-CZ" dirty="0" smtClean="0"/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-12700" y="620713"/>
            <a:ext cx="91440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pastevci </a:t>
            </a:r>
            <a:r>
              <a:rPr lang="cs-CZ" altLang="cs-CZ" sz="2400" b="1">
                <a:latin typeface="Times New Roman" panose="02020603050405020304" pitchFamily="18" charset="0"/>
              </a:rPr>
              <a:t>Nomádi</a:t>
            </a:r>
            <a:r>
              <a:rPr lang="cs-CZ" altLang="cs-CZ" sz="2400">
                <a:latin typeface="Times New Roman" panose="02020603050405020304" pitchFamily="18" charset="0"/>
              </a:rPr>
              <a:t>. Stěhují se s deštěm, jejich ovce a kozy jsou plemena adaptovaná na dehydrataci. Nejdelší vliv člověka je v arabsko-saharské oblasti a v austrálii (jeskynní malby i z velmi suchých pouštních období). Při přepasení jsou vytrvalé rostliny nahrazovány jednoletými. Snížení pokryvnosti vegetace vede k erozi a </a:t>
            </a:r>
            <a:r>
              <a:rPr lang="cs-CZ" altLang="cs-CZ" sz="2400" b="1">
                <a:latin typeface="Times New Roman" panose="02020603050405020304" pitchFamily="18" charset="0"/>
              </a:rPr>
              <a:t>dezertifikaci</a:t>
            </a:r>
            <a:r>
              <a:rPr lang="cs-CZ" altLang="cs-CZ" sz="2400">
                <a:latin typeface="Times New Roman" panose="02020603050405020304" pitchFamily="18" charset="0"/>
              </a:rPr>
              <a:t>. Během 1980 a 1990 se Sahara zvětšila o 7% (posun 130 km na jih).</a:t>
            </a:r>
          </a:p>
        </p:txBody>
      </p:sp>
      <p:pic>
        <p:nvPicPr>
          <p:cNvPr id="4608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154363"/>
            <a:ext cx="66198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Obdélník 4"/>
          <p:cNvSpPr>
            <a:spLocks noChangeArrowheads="1"/>
          </p:cNvSpPr>
          <p:nvPr/>
        </p:nvSpPr>
        <p:spPr bwMode="auto">
          <a:xfrm>
            <a:off x="5724525" y="6488113"/>
            <a:ext cx="3255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/>
              <a:t>https://japingkaaboriginalart.com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568" y="188640"/>
            <a:ext cx="7772400" cy="11430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smtClean="0">
                <a:solidFill>
                  <a:srgbClr val="FF9900"/>
                </a:solidFill>
              </a:rPr>
              <a:t>Vliv člověka</a:t>
            </a:r>
            <a:endParaRPr lang="cs-CZ" altLang="cs-CZ" dirty="0" smtClean="0"/>
          </a:p>
        </p:txBody>
      </p:sp>
      <p:sp>
        <p:nvSpPr>
          <p:cNvPr id="3" name="TextovéPole 2"/>
          <p:cNvSpPr txBox="1"/>
          <p:nvPr/>
        </p:nvSpPr>
        <p:spPr>
          <a:xfrm>
            <a:off x="1979712" y="98072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kuriozní</a:t>
            </a:r>
            <a:r>
              <a:rPr lang="cs-CZ" dirty="0" smtClean="0"/>
              <a:t> „sečená polopoušť“ v Kazachstánu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44824"/>
            <a:ext cx="6732240" cy="44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516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568" y="188640"/>
            <a:ext cx="7772400" cy="11430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smtClean="0">
                <a:solidFill>
                  <a:srgbClr val="FF9900"/>
                </a:solidFill>
              </a:rPr>
              <a:t>Vliv člověka</a:t>
            </a:r>
            <a:endParaRPr lang="cs-CZ" altLang="cs-CZ" dirty="0" smtClean="0"/>
          </a:p>
        </p:txBody>
      </p:sp>
      <p:sp>
        <p:nvSpPr>
          <p:cNvPr id="3" name="TextovéPole 2"/>
          <p:cNvSpPr txBox="1"/>
          <p:nvPr/>
        </p:nvSpPr>
        <p:spPr>
          <a:xfrm>
            <a:off x="3779912" y="88405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Jak vznikla?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8" y="1556792"/>
            <a:ext cx="7452320" cy="496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418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568" y="188640"/>
            <a:ext cx="7772400" cy="11430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smtClean="0">
                <a:solidFill>
                  <a:srgbClr val="FF9900"/>
                </a:solidFill>
              </a:rPr>
              <a:t>Vliv člověka</a:t>
            </a:r>
            <a:endParaRPr lang="cs-CZ" altLang="cs-CZ" dirty="0" smtClean="0"/>
          </a:p>
        </p:txBody>
      </p:sp>
      <p:sp>
        <p:nvSpPr>
          <p:cNvPr id="3" name="TextovéPole 2"/>
          <p:cNvSpPr txBox="1"/>
          <p:nvPr/>
        </p:nvSpPr>
        <p:spPr>
          <a:xfrm>
            <a:off x="3779912" y="88405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Jak vznikla?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" y="1658807"/>
            <a:ext cx="5142080" cy="34280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171" y="3334666"/>
            <a:ext cx="5256584" cy="350438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483463" y="1693860"/>
            <a:ext cx="222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keříčky spáleny, podpora trav (kavyl)</a:t>
            </a:r>
            <a:endParaRPr lang="cs-CZ" sz="1800" dirty="0"/>
          </a:p>
        </p:txBody>
      </p:sp>
      <p:sp>
        <p:nvSpPr>
          <p:cNvPr id="8" name="Šipka dolů 7"/>
          <p:cNvSpPr/>
          <p:nvPr/>
        </p:nvSpPr>
        <p:spPr bwMode="auto">
          <a:xfrm>
            <a:off x="7325307" y="2448364"/>
            <a:ext cx="288032" cy="76390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Šipka dolů 8"/>
          <p:cNvSpPr/>
          <p:nvPr/>
        </p:nvSpPr>
        <p:spPr bwMode="auto">
          <a:xfrm rot="5400000">
            <a:off x="5800277" y="1644601"/>
            <a:ext cx="288032" cy="76390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302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délník 1"/>
          <p:cNvSpPr>
            <a:spLocks noChangeArrowheads="1"/>
          </p:cNvSpPr>
          <p:nvPr/>
        </p:nvSpPr>
        <p:spPr bwMode="auto">
          <a:xfrm>
            <a:off x="-36513" y="-23813"/>
            <a:ext cx="9180513" cy="25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300" b="1">
                <a:solidFill>
                  <a:srgbClr val="FF3300"/>
                </a:solidFill>
              </a:rPr>
              <a:t>Dezertifikací rozumíme ztrátu produktivní půdy, která nastává při:</a:t>
            </a:r>
          </a:p>
          <a:p>
            <a:endParaRPr lang="cs-CZ" altLang="cs-CZ"/>
          </a:p>
          <a:p>
            <a:r>
              <a:rPr lang="cs-CZ" altLang="cs-CZ"/>
              <a:t>- </a:t>
            </a:r>
            <a:r>
              <a:rPr lang="cs-CZ" altLang="cs-CZ" sz="2200"/>
              <a:t>přepasení nebo obdělávání půdy v oblastech se srážkami pod 250 mm/rok</a:t>
            </a:r>
          </a:p>
          <a:p>
            <a:r>
              <a:rPr lang="cs-CZ" altLang="cs-CZ" sz="2200"/>
              <a:t>- „těžbě“ dřevin na palivo, vosk a vlákna</a:t>
            </a:r>
          </a:p>
          <a:p>
            <a:pPr>
              <a:buFontTx/>
              <a:buChar char="-"/>
            </a:pPr>
            <a:r>
              <a:rPr lang="cs-CZ" altLang="cs-CZ" sz="2200"/>
              <a:t> stavební činnosti (např. silnice), „off-road“ zábavě (rallye Paříž-Dakar)</a:t>
            </a:r>
          </a:p>
          <a:p>
            <a:r>
              <a:rPr lang="cs-CZ" altLang="cs-CZ" sz="2200"/>
              <a:t>- dlouhodobých suchých obdobích</a:t>
            </a:r>
          </a:p>
          <a:p>
            <a:r>
              <a:rPr lang="cs-CZ" altLang="cs-CZ" sz="2200"/>
              <a:t>- umělém zavlažování, které vede k </a:t>
            </a:r>
            <a:r>
              <a:rPr lang="cs-CZ" altLang="cs-CZ" sz="2200" b="1"/>
              <a:t>zasolování </a:t>
            </a:r>
            <a:r>
              <a:rPr lang="cs-CZ" altLang="cs-CZ" sz="2200"/>
              <a:t>(Aralské jezero)</a:t>
            </a:r>
          </a:p>
        </p:txBody>
      </p:sp>
      <p:pic>
        <p:nvPicPr>
          <p:cNvPr id="4710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16188"/>
            <a:ext cx="6705600" cy="43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b="1" smtClean="0">
                <a:solidFill>
                  <a:srgbClr val="FF9900"/>
                </a:solidFill>
              </a:rPr>
              <a:t>Klima</a:t>
            </a:r>
            <a:endParaRPr lang="cs-CZ" altLang="cs-CZ" smtClean="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4925" y="981075"/>
            <a:ext cx="9109075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Průměrné měsíční t. 4-42</a:t>
            </a:r>
            <a:r>
              <a:rPr lang="cs-CZ" altLang="cs-CZ" sz="2400" baseline="30000">
                <a:latin typeface="Times New Roman" panose="02020603050405020304" pitchFamily="18" charset="0"/>
              </a:rPr>
              <a:t>o</a:t>
            </a:r>
            <a:r>
              <a:rPr lang="cs-CZ" altLang="cs-CZ" sz="2400">
                <a:latin typeface="Times New Roman" panose="02020603050405020304" pitchFamily="18" charset="0"/>
              </a:rPr>
              <a:t>C, minimálně 10</a:t>
            </a:r>
            <a:r>
              <a:rPr lang="cs-CZ" altLang="cs-CZ" sz="2400" baseline="30000">
                <a:latin typeface="Times New Roman" panose="02020603050405020304" pitchFamily="18" charset="0"/>
              </a:rPr>
              <a:t>o</a:t>
            </a:r>
            <a:r>
              <a:rPr lang="cs-CZ" altLang="cs-CZ" sz="2400">
                <a:latin typeface="Times New Roman" panose="02020603050405020304" pitchFamily="18" charset="0"/>
              </a:rPr>
              <a:t>C v nejteplejším měsíci. Rozlišujeme horké (Sahara) a chladné pouště (Gobi).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Srážky jsou minimální, většinou </a:t>
            </a:r>
            <a:r>
              <a:rPr lang="en-US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 100 mm (pouště), příp. </a:t>
            </a:r>
            <a:r>
              <a:rPr lang="cs-CZ" altLang="cs-CZ" sz="2400">
                <a:latin typeface="Times New Roman" panose="02020603050405020304" pitchFamily="18" charset="0"/>
              </a:rPr>
              <a:t>100-200 mm (polopouště). Centrální Sahara, Atacama - 1 mm/rok. Když je úhrn srážek vyšší, tak se jedná o jednorázové lijáky (např. v Austrálii zaznamenáno až 280 mm srážek / hod; v Africe vzniká poušť i při úhrnu 500 mm / rok!). V chladných pouštích i voda z tajícího sněhu.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Velké teplotní rozdíly mezi dnem a nocí (až 35 </a:t>
            </a:r>
            <a:r>
              <a:rPr lang="en-US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cs-CZ" altLang="cs-CZ" sz="2400">
                <a:latin typeface="Times New Roman" panose="02020603050405020304" pitchFamily="18" charset="0"/>
              </a:rPr>
              <a:t>C) a mezi zimou a létem. Aridní oblasti v okolí Kaspického moře mají rozsah teplot mezi zimou a létem </a:t>
            </a:r>
            <a:r>
              <a:rPr lang="cs-CZ" altLang="cs-CZ" sz="2400" b="1">
                <a:latin typeface="Times New Roman" panose="02020603050405020304" pitchFamily="18" charset="0"/>
              </a:rPr>
              <a:t>-22 </a:t>
            </a:r>
            <a:r>
              <a:rPr lang="cs-CZ" altLang="cs-CZ" sz="2400" b="1" baseline="30000">
                <a:latin typeface="Times New Roman" panose="02020603050405020304" pitchFamily="18" charset="0"/>
              </a:rPr>
              <a:t>o</a:t>
            </a:r>
            <a:r>
              <a:rPr lang="cs-CZ" altLang="cs-CZ" sz="2400" b="1">
                <a:latin typeface="Times New Roman" panose="02020603050405020304" pitchFamily="18" charset="0"/>
              </a:rPr>
              <a:t>C až 25 </a:t>
            </a:r>
            <a:r>
              <a:rPr lang="cs-CZ" altLang="cs-CZ" sz="2400" b="1" baseline="30000">
                <a:latin typeface="Times New Roman" panose="02020603050405020304" pitchFamily="18" charset="0"/>
              </a:rPr>
              <a:t>o</a:t>
            </a:r>
            <a:r>
              <a:rPr lang="cs-CZ" altLang="cs-CZ" sz="2400" b="1">
                <a:latin typeface="Times New Roman" panose="02020603050405020304" pitchFamily="18" charset="0"/>
              </a:rPr>
              <a:t>C. </a:t>
            </a:r>
            <a:r>
              <a:rPr lang="cs-CZ" altLang="cs-CZ" sz="2400">
                <a:latin typeface="Times New Roman" panose="02020603050405020304" pitchFamily="18" charset="0"/>
              </a:rPr>
              <a:t>V horkých pouštích dopadá na povrch značné množství tepelné energie: - 28% se odrazí (albedo)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  - část je latentní teplo (evaporace vlhkosti)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  - ohřev půdy a atmosféry (vzduch povrchu až 70 </a:t>
            </a:r>
            <a:r>
              <a:rPr lang="en-US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cs-CZ" altLang="cs-CZ" sz="2400">
                <a:latin typeface="Times New Roman" panose="02020603050405020304" pitchFamily="18" charset="0"/>
              </a:rPr>
              <a:t>C, nad povrchem až 50 </a:t>
            </a:r>
            <a:r>
              <a:rPr lang="cs-CZ" altLang="cs-CZ" sz="2400" baseline="30000">
                <a:latin typeface="Times New Roman" panose="02020603050405020304" pitchFamily="18" charset="0"/>
              </a:rPr>
              <a:t>o</a:t>
            </a:r>
            <a:r>
              <a:rPr lang="cs-CZ" altLang="cs-CZ" sz="2400">
                <a:latin typeface="Times New Roman" panose="02020603050405020304" pitchFamily="18" charset="0"/>
              </a:rPr>
              <a:t>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771800" y="11663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zasolená poušť, Kazachstán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62319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3644900"/>
            <a:ext cx="45339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ovéPole 2"/>
          <p:cNvSpPr txBox="1">
            <a:spLocks noChangeArrowheads="1"/>
          </p:cNvSpPr>
          <p:nvPr/>
        </p:nvSpPr>
        <p:spPr bwMode="auto">
          <a:xfrm>
            <a:off x="684213" y="150813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Vysušování nebo ozeleňování při současné globální změně?</a:t>
            </a:r>
          </a:p>
        </p:txBody>
      </p:sp>
      <p:sp>
        <p:nvSpPr>
          <p:cNvPr id="48132" name="TextovéPole 3"/>
          <p:cNvSpPr txBox="1">
            <a:spLocks noChangeArrowheads="1"/>
          </p:cNvSpPr>
          <p:nvPr/>
        </p:nvSpPr>
        <p:spPr bwMode="auto">
          <a:xfrm>
            <a:off x="320675" y="790575"/>
            <a:ext cx="84963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Desertifikace může být podpořena i zvýšenou transpirací při oteplování.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Na druhou stranu v tropech roste úhrn srážek, v globálním koloběhu cykluje hodně živin, zejména dusíku, roste koncentrace CO</a:t>
            </a:r>
            <a:r>
              <a:rPr lang="cs-CZ" altLang="cs-CZ" sz="2400" baseline="-25000">
                <a:latin typeface="Times New Roman" panose="02020603050405020304" pitchFamily="18" charset="0"/>
              </a:rPr>
              <a:t>2</a:t>
            </a:r>
            <a:r>
              <a:rPr lang="cs-CZ" altLang="cs-CZ" sz="2400">
                <a:latin typeface="Times New Roman" panose="02020603050405020304" pitchFamily="18" charset="0"/>
              </a:rPr>
              <a:t>, která umožňuje lepší hospodaření s vodou. Australská poušť na obrázku se tedy například ozeleňuje.</a:t>
            </a:r>
          </a:p>
        </p:txBody>
      </p:sp>
      <p:sp>
        <p:nvSpPr>
          <p:cNvPr id="48133" name="Obdélník 4"/>
          <p:cNvSpPr>
            <a:spLocks noChangeArrowheads="1"/>
          </p:cNvSpPr>
          <p:nvPr/>
        </p:nvSpPr>
        <p:spPr bwMode="auto">
          <a:xfrm>
            <a:off x="4211638" y="6370638"/>
            <a:ext cx="12049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FF00"/>
                </a:solidFill>
                <a:latin typeface="Times New Roman" panose="02020603050405020304" pitchFamily="18" charset="0"/>
              </a:rPr>
              <a:t>www.abc.net.au</a:t>
            </a:r>
          </a:p>
        </p:txBody>
      </p:sp>
      <p:sp>
        <p:nvSpPr>
          <p:cNvPr id="48134" name="TextovéPole 5"/>
          <p:cNvSpPr txBox="1">
            <a:spLocks noChangeArrowheads="1"/>
          </p:cNvSpPr>
          <p:nvPr/>
        </p:nvSpPr>
        <p:spPr bwMode="auto">
          <a:xfrm>
            <a:off x="323850" y="5445125"/>
            <a:ext cx="3384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Který vývoj je tedy častější? Desertifikace nebo ozeleňování?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Skupina 13"/>
          <p:cNvGrpSpPr>
            <a:grpSpLocks/>
          </p:cNvGrpSpPr>
          <p:nvPr/>
        </p:nvGrpSpPr>
        <p:grpSpPr bwMode="auto">
          <a:xfrm>
            <a:off x="131763" y="1200150"/>
            <a:ext cx="8785225" cy="4968875"/>
            <a:chOff x="611561" y="1226152"/>
            <a:chExt cx="8232658" cy="4579112"/>
          </a:xfrm>
        </p:grpSpPr>
        <p:pic>
          <p:nvPicPr>
            <p:cNvPr id="49157" name="Obráze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1" y="1226152"/>
              <a:ext cx="8232658" cy="457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158" name="Skupina 12"/>
            <p:cNvGrpSpPr>
              <a:grpSpLocks/>
            </p:cNvGrpSpPr>
            <p:nvPr/>
          </p:nvGrpSpPr>
          <p:grpSpPr bwMode="auto">
            <a:xfrm>
              <a:off x="2267744" y="1828648"/>
              <a:ext cx="5472609" cy="2602751"/>
              <a:chOff x="2267744" y="1828648"/>
              <a:chExt cx="5472609" cy="2602751"/>
            </a:xfrm>
          </p:grpSpPr>
          <p:sp>
            <p:nvSpPr>
              <p:cNvPr id="49159" name="Volný tvar 6"/>
              <p:cNvSpPr>
                <a:spLocks/>
              </p:cNvSpPr>
              <p:nvPr/>
            </p:nvSpPr>
            <p:spPr bwMode="auto">
              <a:xfrm>
                <a:off x="4993365" y="3776253"/>
                <a:ext cx="292657" cy="385960"/>
              </a:xfrm>
              <a:custGeom>
                <a:avLst/>
                <a:gdLst>
                  <a:gd name="T0" fmla="*/ 5355 w 292657"/>
                  <a:gd name="T1" fmla="*/ 3267 h 385960"/>
                  <a:gd name="T2" fmla="*/ 226335 w 292657"/>
                  <a:gd name="T3" fmla="*/ 170907 h 385960"/>
                  <a:gd name="T4" fmla="*/ 279675 w 292657"/>
                  <a:gd name="T5" fmla="*/ 224247 h 385960"/>
                  <a:gd name="T6" fmla="*/ 287295 w 292657"/>
                  <a:gd name="T7" fmla="*/ 300447 h 385960"/>
                  <a:gd name="T8" fmla="*/ 211095 w 292657"/>
                  <a:gd name="T9" fmla="*/ 369027 h 385960"/>
                  <a:gd name="T10" fmla="*/ 142515 w 292657"/>
                  <a:gd name="T11" fmla="*/ 369027 h 385960"/>
                  <a:gd name="T12" fmla="*/ 89175 w 292657"/>
                  <a:gd name="T13" fmla="*/ 369027 h 385960"/>
                  <a:gd name="T14" fmla="*/ 66315 w 292657"/>
                  <a:gd name="T15" fmla="*/ 140427 h 385960"/>
                  <a:gd name="T16" fmla="*/ 66315 w 292657"/>
                  <a:gd name="T17" fmla="*/ 64227 h 385960"/>
                  <a:gd name="T18" fmla="*/ 5355 w 292657"/>
                  <a:gd name="T19" fmla="*/ 3267 h 3859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2657" h="385960">
                    <a:moveTo>
                      <a:pt x="5355" y="3267"/>
                    </a:moveTo>
                    <a:cubicBezTo>
                      <a:pt x="32025" y="21047"/>
                      <a:pt x="180615" y="134077"/>
                      <a:pt x="226335" y="170907"/>
                    </a:cubicBezTo>
                    <a:cubicBezTo>
                      <a:pt x="272055" y="207737"/>
                      <a:pt x="269515" y="202657"/>
                      <a:pt x="279675" y="224247"/>
                    </a:cubicBezTo>
                    <a:cubicBezTo>
                      <a:pt x="289835" y="245837"/>
                      <a:pt x="298725" y="276317"/>
                      <a:pt x="287295" y="300447"/>
                    </a:cubicBezTo>
                    <a:cubicBezTo>
                      <a:pt x="275865" y="324577"/>
                      <a:pt x="235225" y="357597"/>
                      <a:pt x="211095" y="369027"/>
                    </a:cubicBezTo>
                    <a:cubicBezTo>
                      <a:pt x="186965" y="380457"/>
                      <a:pt x="142515" y="369027"/>
                      <a:pt x="142515" y="369027"/>
                    </a:cubicBezTo>
                    <a:cubicBezTo>
                      <a:pt x="122195" y="369027"/>
                      <a:pt x="101875" y="407127"/>
                      <a:pt x="89175" y="369027"/>
                    </a:cubicBezTo>
                    <a:cubicBezTo>
                      <a:pt x="76475" y="330927"/>
                      <a:pt x="70125" y="191227"/>
                      <a:pt x="66315" y="140427"/>
                    </a:cubicBezTo>
                    <a:cubicBezTo>
                      <a:pt x="62505" y="89627"/>
                      <a:pt x="72665" y="83277"/>
                      <a:pt x="66315" y="64227"/>
                    </a:cubicBezTo>
                    <a:cubicBezTo>
                      <a:pt x="59965" y="45177"/>
                      <a:pt x="-21315" y="-14513"/>
                      <a:pt x="5355" y="3267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60" name="Ovál 7"/>
              <p:cNvSpPr>
                <a:spLocks noChangeArrowheads="1"/>
              </p:cNvSpPr>
              <p:nvPr/>
            </p:nvSpPr>
            <p:spPr bwMode="auto">
              <a:xfrm rot="2061955">
                <a:off x="7380313" y="3792365"/>
                <a:ext cx="360040" cy="301165"/>
              </a:xfrm>
              <a:prstGeom prst="ellipse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9161" name="Volný tvar 8"/>
              <p:cNvSpPr>
                <a:spLocks/>
              </p:cNvSpPr>
              <p:nvPr/>
            </p:nvSpPr>
            <p:spPr bwMode="auto">
              <a:xfrm>
                <a:off x="5841530" y="1828648"/>
                <a:ext cx="1080424" cy="487883"/>
              </a:xfrm>
              <a:custGeom>
                <a:avLst/>
                <a:gdLst>
                  <a:gd name="T0" fmla="*/ 25870 w 1080424"/>
                  <a:gd name="T1" fmla="*/ 114452 h 487883"/>
                  <a:gd name="T2" fmla="*/ 3010 w 1080424"/>
                  <a:gd name="T3" fmla="*/ 205892 h 487883"/>
                  <a:gd name="T4" fmla="*/ 25870 w 1080424"/>
                  <a:gd name="T5" fmla="*/ 320192 h 487883"/>
                  <a:gd name="T6" fmla="*/ 63970 w 1080424"/>
                  <a:gd name="T7" fmla="*/ 388772 h 487883"/>
                  <a:gd name="T8" fmla="*/ 109690 w 1080424"/>
                  <a:gd name="T9" fmla="*/ 381152 h 487883"/>
                  <a:gd name="T10" fmla="*/ 338290 w 1080424"/>
                  <a:gd name="T11" fmla="*/ 487832 h 487883"/>
                  <a:gd name="T12" fmla="*/ 384010 w 1080424"/>
                  <a:gd name="T13" fmla="*/ 365912 h 487883"/>
                  <a:gd name="T14" fmla="*/ 368770 w 1080424"/>
                  <a:gd name="T15" fmla="*/ 266852 h 487883"/>
                  <a:gd name="T16" fmla="*/ 711670 w 1080424"/>
                  <a:gd name="T17" fmla="*/ 243992 h 487883"/>
                  <a:gd name="T18" fmla="*/ 1031710 w 1080424"/>
                  <a:gd name="T19" fmla="*/ 350672 h 487883"/>
                  <a:gd name="T20" fmla="*/ 1046950 w 1080424"/>
                  <a:gd name="T21" fmla="*/ 106832 h 487883"/>
                  <a:gd name="T22" fmla="*/ 719290 w 1080424"/>
                  <a:gd name="T23" fmla="*/ 152 h 487883"/>
                  <a:gd name="T24" fmla="*/ 231610 w 1080424"/>
                  <a:gd name="T25" fmla="*/ 83972 h 487883"/>
                  <a:gd name="T26" fmla="*/ 25870 w 1080424"/>
                  <a:gd name="T27" fmla="*/ 114452 h 48788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80424" h="487883">
                    <a:moveTo>
                      <a:pt x="25870" y="114452"/>
                    </a:moveTo>
                    <a:cubicBezTo>
                      <a:pt x="-12230" y="134772"/>
                      <a:pt x="3010" y="171602"/>
                      <a:pt x="3010" y="205892"/>
                    </a:cubicBezTo>
                    <a:cubicBezTo>
                      <a:pt x="3010" y="240182"/>
                      <a:pt x="15710" y="289712"/>
                      <a:pt x="25870" y="320192"/>
                    </a:cubicBezTo>
                    <a:cubicBezTo>
                      <a:pt x="36030" y="350672"/>
                      <a:pt x="50000" y="378612"/>
                      <a:pt x="63970" y="388772"/>
                    </a:cubicBezTo>
                    <a:cubicBezTo>
                      <a:pt x="77940" y="398932"/>
                      <a:pt x="63970" y="364642"/>
                      <a:pt x="109690" y="381152"/>
                    </a:cubicBezTo>
                    <a:cubicBezTo>
                      <a:pt x="155410" y="397662"/>
                      <a:pt x="292570" y="490372"/>
                      <a:pt x="338290" y="487832"/>
                    </a:cubicBezTo>
                    <a:cubicBezTo>
                      <a:pt x="384010" y="485292"/>
                      <a:pt x="378930" y="402742"/>
                      <a:pt x="384010" y="365912"/>
                    </a:cubicBezTo>
                    <a:cubicBezTo>
                      <a:pt x="389090" y="329082"/>
                      <a:pt x="314160" y="287172"/>
                      <a:pt x="368770" y="266852"/>
                    </a:cubicBezTo>
                    <a:cubicBezTo>
                      <a:pt x="423380" y="246532"/>
                      <a:pt x="601180" y="230022"/>
                      <a:pt x="711670" y="243992"/>
                    </a:cubicBezTo>
                    <a:cubicBezTo>
                      <a:pt x="822160" y="257962"/>
                      <a:pt x="975830" y="373532"/>
                      <a:pt x="1031710" y="350672"/>
                    </a:cubicBezTo>
                    <a:cubicBezTo>
                      <a:pt x="1087590" y="327812"/>
                      <a:pt x="1099020" y="165252"/>
                      <a:pt x="1046950" y="106832"/>
                    </a:cubicBezTo>
                    <a:cubicBezTo>
                      <a:pt x="994880" y="48412"/>
                      <a:pt x="855180" y="3962"/>
                      <a:pt x="719290" y="152"/>
                    </a:cubicBezTo>
                    <a:cubicBezTo>
                      <a:pt x="583400" y="-3658"/>
                      <a:pt x="339560" y="64922"/>
                      <a:pt x="231610" y="83972"/>
                    </a:cubicBezTo>
                    <a:cubicBezTo>
                      <a:pt x="123660" y="103022"/>
                      <a:pt x="63970" y="94132"/>
                      <a:pt x="25870" y="114452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62" name="Volný tvar 9"/>
              <p:cNvSpPr>
                <a:spLocks/>
              </p:cNvSpPr>
              <p:nvPr/>
            </p:nvSpPr>
            <p:spPr bwMode="auto">
              <a:xfrm>
                <a:off x="2267744" y="2060847"/>
                <a:ext cx="144016" cy="518395"/>
              </a:xfrm>
              <a:custGeom>
                <a:avLst/>
                <a:gdLst>
                  <a:gd name="T0" fmla="*/ 18 w 291090"/>
                  <a:gd name="T1" fmla="*/ 156671 h 568995"/>
                  <a:gd name="T2" fmla="*/ 9246 w 291090"/>
                  <a:gd name="T3" fmla="*/ 427509 h 568995"/>
                  <a:gd name="T4" fmla="*/ 8324 w 291090"/>
                  <a:gd name="T5" fmla="*/ 294972 h 568995"/>
                  <a:gd name="T6" fmla="*/ 20320 w 291090"/>
                  <a:gd name="T7" fmla="*/ 254634 h 568995"/>
                  <a:gd name="T8" fmla="*/ 31393 w 291090"/>
                  <a:gd name="T9" fmla="*/ 283447 h 568995"/>
                  <a:gd name="T10" fmla="*/ 35085 w 291090"/>
                  <a:gd name="T11" fmla="*/ 122096 h 568995"/>
                  <a:gd name="T12" fmla="*/ 26779 w 291090"/>
                  <a:gd name="T13" fmla="*/ 12608 h 568995"/>
                  <a:gd name="T14" fmla="*/ 15706 w 291090"/>
                  <a:gd name="T15" fmla="*/ 6847 h 568995"/>
                  <a:gd name="T16" fmla="*/ 12015 w 291090"/>
                  <a:gd name="T17" fmla="*/ 52947 h 568995"/>
                  <a:gd name="T18" fmla="*/ 18 w 291090"/>
                  <a:gd name="T19" fmla="*/ 156671 h 5689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1090" h="568995">
                    <a:moveTo>
                      <a:pt x="152" y="207173"/>
                    </a:moveTo>
                    <a:cubicBezTo>
                      <a:pt x="-3658" y="289723"/>
                      <a:pt x="64922" y="534833"/>
                      <a:pt x="76352" y="565313"/>
                    </a:cubicBezTo>
                    <a:cubicBezTo>
                      <a:pt x="87782" y="595793"/>
                      <a:pt x="53492" y="428153"/>
                      <a:pt x="68732" y="390053"/>
                    </a:cubicBezTo>
                    <a:cubicBezTo>
                      <a:pt x="83972" y="351953"/>
                      <a:pt x="136042" y="339253"/>
                      <a:pt x="167792" y="336713"/>
                    </a:cubicBezTo>
                    <a:cubicBezTo>
                      <a:pt x="199542" y="334173"/>
                      <a:pt x="238912" y="404023"/>
                      <a:pt x="259232" y="374813"/>
                    </a:cubicBezTo>
                    <a:cubicBezTo>
                      <a:pt x="279552" y="345603"/>
                      <a:pt x="296062" y="221143"/>
                      <a:pt x="289712" y="161453"/>
                    </a:cubicBezTo>
                    <a:cubicBezTo>
                      <a:pt x="283362" y="101763"/>
                      <a:pt x="247802" y="42073"/>
                      <a:pt x="221132" y="16673"/>
                    </a:cubicBezTo>
                    <a:cubicBezTo>
                      <a:pt x="194462" y="-8727"/>
                      <a:pt x="150012" y="163"/>
                      <a:pt x="129692" y="9053"/>
                    </a:cubicBezTo>
                    <a:cubicBezTo>
                      <a:pt x="109372" y="17943"/>
                      <a:pt x="116992" y="43343"/>
                      <a:pt x="99212" y="70013"/>
                    </a:cubicBezTo>
                    <a:cubicBezTo>
                      <a:pt x="81432" y="96683"/>
                      <a:pt x="3962" y="124623"/>
                      <a:pt x="152" y="207173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63" name="Volný tvar 10"/>
              <p:cNvSpPr>
                <a:spLocks/>
              </p:cNvSpPr>
              <p:nvPr/>
            </p:nvSpPr>
            <p:spPr bwMode="auto">
              <a:xfrm>
                <a:off x="4394409" y="2185749"/>
                <a:ext cx="1712771" cy="635489"/>
              </a:xfrm>
              <a:custGeom>
                <a:avLst/>
                <a:gdLst>
                  <a:gd name="T0" fmla="*/ 185211 w 1712771"/>
                  <a:gd name="T1" fmla="*/ 85011 h 635489"/>
                  <a:gd name="T2" fmla="*/ 2331 w 1712771"/>
                  <a:gd name="T3" fmla="*/ 412671 h 635489"/>
                  <a:gd name="T4" fmla="*/ 299511 w 1712771"/>
                  <a:gd name="T5" fmla="*/ 618411 h 635489"/>
                  <a:gd name="T6" fmla="*/ 749091 w 1712771"/>
                  <a:gd name="T7" fmla="*/ 618411 h 635489"/>
                  <a:gd name="T8" fmla="*/ 1053891 w 1712771"/>
                  <a:gd name="T9" fmla="*/ 572691 h 635489"/>
                  <a:gd name="T10" fmla="*/ 1122471 w 1712771"/>
                  <a:gd name="T11" fmla="*/ 526971 h 635489"/>
                  <a:gd name="T12" fmla="*/ 1351071 w 1712771"/>
                  <a:gd name="T13" fmla="*/ 572691 h 635489"/>
                  <a:gd name="T14" fmla="*/ 1412031 w 1712771"/>
                  <a:gd name="T15" fmla="*/ 587931 h 635489"/>
                  <a:gd name="T16" fmla="*/ 1625391 w 1712771"/>
                  <a:gd name="T17" fmla="*/ 435531 h 635489"/>
                  <a:gd name="T18" fmla="*/ 1709211 w 1712771"/>
                  <a:gd name="T19" fmla="*/ 85011 h 635489"/>
                  <a:gd name="T20" fmla="*/ 1518711 w 1712771"/>
                  <a:gd name="T21" fmla="*/ 1191 h 635489"/>
                  <a:gd name="T22" fmla="*/ 1282491 w 1712771"/>
                  <a:gd name="T23" fmla="*/ 123111 h 635489"/>
                  <a:gd name="T24" fmla="*/ 916731 w 1712771"/>
                  <a:gd name="T25" fmla="*/ 153591 h 635489"/>
                  <a:gd name="T26" fmla="*/ 680511 w 1712771"/>
                  <a:gd name="T27" fmla="*/ 115491 h 635489"/>
                  <a:gd name="T28" fmla="*/ 490011 w 1712771"/>
                  <a:gd name="T29" fmla="*/ 54531 h 635489"/>
                  <a:gd name="T30" fmla="*/ 93771 w 1712771"/>
                  <a:gd name="T31" fmla="*/ 176451 h 635489"/>
                  <a:gd name="T32" fmla="*/ 63291 w 1712771"/>
                  <a:gd name="T33" fmla="*/ 191691 h 635489"/>
                  <a:gd name="T34" fmla="*/ 78531 w 1712771"/>
                  <a:gd name="T35" fmla="*/ 222171 h 6354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12771" h="635489">
                    <a:moveTo>
                      <a:pt x="185211" y="85011"/>
                    </a:moveTo>
                    <a:cubicBezTo>
                      <a:pt x="84246" y="204391"/>
                      <a:pt x="-16719" y="323771"/>
                      <a:pt x="2331" y="412671"/>
                    </a:cubicBezTo>
                    <a:cubicBezTo>
                      <a:pt x="21381" y="501571"/>
                      <a:pt x="175051" y="584121"/>
                      <a:pt x="299511" y="618411"/>
                    </a:cubicBezTo>
                    <a:cubicBezTo>
                      <a:pt x="423971" y="652701"/>
                      <a:pt x="623361" y="626031"/>
                      <a:pt x="749091" y="618411"/>
                    </a:cubicBezTo>
                    <a:cubicBezTo>
                      <a:pt x="874821" y="610791"/>
                      <a:pt x="991661" y="587931"/>
                      <a:pt x="1053891" y="572691"/>
                    </a:cubicBezTo>
                    <a:cubicBezTo>
                      <a:pt x="1116121" y="557451"/>
                      <a:pt x="1072941" y="526971"/>
                      <a:pt x="1122471" y="526971"/>
                    </a:cubicBezTo>
                    <a:cubicBezTo>
                      <a:pt x="1172001" y="526971"/>
                      <a:pt x="1302811" y="562531"/>
                      <a:pt x="1351071" y="572691"/>
                    </a:cubicBezTo>
                    <a:cubicBezTo>
                      <a:pt x="1399331" y="582851"/>
                      <a:pt x="1366311" y="610791"/>
                      <a:pt x="1412031" y="587931"/>
                    </a:cubicBezTo>
                    <a:cubicBezTo>
                      <a:pt x="1457751" y="565071"/>
                      <a:pt x="1575861" y="519351"/>
                      <a:pt x="1625391" y="435531"/>
                    </a:cubicBezTo>
                    <a:cubicBezTo>
                      <a:pt x="1674921" y="351711"/>
                      <a:pt x="1726991" y="157401"/>
                      <a:pt x="1709211" y="85011"/>
                    </a:cubicBezTo>
                    <a:cubicBezTo>
                      <a:pt x="1691431" y="12621"/>
                      <a:pt x="1589831" y="-5159"/>
                      <a:pt x="1518711" y="1191"/>
                    </a:cubicBezTo>
                    <a:cubicBezTo>
                      <a:pt x="1447591" y="7541"/>
                      <a:pt x="1382821" y="97711"/>
                      <a:pt x="1282491" y="123111"/>
                    </a:cubicBezTo>
                    <a:cubicBezTo>
                      <a:pt x="1182161" y="148511"/>
                      <a:pt x="1017061" y="154861"/>
                      <a:pt x="916731" y="153591"/>
                    </a:cubicBezTo>
                    <a:cubicBezTo>
                      <a:pt x="816401" y="152321"/>
                      <a:pt x="751631" y="132001"/>
                      <a:pt x="680511" y="115491"/>
                    </a:cubicBezTo>
                    <a:cubicBezTo>
                      <a:pt x="609391" y="98981"/>
                      <a:pt x="587801" y="44371"/>
                      <a:pt x="490011" y="54531"/>
                    </a:cubicBezTo>
                    <a:cubicBezTo>
                      <a:pt x="392221" y="64691"/>
                      <a:pt x="93771" y="176451"/>
                      <a:pt x="93771" y="176451"/>
                    </a:cubicBezTo>
                    <a:cubicBezTo>
                      <a:pt x="22651" y="199311"/>
                      <a:pt x="65831" y="184071"/>
                      <a:pt x="63291" y="191691"/>
                    </a:cubicBezTo>
                    <a:cubicBezTo>
                      <a:pt x="60751" y="199311"/>
                      <a:pt x="69641" y="210741"/>
                      <a:pt x="78531" y="222171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64" name="Volný tvar 11"/>
              <p:cNvSpPr>
                <a:spLocks/>
              </p:cNvSpPr>
              <p:nvPr/>
            </p:nvSpPr>
            <p:spPr bwMode="auto">
              <a:xfrm>
                <a:off x="2861769" y="3435465"/>
                <a:ext cx="458312" cy="995934"/>
              </a:xfrm>
              <a:custGeom>
                <a:avLst/>
                <a:gdLst>
                  <a:gd name="T0" fmla="*/ 163371 w 458312"/>
                  <a:gd name="T1" fmla="*/ 252615 h 995934"/>
                  <a:gd name="T2" fmla="*/ 300531 w 458312"/>
                  <a:gd name="T3" fmla="*/ 427875 h 995934"/>
                  <a:gd name="T4" fmla="*/ 315771 w 458312"/>
                  <a:gd name="T5" fmla="*/ 846975 h 995934"/>
                  <a:gd name="T6" fmla="*/ 452931 w 458312"/>
                  <a:gd name="T7" fmla="*/ 984135 h 995934"/>
                  <a:gd name="T8" fmla="*/ 422451 w 458312"/>
                  <a:gd name="T9" fmla="*/ 580275 h 995934"/>
                  <a:gd name="T10" fmla="*/ 346251 w 458312"/>
                  <a:gd name="T11" fmla="*/ 313575 h 995934"/>
                  <a:gd name="T12" fmla="*/ 125271 w 458312"/>
                  <a:gd name="T13" fmla="*/ 84975 h 995934"/>
                  <a:gd name="T14" fmla="*/ 3351 w 458312"/>
                  <a:gd name="T15" fmla="*/ 16395 h 995934"/>
                  <a:gd name="T16" fmla="*/ 41451 w 458312"/>
                  <a:gd name="T17" fmla="*/ 8775 h 995934"/>
                  <a:gd name="T18" fmla="*/ 117651 w 458312"/>
                  <a:gd name="T19" fmla="*/ 123075 h 9959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58312" h="995934">
                    <a:moveTo>
                      <a:pt x="163371" y="252615"/>
                    </a:moveTo>
                    <a:cubicBezTo>
                      <a:pt x="219251" y="290715"/>
                      <a:pt x="275131" y="328815"/>
                      <a:pt x="300531" y="427875"/>
                    </a:cubicBezTo>
                    <a:cubicBezTo>
                      <a:pt x="325931" y="526935"/>
                      <a:pt x="290371" y="754265"/>
                      <a:pt x="315771" y="846975"/>
                    </a:cubicBezTo>
                    <a:cubicBezTo>
                      <a:pt x="341171" y="939685"/>
                      <a:pt x="435151" y="1028585"/>
                      <a:pt x="452931" y="984135"/>
                    </a:cubicBezTo>
                    <a:cubicBezTo>
                      <a:pt x="470711" y="939685"/>
                      <a:pt x="440231" y="692035"/>
                      <a:pt x="422451" y="580275"/>
                    </a:cubicBezTo>
                    <a:cubicBezTo>
                      <a:pt x="404671" y="468515"/>
                      <a:pt x="395781" y="396125"/>
                      <a:pt x="346251" y="313575"/>
                    </a:cubicBezTo>
                    <a:cubicBezTo>
                      <a:pt x="296721" y="231025"/>
                      <a:pt x="182421" y="134505"/>
                      <a:pt x="125271" y="84975"/>
                    </a:cubicBezTo>
                    <a:cubicBezTo>
                      <a:pt x="68121" y="35445"/>
                      <a:pt x="17321" y="29095"/>
                      <a:pt x="3351" y="16395"/>
                    </a:cubicBezTo>
                    <a:cubicBezTo>
                      <a:pt x="-10619" y="3695"/>
                      <a:pt x="22401" y="-9005"/>
                      <a:pt x="41451" y="8775"/>
                    </a:cubicBezTo>
                    <a:cubicBezTo>
                      <a:pt x="60501" y="26555"/>
                      <a:pt x="89076" y="74815"/>
                      <a:pt x="117651" y="1230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49155" name="TextovéPole 1"/>
          <p:cNvSpPr txBox="1">
            <a:spLocks noChangeArrowheads="1"/>
          </p:cNvSpPr>
          <p:nvPr/>
        </p:nvSpPr>
        <p:spPr bwMode="auto">
          <a:xfrm>
            <a:off x="684213" y="150813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Vysušování nebo ozeleňování při současné globální změně?</a:t>
            </a:r>
          </a:p>
        </p:txBody>
      </p:sp>
      <p:sp>
        <p:nvSpPr>
          <p:cNvPr id="49156" name="TextovéPole 3"/>
          <p:cNvSpPr txBox="1">
            <a:spLocks noChangeArrowheads="1"/>
          </p:cNvSpPr>
          <p:nvPr/>
        </p:nvSpPr>
        <p:spPr bwMode="auto">
          <a:xfrm>
            <a:off x="5867400" y="6135688"/>
            <a:ext cx="3049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Pokorný 2020, Vesmír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ovéPole 3"/>
          <p:cNvSpPr txBox="1">
            <a:spLocks noChangeArrowheads="1"/>
          </p:cNvSpPr>
          <p:nvPr/>
        </p:nvSpPr>
        <p:spPr bwMode="auto">
          <a:xfrm>
            <a:off x="3059113" y="31750"/>
            <a:ext cx="3673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4000" b="1">
                <a:solidFill>
                  <a:srgbClr val="7030A0"/>
                </a:solidFill>
              </a:rPr>
              <a:t>Mrazové pouště</a:t>
            </a:r>
          </a:p>
        </p:txBody>
      </p:sp>
      <p:sp>
        <p:nvSpPr>
          <p:cNvPr id="50179" name="Obdélník 4"/>
          <p:cNvSpPr>
            <a:spLocks noChangeArrowheads="1"/>
          </p:cNvSpPr>
          <p:nvPr/>
        </p:nvSpPr>
        <p:spPr bwMode="auto">
          <a:xfrm>
            <a:off x="323850" y="1055688"/>
            <a:ext cx="86550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Extrémně mrazové oblasti bez vegetace s krátkou vegetační sezónou.</a:t>
            </a:r>
          </a:p>
          <a:p>
            <a:r>
              <a:rPr lang="cs-CZ" altLang="cs-CZ"/>
              <a:t>K tomu velmi nízký úhrn srážek, jako v horkých pouštích.</a:t>
            </a:r>
          </a:p>
          <a:p>
            <a:r>
              <a:rPr lang="cs-CZ" altLang="cs-CZ"/>
              <a:t>Navazují na tundru</a:t>
            </a:r>
          </a:p>
          <a:p>
            <a:r>
              <a:rPr lang="cs-CZ" altLang="cs-CZ"/>
              <a:t>Arktida, Antarktida: obrovské rozlohy (dvě největší pouště světa)</a:t>
            </a:r>
          </a:p>
        </p:txBody>
      </p:sp>
      <p:pic>
        <p:nvPicPr>
          <p:cNvPr id="50180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41638"/>
            <a:ext cx="550862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ovéPole 6"/>
          <p:cNvSpPr txBox="1">
            <a:spLocks noChangeArrowheads="1"/>
          </p:cNvSpPr>
          <p:nvPr/>
        </p:nvSpPr>
        <p:spPr bwMode="auto">
          <a:xfrm>
            <a:off x="6156325" y="5910263"/>
            <a:ext cx="2232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/>
              <a:t>polygonální procesy, </a:t>
            </a:r>
          </a:p>
          <a:p>
            <a:r>
              <a:rPr lang="cs-CZ" altLang="cs-CZ" sz="1800"/>
              <a:t>foto B. Chattová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ovéPole 2"/>
          <p:cNvSpPr txBox="1">
            <a:spLocks noChangeArrowheads="1"/>
          </p:cNvSpPr>
          <p:nvPr/>
        </p:nvSpPr>
        <p:spPr bwMode="auto">
          <a:xfrm>
            <a:off x="6659563" y="6469063"/>
            <a:ext cx="2376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/>
              <a:t>Colesie et al. 2022 JVS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ovéPole 1"/>
          <p:cNvSpPr txBox="1">
            <a:spLocks noChangeArrowheads="1"/>
          </p:cNvSpPr>
          <p:nvPr/>
        </p:nvSpPr>
        <p:spPr bwMode="auto">
          <a:xfrm>
            <a:off x="2987675" y="44450"/>
            <a:ext cx="3671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4000" b="1">
                <a:solidFill>
                  <a:srgbClr val="7030A0"/>
                </a:solidFill>
              </a:rPr>
              <a:t>Mrazové pouště</a:t>
            </a:r>
          </a:p>
        </p:txBody>
      </p:sp>
      <p:pic>
        <p:nvPicPr>
          <p:cNvPr id="52227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1773238"/>
            <a:ext cx="4441825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4411663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ovéPole 5"/>
          <p:cNvSpPr txBox="1">
            <a:spLocks noChangeArrowheads="1"/>
          </p:cNvSpPr>
          <p:nvPr/>
        </p:nvSpPr>
        <p:spPr bwMode="auto">
          <a:xfrm>
            <a:off x="1979613" y="5087938"/>
            <a:ext cx="70564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cs-CZ" altLang="cs-CZ" sz="1800"/>
              <a:t>tulení ostatky, tulení mumie – zdroj živin pro vegetaci (mechorosty, řasy)</a:t>
            </a:r>
          </a:p>
          <a:p>
            <a:pPr algn="r"/>
            <a:r>
              <a:rPr lang="cs-CZ" altLang="cs-CZ" sz="1800"/>
              <a:t>foto B. Chattová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19300"/>
            <a:ext cx="42449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Obdélník 3"/>
          <p:cNvSpPr>
            <a:spLocks noChangeArrowheads="1"/>
          </p:cNvSpPr>
          <p:nvPr/>
        </p:nvSpPr>
        <p:spPr bwMode="auto">
          <a:xfrm>
            <a:off x="2698750" y="404813"/>
            <a:ext cx="4376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9900"/>
                </a:solidFill>
              </a:rPr>
              <a:t>Dvě cévnaté rostliny Antarktidy</a:t>
            </a:r>
          </a:p>
        </p:txBody>
      </p:sp>
      <p:sp>
        <p:nvSpPr>
          <p:cNvPr id="53252" name="TextovéPole 4"/>
          <p:cNvSpPr txBox="1">
            <a:spLocks noChangeArrowheads="1"/>
          </p:cNvSpPr>
          <p:nvPr/>
        </p:nvSpPr>
        <p:spPr bwMode="auto">
          <a:xfrm>
            <a:off x="684213" y="5157788"/>
            <a:ext cx="2509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 i="1"/>
              <a:t>Deschampsia antarctica</a:t>
            </a:r>
          </a:p>
        </p:txBody>
      </p:sp>
      <p:pic>
        <p:nvPicPr>
          <p:cNvPr id="53253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2019300"/>
            <a:ext cx="4179888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ovéPole 7"/>
          <p:cNvSpPr txBox="1">
            <a:spLocks noChangeArrowheads="1"/>
          </p:cNvSpPr>
          <p:nvPr/>
        </p:nvSpPr>
        <p:spPr bwMode="auto">
          <a:xfrm>
            <a:off x="4759325" y="5172075"/>
            <a:ext cx="4022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1800" i="1"/>
              <a:t>Colobanthus quitensis </a:t>
            </a:r>
            <a:r>
              <a:rPr lang="cs-CZ" altLang="cs-CZ" sz="1800"/>
              <a:t>(Caryophyllaceae)</a:t>
            </a:r>
            <a:endParaRPr lang="cs-CZ" altLang="cs-CZ" sz="1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6673850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ovéPole 2"/>
          <p:cNvSpPr txBox="1">
            <a:spLocks noChangeArrowheads="1"/>
          </p:cNvSpPr>
          <p:nvPr/>
        </p:nvSpPr>
        <p:spPr bwMode="auto">
          <a:xfrm>
            <a:off x="7142163" y="6389688"/>
            <a:ext cx="1944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/>
              <a:t>Cannone et al. 2022</a:t>
            </a:r>
          </a:p>
        </p:txBody>
      </p:sp>
      <p:sp>
        <p:nvSpPr>
          <p:cNvPr id="54276" name="TextovéPole 3"/>
          <p:cNvSpPr txBox="1">
            <a:spLocks noChangeArrowheads="1"/>
          </p:cNvSpPr>
          <p:nvPr/>
        </p:nvSpPr>
        <p:spPr bwMode="auto">
          <a:xfrm>
            <a:off x="0" y="115888"/>
            <a:ext cx="9086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/>
              <a:t>… a jejich šíření při současném oteplování. Na druhou stranu některé studie ukazují zhoršující se aklimatizaci na mráz z důvodu vyšších teplot v noci.</a:t>
            </a:r>
          </a:p>
        </p:txBody>
      </p:sp>
      <p:pic>
        <p:nvPicPr>
          <p:cNvPr id="54277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81075"/>
            <a:ext cx="2024063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981075"/>
            <a:ext cx="20891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5888"/>
            <a:ext cx="7129463" cy="61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ovéPole 2"/>
          <p:cNvSpPr txBox="1">
            <a:spLocks noChangeArrowheads="1"/>
          </p:cNvSpPr>
          <p:nvPr/>
        </p:nvSpPr>
        <p:spPr bwMode="auto">
          <a:xfrm>
            <a:off x="6659563" y="6469063"/>
            <a:ext cx="2376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/>
              <a:t>Colesie et al. 2022 JVS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cs-CZ" altLang="cs-CZ" b="1" smtClean="0">
                <a:solidFill>
                  <a:srgbClr val="FF9900"/>
                </a:solidFill>
              </a:rPr>
              <a:t>„Půdy“ (substrát)</a:t>
            </a:r>
            <a:endParaRPr lang="cs-CZ" altLang="cs-CZ" smtClean="0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8686800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Silné zvětrávání a eroze způsobují uniformitu pouštních krajin. I když je voda pro organismy v nedostatku, podílí se výrazně na modelaci povrchu. Její rozpínání teplem ve skalních štěrbinách způsobuje rozpad skalního podloží, chladná rosa působí na rozpálené kameny, při lijácích vznikají erozní rýhy - substrát totiž není „zpevněn“ vegetací.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Aridisoly</a:t>
            </a:r>
            <a:r>
              <a:rPr lang="cs-CZ" altLang="cs-CZ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400" dirty="0">
                <a:latin typeface="Times New Roman" panose="02020603050405020304" pitchFamily="18" charset="0"/>
              </a:rPr>
              <a:t>se dělí na dva základní typy: s přítomností jílovitého horizontu a bez jílovitého horizontu (ty s jílovitým horizontem se vyvinuly za humidnějšího klimatu než je dnes). </a:t>
            </a:r>
            <a:r>
              <a:rPr lang="cs-CZ" altLang="cs-CZ" sz="2400" dirty="0" err="1">
                <a:latin typeface="Times New Roman" panose="02020603050405020304" pitchFamily="18" charset="0"/>
              </a:rPr>
              <a:t>Aridisoly</a:t>
            </a:r>
            <a:r>
              <a:rPr lang="cs-CZ" altLang="cs-CZ" sz="2400" dirty="0">
                <a:latin typeface="Times New Roman" panose="02020603050405020304" pitchFamily="18" charset="0"/>
              </a:rPr>
              <a:t> mají vysokou koncentraci solí včetně uhličitanů, které tvoří tvrdé vložky v profilu. Místy </a:t>
            </a:r>
            <a:r>
              <a:rPr lang="cs-CZ" altLang="cs-CZ" sz="2400" dirty="0" err="1">
                <a:latin typeface="Times New Roman" panose="02020603050405020304" pitchFamily="18" charset="0"/>
              </a:rPr>
              <a:t>nalázáme</a:t>
            </a:r>
            <a:r>
              <a:rPr lang="cs-CZ" altLang="cs-CZ" sz="2400" dirty="0">
                <a:latin typeface="Times New Roman" panose="02020603050405020304" pitchFamily="18" charset="0"/>
              </a:rPr>
              <a:t> v profilu </a:t>
            </a:r>
            <a:r>
              <a:rPr lang="cs-CZ" altLang="cs-CZ" sz="2400" dirty="0" err="1">
                <a:latin typeface="Times New Roman" panose="02020603050405020304" pitchFamily="18" charset="0"/>
              </a:rPr>
              <a:t>evaporické</a:t>
            </a:r>
            <a:r>
              <a:rPr lang="cs-CZ" altLang="cs-CZ" sz="2400" dirty="0">
                <a:latin typeface="Times New Roman" panose="02020603050405020304" pitchFamily="18" charset="0"/>
              </a:rPr>
              <a:t> krusty solí sodíku.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Entisoly</a:t>
            </a:r>
            <a:r>
              <a:rPr lang="cs-CZ" altLang="cs-CZ" sz="2400" dirty="0">
                <a:latin typeface="Times New Roman" panose="02020603050405020304" pitchFamily="18" charset="0"/>
              </a:rPr>
              <a:t> (viz savany). Charakteristické pro duny. Jsou slabě vyvinuté a náchylné k větrné erozi. Jsou suché, často alkalické a chudé organickým podílem.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609600" y="76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FF9900"/>
                </a:solidFill>
                <a:latin typeface="Times New Roman" panose="02020603050405020304" pitchFamily="18" charset="0"/>
              </a:rPr>
              <a:t>„Půdy“ (substrát)</a:t>
            </a:r>
            <a:endParaRPr lang="cs-CZ" altLang="cs-CZ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0" y="1143000"/>
            <a:ext cx="9144000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Times New Roman" panose="02020603050405020304" pitchFamily="18" charset="0"/>
              </a:rPr>
              <a:t>Dělení pouští podle substrátu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i="1">
                <a:latin typeface="Times New Roman" panose="02020603050405020304" pitchFamily="18" charset="0"/>
              </a:rPr>
              <a:t>erg</a:t>
            </a:r>
            <a:r>
              <a:rPr lang="cs-CZ" altLang="cs-CZ" sz="2400">
                <a:latin typeface="Times New Roman" panose="02020603050405020304" pitchFamily="18" charset="0"/>
              </a:rPr>
              <a:t> – písčité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i="1">
                <a:latin typeface="Times New Roman" panose="02020603050405020304" pitchFamily="18" charset="0"/>
              </a:rPr>
              <a:t>serir</a:t>
            </a:r>
            <a:r>
              <a:rPr lang="cs-CZ" altLang="cs-CZ" sz="2400" i="1">
                <a:latin typeface="Times New Roman" panose="02020603050405020304" pitchFamily="18" charset="0"/>
              </a:rPr>
              <a:t> – </a:t>
            </a:r>
            <a:r>
              <a:rPr lang="cs-CZ" altLang="cs-CZ" sz="2400">
                <a:latin typeface="Times New Roman" panose="02020603050405020304" pitchFamily="18" charset="0"/>
              </a:rPr>
              <a:t>štěrkovité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i="1">
                <a:latin typeface="Times New Roman" panose="02020603050405020304" pitchFamily="18" charset="0"/>
              </a:rPr>
              <a:t>hamada </a:t>
            </a:r>
            <a:r>
              <a:rPr lang="cs-CZ" altLang="cs-CZ" sz="2400" b="1">
                <a:latin typeface="Times New Roman" panose="02020603050405020304" pitchFamily="18" charset="0"/>
              </a:rPr>
              <a:t>–</a:t>
            </a:r>
            <a:r>
              <a:rPr lang="cs-CZ" altLang="cs-CZ" sz="2400">
                <a:latin typeface="Times New Roman" panose="02020603050405020304" pitchFamily="18" charset="0"/>
              </a:rPr>
              <a:t> kamenité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Times New Roman" panose="02020603050405020304" pitchFamily="18" charset="0"/>
              </a:rPr>
              <a:t>Specifikum jílovitých pouští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Zatímco u nás je písek sušší než jíl, v aridním klimatu je to naopak. Dešťová voda se nevsákne tak hluboko a brzy se pak, i za podpory kapilárního vzlínání, odpaří. V kamení zase voda zateče příliš hluboko, takže vlhkostně nejpříznivější jsou pouště písčité. V Súdánu rostou akácie na písku při 250 mm srážek, ale na jílu až při 400 mm.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Times New Roman" panose="02020603050405020304" pitchFamily="18" charset="0"/>
              </a:rPr>
              <a:t>Zasolení a čerpání vody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Zasolení způsobuje fyziologickou nepřístupnost vody – osmotický tlak (tedy koncentrace solí) v rostlině musí převážit nad tlakem půdního roztoku. Též existují mechanismy k vylučování solí.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2"/>
          <a:stretch/>
        </p:blipFill>
        <p:spPr>
          <a:xfrm>
            <a:off x="42063" y="2177819"/>
            <a:ext cx="6372200" cy="468018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263" y="776631"/>
            <a:ext cx="2729737" cy="608136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9512" y="769339"/>
            <a:ext cx="6426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paternované</a:t>
            </a:r>
            <a:r>
              <a:rPr lang="cs-CZ" sz="2000" dirty="0" smtClean="0"/>
              <a:t> </a:t>
            </a:r>
            <a:r>
              <a:rPr lang="cs-CZ" sz="2000" dirty="0" smtClean="0"/>
              <a:t>polygonální půdy: mrazové pouště (i tundra), vzácněji horké pouště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308304" y="6211669"/>
            <a:ext cx="1835696" cy="646331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800" b="1" dirty="0" err="1" smtClean="0"/>
              <a:t>Atacama</a:t>
            </a:r>
            <a:endParaRPr lang="cs-CZ" sz="1800" b="1" dirty="0" smtClean="0"/>
          </a:p>
          <a:p>
            <a:r>
              <a:rPr lang="cs-CZ" sz="1800" b="1" dirty="0" smtClean="0"/>
              <a:t>Foto: </a:t>
            </a:r>
            <a:r>
              <a:rPr lang="cs-CZ" sz="1800" b="1" dirty="0" err="1" smtClean="0"/>
              <a:t>wikipedia</a:t>
            </a:r>
            <a:endParaRPr lang="cs-CZ" sz="18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195736" y="6488668"/>
            <a:ext cx="1835696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800" b="1" dirty="0" smtClean="0"/>
              <a:t>Kazachstán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963397517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2499</Words>
  <Application>Microsoft Office PowerPoint</Application>
  <PresentationFormat>Předvádění na obrazovce (4:3)</PresentationFormat>
  <Paragraphs>260</Paragraphs>
  <Slides>68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68</vt:i4>
      </vt:variant>
    </vt:vector>
  </HeadingPairs>
  <TitlesOfParts>
    <vt:vector size="74" baseType="lpstr">
      <vt:lpstr>Arial</vt:lpstr>
      <vt:lpstr>Calibri</vt:lpstr>
      <vt:lpstr>Calibri Light</vt:lpstr>
      <vt:lpstr>Times New Roman</vt:lpstr>
      <vt:lpstr>Výchozí návrh</vt:lpstr>
      <vt:lpstr>Vlastní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Klima</vt:lpstr>
      <vt:lpstr>„Půdy“ (substrát)</vt:lpstr>
      <vt:lpstr>Prezentace aplikace PowerPoint</vt:lpstr>
      <vt:lpstr>Prezentace aplikace PowerPoint</vt:lpstr>
      <vt:lpstr>Vývoj pouštní flóry</vt:lpstr>
      <vt:lpstr>Prezentace aplikace PowerPoint</vt:lpstr>
      <vt:lpstr>Prezentace aplikace PowerPoint</vt:lpstr>
      <vt:lpstr>Prezentace aplikace PowerPoint</vt:lpstr>
      <vt:lpstr>Prezentace aplikace PowerPoint</vt:lpstr>
      <vt:lpstr>Světové pouště - diverzita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Adaptace rostlin</vt:lpstr>
      <vt:lpstr>suchu unikající rostliny - jednoletky </vt:lpstr>
      <vt:lpstr>suchu unikající rostliny - jednoletky </vt:lpstr>
      <vt:lpstr>suchu vyhýbající se rostliny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Produkce pouštní vegetace</vt:lpstr>
      <vt:lpstr>Interakce mezi druhy</vt:lpstr>
      <vt:lpstr>Interakce mezi druhy</vt:lpstr>
      <vt:lpstr>Interakce mezi druhy</vt:lpstr>
      <vt:lpstr>Interakce mezi druhy</vt:lpstr>
      <vt:lpstr>Živiny</vt:lpstr>
      <vt:lpstr>Živiny</vt:lpstr>
      <vt:lpstr>Prezentace aplikace PowerPoint</vt:lpstr>
      <vt:lpstr>Prezentace aplikace PowerPoint</vt:lpstr>
      <vt:lpstr>Užitkové rostliny</vt:lpstr>
      <vt:lpstr>Užitkové rostliny</vt:lpstr>
      <vt:lpstr>Užitkové rostliny</vt:lpstr>
      <vt:lpstr>Prezentace aplikace PowerPoint</vt:lpstr>
      <vt:lpstr>Prezentace aplikace PowerPoint</vt:lpstr>
      <vt:lpstr>Vliv člověka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Michal Hájek</dc:creator>
  <cp:lastModifiedBy>reviewer</cp:lastModifiedBy>
  <cp:revision>103</cp:revision>
  <dcterms:created xsi:type="dcterms:W3CDTF">2003-10-12T14:37:06Z</dcterms:created>
  <dcterms:modified xsi:type="dcterms:W3CDTF">2023-10-24T08:07:07Z</dcterms:modified>
</cp:coreProperties>
</file>