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sldIdLst>
    <p:sldId id="256" r:id="rId2"/>
    <p:sldId id="259" r:id="rId3"/>
    <p:sldId id="278" r:id="rId4"/>
    <p:sldId id="266" r:id="rId5"/>
    <p:sldId id="297" r:id="rId6"/>
    <p:sldId id="260" r:id="rId7"/>
    <p:sldId id="261" r:id="rId8"/>
    <p:sldId id="283" r:id="rId9"/>
    <p:sldId id="339" r:id="rId10"/>
    <p:sldId id="284" r:id="rId11"/>
    <p:sldId id="320" r:id="rId12"/>
    <p:sldId id="321" r:id="rId13"/>
    <p:sldId id="340" r:id="rId14"/>
    <p:sldId id="285" r:id="rId15"/>
    <p:sldId id="287" r:id="rId16"/>
    <p:sldId id="341" r:id="rId17"/>
    <p:sldId id="342" r:id="rId18"/>
    <p:sldId id="343" r:id="rId19"/>
    <p:sldId id="288" r:id="rId20"/>
    <p:sldId id="289" r:id="rId21"/>
    <p:sldId id="298" r:id="rId22"/>
    <p:sldId id="344" r:id="rId23"/>
    <p:sldId id="317" r:id="rId24"/>
    <p:sldId id="277" r:id="rId25"/>
    <p:sldId id="301" r:id="rId26"/>
    <p:sldId id="268" r:id="rId27"/>
    <p:sldId id="325" r:id="rId28"/>
    <p:sldId id="327" r:id="rId29"/>
    <p:sldId id="312" r:id="rId30"/>
    <p:sldId id="313" r:id="rId31"/>
    <p:sldId id="314" r:id="rId32"/>
    <p:sldId id="281" r:id="rId33"/>
    <p:sldId id="322" r:id="rId34"/>
    <p:sldId id="269" r:id="rId35"/>
    <p:sldId id="315" r:id="rId36"/>
    <p:sldId id="276" r:id="rId37"/>
    <p:sldId id="270" r:id="rId38"/>
    <p:sldId id="316" r:id="rId39"/>
    <p:sldId id="302" r:id="rId40"/>
    <p:sldId id="326" r:id="rId41"/>
    <p:sldId id="307" r:id="rId42"/>
    <p:sldId id="331" r:id="rId43"/>
    <p:sldId id="332" r:id="rId44"/>
    <p:sldId id="333" r:id="rId45"/>
    <p:sldId id="303" r:id="rId46"/>
    <p:sldId id="304" r:id="rId47"/>
    <p:sldId id="323" r:id="rId48"/>
    <p:sldId id="324" r:id="rId49"/>
    <p:sldId id="328" r:id="rId50"/>
    <p:sldId id="329" r:id="rId51"/>
    <p:sldId id="305" r:id="rId52"/>
    <p:sldId id="290" r:id="rId53"/>
    <p:sldId id="291" r:id="rId54"/>
    <p:sldId id="293" r:id="rId55"/>
    <p:sldId id="294" r:id="rId56"/>
    <p:sldId id="295" r:id="rId57"/>
    <p:sldId id="292" r:id="rId58"/>
    <p:sldId id="319" r:id="rId59"/>
    <p:sldId id="279" r:id="rId60"/>
    <p:sldId id="318" r:id="rId61"/>
    <p:sldId id="296" r:id="rId62"/>
    <p:sldId id="308" r:id="rId63"/>
    <p:sldId id="345" r:id="rId64"/>
    <p:sldId id="310" r:id="rId65"/>
    <p:sldId id="330" r:id="rId66"/>
    <p:sldId id="299" r:id="rId67"/>
    <p:sldId id="309" r:id="rId68"/>
    <p:sldId id="346" r:id="rId69"/>
    <p:sldId id="335" r:id="rId70"/>
    <p:sldId id="336" r:id="rId71"/>
    <p:sldId id="348" r:id="rId72"/>
    <p:sldId id="337" r:id="rId73"/>
    <p:sldId id="347" r:id="rId74"/>
    <p:sldId id="338" r:id="rId7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napVertSplitter="1" vertBarState="minimized" horzBarState="maximized">
    <p:restoredLeft sz="15620"/>
    <p:restoredTop sz="94660"/>
  </p:normalViewPr>
  <p:slideViewPr>
    <p:cSldViewPr>
      <p:cViewPr>
        <p:scale>
          <a:sx n="84" d="100"/>
          <a:sy n="84" d="100"/>
        </p:scale>
        <p:origin x="1915" y="1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28" d="100"/>
          <a:sy n="28" d="100"/>
        </p:scale>
        <p:origin x="-1266" y="-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ED131C-46CA-4F27-9141-F7FA37F73F67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537410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86B09-A0E4-4774-A3D5-0492AC32662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5967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1953B-C0AC-4715-9C2F-144F6634CD2C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61163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B7218-D108-4E3F-AF7C-D4E14B8831A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37496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5A9727-C8FE-49F8-82EB-088200B3DAD9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69326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E5273A-5D0F-48EC-9A30-69EFF7AA32B0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24720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2EAAA-5496-4212-ABCB-1B443F9A941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168138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9EC2A-80AB-4D90-B8F2-1CAC71DFF2ED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436485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F17C87-CAB5-4F9A-98FF-9D1E093A939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494777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FAF288-4A54-46EA-BE03-A5060B2C079A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07301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F66CAC-F2CE-4984-B5F5-4298551E2B44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2222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 smtClean="0"/>
              <a:t>Klepnutím upravíte styl předlohy nadpisu.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CA" altLang="cs-CZ" smtClean="0"/>
              <a:t>Klepnutím upravíte styly předlohy textu.</a:t>
            </a:r>
          </a:p>
          <a:p>
            <a:pPr lvl="1"/>
            <a:r>
              <a:rPr lang="en-CA" altLang="cs-CZ" smtClean="0"/>
              <a:t>Druhá úroveň</a:t>
            </a:r>
          </a:p>
          <a:p>
            <a:pPr lvl="2"/>
            <a:r>
              <a:rPr lang="en-CA" altLang="cs-CZ" smtClean="0"/>
              <a:t>Třetí úroveň</a:t>
            </a:r>
          </a:p>
          <a:p>
            <a:pPr lvl="3"/>
            <a:r>
              <a:rPr lang="en-CA" altLang="cs-CZ" smtClean="0"/>
              <a:t>Čtvrtá úroveň</a:t>
            </a:r>
          </a:p>
          <a:p>
            <a:pPr lvl="4"/>
            <a:r>
              <a:rPr lang="en-CA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784274EB-B70F-45F8-A284-FCB2528DA28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7" Type="http://schemas.openxmlformats.org/officeDocument/2006/relationships/image" Target="../media/image82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79.emf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7" Type="http://schemas.openxmlformats.org/officeDocument/2006/relationships/image" Target="../media/image95.jpeg"/><Relationship Id="rId2" Type="http://schemas.openxmlformats.org/officeDocument/2006/relationships/image" Target="../media/image90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jpeg"/><Relationship Id="rId5" Type="http://schemas.openxmlformats.org/officeDocument/2006/relationships/image" Target="../media/image93.emf"/><Relationship Id="rId4" Type="http://schemas.openxmlformats.org/officeDocument/2006/relationships/image" Target="../media/image92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jpe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5" descr="Moss on trunks in Quinault rain forest. Olympic National Par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7663"/>
            <a:ext cx="9144000" cy="6205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1828800" y="669925"/>
            <a:ext cx="5410200" cy="2378075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15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Tajga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52" name="Rectangle 7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cs-CZ" altLang="cs-CZ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/>
        </p:nvSpPr>
        <p:spPr bwMode="auto">
          <a:xfrm>
            <a:off x="3635896" y="-54864"/>
            <a:ext cx="2362200" cy="861774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5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Půdy</a:t>
            </a:r>
            <a:endParaRPr lang="cs-CZ" sz="5000" dirty="0">
              <a:latin typeface="+mj-lt"/>
            </a:endParaRPr>
          </a:p>
        </p:txBody>
      </p: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416" y="564649"/>
            <a:ext cx="8928992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b="1" dirty="0" err="1">
                <a:solidFill>
                  <a:srgbClr val="FF0000"/>
                </a:solidFill>
                <a:latin typeface="+mn-lt"/>
              </a:rPr>
              <a:t>Spodosoly</a:t>
            </a:r>
            <a:endParaRPr lang="cs-CZ" altLang="cs-CZ" sz="2200" b="1" dirty="0">
              <a:solidFill>
                <a:srgbClr val="FF0000"/>
              </a:solidFill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cs-CZ" altLang="cs-CZ" sz="2200" b="1" dirty="0" smtClean="0">
                <a:latin typeface="+mn-lt"/>
              </a:rPr>
              <a:t>podzoly</a:t>
            </a:r>
            <a:r>
              <a:rPr lang="cs-CZ" altLang="cs-CZ" sz="2200" b="1" dirty="0">
                <a:latin typeface="+mn-lt"/>
              </a:rPr>
              <a:t>:</a:t>
            </a:r>
            <a:r>
              <a:rPr lang="cs-CZ" altLang="cs-CZ" sz="2200" dirty="0">
                <a:latin typeface="+mn-lt"/>
              </a:rPr>
              <a:t> A+E+B+B/C+C. Podzolizace: typ </a:t>
            </a:r>
            <a:r>
              <a:rPr lang="cs-CZ" altLang="cs-CZ" sz="2200" dirty="0" err="1">
                <a:latin typeface="+mn-lt"/>
              </a:rPr>
              <a:t>eluviace</a:t>
            </a:r>
            <a:r>
              <a:rPr lang="cs-CZ" altLang="cs-CZ" sz="2200" dirty="0">
                <a:latin typeface="+mn-lt"/>
              </a:rPr>
              <a:t>, posun sloučenin </a:t>
            </a:r>
            <a:r>
              <a:rPr lang="cs-CZ" altLang="cs-CZ" sz="2200" dirty="0" err="1">
                <a:latin typeface="+mn-lt"/>
              </a:rPr>
              <a:t>Fe</a:t>
            </a:r>
            <a:r>
              <a:rPr lang="cs-CZ" altLang="cs-CZ" sz="2200" dirty="0">
                <a:latin typeface="+mn-lt"/>
              </a:rPr>
              <a:t> a Al, spolu s organickými látkami. Jsou kyselé, bez kationtů, bez živin, často s permafrostem (1-1,5 m hluboko).</a:t>
            </a:r>
          </a:p>
          <a:p>
            <a:pPr>
              <a:spcBef>
                <a:spcPct val="50000"/>
              </a:spcBef>
            </a:pPr>
            <a:r>
              <a:rPr lang="cs-CZ" altLang="cs-CZ" sz="2200" b="1" dirty="0" err="1" smtClean="0">
                <a:solidFill>
                  <a:srgbClr val="FF0000"/>
                </a:solidFill>
                <a:latin typeface="+mn-lt"/>
              </a:rPr>
              <a:t>Entisoly</a:t>
            </a:r>
            <a:r>
              <a:rPr lang="cs-CZ" altLang="cs-CZ" sz="2200" b="1" dirty="0">
                <a:solidFill>
                  <a:srgbClr val="FF0000"/>
                </a:solidFill>
                <a:latin typeface="+mn-lt"/>
              </a:rPr>
              <a:t>	</a:t>
            </a:r>
            <a:r>
              <a:rPr lang="cs-CZ" altLang="cs-CZ" sz="2200" b="1" dirty="0" smtClean="0">
                <a:solidFill>
                  <a:srgbClr val="FF0000"/>
                </a:solidFill>
                <a:latin typeface="+mn-lt"/>
              </a:rPr>
              <a:t>:</a:t>
            </a:r>
            <a:r>
              <a:rPr lang="cs-CZ" altLang="cs-CZ" sz="2200" b="1" dirty="0" smtClean="0">
                <a:latin typeface="+mn-lt"/>
              </a:rPr>
              <a:t> </a:t>
            </a:r>
            <a:r>
              <a:rPr lang="cs-CZ" altLang="cs-CZ" sz="2200" b="1" dirty="0" err="1" smtClean="0">
                <a:latin typeface="+mn-lt"/>
              </a:rPr>
              <a:t>regosoly</a:t>
            </a:r>
            <a:r>
              <a:rPr lang="cs-CZ" altLang="cs-CZ" sz="2200" b="1" dirty="0">
                <a:latin typeface="+mn-lt"/>
              </a:rPr>
              <a:t>: </a:t>
            </a:r>
            <a:r>
              <a:rPr lang="cs-CZ" altLang="cs-CZ" sz="2200" dirty="0">
                <a:latin typeface="+mn-lt"/>
              </a:rPr>
              <a:t>mladé, nepříliš mocné půdy (</a:t>
            </a:r>
            <a:r>
              <a:rPr lang="cs-CZ" altLang="cs-CZ" sz="2200" dirty="0" err="1">
                <a:latin typeface="+mn-lt"/>
              </a:rPr>
              <a:t>rankery</a:t>
            </a:r>
            <a:r>
              <a:rPr lang="cs-CZ" altLang="cs-CZ" sz="2200" dirty="0" smtClean="0">
                <a:latin typeface="+mn-lt"/>
              </a:rPr>
              <a:t>);  </a:t>
            </a:r>
            <a:r>
              <a:rPr lang="cs-CZ" altLang="cs-CZ" sz="2200" b="1" dirty="0" err="1" smtClean="0">
                <a:latin typeface="+mn-lt"/>
              </a:rPr>
              <a:t>arenosoly</a:t>
            </a:r>
            <a:r>
              <a:rPr lang="cs-CZ" altLang="cs-CZ" sz="2200" b="1" dirty="0" smtClean="0">
                <a:latin typeface="+mn-lt"/>
              </a:rPr>
              <a:t>; rašelinné </a:t>
            </a:r>
            <a:r>
              <a:rPr lang="cs-CZ" altLang="cs-CZ" sz="2200" b="1" dirty="0">
                <a:latin typeface="+mn-lt"/>
              </a:rPr>
              <a:t>půdy - </a:t>
            </a:r>
            <a:r>
              <a:rPr lang="cs-CZ" altLang="cs-CZ" sz="2200" dirty="0">
                <a:latin typeface="+mn-lt"/>
              </a:rPr>
              <a:t>biom se geograficky prolíná s </a:t>
            </a:r>
            <a:r>
              <a:rPr lang="cs-CZ" altLang="cs-CZ" sz="2200" dirty="0" err="1">
                <a:latin typeface="+mn-lt"/>
              </a:rPr>
              <a:t>azonálním</a:t>
            </a:r>
            <a:r>
              <a:rPr lang="cs-CZ" altLang="cs-CZ" sz="2200" dirty="0">
                <a:latin typeface="+mn-lt"/>
              </a:rPr>
              <a:t> biomem rašelinišť (přechody: </a:t>
            </a:r>
            <a:r>
              <a:rPr lang="cs-CZ" altLang="cs-CZ" sz="2200" dirty="0" err="1">
                <a:latin typeface="+mn-lt"/>
              </a:rPr>
              <a:t>lagg</a:t>
            </a:r>
            <a:r>
              <a:rPr lang="cs-CZ" altLang="cs-CZ" sz="2200" dirty="0">
                <a:latin typeface="+mn-lt"/>
              </a:rPr>
              <a:t>, rašelinné bory</a:t>
            </a:r>
            <a:r>
              <a:rPr lang="cs-CZ" altLang="cs-CZ" sz="2200" dirty="0" smtClean="0">
                <a:latin typeface="+mn-lt"/>
              </a:rPr>
              <a:t>). </a:t>
            </a:r>
            <a:r>
              <a:rPr lang="cs-CZ" altLang="cs-CZ" sz="2200" dirty="0" err="1" smtClean="0">
                <a:solidFill>
                  <a:srgbClr val="0070C0"/>
                </a:solidFill>
                <a:latin typeface="+mn-lt"/>
              </a:rPr>
              <a:t>Semizonální</a:t>
            </a:r>
            <a:r>
              <a:rPr lang="cs-CZ" altLang="cs-CZ" sz="2200" dirty="0" smtClean="0">
                <a:solidFill>
                  <a:srgbClr val="0070C0"/>
                </a:solidFill>
                <a:latin typeface="+mn-lt"/>
              </a:rPr>
              <a:t> výskyt rašelinišť.</a:t>
            </a:r>
            <a:endParaRPr lang="cs-CZ" altLang="cs-CZ" sz="2200" dirty="0">
              <a:solidFill>
                <a:srgbClr val="0070C0"/>
              </a:solidFill>
              <a:latin typeface="+mn-lt"/>
            </a:endParaRPr>
          </a:p>
          <a:p>
            <a:pPr>
              <a:spcBef>
                <a:spcPct val="50000"/>
              </a:spcBef>
            </a:pPr>
            <a:endParaRPr lang="cs-CZ" altLang="cs-CZ" sz="2200" dirty="0">
              <a:latin typeface="+mn-lt"/>
            </a:endParaRPr>
          </a:p>
          <a:p>
            <a:pPr>
              <a:spcBef>
                <a:spcPct val="50000"/>
              </a:spcBef>
            </a:pPr>
            <a:r>
              <a:rPr lang="cs-CZ" altLang="cs-CZ" sz="2200" dirty="0">
                <a:latin typeface="+mn-lt"/>
              </a:rPr>
              <a:t>	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A8C86822-0348-C4ED-EB25-6B5BEC59D9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6816" y="3608987"/>
            <a:ext cx="3213296" cy="314262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B0DFA39-FCC9-F265-9A8F-18E336B99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1900" y="3559064"/>
            <a:ext cx="2126484" cy="319254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7E7347EC-296E-7CD7-4934-BF0A70738DA7}"/>
              </a:ext>
            </a:extLst>
          </p:cNvPr>
          <p:cNvSpPr txBox="1"/>
          <p:nvPr/>
        </p:nvSpPr>
        <p:spPr>
          <a:xfrm>
            <a:off x="19512" y="5782117"/>
            <a:ext cx="24416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600" dirty="0"/>
              <a:t>náhodný výběr ze </a:t>
            </a:r>
            <a:r>
              <a:rPr lang="cs-CZ" sz="1600" dirty="0" err="1"/>
              <a:t>středoseverního</a:t>
            </a:r>
            <a:r>
              <a:rPr lang="cs-CZ" sz="1600" dirty="0"/>
              <a:t> Švédska: Google </a:t>
            </a:r>
            <a:r>
              <a:rPr lang="cs-CZ" sz="1600" dirty="0" err="1"/>
              <a:t>Maps</a:t>
            </a:r>
            <a:endParaRPr lang="cs-CZ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584200"/>
            <a:ext cx="4151313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288" y="3573463"/>
            <a:ext cx="4811712" cy="320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Obdélník 4"/>
          <p:cNvSpPr>
            <a:spLocks noChangeArrowheads="1"/>
          </p:cNvSpPr>
          <p:nvPr/>
        </p:nvSpPr>
        <p:spPr bwMode="auto">
          <a:xfrm>
            <a:off x="5940425" y="201613"/>
            <a:ext cx="1895475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4000" b="1" dirty="0">
                <a:solidFill>
                  <a:schemeClr val="accent2"/>
                </a:solidFill>
                <a:latin typeface="+mj-lt"/>
              </a:rPr>
              <a:t>podzoly</a:t>
            </a:r>
            <a:endParaRPr lang="cs-CZ" altLang="cs-CZ" sz="4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11269" name="TextovéPole 5"/>
          <p:cNvSpPr txBox="1">
            <a:spLocks noChangeArrowheads="1"/>
          </p:cNvSpPr>
          <p:nvPr/>
        </p:nvSpPr>
        <p:spPr bwMode="auto">
          <a:xfrm>
            <a:off x="1789113" y="1628775"/>
            <a:ext cx="622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1270" name="TextovéPole 6"/>
          <p:cNvSpPr txBox="1">
            <a:spLocks noChangeArrowheads="1"/>
          </p:cNvSpPr>
          <p:nvPr/>
        </p:nvSpPr>
        <p:spPr bwMode="auto">
          <a:xfrm>
            <a:off x="1789113" y="2349500"/>
            <a:ext cx="622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1271" name="TextovéPole 7"/>
          <p:cNvSpPr txBox="1">
            <a:spLocks noChangeArrowheads="1"/>
          </p:cNvSpPr>
          <p:nvPr/>
        </p:nvSpPr>
        <p:spPr bwMode="auto">
          <a:xfrm>
            <a:off x="1789113" y="3644900"/>
            <a:ext cx="622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1272" name="TextovéPole 8"/>
          <p:cNvSpPr txBox="1">
            <a:spLocks noChangeArrowheads="1"/>
          </p:cNvSpPr>
          <p:nvPr/>
        </p:nvSpPr>
        <p:spPr bwMode="auto">
          <a:xfrm>
            <a:off x="1763713" y="5272088"/>
            <a:ext cx="622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0000"/>
                </a:solidFill>
              </a:rPr>
              <a:t>g</a:t>
            </a:r>
          </a:p>
        </p:txBody>
      </p:sp>
      <p:sp>
        <p:nvSpPr>
          <p:cNvPr id="11273" name="TextovéPole 9"/>
          <p:cNvSpPr txBox="1">
            <a:spLocks noChangeArrowheads="1"/>
          </p:cNvSpPr>
          <p:nvPr/>
        </p:nvSpPr>
        <p:spPr bwMode="auto">
          <a:xfrm>
            <a:off x="900113" y="3789363"/>
            <a:ext cx="9810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200" b="1">
                <a:solidFill>
                  <a:srgbClr val="92D050"/>
                </a:solidFill>
              </a:rPr>
              <a:t>Promytí kolem kořene</a:t>
            </a:r>
          </a:p>
        </p:txBody>
      </p:sp>
      <p:sp>
        <p:nvSpPr>
          <p:cNvPr id="11274" name="TextovéPole 10"/>
          <p:cNvSpPr txBox="1">
            <a:spLocks noChangeArrowheads="1"/>
          </p:cNvSpPr>
          <p:nvPr/>
        </p:nvSpPr>
        <p:spPr bwMode="auto">
          <a:xfrm>
            <a:off x="1187450" y="4508500"/>
            <a:ext cx="406400" cy="277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200" b="1">
                <a:solidFill>
                  <a:srgbClr val="92D050"/>
                </a:solidFill>
              </a:rPr>
              <a:t>Fe</a:t>
            </a:r>
          </a:p>
        </p:txBody>
      </p:sp>
      <p:sp>
        <p:nvSpPr>
          <p:cNvPr id="11275" name="TextovéPole 11"/>
          <p:cNvSpPr txBox="1">
            <a:spLocks noChangeArrowheads="1"/>
          </p:cNvSpPr>
          <p:nvPr/>
        </p:nvSpPr>
        <p:spPr bwMode="auto">
          <a:xfrm>
            <a:off x="2365375" y="4221163"/>
            <a:ext cx="4064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200" b="1">
                <a:solidFill>
                  <a:srgbClr val="92D050"/>
                </a:solidFill>
              </a:rPr>
              <a:t>Fe</a:t>
            </a:r>
          </a:p>
        </p:txBody>
      </p:sp>
      <p:cxnSp>
        <p:nvCxnSpPr>
          <p:cNvPr id="11276" name="Přímá spojnice se šipkou 13"/>
          <p:cNvCxnSpPr>
            <a:cxnSpLocks noChangeShapeType="1"/>
          </p:cNvCxnSpPr>
          <p:nvPr/>
        </p:nvCxnSpPr>
        <p:spPr bwMode="auto">
          <a:xfrm flipH="1">
            <a:off x="6443663" y="2492375"/>
            <a:ext cx="576262" cy="2449513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77" name="TextovéPole 14"/>
          <p:cNvSpPr txBox="1">
            <a:spLocks noChangeArrowheads="1"/>
          </p:cNvSpPr>
          <p:nvPr/>
        </p:nvSpPr>
        <p:spPr bwMode="auto">
          <a:xfrm>
            <a:off x="6300788" y="2032000"/>
            <a:ext cx="25193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dirty="0">
                <a:latin typeface="+mj-lt"/>
              </a:rPr>
              <a:t>myceliová vrstva</a:t>
            </a:r>
          </a:p>
        </p:txBody>
      </p:sp>
      <p:cxnSp>
        <p:nvCxnSpPr>
          <p:cNvPr id="11278" name="Přímá spojnice se šipkou 16"/>
          <p:cNvCxnSpPr>
            <a:cxnSpLocks noChangeShapeType="1"/>
          </p:cNvCxnSpPr>
          <p:nvPr/>
        </p:nvCxnSpPr>
        <p:spPr bwMode="auto">
          <a:xfrm flipH="1">
            <a:off x="7092950" y="3213100"/>
            <a:ext cx="719138" cy="19446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279" name="TextovéPole 17"/>
          <p:cNvSpPr txBox="1">
            <a:spLocks noChangeArrowheads="1"/>
          </p:cNvSpPr>
          <p:nvPr/>
        </p:nvSpPr>
        <p:spPr bwMode="auto">
          <a:xfrm>
            <a:off x="7451725" y="2708275"/>
            <a:ext cx="10810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>
                <a:latin typeface="+mj-lt"/>
              </a:rPr>
              <a:t>uhlíky</a:t>
            </a:r>
          </a:p>
        </p:txBody>
      </p:sp>
      <p:sp>
        <p:nvSpPr>
          <p:cNvPr id="11280" name="TextovéPole 18"/>
          <p:cNvSpPr txBox="1">
            <a:spLocks noChangeArrowheads="1"/>
          </p:cNvSpPr>
          <p:nvPr/>
        </p:nvSpPr>
        <p:spPr bwMode="auto">
          <a:xfrm>
            <a:off x="5003800" y="4335463"/>
            <a:ext cx="622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1281" name="TextovéPole 19"/>
          <p:cNvSpPr txBox="1">
            <a:spLocks noChangeArrowheads="1"/>
          </p:cNvSpPr>
          <p:nvPr/>
        </p:nvSpPr>
        <p:spPr bwMode="auto">
          <a:xfrm>
            <a:off x="5029200" y="4695825"/>
            <a:ext cx="622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1282" name="TextovéPole 20"/>
          <p:cNvSpPr txBox="1">
            <a:spLocks noChangeArrowheads="1"/>
          </p:cNvSpPr>
          <p:nvPr/>
        </p:nvSpPr>
        <p:spPr bwMode="auto">
          <a:xfrm>
            <a:off x="5029200" y="6135688"/>
            <a:ext cx="622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0000"/>
                </a:solidFill>
              </a:rPr>
              <a:t>B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bdélník 1"/>
          <p:cNvSpPr>
            <a:spLocks noChangeArrowheads="1"/>
          </p:cNvSpPr>
          <p:nvPr/>
        </p:nvSpPr>
        <p:spPr bwMode="auto">
          <a:xfrm>
            <a:off x="0" y="25400"/>
            <a:ext cx="9144000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Častá disturbance: přemisťování půdních vrstev při vývratech stromů (</a:t>
            </a:r>
            <a:r>
              <a:rPr lang="cs-CZ" altLang="cs-CZ" b="1" dirty="0" err="1">
                <a:solidFill>
                  <a:srgbClr val="C00000"/>
                </a:solidFill>
                <a:latin typeface="+mj-lt"/>
              </a:rPr>
              <a:t>arboriturbace</a:t>
            </a:r>
            <a:r>
              <a:rPr lang="cs-CZ" altLang="cs-CZ" dirty="0">
                <a:latin typeface="+mj-lt"/>
              </a:rPr>
              <a:t>) nebo převrstvení půdy </a:t>
            </a:r>
            <a:r>
              <a:rPr lang="cs-CZ" altLang="cs-CZ" dirty="0" err="1">
                <a:latin typeface="+mj-lt"/>
              </a:rPr>
              <a:t>svahovinami</a:t>
            </a:r>
            <a:r>
              <a:rPr lang="cs-CZ" altLang="cs-CZ" dirty="0">
                <a:latin typeface="+mj-lt"/>
              </a:rPr>
              <a:t> při lavinách (horská tajga).</a:t>
            </a:r>
          </a:p>
        </p:txBody>
      </p:sp>
      <p:pic>
        <p:nvPicPr>
          <p:cNvPr id="12291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412875"/>
            <a:ext cx="8029575" cy="535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73831"/>
            <a:ext cx="5400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+mn-lt"/>
              </a:rPr>
              <a:t>permafrost</a:t>
            </a:r>
            <a:endParaRPr lang="cs-CZ" b="1" dirty="0">
              <a:latin typeface="+mn-lt"/>
            </a:endParaRPr>
          </a:p>
        </p:txBody>
      </p:sp>
      <p:pic>
        <p:nvPicPr>
          <p:cNvPr id="3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139258" cy="2759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2721528" y="547934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„opilé lesy“</a:t>
            </a:r>
            <a:endParaRPr lang="cs-CZ" dirty="0">
              <a:latin typeface="+mj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2627784" y="922037"/>
            <a:ext cx="179113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z-Cyrl-AZ" altLang="cs-CZ" dirty="0">
                <a:solidFill>
                  <a:srgbClr val="FF0000"/>
                </a:solidFill>
              </a:rPr>
              <a:t>пьяные леса</a:t>
            </a:r>
            <a:endParaRPr lang="cs-CZ" altLang="cs-CZ" dirty="0">
              <a:solidFill>
                <a:srgbClr val="FF0000"/>
              </a:solidFill>
            </a:endParaRPr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2" y="3564446"/>
            <a:ext cx="4788024" cy="3190769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5004048" y="5171588"/>
            <a:ext cx="43353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světlá modřínová tajga na souvislém permafrostu v Jakutsku (analogie našeho glaciálu?)</a:t>
            </a:r>
            <a:endParaRPr lang="cs-CZ" dirty="0">
              <a:latin typeface="+mj-lt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8135888" y="6519446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+mj-lt"/>
              </a:rPr>
              <a:t>wikipedia</a:t>
            </a:r>
            <a:endParaRPr lang="cs-CZ" sz="1600" dirty="0">
              <a:latin typeface="+mj-lt"/>
            </a:endParaRPr>
          </a:p>
        </p:txBody>
      </p:sp>
      <p:cxnSp>
        <p:nvCxnSpPr>
          <p:cNvPr id="12" name="Přímá spojnice se šipkou 11"/>
          <p:cNvCxnSpPr/>
          <p:nvPr/>
        </p:nvCxnSpPr>
        <p:spPr bwMode="auto">
          <a:xfrm>
            <a:off x="827584" y="3164619"/>
            <a:ext cx="1512168" cy="199521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3" name="TextovéPole 12"/>
          <p:cNvSpPr txBox="1"/>
          <p:nvPr/>
        </p:nvSpPr>
        <p:spPr>
          <a:xfrm>
            <a:off x="20592" y="2673786"/>
            <a:ext cx="216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 smtClean="0">
                <a:latin typeface="+mj-lt"/>
              </a:rPr>
              <a:t>termokrasové</a:t>
            </a:r>
            <a:r>
              <a:rPr lang="cs-CZ" sz="1800" dirty="0" smtClean="0">
                <a:latin typeface="+mj-lt"/>
              </a:rPr>
              <a:t> jezírko (</a:t>
            </a:r>
            <a:r>
              <a:rPr lang="cs-CZ" sz="1800" dirty="0" err="1" smtClean="0">
                <a:latin typeface="+mj-lt"/>
              </a:rPr>
              <a:t>alas</a:t>
            </a:r>
            <a:r>
              <a:rPr lang="cs-CZ" sz="1800" dirty="0" smtClean="0">
                <a:latin typeface="+mj-lt"/>
              </a:rPr>
              <a:t>)</a:t>
            </a:r>
            <a:endParaRPr lang="cs-CZ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14316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1026"/>
          <p:cNvSpPr txBox="1">
            <a:spLocks noChangeArrowheads="1"/>
          </p:cNvSpPr>
          <p:nvPr/>
        </p:nvSpPr>
        <p:spPr bwMode="auto">
          <a:xfrm>
            <a:off x="152400" y="219837"/>
            <a:ext cx="5105400" cy="70788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Dominanty</a:t>
            </a:r>
            <a:endParaRPr lang="cs-CZ" sz="4000" dirty="0">
              <a:latin typeface="+mj-lt"/>
            </a:endParaRPr>
          </a:p>
        </p:txBody>
      </p:sp>
      <p:sp>
        <p:nvSpPr>
          <p:cNvPr id="13315" name="Text Box 1027"/>
          <p:cNvSpPr txBox="1">
            <a:spLocks noChangeArrowheads="1"/>
          </p:cNvSpPr>
          <p:nvPr/>
        </p:nvSpPr>
        <p:spPr bwMode="auto">
          <a:xfrm>
            <a:off x="0" y="1745004"/>
            <a:ext cx="9144000" cy="507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i="1" dirty="0" err="1">
                <a:latin typeface="+mj-lt"/>
              </a:rPr>
              <a:t>Picea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abies</a:t>
            </a:r>
            <a:r>
              <a:rPr lang="cs-CZ" altLang="cs-CZ" i="1" dirty="0">
                <a:latin typeface="+mj-lt"/>
              </a:rPr>
              <a:t>, P. </a:t>
            </a:r>
            <a:r>
              <a:rPr lang="cs-CZ" altLang="cs-CZ" i="1" dirty="0" err="1">
                <a:latin typeface="+mj-lt"/>
              </a:rPr>
              <a:t>obovata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Abies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sibirica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Larix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sibirica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Pinus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sylvestris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Betula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Sorbus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Alnus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Populus</a:t>
            </a:r>
            <a:endParaRPr lang="cs-CZ" altLang="cs-CZ" i="1" dirty="0">
              <a:latin typeface="+mj-lt"/>
            </a:endParaRPr>
          </a:p>
          <a:p>
            <a:pPr>
              <a:spcBef>
                <a:spcPct val="50000"/>
              </a:spcBef>
            </a:pPr>
            <a:endParaRPr lang="cs-CZ" altLang="cs-CZ" b="1" i="1" dirty="0">
              <a:latin typeface="+mj-lt"/>
            </a:endParaRPr>
          </a:p>
          <a:p>
            <a:pPr>
              <a:spcBef>
                <a:spcPct val="50000"/>
              </a:spcBef>
            </a:pPr>
            <a:endParaRPr lang="cs-CZ" altLang="cs-CZ" b="1" i="1" dirty="0">
              <a:latin typeface="+mj-lt"/>
            </a:endParaRPr>
          </a:p>
          <a:p>
            <a:pPr>
              <a:spcBef>
                <a:spcPct val="50000"/>
              </a:spcBef>
            </a:pPr>
            <a:endParaRPr lang="cs-CZ" altLang="cs-CZ" b="1" i="1" dirty="0">
              <a:latin typeface="+mj-lt"/>
            </a:endParaRPr>
          </a:p>
          <a:p>
            <a:pPr>
              <a:spcBef>
                <a:spcPct val="50000"/>
              </a:spcBef>
            </a:pPr>
            <a:endParaRPr lang="cs-CZ" altLang="cs-CZ" b="1" i="1" dirty="0">
              <a:latin typeface="+mj-lt"/>
            </a:endParaRPr>
          </a:p>
          <a:p>
            <a:pPr>
              <a:spcBef>
                <a:spcPct val="50000"/>
              </a:spcBef>
            </a:pPr>
            <a:endParaRPr lang="cs-CZ" altLang="cs-CZ" b="1" i="1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i="1" dirty="0" err="1">
                <a:latin typeface="+mj-lt"/>
              </a:rPr>
              <a:t>Vaccinium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myrtillus</a:t>
            </a:r>
            <a:r>
              <a:rPr lang="cs-CZ" altLang="cs-CZ" i="1" dirty="0">
                <a:latin typeface="+mj-lt"/>
              </a:rPr>
              <a:t>, V. </a:t>
            </a:r>
            <a:r>
              <a:rPr lang="cs-CZ" altLang="cs-CZ" i="1" dirty="0" err="1">
                <a:latin typeface="+mj-lt"/>
              </a:rPr>
              <a:t>vitis-idaea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Oxalis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acetosella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Maianthemum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bifolium</a:t>
            </a:r>
            <a:endParaRPr lang="cs-CZ" altLang="cs-CZ" i="1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b="1" dirty="0">
                <a:latin typeface="+mj-lt"/>
              </a:rPr>
              <a:t>mechy, lišejníky, kapradiny</a:t>
            </a:r>
            <a:endParaRPr lang="cs-CZ" altLang="cs-CZ" i="1" dirty="0">
              <a:latin typeface="+mj-lt"/>
            </a:endParaRPr>
          </a:p>
        </p:txBody>
      </p:sp>
      <p:sp>
        <p:nvSpPr>
          <p:cNvPr id="13316" name="Text Box 1028"/>
          <p:cNvSpPr txBox="1">
            <a:spLocks noChangeArrowheads="1"/>
          </p:cNvSpPr>
          <p:nvPr/>
        </p:nvSpPr>
        <p:spPr bwMode="auto">
          <a:xfrm>
            <a:off x="152400" y="1047750"/>
            <a:ext cx="419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latin typeface="+mj-lt"/>
              </a:rPr>
              <a:t>Boreální zóna EURASIE</a:t>
            </a:r>
            <a:endParaRPr lang="cs-CZ" altLang="cs-CZ" dirty="0">
              <a:latin typeface="+mj-lt"/>
            </a:endParaRPr>
          </a:p>
        </p:txBody>
      </p:sp>
      <p:pic>
        <p:nvPicPr>
          <p:cNvPr id="13317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13" y="2852738"/>
            <a:ext cx="3552825" cy="23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963" y="2817813"/>
            <a:ext cx="3570287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TextovéPole 3"/>
          <p:cNvSpPr txBox="1">
            <a:spLocks noChangeArrowheads="1"/>
          </p:cNvSpPr>
          <p:nvPr/>
        </p:nvSpPr>
        <p:spPr bwMode="auto">
          <a:xfrm>
            <a:off x="900113" y="2792413"/>
            <a:ext cx="10795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200" b="1" i="1">
                <a:solidFill>
                  <a:srgbClr val="FF0000"/>
                </a:solidFill>
              </a:rPr>
              <a:t>Abies sibirica</a:t>
            </a:r>
          </a:p>
        </p:txBody>
      </p:sp>
      <p:sp>
        <p:nvSpPr>
          <p:cNvPr id="13320" name="TextovéPole 9"/>
          <p:cNvSpPr txBox="1">
            <a:spLocks noChangeArrowheads="1"/>
          </p:cNvSpPr>
          <p:nvPr/>
        </p:nvSpPr>
        <p:spPr bwMode="auto">
          <a:xfrm>
            <a:off x="2051050" y="3368675"/>
            <a:ext cx="10810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200" b="1" i="1">
                <a:solidFill>
                  <a:srgbClr val="FF0000"/>
                </a:solidFill>
              </a:rPr>
              <a:t>Pinus sibirica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152400" y="1804988"/>
            <a:ext cx="8458200" cy="101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i="1" dirty="0" err="1">
                <a:latin typeface="+mj-lt"/>
              </a:rPr>
              <a:t>Picea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glauca</a:t>
            </a:r>
            <a:r>
              <a:rPr lang="cs-CZ" altLang="cs-CZ" i="1" dirty="0">
                <a:latin typeface="+mj-lt"/>
              </a:rPr>
              <a:t>, P. </a:t>
            </a:r>
            <a:r>
              <a:rPr lang="cs-CZ" altLang="cs-CZ" i="1" dirty="0" err="1">
                <a:latin typeface="+mj-lt"/>
              </a:rPr>
              <a:t>mariana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Larix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laricina</a:t>
            </a:r>
            <a:r>
              <a:rPr lang="cs-CZ" altLang="cs-CZ" i="1" dirty="0">
                <a:latin typeface="+mj-lt"/>
              </a:rPr>
              <a:t>, </a:t>
            </a:r>
          </a:p>
          <a:p>
            <a:pPr>
              <a:spcBef>
                <a:spcPct val="50000"/>
              </a:spcBef>
            </a:pPr>
            <a:r>
              <a:rPr lang="cs-CZ" altLang="cs-CZ" i="1" dirty="0" err="1">
                <a:latin typeface="+mj-lt"/>
              </a:rPr>
              <a:t>Abies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balsamea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Betula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Populus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Alnus</a:t>
            </a:r>
            <a:endParaRPr lang="cs-CZ" altLang="cs-CZ" i="1" dirty="0">
              <a:latin typeface="+mj-lt"/>
            </a:endParaRP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228600" y="1143000"/>
            <a:ext cx="5029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latin typeface="+mj-lt"/>
              </a:rPr>
              <a:t>Boreální zóna SEV. AMERIKY</a:t>
            </a:r>
            <a:endParaRPr lang="cs-CZ" altLang="cs-CZ" dirty="0">
              <a:latin typeface="+mj-lt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228600" y="3124200"/>
            <a:ext cx="50292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4000" b="1" dirty="0">
                <a:solidFill>
                  <a:srgbClr val="008000"/>
                </a:solidFill>
                <a:latin typeface="+mj-lt"/>
              </a:rPr>
              <a:t>Horský jehličnatý les</a:t>
            </a:r>
            <a:endParaRPr lang="cs-CZ" altLang="cs-CZ" sz="4000" dirty="0">
              <a:latin typeface="+mj-lt"/>
            </a:endParaRPr>
          </a:p>
        </p:txBody>
      </p:sp>
      <p:sp>
        <p:nvSpPr>
          <p:cNvPr id="14342" name="Text Box 6"/>
          <p:cNvSpPr txBox="1">
            <a:spLocks noChangeArrowheads="1"/>
          </p:cNvSpPr>
          <p:nvPr/>
        </p:nvSpPr>
        <p:spPr bwMode="auto">
          <a:xfrm>
            <a:off x="228599" y="4090328"/>
            <a:ext cx="8843963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latin typeface="+mj-lt"/>
              </a:rPr>
              <a:t>Evropa </a:t>
            </a:r>
            <a:r>
              <a:rPr lang="cs-CZ" altLang="cs-CZ" dirty="0" smtClean="0">
                <a:latin typeface="+mj-lt"/>
              </a:rPr>
              <a:t>– </a:t>
            </a:r>
            <a:r>
              <a:rPr lang="cs-CZ" altLang="cs-CZ" i="1" dirty="0" err="1" smtClean="0">
                <a:latin typeface="+mj-lt"/>
              </a:rPr>
              <a:t>Picea</a:t>
            </a:r>
            <a:r>
              <a:rPr lang="cs-CZ" altLang="cs-CZ" i="1" dirty="0" smtClean="0">
                <a:latin typeface="+mj-lt"/>
              </a:rPr>
              <a:t> </a:t>
            </a:r>
            <a:r>
              <a:rPr lang="cs-CZ" altLang="cs-CZ" i="1" dirty="0" err="1" smtClean="0">
                <a:latin typeface="+mj-lt"/>
              </a:rPr>
              <a:t>abies</a:t>
            </a:r>
            <a:r>
              <a:rPr lang="cs-CZ" altLang="cs-CZ" i="1" dirty="0" smtClean="0">
                <a:latin typeface="+mj-lt"/>
              </a:rPr>
              <a:t>, </a:t>
            </a:r>
            <a:r>
              <a:rPr lang="cs-CZ" altLang="cs-CZ" i="1" dirty="0" err="1" smtClean="0">
                <a:latin typeface="+mj-lt"/>
              </a:rPr>
              <a:t>Abies</a:t>
            </a:r>
            <a:r>
              <a:rPr lang="cs-CZ" altLang="cs-CZ" i="1" dirty="0" smtClean="0">
                <a:latin typeface="+mj-lt"/>
              </a:rPr>
              <a:t> alba, </a:t>
            </a:r>
            <a:r>
              <a:rPr lang="cs-CZ" altLang="cs-CZ" i="1" dirty="0" err="1" smtClean="0">
                <a:latin typeface="+mj-lt"/>
              </a:rPr>
              <a:t>Larix</a:t>
            </a:r>
            <a:r>
              <a:rPr lang="cs-CZ" altLang="cs-CZ" i="1" dirty="0" smtClean="0">
                <a:latin typeface="+mj-lt"/>
              </a:rPr>
              <a:t> decidua, P. </a:t>
            </a:r>
            <a:r>
              <a:rPr lang="cs-CZ" altLang="cs-CZ" i="1" dirty="0" err="1" smtClean="0">
                <a:latin typeface="+mj-lt"/>
              </a:rPr>
              <a:t>cembra</a:t>
            </a:r>
            <a:r>
              <a:rPr lang="cs-CZ" altLang="cs-CZ" i="1" dirty="0" smtClean="0">
                <a:latin typeface="+mj-lt"/>
              </a:rPr>
              <a:t>, P. </a:t>
            </a:r>
            <a:r>
              <a:rPr lang="cs-CZ" altLang="cs-CZ" i="1" dirty="0" err="1" smtClean="0">
                <a:latin typeface="+mj-lt"/>
              </a:rPr>
              <a:t>mugo</a:t>
            </a:r>
            <a:endParaRPr lang="cs-CZ" altLang="cs-CZ" b="1" i="1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b="1" dirty="0">
                <a:latin typeface="+mj-lt"/>
              </a:rPr>
              <a:t>Kontinentální Asie -</a:t>
            </a:r>
            <a:r>
              <a:rPr lang="cs-CZ" altLang="cs-CZ" b="1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Larix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dahurica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Pinus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 smtClean="0">
                <a:latin typeface="+mj-lt"/>
              </a:rPr>
              <a:t>pumila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smtClean="0">
                <a:latin typeface="+mj-lt"/>
              </a:rPr>
              <a:t>P. </a:t>
            </a:r>
            <a:r>
              <a:rPr lang="cs-CZ" altLang="cs-CZ" i="1" dirty="0" err="1" smtClean="0">
                <a:latin typeface="+mj-lt"/>
              </a:rPr>
              <a:t>sibirica</a:t>
            </a:r>
            <a:r>
              <a:rPr lang="cs-CZ" altLang="cs-CZ" dirty="0" smtClean="0">
                <a:latin typeface="+mj-lt"/>
              </a:rPr>
              <a:t>, </a:t>
            </a:r>
            <a:r>
              <a:rPr lang="cs-CZ" altLang="cs-CZ" i="1" dirty="0" err="1" smtClean="0">
                <a:latin typeface="+mj-lt"/>
              </a:rPr>
              <a:t>Abies</a:t>
            </a:r>
            <a:r>
              <a:rPr lang="cs-CZ" altLang="cs-CZ" i="1" dirty="0" smtClean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gracilis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Betula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ermanii</a:t>
            </a:r>
            <a:endParaRPr lang="cs-CZ" altLang="cs-CZ" i="1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b="1" dirty="0">
                <a:latin typeface="+mj-lt"/>
              </a:rPr>
              <a:t>Severní Amerika - </a:t>
            </a:r>
            <a:r>
              <a:rPr lang="cs-CZ" altLang="cs-CZ" i="1" dirty="0" err="1" smtClean="0">
                <a:latin typeface="+mj-lt"/>
              </a:rPr>
              <a:t>Picea</a:t>
            </a:r>
            <a:r>
              <a:rPr lang="cs-CZ" altLang="cs-CZ" i="1" dirty="0" smtClean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glauca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Pinus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contorta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Abies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lasiocarpa</a:t>
            </a:r>
            <a:r>
              <a:rPr lang="cs-CZ" altLang="cs-CZ" i="1" dirty="0">
                <a:latin typeface="+mj-lt"/>
              </a:rPr>
              <a:t> </a:t>
            </a:r>
          </a:p>
        </p:txBody>
      </p:sp>
      <p:pic>
        <p:nvPicPr>
          <p:cNvPr id="14343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076325"/>
            <a:ext cx="3563938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4" name="TextovéPole 11"/>
          <p:cNvSpPr txBox="1">
            <a:spLocks noChangeArrowheads="1"/>
          </p:cNvSpPr>
          <p:nvPr/>
        </p:nvSpPr>
        <p:spPr bwMode="auto">
          <a:xfrm>
            <a:off x="6732588" y="776288"/>
            <a:ext cx="15113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200" b="1" i="1">
                <a:solidFill>
                  <a:srgbClr val="FF0000"/>
                </a:solidFill>
              </a:rPr>
              <a:t>Picea mariana</a:t>
            </a:r>
          </a:p>
        </p:txBody>
      </p:sp>
      <p:sp>
        <p:nvSpPr>
          <p:cNvPr id="9" name="Text Box 1026"/>
          <p:cNvSpPr txBox="1">
            <a:spLocks noChangeArrowheads="1"/>
          </p:cNvSpPr>
          <p:nvPr/>
        </p:nvSpPr>
        <p:spPr bwMode="auto">
          <a:xfrm>
            <a:off x="152400" y="219837"/>
            <a:ext cx="5105400" cy="70788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Dominanty</a:t>
            </a:r>
            <a:endParaRPr lang="cs-CZ" sz="4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4288"/>
            <a:ext cx="9144000" cy="558546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35496" y="5733256"/>
            <a:ext cx="900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latin typeface="+mj-lt"/>
              </a:rPr>
              <a:t>Pinus</a:t>
            </a:r>
            <a:r>
              <a:rPr lang="cs-CZ" i="1" dirty="0" smtClean="0">
                <a:latin typeface="+mj-lt"/>
              </a:rPr>
              <a:t> </a:t>
            </a:r>
            <a:r>
              <a:rPr lang="cs-CZ" i="1" dirty="0" err="1" smtClean="0">
                <a:latin typeface="+mj-lt"/>
              </a:rPr>
              <a:t>cembra</a:t>
            </a:r>
            <a:r>
              <a:rPr lang="cs-CZ" i="1" dirty="0" smtClean="0">
                <a:latin typeface="+mj-lt"/>
              </a:rPr>
              <a:t> </a:t>
            </a:r>
            <a:r>
              <a:rPr lang="cs-CZ" dirty="0" err="1" smtClean="0">
                <a:latin typeface="+mj-lt"/>
              </a:rPr>
              <a:t>agg</a:t>
            </a:r>
            <a:r>
              <a:rPr lang="cs-CZ" dirty="0" smtClean="0">
                <a:latin typeface="+mj-lt"/>
              </a:rPr>
              <a:t>.: </a:t>
            </a:r>
            <a:r>
              <a:rPr lang="cs-CZ" i="1" dirty="0" smtClean="0">
                <a:latin typeface="+mj-lt"/>
              </a:rPr>
              <a:t>P. </a:t>
            </a:r>
            <a:r>
              <a:rPr lang="cs-CZ" i="1" dirty="0" err="1" smtClean="0">
                <a:latin typeface="+mj-lt"/>
              </a:rPr>
              <a:t>cembra</a:t>
            </a:r>
            <a:r>
              <a:rPr lang="cs-CZ" i="1" dirty="0" smtClean="0">
                <a:latin typeface="+mj-lt"/>
              </a:rPr>
              <a:t> </a:t>
            </a:r>
            <a:r>
              <a:rPr lang="cs-CZ" dirty="0" smtClean="0">
                <a:latin typeface="+mj-lt"/>
              </a:rPr>
              <a:t>(Alpy, Karpaty); </a:t>
            </a:r>
            <a:r>
              <a:rPr lang="cs-CZ" i="1" dirty="0" smtClean="0">
                <a:latin typeface="+mj-lt"/>
              </a:rPr>
              <a:t>P. </a:t>
            </a:r>
            <a:r>
              <a:rPr lang="cs-CZ" i="1" dirty="0" err="1" smtClean="0">
                <a:latin typeface="+mj-lt"/>
              </a:rPr>
              <a:t>peuce</a:t>
            </a:r>
            <a:r>
              <a:rPr lang="cs-CZ" dirty="0" smtClean="0">
                <a:latin typeface="+mj-lt"/>
              </a:rPr>
              <a:t> (Balkán); P</a:t>
            </a:r>
            <a:r>
              <a:rPr lang="cs-CZ" i="1" dirty="0" smtClean="0">
                <a:latin typeface="+mj-lt"/>
              </a:rPr>
              <a:t>. </a:t>
            </a:r>
            <a:r>
              <a:rPr lang="cs-CZ" i="1" dirty="0" err="1" smtClean="0">
                <a:latin typeface="+mj-lt"/>
              </a:rPr>
              <a:t>sibirica</a:t>
            </a:r>
            <a:r>
              <a:rPr lang="cs-CZ" dirty="0" smtClean="0">
                <a:latin typeface="+mj-lt"/>
              </a:rPr>
              <a:t> (Sibiř)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579187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32016"/>
            <a:ext cx="8746235" cy="482453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796136" y="1268760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i="1" dirty="0" smtClean="0">
                <a:solidFill>
                  <a:schemeClr val="bg1"/>
                </a:solidFill>
                <a:latin typeface="+mj-lt"/>
              </a:rPr>
              <a:t>L. </a:t>
            </a:r>
            <a:r>
              <a:rPr lang="cs-CZ" sz="1800" i="1" dirty="0" err="1" smtClean="0">
                <a:solidFill>
                  <a:schemeClr val="bg1"/>
                </a:solidFill>
                <a:latin typeface="+mj-lt"/>
              </a:rPr>
              <a:t>cajanderi</a:t>
            </a:r>
            <a:endParaRPr lang="cs-CZ" sz="1800" i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06103"/>
            <a:ext cx="3851920" cy="2551897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3995936" y="6362007"/>
            <a:ext cx="46417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 err="1" smtClean="0">
                <a:latin typeface="+mj-lt"/>
              </a:rPr>
              <a:t>Abies</a:t>
            </a:r>
            <a:r>
              <a:rPr lang="cs-CZ" i="1" dirty="0" smtClean="0">
                <a:latin typeface="+mj-lt"/>
              </a:rPr>
              <a:t> alba</a:t>
            </a:r>
            <a:r>
              <a:rPr lang="cs-CZ" dirty="0" smtClean="0">
                <a:latin typeface="+mj-lt"/>
              </a:rPr>
              <a:t>: původní areál</a:t>
            </a:r>
            <a:endParaRPr lang="cs-CZ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666986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51" y="44624"/>
            <a:ext cx="9018393" cy="43924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8" y="3356992"/>
            <a:ext cx="6120681" cy="3434913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5508104" y="5143828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>
                <a:latin typeface="+mj-lt"/>
              </a:rPr>
              <a:t>Jak je to s </a:t>
            </a:r>
            <a:r>
              <a:rPr lang="cs-CZ" i="1" dirty="0" smtClean="0">
                <a:latin typeface="+mj-lt"/>
              </a:rPr>
              <a:t>P. </a:t>
            </a:r>
            <a:r>
              <a:rPr lang="cs-CZ" i="1" dirty="0" err="1" smtClean="0">
                <a:latin typeface="+mj-lt"/>
              </a:rPr>
              <a:t>obovata</a:t>
            </a:r>
            <a:r>
              <a:rPr lang="cs-CZ" i="1" dirty="0" smtClean="0">
                <a:latin typeface="+mj-lt"/>
              </a:rPr>
              <a:t>?</a:t>
            </a:r>
            <a:endParaRPr lang="cs-CZ" dirty="0">
              <a:latin typeface="+mj-lt"/>
            </a:endParaRPr>
          </a:p>
        </p:txBody>
      </p:sp>
      <p:sp>
        <p:nvSpPr>
          <p:cNvPr id="5" name="Obdélník 4"/>
          <p:cNvSpPr/>
          <p:nvPr/>
        </p:nvSpPr>
        <p:spPr>
          <a:xfrm>
            <a:off x="5511584" y="5605493"/>
            <a:ext cx="36724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latin typeface="+mj-lt"/>
              </a:rPr>
              <a:t>Zasahuje do Evropy nebo jde o </a:t>
            </a:r>
            <a:r>
              <a:rPr lang="cs-CZ" i="1" dirty="0" err="1" smtClean="0">
                <a:latin typeface="+mj-lt"/>
              </a:rPr>
              <a:t>Picea</a:t>
            </a:r>
            <a:r>
              <a:rPr lang="cs-CZ" i="1" dirty="0" smtClean="0">
                <a:latin typeface="+mj-lt"/>
              </a:rPr>
              <a:t> × </a:t>
            </a:r>
            <a:r>
              <a:rPr lang="cs-CZ" i="1" dirty="0" err="1" smtClean="0">
                <a:latin typeface="+mj-lt"/>
              </a:rPr>
              <a:t>fennica</a:t>
            </a:r>
            <a:r>
              <a:rPr lang="cs-CZ" dirty="0" smtClean="0">
                <a:latin typeface="+mj-lt"/>
              </a:rPr>
              <a:t>?</a:t>
            </a:r>
            <a:r>
              <a:rPr lang="cs-CZ" dirty="0" smtClean="0"/>
              <a:t> 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483804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Text Box 7"/>
          <p:cNvSpPr txBox="1">
            <a:spLocks noChangeArrowheads="1"/>
          </p:cNvSpPr>
          <p:nvPr/>
        </p:nvSpPr>
        <p:spPr bwMode="auto">
          <a:xfrm>
            <a:off x="0" y="1125538"/>
            <a:ext cx="9061449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latin typeface="+mj-lt"/>
              </a:rPr>
              <a:t>Východní Asie</a:t>
            </a:r>
            <a:r>
              <a:rPr lang="cs-CZ" altLang="cs-CZ" dirty="0">
                <a:latin typeface="+mj-lt"/>
              </a:rPr>
              <a:t> (Japonsko): jehličnatý les na kontaktu s opadavým lesem.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Japonský cedr </a:t>
            </a:r>
            <a:r>
              <a:rPr lang="cs-CZ" altLang="cs-CZ" i="1" dirty="0" err="1">
                <a:latin typeface="+mj-lt"/>
              </a:rPr>
              <a:t>Cryptomeria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japonica</a:t>
            </a:r>
            <a:endParaRPr lang="cs-CZ" altLang="cs-CZ" i="1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i="1" dirty="0" err="1">
                <a:latin typeface="+mj-lt"/>
              </a:rPr>
              <a:t>Abies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homolepis</a:t>
            </a:r>
            <a:r>
              <a:rPr lang="cs-CZ" altLang="cs-CZ" i="1" dirty="0">
                <a:latin typeface="+mj-lt"/>
              </a:rPr>
              <a:t>, A. firma, Tsuga </a:t>
            </a:r>
            <a:r>
              <a:rPr lang="cs-CZ" altLang="cs-CZ" i="1" dirty="0" err="1">
                <a:latin typeface="+mj-lt"/>
              </a:rPr>
              <a:t>sieboldii</a:t>
            </a:r>
            <a:r>
              <a:rPr lang="cs-CZ" altLang="cs-CZ" i="1" dirty="0">
                <a:latin typeface="+mj-lt"/>
              </a:rPr>
              <a:t>, </a:t>
            </a:r>
          </a:p>
          <a:p>
            <a:pPr>
              <a:spcBef>
                <a:spcPct val="50000"/>
              </a:spcBef>
            </a:pPr>
            <a:r>
              <a:rPr lang="cs-CZ" altLang="cs-CZ" i="1" dirty="0" err="1">
                <a:latin typeface="+mj-lt"/>
              </a:rPr>
              <a:t>Chamaecyparis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Thuja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Thujopsis</a:t>
            </a:r>
            <a:r>
              <a:rPr lang="cs-CZ" altLang="cs-CZ" i="1" dirty="0">
                <a:latin typeface="+mj-lt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Velmi vzácně borovice (hory </a:t>
            </a:r>
            <a:r>
              <a:rPr lang="cs-CZ" altLang="cs-CZ" dirty="0" err="1">
                <a:latin typeface="+mj-lt"/>
              </a:rPr>
              <a:t>jv</a:t>
            </a:r>
            <a:r>
              <a:rPr lang="cs-CZ" altLang="cs-CZ" dirty="0">
                <a:latin typeface="+mj-lt"/>
              </a:rPr>
              <a:t>. Asie, Jáva)</a:t>
            </a:r>
          </a:p>
          <a:p>
            <a:pPr>
              <a:spcBef>
                <a:spcPct val="50000"/>
              </a:spcBef>
            </a:pPr>
            <a:endParaRPr lang="cs-CZ" altLang="cs-CZ" i="1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b="1" dirty="0">
                <a:latin typeface="+mj-lt"/>
              </a:rPr>
              <a:t>Jižní polokoule</a:t>
            </a:r>
            <a:r>
              <a:rPr lang="cs-CZ" altLang="cs-CZ" dirty="0">
                <a:latin typeface="+mj-lt"/>
              </a:rPr>
              <a:t> – fragmenty: </a:t>
            </a:r>
            <a:r>
              <a:rPr lang="cs-CZ" altLang="cs-CZ" dirty="0" err="1">
                <a:latin typeface="+mj-lt"/>
              </a:rPr>
              <a:t>araukariové</a:t>
            </a:r>
            <a:r>
              <a:rPr lang="cs-CZ" altLang="cs-CZ" dirty="0">
                <a:latin typeface="+mj-lt"/>
              </a:rPr>
              <a:t> lesy v horách jižního Chile a na Novém Zélandě s nejasným postavením v rámci biomů; někdy se řadí k samostatnému biomu vždyzelených lesů teplé </a:t>
            </a:r>
            <a:r>
              <a:rPr lang="cs-CZ" altLang="cs-CZ" dirty="0" err="1">
                <a:latin typeface="+mj-lt"/>
              </a:rPr>
              <a:t>temperátní</a:t>
            </a:r>
            <a:r>
              <a:rPr lang="cs-CZ" altLang="cs-CZ" dirty="0">
                <a:latin typeface="+mj-lt"/>
              </a:rPr>
              <a:t> zóny. Též se vyskytuje </a:t>
            </a:r>
            <a:r>
              <a:rPr lang="cs-CZ" altLang="cs-CZ" i="1" dirty="0" err="1">
                <a:latin typeface="+mj-lt"/>
              </a:rPr>
              <a:t>Podocarpus</a:t>
            </a:r>
            <a:r>
              <a:rPr lang="cs-CZ" altLang="cs-CZ" i="1" dirty="0">
                <a:latin typeface="+mj-lt"/>
              </a:rPr>
              <a:t>. </a:t>
            </a:r>
            <a:r>
              <a:rPr lang="cs-CZ" altLang="cs-CZ" i="1" dirty="0" err="1">
                <a:latin typeface="+mj-lt"/>
              </a:rPr>
              <a:t>Araucaria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dirty="0">
                <a:latin typeface="+mj-lt"/>
              </a:rPr>
              <a:t>a </a:t>
            </a:r>
            <a:r>
              <a:rPr lang="cs-CZ" altLang="cs-CZ" i="1" dirty="0" err="1">
                <a:latin typeface="+mj-lt"/>
              </a:rPr>
              <a:t>Podocarpus</a:t>
            </a:r>
            <a:r>
              <a:rPr lang="cs-CZ" altLang="cs-CZ" dirty="0">
                <a:latin typeface="+mj-lt"/>
              </a:rPr>
              <a:t> jsou známy jako fosilní z třetihor z Evropy.</a:t>
            </a:r>
            <a:endParaRPr lang="cs-CZ" altLang="cs-CZ" b="1" dirty="0">
              <a:latin typeface="+mj-lt"/>
            </a:endParaRPr>
          </a:p>
        </p:txBody>
      </p:sp>
      <p:pic>
        <p:nvPicPr>
          <p:cNvPr id="1536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1754188"/>
            <a:ext cx="3265487" cy="2449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5365" name="Přímá spojnice se šipkou 5"/>
          <p:cNvCxnSpPr>
            <a:cxnSpLocks noChangeShapeType="1"/>
          </p:cNvCxnSpPr>
          <p:nvPr/>
        </p:nvCxnSpPr>
        <p:spPr bwMode="auto">
          <a:xfrm>
            <a:off x="4860032" y="1988840"/>
            <a:ext cx="720725" cy="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6" name="Text Box 1026"/>
          <p:cNvSpPr txBox="1">
            <a:spLocks noChangeArrowheads="1"/>
          </p:cNvSpPr>
          <p:nvPr/>
        </p:nvSpPr>
        <p:spPr bwMode="auto">
          <a:xfrm>
            <a:off x="3131840" y="33192"/>
            <a:ext cx="3267472" cy="70788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Dominanty</a:t>
            </a:r>
            <a:endParaRPr lang="cs-CZ" sz="4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ajgamapa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97" b="12036"/>
          <a:stretch/>
        </p:blipFill>
        <p:spPr bwMode="auto">
          <a:xfrm>
            <a:off x="827584" y="0"/>
            <a:ext cx="6637338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95536" y="5877272"/>
            <a:ext cx="824440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Na jižní polokouli tajga není (nebo jen fragment v jižním Chile), protože v příslušných zeměpisných šířkách kolem 60</a:t>
            </a:r>
            <a:r>
              <a:rPr lang="en-US" alt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cs-CZ" altLang="cs-CZ" sz="2100" dirty="0" smtClean="0">
                <a:latin typeface="Calibri" panose="020F0502020204030204" pitchFamily="34" charset="0"/>
                <a:cs typeface="Calibri" panose="020F0502020204030204" pitchFamily="34" charset="0"/>
              </a:rPr>
              <a:t>C se nenachází žádná pevnina.</a:t>
            </a:r>
            <a:endParaRPr lang="en-US" altLang="cs-CZ" sz="21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/>
        </p:nvSpPr>
        <p:spPr bwMode="auto">
          <a:xfrm>
            <a:off x="76200" y="0"/>
            <a:ext cx="7162800" cy="70788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Vegetační zonace</a:t>
            </a:r>
            <a:endParaRPr lang="cs-CZ" sz="4000" dirty="0">
              <a:latin typeface="+mj-lt"/>
            </a:endParaRPr>
          </a:p>
        </p:txBody>
      </p:sp>
      <p:sp>
        <p:nvSpPr>
          <p:cNvPr id="16387" name="Text Box 3"/>
          <p:cNvSpPr txBox="1">
            <a:spLocks noChangeArrowheads="1"/>
          </p:cNvSpPr>
          <p:nvPr/>
        </p:nvSpPr>
        <p:spPr bwMode="auto">
          <a:xfrm>
            <a:off x="304800" y="990600"/>
            <a:ext cx="8803704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1. </a:t>
            </a:r>
            <a:r>
              <a:rPr lang="cs-CZ" altLang="cs-CZ" dirty="0" err="1">
                <a:latin typeface="+mj-lt"/>
              </a:rPr>
              <a:t>Ekoton</a:t>
            </a:r>
            <a:r>
              <a:rPr lang="cs-CZ" altLang="cs-CZ" dirty="0">
                <a:latin typeface="+mj-lt"/>
              </a:rPr>
              <a:t> tajga/tundra. Vegetativní množení smrku.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2. Otevřený boreální les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3. Boreální les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4. </a:t>
            </a:r>
            <a:r>
              <a:rPr lang="cs-CZ" altLang="cs-CZ" dirty="0" err="1">
                <a:latin typeface="+mj-lt"/>
              </a:rPr>
              <a:t>Ekoton</a:t>
            </a:r>
            <a:r>
              <a:rPr lang="cs-CZ" altLang="cs-CZ" dirty="0">
                <a:latin typeface="+mj-lt"/>
              </a:rPr>
              <a:t> boreální les/listnatý les na z. od Uralu </a:t>
            </a:r>
            <a:r>
              <a:rPr lang="cs-CZ" altLang="cs-CZ" b="1" dirty="0">
                <a:latin typeface="+mj-lt"/>
              </a:rPr>
              <a:t>NEBO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	</a:t>
            </a:r>
            <a:r>
              <a:rPr lang="cs-CZ" altLang="cs-CZ" dirty="0" err="1" smtClean="0">
                <a:latin typeface="+mj-lt"/>
              </a:rPr>
              <a:t>hemiboreální</a:t>
            </a:r>
            <a:r>
              <a:rPr lang="cs-CZ" altLang="cs-CZ" dirty="0" smtClean="0">
                <a:latin typeface="+mj-lt"/>
              </a:rPr>
              <a:t> </a:t>
            </a:r>
            <a:r>
              <a:rPr lang="cs-CZ" altLang="cs-CZ" dirty="0">
                <a:latin typeface="+mj-lt"/>
              </a:rPr>
              <a:t>les na v. od Uralu</a:t>
            </a:r>
          </a:p>
        </p:txBody>
      </p:sp>
      <p:sp>
        <p:nvSpPr>
          <p:cNvPr id="65540" name="Text Box 4"/>
          <p:cNvSpPr txBox="1">
            <a:spLocks noChangeArrowheads="1"/>
          </p:cNvSpPr>
          <p:nvPr/>
        </p:nvSpPr>
        <p:spPr bwMode="auto">
          <a:xfrm>
            <a:off x="152400" y="3880485"/>
            <a:ext cx="4724400" cy="70788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Fyziognomie</a:t>
            </a:r>
            <a:endParaRPr lang="cs-CZ" sz="4000" dirty="0">
              <a:latin typeface="+mj-lt"/>
            </a:endParaRPr>
          </a:p>
        </p:txBody>
      </p:sp>
      <p:sp>
        <p:nvSpPr>
          <p:cNvPr id="16389" name="Text Box 5"/>
          <p:cNvSpPr txBox="1">
            <a:spLocks noChangeArrowheads="1"/>
          </p:cNvSpPr>
          <p:nvPr/>
        </p:nvSpPr>
        <p:spPr bwMode="auto">
          <a:xfrm>
            <a:off x="2514600" y="4800600"/>
            <a:ext cx="6521896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hustá smrčina, beze světla v podrostu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řídký bor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opadavý modřínový 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6" name="Text Box 4"/>
          <p:cNvSpPr txBox="1">
            <a:spLocks noChangeArrowheads="1"/>
          </p:cNvSpPr>
          <p:nvPr/>
        </p:nvSpPr>
        <p:spPr bwMode="auto">
          <a:xfrm>
            <a:off x="228600" y="76200"/>
            <a:ext cx="4724400" cy="70788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Dynamika</a:t>
            </a:r>
            <a:endParaRPr lang="cs-CZ" sz="4000" dirty="0">
              <a:latin typeface="+mj-lt"/>
            </a:endParaRP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107504" y="843578"/>
            <a:ext cx="9036496" cy="2369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spcAft>
                <a:spcPts val="600"/>
              </a:spcAft>
            </a:pPr>
            <a:r>
              <a:rPr lang="cs-CZ" altLang="cs-CZ" sz="2200" dirty="0" smtClean="0">
                <a:latin typeface="+mj-lt"/>
              </a:rPr>
              <a:t>- jeden cyklus </a:t>
            </a:r>
            <a:r>
              <a:rPr lang="cs-CZ" altLang="cs-CZ" sz="2200" dirty="0">
                <a:latin typeface="+mj-lt"/>
              </a:rPr>
              <a:t>obnovy v tajze trvá asi 250-300 </a:t>
            </a:r>
            <a:r>
              <a:rPr lang="cs-CZ" altLang="cs-CZ" sz="2200" dirty="0" smtClean="0">
                <a:latin typeface="+mj-lt"/>
              </a:rPr>
              <a:t>let; z důvodu časté </a:t>
            </a:r>
            <a:r>
              <a:rPr lang="cs-CZ" altLang="cs-CZ" sz="2200" dirty="0" err="1" smtClean="0">
                <a:latin typeface="+mj-lt"/>
              </a:rPr>
              <a:t>monodominance</a:t>
            </a:r>
            <a:r>
              <a:rPr lang="cs-CZ" altLang="cs-CZ" sz="2200" dirty="0" smtClean="0">
                <a:latin typeface="+mj-lt"/>
              </a:rPr>
              <a:t> a stejnověkosti zanikne často stromové patro náhle: </a:t>
            </a:r>
            <a:r>
              <a:rPr lang="cs-CZ" altLang="cs-CZ" sz="2200" b="1" dirty="0" smtClean="0">
                <a:solidFill>
                  <a:srgbClr val="FF0000"/>
                </a:solidFill>
                <a:latin typeface="+mj-lt"/>
              </a:rPr>
              <a:t>požáry, vývraty, kůrovci</a:t>
            </a:r>
            <a:r>
              <a:rPr lang="cs-CZ" altLang="cs-CZ" sz="2200" dirty="0" smtClean="0">
                <a:latin typeface="+mj-lt"/>
              </a:rPr>
              <a:t> (rozdíl oproti tropickým lesům). Tajga má ale velkou </a:t>
            </a:r>
            <a:r>
              <a:rPr lang="cs-CZ" altLang="cs-CZ" sz="2200" dirty="0" err="1" smtClean="0">
                <a:latin typeface="+mj-lt"/>
              </a:rPr>
              <a:t>resilienci</a:t>
            </a:r>
            <a:r>
              <a:rPr lang="cs-CZ" altLang="cs-CZ" sz="2200" dirty="0" smtClean="0">
                <a:latin typeface="+mj-lt"/>
              </a:rPr>
              <a:t> a rychle se obnovuje: ale zase jako víceméně stejnověký porost.</a:t>
            </a:r>
            <a:endParaRPr lang="cs-CZ" altLang="cs-CZ" sz="2200" dirty="0">
              <a:latin typeface="+mj-lt"/>
            </a:endParaRPr>
          </a:p>
          <a:p>
            <a:pPr>
              <a:spcBef>
                <a:spcPct val="50000"/>
              </a:spcBef>
              <a:spcAft>
                <a:spcPts val="600"/>
              </a:spcAft>
            </a:pPr>
            <a:r>
              <a:rPr lang="cs-CZ" altLang="cs-CZ" sz="2200" dirty="0" smtClean="0">
                <a:latin typeface="+mj-lt"/>
              </a:rPr>
              <a:t>- V pozdějších fázích sukcese se ale objevuje struktura </a:t>
            </a:r>
            <a:r>
              <a:rPr lang="cs-CZ" altLang="cs-CZ" sz="2200" dirty="0">
                <a:latin typeface="+mj-lt"/>
              </a:rPr>
              <a:t>gapů podobná pralesům (ale pomalejší </a:t>
            </a:r>
            <a:r>
              <a:rPr lang="cs-CZ" altLang="cs-CZ" sz="2200" dirty="0" smtClean="0">
                <a:latin typeface="+mj-lt"/>
              </a:rPr>
              <a:t>dekompozice spadlých kmenů).</a:t>
            </a:r>
            <a:endParaRPr lang="cs-CZ" altLang="cs-CZ" sz="2200" dirty="0">
              <a:latin typeface="+mj-lt"/>
            </a:endParaRPr>
          </a:p>
        </p:txBody>
      </p:sp>
      <p:grpSp>
        <p:nvGrpSpPr>
          <p:cNvPr id="17414" name="Skupina 4"/>
          <p:cNvGrpSpPr>
            <a:grpSpLocks/>
          </p:cNvGrpSpPr>
          <p:nvPr/>
        </p:nvGrpSpPr>
        <p:grpSpPr bwMode="auto">
          <a:xfrm>
            <a:off x="1619672" y="3272950"/>
            <a:ext cx="5832648" cy="3500116"/>
            <a:chOff x="3361581" y="4185498"/>
            <a:chExt cx="4620323" cy="2614124"/>
          </a:xfrm>
        </p:grpSpPr>
        <p:pic>
          <p:nvPicPr>
            <p:cNvPr id="17415" name="Obráze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1581" y="4185498"/>
              <a:ext cx="4620323" cy="25989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416" name="Obdélník 2"/>
            <p:cNvSpPr>
              <a:spLocks noChangeArrowheads="1"/>
            </p:cNvSpPr>
            <p:nvPr/>
          </p:nvSpPr>
          <p:spPr bwMode="auto">
            <a:xfrm>
              <a:off x="3460116" y="4276327"/>
              <a:ext cx="408620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az-Cyrl-AZ" altLang="cs-CZ" sz="1800" dirty="0">
                  <a:solidFill>
                    <a:srgbClr val="FF0000"/>
                  </a:solidFill>
                </a:rPr>
                <a:t>Огонь пожирает красноярскую тайгу</a:t>
              </a:r>
              <a:endParaRPr lang="cs-CZ" altLang="cs-CZ" sz="1800" dirty="0">
                <a:solidFill>
                  <a:srgbClr val="FF0000"/>
                </a:solidFill>
              </a:endParaRPr>
            </a:p>
          </p:txBody>
        </p:sp>
        <p:sp>
          <p:nvSpPr>
            <p:cNvPr id="17417" name="Obdélník 3"/>
            <p:cNvSpPr>
              <a:spLocks noChangeArrowheads="1"/>
            </p:cNvSpPr>
            <p:nvPr/>
          </p:nvSpPr>
          <p:spPr bwMode="auto">
            <a:xfrm>
              <a:off x="3449566" y="6553401"/>
              <a:ext cx="1245854" cy="24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cs-CZ" altLang="cs-CZ" sz="1000" dirty="0"/>
                <a:t>www.ntv.ru/novosti/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/>
          <p:cNvSpPr txBox="1">
            <a:spLocks noChangeArrowheads="1"/>
          </p:cNvSpPr>
          <p:nvPr/>
        </p:nvSpPr>
        <p:spPr bwMode="auto">
          <a:xfrm>
            <a:off x="107504" y="0"/>
            <a:ext cx="4724400" cy="70788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Vliv hub</a:t>
            </a:r>
            <a:endParaRPr lang="cs-CZ" sz="4000" dirty="0">
              <a:latin typeface="+mj-lt"/>
            </a:endParaRPr>
          </a:p>
        </p:txBody>
      </p:sp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707886"/>
            <a:ext cx="8354288" cy="3016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dirty="0" smtClean="0">
                <a:latin typeface="+mj-lt"/>
              </a:rPr>
              <a:t>Velká ekologická </a:t>
            </a:r>
            <a:r>
              <a:rPr lang="cs-CZ" altLang="cs-CZ" sz="2200" dirty="0">
                <a:latin typeface="+mj-lt"/>
              </a:rPr>
              <a:t>role </a:t>
            </a:r>
            <a:r>
              <a:rPr lang="cs-CZ" altLang="cs-CZ" sz="2200" dirty="0" err="1">
                <a:latin typeface="+mj-lt"/>
              </a:rPr>
              <a:t>bazidiomycetů</a:t>
            </a:r>
            <a:r>
              <a:rPr lang="cs-CZ" altLang="cs-CZ" sz="2200" dirty="0" smtClean="0">
                <a:latin typeface="+mj-lt"/>
              </a:rPr>
              <a:t>:</a:t>
            </a:r>
          </a:p>
          <a:p>
            <a:pPr>
              <a:spcBef>
                <a:spcPct val="50000"/>
              </a:spcBef>
            </a:pPr>
            <a:endParaRPr lang="cs-CZ" altLang="cs-CZ" sz="2200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sz="2200" dirty="0">
                <a:latin typeface="+mj-lt"/>
              </a:rPr>
              <a:t>- </a:t>
            </a:r>
            <a:r>
              <a:rPr lang="cs-CZ" altLang="cs-CZ" sz="2200" dirty="0" smtClean="0">
                <a:latin typeface="+mj-lt"/>
              </a:rPr>
              <a:t>  dekompozice</a:t>
            </a:r>
            <a:endParaRPr lang="cs-CZ" altLang="cs-CZ" sz="2200" dirty="0">
              <a:latin typeface="+mj-lt"/>
            </a:endParaRP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cs-CZ" altLang="cs-CZ" sz="2200" dirty="0" smtClean="0">
                <a:latin typeface="+mj-lt"/>
              </a:rPr>
              <a:t>mykorhizy: </a:t>
            </a:r>
            <a:r>
              <a:rPr lang="cs-CZ" altLang="cs-CZ" sz="2200" dirty="0" err="1" smtClean="0">
                <a:latin typeface="+mj-lt"/>
              </a:rPr>
              <a:t>myceliální</a:t>
            </a:r>
            <a:r>
              <a:rPr lang="cs-CZ" altLang="cs-CZ" sz="2200" dirty="0" smtClean="0">
                <a:latin typeface="+mj-lt"/>
              </a:rPr>
              <a:t> sítě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cs-CZ" altLang="cs-CZ" sz="2200" dirty="0" smtClean="0">
                <a:latin typeface="+mj-lt"/>
              </a:rPr>
              <a:t>patogenita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r>
              <a:rPr lang="cs-CZ" altLang="cs-CZ" sz="2200" dirty="0" smtClean="0">
                <a:latin typeface="+mj-lt"/>
              </a:rPr>
              <a:t>velká diversita (niky dle stadia rozkladu kmene</a:t>
            </a:r>
            <a:r>
              <a:rPr lang="cs-CZ" altLang="cs-CZ" dirty="0" smtClean="0">
                <a:latin typeface="+mj-lt"/>
              </a:rPr>
              <a:t>) </a:t>
            </a:r>
            <a:endParaRPr lang="cs-CZ" altLang="cs-CZ" dirty="0">
              <a:latin typeface="+mj-lt"/>
            </a:endParaRPr>
          </a:p>
        </p:txBody>
      </p:sp>
      <p:pic>
        <p:nvPicPr>
          <p:cNvPr id="4" name="Obrázek 3" descr="Obsah obrázku text, vánoční stromeček&#10;&#10;Popis byl vytvořen automaticky">
            <a:extLst>
              <a:ext uri="{FF2B5EF4-FFF2-40B4-BE49-F238E27FC236}">
                <a16:creationId xmlns:a16="http://schemas.microsoft.com/office/drawing/2014/main" id="{87BB4E87-A5DB-3EB1-6EF7-0811738C57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856503"/>
            <a:ext cx="3976816" cy="2251993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DC25F77-28F2-9988-4015-19F8CFB978AA}"/>
              </a:ext>
            </a:extLst>
          </p:cNvPr>
          <p:cNvSpPr txBox="1"/>
          <p:nvPr/>
        </p:nvSpPr>
        <p:spPr>
          <a:xfrm>
            <a:off x="6869745" y="548726"/>
            <a:ext cx="237614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aggietranscript.ucdavis.edu/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3855800"/>
            <a:ext cx="3816424" cy="2942115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4535433" y="5326857"/>
            <a:ext cx="4517439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smtClean="0">
                <a:latin typeface="+mj-lt"/>
              </a:rPr>
              <a:t>mutualistický vztah smrk – </a:t>
            </a:r>
            <a:r>
              <a:rPr lang="cs-CZ" sz="1800" dirty="0" err="1" smtClean="0">
                <a:latin typeface="+mj-lt"/>
              </a:rPr>
              <a:t>mykorhizní</a:t>
            </a:r>
            <a:r>
              <a:rPr lang="cs-CZ" sz="1800" dirty="0" smtClean="0">
                <a:latin typeface="+mj-lt"/>
              </a:rPr>
              <a:t> houba je při stresu suchem nahrazován mutualistickým vztahem mezi parazitickou václavkou a kůrovcem; smrk odumírá</a:t>
            </a:r>
          </a:p>
          <a:p>
            <a:pPr algn="r"/>
            <a:r>
              <a:rPr lang="cs-CZ" sz="1400" dirty="0" smtClean="0">
                <a:latin typeface="+mj-lt"/>
              </a:rPr>
              <a:t>Obrázek: </a:t>
            </a:r>
            <a:r>
              <a:rPr lang="cs-CZ" sz="1400" dirty="0" err="1" smtClean="0">
                <a:latin typeface="+mj-lt"/>
              </a:rPr>
              <a:t>Sierota</a:t>
            </a:r>
            <a:r>
              <a:rPr lang="cs-CZ" sz="1400" dirty="0" smtClean="0">
                <a:latin typeface="+mj-lt"/>
              </a:rPr>
              <a:t> &amp; </a:t>
            </a:r>
            <a:r>
              <a:rPr lang="cs-CZ" sz="1400" dirty="0" err="1" smtClean="0">
                <a:latin typeface="+mj-lt"/>
              </a:rPr>
              <a:t>Grodzki</a:t>
            </a:r>
            <a:r>
              <a:rPr lang="cs-CZ" sz="1400" dirty="0" smtClean="0">
                <a:latin typeface="+mj-lt"/>
              </a:rPr>
              <a:t> 2020</a:t>
            </a:r>
            <a:endParaRPr lang="cs-CZ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97450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653" y="728662"/>
            <a:ext cx="8172451" cy="6129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Obdélník 2"/>
          <p:cNvSpPr>
            <a:spLocks noChangeArrowheads="1"/>
          </p:cNvSpPr>
          <p:nvPr/>
        </p:nvSpPr>
        <p:spPr bwMode="auto">
          <a:xfrm>
            <a:off x="4859338" y="6351588"/>
            <a:ext cx="3279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FF00"/>
                </a:solidFill>
              </a:rPr>
              <a:t>http://ru.wikipedia.org/</a:t>
            </a:r>
          </a:p>
        </p:txBody>
      </p:sp>
      <p:sp>
        <p:nvSpPr>
          <p:cNvPr id="18436" name="Obdélník 3"/>
          <p:cNvSpPr>
            <a:spLocks noChangeArrowheads="1"/>
          </p:cNvSpPr>
          <p:nvPr/>
        </p:nvSpPr>
        <p:spPr bwMode="auto">
          <a:xfrm>
            <a:off x="6228184" y="58986"/>
            <a:ext cx="215257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az-Cyrl-AZ" altLang="cs-CZ" sz="1800" dirty="0" smtClean="0">
                <a:solidFill>
                  <a:srgbClr val="002060"/>
                </a:solidFill>
                <a:latin typeface="+mj-lt"/>
              </a:rPr>
              <a:t>темнохвойная тайга</a:t>
            </a:r>
            <a:endParaRPr lang="cs-CZ" altLang="cs-CZ" sz="1800" dirty="0" smtClean="0">
              <a:solidFill>
                <a:srgbClr val="002060"/>
              </a:solidFill>
              <a:latin typeface="+mj-lt"/>
            </a:endParaRPr>
          </a:p>
          <a:p>
            <a:r>
              <a:rPr lang="cs-CZ" altLang="cs-CZ" sz="1800" dirty="0" err="1" smtClean="0">
                <a:solidFill>
                  <a:srgbClr val="002060"/>
                </a:solidFill>
                <a:latin typeface="+mj-lt"/>
              </a:rPr>
              <a:t>dark</a:t>
            </a:r>
            <a:r>
              <a:rPr lang="cs-CZ" altLang="cs-CZ" sz="1800" dirty="0" smtClean="0">
                <a:solidFill>
                  <a:srgbClr val="002060"/>
                </a:solidFill>
                <a:latin typeface="+mj-lt"/>
              </a:rPr>
              <a:t> </a:t>
            </a:r>
            <a:r>
              <a:rPr lang="cs-CZ" altLang="cs-CZ" sz="1800" dirty="0" err="1" smtClean="0">
                <a:solidFill>
                  <a:srgbClr val="002060"/>
                </a:solidFill>
                <a:latin typeface="+mj-lt"/>
              </a:rPr>
              <a:t>taiga</a:t>
            </a:r>
            <a:endParaRPr lang="cs-CZ" altLang="cs-CZ" sz="1800" dirty="0">
              <a:solidFill>
                <a:srgbClr val="002060"/>
              </a:solidFill>
              <a:latin typeface="+mj-lt"/>
            </a:endParaRPr>
          </a:p>
        </p:txBody>
      </p:sp>
      <p:sp>
        <p:nvSpPr>
          <p:cNvPr id="18437" name="Obdélník 4"/>
          <p:cNvSpPr>
            <a:spLocks noChangeArrowheads="1"/>
          </p:cNvSpPr>
          <p:nvPr/>
        </p:nvSpPr>
        <p:spPr bwMode="auto">
          <a:xfrm>
            <a:off x="107653" y="127974"/>
            <a:ext cx="475168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3000" b="1" dirty="0">
                <a:solidFill>
                  <a:srgbClr val="FF0000"/>
                </a:solidFill>
                <a:latin typeface="+mj-lt"/>
                <a:ea typeface="SimSun" panose="02010600030101010101" pitchFamily="2" charset="-122"/>
              </a:rPr>
              <a:t>tmavá </a:t>
            </a:r>
            <a:r>
              <a:rPr lang="cs-CZ" altLang="cs-CZ" sz="3000" b="1" dirty="0" smtClean="0">
                <a:solidFill>
                  <a:srgbClr val="FF0000"/>
                </a:solidFill>
                <a:latin typeface="+mj-lt"/>
                <a:ea typeface="SimSun" panose="02010600030101010101" pitchFamily="2" charset="-122"/>
              </a:rPr>
              <a:t>(</a:t>
            </a:r>
            <a:r>
              <a:rPr lang="cs-CZ" altLang="cs-CZ" sz="3000" b="1" dirty="0" err="1" smtClean="0">
                <a:solidFill>
                  <a:srgbClr val="FF0000"/>
                </a:solidFill>
                <a:latin typeface="+mj-lt"/>
                <a:ea typeface="SimSun" panose="02010600030101010101" pitchFamily="2" charset="-122"/>
              </a:rPr>
              <a:t>temnochvojná</a:t>
            </a:r>
            <a:r>
              <a:rPr lang="cs-CZ" altLang="cs-CZ" sz="3000" b="1" dirty="0" smtClean="0">
                <a:solidFill>
                  <a:srgbClr val="FF0000"/>
                </a:solidFill>
                <a:latin typeface="+mj-lt"/>
                <a:ea typeface="SimSun" panose="02010600030101010101" pitchFamily="2" charset="-122"/>
              </a:rPr>
              <a:t>) tajga </a:t>
            </a:r>
            <a:endParaRPr lang="cs-CZ" altLang="cs-CZ" sz="30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DSCN18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"/>
          <p:cNvSpPr txBox="1">
            <a:spLocks noChangeArrowheads="1"/>
          </p:cNvSpPr>
          <p:nvPr/>
        </p:nvSpPr>
        <p:spPr bwMode="auto">
          <a:xfrm>
            <a:off x="1671638" y="24399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0483" name="Text Box 4"/>
          <p:cNvSpPr txBox="1">
            <a:spLocks noChangeArrowheads="1"/>
          </p:cNvSpPr>
          <p:nvPr/>
        </p:nvSpPr>
        <p:spPr bwMode="auto">
          <a:xfrm>
            <a:off x="152400" y="152400"/>
            <a:ext cx="42037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cs-CZ" altLang="cs-CZ" b="1"/>
          </a:p>
          <a:p>
            <a:pPr>
              <a:spcBef>
                <a:spcPct val="50000"/>
              </a:spcBef>
            </a:pPr>
            <a:endParaRPr lang="cs-CZ" altLang="cs-CZ" b="1"/>
          </a:p>
          <a:p>
            <a:pPr>
              <a:spcBef>
                <a:spcPct val="50000"/>
              </a:spcBef>
            </a:pPr>
            <a:endParaRPr lang="cs-CZ" altLang="cs-CZ"/>
          </a:p>
          <a:p>
            <a:pPr>
              <a:spcBef>
                <a:spcPct val="50000"/>
              </a:spcBef>
            </a:pPr>
            <a:endParaRPr lang="cs-CZ" altLang="cs-CZ"/>
          </a:p>
          <a:p>
            <a:pPr>
              <a:spcBef>
                <a:spcPct val="50000"/>
              </a:spcBef>
            </a:pPr>
            <a:r>
              <a:rPr lang="cs-CZ" altLang="cs-CZ" i="1"/>
              <a:t>	Abies sibirica</a:t>
            </a:r>
          </a:p>
          <a:p>
            <a:pPr>
              <a:spcBef>
                <a:spcPct val="50000"/>
              </a:spcBef>
            </a:pPr>
            <a:endParaRPr lang="cs-CZ" altLang="cs-CZ" i="1"/>
          </a:p>
          <a:p>
            <a:pPr>
              <a:spcBef>
                <a:spcPct val="50000"/>
              </a:spcBef>
            </a:pPr>
            <a:endParaRPr lang="cs-CZ" altLang="cs-CZ"/>
          </a:p>
          <a:p>
            <a:pPr>
              <a:spcBef>
                <a:spcPct val="50000"/>
              </a:spcBef>
            </a:pPr>
            <a:endParaRPr lang="cs-CZ" altLang="cs-CZ"/>
          </a:p>
          <a:p>
            <a:pPr>
              <a:spcBef>
                <a:spcPct val="50000"/>
              </a:spcBef>
            </a:pPr>
            <a:endParaRPr lang="cs-CZ" altLang="cs-CZ"/>
          </a:p>
          <a:p>
            <a:pPr>
              <a:spcBef>
                <a:spcPct val="50000"/>
              </a:spcBef>
            </a:pPr>
            <a:r>
              <a:rPr lang="cs-CZ" altLang="cs-CZ" i="1"/>
              <a:t>	Dryopteris expansa</a:t>
            </a:r>
          </a:p>
        </p:txBody>
      </p:sp>
      <p:pic>
        <p:nvPicPr>
          <p:cNvPr id="20484" name="Picture 6" descr="IMG_32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6450" y="44450"/>
            <a:ext cx="4492625" cy="674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Line 7"/>
          <p:cNvSpPr>
            <a:spLocks noChangeShapeType="1"/>
          </p:cNvSpPr>
          <p:nvPr/>
        </p:nvSpPr>
        <p:spPr bwMode="auto">
          <a:xfrm flipV="1">
            <a:off x="3203575" y="1844675"/>
            <a:ext cx="316865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sp>
        <p:nvSpPr>
          <p:cNvPr id="20486" name="Line 8"/>
          <p:cNvSpPr>
            <a:spLocks noChangeShapeType="1"/>
          </p:cNvSpPr>
          <p:nvPr/>
        </p:nvSpPr>
        <p:spPr bwMode="auto">
          <a:xfrm>
            <a:off x="3563938" y="5445125"/>
            <a:ext cx="3313112" cy="71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141-4114_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975"/>
            <a:ext cx="9251950" cy="616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1671638" y="2439988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cs-CZ" altLang="cs-CZ" sz="1800">
              <a:latin typeface="Arial" panose="020B0604020202020204" pitchFamily="34" charset="0"/>
            </a:endParaRPr>
          </a:p>
        </p:txBody>
      </p:sp>
      <p:sp>
        <p:nvSpPr>
          <p:cNvPr id="21508" name="TextovéPole 6"/>
          <p:cNvSpPr txBox="1">
            <a:spLocks noChangeArrowheads="1"/>
          </p:cNvSpPr>
          <p:nvPr/>
        </p:nvSpPr>
        <p:spPr bwMode="auto">
          <a:xfrm>
            <a:off x="5969000" y="6135688"/>
            <a:ext cx="33559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i="1">
                <a:solidFill>
                  <a:srgbClr val="FFFF00"/>
                </a:solidFill>
              </a:rPr>
              <a:t>Bergenia crassifolia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boreal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6755660" cy="5256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Text Box 4"/>
          <p:cNvSpPr txBox="1">
            <a:spLocks noChangeArrowheads="1"/>
          </p:cNvSpPr>
          <p:nvPr/>
        </p:nvSpPr>
        <p:spPr bwMode="auto">
          <a:xfrm>
            <a:off x="6400800" y="5733256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i="1" dirty="0" err="1">
                <a:latin typeface="+mj-lt"/>
              </a:rPr>
              <a:t>Linnaea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borealis</a:t>
            </a:r>
            <a:endParaRPr lang="cs-CZ" altLang="cs-CZ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285750" y="16684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cs-CZ" altLang="cs-CZ"/>
          </a:p>
        </p:txBody>
      </p:sp>
      <p:pic>
        <p:nvPicPr>
          <p:cNvPr id="24579" name="Picture 4" descr="Columbine Flow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28575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0" name="Text Box 5"/>
          <p:cNvSpPr txBox="1">
            <a:spLocks noChangeArrowheads="1"/>
          </p:cNvSpPr>
          <p:nvPr/>
        </p:nvSpPr>
        <p:spPr bwMode="auto">
          <a:xfrm>
            <a:off x="3200400" y="1006475"/>
            <a:ext cx="3810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i="1" dirty="0" err="1">
                <a:latin typeface="+mj-lt"/>
              </a:rPr>
              <a:t>Aquilegia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canadensis</a:t>
            </a:r>
            <a:endParaRPr lang="cs-CZ" altLang="cs-CZ" i="1" dirty="0">
              <a:latin typeface="+mj-lt"/>
            </a:endParaRPr>
          </a:p>
        </p:txBody>
      </p:sp>
      <p:pic>
        <p:nvPicPr>
          <p:cNvPr id="24581" name="Picture 12" descr="Cornus_canadensis_d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048000"/>
            <a:ext cx="4876800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Text Box 13"/>
          <p:cNvSpPr txBox="1">
            <a:spLocks noChangeArrowheads="1"/>
          </p:cNvSpPr>
          <p:nvPr/>
        </p:nvSpPr>
        <p:spPr bwMode="auto">
          <a:xfrm>
            <a:off x="4283968" y="2514600"/>
            <a:ext cx="4555232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i="1" dirty="0" err="1">
                <a:latin typeface="+mj-lt"/>
              </a:rPr>
              <a:t>Cornus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 smtClean="0">
                <a:latin typeface="+mj-lt"/>
              </a:rPr>
              <a:t>canadensis</a:t>
            </a:r>
            <a:r>
              <a:rPr lang="cs-CZ" altLang="cs-CZ" i="1" dirty="0" smtClean="0">
                <a:latin typeface="+mj-lt"/>
              </a:rPr>
              <a:t> / C. </a:t>
            </a:r>
            <a:r>
              <a:rPr lang="cs-CZ" altLang="cs-CZ" i="1" dirty="0" err="1" smtClean="0">
                <a:latin typeface="+mj-lt"/>
              </a:rPr>
              <a:t>suecica</a:t>
            </a:r>
            <a:endParaRPr lang="cs-CZ" altLang="cs-CZ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784225"/>
            <a:ext cx="9144000" cy="607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4800" y="3141663"/>
            <a:ext cx="2381250" cy="357187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604" name="Obdélník 3"/>
          <p:cNvSpPr>
            <a:spLocks noChangeArrowheads="1"/>
          </p:cNvSpPr>
          <p:nvPr/>
        </p:nvSpPr>
        <p:spPr bwMode="auto">
          <a:xfrm>
            <a:off x="6923304" y="90269"/>
            <a:ext cx="178369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az-Cyrl-AZ" altLang="cs-CZ" sz="1800" dirty="0">
                <a:solidFill>
                  <a:srgbClr val="FF0000"/>
                </a:solidFill>
                <a:latin typeface="+mj-lt"/>
              </a:rPr>
              <a:t>черневая </a:t>
            </a:r>
            <a:r>
              <a:rPr lang="az-Cyrl-AZ" altLang="cs-CZ" sz="1800" dirty="0" smtClean="0">
                <a:solidFill>
                  <a:srgbClr val="FF0000"/>
                </a:solidFill>
                <a:latin typeface="+mj-lt"/>
              </a:rPr>
              <a:t>тайга</a:t>
            </a:r>
            <a:r>
              <a:rPr lang="cs-CZ" altLang="cs-CZ" sz="1800" dirty="0" smtClean="0">
                <a:solidFill>
                  <a:srgbClr val="FF0000"/>
                </a:solidFill>
                <a:latin typeface="+mj-lt"/>
              </a:rPr>
              <a:t>*</a:t>
            </a:r>
          </a:p>
          <a:p>
            <a:r>
              <a:rPr lang="cs-CZ" altLang="cs-CZ" sz="1800" dirty="0" err="1" smtClean="0">
                <a:solidFill>
                  <a:srgbClr val="FF0000"/>
                </a:solidFill>
                <a:latin typeface="+mj-lt"/>
              </a:rPr>
              <a:t>blackish</a:t>
            </a:r>
            <a:r>
              <a:rPr lang="cs-CZ" altLang="cs-CZ" sz="1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cs-CZ" altLang="cs-CZ" sz="1800" dirty="0" err="1" smtClean="0">
                <a:solidFill>
                  <a:srgbClr val="FF0000"/>
                </a:solidFill>
                <a:latin typeface="+mj-lt"/>
              </a:rPr>
              <a:t>taiga</a:t>
            </a:r>
            <a:endParaRPr lang="cs-CZ" altLang="cs-CZ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5605" name="TextovéPole 4"/>
          <p:cNvSpPr txBox="1">
            <a:spLocks noChangeArrowheads="1"/>
          </p:cNvSpPr>
          <p:nvPr/>
        </p:nvSpPr>
        <p:spPr bwMode="auto">
          <a:xfrm>
            <a:off x="6516216" y="879475"/>
            <a:ext cx="16561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600" i="1" dirty="0" smtClean="0">
                <a:latin typeface="+mj-lt"/>
              </a:rPr>
              <a:t>*</a:t>
            </a:r>
            <a:r>
              <a:rPr lang="cs-CZ" altLang="cs-CZ" sz="1600" i="1" dirty="0" err="1" smtClean="0">
                <a:latin typeface="+mj-lt"/>
              </a:rPr>
              <a:t>černěvája</a:t>
            </a:r>
            <a:r>
              <a:rPr lang="cs-CZ" altLang="cs-CZ" sz="1600" dirty="0" smtClean="0">
                <a:latin typeface="+mj-lt"/>
              </a:rPr>
              <a:t> </a:t>
            </a:r>
            <a:r>
              <a:rPr lang="cs-CZ" altLang="cs-CZ" sz="1600" i="1" dirty="0" smtClean="0">
                <a:latin typeface="+mj-lt"/>
              </a:rPr>
              <a:t>tajga</a:t>
            </a:r>
            <a:endParaRPr lang="cs-CZ" altLang="cs-CZ" sz="1600" dirty="0">
              <a:latin typeface="+mj-lt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251520" y="90269"/>
            <a:ext cx="280831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000" b="1" dirty="0" smtClean="0">
                <a:solidFill>
                  <a:srgbClr val="FF0000"/>
                </a:solidFill>
                <a:latin typeface="+mj-lt"/>
              </a:rPr>
              <a:t>Načernalá tajga</a:t>
            </a:r>
            <a:endParaRPr lang="cs-CZ" sz="3000" b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ap-Al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7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7013575" y="6491288"/>
            <a:ext cx="1581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cs-CZ" sz="1800" b="1">
                <a:latin typeface="Arial" panose="020B0604020202020204" pitchFamily="34" charset="0"/>
              </a:rPr>
              <a:t>Alechin 1950</a:t>
            </a:r>
          </a:p>
        </p:txBody>
      </p:sp>
      <p:sp>
        <p:nvSpPr>
          <p:cNvPr id="4100" name="Text Box 4"/>
          <p:cNvSpPr txBox="1">
            <a:spLocks noChangeArrowheads="1"/>
          </p:cNvSpPr>
          <p:nvPr/>
        </p:nvSpPr>
        <p:spPr bwMode="auto">
          <a:xfrm>
            <a:off x="1295400" y="1219200"/>
            <a:ext cx="838200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/>
              <a:t>smíš.</a:t>
            </a: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1295400" y="1905000"/>
            <a:ext cx="838200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/>
              <a:t>listn.</a:t>
            </a: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5562600" y="2895600"/>
            <a:ext cx="1143000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/>
              <a:t>tajga</a:t>
            </a: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2819400" y="1676400"/>
            <a:ext cx="1905000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/>
              <a:t>horská tajga</a:t>
            </a:r>
          </a:p>
        </p:txBody>
      </p:sp>
      <p:sp>
        <p:nvSpPr>
          <p:cNvPr id="4104" name="Line 8"/>
          <p:cNvSpPr>
            <a:spLocks noChangeShapeType="1"/>
          </p:cNvSpPr>
          <p:nvPr/>
        </p:nvSpPr>
        <p:spPr bwMode="auto">
          <a:xfrm>
            <a:off x="3657600" y="2133600"/>
            <a:ext cx="30480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05" name="Text Box 9"/>
          <p:cNvSpPr txBox="1">
            <a:spLocks noChangeArrowheads="1"/>
          </p:cNvSpPr>
          <p:nvPr/>
        </p:nvSpPr>
        <p:spPr bwMode="auto">
          <a:xfrm>
            <a:off x="3962400" y="4495800"/>
            <a:ext cx="1371600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/>
              <a:t>lesostep</a:t>
            </a:r>
          </a:p>
        </p:txBody>
      </p:sp>
      <p:sp>
        <p:nvSpPr>
          <p:cNvPr id="4106" name="Text Box 10"/>
          <p:cNvSpPr txBox="1">
            <a:spLocks noChangeArrowheads="1"/>
          </p:cNvSpPr>
          <p:nvPr/>
        </p:nvSpPr>
        <p:spPr bwMode="auto">
          <a:xfrm>
            <a:off x="4724400" y="5181600"/>
            <a:ext cx="838200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/>
              <a:t>step</a:t>
            </a:r>
          </a:p>
        </p:txBody>
      </p:sp>
      <p:sp>
        <p:nvSpPr>
          <p:cNvPr id="4107" name="Text Box 11"/>
          <p:cNvSpPr txBox="1">
            <a:spLocks noChangeArrowheads="1"/>
          </p:cNvSpPr>
          <p:nvPr/>
        </p:nvSpPr>
        <p:spPr bwMode="auto">
          <a:xfrm>
            <a:off x="4953000" y="6400800"/>
            <a:ext cx="1905000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/>
              <a:t>horská tajga</a:t>
            </a:r>
          </a:p>
        </p:txBody>
      </p:sp>
      <p:sp>
        <p:nvSpPr>
          <p:cNvPr id="4108" name="Line 12"/>
          <p:cNvSpPr>
            <a:spLocks noChangeShapeType="1"/>
          </p:cNvSpPr>
          <p:nvPr/>
        </p:nvSpPr>
        <p:spPr bwMode="auto">
          <a:xfrm flipV="1">
            <a:off x="6324600" y="5410200"/>
            <a:ext cx="152400" cy="9144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7086600" y="2743200"/>
            <a:ext cx="2057400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/>
              <a:t>horská tundra</a:t>
            </a:r>
          </a:p>
        </p:txBody>
      </p:sp>
      <p:sp>
        <p:nvSpPr>
          <p:cNvPr id="4110" name="Line 14"/>
          <p:cNvSpPr>
            <a:spLocks noChangeShapeType="1"/>
          </p:cNvSpPr>
          <p:nvPr/>
        </p:nvSpPr>
        <p:spPr bwMode="auto">
          <a:xfrm flipH="1" flipV="1">
            <a:off x="7696200" y="2209800"/>
            <a:ext cx="381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11" name="Text Box 15"/>
          <p:cNvSpPr txBox="1">
            <a:spLocks noChangeArrowheads="1"/>
          </p:cNvSpPr>
          <p:nvPr/>
        </p:nvSpPr>
        <p:spPr bwMode="auto">
          <a:xfrm>
            <a:off x="6019800" y="1371600"/>
            <a:ext cx="1143000" cy="457200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/>
              <a:t>tundra</a:t>
            </a:r>
          </a:p>
        </p:txBody>
      </p:sp>
      <p:sp>
        <p:nvSpPr>
          <p:cNvPr id="4112" name="Line 16"/>
          <p:cNvSpPr>
            <a:spLocks noChangeShapeType="1"/>
          </p:cNvSpPr>
          <p:nvPr/>
        </p:nvSpPr>
        <p:spPr bwMode="auto">
          <a:xfrm flipH="1" flipV="1">
            <a:off x="5029200" y="1981200"/>
            <a:ext cx="2057400" cy="838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13" name="Line 17"/>
          <p:cNvSpPr>
            <a:spLocks noChangeShapeType="1"/>
          </p:cNvSpPr>
          <p:nvPr/>
        </p:nvSpPr>
        <p:spPr bwMode="auto">
          <a:xfrm flipH="1">
            <a:off x="7620000" y="3124200"/>
            <a:ext cx="76200" cy="2514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4114" name="Text Box 18"/>
          <p:cNvSpPr txBox="1">
            <a:spLocks noChangeArrowheads="1"/>
          </p:cNvSpPr>
          <p:nvPr/>
        </p:nvSpPr>
        <p:spPr bwMode="auto">
          <a:xfrm>
            <a:off x="3962400" y="3521075"/>
            <a:ext cx="3200400" cy="822325"/>
          </a:xfrm>
          <a:prstGeom prst="rect">
            <a:avLst/>
          </a:prstGeom>
          <a:solidFill>
            <a:schemeClr val="bg1">
              <a:alpha val="50195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/>
              <a:t>úzkolisté listnáče,</a:t>
            </a:r>
          </a:p>
          <a:p>
            <a:r>
              <a:rPr lang="cs-CZ" altLang="cs-CZ" b="1"/>
              <a:t>hemiboreální lesy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4044" y="423962"/>
            <a:ext cx="4019956" cy="6029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7" name="TextovéPole 2"/>
          <p:cNvSpPr txBox="1">
            <a:spLocks noChangeArrowheads="1"/>
          </p:cNvSpPr>
          <p:nvPr/>
        </p:nvSpPr>
        <p:spPr bwMode="auto">
          <a:xfrm>
            <a:off x="1" y="269285"/>
            <a:ext cx="5124044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Aft>
                <a:spcPts val="600"/>
              </a:spcAft>
            </a:pPr>
            <a:r>
              <a:rPr lang="cs-CZ" altLang="cs-CZ" sz="2000" dirty="0" smtClean="0">
                <a:latin typeface="+mj-lt"/>
              </a:rPr>
              <a:t>- humidní, </a:t>
            </a:r>
            <a:r>
              <a:rPr lang="cs-CZ" altLang="cs-CZ" sz="2000" dirty="0">
                <a:latin typeface="+mj-lt"/>
              </a:rPr>
              <a:t>na návětrných svazích hor, hodně sněhu</a:t>
            </a:r>
          </a:p>
          <a:p>
            <a:pPr>
              <a:spcAft>
                <a:spcPts val="600"/>
              </a:spcAft>
            </a:pPr>
            <a:r>
              <a:rPr lang="cs-CZ" altLang="cs-CZ" sz="2000" dirty="0" smtClean="0">
                <a:latin typeface="+mj-lt"/>
              </a:rPr>
              <a:t>- převládá </a:t>
            </a:r>
            <a:r>
              <a:rPr lang="cs-CZ" altLang="cs-CZ" sz="2000" i="1" dirty="0" err="1">
                <a:latin typeface="+mj-lt"/>
              </a:rPr>
              <a:t>Abies</a:t>
            </a:r>
            <a:r>
              <a:rPr lang="cs-CZ" altLang="cs-CZ" sz="2000" i="1" dirty="0">
                <a:latin typeface="+mj-lt"/>
              </a:rPr>
              <a:t> </a:t>
            </a:r>
            <a:r>
              <a:rPr lang="cs-CZ" altLang="cs-CZ" sz="2000" i="1" dirty="0" err="1">
                <a:latin typeface="+mj-lt"/>
              </a:rPr>
              <a:t>sibirica</a:t>
            </a:r>
            <a:r>
              <a:rPr lang="cs-CZ" altLang="cs-CZ" sz="2000" i="1" dirty="0">
                <a:latin typeface="+mj-lt"/>
              </a:rPr>
              <a:t> </a:t>
            </a:r>
            <a:r>
              <a:rPr lang="cs-CZ" altLang="cs-CZ" sz="2000" dirty="0">
                <a:latin typeface="+mj-lt"/>
              </a:rPr>
              <a:t>a</a:t>
            </a:r>
            <a:r>
              <a:rPr lang="cs-CZ" altLang="cs-CZ" sz="2000" i="1" dirty="0">
                <a:latin typeface="+mj-lt"/>
              </a:rPr>
              <a:t> </a:t>
            </a:r>
            <a:r>
              <a:rPr lang="cs-CZ" altLang="cs-CZ" sz="2000" dirty="0" err="1">
                <a:latin typeface="+mj-lt"/>
              </a:rPr>
              <a:t>vysokobylinný</a:t>
            </a:r>
            <a:r>
              <a:rPr lang="cs-CZ" altLang="cs-CZ" sz="2000" dirty="0">
                <a:latin typeface="+mj-lt"/>
              </a:rPr>
              <a:t> podrost (</a:t>
            </a:r>
            <a:r>
              <a:rPr lang="cs-CZ" altLang="cs-CZ" sz="2000" i="1" dirty="0" err="1">
                <a:latin typeface="+mj-lt"/>
              </a:rPr>
              <a:t>krupnotrávie</a:t>
            </a:r>
            <a:r>
              <a:rPr lang="cs-CZ" altLang="cs-CZ" sz="2000" dirty="0" smtClean="0">
                <a:latin typeface="+mj-lt"/>
              </a:rPr>
              <a:t>); málo </a:t>
            </a:r>
            <a:r>
              <a:rPr lang="cs-CZ" altLang="cs-CZ" sz="2000" i="1" dirty="0" err="1">
                <a:latin typeface="+mj-lt"/>
              </a:rPr>
              <a:t>Vacciniacaeae</a:t>
            </a:r>
            <a:endParaRPr lang="cs-CZ" altLang="cs-CZ" sz="2000" i="1" dirty="0">
              <a:latin typeface="+mj-lt"/>
            </a:endParaRPr>
          </a:p>
          <a:p>
            <a:pPr>
              <a:spcAft>
                <a:spcPts val="600"/>
              </a:spcAft>
            </a:pPr>
            <a:r>
              <a:rPr lang="cs-CZ" altLang="cs-CZ" sz="2000" dirty="0" smtClean="0">
                <a:latin typeface="+mj-lt"/>
              </a:rPr>
              <a:t>- požáry (častější na kontaktu s bory) podporují vegetativně </a:t>
            </a:r>
            <a:r>
              <a:rPr lang="cs-CZ" altLang="cs-CZ" sz="2000" dirty="0">
                <a:latin typeface="+mj-lt"/>
              </a:rPr>
              <a:t>se množící druhy (osika</a:t>
            </a:r>
            <a:r>
              <a:rPr lang="cs-CZ" altLang="cs-CZ" sz="2000" dirty="0" smtClean="0">
                <a:latin typeface="+mj-lt"/>
              </a:rPr>
              <a:t>), protože semenáčky generativně se množících druhů (jehličnany) </a:t>
            </a:r>
            <a:r>
              <a:rPr lang="cs-CZ" altLang="cs-CZ" sz="2000" dirty="0" err="1" smtClean="0">
                <a:latin typeface="+mj-lt"/>
              </a:rPr>
              <a:t>nepřežují</a:t>
            </a:r>
            <a:r>
              <a:rPr lang="cs-CZ" altLang="cs-CZ" sz="2000" dirty="0" smtClean="0">
                <a:latin typeface="+mj-lt"/>
              </a:rPr>
              <a:t> v hustém a vysokém porostu. </a:t>
            </a:r>
            <a:endParaRPr lang="cs-CZ" altLang="cs-CZ" sz="2000" dirty="0">
              <a:latin typeface="+mj-lt"/>
            </a:endParaRPr>
          </a:p>
        </p:txBody>
      </p:sp>
      <p:pic>
        <p:nvPicPr>
          <p:cNvPr id="26628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3645024"/>
            <a:ext cx="4284663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ovéPole 4"/>
          <p:cNvSpPr txBox="1">
            <a:spLocks noChangeArrowheads="1"/>
          </p:cNvSpPr>
          <p:nvPr/>
        </p:nvSpPr>
        <p:spPr bwMode="auto">
          <a:xfrm>
            <a:off x="215900" y="6453188"/>
            <a:ext cx="44291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 dirty="0">
                <a:solidFill>
                  <a:schemeClr val="accent2"/>
                </a:solidFill>
                <a:latin typeface="+mj-lt"/>
              </a:rPr>
              <a:t>Výzkum „lipového ostrova“ u Novokuzněcku</a:t>
            </a:r>
          </a:p>
        </p:txBody>
      </p:sp>
      <p:sp>
        <p:nvSpPr>
          <p:cNvPr id="26630" name="TextovéPole 5"/>
          <p:cNvSpPr txBox="1">
            <a:spLocks noChangeArrowheads="1"/>
          </p:cNvSpPr>
          <p:nvPr/>
        </p:nvSpPr>
        <p:spPr bwMode="auto">
          <a:xfrm>
            <a:off x="5580112" y="3253909"/>
            <a:ext cx="179958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800" b="1" dirty="0">
                <a:solidFill>
                  <a:srgbClr val="FFFF00"/>
                </a:solidFill>
                <a:latin typeface="+mj-lt"/>
              </a:rPr>
              <a:t>výška </a:t>
            </a:r>
            <a:r>
              <a:rPr lang="cs-CZ" altLang="cs-CZ" sz="1800" b="1" dirty="0" smtClean="0">
                <a:solidFill>
                  <a:srgbClr val="FFFF00"/>
                </a:solidFill>
                <a:latin typeface="+mj-lt"/>
              </a:rPr>
              <a:t>sněhu</a:t>
            </a:r>
            <a:endParaRPr lang="cs-CZ" altLang="cs-CZ" sz="18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3" name="Přímá spojnice 2"/>
          <p:cNvCxnSpPr/>
          <p:nvPr/>
        </p:nvCxnSpPr>
        <p:spPr bwMode="auto">
          <a:xfrm>
            <a:off x="7020272" y="3466015"/>
            <a:ext cx="1872208" cy="0"/>
          </a:xfrm>
          <a:prstGeom prst="line">
            <a:avLst/>
          </a:prstGeom>
          <a:solidFill>
            <a:schemeClr val="accent1"/>
          </a:solidFill>
          <a:ln w="34925" cap="flat" cmpd="sng" algn="ctr">
            <a:solidFill>
              <a:srgbClr val="FFFF00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FFFFFF">
                <a:alpha val="20000"/>
              </a:srgbClr>
            </a:gs>
            <a:gs pos="74001">
              <a:srgbClr val="75FFDD">
                <a:alpha val="79201"/>
              </a:srgbClr>
            </a:gs>
            <a:gs pos="83000">
              <a:srgbClr val="75FFDD">
                <a:alpha val="86400"/>
              </a:srgbClr>
            </a:gs>
            <a:gs pos="100000">
              <a:srgbClr val="A3FFE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88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ovéPole 2"/>
          <p:cNvSpPr txBox="1">
            <a:spLocks noChangeArrowheads="1"/>
          </p:cNvSpPr>
          <p:nvPr/>
        </p:nvSpPr>
        <p:spPr bwMode="auto">
          <a:xfrm>
            <a:off x="34925" y="260648"/>
            <a:ext cx="9109075" cy="1384995"/>
          </a:xfrm>
          <a:prstGeom prst="rect">
            <a:avLst/>
          </a:prstGeom>
          <a:solidFill>
            <a:schemeClr val="bg1">
              <a:alpha val="2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2800" dirty="0">
                <a:latin typeface="+mj-lt"/>
              </a:rPr>
              <a:t>V </a:t>
            </a:r>
            <a:r>
              <a:rPr lang="cs-CZ" altLang="cs-CZ" sz="2800" dirty="0" smtClean="0">
                <a:latin typeface="+mj-lt"/>
              </a:rPr>
              <a:t>současnosti probíhá rozsáhlá </a:t>
            </a:r>
            <a:r>
              <a:rPr lang="cs-CZ" altLang="cs-CZ" sz="2800" dirty="0">
                <a:latin typeface="+mj-lt"/>
              </a:rPr>
              <a:t>selektivní těžba </a:t>
            </a:r>
            <a:r>
              <a:rPr lang="cs-CZ" altLang="cs-CZ" sz="2800" dirty="0" smtClean="0">
                <a:latin typeface="+mj-lt"/>
              </a:rPr>
              <a:t>jedle, vznikají </a:t>
            </a:r>
            <a:r>
              <a:rPr lang="cs-CZ" altLang="cs-CZ" sz="2800" dirty="0">
                <a:latin typeface="+mj-lt"/>
              </a:rPr>
              <a:t>rozsáhlé březové nebo osikové lesy s </a:t>
            </a:r>
            <a:r>
              <a:rPr lang="cs-CZ" altLang="cs-CZ" sz="2800" dirty="0" err="1" smtClean="0">
                <a:latin typeface="+mj-lt"/>
              </a:rPr>
              <a:t>vysokobyliným</a:t>
            </a:r>
            <a:r>
              <a:rPr lang="cs-CZ" altLang="cs-CZ" sz="2800" dirty="0" smtClean="0">
                <a:latin typeface="+mj-lt"/>
              </a:rPr>
              <a:t> </a:t>
            </a:r>
            <a:r>
              <a:rPr lang="cs-CZ" altLang="cs-CZ" sz="2800" dirty="0">
                <a:latin typeface="+mj-lt"/>
              </a:rPr>
              <a:t>podrostem a zmlazující jedlí.</a:t>
            </a:r>
          </a:p>
        </p:txBody>
      </p:sp>
      <p:pic>
        <p:nvPicPr>
          <p:cNvPr id="27652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738" y="3429000"/>
            <a:ext cx="4968875" cy="33131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rmako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6800"/>
            <a:ext cx="91440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Text Box 4"/>
          <p:cNvSpPr txBox="1">
            <a:spLocks noChangeArrowheads="1"/>
          </p:cNvSpPr>
          <p:nvPr/>
        </p:nvSpPr>
        <p:spPr bwMode="auto">
          <a:xfrm>
            <a:off x="34925" y="-26988"/>
            <a:ext cx="432105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4000" b="1" dirty="0" err="1">
                <a:solidFill>
                  <a:srgbClr val="FF0000"/>
                </a:solidFill>
                <a:latin typeface="+mj-lt"/>
              </a:rPr>
              <a:t>Hemiboreální</a:t>
            </a:r>
            <a:r>
              <a:rPr lang="cs-CZ" altLang="cs-CZ" sz="4000" b="1" dirty="0">
                <a:latin typeface="+mj-lt"/>
              </a:rPr>
              <a:t>  </a:t>
            </a:r>
            <a:r>
              <a:rPr lang="cs-CZ" altLang="cs-CZ" sz="4000" b="1" dirty="0">
                <a:solidFill>
                  <a:srgbClr val="FF0000"/>
                </a:solidFill>
                <a:latin typeface="+mj-lt"/>
              </a:rPr>
              <a:t>lesy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 err="1">
                <a:latin typeface="+mj-lt"/>
              </a:rPr>
              <a:t>Hemiboreální</a:t>
            </a:r>
            <a:r>
              <a:rPr lang="cs-CZ" altLang="cs-CZ" b="1" dirty="0">
                <a:latin typeface="+mj-lt"/>
              </a:rPr>
              <a:t> lesy</a:t>
            </a:r>
          </a:p>
        </p:txBody>
      </p:sp>
      <p:pic>
        <p:nvPicPr>
          <p:cNvPr id="29699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4450"/>
            <a:ext cx="4465637" cy="6697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4292600"/>
            <a:ext cx="1584325" cy="2376488"/>
          </a:xfrm>
          <a:prstGeom prst="rect">
            <a:avLst/>
          </a:prstGeom>
          <a:noFill/>
          <a:ln w="254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701" name="TextovéPole 5"/>
          <p:cNvSpPr txBox="1">
            <a:spLocks noChangeArrowheads="1"/>
          </p:cNvSpPr>
          <p:nvPr/>
        </p:nvSpPr>
        <p:spPr bwMode="auto">
          <a:xfrm>
            <a:off x="34925" y="908050"/>
            <a:ext cx="4465067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cs-CZ" altLang="cs-CZ" dirty="0" err="1">
                <a:latin typeface="+mj-lt"/>
              </a:rPr>
              <a:t>boreonemorální</a:t>
            </a:r>
            <a:r>
              <a:rPr lang="cs-CZ" altLang="cs-CZ" dirty="0">
                <a:latin typeface="+mj-lt"/>
              </a:rPr>
              <a:t> zóna na kontaktu s listnatými lesy nebo </a:t>
            </a:r>
            <a:r>
              <a:rPr lang="cs-CZ" altLang="cs-CZ" dirty="0" smtClean="0">
                <a:latin typeface="+mj-lt"/>
              </a:rPr>
              <a:t>stepí</a:t>
            </a:r>
          </a:p>
          <a:p>
            <a:pPr marL="0" indent="0"/>
            <a:endParaRPr lang="cs-CZ" altLang="cs-CZ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dirty="0">
                <a:latin typeface="+mj-lt"/>
              </a:rPr>
              <a:t>Světlé lesy, dominuje modřín nebo borovice, v raných stadiích </a:t>
            </a:r>
            <a:r>
              <a:rPr lang="cs-CZ" altLang="cs-CZ" dirty="0" smtClean="0">
                <a:latin typeface="+mj-lt"/>
              </a:rPr>
              <a:t>bříza</a:t>
            </a:r>
          </a:p>
          <a:p>
            <a:pPr marL="0" indent="0"/>
            <a:endParaRPr lang="cs-CZ" altLang="cs-CZ" dirty="0">
              <a:latin typeface="+mj-lt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cs-CZ" altLang="cs-CZ" dirty="0">
                <a:latin typeface="+mj-lt"/>
              </a:rPr>
              <a:t>druhově bohatý podrost, podobný našim subkontinentálním doubravám nebo bělokarpatským loukám; druhy u nás ohrožené, vzácné a </a:t>
            </a:r>
            <a:r>
              <a:rPr lang="cs-CZ" altLang="cs-CZ" dirty="0" err="1">
                <a:latin typeface="+mj-lt"/>
              </a:rPr>
              <a:t>disjuktní</a:t>
            </a:r>
            <a:endParaRPr lang="cs-CZ" altLang="cs-CZ" dirty="0">
              <a:latin typeface="+mj-l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148-4892_IM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 err="1">
                <a:latin typeface="+mj-lt"/>
              </a:rPr>
              <a:t>Hemiboreální</a:t>
            </a:r>
            <a:r>
              <a:rPr lang="cs-CZ" altLang="cs-CZ" b="1" dirty="0">
                <a:latin typeface="+mj-lt"/>
              </a:rPr>
              <a:t> lesy</a:t>
            </a:r>
          </a:p>
        </p:txBody>
      </p:sp>
      <p:sp>
        <p:nvSpPr>
          <p:cNvPr id="30724" name="TextovéPole 1"/>
          <p:cNvSpPr txBox="1">
            <a:spLocks noChangeArrowheads="1"/>
          </p:cNvSpPr>
          <p:nvPr/>
        </p:nvSpPr>
        <p:spPr bwMode="auto">
          <a:xfrm>
            <a:off x="4643438" y="6280150"/>
            <a:ext cx="44656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>
                <a:solidFill>
                  <a:srgbClr val="FFFF00"/>
                </a:solidFill>
                <a:latin typeface="+mj-lt"/>
              </a:rPr>
              <a:t>Rané </a:t>
            </a:r>
            <a:r>
              <a:rPr lang="cs-CZ" altLang="cs-CZ" b="1" dirty="0" err="1">
                <a:solidFill>
                  <a:srgbClr val="FFFF00"/>
                </a:solidFill>
                <a:latin typeface="+mj-lt"/>
              </a:rPr>
              <a:t>sukcesní</a:t>
            </a:r>
            <a:r>
              <a:rPr lang="cs-CZ" altLang="cs-CZ" b="1" dirty="0">
                <a:solidFill>
                  <a:srgbClr val="FFFF00"/>
                </a:solidFill>
                <a:latin typeface="+mj-lt"/>
              </a:rPr>
              <a:t> stádium s břízou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88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 err="1">
                <a:latin typeface="+mj-lt"/>
              </a:rPr>
              <a:t>Hemiboreální</a:t>
            </a:r>
            <a:r>
              <a:rPr lang="cs-CZ" altLang="cs-CZ" b="1" dirty="0">
                <a:latin typeface="+mj-lt"/>
              </a:rPr>
              <a:t> lesy</a:t>
            </a:r>
          </a:p>
        </p:txBody>
      </p:sp>
      <p:sp>
        <p:nvSpPr>
          <p:cNvPr id="31748" name="TextovéPole 3"/>
          <p:cNvSpPr txBox="1">
            <a:spLocks noChangeArrowheads="1"/>
          </p:cNvSpPr>
          <p:nvPr/>
        </p:nvSpPr>
        <p:spPr bwMode="auto">
          <a:xfrm>
            <a:off x="4500563" y="6280150"/>
            <a:ext cx="44640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>
                <a:solidFill>
                  <a:srgbClr val="FFFF00"/>
                </a:solidFill>
                <a:latin typeface="+mj-lt"/>
              </a:rPr>
              <a:t>Vlhký aluviální </a:t>
            </a:r>
            <a:r>
              <a:rPr lang="cs-CZ" altLang="cs-CZ" b="1" dirty="0" err="1">
                <a:solidFill>
                  <a:srgbClr val="FFFF00"/>
                </a:solidFill>
                <a:latin typeface="+mj-lt"/>
              </a:rPr>
              <a:t>hemiboreální</a:t>
            </a:r>
            <a:r>
              <a:rPr lang="cs-CZ" altLang="cs-CZ" b="1" dirty="0">
                <a:solidFill>
                  <a:srgbClr val="FFFF00"/>
                </a:solidFill>
                <a:latin typeface="+mj-lt"/>
              </a:rPr>
              <a:t> les 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P72500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701675"/>
            <a:ext cx="8243888" cy="618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 err="1">
                <a:latin typeface="+mj-lt"/>
              </a:rPr>
              <a:t>Hemiboreální</a:t>
            </a:r>
            <a:r>
              <a:rPr lang="cs-CZ" altLang="cs-CZ" b="1" dirty="0">
                <a:latin typeface="+mj-lt"/>
              </a:rPr>
              <a:t> lesy</a:t>
            </a:r>
          </a:p>
        </p:txBody>
      </p:sp>
      <p:sp>
        <p:nvSpPr>
          <p:cNvPr id="32772" name="TextovéPole 5"/>
          <p:cNvSpPr txBox="1">
            <a:spLocks noChangeArrowheads="1"/>
          </p:cNvSpPr>
          <p:nvPr/>
        </p:nvSpPr>
        <p:spPr bwMode="auto">
          <a:xfrm>
            <a:off x="4818063" y="6351588"/>
            <a:ext cx="33543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i="1" dirty="0" err="1">
                <a:solidFill>
                  <a:srgbClr val="FFFF00"/>
                </a:solidFill>
                <a:latin typeface="+mj-lt"/>
              </a:rPr>
              <a:t>Aconitum</a:t>
            </a:r>
            <a:r>
              <a:rPr lang="cs-CZ" altLang="cs-CZ" b="1" i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altLang="cs-CZ" b="1" i="1" dirty="0" err="1">
                <a:solidFill>
                  <a:srgbClr val="FFFF00"/>
                </a:solidFill>
                <a:latin typeface="+mj-lt"/>
              </a:rPr>
              <a:t>septentrionale</a:t>
            </a:r>
            <a:endParaRPr lang="cs-CZ" altLang="cs-CZ" b="1" i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DSCN22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100"/>
            <a:ext cx="8243888" cy="618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 err="1">
                <a:latin typeface="+mj-lt"/>
              </a:rPr>
              <a:t>Hemiboreální</a:t>
            </a:r>
            <a:r>
              <a:rPr lang="cs-CZ" altLang="cs-CZ" b="1" dirty="0">
                <a:latin typeface="+mj-lt"/>
              </a:rPr>
              <a:t> lesy</a:t>
            </a:r>
          </a:p>
        </p:txBody>
      </p:sp>
      <p:sp>
        <p:nvSpPr>
          <p:cNvPr id="33796" name="TextovéPole 5"/>
          <p:cNvSpPr txBox="1">
            <a:spLocks noChangeArrowheads="1"/>
          </p:cNvSpPr>
          <p:nvPr/>
        </p:nvSpPr>
        <p:spPr bwMode="auto">
          <a:xfrm>
            <a:off x="5537200" y="6351588"/>
            <a:ext cx="2706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i="1" dirty="0" err="1">
                <a:solidFill>
                  <a:srgbClr val="FFFF00"/>
                </a:solidFill>
                <a:latin typeface="+mj-lt"/>
              </a:rPr>
              <a:t>Paeonia</a:t>
            </a:r>
            <a:r>
              <a:rPr lang="cs-CZ" altLang="cs-CZ" b="1" i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altLang="cs-CZ" b="1" i="1" dirty="0" err="1">
                <a:solidFill>
                  <a:srgbClr val="FFFF00"/>
                </a:solidFill>
                <a:latin typeface="+mj-lt"/>
              </a:rPr>
              <a:t>anomala</a:t>
            </a:r>
            <a:endParaRPr lang="cs-CZ" altLang="cs-CZ" b="1" i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88988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Text Box 3"/>
          <p:cNvSpPr txBox="1">
            <a:spLocks noChangeArrowheads="1"/>
          </p:cNvSpPr>
          <p:nvPr/>
        </p:nvSpPr>
        <p:spPr bwMode="auto">
          <a:xfrm>
            <a:off x="152400" y="152400"/>
            <a:ext cx="3124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 err="1">
                <a:latin typeface="+mj-lt"/>
              </a:rPr>
              <a:t>Hemiboreální</a:t>
            </a:r>
            <a:r>
              <a:rPr lang="cs-CZ" altLang="cs-CZ" b="1" dirty="0">
                <a:latin typeface="+mj-lt"/>
              </a:rPr>
              <a:t> lesy</a:t>
            </a:r>
          </a:p>
        </p:txBody>
      </p:sp>
      <p:sp>
        <p:nvSpPr>
          <p:cNvPr id="34820" name="TextovéPole 4"/>
          <p:cNvSpPr txBox="1">
            <a:spLocks noChangeArrowheads="1"/>
          </p:cNvSpPr>
          <p:nvPr/>
        </p:nvSpPr>
        <p:spPr bwMode="auto">
          <a:xfrm>
            <a:off x="107950" y="6351588"/>
            <a:ext cx="23034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i="1" dirty="0" err="1">
                <a:solidFill>
                  <a:srgbClr val="FFFF00"/>
                </a:solidFill>
                <a:latin typeface="+mj-lt"/>
              </a:rPr>
              <a:t>Rubus</a:t>
            </a:r>
            <a:r>
              <a:rPr lang="cs-CZ" altLang="cs-CZ" b="1" i="1" dirty="0">
                <a:solidFill>
                  <a:srgbClr val="FFFF00"/>
                </a:solidFill>
                <a:latin typeface="+mj-lt"/>
              </a:rPr>
              <a:t> </a:t>
            </a:r>
            <a:r>
              <a:rPr lang="cs-CZ" altLang="cs-CZ" b="1" i="1" dirty="0" err="1">
                <a:solidFill>
                  <a:srgbClr val="FFFF00"/>
                </a:solidFill>
                <a:latin typeface="+mj-lt"/>
              </a:rPr>
              <a:t>saxatilis</a:t>
            </a:r>
            <a:endParaRPr lang="cs-CZ" altLang="cs-CZ" b="1" i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4" descr="IMG_31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0"/>
            <a:ext cx="45704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34926" y="44450"/>
            <a:ext cx="4489450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 err="1">
                <a:latin typeface="+mj-lt"/>
              </a:rPr>
              <a:t>Hemiboreální</a:t>
            </a:r>
            <a:r>
              <a:rPr lang="cs-CZ" altLang="cs-CZ" b="1" dirty="0">
                <a:latin typeface="+mj-lt"/>
              </a:rPr>
              <a:t> lesy</a:t>
            </a:r>
          </a:p>
          <a:p>
            <a:pPr>
              <a:spcBef>
                <a:spcPct val="50000"/>
              </a:spcBef>
            </a:pPr>
            <a:endParaRPr lang="cs-CZ" altLang="cs-CZ" sz="2200" dirty="0" smtClean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sz="2200" dirty="0" smtClean="0">
                <a:latin typeface="+mj-lt"/>
              </a:rPr>
              <a:t>V </a:t>
            </a:r>
            <a:r>
              <a:rPr lang="cs-CZ" altLang="cs-CZ" sz="2200" dirty="0">
                <a:latin typeface="+mj-lt"/>
              </a:rPr>
              <a:t>březových a borových </a:t>
            </a:r>
            <a:r>
              <a:rPr lang="cs-CZ" altLang="cs-CZ" sz="2200" dirty="0" err="1">
                <a:latin typeface="+mj-lt"/>
              </a:rPr>
              <a:t>hemiboreálních</a:t>
            </a:r>
            <a:r>
              <a:rPr lang="cs-CZ" altLang="cs-CZ" sz="2200" dirty="0">
                <a:latin typeface="+mj-lt"/>
              </a:rPr>
              <a:t> lesích na jižní Sibiři se běžně vyskytuje kolem 100 druhů cévnatých rostlin v podrostu. Jsou to asi druhově nejbohatší lesy mírného pásma.</a:t>
            </a:r>
          </a:p>
        </p:txBody>
      </p:sp>
      <p:pic>
        <p:nvPicPr>
          <p:cNvPr id="35844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933700"/>
            <a:ext cx="26162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ovéPole 2"/>
          <p:cNvSpPr txBox="1">
            <a:spLocks noChangeArrowheads="1"/>
          </p:cNvSpPr>
          <p:nvPr/>
        </p:nvSpPr>
        <p:spPr bwMode="auto">
          <a:xfrm>
            <a:off x="34925" y="6340475"/>
            <a:ext cx="1944688" cy="40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i="1" dirty="0">
                <a:latin typeface="+mj-lt"/>
              </a:rPr>
              <a:t>Galium </a:t>
            </a:r>
            <a:r>
              <a:rPr lang="cs-CZ" altLang="cs-CZ" sz="2000" i="1" dirty="0" err="1">
                <a:latin typeface="+mj-lt"/>
              </a:rPr>
              <a:t>boreale</a:t>
            </a:r>
            <a:endParaRPr lang="cs-CZ" altLang="cs-CZ" sz="2000" i="1" dirty="0">
              <a:latin typeface="+mj-l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 descr="map_v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" y="252413"/>
            <a:ext cx="8401050" cy="6354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Text Box 4"/>
          <p:cNvSpPr txBox="1">
            <a:spLocks noChangeArrowheads="1"/>
          </p:cNvSpPr>
          <p:nvPr/>
        </p:nvSpPr>
        <p:spPr bwMode="auto">
          <a:xfrm>
            <a:off x="683568" y="268705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i="1" dirty="0" err="1">
                <a:latin typeface="+mj-lt"/>
              </a:rPr>
              <a:t>Serratula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coronata</a:t>
            </a:r>
            <a:endParaRPr lang="cs-CZ" altLang="cs-CZ" i="1" dirty="0">
              <a:latin typeface="+mj-lt"/>
            </a:endParaRPr>
          </a:p>
        </p:txBody>
      </p:sp>
      <p:pic>
        <p:nvPicPr>
          <p:cNvPr id="36868" name="Picture 5" descr="IMG_31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8" y="836712"/>
            <a:ext cx="4019856" cy="603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9" name="Picture 6" descr="IMG_31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841288"/>
            <a:ext cx="4005386" cy="6010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0" name="Text Box 7"/>
          <p:cNvSpPr txBox="1">
            <a:spLocks noChangeArrowheads="1"/>
          </p:cNvSpPr>
          <p:nvPr/>
        </p:nvSpPr>
        <p:spPr bwMode="auto">
          <a:xfrm>
            <a:off x="6084168" y="290522"/>
            <a:ext cx="2743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i="1" dirty="0" err="1">
                <a:latin typeface="+mj-lt"/>
              </a:rPr>
              <a:t>Aconitum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krylovii</a:t>
            </a:r>
            <a:endParaRPr lang="cs-CZ" altLang="cs-CZ" i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107504" y="5760"/>
            <a:ext cx="900100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 err="1">
                <a:latin typeface="+mj-lt"/>
              </a:rPr>
              <a:t>Hemiboreální</a:t>
            </a:r>
            <a:r>
              <a:rPr lang="cs-CZ" altLang="cs-CZ" b="1" dirty="0">
                <a:latin typeface="+mj-lt"/>
              </a:rPr>
              <a:t> lesy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V osídlených oblastech vznikly sekundární trávníky třídy </a:t>
            </a:r>
            <a:r>
              <a:rPr lang="cs-CZ" altLang="cs-CZ" i="1" dirty="0" err="1">
                <a:latin typeface="+mj-lt"/>
              </a:rPr>
              <a:t>Festuco-Brometea</a:t>
            </a:r>
            <a:r>
              <a:rPr lang="cs-CZ" altLang="cs-CZ" dirty="0">
                <a:latin typeface="+mj-lt"/>
              </a:rPr>
              <a:t> na místě původních </a:t>
            </a:r>
            <a:r>
              <a:rPr lang="cs-CZ" altLang="cs-CZ" dirty="0" err="1">
                <a:latin typeface="+mj-lt"/>
              </a:rPr>
              <a:t>hemiboreálních</a:t>
            </a:r>
            <a:r>
              <a:rPr lang="cs-CZ" altLang="cs-CZ" dirty="0">
                <a:latin typeface="+mj-lt"/>
              </a:rPr>
              <a:t> lesů</a:t>
            </a:r>
          </a:p>
        </p:txBody>
      </p:sp>
      <p:pic>
        <p:nvPicPr>
          <p:cNvPr id="37891" name="Picture 4" descr="IMG_31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3" y="1700213"/>
            <a:ext cx="7634287" cy="5087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3"/>
          <p:cNvSpPr txBox="1">
            <a:spLocks noChangeArrowheads="1"/>
          </p:cNvSpPr>
          <p:nvPr/>
        </p:nvSpPr>
        <p:spPr bwMode="auto">
          <a:xfrm>
            <a:off x="-36513" y="-26988"/>
            <a:ext cx="8891588" cy="1016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6000" b="1" dirty="0">
                <a:solidFill>
                  <a:srgbClr val="FF0000"/>
                </a:solidFill>
                <a:latin typeface="+mj-lt"/>
              </a:rPr>
              <a:t>Bory na písku</a:t>
            </a:r>
          </a:p>
        </p:txBody>
      </p:sp>
      <p:sp>
        <p:nvSpPr>
          <p:cNvPr id="38915" name="Text Box 4"/>
          <p:cNvSpPr txBox="1">
            <a:spLocks noChangeArrowheads="1"/>
          </p:cNvSpPr>
          <p:nvPr/>
        </p:nvSpPr>
        <p:spPr bwMode="auto">
          <a:xfrm>
            <a:off x="-36513" y="989013"/>
            <a:ext cx="9109076" cy="830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Edaficky podmíněné, tedy do značné míry </a:t>
            </a:r>
            <a:r>
              <a:rPr lang="cs-CZ" altLang="cs-CZ" dirty="0" err="1">
                <a:solidFill>
                  <a:srgbClr val="FF0000"/>
                </a:solidFill>
                <a:latin typeface="+mj-lt"/>
              </a:rPr>
              <a:t>azonální</a:t>
            </a:r>
            <a:r>
              <a:rPr lang="cs-CZ" altLang="cs-CZ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altLang="cs-CZ" dirty="0">
                <a:latin typeface="+mj-lt"/>
              </a:rPr>
              <a:t>(viz Hodonínsko, Borská nížina), zde ovšem v přechodech do </a:t>
            </a:r>
            <a:r>
              <a:rPr lang="cs-CZ" altLang="cs-CZ" dirty="0" err="1">
                <a:latin typeface="+mj-lt"/>
              </a:rPr>
              <a:t>rašeliných</a:t>
            </a:r>
            <a:r>
              <a:rPr lang="cs-CZ" altLang="cs-CZ" dirty="0">
                <a:latin typeface="+mj-lt"/>
              </a:rPr>
              <a:t> lesů a pravé tajgy</a:t>
            </a:r>
          </a:p>
        </p:txBody>
      </p:sp>
      <p:pic>
        <p:nvPicPr>
          <p:cNvPr id="38916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8" y="2205038"/>
            <a:ext cx="6697662" cy="446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TextovéPole 4"/>
          <p:cNvSpPr txBox="1">
            <a:spLocks noChangeArrowheads="1"/>
          </p:cNvSpPr>
          <p:nvPr/>
        </p:nvSpPr>
        <p:spPr bwMode="auto">
          <a:xfrm>
            <a:off x="107950" y="6165850"/>
            <a:ext cx="58324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 smtClean="0">
                <a:solidFill>
                  <a:srgbClr val="FFFF00"/>
                </a:solidFill>
                <a:latin typeface="+mj-lt"/>
              </a:rPr>
              <a:t>Porost dutohlávky rozpraskaný </a:t>
            </a:r>
            <a:r>
              <a:rPr lang="cs-CZ" altLang="cs-CZ" b="1" dirty="0">
                <a:solidFill>
                  <a:srgbClr val="FFFF00"/>
                </a:solidFill>
                <a:latin typeface="+mj-lt"/>
              </a:rPr>
              <a:t>vlivem sucha</a:t>
            </a:r>
          </a:p>
        </p:txBody>
      </p:sp>
      <p:cxnSp>
        <p:nvCxnSpPr>
          <p:cNvPr id="38918" name="Přímá spojnice se šipkou 6"/>
          <p:cNvCxnSpPr>
            <a:cxnSpLocks noChangeShapeType="1"/>
          </p:cNvCxnSpPr>
          <p:nvPr/>
        </p:nvCxnSpPr>
        <p:spPr bwMode="auto">
          <a:xfrm flipH="1" flipV="1">
            <a:off x="6372225" y="3141663"/>
            <a:ext cx="792163" cy="7143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8919" name="TextovéPole 7"/>
          <p:cNvSpPr txBox="1">
            <a:spLocks noChangeArrowheads="1"/>
          </p:cNvSpPr>
          <p:nvPr/>
        </p:nvSpPr>
        <p:spPr bwMode="auto">
          <a:xfrm>
            <a:off x="7164388" y="2997200"/>
            <a:ext cx="17637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dirty="0">
                <a:latin typeface="+mj-lt"/>
              </a:rPr>
              <a:t>rašeliniště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délník 1"/>
          <p:cNvSpPr>
            <a:spLocks noChangeArrowheads="1"/>
          </p:cNvSpPr>
          <p:nvPr/>
        </p:nvSpPr>
        <p:spPr bwMode="auto">
          <a:xfrm>
            <a:off x="107950" y="115888"/>
            <a:ext cx="19070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latin typeface="+mj-lt"/>
              </a:rPr>
              <a:t>Bory na písku</a:t>
            </a:r>
          </a:p>
        </p:txBody>
      </p:sp>
      <p:pic>
        <p:nvPicPr>
          <p:cNvPr id="39939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836613"/>
            <a:ext cx="8820150" cy="588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ovéPole 3"/>
          <p:cNvSpPr txBox="1">
            <a:spLocks noChangeArrowheads="1"/>
          </p:cNvSpPr>
          <p:nvPr/>
        </p:nvSpPr>
        <p:spPr bwMode="auto">
          <a:xfrm>
            <a:off x="2032139" y="6093296"/>
            <a:ext cx="6768479" cy="461963"/>
          </a:xfrm>
          <a:prstGeom prst="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i="1" dirty="0" err="1">
                <a:solidFill>
                  <a:srgbClr val="FF0000"/>
                </a:solidFill>
                <a:latin typeface="+mj-lt"/>
              </a:rPr>
              <a:t>Cladonia</a:t>
            </a:r>
            <a:r>
              <a:rPr lang="cs-CZ" altLang="cs-CZ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altLang="cs-CZ" i="1" dirty="0" err="1">
                <a:solidFill>
                  <a:srgbClr val="FF0000"/>
                </a:solidFill>
                <a:latin typeface="+mj-lt"/>
              </a:rPr>
              <a:t>sp</a:t>
            </a:r>
            <a:r>
              <a:rPr lang="cs-CZ" altLang="cs-CZ" i="1" dirty="0">
                <a:solidFill>
                  <a:srgbClr val="FF0000"/>
                </a:solidFill>
                <a:latin typeface="+mj-lt"/>
              </a:rPr>
              <a:t>. div. + </a:t>
            </a:r>
            <a:r>
              <a:rPr lang="cs-CZ" altLang="cs-CZ" dirty="0" err="1">
                <a:solidFill>
                  <a:srgbClr val="FF0000"/>
                </a:solidFill>
                <a:latin typeface="+mj-lt"/>
              </a:rPr>
              <a:t>tajgovo</a:t>
            </a:r>
            <a:r>
              <a:rPr lang="cs-CZ" altLang="cs-CZ" dirty="0">
                <a:solidFill>
                  <a:srgbClr val="FF0000"/>
                </a:solidFill>
                <a:latin typeface="+mj-lt"/>
              </a:rPr>
              <a:t>-rašelinné </a:t>
            </a:r>
            <a:r>
              <a:rPr lang="cs-CZ" altLang="cs-CZ" i="1" dirty="0" err="1">
                <a:solidFill>
                  <a:srgbClr val="FF0000"/>
                </a:solidFill>
                <a:latin typeface="+mj-lt"/>
              </a:rPr>
              <a:t>Ledum</a:t>
            </a:r>
            <a:r>
              <a:rPr lang="cs-CZ" altLang="cs-CZ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altLang="cs-CZ" i="1" dirty="0" err="1">
                <a:solidFill>
                  <a:srgbClr val="FF0000"/>
                </a:solidFill>
                <a:latin typeface="+mj-lt"/>
              </a:rPr>
              <a:t>palustre</a:t>
            </a:r>
            <a:endParaRPr lang="cs-CZ" altLang="cs-CZ" i="1" dirty="0">
              <a:solidFill>
                <a:srgbClr val="FF00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Obdélník 1"/>
          <p:cNvSpPr>
            <a:spLocks noChangeArrowheads="1"/>
          </p:cNvSpPr>
          <p:nvPr/>
        </p:nvSpPr>
        <p:spPr bwMode="auto">
          <a:xfrm>
            <a:off x="107950" y="115888"/>
            <a:ext cx="190706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latin typeface="+mj-lt"/>
              </a:rPr>
              <a:t>Bory na písku</a:t>
            </a:r>
          </a:p>
        </p:txBody>
      </p:sp>
      <p:pic>
        <p:nvPicPr>
          <p:cNvPr id="4096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765175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4" name="TextovéPole 3"/>
          <p:cNvSpPr txBox="1">
            <a:spLocks noChangeArrowheads="1"/>
          </p:cNvSpPr>
          <p:nvPr/>
        </p:nvSpPr>
        <p:spPr bwMode="auto">
          <a:xfrm>
            <a:off x="34925" y="6054725"/>
            <a:ext cx="9145588" cy="830263"/>
          </a:xfrm>
          <a:prstGeom prst="rect">
            <a:avLst/>
          </a:prstGeom>
          <a:solidFill>
            <a:schemeClr val="bg1">
              <a:alpha val="4313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dirty="0">
                <a:solidFill>
                  <a:srgbClr val="FF0000"/>
                </a:solidFill>
                <a:latin typeface="+mj-lt"/>
              </a:rPr>
              <a:t>Písek pohlcující rašeliniště s </a:t>
            </a:r>
            <a:r>
              <a:rPr lang="cs-CZ" altLang="cs-CZ" i="1" dirty="0" err="1">
                <a:solidFill>
                  <a:srgbClr val="FF0000"/>
                </a:solidFill>
                <a:latin typeface="+mj-lt"/>
              </a:rPr>
              <a:t>Empetrum</a:t>
            </a:r>
            <a:r>
              <a:rPr lang="cs-CZ" altLang="cs-CZ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altLang="cs-CZ" i="1" dirty="0" err="1">
                <a:solidFill>
                  <a:srgbClr val="FF0000"/>
                </a:solidFill>
                <a:latin typeface="+mj-lt"/>
              </a:rPr>
              <a:t>hermaphroditum</a:t>
            </a:r>
            <a:r>
              <a:rPr lang="cs-CZ" altLang="cs-CZ" i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cs-CZ" altLang="cs-CZ" dirty="0">
                <a:solidFill>
                  <a:srgbClr val="FF0000"/>
                </a:solidFill>
                <a:latin typeface="+mj-lt"/>
              </a:rPr>
              <a:t>po </a:t>
            </a:r>
            <a:r>
              <a:rPr lang="cs-CZ" altLang="cs-CZ" dirty="0" err="1">
                <a:solidFill>
                  <a:srgbClr val="FF0000"/>
                </a:solidFill>
                <a:latin typeface="+mj-lt"/>
              </a:rPr>
              <a:t>vytežení</a:t>
            </a:r>
            <a:r>
              <a:rPr lang="cs-CZ" altLang="cs-CZ" dirty="0">
                <a:solidFill>
                  <a:srgbClr val="FF0000"/>
                </a:solidFill>
                <a:latin typeface="+mj-lt"/>
              </a:rPr>
              <a:t> okolních lesů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IMG_31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692150"/>
            <a:ext cx="4108450" cy="616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Text Box 6"/>
          <p:cNvSpPr txBox="1">
            <a:spLocks noChangeArrowheads="1"/>
          </p:cNvSpPr>
          <p:nvPr/>
        </p:nvSpPr>
        <p:spPr bwMode="auto">
          <a:xfrm>
            <a:off x="0" y="1052513"/>
            <a:ext cx="4932040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Přechod k </a:t>
            </a:r>
            <a:r>
              <a:rPr lang="cs-CZ" altLang="cs-CZ" dirty="0" err="1">
                <a:latin typeface="+mj-lt"/>
              </a:rPr>
              <a:t>azonálnímu</a:t>
            </a:r>
            <a:r>
              <a:rPr lang="cs-CZ" altLang="cs-CZ" dirty="0">
                <a:latin typeface="+mj-lt"/>
              </a:rPr>
              <a:t> biomu </a:t>
            </a:r>
            <a:r>
              <a:rPr lang="cs-CZ" altLang="cs-CZ" dirty="0" smtClean="0">
                <a:latin typeface="+mj-lt"/>
              </a:rPr>
              <a:t>rašelinišť</a:t>
            </a:r>
          </a:p>
          <a:p>
            <a:pPr>
              <a:spcBef>
                <a:spcPct val="50000"/>
              </a:spcBef>
            </a:pPr>
            <a:endParaRPr lang="cs-CZ" altLang="cs-CZ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sz="2000" dirty="0" smtClean="0">
                <a:latin typeface="+mj-lt"/>
              </a:rPr>
              <a:t>Foto: vrchovištní bor - </a:t>
            </a:r>
            <a:r>
              <a:rPr lang="cs-CZ" altLang="cs-CZ" sz="2000" dirty="0">
                <a:latin typeface="+mj-lt"/>
              </a:rPr>
              <a:t>jižní Sibiř, Altaj, </a:t>
            </a:r>
            <a:r>
              <a:rPr lang="cs-CZ" altLang="cs-CZ" sz="2000" dirty="0" err="1">
                <a:latin typeface="+mj-lt"/>
              </a:rPr>
              <a:t>Seminský</a:t>
            </a:r>
            <a:r>
              <a:rPr lang="cs-CZ" altLang="cs-CZ" sz="2000" dirty="0">
                <a:latin typeface="+mj-lt"/>
              </a:rPr>
              <a:t> průsmyk</a:t>
            </a:r>
          </a:p>
          <a:p>
            <a:pPr>
              <a:spcBef>
                <a:spcPct val="50000"/>
              </a:spcBef>
            </a:pPr>
            <a:endParaRPr lang="cs-CZ" altLang="cs-CZ" sz="2000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sz="2000" i="1" dirty="0" err="1">
                <a:latin typeface="+mj-lt"/>
              </a:rPr>
              <a:t>Picea</a:t>
            </a:r>
            <a:r>
              <a:rPr lang="cs-CZ" altLang="cs-CZ" sz="2000" i="1" dirty="0">
                <a:latin typeface="+mj-lt"/>
              </a:rPr>
              <a:t> </a:t>
            </a:r>
            <a:r>
              <a:rPr lang="cs-CZ" altLang="cs-CZ" sz="2000" i="1" dirty="0" err="1">
                <a:latin typeface="+mj-lt"/>
              </a:rPr>
              <a:t>obovata</a:t>
            </a:r>
            <a:endParaRPr lang="cs-CZ" altLang="cs-CZ" sz="2000" i="1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sz="2000" i="1" dirty="0" err="1">
                <a:latin typeface="+mj-lt"/>
              </a:rPr>
              <a:t>Pinus</a:t>
            </a:r>
            <a:r>
              <a:rPr lang="cs-CZ" altLang="cs-CZ" sz="2000" i="1" dirty="0">
                <a:latin typeface="+mj-lt"/>
              </a:rPr>
              <a:t> </a:t>
            </a:r>
            <a:r>
              <a:rPr lang="cs-CZ" altLang="cs-CZ" sz="2000" i="1" dirty="0" err="1">
                <a:latin typeface="+mj-lt"/>
              </a:rPr>
              <a:t>sibirica</a:t>
            </a:r>
            <a:endParaRPr lang="cs-CZ" altLang="cs-CZ" sz="2000" i="1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sz="2000" i="1" dirty="0" err="1">
                <a:latin typeface="+mj-lt"/>
              </a:rPr>
              <a:t>Larix</a:t>
            </a:r>
            <a:r>
              <a:rPr lang="cs-CZ" altLang="cs-CZ" sz="2000" i="1" dirty="0">
                <a:latin typeface="+mj-lt"/>
              </a:rPr>
              <a:t> </a:t>
            </a:r>
            <a:r>
              <a:rPr lang="cs-CZ" altLang="cs-CZ" sz="2000" i="1" dirty="0" err="1">
                <a:latin typeface="+mj-lt"/>
              </a:rPr>
              <a:t>sibirica</a:t>
            </a:r>
            <a:endParaRPr lang="cs-CZ" altLang="cs-CZ" sz="2000" i="1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sz="2000" i="1" dirty="0" err="1">
                <a:latin typeface="+mj-lt"/>
              </a:rPr>
              <a:t>Sphagnum</a:t>
            </a:r>
            <a:r>
              <a:rPr lang="cs-CZ" altLang="cs-CZ" sz="2000" i="1" dirty="0">
                <a:latin typeface="+mj-lt"/>
              </a:rPr>
              <a:t> </a:t>
            </a:r>
            <a:r>
              <a:rPr lang="cs-CZ" altLang="cs-CZ" sz="2000" i="1" dirty="0" err="1" smtClean="0">
                <a:latin typeface="+mj-lt"/>
              </a:rPr>
              <a:t>fuscum</a:t>
            </a:r>
            <a:endParaRPr lang="cs-CZ" altLang="cs-CZ" sz="2000" i="1" dirty="0" smtClean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sz="2000" i="1" dirty="0" err="1" smtClean="0">
                <a:latin typeface="+mj-lt"/>
              </a:rPr>
              <a:t>Sphagnum</a:t>
            </a:r>
            <a:r>
              <a:rPr lang="cs-CZ" altLang="cs-CZ" sz="2000" i="1" dirty="0" smtClean="0">
                <a:latin typeface="+mj-lt"/>
              </a:rPr>
              <a:t> </a:t>
            </a:r>
            <a:r>
              <a:rPr lang="cs-CZ" altLang="cs-CZ" sz="2000" i="1" dirty="0" err="1" smtClean="0">
                <a:latin typeface="+mj-lt"/>
              </a:rPr>
              <a:t>wulfianum</a:t>
            </a:r>
            <a:endParaRPr lang="cs-CZ" altLang="cs-CZ" sz="2000" i="1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sz="2000" i="1" dirty="0" err="1">
                <a:latin typeface="+mj-lt"/>
              </a:rPr>
              <a:t>Ledum</a:t>
            </a:r>
            <a:r>
              <a:rPr lang="cs-CZ" altLang="cs-CZ" sz="2000" i="1" dirty="0">
                <a:latin typeface="+mj-lt"/>
              </a:rPr>
              <a:t> </a:t>
            </a:r>
            <a:r>
              <a:rPr lang="cs-CZ" altLang="cs-CZ" sz="2000" i="1" dirty="0" err="1">
                <a:latin typeface="+mj-lt"/>
              </a:rPr>
              <a:t>palustre</a:t>
            </a:r>
            <a:endParaRPr lang="cs-CZ" altLang="cs-CZ" sz="2000" i="1" dirty="0">
              <a:latin typeface="+mj-lt"/>
            </a:endParaRPr>
          </a:p>
        </p:txBody>
      </p:sp>
      <p:sp>
        <p:nvSpPr>
          <p:cNvPr id="41988" name="Text Box 3"/>
          <p:cNvSpPr txBox="1">
            <a:spLocks noChangeArrowheads="1"/>
          </p:cNvSpPr>
          <p:nvPr/>
        </p:nvSpPr>
        <p:spPr bwMode="auto">
          <a:xfrm>
            <a:off x="-36513" y="-26988"/>
            <a:ext cx="889158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4000" b="1" dirty="0">
                <a:solidFill>
                  <a:srgbClr val="FF0000"/>
                </a:solidFill>
                <a:latin typeface="+mj-lt"/>
              </a:rPr>
              <a:t>Rašelinné lesy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5" descr="IMG_31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50" y="764704"/>
            <a:ext cx="9108538" cy="6071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bdélník 1"/>
          <p:cNvSpPr/>
          <p:nvPr/>
        </p:nvSpPr>
        <p:spPr>
          <a:xfrm>
            <a:off x="3123180" y="188640"/>
            <a:ext cx="29225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i="1" dirty="0" err="1">
                <a:latin typeface="+mj-lt"/>
              </a:rPr>
              <a:t>Sphagnum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wulfianum</a:t>
            </a:r>
            <a:endParaRPr lang="cs-CZ" altLang="cs-CZ" i="1" dirty="0">
              <a:latin typeface="+mj-lt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2"/>
          <p:cNvSpPr txBox="1">
            <a:spLocks noChangeArrowheads="1"/>
          </p:cNvSpPr>
          <p:nvPr/>
        </p:nvSpPr>
        <p:spPr bwMode="auto">
          <a:xfrm>
            <a:off x="144463" y="234950"/>
            <a:ext cx="4211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latin typeface="+mj-lt"/>
              </a:rPr>
              <a:t>Rašelinné až vrchovištní lesy</a:t>
            </a:r>
          </a:p>
        </p:txBody>
      </p:sp>
      <p:pic>
        <p:nvPicPr>
          <p:cNvPr id="4403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957263"/>
            <a:ext cx="8497888" cy="566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215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107504" y="116632"/>
            <a:ext cx="4211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latin typeface="+mj-lt"/>
              </a:rPr>
              <a:t>Rašelinné až vrchovištní lesy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2"/>
          <p:cNvSpPr txBox="1">
            <a:spLocks noChangeArrowheads="1"/>
          </p:cNvSpPr>
          <p:nvPr/>
        </p:nvSpPr>
        <p:spPr bwMode="auto">
          <a:xfrm>
            <a:off x="179388" y="115888"/>
            <a:ext cx="42116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 err="1">
                <a:latin typeface="+mj-lt"/>
              </a:rPr>
              <a:t>Paludifikace</a:t>
            </a:r>
            <a:r>
              <a:rPr lang="cs-CZ" altLang="cs-CZ" b="1" dirty="0">
                <a:latin typeface="+mj-lt"/>
              </a:rPr>
              <a:t> borové tajgy</a:t>
            </a:r>
          </a:p>
        </p:txBody>
      </p:sp>
      <p:pic>
        <p:nvPicPr>
          <p:cNvPr id="46083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765175"/>
            <a:ext cx="9144001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6084" name="Přímá spojnice se šipkou 5"/>
          <p:cNvCxnSpPr>
            <a:cxnSpLocks noChangeShapeType="1"/>
          </p:cNvCxnSpPr>
          <p:nvPr/>
        </p:nvCxnSpPr>
        <p:spPr bwMode="auto">
          <a:xfrm flipH="1">
            <a:off x="3059113" y="5876925"/>
            <a:ext cx="3168650" cy="73025"/>
          </a:xfrm>
          <a:prstGeom prst="straightConnector1">
            <a:avLst/>
          </a:prstGeom>
          <a:noFill/>
          <a:ln w="50800" algn="ctr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46085" name="TextovéPole 7"/>
          <p:cNvSpPr txBox="1">
            <a:spLocks noChangeArrowheads="1"/>
          </p:cNvSpPr>
          <p:nvPr/>
        </p:nvSpPr>
        <p:spPr bwMode="auto">
          <a:xfrm>
            <a:off x="6444208" y="5338316"/>
            <a:ext cx="216058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3200" b="1" dirty="0" smtClean="0">
                <a:solidFill>
                  <a:srgbClr val="FFFF00"/>
                </a:solidFill>
                <a:latin typeface="+mj-lt"/>
              </a:rPr>
              <a:t>postup rašeliniště</a:t>
            </a:r>
            <a:endParaRPr lang="cs-CZ" altLang="cs-CZ" sz="3200" b="1" dirty="0">
              <a:solidFill>
                <a:srgbClr val="FFFF00"/>
              </a:solidFill>
              <a:latin typeface="+mj-l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0" y="332656"/>
            <a:ext cx="914400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Mezi tajgou a opadavým lesem vzniká přechodná </a:t>
            </a:r>
            <a:r>
              <a:rPr lang="cs-CZ" alt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boreo</a:t>
            </a:r>
            <a:r>
              <a:rPr lang="cs-CZ" altLang="cs-CZ" b="1" dirty="0">
                <a:latin typeface="Calibri" panose="020F0502020204030204" pitchFamily="34" charset="0"/>
                <a:cs typeface="Calibri" panose="020F0502020204030204" pitchFamily="34" charset="0"/>
              </a:rPr>
              <a:t>-nemorální </a:t>
            </a:r>
            <a:r>
              <a:rPr lang="cs-CZ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zóna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, kde je kromě velkého zastoupení </a:t>
            </a:r>
            <a:r>
              <a:rPr lang="cs-CZ" alt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sukcesně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mladších listnáčů (bříza) nápadný i výskyt klimaxových listnáčů (lípa, javor, jilm, jasan). </a:t>
            </a:r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Ve středním Švédsku 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tyto 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opadavé stromy dominují na plochách, které byly v minulosti prokazatelně obhospodařovány (mladá </a:t>
            </a:r>
            <a:r>
              <a:rPr lang="cs-CZ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sukcesní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 stadia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  <a:p>
            <a:pPr>
              <a:spcBef>
                <a:spcPct val="50000"/>
              </a:spcBef>
            </a:pP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Jejich dnešní šíření souvisí s (1) sukcesí bezlesí; (2) oteplování; (3) změny režimu srážek.  </a:t>
            </a:r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457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7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5850" y="827088"/>
            <a:ext cx="3997325" cy="599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8" name="TextovéPole 5"/>
          <p:cNvSpPr txBox="1">
            <a:spLocks noChangeArrowheads="1"/>
          </p:cNvSpPr>
          <p:nvPr/>
        </p:nvSpPr>
        <p:spPr bwMode="auto">
          <a:xfrm>
            <a:off x="5076825" y="-26988"/>
            <a:ext cx="37433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b="1" dirty="0">
                <a:solidFill>
                  <a:srgbClr val="FF0000"/>
                </a:solidFill>
                <a:latin typeface="+mj-lt"/>
              </a:rPr>
              <a:t>Důkaz </a:t>
            </a:r>
            <a:r>
              <a:rPr lang="cs-CZ" altLang="cs-CZ" b="1" dirty="0" err="1">
                <a:solidFill>
                  <a:srgbClr val="FF0000"/>
                </a:solidFill>
                <a:latin typeface="+mj-lt"/>
              </a:rPr>
              <a:t>paludifikace</a:t>
            </a:r>
            <a:r>
              <a:rPr lang="cs-CZ" altLang="cs-CZ" b="1" dirty="0">
                <a:solidFill>
                  <a:srgbClr val="FF0000"/>
                </a:solidFill>
                <a:latin typeface="+mj-lt"/>
              </a:rPr>
              <a:t> pomocí půdního profilu</a:t>
            </a:r>
          </a:p>
        </p:txBody>
      </p:sp>
      <p:sp>
        <p:nvSpPr>
          <p:cNvPr id="47109" name="TextovéPole 6"/>
          <p:cNvSpPr txBox="1">
            <a:spLocks noChangeArrowheads="1"/>
          </p:cNvSpPr>
          <p:nvPr/>
        </p:nvSpPr>
        <p:spPr bwMode="auto">
          <a:xfrm>
            <a:off x="5940425" y="1887538"/>
            <a:ext cx="6223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47110" name="TextovéPole 7"/>
          <p:cNvSpPr txBox="1">
            <a:spLocks noChangeArrowheads="1"/>
          </p:cNvSpPr>
          <p:nvPr/>
        </p:nvSpPr>
        <p:spPr bwMode="auto">
          <a:xfrm>
            <a:off x="2411413" y="4508500"/>
            <a:ext cx="431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47111" name="TextovéPole 8"/>
          <p:cNvSpPr txBox="1">
            <a:spLocks noChangeArrowheads="1"/>
          </p:cNvSpPr>
          <p:nvPr/>
        </p:nvSpPr>
        <p:spPr bwMode="auto">
          <a:xfrm>
            <a:off x="5940425" y="3500438"/>
            <a:ext cx="23495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 dirty="0">
                <a:solidFill>
                  <a:srgbClr val="FF0000"/>
                </a:solidFill>
              </a:rPr>
              <a:t>E</a:t>
            </a:r>
            <a:r>
              <a:rPr lang="cs-CZ" altLang="cs-CZ" sz="1800" b="1" dirty="0">
                <a:solidFill>
                  <a:srgbClr val="FF0000"/>
                </a:solidFill>
              </a:rPr>
              <a:t> – zanikající podzol na písku</a:t>
            </a:r>
          </a:p>
        </p:txBody>
      </p:sp>
      <p:sp>
        <p:nvSpPr>
          <p:cNvPr id="47112" name="TextovéPole 9"/>
          <p:cNvSpPr txBox="1">
            <a:spLocks noChangeArrowheads="1"/>
          </p:cNvSpPr>
          <p:nvPr/>
        </p:nvSpPr>
        <p:spPr bwMode="auto">
          <a:xfrm>
            <a:off x="6156325" y="5013325"/>
            <a:ext cx="1774825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0000"/>
                </a:solidFill>
              </a:rPr>
              <a:t>B</a:t>
            </a:r>
            <a:r>
              <a:rPr lang="cs-CZ" altLang="cs-CZ" sz="1800" b="1">
                <a:solidFill>
                  <a:srgbClr val="FF0000"/>
                </a:solidFill>
              </a:rPr>
              <a:t> + splavovaná organika a splavené Fe z doby podzolu</a:t>
            </a:r>
          </a:p>
        </p:txBody>
      </p:sp>
      <p:sp>
        <p:nvSpPr>
          <p:cNvPr id="47113" name="Obdélník 10"/>
          <p:cNvSpPr>
            <a:spLocks noChangeArrowheads="1"/>
          </p:cNvSpPr>
          <p:nvPr/>
        </p:nvSpPr>
        <p:spPr bwMode="auto">
          <a:xfrm>
            <a:off x="2411413" y="5056188"/>
            <a:ext cx="39052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0000"/>
                </a:solidFill>
              </a:rPr>
              <a:t>E</a:t>
            </a:r>
            <a:endParaRPr lang="cs-CZ" altLang="cs-CZ"/>
          </a:p>
        </p:txBody>
      </p:sp>
      <p:sp>
        <p:nvSpPr>
          <p:cNvPr id="47114" name="Obdélník 11"/>
          <p:cNvSpPr>
            <a:spLocks noChangeArrowheads="1"/>
          </p:cNvSpPr>
          <p:nvPr/>
        </p:nvSpPr>
        <p:spPr bwMode="auto">
          <a:xfrm>
            <a:off x="2411413" y="5703888"/>
            <a:ext cx="390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b="1">
                <a:solidFill>
                  <a:srgbClr val="FF0000"/>
                </a:solidFill>
              </a:rPr>
              <a:t>B</a:t>
            </a:r>
            <a:endParaRPr lang="cs-CZ" altLang="cs-CZ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0288" y="116632"/>
            <a:ext cx="6372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latin typeface="+mj-lt"/>
              </a:rPr>
              <a:t>(</a:t>
            </a:r>
            <a:r>
              <a:rPr lang="cs-CZ" altLang="cs-CZ" b="1" dirty="0" err="1">
                <a:latin typeface="+mj-lt"/>
              </a:rPr>
              <a:t>Azonální</a:t>
            </a:r>
            <a:r>
              <a:rPr lang="cs-CZ" altLang="cs-CZ" b="1" dirty="0">
                <a:latin typeface="+mj-lt"/>
              </a:rPr>
              <a:t>) rašelinné vrbové křoviny</a:t>
            </a: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45213" y="789732"/>
            <a:ext cx="77057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Jižní Sibiř, Altaj, </a:t>
            </a:r>
            <a:r>
              <a:rPr lang="cs-CZ" altLang="cs-CZ" dirty="0" err="1">
                <a:latin typeface="+mj-lt"/>
              </a:rPr>
              <a:t>Seminský</a:t>
            </a:r>
            <a:r>
              <a:rPr lang="cs-CZ" altLang="cs-CZ" dirty="0">
                <a:latin typeface="+mj-lt"/>
              </a:rPr>
              <a:t> průsmyk</a:t>
            </a:r>
          </a:p>
        </p:txBody>
      </p:sp>
      <p:pic>
        <p:nvPicPr>
          <p:cNvPr id="48132" name="Picture 4" descr="IMG_316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844675"/>
            <a:ext cx="7451725" cy="496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76200" y="-15875"/>
            <a:ext cx="8305800" cy="70788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4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Extrémní ekologické faktory tajgy</a:t>
            </a:r>
            <a:endParaRPr lang="cs-CZ" sz="4000" dirty="0">
              <a:latin typeface="+mj-lt"/>
            </a:endParaRPr>
          </a:p>
        </p:txBody>
      </p:sp>
      <p:sp>
        <p:nvSpPr>
          <p:cNvPr id="49155" name="Text Box 3"/>
          <p:cNvSpPr txBox="1">
            <a:spLocks noChangeArrowheads="1"/>
          </p:cNvSpPr>
          <p:nvPr/>
        </p:nvSpPr>
        <p:spPr bwMode="auto">
          <a:xfrm>
            <a:off x="76200" y="980728"/>
            <a:ext cx="906780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mráz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permafrost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nedostatek světla v podrostu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chladné léto, sucho (v zimě zmrzlá </a:t>
            </a:r>
            <a:r>
              <a:rPr lang="cs-CZ" altLang="cs-CZ" dirty="0" smtClean="0">
                <a:latin typeface="+mj-lt"/>
              </a:rPr>
              <a:t>půda; některé </a:t>
            </a:r>
            <a:r>
              <a:rPr lang="cs-CZ" altLang="cs-CZ" dirty="0">
                <a:latin typeface="+mj-lt"/>
              </a:rPr>
              <a:t>typy suché i v létě)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pomalá </a:t>
            </a:r>
            <a:r>
              <a:rPr lang="cs-CZ" altLang="cs-CZ" dirty="0" smtClean="0">
                <a:latin typeface="+mj-lt"/>
              </a:rPr>
              <a:t>dekompozice (pomalá recyklace živin)</a:t>
            </a:r>
            <a:endParaRPr lang="cs-CZ" altLang="cs-CZ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požáry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dirty="0" smtClean="0">
                <a:latin typeface="+mj-lt"/>
              </a:rPr>
              <a:t> vítr</a:t>
            </a:r>
            <a:r>
              <a:rPr lang="cs-CZ" altLang="cs-CZ" dirty="0">
                <a:latin typeface="+mj-lt"/>
              </a:rPr>
              <a:t>: vývraty, polomy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dirty="0">
                <a:latin typeface="+mj-lt"/>
              </a:rPr>
              <a:t> krátká vegetační sezóna (adaptace: </a:t>
            </a:r>
            <a:r>
              <a:rPr lang="cs-CZ" altLang="cs-CZ" dirty="0" err="1" smtClean="0">
                <a:latin typeface="+mj-lt"/>
              </a:rPr>
              <a:t>vždyzelenost</a:t>
            </a:r>
            <a:r>
              <a:rPr lang="cs-CZ" altLang="cs-CZ" dirty="0" smtClean="0">
                <a:latin typeface="+mj-lt"/>
              </a:rPr>
              <a:t> </a:t>
            </a:r>
            <a:r>
              <a:rPr lang="cs-CZ" altLang="cs-CZ" dirty="0">
                <a:latin typeface="+mj-lt"/>
              </a:rPr>
              <a:t>podrostu pod sněhem)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Extremita faktorů podmiňuje formování </a:t>
            </a:r>
            <a:r>
              <a:rPr lang="cs-CZ" altLang="cs-CZ" b="1" dirty="0">
                <a:latin typeface="+mj-lt"/>
              </a:rPr>
              <a:t>hranice lesa</a:t>
            </a:r>
            <a:r>
              <a:rPr lang="cs-CZ" altLang="cs-CZ" dirty="0">
                <a:latin typeface="+mj-lt"/>
              </a:rPr>
              <a:t> - jak zonální hranice mezi biomy, tak i hranice lesa v závislosti na nadmořské výšce.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/>
        </p:nvSpPr>
        <p:spPr bwMode="auto">
          <a:xfrm>
            <a:off x="76200" y="136525"/>
            <a:ext cx="8991600" cy="70788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Ekofyziologické adaptace</a:t>
            </a:r>
            <a:endParaRPr lang="cs-CZ" sz="4000" dirty="0">
              <a:latin typeface="+mj-lt"/>
            </a:endParaRPr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0" y="1268413"/>
            <a:ext cx="9067800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jehlice jsou odolnější vůči mrazu než jiné typy listů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dirty="0" smtClean="0">
                <a:latin typeface="+mj-lt"/>
              </a:rPr>
              <a:t> silně </a:t>
            </a:r>
            <a:r>
              <a:rPr lang="cs-CZ" altLang="cs-CZ" dirty="0" err="1">
                <a:latin typeface="+mj-lt"/>
              </a:rPr>
              <a:t>xeromorfní</a:t>
            </a:r>
            <a:r>
              <a:rPr lang="cs-CZ" altLang="cs-CZ" dirty="0">
                <a:latin typeface="+mj-lt"/>
              </a:rPr>
              <a:t> stavba jehlic, zanořené průduchy, silná kutikula.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dirty="0">
                <a:latin typeface="+mj-lt"/>
              </a:rPr>
              <a:t> opadavé jehlice: v oblastech s extrémními mrazy převládají </a:t>
            </a:r>
            <a:r>
              <a:rPr lang="cs-CZ" altLang="cs-CZ" dirty="0" smtClean="0">
                <a:latin typeface="+mj-lt"/>
              </a:rPr>
              <a:t>opadavé </a:t>
            </a:r>
            <a:r>
              <a:rPr lang="cs-CZ" altLang="cs-CZ" dirty="0">
                <a:latin typeface="+mj-lt"/>
              </a:rPr>
              <a:t>modříny. Jsou výhodné též při nástupu </a:t>
            </a:r>
            <a:r>
              <a:rPr lang="cs-CZ" altLang="cs-CZ" dirty="0" smtClean="0">
                <a:latin typeface="+mj-lt"/>
              </a:rPr>
              <a:t>tepla, </a:t>
            </a:r>
            <a:r>
              <a:rPr lang="cs-CZ" altLang="cs-CZ" dirty="0">
                <a:latin typeface="+mj-lt"/>
              </a:rPr>
              <a:t>když </a:t>
            </a:r>
            <a:r>
              <a:rPr lang="cs-CZ" altLang="cs-CZ" dirty="0" smtClean="0">
                <a:latin typeface="+mj-lt"/>
              </a:rPr>
              <a:t>je </a:t>
            </a:r>
            <a:r>
              <a:rPr lang="cs-CZ" altLang="cs-CZ" dirty="0">
                <a:latin typeface="+mj-lt"/>
              </a:rPr>
              <a:t>půda ještě zmrzlá.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menší účinnost fotosyntézy je vyrovnána delším obdobím kdy </a:t>
            </a:r>
            <a:r>
              <a:rPr lang="cs-CZ" altLang="cs-CZ" dirty="0" smtClean="0">
                <a:latin typeface="+mj-lt"/>
              </a:rPr>
              <a:t>probíhá (často </a:t>
            </a:r>
            <a:r>
              <a:rPr lang="cs-CZ" altLang="cs-CZ" dirty="0">
                <a:latin typeface="+mj-lt"/>
              </a:rPr>
              <a:t>i v </a:t>
            </a:r>
            <a:r>
              <a:rPr lang="cs-CZ" altLang="cs-CZ" dirty="0" smtClean="0">
                <a:latin typeface="+mj-lt"/>
              </a:rPr>
              <a:t>zimě). </a:t>
            </a:r>
            <a:r>
              <a:rPr lang="cs-CZ" altLang="cs-CZ" dirty="0">
                <a:latin typeface="+mj-lt"/>
              </a:rPr>
              <a:t>Biom tvoří C3 rostliny s </a:t>
            </a:r>
            <a:r>
              <a:rPr lang="cs-CZ" altLang="cs-CZ" dirty="0" smtClean="0">
                <a:latin typeface="+mj-lt"/>
              </a:rPr>
              <a:t>nejvyšší účinností </a:t>
            </a:r>
            <a:r>
              <a:rPr lang="cs-CZ" altLang="cs-CZ" dirty="0">
                <a:latin typeface="+mj-lt"/>
              </a:rPr>
              <a:t>fotosyntézy při </a:t>
            </a:r>
            <a:r>
              <a:rPr lang="cs-CZ" altLang="cs-CZ" dirty="0" smtClean="0">
                <a:latin typeface="+mj-lt"/>
              </a:rPr>
              <a:t>10-20 °C.</a:t>
            </a:r>
            <a:endParaRPr lang="cs-CZ" altLang="cs-CZ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slunné a stinné jehlice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regulace </a:t>
            </a:r>
            <a:r>
              <a:rPr lang="cs-CZ" altLang="cs-CZ" dirty="0" err="1">
                <a:latin typeface="+mj-lt"/>
              </a:rPr>
              <a:t>stomatální</a:t>
            </a:r>
            <a:r>
              <a:rPr lang="cs-CZ" altLang="cs-CZ" dirty="0">
                <a:latin typeface="+mj-lt"/>
              </a:rPr>
              <a:t> aktivity: u některých druhů popsáno, </a:t>
            </a:r>
            <a:r>
              <a:rPr lang="cs-CZ" altLang="cs-CZ" dirty="0" smtClean="0">
                <a:latin typeface="+mj-lt"/>
              </a:rPr>
              <a:t>že zavírají </a:t>
            </a:r>
            <a:r>
              <a:rPr lang="cs-CZ" altLang="cs-CZ" dirty="0">
                <a:latin typeface="+mj-lt"/>
              </a:rPr>
              <a:t>své průduchy okamžitě </a:t>
            </a:r>
            <a:r>
              <a:rPr lang="cs-CZ" altLang="cs-CZ" dirty="0" smtClean="0">
                <a:latin typeface="+mj-lt"/>
              </a:rPr>
              <a:t>poté, když </a:t>
            </a:r>
            <a:r>
              <a:rPr lang="cs-CZ" altLang="cs-CZ" dirty="0">
                <a:latin typeface="+mj-lt"/>
              </a:rPr>
              <a:t>noční </a:t>
            </a:r>
            <a:r>
              <a:rPr lang="cs-CZ" altLang="cs-CZ" dirty="0" smtClean="0">
                <a:latin typeface="+mj-lt"/>
              </a:rPr>
              <a:t>teploty klesnou </a:t>
            </a:r>
            <a:r>
              <a:rPr lang="cs-CZ" altLang="cs-CZ" dirty="0">
                <a:latin typeface="+mj-lt"/>
              </a:rPr>
              <a:t>pod bod mrazu.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/>
        </p:nvSpPr>
        <p:spPr bwMode="auto">
          <a:xfrm>
            <a:off x="179512" y="188640"/>
            <a:ext cx="8686800" cy="70788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Produkce a biomasa</a:t>
            </a:r>
            <a:endParaRPr lang="cs-CZ" sz="4000" dirty="0">
              <a:latin typeface="+mj-lt"/>
            </a:endParaRPr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179512" y="1219200"/>
            <a:ext cx="8354888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2200" dirty="0">
                <a:latin typeface="+mj-lt"/>
              </a:rPr>
              <a:t>Biomasa 60-400 t/ha</a:t>
            </a:r>
          </a:p>
          <a:p>
            <a:pPr>
              <a:spcBef>
                <a:spcPct val="50000"/>
              </a:spcBef>
            </a:pPr>
            <a:r>
              <a:rPr lang="cs-CZ" altLang="cs-CZ" sz="2200" dirty="0">
                <a:latin typeface="+mj-lt"/>
              </a:rPr>
              <a:t>Produkce 4-20 t/ha</a:t>
            </a:r>
          </a:p>
          <a:p>
            <a:pPr>
              <a:spcBef>
                <a:spcPct val="50000"/>
              </a:spcBef>
            </a:pPr>
            <a:r>
              <a:rPr lang="cs-CZ" altLang="cs-CZ" sz="2200" dirty="0">
                <a:latin typeface="+mj-lt"/>
              </a:rPr>
              <a:t>R:S  </a:t>
            </a:r>
            <a:r>
              <a:rPr lang="cs-CZ" altLang="cs-CZ" sz="2200" dirty="0" smtClean="0">
                <a:latin typeface="+mj-lt"/>
              </a:rPr>
              <a:t>= 0,6</a:t>
            </a:r>
            <a:endParaRPr lang="cs-CZ" altLang="cs-CZ" sz="2200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sz="2200" dirty="0">
                <a:latin typeface="+mj-lt"/>
              </a:rPr>
              <a:t>Mělký kořenový systém stromů kvůli permafrostu a </a:t>
            </a:r>
            <a:r>
              <a:rPr lang="cs-CZ" altLang="cs-CZ" sz="2200" dirty="0" err="1" smtClean="0">
                <a:latin typeface="+mj-lt"/>
              </a:rPr>
              <a:t>kompetici</a:t>
            </a:r>
            <a:r>
              <a:rPr lang="cs-CZ" altLang="cs-CZ" sz="2200" dirty="0" smtClean="0">
                <a:latin typeface="+mj-lt"/>
              </a:rPr>
              <a:t> </a:t>
            </a:r>
            <a:r>
              <a:rPr lang="cs-CZ" altLang="cs-CZ" sz="2200" dirty="0">
                <a:latin typeface="+mj-lt"/>
              </a:rPr>
              <a:t>o živiny s podrostem (zvláště smrk).</a:t>
            </a:r>
          </a:p>
          <a:p>
            <a:pPr>
              <a:spcBef>
                <a:spcPct val="50000"/>
              </a:spcBef>
            </a:pPr>
            <a:endParaRPr lang="cs-CZ" altLang="cs-CZ" sz="2200" b="1" dirty="0" smtClean="0">
              <a:solidFill>
                <a:srgbClr val="008000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sz="2200" b="1" dirty="0" smtClean="0">
                <a:solidFill>
                  <a:srgbClr val="008000"/>
                </a:solidFill>
                <a:latin typeface="+mj-lt"/>
              </a:rPr>
              <a:t>Výška </a:t>
            </a:r>
            <a:r>
              <a:rPr lang="cs-CZ" altLang="cs-CZ" sz="2200" b="1" dirty="0">
                <a:solidFill>
                  <a:srgbClr val="008000"/>
                </a:solidFill>
                <a:latin typeface="+mj-lt"/>
              </a:rPr>
              <a:t>stromů </a:t>
            </a:r>
            <a:r>
              <a:rPr lang="cs-CZ" altLang="cs-CZ" sz="2200" b="1" i="1" dirty="0" err="1">
                <a:solidFill>
                  <a:srgbClr val="008000"/>
                </a:solidFill>
                <a:latin typeface="+mj-lt"/>
              </a:rPr>
              <a:t>Picea</a:t>
            </a:r>
            <a:r>
              <a:rPr lang="cs-CZ" altLang="cs-CZ" sz="2200" b="1" i="1" dirty="0">
                <a:solidFill>
                  <a:srgbClr val="008000"/>
                </a:solidFill>
                <a:latin typeface="+mj-lt"/>
              </a:rPr>
              <a:t> </a:t>
            </a:r>
            <a:r>
              <a:rPr lang="cs-CZ" altLang="cs-CZ" sz="2200" b="1" i="1" dirty="0" err="1">
                <a:solidFill>
                  <a:srgbClr val="008000"/>
                </a:solidFill>
                <a:latin typeface="+mj-lt"/>
              </a:rPr>
              <a:t>abies</a:t>
            </a:r>
            <a:r>
              <a:rPr lang="cs-CZ" altLang="cs-CZ" sz="2200" b="1" i="1" dirty="0">
                <a:solidFill>
                  <a:srgbClr val="008000"/>
                </a:solidFill>
                <a:latin typeface="+mj-lt"/>
              </a:rPr>
              <a:t> </a:t>
            </a:r>
            <a:r>
              <a:rPr lang="cs-CZ" altLang="cs-CZ" sz="2200" b="1" dirty="0">
                <a:solidFill>
                  <a:srgbClr val="008000"/>
                </a:solidFill>
                <a:latin typeface="+mj-lt"/>
              </a:rPr>
              <a:t>na gradientu sever-jih:</a:t>
            </a:r>
            <a:endParaRPr lang="cs-CZ" altLang="cs-CZ" sz="2200" b="1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sz="2200" b="1" dirty="0">
                <a:latin typeface="+mj-lt"/>
              </a:rPr>
              <a:t>severská tajga	</a:t>
            </a:r>
            <a:r>
              <a:rPr lang="cs-CZ" altLang="cs-CZ" sz="2200" b="1" dirty="0" smtClean="0">
                <a:latin typeface="+mj-lt"/>
              </a:rPr>
              <a:t>	15-17 </a:t>
            </a:r>
            <a:r>
              <a:rPr lang="cs-CZ" altLang="cs-CZ" sz="2200" b="1" dirty="0">
                <a:latin typeface="+mj-lt"/>
              </a:rPr>
              <a:t>m      	</a:t>
            </a:r>
            <a:r>
              <a:rPr lang="cs-CZ" altLang="cs-CZ" sz="2200" b="1" dirty="0" smtClean="0">
                <a:latin typeface="+mj-lt"/>
              </a:rPr>
              <a:t>pokryvnost </a:t>
            </a:r>
            <a:r>
              <a:rPr lang="cs-CZ" altLang="cs-CZ" sz="2200" b="1" dirty="0">
                <a:latin typeface="+mj-lt"/>
              </a:rPr>
              <a:t>40-50%</a:t>
            </a:r>
          </a:p>
          <a:p>
            <a:pPr>
              <a:spcBef>
                <a:spcPct val="50000"/>
              </a:spcBef>
            </a:pPr>
            <a:r>
              <a:rPr lang="cs-CZ" altLang="cs-CZ" sz="2200" b="1" dirty="0">
                <a:latin typeface="+mj-lt"/>
              </a:rPr>
              <a:t>střední tajga		18-20 m	</a:t>
            </a:r>
            <a:r>
              <a:rPr lang="cs-CZ" altLang="cs-CZ" sz="2200" b="1" dirty="0" smtClean="0">
                <a:latin typeface="+mj-lt"/>
              </a:rPr>
              <a:t>pokryvnost </a:t>
            </a:r>
            <a:r>
              <a:rPr lang="cs-CZ" altLang="cs-CZ" sz="2200" b="1" dirty="0">
                <a:latin typeface="+mj-lt"/>
              </a:rPr>
              <a:t>70-80%</a:t>
            </a:r>
          </a:p>
          <a:p>
            <a:pPr>
              <a:spcBef>
                <a:spcPct val="50000"/>
              </a:spcBef>
            </a:pPr>
            <a:r>
              <a:rPr lang="cs-CZ" altLang="cs-CZ" sz="2200" b="1" dirty="0">
                <a:latin typeface="+mj-lt"/>
              </a:rPr>
              <a:t>jižní tajga		25-27 m	</a:t>
            </a:r>
            <a:r>
              <a:rPr lang="cs-CZ" altLang="cs-CZ" sz="2200" b="1" dirty="0" smtClean="0">
                <a:latin typeface="+mj-lt"/>
              </a:rPr>
              <a:t>pokryvnost </a:t>
            </a:r>
            <a:r>
              <a:rPr lang="cs-CZ" altLang="cs-CZ" sz="2200" b="1" dirty="0">
                <a:latin typeface="+mj-lt"/>
              </a:rPr>
              <a:t>70-80%</a:t>
            </a:r>
            <a:endParaRPr lang="cs-CZ" altLang="cs-CZ" sz="22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/>
        </p:nvSpPr>
        <p:spPr bwMode="auto">
          <a:xfrm>
            <a:off x="228600" y="136525"/>
            <a:ext cx="8686800" cy="70788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Cykly živin</a:t>
            </a:r>
            <a:endParaRPr lang="cs-CZ" sz="4000" dirty="0">
              <a:latin typeface="+mj-lt"/>
            </a:endParaRPr>
          </a:p>
        </p:txBody>
      </p:sp>
      <p:sp>
        <p:nvSpPr>
          <p:cNvPr id="52227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8807896" cy="4708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půdy jsou chudé živinami a jejich fertilita závisí především na rychlosti dekompozice opadu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jehličnany mají nižší potřebu živin než listnáče (neshazují listy)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souvislá vrstva mechů a lišejníků brání oteplování půdy (další snížení dekompozice) a odebírá rozpuštěné živiny ještě před tím, než se dostanou ke kořenům.</a:t>
            </a:r>
          </a:p>
          <a:p>
            <a:pPr>
              <a:spcBef>
                <a:spcPct val="50000"/>
              </a:spcBef>
            </a:pPr>
            <a:r>
              <a:rPr lang="cs-CZ" altLang="cs-CZ" dirty="0" smtClean="0">
                <a:latin typeface="+mj-lt"/>
              </a:rPr>
              <a:t>- 2/3 </a:t>
            </a:r>
            <a:r>
              <a:rPr lang="cs-CZ" altLang="cs-CZ" dirty="0">
                <a:latin typeface="+mj-lt"/>
              </a:rPr>
              <a:t>organického uhlíku </a:t>
            </a:r>
            <a:r>
              <a:rPr lang="cs-CZ" altLang="cs-CZ" dirty="0" smtClean="0">
                <a:latin typeface="+mj-lt"/>
              </a:rPr>
              <a:t>jsou vázány </a:t>
            </a:r>
            <a:r>
              <a:rPr lang="cs-CZ" altLang="cs-CZ" dirty="0">
                <a:latin typeface="+mj-lt"/>
              </a:rPr>
              <a:t>v </a:t>
            </a:r>
            <a:r>
              <a:rPr lang="cs-CZ" altLang="cs-CZ" dirty="0" err="1">
                <a:latin typeface="+mj-lt"/>
              </a:rPr>
              <a:t>nekromase</a:t>
            </a:r>
            <a:r>
              <a:rPr lang="cs-CZ" altLang="cs-CZ" dirty="0">
                <a:latin typeface="+mj-lt"/>
              </a:rPr>
              <a:t> (</a:t>
            </a:r>
            <a:r>
              <a:rPr lang="cs-CZ" altLang="cs-CZ" dirty="0" err="1">
                <a:latin typeface="+mj-lt"/>
              </a:rPr>
              <a:t>opadanka</a:t>
            </a:r>
            <a:r>
              <a:rPr lang="cs-CZ" altLang="cs-CZ" dirty="0">
                <a:latin typeface="+mj-lt"/>
              </a:rPr>
              <a:t>, kmeny)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- 90% N je v nepřístupné formě v půdě (včetně </a:t>
            </a:r>
            <a:r>
              <a:rPr lang="cs-CZ" altLang="cs-CZ" dirty="0" err="1">
                <a:latin typeface="+mj-lt"/>
              </a:rPr>
              <a:t>opadanky</a:t>
            </a:r>
            <a:r>
              <a:rPr lang="cs-CZ" altLang="cs-CZ" dirty="0">
                <a:latin typeface="+mj-lt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méně organického podílu se akumuluje u horské tajgy - rychlejší dekompozice (teplejší léto, menší pokryvnost mechů a lišejníků)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2"/>
          <p:cNvSpPr txBox="1">
            <a:spLocks noChangeArrowheads="1"/>
          </p:cNvSpPr>
          <p:nvPr/>
        </p:nvSpPr>
        <p:spPr bwMode="auto">
          <a:xfrm>
            <a:off x="228600" y="136525"/>
            <a:ext cx="8686800" cy="707886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4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Dekompozice opadu</a:t>
            </a:r>
            <a:endParaRPr lang="cs-CZ" sz="4000" dirty="0">
              <a:latin typeface="+mj-lt"/>
            </a:endParaRPr>
          </a:p>
        </p:txBody>
      </p:sp>
      <p:sp>
        <p:nvSpPr>
          <p:cNvPr id="53251" name="Text Box 3"/>
          <p:cNvSpPr txBox="1">
            <a:spLocks noChangeArrowheads="1"/>
          </p:cNvSpPr>
          <p:nvPr/>
        </p:nvSpPr>
        <p:spPr bwMode="auto">
          <a:xfrm>
            <a:off x="228600" y="1447800"/>
            <a:ext cx="8686800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008000"/>
                </a:solidFill>
                <a:latin typeface="+mj-lt"/>
              </a:rPr>
              <a:t>Kmeny</a:t>
            </a:r>
            <a:endParaRPr lang="cs-CZ" altLang="cs-CZ" dirty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staré kmeny leží velmi dlouho, rozkládají se postupně - velká diverzita mechorostů a lišejníků tlejícího dřeva. Houby. Substrát pro cévnaté rostliny - </a:t>
            </a:r>
            <a:r>
              <a:rPr lang="cs-CZ" altLang="cs-CZ" i="1" dirty="0" err="1">
                <a:latin typeface="+mj-lt"/>
              </a:rPr>
              <a:t>Linnaea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borealis</a:t>
            </a:r>
            <a:r>
              <a:rPr lang="cs-CZ" altLang="cs-CZ" dirty="0">
                <a:latin typeface="+mj-lt"/>
              </a:rPr>
              <a:t>.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	Pomalý rozklad je způsoben vysokým obsahem vody ve dřevě (málo kyslíku pro </a:t>
            </a:r>
            <a:r>
              <a:rPr lang="cs-CZ" altLang="cs-CZ" dirty="0" smtClean="0">
                <a:latin typeface="+mj-lt"/>
              </a:rPr>
              <a:t>mikroorganismy) </a:t>
            </a:r>
            <a:r>
              <a:rPr lang="cs-CZ" altLang="cs-CZ" dirty="0">
                <a:latin typeface="+mj-lt"/>
              </a:rPr>
              <a:t>a nízkým obsahem živých pletiv - tedy nízkou koncentrací cukrů,  škrobů a minerálních živin.</a:t>
            </a:r>
          </a:p>
          <a:p>
            <a:pPr>
              <a:spcBef>
                <a:spcPct val="50000"/>
              </a:spcBef>
            </a:pPr>
            <a:r>
              <a:rPr lang="cs-CZ" altLang="cs-CZ" b="1" dirty="0">
                <a:solidFill>
                  <a:srgbClr val="008000"/>
                </a:solidFill>
                <a:latin typeface="+mj-lt"/>
              </a:rPr>
              <a:t>Jehlice</a:t>
            </a:r>
          </a:p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</a:rPr>
              <a:t>- rozkládají se až po zvětrání voskového povrchu. Mineralizace často nastane ohněm</a:t>
            </a:r>
            <a:endParaRPr lang="cs-CZ" altLang="cs-CZ" b="1" dirty="0">
              <a:solidFill>
                <a:srgbClr val="008000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026" descr="DSCN167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57150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5" name="Picture 1027" descr="DSCN237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9843"/>
          <a:stretch>
            <a:fillRect/>
          </a:stretch>
        </p:blipFill>
        <p:spPr bwMode="auto">
          <a:xfrm>
            <a:off x="5003800" y="2571750"/>
            <a:ext cx="4140200" cy="428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1028"/>
          <p:cNvSpPr txBox="1">
            <a:spLocks noChangeArrowheads="1"/>
          </p:cNvSpPr>
          <p:nvPr/>
        </p:nvSpPr>
        <p:spPr bwMode="auto">
          <a:xfrm>
            <a:off x="107504" y="260648"/>
            <a:ext cx="89154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4000" b="1" dirty="0">
                <a:solidFill>
                  <a:srgbClr val="008000"/>
                </a:solidFill>
                <a:latin typeface="+mj-lt"/>
              </a:rPr>
              <a:t>Ekologický význam </a:t>
            </a:r>
            <a:r>
              <a:rPr lang="cs-CZ" altLang="cs-CZ" sz="4000" b="1" dirty="0" smtClean="0">
                <a:solidFill>
                  <a:srgbClr val="008000"/>
                </a:solidFill>
                <a:latin typeface="+mj-lt"/>
              </a:rPr>
              <a:t>světla</a:t>
            </a:r>
          </a:p>
          <a:p>
            <a:pPr>
              <a:spcBef>
                <a:spcPct val="50000"/>
              </a:spcBef>
            </a:pPr>
            <a:r>
              <a:rPr lang="cs-CZ" altLang="cs-CZ" b="1" dirty="0" smtClean="0">
                <a:latin typeface="+mj-lt"/>
              </a:rPr>
              <a:t>- </a:t>
            </a:r>
            <a:r>
              <a:rPr lang="cs-CZ" altLang="cs-CZ" b="1" dirty="0">
                <a:latin typeface="+mj-lt"/>
              </a:rPr>
              <a:t>boreální vs. </a:t>
            </a:r>
            <a:r>
              <a:rPr lang="cs-CZ" altLang="cs-CZ" b="1" dirty="0" err="1">
                <a:latin typeface="+mj-lt"/>
              </a:rPr>
              <a:t>hemiboreální</a:t>
            </a:r>
            <a:r>
              <a:rPr lang="cs-CZ" altLang="cs-CZ" b="1" dirty="0">
                <a:latin typeface="+mj-lt"/>
              </a:rPr>
              <a:t> les; smrk vs. borovice a modřín</a:t>
            </a:r>
          </a:p>
          <a:p>
            <a:pPr>
              <a:spcBef>
                <a:spcPct val="50000"/>
              </a:spcBef>
            </a:pPr>
            <a:r>
              <a:rPr lang="cs-CZ" altLang="cs-CZ" b="1" dirty="0">
                <a:latin typeface="+mj-lt"/>
              </a:rPr>
              <a:t>- zapojený les vs. gap</a:t>
            </a:r>
            <a:endParaRPr lang="cs-CZ" altLang="cs-CZ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3" y="788988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9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3" y="3240088"/>
            <a:ext cx="2335212" cy="3502025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300" name="Text Box 4"/>
          <p:cNvSpPr txBox="1">
            <a:spLocks noChangeArrowheads="1"/>
          </p:cNvSpPr>
          <p:nvPr/>
        </p:nvSpPr>
        <p:spPr bwMode="auto">
          <a:xfrm>
            <a:off x="251520" y="-34925"/>
            <a:ext cx="3815655" cy="707886"/>
          </a:xfrm>
          <a:prstGeom prst="rect">
            <a:avLst/>
          </a:prstGeom>
          <a:solidFill>
            <a:schemeClr val="bg1">
              <a:alpha val="87842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cs-CZ" altLang="cs-CZ" sz="4000" b="1" dirty="0">
                <a:solidFill>
                  <a:srgbClr val="008000"/>
                </a:solidFill>
                <a:latin typeface="+mj-lt"/>
              </a:rPr>
              <a:t>Vliv ohně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 descr="148-4836_IM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077072"/>
            <a:ext cx="3995598" cy="2664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2" descr="13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" y="42863"/>
            <a:ext cx="4648200" cy="309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Rectangle 5"/>
          <p:cNvSpPr>
            <a:spLocks noChangeArrowheads="1"/>
          </p:cNvSpPr>
          <p:nvPr/>
        </p:nvSpPr>
        <p:spPr bwMode="auto">
          <a:xfrm>
            <a:off x="34924" y="3461507"/>
            <a:ext cx="5041132" cy="3277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altLang="cs-CZ" dirty="0">
                <a:latin typeface="+mj-lt"/>
              </a:rPr>
              <a:t>- mineralizace živin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cs-CZ" altLang="cs-CZ" dirty="0">
                <a:latin typeface="+mj-lt"/>
              </a:rPr>
              <a:t>- tvorba prostorové mozaiky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cs-CZ" altLang="cs-CZ" dirty="0" smtClean="0">
                <a:latin typeface="+mj-lt"/>
              </a:rPr>
              <a:t> udržování </a:t>
            </a:r>
            <a:r>
              <a:rPr lang="cs-CZ" altLang="cs-CZ" dirty="0">
                <a:latin typeface="+mj-lt"/>
              </a:rPr>
              <a:t>populací některých druhů (sukcese</a:t>
            </a:r>
            <a:r>
              <a:rPr lang="cs-CZ" altLang="cs-CZ" dirty="0" smtClean="0">
                <a:latin typeface="+mj-lt"/>
              </a:rPr>
              <a:t>); přirozená obnova</a:t>
            </a:r>
            <a:endParaRPr lang="cs-CZ" altLang="cs-CZ" dirty="0">
              <a:latin typeface="+mj-lt"/>
            </a:endParaRPr>
          </a:p>
          <a:p>
            <a:pPr>
              <a:spcBef>
                <a:spcPts val="0"/>
              </a:spcBef>
              <a:spcAft>
                <a:spcPts val="600"/>
              </a:spcAft>
              <a:buFontTx/>
              <a:buChar char="-"/>
            </a:pPr>
            <a:r>
              <a:rPr lang="cs-CZ" altLang="cs-CZ" dirty="0">
                <a:latin typeface="+mj-lt"/>
              </a:rPr>
              <a:t> cyklická požárová sukcese </a:t>
            </a:r>
            <a:r>
              <a:rPr lang="cs-CZ" altLang="cs-CZ" dirty="0" smtClean="0">
                <a:latin typeface="+mj-lt"/>
              </a:rPr>
              <a:t>po nahromadění určitého množství opadu (když požáry hasíme, vrátí se pak jako katastrofické). </a:t>
            </a:r>
            <a:endParaRPr lang="cs-CZ" altLang="cs-CZ" dirty="0">
              <a:latin typeface="+mj-lt"/>
            </a:endParaRPr>
          </a:p>
        </p:txBody>
      </p:sp>
      <p:pic>
        <p:nvPicPr>
          <p:cNvPr id="56325" name="Picture 6" descr="pozarvtajz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620713"/>
            <a:ext cx="4319587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6" name="Line 7"/>
          <p:cNvSpPr>
            <a:spLocks noChangeShapeType="1"/>
          </p:cNvSpPr>
          <p:nvPr/>
        </p:nvSpPr>
        <p:spPr bwMode="auto">
          <a:xfrm>
            <a:off x="7308850" y="260350"/>
            <a:ext cx="0" cy="5762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"/>
            <a:ext cx="4467225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228600"/>
            <a:ext cx="4383088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DSCN1737"/>
          <p:cNvPicPr>
            <a:picLocks noChangeAspect="1" noChangeArrowheads="1"/>
          </p:cNvPicPr>
          <p:nvPr/>
        </p:nvPicPr>
        <p:blipFill>
          <a:blip r:embed="rId2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107504" y="0"/>
            <a:ext cx="8928992" cy="6424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3500" b="1" dirty="0">
                <a:solidFill>
                  <a:srgbClr val="008000"/>
                </a:solidFill>
                <a:latin typeface="+mj-lt"/>
              </a:rPr>
              <a:t>Strategie pro přežívání disturbance </a:t>
            </a:r>
            <a:r>
              <a:rPr lang="cs-CZ" altLang="cs-CZ" sz="3500" b="1" dirty="0" smtClean="0">
                <a:solidFill>
                  <a:srgbClr val="008000"/>
                </a:solidFill>
                <a:latin typeface="+mj-lt"/>
              </a:rPr>
              <a:t>ohněm</a:t>
            </a:r>
          </a:p>
          <a:p>
            <a:pPr>
              <a:spcBef>
                <a:spcPct val="50000"/>
              </a:spcBef>
            </a:pPr>
            <a:endParaRPr lang="cs-CZ" altLang="cs-CZ" sz="3500" b="1" dirty="0">
              <a:solidFill>
                <a:srgbClr val="008000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b="1" i="1" dirty="0" err="1">
                <a:latin typeface="+mj-lt"/>
              </a:rPr>
              <a:t>invaders</a:t>
            </a:r>
            <a:r>
              <a:rPr lang="cs-CZ" altLang="cs-CZ" dirty="0">
                <a:latin typeface="+mj-lt"/>
              </a:rPr>
              <a:t> - světlomilné rostliny, jejichž semena a spory se dobře šíří větrem (</a:t>
            </a:r>
            <a:r>
              <a:rPr lang="cs-CZ" altLang="cs-CZ" i="1" dirty="0" err="1">
                <a:latin typeface="+mj-lt"/>
              </a:rPr>
              <a:t>Epilobium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angustifolium</a:t>
            </a:r>
            <a:r>
              <a:rPr lang="cs-CZ" altLang="cs-CZ" dirty="0">
                <a:latin typeface="+mj-lt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cs-CZ" altLang="cs-CZ" b="1" i="1" dirty="0" err="1">
                <a:latin typeface="+mj-lt"/>
              </a:rPr>
              <a:t>evaders</a:t>
            </a:r>
            <a:r>
              <a:rPr lang="cs-CZ" altLang="cs-CZ" b="1" dirty="0">
                <a:latin typeface="+mj-lt"/>
              </a:rPr>
              <a:t> </a:t>
            </a:r>
            <a:r>
              <a:rPr lang="cs-CZ" altLang="cs-CZ" dirty="0">
                <a:latin typeface="+mj-lt"/>
              </a:rPr>
              <a:t>- jsou schopni regenerovat </a:t>
            </a:r>
            <a:r>
              <a:rPr lang="cs-CZ" altLang="cs-CZ" dirty="0" smtClean="0">
                <a:latin typeface="+mj-lt"/>
              </a:rPr>
              <a:t>ze semenné banky, </a:t>
            </a:r>
            <a:r>
              <a:rPr lang="cs-CZ" altLang="cs-CZ" dirty="0">
                <a:latin typeface="+mj-lt"/>
              </a:rPr>
              <a:t>i když jsou všichni jedinci zničeni ohněm. Patří sem byliny a keře a také některé druhy borovic, které </a:t>
            </a:r>
            <a:r>
              <a:rPr lang="cs-CZ" altLang="cs-CZ" dirty="0" smtClean="0">
                <a:latin typeface="+mj-lt"/>
              </a:rPr>
              <a:t>schraňují </a:t>
            </a:r>
            <a:r>
              <a:rPr lang="cs-CZ" altLang="cs-CZ" dirty="0">
                <a:latin typeface="+mj-lt"/>
              </a:rPr>
              <a:t>semena v </a:t>
            </a:r>
            <a:r>
              <a:rPr lang="cs-CZ" altLang="cs-CZ" dirty="0" err="1" smtClean="0">
                <a:latin typeface="+mj-lt"/>
              </a:rPr>
              <a:t>serotinních</a:t>
            </a:r>
            <a:r>
              <a:rPr lang="cs-CZ" altLang="cs-CZ" dirty="0" smtClean="0">
                <a:latin typeface="+mj-lt"/>
              </a:rPr>
              <a:t> </a:t>
            </a:r>
            <a:r>
              <a:rPr lang="cs-CZ" altLang="cs-CZ" dirty="0">
                <a:latin typeface="+mj-lt"/>
              </a:rPr>
              <a:t>šiškách.</a:t>
            </a:r>
          </a:p>
          <a:p>
            <a:pPr>
              <a:spcBef>
                <a:spcPct val="50000"/>
              </a:spcBef>
            </a:pPr>
            <a:r>
              <a:rPr lang="cs-CZ" altLang="cs-CZ" b="1" i="1" dirty="0" err="1">
                <a:latin typeface="+mj-lt"/>
              </a:rPr>
              <a:t>avioders</a:t>
            </a:r>
            <a:r>
              <a:rPr lang="cs-CZ" altLang="cs-CZ" dirty="0">
                <a:latin typeface="+mj-lt"/>
              </a:rPr>
              <a:t> - konifery. Snadno shoří a regenerují jen v případě, že přežijí někteří </a:t>
            </a:r>
            <a:r>
              <a:rPr lang="cs-CZ" altLang="cs-CZ" dirty="0" smtClean="0">
                <a:latin typeface="+mj-lt"/>
              </a:rPr>
              <a:t>dospělí </a:t>
            </a:r>
            <a:r>
              <a:rPr lang="cs-CZ" altLang="cs-CZ" dirty="0">
                <a:latin typeface="+mj-lt"/>
              </a:rPr>
              <a:t>jedinci a přinesou semena.</a:t>
            </a:r>
          </a:p>
          <a:p>
            <a:pPr>
              <a:spcBef>
                <a:spcPct val="50000"/>
              </a:spcBef>
            </a:pPr>
            <a:r>
              <a:rPr lang="cs-CZ" altLang="cs-CZ" b="1" i="1" dirty="0" err="1">
                <a:latin typeface="+mj-lt"/>
              </a:rPr>
              <a:t>resisters</a:t>
            </a:r>
            <a:r>
              <a:rPr lang="cs-CZ" altLang="cs-CZ" dirty="0">
                <a:latin typeface="+mj-lt"/>
              </a:rPr>
              <a:t> - jsou chráněni díky jejich trsnatému habitu, regenerují po ohni vegetativně (</a:t>
            </a:r>
            <a:r>
              <a:rPr lang="cs-CZ" altLang="cs-CZ" i="1" dirty="0" err="1">
                <a:latin typeface="+mj-lt"/>
              </a:rPr>
              <a:t>Eriophorum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vaginatum</a:t>
            </a:r>
            <a:r>
              <a:rPr lang="cs-CZ" altLang="cs-CZ" dirty="0">
                <a:latin typeface="+mj-lt"/>
              </a:rPr>
              <a:t>).</a:t>
            </a:r>
          </a:p>
          <a:p>
            <a:pPr>
              <a:spcBef>
                <a:spcPct val="50000"/>
              </a:spcBef>
            </a:pPr>
            <a:r>
              <a:rPr lang="cs-CZ" altLang="cs-CZ" b="1" i="1" dirty="0" err="1">
                <a:latin typeface="+mj-lt"/>
              </a:rPr>
              <a:t>endurers</a:t>
            </a:r>
            <a:r>
              <a:rPr lang="cs-CZ" altLang="cs-CZ" dirty="0">
                <a:latin typeface="+mj-lt"/>
              </a:rPr>
              <a:t> - oheň nepřežijí, ale obrážejí z podzemních orgánů (</a:t>
            </a:r>
            <a:r>
              <a:rPr lang="cs-CZ" altLang="cs-CZ" i="1" dirty="0" err="1">
                <a:latin typeface="+mj-lt"/>
              </a:rPr>
              <a:t>Populus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 smtClean="0">
                <a:latin typeface="+mj-lt"/>
              </a:rPr>
              <a:t>tremuloides</a:t>
            </a:r>
            <a:r>
              <a:rPr lang="cs-CZ" altLang="cs-CZ" i="1" dirty="0" smtClean="0">
                <a:latin typeface="+mj-lt"/>
              </a:rPr>
              <a:t>, P. </a:t>
            </a:r>
            <a:r>
              <a:rPr lang="cs-CZ" altLang="cs-CZ" i="1" dirty="0" err="1" smtClean="0">
                <a:latin typeface="+mj-lt"/>
              </a:rPr>
              <a:t>tremula</a:t>
            </a:r>
            <a:r>
              <a:rPr lang="cs-CZ" altLang="cs-CZ" dirty="0" smtClean="0">
                <a:latin typeface="+mj-lt"/>
              </a:rPr>
              <a:t>). </a:t>
            </a:r>
            <a:r>
              <a:rPr lang="cs-CZ" altLang="cs-CZ" dirty="0">
                <a:latin typeface="+mj-lt"/>
              </a:rPr>
              <a:t>Hlouběji koření.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34925" y="88900"/>
            <a:ext cx="9109075" cy="6540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3500" b="1" dirty="0">
                <a:solidFill>
                  <a:srgbClr val="008000"/>
                </a:solidFill>
                <a:latin typeface="+mj-lt"/>
              </a:rPr>
              <a:t>Druhy využívající </a:t>
            </a:r>
            <a:r>
              <a:rPr lang="cs-CZ" altLang="cs-CZ" sz="3500" b="1" dirty="0" smtClean="0">
                <a:solidFill>
                  <a:srgbClr val="008000"/>
                </a:solidFill>
                <a:latin typeface="+mj-lt"/>
              </a:rPr>
              <a:t>oheň: </a:t>
            </a:r>
            <a:r>
              <a:rPr lang="cs-CZ" altLang="cs-CZ" sz="3500" b="1" dirty="0" err="1" smtClean="0">
                <a:solidFill>
                  <a:srgbClr val="008000"/>
                </a:solidFill>
                <a:latin typeface="+mj-lt"/>
              </a:rPr>
              <a:t>pyrofilní</a:t>
            </a:r>
            <a:r>
              <a:rPr lang="cs-CZ" altLang="cs-CZ" sz="3500" b="1" dirty="0" smtClean="0">
                <a:solidFill>
                  <a:srgbClr val="008000"/>
                </a:solidFill>
                <a:latin typeface="+mj-lt"/>
              </a:rPr>
              <a:t> druhy</a:t>
            </a:r>
            <a:endParaRPr lang="cs-CZ" altLang="cs-CZ" sz="3500" b="1" dirty="0">
              <a:solidFill>
                <a:srgbClr val="008000"/>
              </a:solidFill>
              <a:latin typeface="+mj-lt"/>
            </a:endParaRPr>
          </a:p>
          <a:p>
            <a:pPr>
              <a:spcBef>
                <a:spcPct val="50000"/>
              </a:spcBef>
            </a:pPr>
            <a:endParaRPr lang="cs-CZ" altLang="cs-CZ" dirty="0" smtClean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dirty="0" smtClean="0">
                <a:latin typeface="+mj-lt"/>
              </a:rPr>
              <a:t>Borovice </a:t>
            </a:r>
            <a:r>
              <a:rPr lang="cs-CZ" altLang="cs-CZ" dirty="0">
                <a:latin typeface="+mj-lt"/>
              </a:rPr>
              <a:t>(např. </a:t>
            </a:r>
            <a:r>
              <a:rPr lang="cs-CZ" altLang="cs-CZ" i="1" dirty="0" err="1">
                <a:latin typeface="+mj-lt"/>
              </a:rPr>
              <a:t>Pinus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banksiana</a:t>
            </a:r>
            <a:r>
              <a:rPr lang="cs-CZ" altLang="cs-CZ" dirty="0">
                <a:latin typeface="+mj-lt"/>
              </a:rPr>
              <a:t>) vytvářejí tzv. </a:t>
            </a:r>
            <a:r>
              <a:rPr lang="cs-CZ" altLang="cs-CZ" b="1" dirty="0" err="1">
                <a:latin typeface="+mj-lt"/>
              </a:rPr>
              <a:t>serotinní</a:t>
            </a:r>
            <a:r>
              <a:rPr lang="cs-CZ" altLang="cs-CZ" b="1" dirty="0">
                <a:latin typeface="+mj-lt"/>
              </a:rPr>
              <a:t> šišky</a:t>
            </a:r>
            <a:r>
              <a:rPr lang="cs-CZ" altLang="cs-CZ" dirty="0">
                <a:latin typeface="+mj-lt"/>
              </a:rPr>
              <a:t>, které vytrvávají v koruně. Otevírají se až když při požáru vyteče pryskyřice – semena na uvolněných místech dobře klíčí. Semena vydrží teplotu až 370</a:t>
            </a:r>
            <a:r>
              <a:rPr lang="en-US" altLang="cs-CZ" dirty="0">
                <a:latin typeface="+mj-lt"/>
                <a:cs typeface="Times New Roman" panose="02020603050405020304" pitchFamily="18" charset="0"/>
              </a:rPr>
              <a:t>°</a:t>
            </a:r>
            <a:r>
              <a:rPr lang="cs-CZ" altLang="cs-CZ" dirty="0">
                <a:latin typeface="+mj-lt"/>
                <a:cs typeface="Times New Roman" panose="02020603050405020304" pitchFamily="18" charset="0"/>
              </a:rPr>
              <a:t>C.</a:t>
            </a:r>
          </a:p>
          <a:p>
            <a:pPr>
              <a:spcBef>
                <a:spcPct val="50000"/>
              </a:spcBef>
            </a:pPr>
            <a:endParaRPr lang="cs-CZ" altLang="cs-CZ" dirty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cs-CZ" altLang="cs-CZ" dirty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cs-CZ" altLang="cs-CZ" dirty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cs-CZ" altLang="cs-CZ" dirty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cs-CZ" altLang="cs-CZ" dirty="0" smtClean="0">
              <a:latin typeface="+mj-lt"/>
              <a:cs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cs-CZ" altLang="cs-CZ" dirty="0" smtClean="0">
                <a:latin typeface="+mj-lt"/>
                <a:cs typeface="Times New Roman" panose="02020603050405020304" pitchFamily="18" charset="0"/>
              </a:rPr>
              <a:t>Vysoká </a:t>
            </a:r>
            <a:r>
              <a:rPr lang="cs-CZ" altLang="cs-CZ" dirty="0">
                <a:latin typeface="+mj-lt"/>
                <a:cs typeface="Times New Roman" panose="02020603050405020304" pitchFamily="18" charset="0"/>
              </a:rPr>
              <a:t>teplota ničí inhibující látky nebo shořením celulózy vznikají stimulující oligosacharidy</a:t>
            </a:r>
            <a:r>
              <a:rPr lang="cs-CZ" altLang="cs-CZ" dirty="0" smtClean="0">
                <a:latin typeface="+mj-lt"/>
                <a:cs typeface="Times New Roman" panose="02020603050405020304" pitchFamily="18" charset="0"/>
              </a:rPr>
              <a:t>.</a:t>
            </a:r>
            <a:endParaRPr lang="cs-CZ" altLang="cs-CZ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9395" name="Picture 4" descr="pingri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468" y="2708920"/>
            <a:ext cx="5447448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0533"/>
            <a:ext cx="9144000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7" descr="newsimage?id=73525&amp;size=scre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25" y="1361111"/>
            <a:ext cx="42418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8"/>
          <p:cNvSpPr>
            <a:spLocks noChangeArrowheads="1"/>
          </p:cNvSpPr>
          <p:nvPr/>
        </p:nvSpPr>
        <p:spPr bwMode="auto">
          <a:xfrm>
            <a:off x="4375641" y="3587904"/>
            <a:ext cx="316201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i="1" dirty="0" err="1">
                <a:latin typeface="+mj-lt"/>
              </a:rPr>
              <a:t>Melanophila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acuminata</a:t>
            </a:r>
            <a:endParaRPr lang="cs-CZ" altLang="cs-CZ" i="1" dirty="0">
              <a:latin typeface="+mj-lt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3132262" y="4049569"/>
            <a:ext cx="1223963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1000" dirty="0"/>
              <a:t>http://idw-online.de/</a:t>
            </a:r>
          </a:p>
        </p:txBody>
      </p:sp>
      <p:sp>
        <p:nvSpPr>
          <p:cNvPr id="6" name="Obdélník 5"/>
          <p:cNvSpPr/>
          <p:nvPr/>
        </p:nvSpPr>
        <p:spPr>
          <a:xfrm>
            <a:off x="89756" y="68431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>
                <a:latin typeface="+mj-lt"/>
                <a:cs typeface="Times New Roman" panose="02020603050405020304" pitchFamily="18" charset="0"/>
              </a:rPr>
              <a:t>Krasec </a:t>
            </a:r>
            <a:r>
              <a:rPr lang="cs-CZ" altLang="cs-CZ" i="1" dirty="0" err="1">
                <a:latin typeface="+mj-lt"/>
                <a:cs typeface="Times New Roman" panose="02020603050405020304" pitchFamily="18" charset="0"/>
              </a:rPr>
              <a:t>Melanophila</a:t>
            </a:r>
            <a:r>
              <a:rPr lang="cs-CZ" altLang="cs-CZ" i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cs-CZ" altLang="cs-CZ" i="1" dirty="0" err="1">
                <a:latin typeface="+mj-lt"/>
                <a:cs typeface="Times New Roman" panose="02020603050405020304" pitchFamily="18" charset="0"/>
              </a:rPr>
              <a:t>acuminata</a:t>
            </a:r>
            <a:r>
              <a:rPr lang="cs-CZ" altLang="cs-CZ" dirty="0">
                <a:latin typeface="+mj-lt"/>
                <a:cs typeface="Times New Roman" panose="02020603050405020304" pitchFamily="18" charset="0"/>
              </a:rPr>
              <a:t> vyhledává pomocí receptorů čerstvá požářiště</a:t>
            </a:r>
            <a:r>
              <a:rPr lang="cs-CZ" altLang="cs-CZ" dirty="0" smtClean="0">
                <a:latin typeface="+mj-lt"/>
                <a:cs typeface="Times New Roman" panose="02020603050405020304" pitchFamily="18" charset="0"/>
              </a:rPr>
              <a:t>. Někteří dravci a mrchožrouti oheň aktivně šíří (aktivní pyrofilie).</a:t>
            </a:r>
            <a:endParaRPr lang="en-US" altLang="cs-CZ" dirty="0"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80379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251520" y="260648"/>
            <a:ext cx="2069669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4000" b="1" dirty="0">
                <a:solidFill>
                  <a:srgbClr val="008000"/>
                </a:solidFill>
                <a:latin typeface="+mj-lt"/>
              </a:rPr>
              <a:t>Diverzita</a:t>
            </a:r>
          </a:p>
        </p:txBody>
      </p:sp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179512" y="1340768"/>
            <a:ext cx="8892480" cy="4154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dirty="0" smtClean="0">
                <a:latin typeface="+mj-lt"/>
              </a:rPr>
              <a:t>Globálně jde o druhově nejchudší </a:t>
            </a:r>
            <a:r>
              <a:rPr lang="cs-CZ" altLang="cs-CZ" dirty="0">
                <a:latin typeface="+mj-lt"/>
              </a:rPr>
              <a:t>lesní biom, </a:t>
            </a:r>
            <a:r>
              <a:rPr lang="cs-CZ" altLang="cs-CZ" dirty="0" smtClean="0">
                <a:latin typeface="+mj-lt"/>
              </a:rPr>
              <a:t>ale regionálně nebo lokálně se mohou objevit </a:t>
            </a:r>
            <a:r>
              <a:rPr lang="cs-CZ" altLang="cs-CZ" dirty="0" err="1" smtClean="0">
                <a:latin typeface="+mj-lt"/>
              </a:rPr>
              <a:t>diverzitní</a:t>
            </a:r>
            <a:r>
              <a:rPr lang="cs-CZ" altLang="cs-CZ" dirty="0" smtClean="0">
                <a:latin typeface="+mj-lt"/>
              </a:rPr>
              <a:t> </a:t>
            </a:r>
            <a:r>
              <a:rPr lang="cs-CZ" altLang="cs-CZ" dirty="0" err="1" smtClean="0">
                <a:latin typeface="+mj-lt"/>
              </a:rPr>
              <a:t>hotspoty</a:t>
            </a:r>
            <a:r>
              <a:rPr lang="cs-CZ" altLang="cs-CZ" dirty="0">
                <a:latin typeface="+mj-lt"/>
              </a:rPr>
              <a:t>:</a:t>
            </a:r>
            <a:endParaRPr lang="cs-CZ" altLang="cs-CZ" dirty="0" smtClean="0">
              <a:latin typeface="+mj-lt"/>
            </a:endParaRPr>
          </a:p>
          <a:p>
            <a:pPr>
              <a:spcBef>
                <a:spcPct val="50000"/>
              </a:spcBef>
            </a:pPr>
            <a:endParaRPr lang="cs-CZ" altLang="cs-CZ" dirty="0" smtClean="0">
              <a:latin typeface="+mj-lt"/>
            </a:endParaRPr>
          </a:p>
          <a:p>
            <a:pPr>
              <a:spcBef>
                <a:spcPct val="50000"/>
              </a:spcBef>
            </a:pPr>
            <a:r>
              <a:rPr lang="cs-CZ" altLang="cs-CZ" dirty="0" smtClean="0">
                <a:latin typeface="+mj-lt"/>
              </a:rPr>
              <a:t>- silně </a:t>
            </a:r>
            <a:r>
              <a:rPr lang="cs-CZ" altLang="cs-CZ" dirty="0" err="1">
                <a:latin typeface="+mj-lt"/>
              </a:rPr>
              <a:t>oceanické</a:t>
            </a:r>
            <a:r>
              <a:rPr lang="cs-CZ" altLang="cs-CZ" dirty="0">
                <a:latin typeface="+mj-lt"/>
              </a:rPr>
              <a:t> oblasti na západě Severní Ameriky a nejvýchodnější Asie. Tam je velká bohatost </a:t>
            </a:r>
            <a:r>
              <a:rPr lang="cs-CZ" altLang="cs-CZ" b="1" dirty="0">
                <a:latin typeface="+mj-lt"/>
              </a:rPr>
              <a:t>dřevin</a:t>
            </a:r>
            <a:r>
              <a:rPr lang="cs-CZ" altLang="cs-CZ" dirty="0">
                <a:latin typeface="+mj-lt"/>
              </a:rPr>
              <a:t>, protože </a:t>
            </a:r>
            <a:r>
              <a:rPr lang="cs-CZ" altLang="cs-CZ" dirty="0" smtClean="0">
                <a:latin typeface="+mj-lt"/>
              </a:rPr>
              <a:t>míň </a:t>
            </a:r>
            <a:r>
              <a:rPr lang="cs-CZ" altLang="cs-CZ" dirty="0">
                <a:latin typeface="+mj-lt"/>
              </a:rPr>
              <a:t>druhů vymřelo během glaciálů (trvalá refugia, </a:t>
            </a:r>
            <a:r>
              <a:rPr lang="cs-CZ" altLang="cs-CZ" dirty="0" smtClean="0">
                <a:latin typeface="+mj-lt"/>
              </a:rPr>
              <a:t>snazší </a:t>
            </a:r>
            <a:r>
              <a:rPr lang="cs-CZ" altLang="cs-CZ" dirty="0">
                <a:latin typeface="+mj-lt"/>
              </a:rPr>
              <a:t>migrace)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cs-CZ" altLang="cs-CZ" dirty="0">
                <a:latin typeface="+mj-lt"/>
              </a:rPr>
              <a:t> </a:t>
            </a:r>
            <a:r>
              <a:rPr lang="cs-CZ" altLang="cs-CZ" dirty="0" err="1">
                <a:latin typeface="+mj-lt"/>
              </a:rPr>
              <a:t>hemiboreálních</a:t>
            </a:r>
            <a:r>
              <a:rPr lang="cs-CZ" altLang="cs-CZ" dirty="0">
                <a:latin typeface="+mj-lt"/>
              </a:rPr>
              <a:t> </a:t>
            </a:r>
            <a:r>
              <a:rPr lang="cs-CZ" altLang="cs-CZ" dirty="0" smtClean="0">
                <a:latin typeface="+mj-lt"/>
              </a:rPr>
              <a:t>lesy </a:t>
            </a:r>
            <a:r>
              <a:rPr lang="cs-CZ" altLang="cs-CZ" dirty="0">
                <a:latin typeface="+mj-lt"/>
              </a:rPr>
              <a:t>s </a:t>
            </a:r>
            <a:r>
              <a:rPr lang="cs-CZ" altLang="cs-CZ" i="1" dirty="0" err="1">
                <a:latin typeface="+mj-lt"/>
              </a:rPr>
              <a:t>Pinus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sibirica</a:t>
            </a:r>
            <a:r>
              <a:rPr lang="cs-CZ" altLang="cs-CZ" i="1" dirty="0">
                <a:latin typeface="+mj-lt"/>
              </a:rPr>
              <a:t>, </a:t>
            </a:r>
            <a:r>
              <a:rPr lang="cs-CZ" altLang="cs-CZ" i="1" dirty="0" err="1">
                <a:latin typeface="+mj-lt"/>
              </a:rPr>
              <a:t>Larix</a:t>
            </a:r>
            <a:r>
              <a:rPr lang="cs-CZ" altLang="cs-CZ" i="1" dirty="0">
                <a:latin typeface="+mj-lt"/>
              </a:rPr>
              <a:t> </a:t>
            </a:r>
            <a:r>
              <a:rPr lang="cs-CZ" altLang="cs-CZ" i="1" dirty="0" err="1">
                <a:latin typeface="+mj-lt"/>
              </a:rPr>
              <a:t>sibirica</a:t>
            </a:r>
            <a:r>
              <a:rPr lang="cs-CZ" altLang="cs-CZ" dirty="0">
                <a:latin typeface="+mj-lt"/>
              </a:rPr>
              <a:t>, případně břízou. Tam je extrémně velká bohatost </a:t>
            </a:r>
            <a:r>
              <a:rPr lang="cs-CZ" altLang="cs-CZ" b="1" dirty="0">
                <a:latin typeface="+mj-lt"/>
              </a:rPr>
              <a:t>bylin</a:t>
            </a:r>
            <a:r>
              <a:rPr lang="cs-CZ" altLang="cs-CZ" dirty="0">
                <a:latin typeface="+mj-lt"/>
              </a:rPr>
              <a:t> v podrostu.</a:t>
            </a:r>
          </a:p>
          <a:p>
            <a:pPr>
              <a:spcBef>
                <a:spcPct val="50000"/>
              </a:spcBef>
              <a:buFontTx/>
              <a:buChar char="-"/>
            </a:pPr>
            <a:endParaRPr lang="cs-CZ" altLang="cs-CZ" dirty="0">
              <a:latin typeface="+mj-lt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115888"/>
            <a:ext cx="5078413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836613"/>
            <a:ext cx="4171950" cy="374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4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3429000"/>
            <a:ext cx="1963738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5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628775"/>
            <a:ext cx="210502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6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628775"/>
            <a:ext cx="2198687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47" name="Obrázek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025" y="3513138"/>
            <a:ext cx="20161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8" name="TextovéPole 8"/>
          <p:cNvSpPr txBox="1">
            <a:spLocks noChangeArrowheads="1"/>
          </p:cNvSpPr>
          <p:nvPr/>
        </p:nvSpPr>
        <p:spPr bwMode="auto">
          <a:xfrm>
            <a:off x="107950" y="5365750"/>
            <a:ext cx="89281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cs-CZ" altLang="cs-CZ" sz="2000" dirty="0" smtClean="0">
                <a:latin typeface="+mj-lt"/>
              </a:rPr>
              <a:t>Proč jsou tak bohaté? Jde o souběh </a:t>
            </a:r>
            <a:r>
              <a:rPr lang="cs-CZ" altLang="cs-CZ" sz="2000" dirty="0">
                <a:latin typeface="+mj-lt"/>
              </a:rPr>
              <a:t>(!) několika faktorů: (1) velký species pool; (2) velká kvarterní stabilita prostředí; (3) heterogenita okolní krajiny (mozaikovitost); (4) lokální podmínky (pH); (5) snížená </a:t>
            </a:r>
            <a:r>
              <a:rPr lang="cs-CZ" altLang="cs-CZ" sz="2000" dirty="0" err="1">
                <a:latin typeface="+mj-lt"/>
              </a:rPr>
              <a:t>kompetice</a:t>
            </a:r>
            <a:r>
              <a:rPr lang="cs-CZ" altLang="cs-CZ" sz="2000" dirty="0">
                <a:latin typeface="+mj-lt"/>
              </a:rPr>
              <a:t> (stres, stín, disturbance – zvěř, mrazové pochody</a:t>
            </a:r>
            <a:r>
              <a:rPr lang="cs-CZ" altLang="cs-CZ" sz="2000" dirty="0" smtClean="0">
                <a:latin typeface="+mj-lt"/>
              </a:rPr>
              <a:t>).</a:t>
            </a:r>
            <a:endParaRPr lang="cs-CZ" altLang="cs-CZ" sz="2000" dirty="0">
              <a:latin typeface="+mj-lt"/>
            </a:endParaRPr>
          </a:p>
        </p:txBody>
      </p:sp>
      <p:sp>
        <p:nvSpPr>
          <p:cNvPr id="2" name="TextovéPole 1"/>
          <p:cNvSpPr txBox="1"/>
          <p:nvPr/>
        </p:nvSpPr>
        <p:spPr>
          <a:xfrm>
            <a:off x="7236296" y="6519446"/>
            <a:ext cx="17281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smtClean="0">
                <a:latin typeface="+mj-lt"/>
              </a:rPr>
              <a:t>Chytrý et al. 2012</a:t>
            </a:r>
            <a:endParaRPr lang="cs-CZ" sz="1600" dirty="0">
              <a:latin typeface="+mj-lt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34925" y="-26988"/>
            <a:ext cx="9109075" cy="477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4000" b="1" dirty="0">
                <a:solidFill>
                  <a:srgbClr val="008000"/>
                </a:solidFill>
                <a:latin typeface="+mj-lt"/>
              </a:rPr>
              <a:t>Živočichové</a:t>
            </a:r>
          </a:p>
          <a:p>
            <a:pPr>
              <a:spcBef>
                <a:spcPct val="50000"/>
              </a:spcBef>
            </a:pPr>
            <a:r>
              <a:rPr lang="cs-CZ" altLang="cs-CZ" sz="2200" dirty="0" smtClean="0">
                <a:solidFill>
                  <a:srgbClr val="008000"/>
                </a:solidFill>
                <a:latin typeface="+mj-lt"/>
              </a:rPr>
              <a:t>menší </a:t>
            </a:r>
            <a:r>
              <a:rPr lang="cs-CZ" altLang="cs-CZ" sz="2200" dirty="0">
                <a:solidFill>
                  <a:srgbClr val="008000"/>
                </a:solidFill>
                <a:latin typeface="+mj-lt"/>
              </a:rPr>
              <a:t>potravní nabídka</a:t>
            </a:r>
            <a:r>
              <a:rPr lang="cs-CZ" altLang="cs-CZ" sz="2200" dirty="0">
                <a:latin typeface="+mj-lt"/>
              </a:rPr>
              <a:t> ve srovnání s opadavými lesy, stepmi a savanami. Často jsou to </a:t>
            </a:r>
            <a:r>
              <a:rPr lang="cs-CZ" altLang="cs-CZ" sz="2200" dirty="0" err="1">
                <a:latin typeface="+mj-lt"/>
              </a:rPr>
              <a:t>monofágové</a:t>
            </a:r>
            <a:r>
              <a:rPr lang="cs-CZ" altLang="cs-CZ" sz="2200" dirty="0">
                <a:latin typeface="+mj-lt"/>
              </a:rPr>
              <a:t>. Lepší podmínky jsou na světlinách vzniklých požáry nebo kácením, kde se uplatňují bříza a osika (chutnější listy) a byliny.</a:t>
            </a:r>
          </a:p>
          <a:p>
            <a:endParaRPr lang="cs-CZ" altLang="cs-CZ" sz="2200" dirty="0">
              <a:latin typeface="+mj-lt"/>
            </a:endParaRPr>
          </a:p>
          <a:p>
            <a:r>
              <a:rPr lang="cs-CZ" altLang="cs-CZ" sz="2200" dirty="0">
                <a:solidFill>
                  <a:srgbClr val="008000"/>
                </a:solidFill>
                <a:latin typeface="+mj-lt"/>
              </a:rPr>
              <a:t>Adaptace barvy srsti</a:t>
            </a:r>
            <a:r>
              <a:rPr lang="cs-CZ" altLang="cs-CZ" sz="2200" dirty="0">
                <a:latin typeface="+mj-lt"/>
              </a:rPr>
              <a:t> na dlouhé období ze sněhem (zajíc bělák). </a:t>
            </a:r>
            <a:endParaRPr lang="cs-CZ" altLang="cs-CZ" sz="2200" dirty="0" smtClean="0">
              <a:latin typeface="+mj-lt"/>
            </a:endParaRPr>
          </a:p>
          <a:p>
            <a:r>
              <a:rPr lang="cs-CZ" altLang="cs-CZ" sz="2200" dirty="0" smtClean="0">
                <a:solidFill>
                  <a:srgbClr val="008000"/>
                </a:solidFill>
                <a:latin typeface="+mj-lt"/>
              </a:rPr>
              <a:t>Šelmy</a:t>
            </a:r>
            <a:r>
              <a:rPr lang="cs-CZ" altLang="cs-CZ" sz="2200" dirty="0" smtClean="0">
                <a:latin typeface="+mj-lt"/>
              </a:rPr>
              <a:t> </a:t>
            </a:r>
            <a:r>
              <a:rPr lang="cs-CZ" altLang="cs-CZ" sz="2200" dirty="0">
                <a:latin typeface="+mj-lt"/>
              </a:rPr>
              <a:t>– potravní </a:t>
            </a:r>
            <a:r>
              <a:rPr lang="cs-CZ" altLang="cs-CZ" sz="2200" dirty="0" err="1">
                <a:latin typeface="+mj-lt"/>
              </a:rPr>
              <a:t>generalisti</a:t>
            </a:r>
            <a:r>
              <a:rPr lang="cs-CZ" altLang="cs-CZ" sz="2200" dirty="0">
                <a:latin typeface="+mj-lt"/>
              </a:rPr>
              <a:t> (vlk, rosomák, medvěd).</a:t>
            </a:r>
          </a:p>
          <a:p>
            <a:r>
              <a:rPr lang="cs-CZ" altLang="cs-CZ" sz="2200" dirty="0">
                <a:solidFill>
                  <a:srgbClr val="008000"/>
                </a:solidFill>
                <a:latin typeface="+mj-lt"/>
              </a:rPr>
              <a:t>Bergmanovo pravidlo</a:t>
            </a:r>
            <a:r>
              <a:rPr lang="cs-CZ" altLang="cs-CZ" sz="2200" dirty="0">
                <a:latin typeface="+mj-lt"/>
              </a:rPr>
              <a:t> – na severu jsou živočichové větší (menší ztráty tepla, interakce lovec-kořist) – los je největší jelenovitý; kodiak je největší šelma.</a:t>
            </a:r>
          </a:p>
          <a:p>
            <a:pPr>
              <a:spcBef>
                <a:spcPct val="50000"/>
              </a:spcBef>
            </a:pPr>
            <a:r>
              <a:rPr lang="cs-CZ" altLang="cs-CZ" sz="2200" dirty="0">
                <a:latin typeface="+mj-lt"/>
              </a:rPr>
              <a:t>Dále zde žijí např. jelen kabar, veverky (burunduk, </a:t>
            </a:r>
            <a:r>
              <a:rPr lang="cs-CZ" altLang="cs-CZ" sz="2200" dirty="0" err="1">
                <a:latin typeface="+mj-lt"/>
              </a:rPr>
              <a:t>urson</a:t>
            </a:r>
            <a:r>
              <a:rPr lang="cs-CZ" altLang="cs-CZ" sz="2200" dirty="0">
                <a:latin typeface="+mj-lt"/>
              </a:rPr>
              <a:t>), bobr, ořešník, křivka. Hodně druhů ptáků, ale jen 10% přezimuje.</a:t>
            </a:r>
          </a:p>
          <a:p>
            <a:r>
              <a:rPr lang="cs-CZ" altLang="cs-CZ" sz="2200" dirty="0" smtClean="0">
                <a:latin typeface="+mj-lt"/>
              </a:rPr>
              <a:t>Hodně </a:t>
            </a:r>
            <a:r>
              <a:rPr lang="cs-CZ" altLang="cs-CZ" sz="2200" dirty="0">
                <a:latin typeface="+mj-lt"/>
              </a:rPr>
              <a:t>druhů </a:t>
            </a:r>
            <a:r>
              <a:rPr lang="cs-CZ" altLang="cs-CZ" sz="2200" dirty="0">
                <a:solidFill>
                  <a:srgbClr val="008000"/>
                </a:solidFill>
                <a:latin typeface="+mj-lt"/>
              </a:rPr>
              <a:t>hlodavců</a:t>
            </a:r>
            <a:r>
              <a:rPr lang="cs-CZ" altLang="cs-CZ" sz="2200" dirty="0">
                <a:latin typeface="+mj-lt"/>
              </a:rPr>
              <a:t>. Například poletušky (</a:t>
            </a:r>
            <a:r>
              <a:rPr lang="cs-CZ" altLang="cs-CZ" sz="2200" i="1" dirty="0" err="1">
                <a:latin typeface="+mj-lt"/>
              </a:rPr>
              <a:t>Glaucomys</a:t>
            </a:r>
            <a:r>
              <a:rPr lang="cs-CZ" altLang="cs-CZ" sz="2200" dirty="0">
                <a:latin typeface="+mj-lt"/>
              </a:rPr>
              <a:t>) se živí </a:t>
            </a:r>
            <a:r>
              <a:rPr lang="cs-CZ" altLang="cs-CZ" sz="2200" dirty="0" smtClean="0">
                <a:latin typeface="+mj-lt"/>
              </a:rPr>
              <a:t>mj. </a:t>
            </a:r>
            <a:r>
              <a:rPr lang="cs-CZ" altLang="cs-CZ" sz="2200" dirty="0">
                <a:latin typeface="+mj-lt"/>
              </a:rPr>
              <a:t>houbami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152" y="4762614"/>
            <a:ext cx="2516104" cy="2088489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7075839" y="6499909"/>
            <a:ext cx="164679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 smtClean="0">
                <a:latin typeface="+mj-lt"/>
              </a:rPr>
              <a:t>squirrelgazer.com</a:t>
            </a:r>
            <a:endParaRPr lang="cs-CZ" sz="1600" dirty="0">
              <a:latin typeface="+mj-lt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4762614"/>
            <a:ext cx="2160241" cy="20873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ext Box 2"/>
          <p:cNvSpPr txBox="1">
            <a:spLocks noChangeArrowheads="1"/>
          </p:cNvSpPr>
          <p:nvPr/>
        </p:nvSpPr>
        <p:spPr bwMode="auto">
          <a:xfrm>
            <a:off x="0" y="152400"/>
            <a:ext cx="9144000" cy="6063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sz="4000" b="1" dirty="0" smtClean="0">
                <a:solidFill>
                  <a:srgbClr val="008000"/>
                </a:solidFill>
                <a:latin typeface="+mj-lt"/>
              </a:rPr>
              <a:t>Živočichové</a:t>
            </a:r>
          </a:p>
          <a:p>
            <a:pPr>
              <a:spcBef>
                <a:spcPct val="50000"/>
              </a:spcBef>
            </a:pPr>
            <a:r>
              <a:rPr lang="cs-CZ" altLang="cs-CZ" b="1" dirty="0" smtClean="0">
                <a:solidFill>
                  <a:srgbClr val="008000"/>
                </a:solidFill>
                <a:latin typeface="+mj-lt"/>
              </a:rPr>
              <a:t>Interakce </a:t>
            </a:r>
            <a:r>
              <a:rPr lang="cs-CZ" altLang="cs-CZ" b="1" dirty="0">
                <a:solidFill>
                  <a:srgbClr val="008000"/>
                </a:solidFill>
                <a:latin typeface="+mj-lt"/>
              </a:rPr>
              <a:t>mezi semenožravými živočichy a rostlinami</a:t>
            </a:r>
            <a:r>
              <a:rPr lang="cs-CZ" altLang="cs-CZ" dirty="0">
                <a:solidFill>
                  <a:srgbClr val="008000"/>
                </a:solidFill>
                <a:latin typeface="+mj-lt"/>
              </a:rPr>
              <a:t>.</a:t>
            </a:r>
            <a:r>
              <a:rPr lang="cs-CZ" altLang="cs-CZ" dirty="0">
                <a:latin typeface="+mj-lt"/>
              </a:rPr>
              <a:t> Semenné roky u dřevin – únik z „predačního“ tlaku. Semen je tolik, že nejsou všechny sežrány. Semenné roky přispívají k cykličnosti tajgy.</a:t>
            </a:r>
          </a:p>
          <a:p>
            <a:endParaRPr lang="cs-CZ" altLang="cs-CZ" b="1" dirty="0">
              <a:solidFill>
                <a:srgbClr val="008000"/>
              </a:solidFill>
              <a:latin typeface="+mj-lt"/>
            </a:endParaRPr>
          </a:p>
          <a:p>
            <a:r>
              <a:rPr lang="cs-CZ" altLang="cs-CZ" b="1" dirty="0">
                <a:solidFill>
                  <a:srgbClr val="008000"/>
                </a:solidFill>
                <a:latin typeface="+mj-lt"/>
              </a:rPr>
              <a:t>Bezobratlí</a:t>
            </a:r>
          </a:p>
          <a:p>
            <a:pPr>
              <a:buFontTx/>
              <a:buChar char="-"/>
            </a:pPr>
            <a:r>
              <a:rPr lang="cs-CZ" altLang="cs-CZ" dirty="0" smtClean="0">
                <a:latin typeface="+mj-lt"/>
              </a:rPr>
              <a:t> listožravý</a:t>
            </a:r>
            <a:r>
              <a:rPr lang="cs-CZ" altLang="cs-CZ" dirty="0">
                <a:latin typeface="+mj-lt"/>
              </a:rPr>
              <a:t>, podkorní a dřevokazný hmyz (mladé jehlice, lýko a dřevo představují zásobu pohotové energie).</a:t>
            </a:r>
          </a:p>
          <a:p>
            <a:r>
              <a:rPr lang="cs-CZ" altLang="cs-CZ" dirty="0">
                <a:latin typeface="+mj-lt"/>
              </a:rPr>
              <a:t>- druhově chudá jsou společenstva herbivorního hmyzu (ale velké početnosti). </a:t>
            </a:r>
          </a:p>
          <a:p>
            <a:endParaRPr lang="cs-CZ" altLang="cs-CZ" dirty="0">
              <a:latin typeface="+mj-lt"/>
            </a:endParaRPr>
          </a:p>
          <a:p>
            <a:r>
              <a:rPr lang="cs-CZ" altLang="cs-CZ" b="1" dirty="0">
                <a:solidFill>
                  <a:srgbClr val="008000"/>
                </a:solidFill>
                <a:latin typeface="+mj-lt"/>
              </a:rPr>
              <a:t>Cyklické přemnožení populací</a:t>
            </a:r>
            <a:r>
              <a:rPr lang="cs-CZ" altLang="cs-CZ" dirty="0">
                <a:latin typeface="+mj-lt"/>
              </a:rPr>
              <a:t> v závislosti na úrodě semen (borovice), plodů (keře), navazují populační cykly predátorů. V </a:t>
            </a:r>
            <a:r>
              <a:rPr lang="cs-CZ" altLang="cs-CZ" b="1" dirty="0">
                <a:latin typeface="+mj-lt"/>
              </a:rPr>
              <a:t>kulturních tajgách chybí sekundární konzumenti</a:t>
            </a:r>
            <a:r>
              <a:rPr lang="cs-CZ" altLang="cs-CZ" dirty="0">
                <a:latin typeface="+mj-lt"/>
              </a:rPr>
              <a:t> (predátoři), proto </a:t>
            </a:r>
            <a:r>
              <a:rPr lang="cs-CZ" altLang="cs-CZ" dirty="0" smtClean="0">
                <a:latin typeface="+mj-lt"/>
              </a:rPr>
              <a:t>nastávají </a:t>
            </a:r>
            <a:r>
              <a:rPr lang="cs-CZ" altLang="cs-CZ" b="1" dirty="0">
                <a:latin typeface="+mj-lt"/>
              </a:rPr>
              <a:t>populační </a:t>
            </a:r>
            <a:r>
              <a:rPr lang="cs-CZ" altLang="cs-CZ" b="1" dirty="0" smtClean="0">
                <a:latin typeface="+mj-lt"/>
              </a:rPr>
              <a:t>exploze</a:t>
            </a:r>
            <a:r>
              <a:rPr lang="cs-CZ" altLang="cs-CZ" dirty="0" smtClean="0">
                <a:latin typeface="+mj-lt"/>
              </a:rPr>
              <a:t>: </a:t>
            </a:r>
            <a:r>
              <a:rPr lang="cs-CZ" altLang="cs-CZ" dirty="0">
                <a:solidFill>
                  <a:srgbClr val="008000"/>
                </a:solidFill>
                <a:latin typeface="+mj-lt"/>
              </a:rPr>
              <a:t>populační exploze kůrovce v kulturní tajze Šumavy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id="{4293E31B-5FF6-0A93-6BD5-751BDAE52B31}"/>
              </a:ext>
            </a:extLst>
          </p:cNvPr>
          <p:cNvSpPr txBox="1"/>
          <p:nvPr/>
        </p:nvSpPr>
        <p:spPr>
          <a:xfrm>
            <a:off x="24934" y="24048"/>
            <a:ext cx="9119066" cy="68634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2200" b="1" dirty="0" smtClean="0">
                <a:solidFill>
                  <a:srgbClr val="FF0000"/>
                </a:solidFill>
                <a:latin typeface="+mj-lt"/>
              </a:rPr>
              <a:t>Živočichové a podpora </a:t>
            </a:r>
            <a:r>
              <a:rPr lang="cs-CZ" sz="2200" b="1" dirty="0" err="1" smtClean="0">
                <a:solidFill>
                  <a:srgbClr val="FF0000"/>
                </a:solidFill>
                <a:latin typeface="+mj-lt"/>
              </a:rPr>
              <a:t>řídkolesí</a:t>
            </a:r>
            <a:r>
              <a:rPr lang="cs-CZ" sz="2200" b="1" dirty="0" smtClean="0">
                <a:solidFill>
                  <a:srgbClr val="FF0000"/>
                </a:solidFill>
                <a:latin typeface="+mj-lt"/>
              </a:rPr>
              <a:t> / bezlesí (mokřadního, rašelinného nebo </a:t>
            </a:r>
            <a:r>
              <a:rPr lang="cs-CZ" sz="2200" b="1" dirty="0" err="1" smtClean="0">
                <a:solidFill>
                  <a:srgbClr val="FF0000"/>
                </a:solidFill>
                <a:latin typeface="+mj-lt"/>
              </a:rPr>
              <a:t>mezického</a:t>
            </a:r>
            <a:r>
              <a:rPr lang="cs-CZ" sz="22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cs-CZ" sz="2200" b="1" dirty="0">
              <a:solidFill>
                <a:srgbClr val="FF0000"/>
              </a:solidFill>
              <a:latin typeface="+mj-lt"/>
            </a:endParaRPr>
          </a:p>
          <a:p>
            <a:pPr marL="214313" indent="-214313">
              <a:buFontTx/>
              <a:buChar char="-"/>
            </a:pPr>
            <a:endParaRPr lang="cs-CZ" sz="2200" dirty="0">
              <a:latin typeface="+mj-lt"/>
            </a:endParaRPr>
          </a:p>
          <a:p>
            <a:pPr marL="214313" indent="-214313">
              <a:buFontTx/>
              <a:buChar char="-"/>
            </a:pPr>
            <a:r>
              <a:rPr lang="cs-CZ" sz="2200" dirty="0" smtClean="0">
                <a:latin typeface="+mj-lt"/>
              </a:rPr>
              <a:t>bobr: zaplavení tajgy, vznik mokřadu</a:t>
            </a:r>
          </a:p>
          <a:p>
            <a:pPr marL="214313" indent="-214313">
              <a:buFontTx/>
              <a:buChar char="-"/>
            </a:pPr>
            <a:r>
              <a:rPr lang="cs-CZ" sz="2200" dirty="0" smtClean="0">
                <a:latin typeface="+mj-lt"/>
              </a:rPr>
              <a:t>Disturbance </a:t>
            </a:r>
            <a:r>
              <a:rPr lang="cs-CZ" sz="2200" dirty="0">
                <a:latin typeface="+mj-lt"/>
              </a:rPr>
              <a:t>velkými zvířaty: los, medvěd</a:t>
            </a:r>
          </a:p>
          <a:p>
            <a:pPr marL="214313" indent="-214313">
              <a:buFontTx/>
              <a:buChar char="-"/>
            </a:pPr>
            <a:r>
              <a:rPr lang="cs-CZ" sz="2200" dirty="0">
                <a:latin typeface="+mj-lt"/>
              </a:rPr>
              <a:t>Disturbance </a:t>
            </a:r>
            <a:r>
              <a:rPr lang="cs-CZ" sz="2200" dirty="0" smtClean="0">
                <a:latin typeface="+mj-lt"/>
              </a:rPr>
              <a:t>malými </a:t>
            </a:r>
            <a:r>
              <a:rPr lang="cs-CZ" sz="2200" dirty="0">
                <a:latin typeface="+mj-lt"/>
              </a:rPr>
              <a:t>zvířaty:</a:t>
            </a:r>
            <a:r>
              <a:rPr lang="cs-CZ" sz="2200" dirty="0" smtClean="0">
                <a:latin typeface="+mj-lt"/>
              </a:rPr>
              <a:t> kůrovec </a:t>
            </a:r>
            <a:endParaRPr lang="cs-CZ" sz="2200" dirty="0">
              <a:latin typeface="+mj-lt"/>
            </a:endParaRPr>
          </a:p>
          <a:p>
            <a:endParaRPr lang="cs-CZ" sz="2200" dirty="0">
              <a:latin typeface="+mj-lt"/>
            </a:endParaRPr>
          </a:p>
          <a:p>
            <a:endParaRPr lang="cs-CZ" sz="2200" dirty="0">
              <a:latin typeface="+mj-lt"/>
            </a:endParaRPr>
          </a:p>
          <a:p>
            <a:endParaRPr lang="cs-CZ" sz="2200" dirty="0">
              <a:latin typeface="+mj-lt"/>
            </a:endParaRPr>
          </a:p>
          <a:p>
            <a:endParaRPr lang="cs-CZ" sz="2200" dirty="0">
              <a:latin typeface="+mj-lt"/>
            </a:endParaRPr>
          </a:p>
          <a:p>
            <a:endParaRPr lang="cs-CZ" sz="2200" dirty="0">
              <a:latin typeface="+mj-lt"/>
            </a:endParaRPr>
          </a:p>
          <a:p>
            <a:endParaRPr lang="cs-CZ" sz="2200" dirty="0">
              <a:latin typeface="+mj-lt"/>
            </a:endParaRPr>
          </a:p>
          <a:p>
            <a:endParaRPr lang="cs-CZ" sz="2200" dirty="0">
              <a:latin typeface="+mj-lt"/>
            </a:endParaRPr>
          </a:p>
          <a:p>
            <a:endParaRPr lang="cs-CZ" sz="2200" b="1" dirty="0" smtClean="0">
              <a:solidFill>
                <a:srgbClr val="0070C0"/>
              </a:solidFill>
              <a:latin typeface="+mj-lt"/>
            </a:endParaRPr>
          </a:p>
          <a:p>
            <a:r>
              <a:rPr lang="cs-CZ" sz="2200" b="1" dirty="0" smtClean="0">
                <a:solidFill>
                  <a:srgbClr val="0070C0"/>
                </a:solidFill>
                <a:latin typeface="+mj-lt"/>
              </a:rPr>
              <a:t>Proč po takové disturbanci může vzniknout rašeliniště?</a:t>
            </a:r>
            <a:endParaRPr lang="cs-CZ" sz="2200" b="1" dirty="0">
              <a:solidFill>
                <a:srgbClr val="0070C0"/>
              </a:solidFill>
              <a:latin typeface="+mj-lt"/>
            </a:endParaRPr>
          </a:p>
          <a:p>
            <a:pPr marL="214313" indent="-214313">
              <a:buFontTx/>
              <a:buChar char="-"/>
            </a:pPr>
            <a:r>
              <a:rPr lang="cs-CZ" sz="2200" dirty="0" smtClean="0">
                <a:latin typeface="+mj-lt"/>
              </a:rPr>
              <a:t>prosvětlení </a:t>
            </a:r>
            <a:r>
              <a:rPr lang="cs-CZ" sz="2200" dirty="0">
                <a:latin typeface="+mj-lt"/>
              </a:rPr>
              <a:t>– podpora světlomilných rašeliništních druhů</a:t>
            </a:r>
          </a:p>
          <a:p>
            <a:pPr marL="214313" indent="-214313">
              <a:buFontTx/>
              <a:buChar char="-"/>
            </a:pPr>
            <a:r>
              <a:rPr lang="cs-CZ" sz="2200" dirty="0" smtClean="0">
                <a:latin typeface="+mj-lt"/>
              </a:rPr>
              <a:t>snížení </a:t>
            </a:r>
            <a:r>
              <a:rPr lang="cs-CZ" sz="2200" dirty="0">
                <a:latin typeface="+mj-lt"/>
              </a:rPr>
              <a:t>evapotranspirace, které vede k lokálnímu zamokření</a:t>
            </a:r>
          </a:p>
          <a:p>
            <a:pPr marL="214313" indent="-214313">
              <a:buFontTx/>
              <a:buChar char="-"/>
            </a:pPr>
            <a:r>
              <a:rPr lang="cs-CZ" sz="2200" dirty="0" smtClean="0">
                <a:latin typeface="+mj-lt"/>
              </a:rPr>
              <a:t>na </a:t>
            </a:r>
            <a:r>
              <a:rPr lang="cs-CZ" sz="2200" dirty="0">
                <a:latin typeface="+mj-lt"/>
              </a:rPr>
              <a:t>škále povodí </a:t>
            </a:r>
            <a:r>
              <a:rPr lang="cs-CZ" sz="2200" dirty="0" smtClean="0">
                <a:latin typeface="+mj-lt"/>
              </a:rPr>
              <a:t>(velkoplošná disturbance) většímu </a:t>
            </a:r>
            <a:r>
              <a:rPr lang="cs-CZ" sz="2200" dirty="0" err="1" smtClean="0">
                <a:latin typeface="+mj-lt"/>
              </a:rPr>
              <a:t>zásak</a:t>
            </a:r>
            <a:r>
              <a:rPr lang="cs-CZ" sz="2200" dirty="0" smtClean="0">
                <a:latin typeface="+mj-lt"/>
              </a:rPr>
              <a:t> </a:t>
            </a:r>
            <a:r>
              <a:rPr lang="cs-CZ" sz="2200" dirty="0">
                <a:latin typeface="+mj-lt"/>
              </a:rPr>
              <a:t>do podzemních vod a zvýšení vydatnosti </a:t>
            </a:r>
            <a:r>
              <a:rPr lang="cs-CZ" sz="2200" dirty="0" smtClean="0">
                <a:latin typeface="+mj-lt"/>
              </a:rPr>
              <a:t>pramenů – </a:t>
            </a:r>
            <a:r>
              <a:rPr lang="cs-CZ" sz="2200" b="1" dirty="0" smtClean="0">
                <a:latin typeface="+mj-lt"/>
              </a:rPr>
              <a:t>rozpad </a:t>
            </a:r>
            <a:r>
              <a:rPr lang="cs-CZ" sz="2200" b="1" dirty="0">
                <a:latin typeface="+mj-lt"/>
              </a:rPr>
              <a:t>smrkových monokultur může podpořit </a:t>
            </a:r>
            <a:r>
              <a:rPr lang="cs-CZ" sz="2200" b="1" dirty="0" err="1">
                <a:latin typeface="+mj-lt"/>
              </a:rPr>
              <a:t>prameništní</a:t>
            </a:r>
            <a:r>
              <a:rPr lang="cs-CZ" sz="2200" b="1" dirty="0">
                <a:latin typeface="+mj-lt"/>
              </a:rPr>
              <a:t> rašeliniště a rašelinné louky!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AADD661-81E2-E9B8-9244-A4B66DE8BA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4208" y="629796"/>
            <a:ext cx="2469674" cy="3707786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:a16="http://schemas.microsoft.com/office/drawing/2014/main" id="{F2344D07-727B-BA47-CB86-25851E25F3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252" r="25759"/>
          <a:stretch/>
        </p:blipFill>
        <p:spPr>
          <a:xfrm>
            <a:off x="1361467" y="2321735"/>
            <a:ext cx="1236078" cy="201584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2E6CB9EF-1B9A-7DA1-9E0B-4E1E910159C5}"/>
              </a:ext>
            </a:extLst>
          </p:cNvPr>
          <p:cNvSpPr txBox="1"/>
          <p:nvPr/>
        </p:nvSpPr>
        <p:spPr>
          <a:xfrm rot="16200000">
            <a:off x="4617793" y="2741309"/>
            <a:ext cx="26693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>
                <a:latin typeface="+mj-lt"/>
              </a:rPr>
              <a:t>Photo</a:t>
            </a:r>
            <a:r>
              <a:rPr lang="cs-CZ" sz="1400" dirty="0">
                <a:latin typeface="+mj-lt"/>
              </a:rPr>
              <a:t>: </a:t>
            </a:r>
            <a:r>
              <a:rPr lang="cs-CZ" sz="1400" dirty="0" err="1">
                <a:latin typeface="+mj-lt"/>
              </a:rPr>
              <a:t>North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American</a:t>
            </a:r>
            <a:r>
              <a:rPr lang="cs-CZ" sz="1400" dirty="0">
                <a:latin typeface="+mj-lt"/>
              </a:rPr>
              <a:t> </a:t>
            </a:r>
            <a:r>
              <a:rPr lang="cs-CZ" sz="1400" dirty="0" err="1">
                <a:latin typeface="+mj-lt"/>
              </a:rPr>
              <a:t>Bear</a:t>
            </a:r>
            <a:r>
              <a:rPr lang="cs-CZ" sz="1400" dirty="0">
                <a:latin typeface="+mj-lt"/>
              </a:rPr>
              <a:t> Center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D286B73A-644F-7F87-FA81-3199D34809E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009" r="38076"/>
          <a:stretch/>
        </p:blipFill>
        <p:spPr>
          <a:xfrm>
            <a:off x="2665528" y="2276998"/>
            <a:ext cx="1584176" cy="206058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8B54CF2B-945A-B4E8-FED5-C3B8DDC55BC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533" r="28077"/>
          <a:stretch/>
        </p:blipFill>
        <p:spPr>
          <a:xfrm>
            <a:off x="4300827" y="2297582"/>
            <a:ext cx="1393836" cy="2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7073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4"/>
          <p:cNvSpPr>
            <a:spLocks noChangeArrowheads="1"/>
          </p:cNvSpPr>
          <p:nvPr/>
        </p:nvSpPr>
        <p:spPr bwMode="auto">
          <a:xfrm>
            <a:off x="107950" y="116632"/>
            <a:ext cx="4792466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>
                <a:solidFill>
                  <a:srgbClr val="008000"/>
                </a:solidFill>
                <a:latin typeface="+mj-lt"/>
              </a:rPr>
              <a:t>Historie a vliv člověka</a:t>
            </a:r>
          </a:p>
        </p:txBody>
      </p:sp>
      <p:sp>
        <p:nvSpPr>
          <p:cNvPr id="66563" name="Rectangle 5"/>
          <p:cNvSpPr>
            <a:spLocks noChangeArrowheads="1"/>
          </p:cNvSpPr>
          <p:nvPr/>
        </p:nvSpPr>
        <p:spPr bwMode="auto">
          <a:xfrm>
            <a:off x="12608" y="1052736"/>
            <a:ext cx="9023888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j-lt"/>
              </a:rPr>
              <a:t>Jehličnany se objevily už koncem karbonu. Biom však dosti migroval (glaciály), proto je spíš druhově chudý.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>
                <a:latin typeface="+mj-lt"/>
              </a:rPr>
              <a:t>V době ledové se i u nás (například v Karpatech) vyskytovala tajga s </a:t>
            </a:r>
            <a:r>
              <a:rPr lang="cs-CZ" altLang="cs-CZ" sz="2400" i="1" dirty="0" err="1">
                <a:latin typeface="+mj-lt"/>
              </a:rPr>
              <a:t>Pinus</a:t>
            </a:r>
            <a:r>
              <a:rPr lang="cs-CZ" altLang="cs-CZ" sz="2400" i="1" dirty="0">
                <a:latin typeface="+mj-lt"/>
              </a:rPr>
              <a:t> </a:t>
            </a:r>
            <a:r>
              <a:rPr lang="cs-CZ" altLang="cs-CZ" sz="2400" i="1" dirty="0" err="1">
                <a:latin typeface="+mj-lt"/>
              </a:rPr>
              <a:t>cembra</a:t>
            </a:r>
            <a:r>
              <a:rPr lang="cs-CZ" altLang="cs-CZ" sz="2400" i="1" dirty="0">
                <a:latin typeface="+mj-lt"/>
              </a:rPr>
              <a:t>, </a:t>
            </a:r>
            <a:r>
              <a:rPr lang="cs-CZ" altLang="cs-CZ" sz="2400" i="1" dirty="0" err="1">
                <a:latin typeface="+mj-lt"/>
              </a:rPr>
              <a:t>Picea</a:t>
            </a:r>
            <a:r>
              <a:rPr lang="cs-CZ" altLang="cs-CZ" sz="2400" i="1" dirty="0">
                <a:latin typeface="+mj-lt"/>
              </a:rPr>
              <a:t> </a:t>
            </a:r>
            <a:r>
              <a:rPr lang="cs-CZ" altLang="cs-CZ" sz="2400" dirty="0" err="1">
                <a:latin typeface="+mj-lt"/>
              </a:rPr>
              <a:t>cf</a:t>
            </a:r>
            <a:r>
              <a:rPr lang="cs-CZ" altLang="cs-CZ" sz="2400" dirty="0">
                <a:latin typeface="+mj-lt"/>
              </a:rPr>
              <a:t>.</a:t>
            </a:r>
            <a:r>
              <a:rPr lang="cs-CZ" altLang="cs-CZ" sz="2400" i="1" dirty="0">
                <a:latin typeface="+mj-lt"/>
              </a:rPr>
              <a:t> </a:t>
            </a:r>
            <a:r>
              <a:rPr lang="cs-CZ" altLang="cs-CZ" sz="2400" i="1" dirty="0" err="1">
                <a:latin typeface="+mj-lt"/>
              </a:rPr>
              <a:t>obovata</a:t>
            </a:r>
            <a:r>
              <a:rPr lang="cs-CZ" altLang="cs-CZ" sz="2400" i="1" dirty="0">
                <a:latin typeface="+mj-lt"/>
              </a:rPr>
              <a:t>, </a:t>
            </a:r>
            <a:r>
              <a:rPr lang="cs-CZ" altLang="cs-CZ" sz="2400" i="1" dirty="0" err="1">
                <a:latin typeface="+mj-lt"/>
              </a:rPr>
              <a:t>Larix</a:t>
            </a:r>
            <a:r>
              <a:rPr lang="cs-CZ" altLang="cs-CZ" sz="2400" dirty="0">
                <a:latin typeface="+mj-lt"/>
              </a:rPr>
              <a:t>. Izolované populace </a:t>
            </a:r>
            <a:r>
              <a:rPr lang="cs-CZ" altLang="cs-CZ" sz="2400" i="1" dirty="0">
                <a:latin typeface="+mj-lt"/>
              </a:rPr>
              <a:t>P. </a:t>
            </a:r>
            <a:r>
              <a:rPr lang="cs-CZ" altLang="cs-CZ" sz="2400" i="1" dirty="0" err="1">
                <a:latin typeface="+mj-lt"/>
              </a:rPr>
              <a:t>cembra</a:t>
            </a:r>
            <a:r>
              <a:rPr lang="cs-CZ" altLang="cs-CZ" sz="2400" i="1" dirty="0">
                <a:latin typeface="+mj-lt"/>
              </a:rPr>
              <a:t> </a:t>
            </a:r>
            <a:r>
              <a:rPr lang="cs-CZ" altLang="cs-CZ" sz="2400" dirty="0">
                <a:latin typeface="+mj-lt"/>
              </a:rPr>
              <a:t>zůstaly v Karpatech a Alpách, na Sibiři se diferencovala </a:t>
            </a:r>
            <a:r>
              <a:rPr lang="cs-CZ" altLang="cs-CZ" sz="2400" i="1" dirty="0">
                <a:latin typeface="+mj-lt"/>
              </a:rPr>
              <a:t>P. </a:t>
            </a:r>
            <a:r>
              <a:rPr lang="cs-CZ" altLang="cs-CZ" sz="2400" i="1" dirty="0" err="1">
                <a:latin typeface="+mj-lt"/>
              </a:rPr>
              <a:t>sibirica</a:t>
            </a:r>
            <a:r>
              <a:rPr lang="cs-CZ" altLang="cs-CZ" sz="2400" dirty="0">
                <a:latin typeface="+mj-lt"/>
              </a:rPr>
              <a:t>.  </a:t>
            </a:r>
            <a:endParaRPr lang="cs-CZ" altLang="cs-CZ" sz="2400" i="1" dirty="0">
              <a:latin typeface="+mj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dirty="0">
              <a:latin typeface="+mj-lt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86" y="3718944"/>
            <a:ext cx="4031644" cy="2686713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0368" y="3789447"/>
            <a:ext cx="4538324" cy="261621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6784436" y="648866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800" dirty="0" err="1" smtClean="0">
                <a:latin typeface="+mj-lt"/>
              </a:rPr>
              <a:t>Syzikh</a:t>
            </a:r>
            <a:r>
              <a:rPr lang="cs-CZ" sz="1800" dirty="0" smtClean="0">
                <a:latin typeface="+mj-lt"/>
              </a:rPr>
              <a:t> et al. 2020</a:t>
            </a:r>
            <a:endParaRPr lang="cs-CZ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91343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04800"/>
            <a:ext cx="4168775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4800"/>
            <a:ext cx="4222750" cy="601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5888"/>
            <a:ext cx="958850" cy="266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7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15888"/>
            <a:ext cx="2138362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8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0775" y="115888"/>
            <a:ext cx="2235200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89" name="Obráze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938" y="260350"/>
            <a:ext cx="26955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590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500438"/>
            <a:ext cx="4859338" cy="324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1" name="Obdélník 7"/>
          <p:cNvSpPr>
            <a:spLocks noChangeArrowheads="1"/>
          </p:cNvSpPr>
          <p:nvPr/>
        </p:nvSpPr>
        <p:spPr bwMode="auto">
          <a:xfrm>
            <a:off x="504825" y="5572125"/>
            <a:ext cx="321944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+mj-lt"/>
              </a:rPr>
              <a:t>Jsou opilé lesy na permafrostu recentní analogií?</a:t>
            </a:r>
            <a:endParaRPr lang="cs-CZ" altLang="cs-CZ" sz="2400" dirty="0">
              <a:latin typeface="+mj-lt"/>
            </a:endParaRPr>
          </a:p>
        </p:txBody>
      </p:sp>
      <p:pic>
        <p:nvPicPr>
          <p:cNvPr id="67592" name="Obrázek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00438"/>
            <a:ext cx="3870325" cy="192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3" name="TextovéPole 9"/>
          <p:cNvSpPr txBox="1">
            <a:spLocks noChangeArrowheads="1"/>
          </p:cNvSpPr>
          <p:nvPr/>
        </p:nvSpPr>
        <p:spPr bwMode="auto">
          <a:xfrm>
            <a:off x="179388" y="5121275"/>
            <a:ext cx="2425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200">
                <a:solidFill>
                  <a:srgbClr val="FFC000"/>
                </a:solidFill>
              </a:rPr>
              <a:t>ru.wikipedia.org</a:t>
            </a:r>
          </a:p>
        </p:txBody>
      </p:sp>
      <p:sp>
        <p:nvSpPr>
          <p:cNvPr id="67594" name="TextovéPole 10"/>
          <p:cNvSpPr txBox="1">
            <a:spLocks noChangeArrowheads="1"/>
          </p:cNvSpPr>
          <p:nvPr/>
        </p:nvSpPr>
        <p:spPr bwMode="auto">
          <a:xfrm>
            <a:off x="5867400" y="1457325"/>
            <a:ext cx="320516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000" dirty="0" err="1" smtClean="0">
                <a:latin typeface="+mj-lt"/>
              </a:rPr>
              <a:t>Parduci</a:t>
            </a:r>
            <a:r>
              <a:rPr lang="cs-CZ" altLang="cs-CZ" sz="2000" dirty="0" smtClean="0">
                <a:latin typeface="+mj-lt"/>
              </a:rPr>
              <a:t> et al. 2012: důkazy </a:t>
            </a:r>
            <a:r>
              <a:rPr lang="cs-CZ" altLang="cs-CZ" sz="2000" dirty="0">
                <a:latin typeface="+mj-lt"/>
              </a:rPr>
              <a:t>(genetika, </a:t>
            </a:r>
            <a:r>
              <a:rPr lang="cs-CZ" altLang="cs-CZ" sz="2000" dirty="0" err="1">
                <a:latin typeface="+mj-lt"/>
              </a:rPr>
              <a:t>makrozbytky</a:t>
            </a:r>
            <a:r>
              <a:rPr lang="cs-CZ" altLang="cs-CZ" sz="2000" dirty="0">
                <a:latin typeface="+mj-lt"/>
              </a:rPr>
              <a:t>) přežívání </a:t>
            </a:r>
            <a:r>
              <a:rPr lang="cs-CZ" altLang="cs-CZ" sz="2000" dirty="0" smtClean="0">
                <a:latin typeface="+mj-lt"/>
              </a:rPr>
              <a:t>smrkové tajgy </a:t>
            </a:r>
            <a:r>
              <a:rPr lang="cs-CZ" altLang="cs-CZ" sz="2000" dirty="0">
                <a:latin typeface="+mj-lt"/>
              </a:rPr>
              <a:t>na západním pobřeží Norska (mezi mořem a ledovcem)</a:t>
            </a:r>
          </a:p>
        </p:txBody>
      </p:sp>
    </p:spTree>
    <p:extLst>
      <p:ext uri="{BB962C8B-B14F-4D97-AF65-F5344CB8AC3E}">
        <p14:creationId xmlns:p14="http://schemas.microsoft.com/office/powerpoint/2010/main" val="71143839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4262" y="3717032"/>
            <a:ext cx="5385354" cy="314096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764704"/>
            <a:ext cx="3809410" cy="3471297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4120520" y="764704"/>
            <a:ext cx="503605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>
                <a:latin typeface="+mj-lt"/>
              </a:rPr>
              <a:t>Pylové nálezy modřínu v glaciálu (horní mapa) a ve starém holocénu (Dudová et Szabó 2022)</a:t>
            </a:r>
            <a:endParaRPr lang="cs-CZ" sz="2200" dirty="0">
              <a:latin typeface="+mj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107504" y="0"/>
            <a:ext cx="894961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700" b="1" dirty="0" smtClean="0">
                <a:solidFill>
                  <a:srgbClr val="FF0000"/>
                </a:solidFill>
                <a:latin typeface="+mj-lt"/>
              </a:rPr>
              <a:t>Naše </a:t>
            </a:r>
            <a:r>
              <a:rPr lang="cs-CZ" sz="2700" b="1" dirty="0" err="1" smtClean="0">
                <a:solidFill>
                  <a:srgbClr val="FF0000"/>
                </a:solidFill>
                <a:latin typeface="+mj-lt"/>
              </a:rPr>
              <a:t>hemiboreální</a:t>
            </a:r>
            <a:r>
              <a:rPr lang="cs-CZ" sz="2700" b="1" dirty="0" smtClean="0">
                <a:solidFill>
                  <a:srgbClr val="FF0000"/>
                </a:solidFill>
                <a:latin typeface="+mj-lt"/>
              </a:rPr>
              <a:t> lesy doby ledové a začátku doby poledové</a:t>
            </a:r>
            <a:endParaRPr lang="cs-CZ" sz="27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00696" y="5229200"/>
            <a:ext cx="3347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err="1" smtClean="0">
                <a:latin typeface="+mj-lt"/>
              </a:rPr>
              <a:t>Hemiboreální</a:t>
            </a:r>
            <a:r>
              <a:rPr lang="cs-CZ" sz="2200" dirty="0" smtClean="0">
                <a:latin typeface="+mj-lt"/>
              </a:rPr>
              <a:t> lesy často záhy vystřídány hustým listnatým lesem nebo tmavou tajgou (Beskydy)</a:t>
            </a:r>
            <a:endParaRPr lang="cs-CZ" sz="2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604579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ovéPole 1"/>
          <p:cNvSpPr txBox="1">
            <a:spLocks noChangeArrowheads="1"/>
          </p:cNvSpPr>
          <p:nvPr/>
        </p:nvSpPr>
        <p:spPr bwMode="auto">
          <a:xfrm>
            <a:off x="107950" y="115888"/>
            <a:ext cx="8640763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2400" dirty="0" smtClean="0">
                <a:latin typeface="+mj-lt"/>
              </a:rPr>
              <a:t>Jsou tyto naše </a:t>
            </a:r>
            <a:r>
              <a:rPr lang="cs-CZ" altLang="cs-CZ" sz="2400" dirty="0" err="1">
                <a:latin typeface="+mj-lt"/>
              </a:rPr>
              <a:t>staroholocenní</a:t>
            </a:r>
            <a:r>
              <a:rPr lang="cs-CZ" altLang="cs-CZ" sz="2400" dirty="0">
                <a:latin typeface="+mj-lt"/>
              </a:rPr>
              <a:t> světlé „</a:t>
            </a:r>
            <a:r>
              <a:rPr lang="cs-CZ" altLang="cs-CZ" sz="2400" dirty="0" err="1">
                <a:latin typeface="+mj-lt"/>
              </a:rPr>
              <a:t>hemiboreální</a:t>
            </a:r>
            <a:r>
              <a:rPr lang="cs-CZ" altLang="cs-CZ" sz="2400" dirty="0">
                <a:latin typeface="+mj-lt"/>
              </a:rPr>
              <a:t>“ jehličnaté tajgy (</a:t>
            </a:r>
            <a:r>
              <a:rPr lang="cs-CZ" altLang="cs-CZ" sz="2400" i="1" dirty="0" err="1">
                <a:latin typeface="+mj-lt"/>
              </a:rPr>
              <a:t>Larix</a:t>
            </a:r>
            <a:r>
              <a:rPr lang="cs-CZ" altLang="cs-CZ" sz="2400" i="1" dirty="0">
                <a:latin typeface="+mj-lt"/>
              </a:rPr>
              <a:t>, </a:t>
            </a:r>
            <a:r>
              <a:rPr lang="cs-CZ" altLang="cs-CZ" sz="2400" i="1" dirty="0" err="1">
                <a:latin typeface="+mj-lt"/>
              </a:rPr>
              <a:t>Pinus</a:t>
            </a:r>
            <a:r>
              <a:rPr lang="cs-CZ" altLang="cs-CZ" sz="2400" i="1" dirty="0">
                <a:latin typeface="+mj-lt"/>
              </a:rPr>
              <a:t>, </a:t>
            </a:r>
            <a:r>
              <a:rPr lang="cs-CZ" altLang="cs-CZ" sz="2400" i="1" dirty="0" err="1">
                <a:latin typeface="+mj-lt"/>
              </a:rPr>
              <a:t>Betula</a:t>
            </a:r>
            <a:r>
              <a:rPr lang="cs-CZ" altLang="cs-CZ" sz="2400" dirty="0">
                <a:latin typeface="+mj-lt"/>
              </a:rPr>
              <a:t>) </a:t>
            </a:r>
            <a:r>
              <a:rPr lang="cs-CZ" altLang="cs-CZ" sz="2400" dirty="0" smtClean="0">
                <a:latin typeface="+mj-lt"/>
              </a:rPr>
              <a:t>původní </a:t>
            </a:r>
            <a:r>
              <a:rPr lang="cs-CZ" altLang="cs-CZ" sz="2400" dirty="0">
                <a:latin typeface="+mj-lt"/>
              </a:rPr>
              <a:t>biotop dnešních ohrožených </a:t>
            </a:r>
            <a:r>
              <a:rPr lang="cs-CZ" altLang="cs-CZ" sz="2400" dirty="0" smtClean="0">
                <a:latin typeface="+mj-lt"/>
              </a:rPr>
              <a:t>„lučních“ druhů </a:t>
            </a:r>
            <a:r>
              <a:rPr lang="cs-CZ" altLang="cs-CZ" sz="2400" dirty="0">
                <a:latin typeface="+mj-lt"/>
              </a:rPr>
              <a:t>rostlin a bezobratlých? </a:t>
            </a:r>
          </a:p>
        </p:txBody>
      </p:sp>
      <p:pic>
        <p:nvPicPr>
          <p:cNvPr id="68611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088" y="1125538"/>
            <a:ext cx="4248150" cy="283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675" y="3981450"/>
            <a:ext cx="4248150" cy="283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Obráze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" y="1988840"/>
            <a:ext cx="4679950" cy="312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56619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1696" y="-1"/>
            <a:ext cx="7977890" cy="6878829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7504" y="188640"/>
            <a:ext cx="2201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>
                <a:latin typeface="+mj-lt"/>
              </a:rPr>
              <a:t>Roleček</a:t>
            </a:r>
            <a:r>
              <a:rPr lang="cs-CZ" dirty="0">
                <a:latin typeface="+mj-lt"/>
              </a:rPr>
              <a:t> 2023</a:t>
            </a:r>
          </a:p>
        </p:txBody>
      </p:sp>
    </p:spTree>
    <p:extLst>
      <p:ext uri="{BB962C8B-B14F-4D97-AF65-F5344CB8AC3E}">
        <p14:creationId xmlns:p14="http://schemas.microsoft.com/office/powerpoint/2010/main" val="413000977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4"/>
          <p:cNvSpPr>
            <a:spLocks noChangeArrowheads="1"/>
          </p:cNvSpPr>
          <p:nvPr/>
        </p:nvSpPr>
        <p:spPr bwMode="auto">
          <a:xfrm>
            <a:off x="179388" y="109538"/>
            <a:ext cx="27033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4000" b="1" dirty="0" smtClean="0">
                <a:solidFill>
                  <a:srgbClr val="008000"/>
                </a:solidFill>
                <a:latin typeface="+mj-lt"/>
              </a:rPr>
              <a:t>Vliv </a:t>
            </a:r>
            <a:r>
              <a:rPr lang="cs-CZ" altLang="cs-CZ" sz="4000" b="1" dirty="0">
                <a:solidFill>
                  <a:srgbClr val="008000"/>
                </a:solidFill>
                <a:latin typeface="+mj-lt"/>
              </a:rPr>
              <a:t>člověka</a:t>
            </a:r>
          </a:p>
        </p:txBody>
      </p:sp>
      <p:sp>
        <p:nvSpPr>
          <p:cNvPr id="69635" name="Rectangle 5"/>
          <p:cNvSpPr>
            <a:spLocks noChangeArrowheads="1"/>
          </p:cNvSpPr>
          <p:nvPr/>
        </p:nvSpPr>
        <p:spPr bwMode="auto">
          <a:xfrm>
            <a:off x="154276" y="831160"/>
            <a:ext cx="8712200" cy="60016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cs-CZ" altLang="cs-CZ" sz="2400" dirty="0"/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2400" b="1" dirty="0" smtClean="0">
                <a:latin typeface="+mj-lt"/>
              </a:rPr>
              <a:t>Přímé ovlivnění </a:t>
            </a:r>
            <a:r>
              <a:rPr lang="cs-CZ" altLang="cs-CZ" sz="2400" b="1" dirty="0">
                <a:latin typeface="+mj-lt"/>
              </a:rPr>
              <a:t>člověkem</a:t>
            </a:r>
            <a:r>
              <a:rPr lang="cs-CZ" altLang="cs-CZ" sz="2400" b="1" dirty="0" smtClean="0">
                <a:latin typeface="+mj-lt"/>
              </a:rPr>
              <a:t>: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2400" b="1" dirty="0">
              <a:latin typeface="+mj-lt"/>
            </a:endParaRPr>
          </a:p>
          <a:p>
            <a:pPr>
              <a:spcBef>
                <a:spcPct val="0"/>
              </a:spcBef>
              <a:buFontTx/>
              <a:buChar char="-"/>
            </a:pP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smtClean="0">
                <a:latin typeface="+mj-lt"/>
              </a:rPr>
              <a:t>velkoplošné </a:t>
            </a:r>
            <a:r>
              <a:rPr lang="cs-CZ" altLang="cs-CZ" sz="2400" dirty="0">
                <a:latin typeface="+mj-lt"/>
              </a:rPr>
              <a:t>kácení (Sibiř)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cs-CZ" altLang="cs-CZ" sz="2400" dirty="0">
                <a:latin typeface="+mj-lt"/>
              </a:rPr>
              <a:t> </a:t>
            </a:r>
            <a:r>
              <a:rPr lang="cs-CZ" altLang="cs-CZ" sz="2400" dirty="0" smtClean="0">
                <a:latin typeface="+mj-lt"/>
              </a:rPr>
              <a:t>zvyšování frekvence a intenzity </a:t>
            </a:r>
            <a:r>
              <a:rPr lang="cs-CZ" altLang="cs-CZ" sz="2400" dirty="0">
                <a:latin typeface="+mj-lt"/>
              </a:rPr>
              <a:t>požárů</a:t>
            </a:r>
          </a:p>
          <a:p>
            <a:pPr>
              <a:spcBef>
                <a:spcPct val="0"/>
              </a:spcBef>
              <a:buFontTx/>
              <a:buChar char="-"/>
            </a:pPr>
            <a:r>
              <a:rPr lang="cs-CZ" altLang="cs-CZ" sz="2400" dirty="0" smtClean="0">
                <a:latin typeface="+mj-lt"/>
              </a:rPr>
              <a:t> zvyšování </a:t>
            </a:r>
            <a:r>
              <a:rPr lang="cs-CZ" altLang="cs-CZ" sz="2400" dirty="0" err="1" smtClean="0">
                <a:latin typeface="+mj-lt"/>
              </a:rPr>
              <a:t>monodominance</a:t>
            </a:r>
            <a:r>
              <a:rPr lang="cs-CZ" altLang="cs-CZ" sz="2400" dirty="0" smtClean="0">
                <a:latin typeface="+mj-lt"/>
              </a:rPr>
              <a:t> smrku v původně bohatších porostech a na přechodu mezi tajgou a opadavým lesem mírného pásma</a:t>
            </a:r>
          </a:p>
          <a:p>
            <a:pPr>
              <a:spcBef>
                <a:spcPct val="0"/>
              </a:spcBef>
              <a:buFontTx/>
              <a:buChar char="-"/>
            </a:pPr>
            <a:endParaRPr lang="cs-CZ" altLang="cs-CZ" sz="2400" dirty="0">
              <a:latin typeface="+mj-lt"/>
            </a:endParaRPr>
          </a:p>
          <a:p>
            <a:pPr>
              <a:spcBef>
                <a:spcPct val="0"/>
              </a:spcBef>
              <a:buNone/>
            </a:pPr>
            <a:r>
              <a:rPr lang="cs-CZ" altLang="cs-CZ" sz="2400" b="1" dirty="0" smtClean="0">
                <a:latin typeface="+mj-lt"/>
              </a:rPr>
              <a:t>Nepřímé </a:t>
            </a:r>
            <a:r>
              <a:rPr lang="cs-CZ" altLang="cs-CZ" sz="2400" b="1" dirty="0">
                <a:latin typeface="+mj-lt"/>
              </a:rPr>
              <a:t>ovlivnění člověkem</a:t>
            </a:r>
            <a:r>
              <a:rPr lang="cs-CZ" altLang="cs-CZ" sz="2400" b="1" dirty="0" smtClean="0">
                <a:latin typeface="+mj-lt"/>
              </a:rPr>
              <a:t>:</a:t>
            </a:r>
          </a:p>
          <a:p>
            <a:pPr>
              <a:spcBef>
                <a:spcPct val="0"/>
              </a:spcBef>
              <a:buNone/>
            </a:pPr>
            <a:endParaRPr lang="cs-CZ" altLang="cs-CZ" sz="2400" b="1" dirty="0">
              <a:latin typeface="+mj-lt"/>
            </a:endParaRP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cs-CZ" altLang="cs-CZ" sz="2400" dirty="0" smtClean="0">
                <a:latin typeface="+mj-lt"/>
              </a:rPr>
              <a:t>klimatické změny: zrychlení dekompozice, menší sekvestrace uhlíku, změny režimu výparu a srážek (</a:t>
            </a:r>
            <a:r>
              <a:rPr lang="cs-CZ" altLang="cs-CZ" sz="2400" dirty="0" err="1" smtClean="0">
                <a:latin typeface="+mj-lt"/>
              </a:rPr>
              <a:t>paludifikace</a:t>
            </a:r>
            <a:r>
              <a:rPr lang="cs-CZ" altLang="cs-CZ" sz="2400" dirty="0" smtClean="0">
                <a:latin typeface="+mj-lt"/>
              </a:rPr>
              <a:t> / vysušování), expanze listnáčů nebo bezlesých biomů, zaplavení při tání permafrostu</a:t>
            </a:r>
          </a:p>
          <a:p>
            <a:pPr marL="342900" indent="-342900">
              <a:spcBef>
                <a:spcPct val="0"/>
              </a:spcBef>
              <a:buFontTx/>
              <a:buChar char="-"/>
            </a:pPr>
            <a:r>
              <a:rPr lang="cs-CZ" altLang="cs-CZ" sz="2400" dirty="0" smtClean="0">
                <a:latin typeface="+mj-lt"/>
              </a:rPr>
              <a:t>zpětná vazba: tání permafrostu uvolňuje metan (skleníkový plyn)</a:t>
            </a:r>
            <a:endParaRPr lang="cs-CZ" altLang="cs-CZ" sz="2400" dirty="0">
              <a:latin typeface="+mj-lt"/>
            </a:endParaRPr>
          </a:p>
          <a:p>
            <a:pPr>
              <a:spcBef>
                <a:spcPct val="0"/>
              </a:spcBef>
              <a:buFontTx/>
              <a:buChar char="-"/>
            </a:pPr>
            <a:endParaRPr lang="cs-CZ" altLang="cs-CZ" sz="2400" dirty="0" smtClean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700618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2"/>
          <p:cNvSpPr txBox="1">
            <a:spLocks noChangeArrowheads="1"/>
          </p:cNvSpPr>
          <p:nvPr/>
        </p:nvSpPr>
        <p:spPr bwMode="auto">
          <a:xfrm>
            <a:off x="3419872" y="24040"/>
            <a:ext cx="2362200" cy="861774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5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Klima</a:t>
            </a:r>
            <a:endParaRPr lang="cs-CZ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0" y="1412776"/>
            <a:ext cx="8839200" cy="52629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- chladná část mírného pásu: severní hranici určuje izoterma 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průměrných 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teplot nejteplejšího měsíce 10</a:t>
            </a:r>
            <a:r>
              <a:rPr lang="cs-CZ" altLang="cs-CZ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C., jižní hranice je dána počtem 120 dnů s teplotou nad 10</a:t>
            </a:r>
            <a:r>
              <a:rPr lang="cs-CZ" altLang="cs-CZ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C (měsíce s teplotou nad 10</a:t>
            </a:r>
            <a:r>
              <a:rPr lang="cs-CZ" altLang="cs-CZ" baseline="30000" dirty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C jsou max. 3-4). </a:t>
            </a:r>
            <a:r>
              <a:rPr lang="cs-CZ" altLang="cs-CZ" b="1" dirty="0">
                <a:latin typeface="Calibri" panose="020F0502020204030204" pitchFamily="34" charset="0"/>
                <a:cs typeface="Calibri" panose="020F0502020204030204" pitchFamily="34" charset="0"/>
              </a:rPr>
              <a:t>Platí to i pro </a:t>
            </a:r>
            <a:r>
              <a:rPr lang="cs-CZ" altLang="cs-CZ" b="1" dirty="0" err="1">
                <a:latin typeface="Calibri" panose="020F0502020204030204" pitchFamily="34" charset="0"/>
                <a:cs typeface="Calibri" panose="020F0502020204030204" pitchFamily="34" charset="0"/>
              </a:rPr>
              <a:t>azonální</a:t>
            </a:r>
            <a:r>
              <a:rPr lang="cs-CZ" altLang="cs-CZ" b="1" dirty="0">
                <a:latin typeface="Calibri" panose="020F0502020204030204" pitchFamily="34" charset="0"/>
                <a:cs typeface="Calibri" panose="020F0502020204030204" pitchFamily="34" charset="0"/>
              </a:rPr>
              <a:t> horskou tajgu.</a:t>
            </a:r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Bef>
                <a:spcPct val="50000"/>
              </a:spcBef>
              <a:buFontTx/>
              <a:buChar char="-"/>
            </a:pPr>
            <a:endParaRPr lang="cs-CZ" altLang="cs-CZ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- na 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kontinentu ovlivnění suchými chladnými polárními vzdušnými masami: listnatý les zatlačen víc na jih (</a:t>
            </a:r>
            <a:r>
              <a:rPr lang="cs-CZ" altLang="cs-CZ" dirty="0" err="1">
                <a:latin typeface="Calibri" panose="020F0502020204030204" pitchFamily="34" charset="0"/>
                <a:cs typeface="Calibri" panose="020F0502020204030204" pitchFamily="34" charset="0"/>
              </a:rPr>
              <a:t>jz</a:t>
            </a:r>
            <a:r>
              <a:rPr lang="cs-CZ" altLang="cs-CZ" dirty="0">
                <a:latin typeface="Calibri" panose="020F0502020204030204" pitchFamily="34" charset="0"/>
                <a:cs typeface="Calibri" panose="020F0502020204030204" pitchFamily="34" charset="0"/>
              </a:rPr>
              <a:t>.) než v Evropě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spcBef>
                <a:spcPct val="50000"/>
              </a:spcBef>
              <a:buFontTx/>
              <a:buChar char="-"/>
            </a:pPr>
            <a:endParaRPr lang="cs-CZ" alt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Bef>
                <a:spcPct val="50000"/>
              </a:spcBef>
            </a:pP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-naopak na západě je biom tajgy posunut severněji. Příčinou jsou teplé mořské proudy (Golfský proud), ovlivňující klima v </a:t>
            </a:r>
            <a:r>
              <a:rPr lang="cs-CZ" alt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oceanických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oblastech. Příklady: Aljaška, Norsko (podle norských geobotaniků tajga v Norsku vůbec není!).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07504" y="779890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- v létě průměr 15-20</a:t>
            </a:r>
            <a:r>
              <a:rPr lang="cs-CZ" altLang="cs-CZ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C, v zimě teploty klesají až na -30</a:t>
            </a:r>
            <a:r>
              <a:rPr lang="cs-CZ" altLang="cs-CZ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C, amplituda teplot až 100</a:t>
            </a:r>
            <a:r>
              <a:rPr lang="cs-CZ" altLang="cs-CZ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C (</a:t>
            </a:r>
            <a:r>
              <a:rPr lang="cs-CZ" alt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Ojmjakon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 -71</a:t>
            </a:r>
            <a:r>
              <a:rPr lang="cs-CZ" altLang="cs-CZ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C). 6-9 měsíců v roce je t pod 6</a:t>
            </a:r>
            <a:r>
              <a:rPr lang="cs-CZ" altLang="cs-CZ" baseline="30000" dirty="0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C. Pouze 50-100 bezmrazových dnů.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3397748" y="0"/>
            <a:ext cx="2362200" cy="861774"/>
          </a:xfrm>
          <a:prstGeom prst="rect">
            <a:avLst/>
          </a:prstGeom>
          <a:solidFill>
            <a:srgbClr val="FFFF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5000" b="1" dirty="0">
                <a:solidFill>
                  <a:srgbClr val="008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Klima</a:t>
            </a:r>
            <a:endParaRPr lang="cs-CZ" sz="5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16" b="2282"/>
          <a:stretch/>
        </p:blipFill>
        <p:spPr>
          <a:xfrm>
            <a:off x="5148064" y="1621880"/>
            <a:ext cx="3168352" cy="2212492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6848" y="4180344"/>
            <a:ext cx="91440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- delší délka dne v létě (kompenzace chladu); výhoda pro skupiny s nižším kompenzačním bodem (mechy, řasy / lišejníky, kapradiny) </a:t>
            </a:r>
          </a:p>
          <a:p>
            <a:pPr>
              <a:spcBef>
                <a:spcPct val="50000"/>
              </a:spcBef>
            </a:pP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- teploty nad 10 </a:t>
            </a:r>
            <a:r>
              <a:rPr lang="cs-CZ" altLang="cs-CZ" baseline="300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altLang="cs-CZ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: 30 dní na severu, 120 dní na jihu</a:t>
            </a:r>
          </a:p>
          <a:p>
            <a:pPr>
              <a:spcBef>
                <a:spcPct val="50000"/>
              </a:spcBef>
            </a:pPr>
            <a:r>
              <a:rPr lang="cs-CZ" altLang="cs-CZ" dirty="0" smtClean="0">
                <a:latin typeface="Calibri" panose="020F0502020204030204" pitchFamily="34" charset="0"/>
                <a:cs typeface="Calibri" panose="020F0502020204030204" pitchFamily="34" charset="0"/>
              </a:rPr>
              <a:t>- Srážky ca 500 mm/ročně (ale malá evapotranspirace). Velký rozsah (200-2500 mm). Maximum srážek v létě, v zimě asi 1 m sněhu. </a:t>
            </a:r>
            <a:r>
              <a:rPr lang="cs-CZ" altLang="cs-CZ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Horská tajga má vyšší úhrn srážek, včetně horizontálních.</a:t>
            </a:r>
            <a:endParaRPr lang="cs-CZ" altLang="cs-CZ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7297976" y="3501530"/>
            <a:ext cx="10081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Ojmjakon</a:t>
            </a:r>
            <a:endParaRPr lang="cs-CZ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078147"/>
      </p:ext>
    </p:extLst>
  </p:cSld>
  <p:clrMapOvr>
    <a:masterClrMapping/>
  </p:clrMapOvr>
</p:sld>
</file>

<file path=ppt/theme/theme1.xml><?xml version="1.0" encoding="utf-8"?>
<a:theme xmlns:a="http://schemas.openxmlformats.org/drawingml/2006/main" name="Prázdná prezentace">
  <a:themeElements>
    <a:clrScheme name="Prázdná prezenta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Prázdná prezenta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ázdná prezenta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ázdná prezenta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Office\Sablony\Prázdná prezentace.pot</Template>
  <TotalTime>764</TotalTime>
  <Words>2643</Words>
  <Application>Microsoft Office PowerPoint</Application>
  <PresentationFormat>Předvádění na obrazovce (4:3)</PresentationFormat>
  <Paragraphs>338</Paragraphs>
  <Slides>74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74</vt:i4>
      </vt:variant>
    </vt:vector>
  </HeadingPairs>
  <TitlesOfParts>
    <vt:vector size="79" baseType="lpstr">
      <vt:lpstr>Times New Roman</vt:lpstr>
      <vt:lpstr>Arial</vt:lpstr>
      <vt:lpstr>Calibri</vt:lpstr>
      <vt:lpstr>SimSun</vt:lpstr>
      <vt:lpstr>Prázdná prezentace</vt:lpstr>
      <vt:lpstr>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MU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Unar Jiří</dc:creator>
  <cp:lastModifiedBy>reviewer</cp:lastModifiedBy>
  <cp:revision>126</cp:revision>
  <dcterms:created xsi:type="dcterms:W3CDTF">2003-11-06T13:32:23Z</dcterms:created>
  <dcterms:modified xsi:type="dcterms:W3CDTF">2023-11-27T22:48:14Z</dcterms:modified>
</cp:coreProperties>
</file>