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475" r:id="rId3"/>
    <p:sldId id="519" r:id="rId4"/>
    <p:sldId id="504" r:id="rId5"/>
    <p:sldId id="505" r:id="rId6"/>
    <p:sldId id="506" r:id="rId7"/>
    <p:sldId id="515" r:id="rId8"/>
    <p:sldId id="516" r:id="rId9"/>
    <p:sldId id="517" r:id="rId10"/>
    <p:sldId id="518" r:id="rId11"/>
    <p:sldId id="507" r:id="rId12"/>
    <p:sldId id="508" r:id="rId13"/>
    <p:sldId id="509" r:id="rId14"/>
    <p:sldId id="521" r:id="rId15"/>
    <p:sldId id="511" r:id="rId16"/>
    <p:sldId id="529" r:id="rId17"/>
    <p:sldId id="512" r:id="rId18"/>
    <p:sldId id="513" r:id="rId19"/>
    <p:sldId id="514" r:id="rId20"/>
    <p:sldId id="522" r:id="rId21"/>
    <p:sldId id="523" r:id="rId22"/>
    <p:sldId id="520" r:id="rId23"/>
    <p:sldId id="510" r:id="rId24"/>
    <p:sldId id="524" r:id="rId25"/>
    <p:sldId id="528" r:id="rId26"/>
    <p:sldId id="527" r:id="rId27"/>
    <p:sldId id="525" r:id="rId28"/>
    <p:sldId id="526" r:id="rId29"/>
    <p:sldId id="530" r:id="rId30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000"/>
    <a:srgbClr val="0000FF"/>
    <a:srgbClr val="CC00CC"/>
    <a:srgbClr val="FF0000"/>
    <a:srgbClr val="FFFF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 varScale="1">
        <p:scale>
          <a:sx n="83" d="100"/>
          <a:sy n="83" d="100"/>
        </p:scale>
        <p:origin x="8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Click to edit Master text styles</a:t>
            </a:r>
          </a:p>
          <a:p>
            <a:pPr lvl="1"/>
            <a:r>
              <a:rPr lang="sk-SK" noProof="0"/>
              <a:t>Second level</a:t>
            </a:r>
          </a:p>
          <a:p>
            <a:pPr lvl="2"/>
            <a:r>
              <a:rPr lang="sk-SK" noProof="0"/>
              <a:t>Third level</a:t>
            </a:r>
          </a:p>
          <a:p>
            <a:pPr lvl="3"/>
            <a:r>
              <a:rPr lang="sk-SK" noProof="0"/>
              <a:t>Fourth level</a:t>
            </a:r>
          </a:p>
          <a:p>
            <a:pPr lvl="4"/>
            <a:r>
              <a:rPr lang="sk-SK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/>
              <a:t>PŘÍRODNÍ POLYMERY PŘF MU  stonkových a listových vláken 2016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12968" cy="5616624"/>
          </a:xfrm>
        </p:spPr>
        <p:txBody>
          <a:bodyPr/>
          <a:lstStyle/>
          <a:p>
            <a:pPr eaLnBrk="1" hangingPunct="1"/>
            <a:r>
              <a:rPr lang="sk-SK" sz="4800" b="1" dirty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>
                <a:solidFill>
                  <a:srgbClr val="FF0000"/>
                </a:solidFill>
              </a:rPr>
            </a:b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CELULÓZA</a:t>
            </a:r>
            <a:br>
              <a:rPr lang="cs-CZ" sz="54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DOPLNĚK 2</a:t>
            </a:r>
            <a:br>
              <a:rPr lang="cs-CZ" sz="54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SEM  různých stonkových a listových vláken &amp; </a:t>
            </a:r>
            <a:r>
              <a:rPr lang="cs-CZ" sz="5400" dirty="0">
                <a:solidFill>
                  <a:srgbClr val="FF0000"/>
                </a:solidFill>
                <a:latin typeface="Arial Black" panose="020B0A04020102020204" pitchFamily="34" charset="0"/>
              </a:rPr>
              <a:t>Bavlna</a:t>
            </a:r>
            <a:br>
              <a:rPr lang="cs-CZ" sz="3200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>
              <a:solidFill>
                <a:srgbClr val="0000FF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733256"/>
            <a:ext cx="6400800" cy="360040"/>
          </a:xfrm>
        </p:spPr>
        <p:txBody>
          <a:bodyPr/>
          <a:lstStyle/>
          <a:p>
            <a:pPr eaLnBrk="1" hangingPunct="1"/>
            <a:r>
              <a:rPr lang="cs-CZ" sz="2400" b="1" dirty="0"/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/>
              <a:t>XX. YY. 2016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SISAL po expozici venku cca. 2 roky, 5000x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– 5000x</a:t>
            </a:r>
          </a:p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</a:p>
        </p:txBody>
      </p:sp>
      <p:pic>
        <p:nvPicPr>
          <p:cNvPr id="12" name="Obrázek 11" descr="sisal degradovany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124744"/>
            <a:ext cx="4317884" cy="3744415"/>
          </a:xfrm>
          <a:prstGeom prst="rect">
            <a:avLst/>
          </a:prstGeom>
        </p:spPr>
      </p:pic>
      <p:pic>
        <p:nvPicPr>
          <p:cNvPr id="14" name="Obrázek 13" descr="Sisal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320480" cy="37466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JUTA – 180x,  z literatury, asi </a:t>
            </a:r>
            <a:r>
              <a:rPr lang="cs-CZ" u="sng" dirty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50851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</a:p>
        </p:txBody>
      </p:sp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56717" y="475532"/>
            <a:ext cx="3024337" cy="4034731"/>
          </a:xfrm>
          <a:prstGeom prst="rect">
            <a:avLst/>
          </a:prstGeom>
        </p:spPr>
      </p:pic>
      <p:pic>
        <p:nvPicPr>
          <p:cNvPr id="19" name="Obrázek 18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819835"/>
            <a:ext cx="4752528" cy="41213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JUTA – 2000x,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JUTA – 2000x, SEM</a:t>
            </a:r>
          </a:p>
        </p:txBody>
      </p:sp>
      <p:pic>
        <p:nvPicPr>
          <p:cNvPr id="10" name="Obrázek 9" descr="Juta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764704"/>
            <a:ext cx="4317886" cy="3744416"/>
          </a:xfrm>
          <a:prstGeom prst="rect">
            <a:avLst/>
          </a:prstGeom>
        </p:spPr>
      </p:pic>
      <p:pic>
        <p:nvPicPr>
          <p:cNvPr id="11" name="Obrázek 10" descr="Juta 2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1" y="764704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JUTA – 5000x,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JUTA – 10000x, SEM</a:t>
            </a:r>
          </a:p>
        </p:txBody>
      </p:sp>
      <p:pic>
        <p:nvPicPr>
          <p:cNvPr id="12" name="Obrázek 11" descr="Juta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908719"/>
            <a:ext cx="4400923" cy="3816425"/>
          </a:xfrm>
          <a:prstGeom prst="rect">
            <a:avLst/>
          </a:prstGeom>
        </p:spPr>
      </p:pic>
      <p:pic>
        <p:nvPicPr>
          <p:cNvPr id="15" name="Obrázek 14" descr="Juta 10kx DIG UPR LP 1711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08720"/>
            <a:ext cx="4380199" cy="37984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14908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JUTA – 180x, z literatury, asi </a:t>
            </a:r>
            <a:r>
              <a:rPr lang="cs-CZ" u="sng" dirty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JUTA – 180x, SEM</a:t>
            </a:r>
          </a:p>
        </p:txBody>
      </p:sp>
      <p:pic>
        <p:nvPicPr>
          <p:cNvPr id="11" name="Obrázek 10" descr="Juta 180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764704"/>
            <a:ext cx="4452207" cy="3860898"/>
          </a:xfrm>
          <a:prstGeom prst="rect">
            <a:avLst/>
          </a:prstGeom>
        </p:spPr>
      </p:pic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80773" y="451479"/>
            <a:ext cx="3168349" cy="422685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5152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m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283968" y="5085184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Silnější vlákna jsou zjevně složena z více fibril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364502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KONOPÍ – 180x,  z literatury, asi </a:t>
            </a:r>
            <a:r>
              <a:rPr lang="cs-CZ" u="sng" dirty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57200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KONOPÍ – 200x, SEM</a:t>
            </a:r>
          </a:p>
        </p:txBody>
      </p:sp>
      <p:pic>
        <p:nvPicPr>
          <p:cNvPr id="10" name="Obrázek 9" descr="KONOPÍ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75897" y="168320"/>
            <a:ext cx="2839679" cy="403244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51520" y="429309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m</a:t>
            </a:r>
          </a:p>
        </p:txBody>
      </p:sp>
      <p:pic>
        <p:nvPicPr>
          <p:cNvPr id="12" name="Obrázek 11" descr="Konopi 200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7063" y="692696"/>
            <a:ext cx="4650031" cy="403244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283968" y="515719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Silnější vlákna jsou zjevně složena z více fibril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4860032" y="429309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KONOPÍ – 500x, SEM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83968" y="486916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PŘEVZATO  </a:t>
            </a:r>
          </a:p>
          <a:p>
            <a:pPr algn="ctr"/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WIKIPEDIE ENGLISH</a:t>
            </a:r>
          </a:p>
        </p:txBody>
      </p:sp>
      <p:pic>
        <p:nvPicPr>
          <p:cNvPr id="14" name="Obrázek 13" descr="KONOPÍ WIKI _(nicht_fibrillierte_Naturfaser)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836712"/>
            <a:ext cx="4608000" cy="3456000"/>
          </a:xfrm>
          <a:prstGeom prst="rect">
            <a:avLst/>
          </a:prstGeom>
        </p:spPr>
      </p:pic>
      <p:pic>
        <p:nvPicPr>
          <p:cNvPr id="16" name="Obrázek 15" descr="Konopi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836712"/>
            <a:ext cx="4032448" cy="3496888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79512" y="479715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Snímkováno na MU v roce 2016</a:t>
            </a:r>
          </a:p>
          <a:p>
            <a:pPr algn="ctr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(Pospíšil &amp; </a:t>
            </a:r>
            <a:r>
              <a:rPr lang="cs-CZ" sz="2400" dirty="0" err="1">
                <a:solidFill>
                  <a:srgbClr val="008000"/>
                </a:solidFill>
                <a:latin typeface="Arial Black" pitchFamily="34" charset="0"/>
              </a:rPr>
              <a:t>Pavliňák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) 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23528" y="436510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KONOPÍ </a:t>
            </a:r>
            <a:r>
              <a:rPr lang="cs-CZ">
                <a:solidFill>
                  <a:srgbClr val="0000FF"/>
                </a:solidFill>
                <a:latin typeface="Arial Black" pitchFamily="34" charset="0"/>
              </a:rPr>
              <a:t>– 1000x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, SEM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– 1000x,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084168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– 2000x, SEM</a:t>
            </a: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48680"/>
            <a:ext cx="4151813" cy="3600400"/>
          </a:xfrm>
          <a:prstGeom prst="rect">
            <a:avLst/>
          </a:prstGeom>
        </p:spPr>
      </p:pic>
      <p:pic>
        <p:nvPicPr>
          <p:cNvPr id="14" name="Obrázek 13" descr="Konopi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548679"/>
            <a:ext cx="4176464" cy="362177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851920" y="4293096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2123728" y="2060848"/>
            <a:ext cx="201622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1691680" y="3212976"/>
            <a:ext cx="2448272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5580112" y="2204864"/>
            <a:ext cx="792088" cy="2160240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– 5000x,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– 10000x, SEM</a:t>
            </a:r>
          </a:p>
        </p:txBody>
      </p:sp>
      <p:pic>
        <p:nvPicPr>
          <p:cNvPr id="10" name="Obrázek 9" descr="Konopi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692696"/>
            <a:ext cx="4400921" cy="3816424"/>
          </a:xfrm>
          <a:prstGeom prst="rect">
            <a:avLst/>
          </a:prstGeom>
        </p:spPr>
      </p:pic>
      <p:pic>
        <p:nvPicPr>
          <p:cNvPr id="11" name="Obrázek 10" descr="Konopi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3136" y="620688"/>
            <a:ext cx="4483957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>
                <a:solidFill>
                  <a:srgbClr val="CC00CC"/>
                </a:solidFill>
                <a:latin typeface="Arial Black" pitchFamily="34" charset="0"/>
              </a:rPr>
              <a:t>Vlákna stonková (KONOPÍ versus JUTA)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86916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–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1000x, SEM 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788024" y="58052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51813" cy="36004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979712" y="486916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1763688" y="3717032"/>
            <a:ext cx="432048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411760" y="2636912"/>
            <a:ext cx="129614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8516" y="1196752"/>
            <a:ext cx="4151812" cy="3600399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4932040" y="479715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u="sng" dirty="0">
                <a:solidFill>
                  <a:srgbClr val="C00000"/>
                </a:solidFill>
                <a:latin typeface="Arial Black" pitchFamily="34" charset="0"/>
              </a:rPr>
              <a:t>Nejsou „KOLÍNKA“  </a:t>
            </a: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na vlákně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Snímkované druhy vláken </a:t>
            </a:r>
            <a:b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(stav k 17. 11. 2016)</a:t>
            </a:r>
            <a:endParaRPr lang="cs-CZ" sz="2800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b="1" dirty="0"/>
              <a:t>Vlákno listové (SISAL)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Vlákno stonkové (JUTA)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Vlákno stonkové (KONOPÍ)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Vlákno stonkové …………..</a:t>
            </a:r>
          </a:p>
          <a:p>
            <a:pPr marL="514350" indent="-514350">
              <a:buFont typeface="+mj-lt"/>
              <a:buAutoNum type="arabicPeriod"/>
            </a:pPr>
            <a:endParaRPr lang="cs-CZ" b="1" dirty="0"/>
          </a:p>
          <a:p>
            <a:pPr marL="514350" indent="-514350">
              <a:buFont typeface="+mj-lt"/>
              <a:buAutoNum type="arabicPeriod"/>
            </a:pPr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09320"/>
            <a:ext cx="6408712" cy="260226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>
                <a:solidFill>
                  <a:srgbClr val="CC00CC"/>
                </a:solidFill>
                <a:latin typeface="Arial Black" pitchFamily="34" charset="0"/>
              </a:rPr>
              <a:t>Vlákno stonkové (KONOPÍ) </a:t>
            </a:r>
            <a:br>
              <a:rPr lang="cs-CZ" sz="3200" b="1" dirty="0">
                <a:solidFill>
                  <a:srgbClr val="CC00CC"/>
                </a:solidFill>
                <a:latin typeface="Arial Black" pitchFamily="34" charset="0"/>
              </a:rPr>
            </a:b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3200" b="1" dirty="0">
                <a:solidFill>
                  <a:srgbClr val="CC00CC"/>
                </a:solidFill>
                <a:latin typeface="Arial Black" pitchFamily="34" charset="0"/>
              </a:rPr>
              <a:t> </a:t>
            </a:r>
            <a:r>
              <a:rPr lang="cs-CZ" sz="3200" b="1" dirty="0">
                <a:solidFill>
                  <a:srgbClr val="FFC000"/>
                </a:solidFill>
                <a:latin typeface="Arial Black" pitchFamily="34" charset="0"/>
              </a:rPr>
              <a:t>vlákno listové (SISAL) 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86916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–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1000x, SEM 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941168"/>
            <a:ext cx="38884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  <a:latin typeface="Arial Black" pitchFamily="34" charset="0"/>
              </a:rPr>
              <a:t>SISAL – 1000x, SEM</a:t>
            </a:r>
          </a:p>
          <a:p>
            <a:r>
              <a:rPr lang="cs-CZ" dirty="0">
                <a:solidFill>
                  <a:srgbClr val="FFC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Tloušťka vlákna</a:t>
            </a:r>
            <a:r>
              <a:rPr lang="cs-CZ" dirty="0">
                <a:solidFill>
                  <a:srgbClr val="FFC000"/>
                </a:solidFill>
                <a:latin typeface="Arial Black" pitchFamily="34" charset="0"/>
              </a:rPr>
              <a:t>,</a:t>
            </a:r>
          </a:p>
          <a:p>
            <a:pPr algn="r">
              <a:buFont typeface="Arial" pitchFamily="34" charset="0"/>
              <a:buChar char="•"/>
            </a:pPr>
            <a:r>
              <a:rPr lang="cs-CZ" dirty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dirty="0" err="1">
                <a:solidFill>
                  <a:srgbClr val="C00000"/>
                </a:solidFill>
                <a:latin typeface="Arial Black" pitchFamily="34" charset="0"/>
              </a:rPr>
              <a:t>Monofibril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  </a:t>
            </a: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51813" cy="36004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979712" y="486916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„KOLÍNKA“  na vlákně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1763688" y="3717032"/>
            <a:ext cx="432048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411760" y="2636912"/>
            <a:ext cx="1296144" cy="230425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 descr="Sisal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96752"/>
            <a:ext cx="4151813" cy="3600400"/>
          </a:xfrm>
          <a:prstGeom prst="rect">
            <a:avLst/>
          </a:prstGeom>
        </p:spPr>
      </p:pic>
      <p:cxnSp>
        <p:nvCxnSpPr>
          <p:cNvPr id="22" name="Přímá spojovací šipka 21"/>
          <p:cNvCxnSpPr/>
          <p:nvPr/>
        </p:nvCxnSpPr>
        <p:spPr>
          <a:xfrm flipH="1" flipV="1">
            <a:off x="7524328" y="2708920"/>
            <a:ext cx="360040" cy="31683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5724128" y="1844824"/>
            <a:ext cx="936104" cy="223224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>
                <a:solidFill>
                  <a:srgbClr val="CC00CC"/>
                </a:solidFill>
                <a:latin typeface="Arial Black" pitchFamily="34" charset="0"/>
              </a:rPr>
              <a:t>Vlákno stonkové (KONOPÍ) </a:t>
            </a:r>
            <a:br>
              <a:rPr lang="cs-CZ" sz="3200" b="1" dirty="0">
                <a:solidFill>
                  <a:srgbClr val="CC00CC"/>
                </a:solidFill>
                <a:latin typeface="Arial Black" pitchFamily="34" charset="0"/>
              </a:rPr>
            </a:b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3200" b="1" dirty="0">
                <a:solidFill>
                  <a:srgbClr val="CC00CC"/>
                </a:solidFill>
                <a:latin typeface="Arial Black" pitchFamily="34" charset="0"/>
              </a:rPr>
              <a:t> </a:t>
            </a:r>
            <a:r>
              <a:rPr lang="cs-CZ" sz="3200" b="1" dirty="0">
                <a:solidFill>
                  <a:srgbClr val="FFC000"/>
                </a:solidFill>
                <a:latin typeface="Arial Black" pitchFamily="34" charset="0"/>
              </a:rPr>
              <a:t>vlákno listové (SISAL) 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941168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C000"/>
                </a:solidFill>
                <a:latin typeface="Arial Black" pitchFamily="34" charset="0"/>
              </a:rPr>
              <a:t>SISAL – 1000x, SEM</a:t>
            </a:r>
          </a:p>
          <a:p>
            <a:r>
              <a:rPr lang="cs-CZ" dirty="0">
                <a:solidFill>
                  <a:srgbClr val="FFC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>
                <a:solidFill>
                  <a:srgbClr val="FFC000"/>
                </a:solidFill>
                <a:latin typeface="Arial Black" pitchFamily="34" charset="0"/>
              </a:rPr>
              <a:t>Tloušťka vlákna</a:t>
            </a:r>
            <a:r>
              <a:rPr lang="cs-CZ" dirty="0">
                <a:solidFill>
                  <a:srgbClr val="FFC000"/>
                </a:solidFill>
                <a:latin typeface="Arial Black" pitchFamily="34" charset="0"/>
              </a:rPr>
              <a:t>,</a:t>
            </a:r>
          </a:p>
          <a:p>
            <a:pPr algn="r">
              <a:buFont typeface="Arial" pitchFamily="34" charset="0"/>
              <a:buChar char="•"/>
            </a:pPr>
            <a:r>
              <a:rPr lang="cs-CZ" dirty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dirty="0" err="1">
                <a:solidFill>
                  <a:srgbClr val="C00000"/>
                </a:solidFill>
                <a:latin typeface="Arial Black" pitchFamily="34" charset="0"/>
              </a:rPr>
              <a:t>Monofibril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  </a:t>
            </a:r>
          </a:p>
        </p:txBody>
      </p:sp>
      <p:pic>
        <p:nvPicPr>
          <p:cNvPr id="16" name="Obrázek 15" descr="Sisal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196752"/>
            <a:ext cx="4151813" cy="3600400"/>
          </a:xfrm>
          <a:prstGeom prst="rect">
            <a:avLst/>
          </a:prstGeom>
        </p:spPr>
      </p:pic>
      <p:cxnSp>
        <p:nvCxnSpPr>
          <p:cNvPr id="22" name="Přímá spojovací šipka 21"/>
          <p:cNvCxnSpPr/>
          <p:nvPr/>
        </p:nvCxnSpPr>
        <p:spPr>
          <a:xfrm flipH="1" flipV="1">
            <a:off x="7524328" y="2708920"/>
            <a:ext cx="360040" cy="31683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5724128" y="1844824"/>
            <a:ext cx="936104" cy="223224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96752"/>
            <a:ext cx="4151812" cy="3600399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51520" y="49411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stonkové (LEN)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278092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LEN – 180x,  z literatury, asi </a:t>
            </a:r>
            <a:r>
              <a:rPr lang="cs-CZ" u="sng" dirty="0">
                <a:solidFill>
                  <a:srgbClr val="0000FF"/>
                </a:solidFill>
                <a:latin typeface="Arial Black" pitchFamily="34" charset="0"/>
              </a:rPr>
              <a:t>OPTICKÝ MIKROSKOP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99592" y="4437112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m</a:t>
            </a:r>
          </a:p>
        </p:txBody>
      </p:sp>
      <p:pic>
        <p:nvPicPr>
          <p:cNvPr id="14" name="Obrázek 13" descr="LEN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25456" y="-937224"/>
            <a:ext cx="1831086" cy="537895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724128" y="76470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3419872" y="980728"/>
            <a:ext cx="2448272" cy="5040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3275856" y="980728"/>
            <a:ext cx="2520280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 descr="KONOPÍ vlákno 180x optický mikroskop, liter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28424" y="2832616"/>
            <a:ext cx="2839679" cy="4032447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5076056" y="278092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KONOPÍ – 180x,  z literatury, asi </a:t>
            </a:r>
            <a:r>
              <a:rPr lang="cs-CZ" u="sng" dirty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</a:p>
        </p:txBody>
      </p:sp>
      <p:cxnSp>
        <p:nvCxnSpPr>
          <p:cNvPr id="26" name="Přímá spojovací šipka 25"/>
          <p:cNvCxnSpPr/>
          <p:nvPr/>
        </p:nvCxnSpPr>
        <p:spPr>
          <a:xfrm>
            <a:off x="5948536" y="1133128"/>
            <a:ext cx="1287760" cy="323197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 flipH="1">
            <a:off x="5220072" y="980728"/>
            <a:ext cx="648072" cy="2952328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14908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 JUTA – 180x, z literatury, asi </a:t>
            </a:r>
            <a:r>
              <a:rPr lang="cs-CZ" u="sng" dirty="0">
                <a:solidFill>
                  <a:srgbClr val="C00000"/>
                </a:solidFill>
                <a:latin typeface="Arial Black" pitchFamily="34" charset="0"/>
              </a:rPr>
              <a:t>OPTICKÝ MIKROSKOP</a:t>
            </a:r>
          </a:p>
        </p:txBody>
      </p:sp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83480" y="448773"/>
            <a:ext cx="3184552" cy="4248472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5152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716016" y="98072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u="sng" dirty="0">
                <a:solidFill>
                  <a:srgbClr val="C00000"/>
                </a:solidFill>
                <a:latin typeface="Arial Black" pitchFamily="34" charset="0"/>
              </a:rPr>
              <a:t>Nejsou </a:t>
            </a:r>
            <a:r>
              <a:rPr lang="cs-CZ" sz="2400" i="1" u="sng" dirty="0">
                <a:solidFill>
                  <a:srgbClr val="C00000"/>
                </a:solidFill>
                <a:latin typeface="Arial Black" pitchFamily="34" charset="0"/>
              </a:rPr>
              <a:t>„KOLÍNKA“  </a:t>
            </a:r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na vlákně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Regenerovaná celulóza = VISKÓZA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16" name="Obrázek 15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34849" cy="3672408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VISKÓZA – 200x</a:t>
            </a:r>
            <a:endParaRPr lang="cs-CZ" sz="2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716016" y="458112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pic>
        <p:nvPicPr>
          <p:cNvPr id="25" name="Obrázek 24" descr="netkanka viskoza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248472" cy="36842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Regenerovaná celulóza = VISKÓZA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C00000"/>
                </a:solidFill>
                <a:latin typeface="Arial Black" pitchFamily="34" charset="0"/>
              </a:rPr>
              <a:t>VISKÓZA – 5000x</a:t>
            </a:r>
            <a:endParaRPr lang="cs-CZ" sz="40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716016" y="458112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pic>
        <p:nvPicPr>
          <p:cNvPr id="25" name="Obrázek 24" descr="netkanka viskoza 1kx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0579" y="620688"/>
            <a:ext cx="4317885" cy="3744416"/>
          </a:xfrm>
          <a:prstGeom prst="rect">
            <a:avLst/>
          </a:prstGeom>
        </p:spPr>
      </p:pic>
      <p:pic>
        <p:nvPicPr>
          <p:cNvPr id="10" name="Obrázek 9" descr="netkanka viskoza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5" y="692696"/>
            <a:ext cx="4248471" cy="368422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VISKÓZA X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konopí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6" name="Obrázek 15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34849" cy="3672408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VISKÓZA – 200x</a:t>
            </a:r>
            <a:endParaRPr lang="cs-CZ" sz="2400" dirty="0"/>
          </a:p>
        </p:txBody>
      </p:sp>
      <p:pic>
        <p:nvPicPr>
          <p:cNvPr id="22" name="Obrázek 21" descr="Konopi 200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1646" y="620688"/>
            <a:ext cx="4234849" cy="3672408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KONOPÍ – 200x, SEM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KONOPÍ – 1000x, SEM</a:t>
            </a:r>
          </a:p>
        </p:txBody>
      </p:sp>
      <p:pic>
        <p:nvPicPr>
          <p:cNvPr id="10" name="Obrázek 9" descr="netkanka viskoza 1kx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86783" cy="3717445"/>
          </a:xfrm>
          <a:prstGeom prst="rect">
            <a:avLst/>
          </a:prstGeom>
        </p:spPr>
      </p:pic>
      <p:pic>
        <p:nvPicPr>
          <p:cNvPr id="11" name="Obrázek 10" descr="Konopi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92695"/>
            <a:ext cx="4248472" cy="368422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79512" y="501317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Uniformity průměrů vláken u viskózy,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různého povrchu vláken</a:t>
            </a:r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107504" y="116632"/>
            <a:ext cx="89289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VISKÓZA X </a:t>
            </a: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konopí</a:t>
            </a:r>
            <a:r>
              <a: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VISKÓZA – 5000x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KONOPÍ – 5000x, SEM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501317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Uniformity průměrů vláken u viskózy,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různého povrchu vláken</a:t>
            </a:r>
          </a:p>
        </p:txBody>
      </p:sp>
      <p:sp>
        <p:nvSpPr>
          <p:cNvPr id="14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VISKÓZA X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konopí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 3</a:t>
            </a:r>
          </a:p>
        </p:txBody>
      </p:sp>
      <p:pic>
        <p:nvPicPr>
          <p:cNvPr id="15" name="Obrázek 14" descr="netkanka viskoza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320480" cy="3746667"/>
          </a:xfrm>
          <a:prstGeom prst="rect">
            <a:avLst/>
          </a:prstGeom>
        </p:spPr>
      </p:pic>
      <p:pic>
        <p:nvPicPr>
          <p:cNvPr id="16" name="Obrázek 15" descr="Konopi 5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3028" y="620688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rostlina, zavřít, zelenina&#10;&#10;Popis byl vytvořen automaticky">
            <a:extLst>
              <a:ext uri="{FF2B5EF4-FFF2-40B4-BE49-F238E27FC236}">
                <a16:creationId xmlns:a16="http://schemas.microsoft.com/office/drawing/2014/main" id="{6C361041-8227-44FF-A51E-F18D323E6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FE98D9-808B-4B08-8C54-DEDF220B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r>
              <a:rPr lang="cs-CZ" sz="3100" dirty="0">
                <a:solidFill>
                  <a:srgbClr val="FF0000"/>
                </a:solidFill>
                <a:latin typeface="Arial Black" panose="020B0A04020102020204" pitchFamily="34" charset="0"/>
              </a:rPr>
              <a:t>Bavlna</a:t>
            </a:r>
            <a:r>
              <a:rPr lang="cs-CZ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20E19B-3AB1-4ED9-91A2-1422530E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cs-CZ">
                <a:solidFill>
                  <a:srgbClr val="FFFFFF"/>
                </a:solidFill>
              </a:rPr>
              <a:t>XX. YY. 2016</a:t>
            </a:r>
            <a:endParaRPr lang="sk-SK">
              <a:solidFill>
                <a:srgbClr val="FFFFFF"/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5B20D4-5313-449A-9A86-2C893324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pl-PL" sz="900">
                <a:solidFill>
                  <a:srgbClr val="FFFFFF"/>
                </a:solidFill>
              </a:rPr>
              <a:t>PŘÍRODNÍ POLYMERY PŘF MU  stonkových a listových vláken 2016 </a:t>
            </a:r>
            <a:endParaRPr lang="sk-SK" sz="900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CE10FC-CF2F-4CBA-B3BA-7002B03C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BD7865BE-C659-4ABD-A817-DED046766B31}" type="slidenum">
              <a:rPr lang="sk-SK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29</a:t>
            </a:fld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56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408712" cy="476250"/>
          </a:xfrm>
        </p:spPr>
        <p:txBody>
          <a:bodyPr/>
          <a:lstStyle/>
          <a:p>
            <a:pPr>
              <a:defRPr/>
            </a:pPr>
            <a:r>
              <a:rPr lang="pl-PL" dirty="0"/>
              <a:t>PŘÍRODNÍ POLYMERY PŘF MU  stonkových a listových vláken 2016 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95536" y="404664"/>
            <a:ext cx="8136904" cy="286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8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4800" cap="all" dirty="0">
                <a:solidFill>
                  <a:srgbClr val="FF0000"/>
                </a:solidFill>
                <a:latin typeface="Arial Black" pitchFamily="34" charset="0"/>
              </a:rPr>
              <a:t>juta, konopí </a:t>
            </a:r>
            <a:r>
              <a:rPr lang="cs-CZ" sz="4800" dirty="0">
                <a:solidFill>
                  <a:srgbClr val="FF0000"/>
                </a:solidFill>
                <a:latin typeface="Arial Black" pitchFamily="34" charset="0"/>
              </a:rPr>
              <a:t>a </a:t>
            </a:r>
            <a:r>
              <a:rPr lang="cs-CZ" sz="4800" b="1" dirty="0">
                <a:solidFill>
                  <a:srgbClr val="FF0000"/>
                </a:solidFill>
                <a:latin typeface="Arial Black" pitchFamily="34" charset="0"/>
              </a:rPr>
              <a:t>SISAL </a:t>
            </a:r>
            <a:r>
              <a:rPr lang="cs-CZ" sz="4400" b="1" dirty="0">
                <a:solidFill>
                  <a:srgbClr val="FF0000"/>
                </a:solidFill>
                <a:latin typeface="Arial Black" pitchFamily="34" charset="0"/>
              </a:rPr>
              <a:t>pokud není jinak uvedeno) jsou BEZ VENKOVNÍ EXPOZICE </a:t>
            </a:r>
            <a:endParaRPr lang="cs-CZ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SISAL – 200x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– 500x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79512" y="537321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VLÁKNA MAJÍ PRŮMĚR 15 – 20 </a:t>
            </a:r>
            <a:r>
              <a:rPr lang="cs-CZ" sz="2400" b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m a jsou pospojována DŘEVOVINOU </a:t>
            </a:r>
          </a:p>
        </p:txBody>
      </p:sp>
      <p:pic>
        <p:nvPicPr>
          <p:cNvPr id="15" name="Obrázek 14" descr="Sisal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400922" cy="3816424"/>
          </a:xfrm>
          <a:prstGeom prst="rect">
            <a:avLst/>
          </a:prstGeom>
        </p:spPr>
      </p:pic>
      <p:pic>
        <p:nvPicPr>
          <p:cNvPr id="16" name="Obrázek 15" descr="Sisal 5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237" y="836712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SISAL – 1000x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– 2000x</a:t>
            </a:r>
          </a:p>
        </p:txBody>
      </p:sp>
      <p:pic>
        <p:nvPicPr>
          <p:cNvPr id="12" name="Obrázek 11" descr="Sisal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320480" cy="3746666"/>
          </a:xfrm>
          <a:prstGeom prst="rect">
            <a:avLst/>
          </a:prstGeom>
        </p:spPr>
      </p:pic>
      <p:pic>
        <p:nvPicPr>
          <p:cNvPr id="14" name="Obrázek 13" descr="Sisal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846276"/>
            <a:ext cx="4308191" cy="37360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SISAL – 5000x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– 10000x</a:t>
            </a:r>
          </a:p>
        </p:txBody>
      </p:sp>
      <p:pic>
        <p:nvPicPr>
          <p:cNvPr id="15" name="Obrázek 14" descr="Sisal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20480" cy="3746666"/>
          </a:xfrm>
          <a:prstGeom prst="rect">
            <a:avLst/>
          </a:prstGeom>
        </p:spPr>
      </p:pic>
      <p:pic>
        <p:nvPicPr>
          <p:cNvPr id="16" name="Obrázek 15" descr="Sisal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2209" y="764704"/>
            <a:ext cx="4317885" cy="3744416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79512" y="537321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  <a:latin typeface="Arial Black" pitchFamily="34" charset="0"/>
              </a:rPr>
              <a:t>DŘEVOVINA a různé necelulózové části </a:t>
            </a:r>
          </a:p>
        </p:txBody>
      </p:sp>
      <p:cxnSp>
        <p:nvCxnSpPr>
          <p:cNvPr id="20" name="Přímá spojovací šipka 19"/>
          <p:cNvCxnSpPr/>
          <p:nvPr/>
        </p:nvCxnSpPr>
        <p:spPr>
          <a:xfrm flipH="1" flipV="1">
            <a:off x="2339752" y="3068960"/>
            <a:ext cx="1872208" cy="244827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4220344" y="2276872"/>
            <a:ext cx="1791816" cy="324874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SISAL po expozici venku cca. 2 roky,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– 200x</a:t>
            </a:r>
          </a:p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</a:p>
        </p:txBody>
      </p:sp>
      <p:pic>
        <p:nvPicPr>
          <p:cNvPr id="10" name="Obrázek 9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17886" cy="3744416"/>
          </a:xfrm>
          <a:prstGeom prst="rect">
            <a:avLst/>
          </a:prstGeom>
        </p:spPr>
      </p:pic>
      <p:pic>
        <p:nvPicPr>
          <p:cNvPr id="11" name="Obrázek 10" descr="Sisal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SISAL po expozici venku cca. 2 roky, 1000x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– 1000x</a:t>
            </a:r>
          </a:p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</a:p>
        </p:txBody>
      </p:sp>
      <p:pic>
        <p:nvPicPr>
          <p:cNvPr id="12" name="Obrázek 11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17885" cy="3744416"/>
          </a:xfrm>
          <a:prstGeom prst="rect">
            <a:avLst/>
          </a:prstGeom>
        </p:spPr>
      </p:pic>
      <p:pic>
        <p:nvPicPr>
          <p:cNvPr id="14" name="Obrázek 13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320480" cy="374666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486916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FIBRILACE  </a:t>
            </a:r>
          </a:p>
          <a:p>
            <a:pPr algn="ctr"/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vlivem UV &amp; vody &amp; ???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1547664" y="2060848"/>
            <a:ext cx="576064" cy="288032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2843808" y="2348880"/>
            <a:ext cx="144016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SISAL po expozici venku cca. 2 roky, 2000x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– 2000x</a:t>
            </a:r>
          </a:p>
          <a:p>
            <a:pPr algn="ctr"/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</a:p>
        </p:txBody>
      </p:sp>
      <p:pic>
        <p:nvPicPr>
          <p:cNvPr id="10" name="Obrázek 9" descr="sisal degradovany 2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12930"/>
            <a:ext cx="4248472" cy="3684222"/>
          </a:xfrm>
          <a:prstGeom prst="rect">
            <a:avLst/>
          </a:prstGeom>
        </p:spPr>
      </p:pic>
      <p:pic>
        <p:nvPicPr>
          <p:cNvPr id="11" name="Obrázek 10" descr="Sisal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308191" cy="37360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5408</TotalTime>
  <Words>1147</Words>
  <Application>Microsoft Office PowerPoint</Application>
  <PresentationFormat>Předvádění na obrazovce (4:3)</PresentationFormat>
  <Paragraphs>210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Symbol</vt:lpstr>
      <vt:lpstr>Default Design</vt:lpstr>
      <vt:lpstr>PŘÍRODNÍ POLYMERY CELULÓZA DOPLNĚK 2 SEM  různých stonkových a listových vláken &amp; Bavlna </vt:lpstr>
      <vt:lpstr>Snímkované druhy vláken  (stav k 17. 11. 2016)</vt:lpstr>
      <vt:lpstr>Prezentace aplikace PowerPoint</vt:lpstr>
      <vt:lpstr>Vlákno listové (SISAL)</vt:lpstr>
      <vt:lpstr>Vlákno listové (SISAL)</vt:lpstr>
      <vt:lpstr>Vlákno listové (SISAL)</vt:lpstr>
      <vt:lpstr>Vlákno listové  (SISAL po expozici venku cca. 2 roky)</vt:lpstr>
      <vt:lpstr>Vlákno listové  (SISAL po expozici venku cca. 2 roky)</vt:lpstr>
      <vt:lpstr>Vlákno listové  (SISAL po expozici venku cca. 2 roky)</vt:lpstr>
      <vt:lpstr>Vlákno listové  (SISAL po expozici venku cca. 2 roky)</vt:lpstr>
      <vt:lpstr>Vlákno stonkové (JUTA)</vt:lpstr>
      <vt:lpstr>Vlákno stonkové (JUTA)</vt:lpstr>
      <vt:lpstr>Vlákno stonkové (JUTA)</vt:lpstr>
      <vt:lpstr>Vlákno stonkové (JUTA)</vt:lpstr>
      <vt:lpstr>Vlákno stonkové (KONOPÍ)</vt:lpstr>
      <vt:lpstr>Vlákno stonkové (KONOPÍ)</vt:lpstr>
      <vt:lpstr>Vlákno stonkové (KONOPÍ)</vt:lpstr>
      <vt:lpstr>Vlákno stonkové (KONOPÍ)</vt:lpstr>
      <vt:lpstr>Vlákna stonková (KONOPÍ versus JUTA)</vt:lpstr>
      <vt:lpstr>Vlákno stonkové (KONOPÍ)  versus vlákno listové (SISAL) </vt:lpstr>
      <vt:lpstr>Vlákno stonkové (KONOPÍ)  versus vlákno listové (SISAL) </vt:lpstr>
      <vt:lpstr>Vlákno stonkové (LEN)</vt:lpstr>
      <vt:lpstr>Vlákno stonkové (JUTA)</vt:lpstr>
      <vt:lpstr>Regenerovaná celulóza = VISKÓZA 1</vt:lpstr>
      <vt:lpstr>Regenerovaná celulóza = VISKÓZA 2</vt:lpstr>
      <vt:lpstr>VISKÓZA X konopí 1</vt:lpstr>
      <vt:lpstr>Prezentace aplikace PowerPoint</vt:lpstr>
      <vt:lpstr>VISKÓZA X konopí 3</vt:lpstr>
      <vt:lpstr>Bavlna </vt:lpstr>
    </vt:vector>
  </TitlesOfParts>
  <Company>Home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ladapospa@icloud.com</cp:lastModifiedBy>
  <cp:revision>616</cp:revision>
  <dcterms:created xsi:type="dcterms:W3CDTF">2008-02-10T16:41:08Z</dcterms:created>
  <dcterms:modified xsi:type="dcterms:W3CDTF">2022-11-20T11:01:55Z</dcterms:modified>
</cp:coreProperties>
</file>