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604" r:id="rId3"/>
    <p:sldId id="605" r:id="rId4"/>
    <p:sldId id="609" r:id="rId5"/>
    <p:sldId id="610" r:id="rId6"/>
    <p:sldId id="611" r:id="rId7"/>
    <p:sldId id="612" r:id="rId8"/>
    <p:sldId id="613" r:id="rId9"/>
    <p:sldId id="606" r:id="rId10"/>
    <p:sldId id="607" r:id="rId11"/>
    <p:sldId id="608" r:id="rId12"/>
    <p:sldId id="598" r:id="rId13"/>
    <p:sldId id="601" r:id="rId14"/>
    <p:sldId id="455" r:id="rId15"/>
    <p:sldId id="588" r:id="rId16"/>
    <p:sldId id="487" r:id="rId17"/>
    <p:sldId id="456" r:id="rId18"/>
    <p:sldId id="459" r:id="rId19"/>
    <p:sldId id="460" r:id="rId20"/>
    <p:sldId id="457" r:id="rId21"/>
    <p:sldId id="458" r:id="rId22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952328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  CELULÓZA 2</a:t>
            </a: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661248"/>
            <a:ext cx="6400800" cy="576064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FF"/>
                </a:solidFill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16. 11. 2020</a:t>
            </a:r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2852936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Celulóza je nejrozšířenějším BIOPOLYMEREM na zemském povrchu, ročně jí vzniká až 1,5×10</a:t>
            </a:r>
            <a:r>
              <a:rPr lang="cs-CZ" sz="4400" baseline="30000" dirty="0">
                <a:solidFill>
                  <a:srgbClr val="C00000"/>
                </a:solidFill>
                <a:latin typeface="Arial Black" pitchFamily="34" charset="0"/>
              </a:rPr>
              <a:t>9</a:t>
            </a:r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 tun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DEACIDIFIKACE PAPÍRU z celulózy 2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7" name="Obrázek 6" descr="papír ODKYSELOVÁNÍ 18112017 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908720"/>
            <a:ext cx="8869049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DEACIDIFIKACE PAPÍRU z celulózy 3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7" name="Obrázek 6" descr="papír ODKYSELOVÁNÍ 18112017 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1" y="692696"/>
            <a:ext cx="8822523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PENTOSANY - příklad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PENTOSAN arabinoxylan GOOGLE 12112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8568952" cy="465969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4766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C00000"/>
                </a:solidFill>
                <a:latin typeface="Arial Black" pitchFamily="34" charset="0"/>
              </a:rPr>
              <a:t>XYLAN -  patří mezi HEMICELULÓZY</a:t>
            </a:r>
          </a:p>
        </p:txBody>
      </p:sp>
      <p:pic>
        <p:nvPicPr>
          <p:cNvPr id="8" name="Zástupný symbol pro obsah 10" descr="img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64187" y="656694"/>
            <a:ext cx="2376262" cy="316835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868144" y="1052736"/>
            <a:ext cx="316835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68144" y="2204864"/>
            <a:ext cx="3168352" cy="1224136"/>
          </a:xfrm>
          <a:prstGeom prst="rect">
            <a:avLst/>
          </a:prstGeom>
          <a:noFill/>
          <a:ln w="635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PENTOSANY - příklad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107504" y="4766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MANAN -  patří mezi HEMICELULÓZY</a:t>
            </a:r>
          </a:p>
        </p:txBody>
      </p:sp>
      <p:sp>
        <p:nvSpPr>
          <p:cNvPr id="9" name="Obdélník 8"/>
          <p:cNvSpPr/>
          <p:nvPr/>
        </p:nvSpPr>
        <p:spPr>
          <a:xfrm>
            <a:off x="5868144" y="1052736"/>
            <a:ext cx="316835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MANNAN -Primary-structure-of-two-mannan-type-hemicelluloses-A-galactomannans-and-B Google Images 1211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8818158" cy="51834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Obdélník 14"/>
          <p:cNvSpPr/>
          <p:nvPr/>
        </p:nvSpPr>
        <p:spPr>
          <a:xfrm>
            <a:off x="3275856" y="1484784"/>
            <a:ext cx="151216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Mannose WIKI CZ 1211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124744"/>
            <a:ext cx="1857375" cy="177165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004048" y="10527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8000"/>
                </a:solidFill>
                <a:latin typeface="Arial Black" pitchFamily="34" charset="0"/>
              </a:rPr>
              <a:t>Manóza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HLAVNÍ  průvodní látky celulózy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Hemicelulózy</a:t>
            </a:r>
          </a:p>
          <a:p>
            <a:r>
              <a:rPr lang="cs-CZ" b="1" i="1" dirty="0"/>
              <a:t>Lignin</a:t>
            </a:r>
          </a:p>
          <a:p>
            <a:r>
              <a:rPr lang="cs-CZ" b="1" i="1" dirty="0"/>
              <a:t>Pryskyřice (ve dřevě)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3717032"/>
            <a:ext cx="8280920" cy="21236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! Vlákna BAVLNY  neobsahují téměř žádné hemicelulózy ani lignin 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LIGNIN - STANOVENÍ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79512" y="692696"/>
          <a:ext cx="8640960" cy="3392640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441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 Black" pitchFamily="34" charset="0"/>
                        </a:rPr>
                        <a:t>Typ produktu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 Black" pitchFamily="34" charset="0"/>
                        </a:rPr>
                        <a:t>Česká technická norma (ČSN)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4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Označení zákl. dokumentu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ČSN 50 0539 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467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 Black" pitchFamily="34" charset="0"/>
                        </a:rPr>
                        <a:t>Název dokumentu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Arial Black" pitchFamily="34" charset="0"/>
                        </a:rPr>
                        <a:t>Kontrolné metódy pri výrobe vláknin. Určenie lignínu nerozpustného v kyseline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467">
                <a:tc>
                  <a:txBody>
                    <a:bodyPr/>
                    <a:lstStyle/>
                    <a:p>
                      <a:r>
                        <a:rPr lang="cs-CZ" sz="2000">
                          <a:latin typeface="Arial Black" pitchFamily="34" charset="0"/>
                        </a:rPr>
                        <a:t>Anglický název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 Black" pitchFamily="34" charset="0"/>
                        </a:rPr>
                        <a:t>Control methods for pulp production. Determination of acid insoluble lignin in wood and pulp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954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Datum ukončení platnosti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1.9.2003</a:t>
                      </a:r>
                    </a:p>
                  </a:txBody>
                  <a:tcPr marL="34464" marR="34464" marT="34464" marB="34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HLAVNÍ  průvodní látky celulózy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1" name="Obrázek 10" descr="img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08720"/>
            <a:ext cx="4685513" cy="3024336"/>
          </a:xfrm>
          <a:prstGeom prst="rect">
            <a:avLst/>
          </a:prstGeom>
        </p:spPr>
      </p:pic>
      <p:pic>
        <p:nvPicPr>
          <p:cNvPr id="12" name="Obrázek 11" descr="img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933056"/>
            <a:ext cx="7387400" cy="229246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868144" y="3284984"/>
            <a:ext cx="3096344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Zbytek do 100,0 % hmot. je ASI VLHKOST</a:t>
            </a:r>
          </a:p>
        </p:txBody>
      </p:sp>
      <p:cxnSp>
        <p:nvCxnSpPr>
          <p:cNvPr id="15" name="Přímá spojovací šipka 14"/>
          <p:cNvCxnSpPr>
            <a:stCxn id="13" idx="2"/>
          </p:cNvCxnSpPr>
          <p:nvPr/>
        </p:nvCxnSpPr>
        <p:spPr>
          <a:xfrm>
            <a:off x="7416316" y="3931315"/>
            <a:ext cx="108012" cy="36178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148064" y="1052736"/>
            <a:ext cx="3096344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Údaje z různých zdrojů se mohou trochu lišit! Možná je to i druhem bavlny.</a:t>
            </a: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3514725" y="1916832"/>
            <a:ext cx="913259" cy="4093443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Hemicelulózy – z čeho se skládají 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1" name="Zástupný symbol pro obsah 10" descr="img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5136" y="1017151"/>
            <a:ext cx="3816424" cy="3887593"/>
          </a:xfrm>
        </p:spPr>
      </p:pic>
      <p:pic>
        <p:nvPicPr>
          <p:cNvPr id="12" name="Obrázek 11" descr="img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95616" y="1017152"/>
            <a:ext cx="3816424" cy="388759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220072" y="494116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Arial Black" pitchFamily="34" charset="0"/>
              </a:rPr>
              <a:t>Stejná základní jednotka jako  CELULÓZA</a:t>
            </a:r>
          </a:p>
        </p:txBody>
      </p:sp>
      <p:cxnSp>
        <p:nvCxnSpPr>
          <p:cNvPr id="14" name="Přímá spojovací šipka 13"/>
          <p:cNvCxnSpPr>
            <a:stCxn id="13" idx="0"/>
          </p:cNvCxnSpPr>
          <p:nvPr/>
        </p:nvCxnSpPr>
        <p:spPr>
          <a:xfrm flipH="1" flipV="1">
            <a:off x="6012160" y="3717032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Hemicelulózy – z čeho se skládají 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9" name="Obrázek 8" descr="img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03917" y="716363"/>
            <a:ext cx="3240360" cy="3769090"/>
          </a:xfrm>
          <a:prstGeom prst="rect">
            <a:avLst/>
          </a:prstGeom>
        </p:spPr>
      </p:pic>
      <p:pic>
        <p:nvPicPr>
          <p:cNvPr id="10" name="Obrázek 9" descr="img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45089" y="-62405"/>
            <a:ext cx="1872209" cy="424651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560" y="458112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Arial Black" pitchFamily="34" charset="0"/>
              </a:rPr>
              <a:t>POZOR: toto je FURANÓZA!</a:t>
            </a:r>
          </a:p>
          <a:p>
            <a:r>
              <a:rPr lang="cs-CZ" sz="2000" dirty="0">
                <a:solidFill>
                  <a:srgbClr val="FF0000"/>
                </a:solidFill>
                <a:latin typeface="Arial Black" pitchFamily="34" charset="0"/>
              </a:rPr>
              <a:t>Jen pětičlenný kruh!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Hemicelulózy – z čeho se skládají III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1" name="Obrázek 10" descr="img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1170" y="867101"/>
            <a:ext cx="3672408" cy="3899661"/>
          </a:xfrm>
          <a:prstGeom prst="rect">
            <a:avLst/>
          </a:prstGeom>
        </p:spPr>
      </p:pic>
      <p:pic>
        <p:nvPicPr>
          <p:cNvPr id="12" name="Obrázek 11" descr="img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6149" y="586579"/>
            <a:ext cx="3312368" cy="4532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DEGRADACE PAPÍRU z celulózy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19" name="Obrázek 18" descr="papír DEGRADACE 18112017 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608513" cy="1729100"/>
          </a:xfrm>
          <a:prstGeom prst="rect">
            <a:avLst/>
          </a:prstGeom>
        </p:spPr>
      </p:pic>
      <p:pic>
        <p:nvPicPr>
          <p:cNvPr id="20" name="Obrázek 19" descr="papír DEGRADACE 18112017 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1080" y="2132856"/>
            <a:ext cx="6254647" cy="3240360"/>
          </a:xfrm>
          <a:prstGeom prst="rect">
            <a:avLst/>
          </a:prstGeom>
        </p:spPr>
      </p:pic>
      <p:pic>
        <p:nvPicPr>
          <p:cNvPr id="21" name="Obrázek 20" descr="papír DEGRADACE 18112017 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72285"/>
            <a:ext cx="8640960" cy="178571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95B7EC0-6297-444F-891C-214A163D570F}"/>
              </a:ext>
            </a:extLst>
          </p:cNvPr>
          <p:cNvSpPr txBox="1"/>
          <p:nvPr/>
        </p:nvSpPr>
        <p:spPr>
          <a:xfrm>
            <a:off x="5220072" y="1484784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</a:rPr>
              <a:t>Hydrolýza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3A3695-1FF1-4EAE-A876-1CCDB3AB1722}"/>
              </a:ext>
            </a:extLst>
          </p:cNvPr>
          <p:cNvSpPr txBox="1"/>
          <p:nvPr/>
        </p:nvSpPr>
        <p:spPr>
          <a:xfrm>
            <a:off x="0" y="2277780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Podle „</a:t>
            </a:r>
            <a:r>
              <a:rPr lang="cs-CZ" sz="2400" b="1" dirty="0" err="1">
                <a:solidFill>
                  <a:srgbClr val="0000FF"/>
                </a:solidFill>
              </a:rPr>
              <a:t>Chemical</a:t>
            </a:r>
            <a:r>
              <a:rPr lang="cs-CZ" sz="2400" b="1" dirty="0">
                <a:solidFill>
                  <a:srgbClr val="0000FF"/>
                </a:solidFill>
              </a:rPr>
              <a:t> Science and </a:t>
            </a:r>
            <a:r>
              <a:rPr lang="cs-CZ" sz="2400" b="1" dirty="0" err="1">
                <a:solidFill>
                  <a:srgbClr val="0000FF"/>
                </a:solidFill>
              </a:rPr>
              <a:t>Conservation</a:t>
            </a:r>
            <a:r>
              <a:rPr lang="cs-CZ" sz="2400" b="1" dirty="0">
                <a:solidFill>
                  <a:srgbClr val="0000FF"/>
                </a:solidFill>
              </a:rPr>
              <a:t>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72608"/>
          </a:xfrm>
        </p:spPr>
        <p:txBody>
          <a:bodyPr/>
          <a:lstStyle/>
          <a:p>
            <a:r>
              <a:rPr lang="cs-CZ" sz="2600" b="1" dirty="0">
                <a:solidFill>
                  <a:srgbClr val="FF0000"/>
                </a:solidFill>
                <a:latin typeface="Arial Black" pitchFamily="34" charset="0"/>
              </a:rPr>
              <a:t>Ve dřevě jich je 17 – 41 % hmot., v listnáčích více</a:t>
            </a:r>
          </a:p>
          <a:p>
            <a:r>
              <a:rPr lang="cs-CZ" sz="2600" b="1" dirty="0"/>
              <a:t>Polysacharidy s nižším polymeračním stupněm (100 – 200)</a:t>
            </a:r>
          </a:p>
          <a:p>
            <a:r>
              <a:rPr lang="cs-CZ" sz="2600" b="1" dirty="0"/>
              <a:t>Snadněji </a:t>
            </a:r>
            <a:r>
              <a:rPr lang="cs-CZ" sz="2600" b="1" dirty="0" err="1"/>
              <a:t>hydrolyzovatelné</a:t>
            </a:r>
            <a:r>
              <a:rPr lang="cs-CZ" sz="2600" b="1" dirty="0"/>
              <a:t> kyselinami i zásadami</a:t>
            </a:r>
          </a:p>
          <a:p>
            <a:r>
              <a:rPr lang="cs-CZ" sz="2600" b="1" dirty="0"/>
              <a:t>Často krátké boční řetězce = větvení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Podle hlavních stavebních jednotek je dělíme takto:</a:t>
            </a:r>
          </a:p>
          <a:p>
            <a:pPr lvl="1"/>
            <a:r>
              <a:rPr lang="cs-CZ" sz="2600" b="1" dirty="0">
                <a:solidFill>
                  <a:srgbClr val="0000FF"/>
                </a:solidFill>
              </a:rPr>
              <a:t>Xylany (hlavně listnatá dřeva)</a:t>
            </a:r>
          </a:p>
          <a:p>
            <a:pPr lvl="1"/>
            <a:r>
              <a:rPr lang="cs-CZ" sz="2600" b="1" i="1" dirty="0" err="1">
                <a:solidFill>
                  <a:srgbClr val="008000"/>
                </a:solidFill>
              </a:rPr>
              <a:t>Mannany</a:t>
            </a:r>
            <a:r>
              <a:rPr lang="cs-CZ" sz="2600" b="1" i="1" dirty="0">
                <a:solidFill>
                  <a:srgbClr val="008000"/>
                </a:solidFill>
              </a:rPr>
              <a:t> (hlavně jehličnatá dřeva)</a:t>
            </a:r>
          </a:p>
          <a:p>
            <a:pPr lvl="1"/>
            <a:r>
              <a:rPr lang="cs-CZ" sz="2600" b="1" i="1" dirty="0" err="1">
                <a:solidFill>
                  <a:srgbClr val="008000"/>
                </a:solidFill>
              </a:rPr>
              <a:t>Galaktany</a:t>
            </a:r>
            <a:r>
              <a:rPr lang="cs-CZ" sz="2600" b="1" i="1" dirty="0">
                <a:solidFill>
                  <a:srgbClr val="008000"/>
                </a:solidFill>
              </a:rPr>
              <a:t> (hlavně jehličnatá dřeva)</a:t>
            </a:r>
          </a:p>
          <a:p>
            <a:endParaRPr lang="cs-CZ" sz="2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8" name="Zástupný symbol pro obsah 7" descr="img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50856" y="109384"/>
            <a:ext cx="2615184" cy="3925824"/>
          </a:xfrm>
        </p:spPr>
      </p:pic>
      <p:pic>
        <p:nvPicPr>
          <p:cNvPr id="10" name="Obrázek 9" descr="img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07344" y="2245496"/>
            <a:ext cx="3054472" cy="49894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771800" y="50851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8000"/>
                </a:solidFill>
              </a:rPr>
              <a:t>hlavně jehličnatá dřeva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17008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hlavně listnatá dřeva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DEGRADACE PAPÍRU z celulózy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9" name="Obrázek 8" descr="papír DEGRADACE 18112017 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73797"/>
            <a:ext cx="8136904" cy="1969091"/>
          </a:xfrm>
          <a:prstGeom prst="rect">
            <a:avLst/>
          </a:prstGeom>
        </p:spPr>
      </p:pic>
      <p:pic>
        <p:nvPicPr>
          <p:cNvPr id="10" name="Obrázek 9" descr="papír DEGRADACE 18112017 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19"/>
            <a:ext cx="8496944" cy="132789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AC687E-0F9D-4680-A8B1-87CEC28C40C9}"/>
              </a:ext>
            </a:extLst>
          </p:cNvPr>
          <p:cNvSpPr txBox="1"/>
          <p:nvPr/>
        </p:nvSpPr>
        <p:spPr>
          <a:xfrm>
            <a:off x="2466020" y="4959281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</a:rPr>
              <a:t>Hydrolýza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8C3DB7-B2B8-4A8E-AC04-6FB1C7510B84}"/>
              </a:ext>
            </a:extLst>
          </p:cNvPr>
          <p:cNvSpPr txBox="1"/>
          <p:nvPr/>
        </p:nvSpPr>
        <p:spPr>
          <a:xfrm>
            <a:off x="6389948" y="5060284"/>
            <a:ext cx="2754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Podle „</a:t>
            </a:r>
            <a:r>
              <a:rPr lang="cs-CZ" sz="2400" b="1" dirty="0" err="1">
                <a:solidFill>
                  <a:srgbClr val="0000FF"/>
                </a:solidFill>
              </a:rPr>
              <a:t>Chemical</a:t>
            </a:r>
            <a:r>
              <a:rPr lang="cs-CZ" sz="2400" b="1" dirty="0">
                <a:solidFill>
                  <a:srgbClr val="0000FF"/>
                </a:solidFill>
              </a:rPr>
              <a:t> Science and </a:t>
            </a:r>
            <a:r>
              <a:rPr lang="cs-CZ" sz="2400" b="1" dirty="0" err="1">
                <a:solidFill>
                  <a:srgbClr val="0000FF"/>
                </a:solidFill>
              </a:rPr>
              <a:t>Conservation</a:t>
            </a:r>
            <a:r>
              <a:rPr lang="cs-CZ" sz="2400" b="1" dirty="0">
                <a:solidFill>
                  <a:srgbClr val="0000FF"/>
                </a:solidFill>
              </a:rPr>
              <a:t>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DEGRADACE PAPÍRU z celulózy 3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podle „Chemie v práci konzervátora a restaurátora“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28BB9B-7238-4AF5-9A31-E182B4BA9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02" y="1436717"/>
            <a:ext cx="5077961" cy="542128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E0C3989-3104-483E-AA85-FCE4F93F7C65}"/>
              </a:ext>
            </a:extLst>
          </p:cNvPr>
          <p:cNvSpPr txBox="1"/>
          <p:nvPr/>
        </p:nvSpPr>
        <p:spPr>
          <a:xfrm>
            <a:off x="5220072" y="1484784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</a:rPr>
              <a:t>Hydrolýza </a:t>
            </a:r>
          </a:p>
        </p:txBody>
      </p:sp>
    </p:spTree>
    <p:extLst>
      <p:ext uri="{BB962C8B-B14F-4D97-AF65-F5344CB8AC3E}">
        <p14:creationId xmlns:p14="http://schemas.microsoft.com/office/powerpoint/2010/main" val="416597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DEGRADACE PAPÍRU z celulózy 4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podle „Chemie v práci konzervátora a restaurátora“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0C3989-3104-483E-AA85-FCE4F93F7C65}"/>
              </a:ext>
            </a:extLst>
          </p:cNvPr>
          <p:cNvSpPr txBox="1"/>
          <p:nvPr/>
        </p:nvSpPr>
        <p:spPr>
          <a:xfrm>
            <a:off x="6564938" y="980728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</a:rPr>
              <a:t>Oxidace 1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F405BF5-EDD2-432E-A02E-5309A54CA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" y="1579778"/>
            <a:ext cx="7569220" cy="5278222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EB4BC61-D980-4645-8E90-BB43877B4292}"/>
              </a:ext>
            </a:extLst>
          </p:cNvPr>
          <p:cNvCxnSpPr>
            <a:stCxn id="8" idx="1"/>
          </p:cNvCxnSpPr>
          <p:nvPr/>
        </p:nvCxnSpPr>
        <p:spPr>
          <a:xfrm flipH="1">
            <a:off x="3635896" y="1273116"/>
            <a:ext cx="2929042" cy="782912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B126071-F6B0-4D29-BFBA-E62A83D346CF}"/>
              </a:ext>
            </a:extLst>
          </p:cNvPr>
          <p:cNvCxnSpPr>
            <a:cxnSpLocks/>
          </p:cNvCxnSpPr>
          <p:nvPr/>
        </p:nvCxnSpPr>
        <p:spPr>
          <a:xfrm flipH="1">
            <a:off x="6019800" y="1425516"/>
            <a:ext cx="697538" cy="563324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1BD36A8-3AA9-417D-8FA2-8BBF811CB36A}"/>
              </a:ext>
            </a:extLst>
          </p:cNvPr>
          <p:cNvCxnSpPr/>
          <p:nvPr/>
        </p:nvCxnSpPr>
        <p:spPr>
          <a:xfrm flipH="1">
            <a:off x="5199890" y="5382560"/>
            <a:ext cx="2929042" cy="782912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C70BB77-A569-4DAB-AACD-C94E7EBA584E}"/>
              </a:ext>
            </a:extLst>
          </p:cNvPr>
          <p:cNvCxnSpPr>
            <a:cxnSpLocks/>
          </p:cNvCxnSpPr>
          <p:nvPr/>
        </p:nvCxnSpPr>
        <p:spPr>
          <a:xfrm>
            <a:off x="6717338" y="1425516"/>
            <a:ext cx="1398863" cy="4024232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2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DEGRADACE PAPÍRU z celulózy 5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podle „Chemie v práci konzervátora a restaurátora“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0C3989-3104-483E-AA85-FCE4F93F7C65}"/>
              </a:ext>
            </a:extLst>
          </p:cNvPr>
          <p:cNvSpPr txBox="1"/>
          <p:nvPr/>
        </p:nvSpPr>
        <p:spPr>
          <a:xfrm>
            <a:off x="6564938" y="980728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</a:rPr>
              <a:t>Oxidace 2 </a:t>
            </a:r>
          </a:p>
        </p:txBody>
      </p:sp>
      <p:pic>
        <p:nvPicPr>
          <p:cNvPr id="7" name="Obrázek 6" descr="Obsah obrázku objekt, hodiny&#10;&#10;Popis byl vytvořen automaticky">
            <a:extLst>
              <a:ext uri="{FF2B5EF4-FFF2-40B4-BE49-F238E27FC236}">
                <a16:creationId xmlns:a16="http://schemas.microsoft.com/office/drawing/2014/main" id="{BD41424A-C8F6-44CE-A14F-3351941F6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34" y="2348415"/>
            <a:ext cx="9099830" cy="3457481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F0DFD1A-04CB-40C6-8BF7-BD261B539C81}"/>
              </a:ext>
            </a:extLst>
          </p:cNvPr>
          <p:cNvCxnSpPr>
            <a:cxnSpLocks/>
          </p:cNvCxnSpPr>
          <p:nvPr/>
        </p:nvCxnSpPr>
        <p:spPr>
          <a:xfrm flipH="1">
            <a:off x="5364088" y="1484784"/>
            <a:ext cx="1353250" cy="3245813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47FB048-6B9C-4C49-9AF0-5FE2DC6FD56A}"/>
              </a:ext>
            </a:extLst>
          </p:cNvPr>
          <p:cNvCxnSpPr>
            <a:cxnSpLocks/>
          </p:cNvCxnSpPr>
          <p:nvPr/>
        </p:nvCxnSpPr>
        <p:spPr>
          <a:xfrm>
            <a:off x="6717338" y="1425516"/>
            <a:ext cx="590966" cy="3443644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DEGRADACE PAPÍRU z celulózy 6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podle „Chemie v práci konzervátora a restaurátora“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0C3989-3104-483E-AA85-FCE4F93F7C65}"/>
              </a:ext>
            </a:extLst>
          </p:cNvPr>
          <p:cNvSpPr txBox="1"/>
          <p:nvPr/>
        </p:nvSpPr>
        <p:spPr>
          <a:xfrm>
            <a:off x="6564938" y="980728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</a:rPr>
              <a:t>Oxidace 3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82C168-DF3F-4794-A535-2B08780B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5" y="2864357"/>
            <a:ext cx="9062179" cy="3519431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EA0154D-57DF-415F-8EE3-287057CB0CC1}"/>
              </a:ext>
            </a:extLst>
          </p:cNvPr>
          <p:cNvCxnSpPr>
            <a:cxnSpLocks/>
          </p:cNvCxnSpPr>
          <p:nvPr/>
        </p:nvCxnSpPr>
        <p:spPr>
          <a:xfrm flipH="1">
            <a:off x="5436096" y="1425516"/>
            <a:ext cx="1281242" cy="2967394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AADFC83-2A80-4325-8DB3-6E0008A475C5}"/>
              </a:ext>
            </a:extLst>
          </p:cNvPr>
          <p:cNvCxnSpPr>
            <a:cxnSpLocks/>
          </p:cNvCxnSpPr>
          <p:nvPr/>
        </p:nvCxnSpPr>
        <p:spPr>
          <a:xfrm>
            <a:off x="6717338" y="1425516"/>
            <a:ext cx="1281242" cy="4006968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DEGRADACE PAPÍRU z celulózy 7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podle „Chemie v práci konzervátora a restaurátora“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0C3989-3104-483E-AA85-FCE4F93F7C65}"/>
              </a:ext>
            </a:extLst>
          </p:cNvPr>
          <p:cNvSpPr txBox="1"/>
          <p:nvPr/>
        </p:nvSpPr>
        <p:spPr>
          <a:xfrm>
            <a:off x="179512" y="1079677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</a:rPr>
              <a:t>Oxidace  tvorbou nestálého peroxidu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0DFCDA-88B5-498C-B11C-DCBD10DC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684" y="2953512"/>
            <a:ext cx="9144801" cy="2851752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754D8A-6A8C-4709-A7BD-A8858FBF5BDB}"/>
              </a:ext>
            </a:extLst>
          </p:cNvPr>
          <p:cNvCxnSpPr>
            <a:cxnSpLocks/>
          </p:cNvCxnSpPr>
          <p:nvPr/>
        </p:nvCxnSpPr>
        <p:spPr>
          <a:xfrm>
            <a:off x="1763688" y="2781386"/>
            <a:ext cx="662975" cy="1077218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9F40C52-6B51-418C-89A5-84E4216C324B}"/>
              </a:ext>
            </a:extLst>
          </p:cNvPr>
          <p:cNvSpPr txBox="1"/>
          <p:nvPr/>
        </p:nvSpPr>
        <p:spPr>
          <a:xfrm>
            <a:off x="6372200" y="2076583"/>
            <a:ext cx="2478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7030A0"/>
                </a:solidFill>
              </a:rPr>
              <a:t>ŠTĚPENÍ ŘETĚZCE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066ACB2-D35C-4EE4-AE97-75883C4E436E}"/>
              </a:ext>
            </a:extLst>
          </p:cNvPr>
          <p:cNvCxnSpPr>
            <a:cxnSpLocks/>
          </p:cNvCxnSpPr>
          <p:nvPr/>
        </p:nvCxnSpPr>
        <p:spPr>
          <a:xfrm flipH="1">
            <a:off x="6717338" y="3153801"/>
            <a:ext cx="302934" cy="1219215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3286A3E-42F1-41E1-9B95-09C4E52D543D}"/>
              </a:ext>
            </a:extLst>
          </p:cNvPr>
          <p:cNvSpPr txBox="1"/>
          <p:nvPr/>
        </p:nvSpPr>
        <p:spPr>
          <a:xfrm>
            <a:off x="2113478" y="1437041"/>
            <a:ext cx="3906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To ale bude chtít kyslík z rozpadnutého hydroperoxidu HOO-</a:t>
            </a:r>
          </a:p>
        </p:txBody>
      </p:sp>
    </p:spTree>
    <p:extLst>
      <p:ext uri="{BB962C8B-B14F-4D97-AF65-F5344CB8AC3E}">
        <p14:creationId xmlns:p14="http://schemas.microsoft.com/office/powerpoint/2010/main" val="399286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DEACIDIFIKACE PAPÍRU z celulózy 1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8" name="Obrázek 7" descr="papír ODKYSELOVÁNÍ 18112017 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640960" cy="3718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9037</TotalTime>
  <Words>706</Words>
  <Application>Microsoft Office PowerPoint</Application>
  <PresentationFormat>Předvádění na obrazovce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Arial Black</vt:lpstr>
      <vt:lpstr>Default Design</vt:lpstr>
      <vt:lpstr>PŘÍRODNÍ POLYMERY Polysacharidy II  CELULÓZA 2</vt:lpstr>
      <vt:lpstr>DEGRADACE PAPÍRU z celulózy 1</vt:lpstr>
      <vt:lpstr>DEGRADACE PAPÍRU z celulózy 2</vt:lpstr>
      <vt:lpstr>DEGRADACE PAPÍRU z celulózy 3 podle „Chemie v práci konzervátora a restaurátora“</vt:lpstr>
      <vt:lpstr>DEGRADACE PAPÍRU z celulózy 4 podle „Chemie v práci konzervátora a restaurátora“</vt:lpstr>
      <vt:lpstr>DEGRADACE PAPÍRU z celulózy 5 podle „Chemie v práci konzervátora a restaurátora“</vt:lpstr>
      <vt:lpstr>DEGRADACE PAPÍRU z celulózy 6 podle „Chemie v práci konzervátora a restaurátora“</vt:lpstr>
      <vt:lpstr>DEGRADACE PAPÍRU z celulózy 7 podle „Chemie v práci konzervátora a restaurátora“</vt:lpstr>
      <vt:lpstr>DEACIDIFIKACE PAPÍRU z celulózy 1</vt:lpstr>
      <vt:lpstr>DEACIDIFIKACE PAPÍRU z celulózy 2</vt:lpstr>
      <vt:lpstr>DEACIDIFIKACE PAPÍRU z celulózy 3</vt:lpstr>
      <vt:lpstr>PENTOSANY - příklad</vt:lpstr>
      <vt:lpstr>PENTOSANY - příklad</vt:lpstr>
      <vt:lpstr>HLAVNÍ  průvodní látky celulózy 1</vt:lpstr>
      <vt:lpstr>LIGNIN - STANOVENÍ</vt:lpstr>
      <vt:lpstr>HLAVNÍ  průvodní látky celulózy 2</vt:lpstr>
      <vt:lpstr>Hemicelulózy – z čeho se skládají I</vt:lpstr>
      <vt:lpstr>Hemicelulózy – z čeho se skládají II</vt:lpstr>
      <vt:lpstr>Hemicelulózy – z čeho se skládají III</vt:lpstr>
      <vt:lpstr>Hemicelulózy</vt:lpstr>
      <vt:lpstr>Hemicelulózy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838</cp:revision>
  <cp:lastPrinted>2020-11-17T20:23:08Z</cp:lastPrinted>
  <dcterms:created xsi:type="dcterms:W3CDTF">2008-02-10T16:41:08Z</dcterms:created>
  <dcterms:modified xsi:type="dcterms:W3CDTF">2020-11-17T20:29:41Z</dcterms:modified>
</cp:coreProperties>
</file>