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389" r:id="rId3"/>
    <p:sldId id="334" r:id="rId4"/>
    <p:sldId id="335" r:id="rId5"/>
    <p:sldId id="369" r:id="rId6"/>
    <p:sldId id="336" r:id="rId7"/>
    <p:sldId id="375" r:id="rId8"/>
    <p:sldId id="333" r:id="rId9"/>
    <p:sldId id="391" r:id="rId10"/>
    <p:sldId id="338" r:id="rId11"/>
    <p:sldId id="345" r:id="rId12"/>
    <p:sldId id="383" r:id="rId13"/>
    <p:sldId id="377" r:id="rId14"/>
    <p:sldId id="385" r:id="rId15"/>
    <p:sldId id="378" r:id="rId16"/>
    <p:sldId id="379" r:id="rId17"/>
    <p:sldId id="380" r:id="rId18"/>
    <p:sldId id="381" r:id="rId19"/>
    <p:sldId id="337" r:id="rId20"/>
    <p:sldId id="339" r:id="rId21"/>
    <p:sldId id="340" r:id="rId22"/>
    <p:sldId id="395" r:id="rId23"/>
    <p:sldId id="396" r:id="rId24"/>
    <p:sldId id="397" r:id="rId25"/>
    <p:sldId id="341" r:id="rId26"/>
    <p:sldId id="342" r:id="rId27"/>
    <p:sldId id="343" r:id="rId28"/>
    <p:sldId id="344" r:id="rId29"/>
    <p:sldId id="347" r:id="rId30"/>
    <p:sldId id="390" r:id="rId31"/>
    <p:sldId id="403" r:id="rId32"/>
    <p:sldId id="373" r:id="rId33"/>
    <p:sldId id="346" r:id="rId34"/>
    <p:sldId id="348" r:id="rId35"/>
    <p:sldId id="349" r:id="rId36"/>
    <p:sldId id="350" r:id="rId37"/>
    <p:sldId id="384" r:id="rId38"/>
    <p:sldId id="404" r:id="rId39"/>
    <p:sldId id="351" r:id="rId40"/>
    <p:sldId id="352" r:id="rId41"/>
    <p:sldId id="354" r:id="rId42"/>
    <p:sldId id="355" r:id="rId43"/>
    <p:sldId id="356" r:id="rId44"/>
    <p:sldId id="353" r:id="rId45"/>
    <p:sldId id="398" r:id="rId46"/>
    <p:sldId id="399" r:id="rId47"/>
    <p:sldId id="400" r:id="rId48"/>
    <p:sldId id="401" r:id="rId49"/>
    <p:sldId id="402" r:id="rId50"/>
    <p:sldId id="357" r:id="rId51"/>
    <p:sldId id="358" r:id="rId52"/>
    <p:sldId id="359" r:id="rId53"/>
    <p:sldId id="394" r:id="rId54"/>
    <p:sldId id="392" r:id="rId55"/>
    <p:sldId id="393" r:id="rId56"/>
    <p:sldId id="360" r:id="rId57"/>
    <p:sldId id="361" r:id="rId58"/>
    <p:sldId id="366" r:id="rId59"/>
    <p:sldId id="362" r:id="rId60"/>
    <p:sldId id="365" r:id="rId61"/>
    <p:sldId id="367" r:id="rId62"/>
    <p:sldId id="363" r:id="rId63"/>
    <p:sldId id="364" r:id="rId64"/>
    <p:sldId id="368" r:id="rId65"/>
    <p:sldId id="370" r:id="rId66"/>
    <p:sldId id="386" r:id="rId67"/>
    <p:sldId id="371" r:id="rId68"/>
    <p:sldId id="387" r:id="rId69"/>
    <p:sldId id="382" r:id="rId70"/>
    <p:sldId id="388" r:id="rId71"/>
    <p:sldId id="374" r:id="rId72"/>
  </p:sldIdLst>
  <p:sldSz cx="9144000" cy="6858000" type="screen4x3"/>
  <p:notesSz cx="6850063" cy="99822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  <a:srgbClr val="00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60" autoAdjust="0"/>
  </p:normalViewPr>
  <p:slideViewPr>
    <p:cSldViewPr>
      <p:cViewPr>
        <p:scale>
          <a:sx n="80" d="100"/>
          <a:sy n="80" d="100"/>
        </p:scale>
        <p:origin x="1704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3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8361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0117" y="0"/>
            <a:ext cx="2968361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47713"/>
            <a:ext cx="4989513" cy="3743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007" y="4741546"/>
            <a:ext cx="5480050" cy="449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/>
              <a:t>Click to edit Master text styles</a:t>
            </a:r>
          </a:p>
          <a:p>
            <a:pPr lvl="1"/>
            <a:r>
              <a:rPr lang="sk-SK" noProof="0"/>
              <a:t>Second level</a:t>
            </a:r>
          </a:p>
          <a:p>
            <a:pPr lvl="2"/>
            <a:r>
              <a:rPr lang="sk-SK" noProof="0"/>
              <a:t>Third level</a:t>
            </a:r>
          </a:p>
          <a:p>
            <a:pPr lvl="3"/>
            <a:r>
              <a:rPr lang="sk-SK" noProof="0"/>
              <a:t>Fourth level</a:t>
            </a:r>
          </a:p>
          <a:p>
            <a:pPr lvl="4"/>
            <a:r>
              <a:rPr lang="sk-SK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81358"/>
            <a:ext cx="2968361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0117" y="9481358"/>
            <a:ext cx="2968361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561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4C81B-D4D6-43E5-AC4D-907503827107}" type="datetime1">
              <a:rPr lang="cs-CZ" smtClean="0"/>
              <a:t>18.09.2022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0A950-7C7C-4E48-B9EC-0C9219F98594}" type="datetime1">
              <a:rPr lang="cs-CZ" smtClean="0"/>
              <a:t>18.09.2022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21FFD-2CD2-4502-88AB-858E0A0CA204}" type="datetime1">
              <a:rPr lang="cs-CZ" smtClean="0"/>
              <a:t>18.09.2022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2B9F8-2BB8-41D0-B6A8-C46CBE1FD434}" type="datetime1">
              <a:rPr lang="cs-CZ" smtClean="0"/>
              <a:t>18.09.2022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8DA49-EF2C-4731-A9A7-80FDF6E182EA}" type="datetime1">
              <a:rPr lang="cs-CZ" smtClean="0"/>
              <a:t>18.09.2022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1AB43-75CA-438F-A057-D9AD5173D7F7}" type="datetime1">
              <a:rPr lang="cs-CZ" smtClean="0"/>
              <a:t>18.09.2022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11DCC-B048-485D-B6F1-7D8D5427A9B1}" type="datetime1">
              <a:rPr lang="cs-CZ" smtClean="0"/>
              <a:t>18.09.2022</a:t>
            </a:fld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7D374-EA3F-4BA4-8EFA-BC1B720EC18E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3130D-F638-465E-9AE7-FD8518394025}" type="datetime1">
              <a:rPr lang="cs-CZ" smtClean="0"/>
              <a:t>18.09.2022</a:t>
            </a:fld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99250-D3E7-45A6-A703-9BDB82B8413D}" type="datetime1">
              <a:rPr lang="cs-CZ" smtClean="0"/>
              <a:t>18.09.2022</a:t>
            </a:fld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C92A6-1158-43AD-8890-FA64DEA6BEE9}" type="datetime1">
              <a:rPr lang="cs-CZ" smtClean="0"/>
              <a:t>18.09.2022</a:t>
            </a:fld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9A3B4-EDB0-4214-BEC5-F32CF1212214}" type="datetime1">
              <a:rPr lang="cs-CZ" smtClean="0"/>
              <a:t>18.09.2022</a:t>
            </a:fld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FD5880BB-7E36-42FB-8C7C-3B2431260D53}" type="datetime1">
              <a:rPr lang="cs-CZ" smtClean="0"/>
              <a:t>18.09.2022</a:t>
            </a:fld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precheza.cz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Teplota" TargetMode="External"/><Relationship Id="rId3" Type="http://schemas.openxmlformats.org/officeDocument/2006/relationships/hyperlink" Target="https://cs.wikipedia.org/wiki/Rozpustnost" TargetMode="External"/><Relationship Id="rId7" Type="http://schemas.openxmlformats.org/officeDocument/2006/relationships/hyperlink" Target="https://cs.wikipedia.org/wiki/Chu%C5%A5" TargetMode="External"/><Relationship Id="rId2" Type="http://schemas.openxmlformats.org/officeDocument/2006/relationships/hyperlink" Target="https://cs.wikipedia.org/wiki/T%C4%9Bkavos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V%C5%AFn%C4%9B" TargetMode="External"/><Relationship Id="rId5" Type="http://schemas.openxmlformats.org/officeDocument/2006/relationships/hyperlink" Target="https://cs.wikipedia.org/wiki/Sm%C4%9Bs" TargetMode="External"/><Relationship Id="rId4" Type="http://schemas.openxmlformats.org/officeDocument/2006/relationships/hyperlink" Target="https://cs.wikipedia.org/wiki/Olej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cs.wikipedia.org/wiki/Soubor:Isoprene.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s.wikipedia.org/wiki/Chemick%C3%BD_vzorec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Miner%C3%A1ln%C3%AD_olej" TargetMode="External"/><Relationship Id="rId7" Type="http://schemas.openxmlformats.org/officeDocument/2006/relationships/hyperlink" Target="http://cs.wikipedia.org/wiki/K%C5%99em%C3%ADk" TargetMode="External"/><Relationship Id="rId2" Type="http://schemas.openxmlformats.org/officeDocument/2006/relationships/hyperlink" Target="http://cs.wikipedia.org/wiki/Triacylglycero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Silikonov%C3%BD_olej" TargetMode="External"/><Relationship Id="rId5" Type="http://schemas.openxmlformats.org/officeDocument/2006/relationships/hyperlink" Target="http://cs.wikipedia.org/wiki/Ropa" TargetMode="External"/><Relationship Id="rId4" Type="http://schemas.openxmlformats.org/officeDocument/2006/relationships/hyperlink" Target="http://cs.wikipedia.org/wiki/Uhlovod%C3%ADky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hyperlink" Target="https://en.wikipedia.org/wiki/File:Bromundecans%C3%A4ure.sv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s://en.wikipedia.org/wiki/File:Synthese_von_11-Aminoundecans%C3%A4ure.sv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icke-normy-csn.cz/588761-csn-en-iso-3961_4_89869.html" TargetMode="External"/><Relationship Id="rId2" Type="http://schemas.openxmlformats.org/officeDocument/2006/relationships/hyperlink" Target="http://www.technicke-normy-csn.cz/588756-csn-en-iso-660_4_84117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chnicke-normy-csn.cz/588763-csn-58-8763_4_17049.html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2448272"/>
          </a:xfrm>
        </p:spPr>
        <p:txBody>
          <a:bodyPr/>
          <a:lstStyle/>
          <a:p>
            <a:pPr eaLnBrk="1" hangingPunct="1"/>
            <a:r>
              <a:rPr lang="sk-SK" sz="4000" b="1" dirty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br>
              <a:rPr lang="sk-SK" sz="4000" b="1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Deriváty </a:t>
            </a:r>
            <a:r>
              <a:rPr lang="sk-SK" sz="4000" b="1" kern="1200" dirty="0" err="1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kyselin</a:t>
            </a:r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- </a:t>
            </a:r>
            <a:r>
              <a:rPr lang="sk-SK" sz="4000" b="1" kern="1200" dirty="0" err="1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přírodní</a:t>
            </a:r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4000" b="1" kern="1200" dirty="0" err="1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pryskyřice</a:t>
            </a:r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, </a:t>
            </a:r>
            <a:r>
              <a:rPr lang="sk-SK" sz="4000" b="1" kern="1200" dirty="0" err="1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vysýchavé</a:t>
            </a:r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oleje, šelak</a:t>
            </a:r>
            <a:endParaRPr lang="sk-SK" sz="40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2636912"/>
            <a:ext cx="6400800" cy="3600400"/>
          </a:xfrm>
        </p:spPr>
        <p:txBody>
          <a:bodyPr/>
          <a:lstStyle/>
          <a:p>
            <a:pPr eaLnBrk="1" hangingPunct="1"/>
            <a:r>
              <a:rPr lang="cs-CZ" sz="2400" b="1" dirty="0"/>
              <a:t>RNDr. Ladislav Pospíšil, CSc.</a:t>
            </a:r>
          </a:p>
          <a:p>
            <a:pPr eaLnBrk="1" hangingPunct="1"/>
            <a:r>
              <a:rPr lang="cs-CZ" sz="2400" b="1" dirty="0">
                <a:solidFill>
                  <a:srgbClr val="C00000"/>
                </a:solidFill>
              </a:rPr>
              <a:t>UČO:29716</a:t>
            </a:r>
            <a:endParaRPr lang="sk-SK" sz="2400" b="1" dirty="0">
              <a:solidFill>
                <a:srgbClr val="C00000"/>
              </a:solidFill>
            </a:endParaRP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55243942-F963-4EFC-BBDE-8892F128AA6A}" type="datetime1">
              <a:rPr lang="cs-CZ" smtClean="0"/>
              <a:t>18.09.2022</a:t>
            </a:fld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Mastné kyseliny, které nás budou zajímat </a:t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a proč?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22F722-7871-4EDA-9405-EABD0669AABE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pic>
        <p:nvPicPr>
          <p:cNvPr id="13" name="Obrázek 12" descr="img4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20721" y="-600440"/>
            <a:ext cx="5040560" cy="8634945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619672" y="6021288"/>
            <a:ext cx="1728192" cy="646331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CHYBA! MÁ BÝT 3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 flipV="1">
            <a:off x="3059832" y="4869160"/>
            <a:ext cx="288032" cy="115212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Mastné kyseliny -  zdroje a technologie výroby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algn="ctr">
              <a:buNone/>
            </a:pPr>
            <a:r>
              <a:rPr lang="cs-CZ" sz="4800" b="1" dirty="0">
                <a:solidFill>
                  <a:srgbClr val="C00000"/>
                </a:solidFill>
                <a:latin typeface="Arial Black" pitchFamily="34" charset="0"/>
              </a:rPr>
              <a:t>Olejnatá semena bylin</a:t>
            </a:r>
          </a:p>
          <a:p>
            <a:pPr algn="ctr">
              <a:buNone/>
            </a:pPr>
            <a:r>
              <a:rPr lang="cs-CZ" sz="4000" b="1" u="sng" dirty="0">
                <a:solidFill>
                  <a:srgbClr val="008000"/>
                </a:solidFill>
                <a:latin typeface="Arial Black" pitchFamily="34" charset="0"/>
              </a:rPr>
              <a:t>TECHNOLOGIE</a:t>
            </a:r>
          </a:p>
          <a:p>
            <a:r>
              <a:rPr lang="cs-CZ" sz="2800" b="1" u="sng" dirty="0">
                <a:solidFill>
                  <a:srgbClr val="008000"/>
                </a:solidFill>
              </a:rPr>
              <a:t>LISOVÁNÍ ZA STUDENA </a:t>
            </a:r>
            <a:r>
              <a:rPr lang="cs-CZ" sz="2800" dirty="0">
                <a:solidFill>
                  <a:srgbClr val="008000"/>
                </a:solidFill>
              </a:rPr>
              <a:t>(obdoba tzv. panenského olivového oleje)</a:t>
            </a:r>
          </a:p>
          <a:p>
            <a:r>
              <a:rPr lang="cs-CZ" sz="2800" b="1" u="sng" dirty="0">
                <a:solidFill>
                  <a:srgbClr val="0000FF"/>
                </a:solidFill>
              </a:rPr>
              <a:t>Lisování za tepla </a:t>
            </a:r>
            <a:r>
              <a:rPr lang="cs-CZ" sz="2800" dirty="0">
                <a:solidFill>
                  <a:srgbClr val="0000FF"/>
                </a:solidFill>
              </a:rPr>
              <a:t>(obdoba olivového oleje pro vaření)</a:t>
            </a:r>
          </a:p>
          <a:p>
            <a:r>
              <a:rPr lang="cs-CZ" sz="2800" b="1" u="sng" dirty="0"/>
              <a:t>Extrakce uhlovodíky </a:t>
            </a:r>
            <a:r>
              <a:rPr lang="cs-CZ" sz="2800" dirty="0"/>
              <a:t>(obdoba olivového oleje pro mýdla a kosmetiku )</a:t>
            </a:r>
          </a:p>
          <a:p>
            <a:r>
              <a:rPr lang="cs-CZ" sz="3600" b="1" dirty="0">
                <a:solidFill>
                  <a:srgbClr val="FFC000"/>
                </a:solidFill>
                <a:latin typeface="Arial Black" pitchFamily="34" charset="0"/>
              </a:rPr>
              <a:t>ODPADY, tzv. POKRUTINY &gt; KRMIVO 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32C4E4-0DDE-4224-AE20-FBF3C01F18B1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67BD70-9AAF-4CA5-A8A0-01444405282C}" type="datetime1">
              <a:rPr lang="cs-CZ" smtClean="0"/>
              <a:t>18.09.2022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sp>
        <p:nvSpPr>
          <p:cNvPr id="5" name="TextovéPole 4"/>
          <p:cNvSpPr txBox="1"/>
          <p:nvPr/>
        </p:nvSpPr>
        <p:spPr>
          <a:xfrm>
            <a:off x="0" y="136525"/>
            <a:ext cx="9144000" cy="6494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u="sng" dirty="0">
                <a:solidFill>
                  <a:srgbClr val="FF0000"/>
                </a:solidFill>
                <a:latin typeface="Arial Black" pitchFamily="34" charset="0"/>
              </a:rPr>
              <a:t>FERMEŽ: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cs-CZ" sz="3200" u="sng" dirty="0">
                <a:solidFill>
                  <a:srgbClr val="0000FF"/>
                </a:solidFill>
                <a:latin typeface="Arial Black" pitchFamily="34" charset="0"/>
              </a:rPr>
              <a:t>UPRAVENÝ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LNĚNÝ OLEJ</a:t>
            </a:r>
          </a:p>
          <a:p>
            <a:r>
              <a:rPr lang="cs-CZ" sz="3200" u="sng" dirty="0">
                <a:solidFill>
                  <a:srgbClr val="FFC000"/>
                </a:solidFill>
                <a:latin typeface="Arial Black" pitchFamily="34" charset="0"/>
              </a:rPr>
              <a:t>FERMEŽ nastavovaná: </a:t>
            </a:r>
            <a:r>
              <a:rPr lang="cs-CZ" sz="3200" dirty="0">
                <a:solidFill>
                  <a:srgbClr val="FFC000"/>
                </a:solidFill>
                <a:latin typeface="Arial Black" pitchFamily="34" charset="0"/>
              </a:rPr>
              <a:t>obsahuje i jiné oleje než jen lněný</a:t>
            </a:r>
          </a:p>
          <a:p>
            <a:r>
              <a:rPr lang="cs-CZ" sz="3200" u="sng" dirty="0">
                <a:solidFill>
                  <a:srgbClr val="008000"/>
                </a:solidFill>
                <a:latin typeface="Arial Black" pitchFamily="34" charset="0"/>
              </a:rPr>
              <a:t>CHEMICKÁ PODSTATA ÚPRAVY:</a:t>
            </a:r>
          </a:p>
          <a:p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Vznik –OOH skupin na dvojných vazbách nenasycených vyšších mastných kyselin</a:t>
            </a:r>
          </a:p>
          <a:p>
            <a:r>
              <a:rPr lang="cs-CZ" sz="3200" u="sng" dirty="0">
                <a:solidFill>
                  <a:srgbClr val="C00000"/>
                </a:solidFill>
                <a:latin typeface="Arial Black" pitchFamily="34" charset="0"/>
              </a:rPr>
              <a:t>FERMEŽ napouštěcí: </a:t>
            </a:r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zředěno těkavými rozpouštědly pro snížení viskozity &gt; lepší průnik do napouštěného předmětu, tato pak vytěkají</a:t>
            </a:r>
          </a:p>
          <a:p>
            <a:r>
              <a:rPr lang="cs-CZ" sz="3200" u="sng" dirty="0">
                <a:solidFill>
                  <a:srgbClr val="7030A0"/>
                </a:solidFill>
                <a:latin typeface="Arial Black" pitchFamily="34" charset="0"/>
              </a:rPr>
              <a:t>FERMEŽ litografická:</a:t>
            </a:r>
            <a:r>
              <a:rPr lang="cs-CZ" sz="3200" dirty="0">
                <a:solidFill>
                  <a:srgbClr val="7030A0"/>
                </a:solidFill>
                <a:latin typeface="Arial Black" pitchFamily="34" charset="0"/>
              </a:rPr>
              <a:t> zvýšená viskozita delším vařením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00F439-8FF3-4681-B3A4-1F047DE90803}" type="datetime1">
              <a:rPr lang="cs-CZ" smtClean="0"/>
              <a:t>18.09.2022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pic>
        <p:nvPicPr>
          <p:cNvPr id="5" name="Obrázek 4" descr="4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1520" y="980728"/>
            <a:ext cx="280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>
                <a:solidFill>
                  <a:srgbClr val="FF0000"/>
                </a:solidFill>
                <a:latin typeface="Arial Black" pitchFamily="34" charset="0"/>
              </a:rPr>
              <a:t>FERMEŽ: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cs-CZ" sz="3200" u="sng" dirty="0">
                <a:solidFill>
                  <a:srgbClr val="0000FF"/>
                </a:solidFill>
                <a:latin typeface="Arial Black" pitchFamily="34" charset="0"/>
              </a:rPr>
              <a:t>UPRAVENÝ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LNĚNÝ OLEJ</a:t>
            </a:r>
          </a:p>
        </p:txBody>
      </p:sp>
      <p:sp>
        <p:nvSpPr>
          <p:cNvPr id="7" name="Obdélník 6"/>
          <p:cNvSpPr/>
          <p:nvPr/>
        </p:nvSpPr>
        <p:spPr>
          <a:xfrm>
            <a:off x="4499992" y="2348880"/>
            <a:ext cx="432048" cy="36004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4860032" y="2636912"/>
            <a:ext cx="504056" cy="504056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9039A8-9232-44A7-8FF0-C850AF8F77E0}" type="datetime1">
              <a:rPr lang="cs-CZ" smtClean="0"/>
              <a:t>18.09.2022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323528" y="260648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>
                <a:solidFill>
                  <a:srgbClr val="FF0000"/>
                </a:solidFill>
                <a:latin typeface="Arial Black" pitchFamily="34" charset="0"/>
              </a:rPr>
              <a:t>FERMEŽ - 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z čeho </a:t>
            </a:r>
            <a:r>
              <a:rPr lang="cs-CZ" sz="3200" u="sng" dirty="0">
                <a:solidFill>
                  <a:srgbClr val="0000FF"/>
                </a:solidFill>
                <a:latin typeface="Arial Black" pitchFamily="34" charset="0"/>
              </a:rPr>
              <a:t>prý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pochází tento název?</a:t>
            </a:r>
          </a:p>
          <a:p>
            <a:r>
              <a:rPr lang="cs-CZ" sz="3200" i="1" u="sng" dirty="0">
                <a:solidFill>
                  <a:srgbClr val="0000FF"/>
                </a:solidFill>
                <a:latin typeface="Arial Black" pitchFamily="34" charset="0"/>
              </a:rPr>
              <a:t>PRÝ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je to z francouzského </a:t>
            </a:r>
            <a:r>
              <a:rPr lang="cs-CZ" sz="3200">
                <a:solidFill>
                  <a:srgbClr val="0000FF"/>
                </a:solidFill>
                <a:latin typeface="Arial Black" pitchFamily="34" charset="0"/>
              </a:rPr>
              <a:t>slova </a:t>
            </a:r>
            <a:r>
              <a:rPr lang="cs-CZ" sz="3200" i="1" u="sng">
                <a:solidFill>
                  <a:srgbClr val="0000FF"/>
                </a:solidFill>
                <a:latin typeface="Arial Black" pitchFamily="34" charset="0"/>
              </a:rPr>
              <a:t>FERMER </a:t>
            </a:r>
            <a:r>
              <a:rPr lang="cs-CZ" sz="3200">
                <a:solidFill>
                  <a:srgbClr val="0000FF"/>
                </a:solidFill>
                <a:latin typeface="Arial Black" pitchFamily="34" charset="0"/>
              </a:rPr>
              <a:t>= 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uzavřít, protože to uzavíralo póry ve dřevě proti hnilobě.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06ADB4-1CA0-4846-8335-6B61C44D6C8B}" type="datetime1">
              <a:rPr lang="cs-CZ" smtClean="0"/>
              <a:t>18.09.2022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pic>
        <p:nvPicPr>
          <p:cNvPr id="5" name="Obrázek 4" descr="4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85725"/>
            <a:ext cx="8856983" cy="66865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B9F1B9-CECF-447A-9ECE-BA849A2B8AA1}" type="datetime1">
              <a:rPr lang="cs-CZ" smtClean="0"/>
              <a:t>18.09.2022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pic>
        <p:nvPicPr>
          <p:cNvPr id="6" name="Obrázek 5" descr="4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3825"/>
            <a:ext cx="8856983" cy="66103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434E0C-BD87-48EB-886C-764CD3BF4B4B}" type="datetime1">
              <a:rPr lang="cs-CZ" smtClean="0"/>
              <a:t>18.09.2022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pic>
        <p:nvPicPr>
          <p:cNvPr id="7" name="Obrázek 6" descr="4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3825"/>
            <a:ext cx="9143999" cy="66103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8AC6D4-B456-460D-9CF4-0FA0267FFF94}" type="datetime1">
              <a:rPr lang="cs-CZ" smtClean="0"/>
              <a:t>18.09.2022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pic>
        <p:nvPicPr>
          <p:cNvPr id="6" name="Obrázek 5" descr="4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5" y="150810"/>
            <a:ext cx="8928992" cy="457433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4941168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rgbClr val="0000FF"/>
                </a:solidFill>
                <a:latin typeface="Arial Black" pitchFamily="34" charset="0"/>
              </a:rPr>
              <a:t>TOT JE STARÁ LITERATURA, ALE STÁLE PLATNÁ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Oleje, které nás budou zajímat</a:t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a jejich složení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E88610-C15A-4D72-B390-95B67E7C6049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pic>
        <p:nvPicPr>
          <p:cNvPr id="14" name="Obrázek 13" descr="img4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595148" y="-1218883"/>
            <a:ext cx="3960440" cy="8647695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5013176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8000"/>
                </a:solidFill>
              </a:rPr>
              <a:t>Jsou to oleje používané pro olejové bravy a jsou tzv. VYSÝCHAVÉ OLEJE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915816" y="1844824"/>
            <a:ext cx="1080120" cy="2952328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sk-SK" sz="3200" b="1" dirty="0">
                <a:solidFill>
                  <a:srgbClr val="FF0000"/>
                </a:solidFill>
              </a:rPr>
              <a:t>Časový plán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179512" y="6420594"/>
            <a:ext cx="1152128" cy="368152"/>
          </a:xfrm>
          <a:noFill/>
        </p:spPr>
        <p:txBody>
          <a:bodyPr/>
          <a:lstStyle/>
          <a:p>
            <a:fld id="{2274C023-72EB-4AA3-BAAA-BB153F8398FD}" type="datetime1">
              <a:rPr lang="cs-CZ" smtClean="0"/>
              <a:t>18.09.2022</a:t>
            </a:fld>
            <a:endParaRPr lang="sk-SK" dirty="0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56164" y="6453335"/>
            <a:ext cx="6552728" cy="368151"/>
          </a:xfrm>
          <a:noFill/>
        </p:spPr>
        <p:txBody>
          <a:bodyPr/>
          <a:lstStyle/>
          <a:p>
            <a:r>
              <a:rPr lang="pl-PL" dirty="0"/>
              <a:t>PŘÍRODNÍ POLYMERY PŘF MU  2 2022</a:t>
            </a:r>
            <a:endParaRPr lang="sk-SK" dirty="0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539096" y="6420594"/>
            <a:ext cx="353384" cy="270866"/>
          </a:xfrm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2</a:t>
            </a:fld>
            <a:endParaRPr lang="sk-SK" dirty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79512" y="764701"/>
          <a:ext cx="8712968" cy="5339685"/>
        </p:xfrm>
        <a:graphic>
          <a:graphicData uri="http://schemas.openxmlformats.org/drawingml/2006/table">
            <a:tbl>
              <a:tblPr/>
              <a:tblGrid>
                <a:gridCol w="727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5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362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LEKCE</a:t>
                      </a:r>
                      <a:endParaRPr lang="cs-CZ" sz="105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rgbClr val="0000FF"/>
                          </a:solidFill>
                          <a:latin typeface="Arial Black"/>
                          <a:ea typeface="Times New Roman"/>
                          <a:cs typeface="Arial"/>
                        </a:rPr>
                        <a:t>téma </a:t>
                      </a:r>
                      <a:endParaRPr lang="cs-CZ" sz="9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01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cs-CZ" sz="10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Úvod do </a:t>
                      </a:r>
                      <a:r>
                        <a:rPr lang="sk-SK" sz="16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předmětu</a:t>
                      </a:r>
                      <a:r>
                        <a:rPr lang="sk-SK" sz="16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Struktura a názvosloví přírodních polymerů, literatura </a:t>
                      </a:r>
                      <a:endParaRPr lang="cs-CZ" sz="12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59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cs-CZ" sz="105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Deriváty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kyselin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-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pryskyřice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vysýchavé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oleje, šelak</a:t>
                      </a:r>
                      <a:endParaRPr lang="cs-CZ" sz="1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Vosky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Polyterpeny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– přírodní kaučuk, získávání, zpracování a modifikace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Polyyfenoly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– lignin, </a:t>
                      </a: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huminové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kyseliny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Polysacharidy I – škrob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Polysacharidy II –  celulóza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Bílkovinná vlákna I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Bílkovinná vlákna II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Kasein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syrovátka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vaječné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proteiny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Identifikace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látek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Laboratorní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metody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hodnocení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polymerů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088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EXKURZE –  ŠKROBÁRNA, VÝROBA  A ZPRACOVÁNÍ ŠKROBŮ</a:t>
                      </a:r>
                      <a:endParaRPr lang="cs-CZ" sz="14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Aharoni" pitchFamily="2" charset="-79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29387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EXKURZE – KOŽELUŽNA, VÝROBA KLIHU A ŽELATINY</a:t>
                      </a:r>
                      <a:endParaRPr lang="cs-CZ" sz="14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Aharoni" pitchFamily="2" charset="-79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706090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Co to je VYSÝCHÁNÍ OLEJE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5073427"/>
          </a:xfrm>
        </p:spPr>
        <p:txBody>
          <a:bodyPr/>
          <a:lstStyle/>
          <a:p>
            <a:pPr algn="ctr">
              <a:buNone/>
            </a:pPr>
            <a:r>
              <a:rPr lang="cs-CZ" sz="2400" b="1" dirty="0">
                <a:solidFill>
                  <a:srgbClr val="FF0000"/>
                </a:solidFill>
              </a:rPr>
              <a:t>NEJEDNÁ SE O VYSÝCHÁNÍ V KLASICKÉM SLOVA SMYSLU, tj.  O VYTĚKÁNÍ ROZPOUŠTĚDLA!</a:t>
            </a:r>
          </a:p>
          <a:p>
            <a:pPr algn="ctr">
              <a:buNone/>
            </a:pPr>
            <a:r>
              <a:rPr lang="cs-CZ" sz="2400" b="1" dirty="0">
                <a:solidFill>
                  <a:srgbClr val="008000"/>
                </a:solidFill>
              </a:rPr>
              <a:t>Jedná se o mnohastupňovou radikálovou reakci, kde napřed vzniká struktura s -OOH, která </a:t>
            </a:r>
            <a:r>
              <a:rPr lang="cs-CZ" sz="2400" b="1" dirty="0">
                <a:solidFill>
                  <a:srgbClr val="0000FF"/>
                </a:solidFill>
              </a:rPr>
              <a:t>pak může ale iniciovat rozpadem </a:t>
            </a:r>
            <a:r>
              <a:rPr lang="cs-CZ" sz="2400" b="1" dirty="0" err="1">
                <a:solidFill>
                  <a:srgbClr val="0000FF"/>
                </a:solidFill>
              </a:rPr>
              <a:t>sesíťování</a:t>
            </a:r>
            <a:r>
              <a:rPr lang="cs-CZ" sz="2400" b="1" dirty="0">
                <a:solidFill>
                  <a:srgbClr val="0000FF"/>
                </a:solidFill>
              </a:rPr>
              <a:t> a tím hmotnost zase klesá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5DCCE4-A5ED-4A65-AC37-35331C01C712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pic>
        <p:nvPicPr>
          <p:cNvPr id="12" name="Obrázek 11" descr="img4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11316" y="2425188"/>
            <a:ext cx="3124440" cy="441198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220072" y="2996952"/>
            <a:ext cx="34563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  <a:latin typeface="Symbol" pitchFamily="18" charset="2"/>
              </a:rPr>
              <a:t>D </a:t>
            </a:r>
            <a:r>
              <a:rPr lang="cs-CZ" sz="3200" b="1" dirty="0">
                <a:solidFill>
                  <a:srgbClr val="C00000"/>
                </a:solidFill>
                <a:latin typeface="Arial Black" pitchFamily="34" charset="0"/>
              </a:rPr>
              <a:t>G je zde změna HMOTNOSTI,  nikoli změna VOLNÉ ENTHALPIE!</a:t>
            </a:r>
          </a:p>
        </p:txBody>
      </p:sp>
      <p:cxnSp>
        <p:nvCxnSpPr>
          <p:cNvPr id="15" name="Přímá spojovací šipka 14"/>
          <p:cNvCxnSpPr/>
          <p:nvPr/>
        </p:nvCxnSpPr>
        <p:spPr>
          <a:xfrm flipH="1">
            <a:off x="1691680" y="2564904"/>
            <a:ext cx="2736304" cy="1080120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2915816" y="2924944"/>
            <a:ext cx="2808312" cy="165618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 flipV="1">
            <a:off x="1115616" y="3429000"/>
            <a:ext cx="4248472" cy="864096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49665"/>
            <a:ext cx="8229600" cy="77809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Co to je VYSÝCHÁNÍ OLEJE</a:t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správněji  TUHNOUCÍ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FF4F66-5349-4E94-B226-170041C6E95A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pic>
        <p:nvPicPr>
          <p:cNvPr id="14" name="Obrázek 13" descr="img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44911" y="-1233554"/>
            <a:ext cx="5037771" cy="9160406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57200" y="5854228"/>
            <a:ext cx="813690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</a:rPr>
              <a:t>V PŘÍPADĚ ZÁJMU TO MŮŽEME „ROZPITVAT“ V PŘÍŠTÍ PŘEDNÁŠCE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FCDEDA-DB97-4997-A25A-73889237750D}" type="datetime1">
              <a:rPr lang="cs-CZ" smtClean="0"/>
              <a:t>18.09.2022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5" name="Obrázek 4" descr="vysýchavé oleje  ing TULKA 01112018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09329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Převzato z přednášky ing. TULKY (2018)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FC9D71-9F63-4155-BB7B-5A4A8998350A}" type="datetime1">
              <a:rPr lang="cs-CZ" smtClean="0"/>
              <a:t>18.09.2022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Převzato z přednášky ing. TULKY (2018)</a:t>
            </a:r>
          </a:p>
        </p:txBody>
      </p:sp>
      <p:pic>
        <p:nvPicPr>
          <p:cNvPr id="7" name="Obrázek 6" descr="vysýchavé oleje  ing TULKA 01112018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09329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BB3166-89F3-4E5B-BAD1-BA878BEED333}" type="datetime1">
              <a:rPr lang="cs-CZ" smtClean="0"/>
              <a:t>18.09.2022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Převzato z přednášky ing. TULKY (2018)</a:t>
            </a:r>
          </a:p>
        </p:txBody>
      </p:sp>
      <p:pic>
        <p:nvPicPr>
          <p:cNvPr id="8" name="Obrázek 7" descr="vysýchavé oleje  ing TULKA 01112018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616364" y="-669637"/>
            <a:ext cx="5911274" cy="914400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Jak URYCHLIT VYSÝCHÁNÍ OLEJE?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19701D-CB5B-4495-8BAE-DE763CA981A5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pic>
        <p:nvPicPr>
          <p:cNvPr id="12" name="Obrázek 11" descr="img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655535" y="-507790"/>
            <a:ext cx="3888432" cy="9088498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23528" y="836712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00FF"/>
                </a:solidFill>
              </a:rPr>
              <a:t>Kovy přechodné valence, např. Fe</a:t>
            </a:r>
            <a:r>
              <a:rPr lang="cs-CZ" sz="2400" b="1" baseline="30000" dirty="0">
                <a:solidFill>
                  <a:srgbClr val="0000FF"/>
                </a:solidFill>
              </a:rPr>
              <a:t>3+ </a:t>
            </a:r>
            <a:r>
              <a:rPr lang="cs-CZ" sz="2400" b="1" dirty="0">
                <a:solidFill>
                  <a:srgbClr val="0000FF"/>
                </a:solidFill>
              </a:rPr>
              <a:t>, Co</a:t>
            </a:r>
            <a:r>
              <a:rPr lang="cs-CZ" sz="2400" b="1" baseline="30000" dirty="0">
                <a:solidFill>
                  <a:srgbClr val="0000FF"/>
                </a:solidFill>
              </a:rPr>
              <a:t>2+ </a:t>
            </a:r>
            <a:r>
              <a:rPr lang="cs-CZ" sz="2400" b="1" dirty="0">
                <a:solidFill>
                  <a:srgbClr val="0000FF"/>
                </a:solidFill>
              </a:rPr>
              <a:t>, Mn</a:t>
            </a:r>
            <a:r>
              <a:rPr lang="cs-CZ" sz="2400" b="1" baseline="30000" dirty="0">
                <a:solidFill>
                  <a:srgbClr val="0000FF"/>
                </a:solidFill>
              </a:rPr>
              <a:t>2+ </a:t>
            </a:r>
            <a:r>
              <a:rPr lang="cs-CZ" sz="2400" b="1" dirty="0">
                <a:solidFill>
                  <a:srgbClr val="0000FF"/>
                </a:solidFill>
              </a:rPr>
              <a:t>, </a:t>
            </a:r>
            <a:r>
              <a:rPr lang="cs-CZ" sz="2400" b="1" dirty="0" err="1">
                <a:solidFill>
                  <a:srgbClr val="0000FF"/>
                </a:solidFill>
              </a:rPr>
              <a:t>Pb</a:t>
            </a:r>
            <a:r>
              <a:rPr lang="cs-CZ" sz="2400" b="1" baseline="30000" dirty="0">
                <a:solidFill>
                  <a:srgbClr val="0000FF"/>
                </a:solidFill>
              </a:rPr>
              <a:t>+2</a:t>
            </a:r>
            <a:endParaRPr lang="cs-CZ" sz="2400" b="1" dirty="0">
              <a:solidFill>
                <a:srgbClr val="0000FF"/>
              </a:solidFill>
            </a:endParaRPr>
          </a:p>
          <a:p>
            <a:r>
              <a:rPr lang="cs-CZ" sz="2400" b="1" dirty="0">
                <a:solidFill>
                  <a:srgbClr val="0000FF"/>
                </a:solidFill>
              </a:rPr>
              <a:t>Tzv. </a:t>
            </a:r>
            <a:r>
              <a:rPr lang="cs-CZ" sz="3200" b="1" dirty="0">
                <a:solidFill>
                  <a:srgbClr val="0000FF"/>
                </a:solidFill>
                <a:latin typeface="Arial Black" pitchFamily="34" charset="0"/>
              </a:rPr>
              <a:t>SIKATIVY</a:t>
            </a:r>
            <a:r>
              <a:rPr lang="cs-CZ" sz="3200" b="1" baseline="30000" dirty="0">
                <a:solidFill>
                  <a:srgbClr val="0000FF"/>
                </a:solidFill>
                <a:latin typeface="Arial Black" pitchFamily="34" charset="0"/>
              </a:rPr>
              <a:t>  </a:t>
            </a:r>
            <a:endParaRPr lang="cs-CZ" sz="2400" b="1" baseline="30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5350661" y="94618"/>
            <a:ext cx="3765104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Data z literatury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7AA3D3-AC38-4B93-9790-63CFE0B5EA22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11" name="Obrázek 10" descr="img4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45571" y="-987592"/>
            <a:ext cx="3573015" cy="5548201"/>
          </a:xfrm>
          <a:prstGeom prst="rect">
            <a:avLst/>
          </a:prstGeom>
        </p:spPr>
      </p:pic>
      <p:pic>
        <p:nvPicPr>
          <p:cNvPr id="13" name="Obrázek 12" descr="img4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875472" y="2765488"/>
            <a:ext cx="3356992" cy="482803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6300192" y="1067361"/>
            <a:ext cx="2801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Železité červeně jsou kysličníky železa s odstíny červenohnědými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67544" y="3717032"/>
            <a:ext cx="3960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4"/>
              </a:rPr>
              <a:t>www.</a:t>
            </a:r>
            <a:r>
              <a:rPr lang="cs-CZ" dirty="0" err="1">
                <a:hlinkClick r:id="rId4"/>
              </a:rPr>
              <a:t>precheza.cz</a:t>
            </a:r>
            <a:endParaRPr lang="cs-CZ" dirty="0"/>
          </a:p>
          <a:p>
            <a:r>
              <a:rPr lang="cs-CZ" sz="2800" b="1" dirty="0">
                <a:solidFill>
                  <a:srgbClr val="C00000"/>
                </a:solidFill>
              </a:rPr>
              <a:t>Pigmenty FEPREN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143000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Jak naopak vysýchání zpomalit a případně ochránit vyschnutý film před degradací?</a:t>
            </a: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008000"/>
                </a:solidFill>
              </a:rPr>
              <a:t>UV stabilizátory – proti degradaci světlem</a:t>
            </a:r>
          </a:p>
          <a:p>
            <a:pPr lvl="1"/>
            <a:r>
              <a:rPr lang="cs-CZ" b="1" dirty="0">
                <a:solidFill>
                  <a:srgbClr val="008000"/>
                </a:solidFill>
              </a:rPr>
              <a:t>HALS,</a:t>
            </a:r>
          </a:p>
          <a:p>
            <a:pPr lvl="1"/>
            <a:r>
              <a:rPr lang="cs-CZ" b="1" dirty="0">
                <a:solidFill>
                  <a:srgbClr val="008000"/>
                </a:solidFill>
              </a:rPr>
              <a:t>UV </a:t>
            </a:r>
            <a:r>
              <a:rPr lang="cs-CZ" b="1" dirty="0" err="1">
                <a:solidFill>
                  <a:srgbClr val="008000"/>
                </a:solidFill>
              </a:rPr>
              <a:t>absorbéry</a:t>
            </a:r>
            <a:r>
              <a:rPr lang="cs-CZ" b="1" dirty="0">
                <a:solidFill>
                  <a:srgbClr val="008000"/>
                </a:solidFill>
              </a:rPr>
              <a:t>,</a:t>
            </a:r>
          </a:p>
          <a:p>
            <a:pPr lvl="1"/>
            <a:r>
              <a:rPr lang="cs-CZ" b="1" dirty="0" err="1">
                <a:solidFill>
                  <a:srgbClr val="008000"/>
                </a:solidFill>
              </a:rPr>
              <a:t>Zhášeče</a:t>
            </a:r>
            <a:r>
              <a:rPr lang="cs-CZ" b="1" dirty="0">
                <a:solidFill>
                  <a:srgbClr val="008000"/>
                </a:solidFill>
              </a:rPr>
              <a:t> excitovaných stavů</a:t>
            </a:r>
          </a:p>
          <a:p>
            <a:pPr lvl="1"/>
            <a:r>
              <a:rPr lang="cs-CZ" b="1" dirty="0">
                <a:solidFill>
                  <a:srgbClr val="008000"/>
                </a:solidFill>
              </a:rPr>
              <a:t>………..</a:t>
            </a:r>
          </a:p>
          <a:p>
            <a:r>
              <a:rPr lang="cs-CZ" b="1" dirty="0">
                <a:solidFill>
                  <a:srgbClr val="0000FF"/>
                </a:solidFill>
              </a:rPr>
              <a:t>Inhibitory radikálových reakcí proti „vysýchání“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B8262D-ABF5-4BC2-8999-7EE296F90BC6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Mladý a vzdělaný chemik &amp; vysýchavé oleje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7076B8-434C-4866-95BA-A32C0FB80A1B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b="1" dirty="0">
                <a:solidFill>
                  <a:srgbClr val="0000FF"/>
                </a:solidFill>
              </a:rPr>
              <a:t>Organické pigmenty a „vysýchání“</a:t>
            </a:r>
          </a:p>
          <a:p>
            <a:r>
              <a:rPr lang="cs-CZ" b="1" dirty="0">
                <a:solidFill>
                  <a:srgbClr val="008000"/>
                </a:solidFill>
              </a:rPr>
              <a:t>Vliv sikativů u organických pigmentů</a:t>
            </a:r>
          </a:p>
          <a:p>
            <a:r>
              <a:rPr lang="cs-CZ" b="1" dirty="0">
                <a:solidFill>
                  <a:srgbClr val="C00000"/>
                </a:solidFill>
              </a:rPr>
              <a:t>Ochrana olejomaleb proti UV záření</a:t>
            </a:r>
          </a:p>
          <a:p>
            <a:r>
              <a:rPr lang="cs-CZ" b="1" dirty="0">
                <a:solidFill>
                  <a:srgbClr val="FFC000"/>
                </a:solidFill>
                <a:latin typeface="Arial Black" pitchFamily="34" charset="0"/>
              </a:rPr>
              <a:t>Ochrana olejomaleb proti umělým zdrojům světla s různým spektrálním rozložením záření</a:t>
            </a:r>
          </a:p>
          <a:p>
            <a:r>
              <a:rPr lang="cs-CZ" b="1" dirty="0"/>
              <a:t>……………….</a:t>
            </a:r>
          </a:p>
          <a:p>
            <a:pPr>
              <a:buNone/>
            </a:pPr>
            <a:endParaRPr lang="cs-CZ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850106"/>
          </a:xfrm>
        </p:spPr>
        <p:txBody>
          <a:bodyPr/>
          <a:lstStyle/>
          <a:p>
            <a:r>
              <a:rPr lang="sk-SK" sz="3200" b="1" kern="1200" dirty="0" err="1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Přírodní</a:t>
            </a:r>
            <a:r>
              <a:rPr lang="sk-SK" sz="32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PRYSKYŘICE (</a:t>
            </a:r>
            <a:r>
              <a:rPr lang="sk-SK" sz="32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eng</a:t>
            </a:r>
            <a:r>
              <a:rPr lang="sk-SK" sz="3200" b="1" i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. </a:t>
            </a:r>
            <a:r>
              <a:rPr lang="sk-SK" sz="32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Resins</a:t>
            </a:r>
            <a:r>
              <a:rPr lang="sk-SK" sz="32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)</a:t>
            </a:r>
            <a:endParaRPr lang="cs-CZ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72125E-0D9D-46C1-B3B6-6145E628090E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929411"/>
          </a:xfrm>
        </p:spPr>
        <p:txBody>
          <a:bodyPr/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Získávají se jako </a:t>
            </a:r>
            <a:r>
              <a:rPr lang="cs-CZ" u="sng" cap="all" dirty="0">
                <a:solidFill>
                  <a:srgbClr val="0000FF"/>
                </a:solidFill>
                <a:latin typeface="Arial Black" pitchFamily="34" charset="0"/>
              </a:rPr>
              <a:t>výron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 z poraněných rostlin, </a:t>
            </a:r>
            <a:r>
              <a:rPr lang="cs-CZ" u="sng" dirty="0">
                <a:solidFill>
                  <a:srgbClr val="0000FF"/>
                </a:solidFill>
                <a:latin typeface="Arial Black" pitchFamily="34" charset="0"/>
              </a:rPr>
              <a:t>hlavně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 jehličnatých dřevin</a:t>
            </a:r>
          </a:p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Směsi </a:t>
            </a:r>
            <a:r>
              <a:rPr lang="cs-CZ" u="sng" dirty="0">
                <a:solidFill>
                  <a:srgbClr val="008000"/>
                </a:solidFill>
                <a:latin typeface="Arial Black" pitchFamily="34" charset="0"/>
              </a:rPr>
              <a:t>převážně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err="1">
                <a:solidFill>
                  <a:srgbClr val="008000"/>
                </a:solidFill>
                <a:latin typeface="Arial Black" pitchFamily="34" charset="0"/>
              </a:rPr>
              <a:t>terpenoidních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sloučenin (</a:t>
            </a:r>
            <a:r>
              <a:rPr lang="cs-CZ" i="1" u="sng" dirty="0">
                <a:solidFill>
                  <a:srgbClr val="7030A0"/>
                </a:solidFill>
                <a:latin typeface="Arial Black" pitchFamily="34" charset="0"/>
              </a:rPr>
              <a:t>výjimkou je šelak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) a silic</a:t>
            </a:r>
          </a:p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Viskózní kapaliny, nazývané též </a:t>
            </a:r>
            <a:r>
              <a:rPr lang="cs-CZ" b="1" u="sng" dirty="0">
                <a:solidFill>
                  <a:srgbClr val="FF0000"/>
                </a:solidFill>
                <a:latin typeface="Arial Black" pitchFamily="34" charset="0"/>
              </a:rPr>
              <a:t>BALZÁMY</a:t>
            </a:r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 (</a:t>
            </a:r>
            <a:r>
              <a:rPr lang="cs-CZ" b="1" u="sng" cap="all" dirty="0">
                <a:solidFill>
                  <a:srgbClr val="7030A0"/>
                </a:solidFill>
                <a:latin typeface="Arial Black" pitchFamily="34" charset="0"/>
              </a:rPr>
              <a:t>ty směsi</a:t>
            </a:r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)</a:t>
            </a:r>
          </a:p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ROZDĚLENÍ na pryskyřice a silice &gt; destilace &gt; </a:t>
            </a:r>
            <a:r>
              <a:rPr lang="cs-CZ" u="sng" cap="small" dirty="0">
                <a:solidFill>
                  <a:srgbClr val="C00000"/>
                </a:solidFill>
                <a:latin typeface="Arial Black" pitchFamily="34" charset="0"/>
              </a:rPr>
              <a:t>pevná látka + kapalina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6000" b="1" dirty="0">
                <a:solidFill>
                  <a:srgbClr val="FF0000"/>
                </a:solidFill>
                <a:latin typeface="Arial Black" panose="020B0A04020102020204" pitchFamily="34" charset="0"/>
              </a:rPr>
              <a:t>Produkty</a:t>
            </a:r>
            <a:endParaRPr lang="cs-CZ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 Black" panose="020B0A04020102020204" pitchFamily="34" charset="0"/>
              </a:rPr>
              <a:t>Přírodní produkty 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Obnovitelné zdroje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NEOBNOVITELNÉ ZDROJE</a:t>
            </a:r>
          </a:p>
          <a:p>
            <a:r>
              <a:rPr lang="cs-CZ" b="1" dirty="0">
                <a:solidFill>
                  <a:srgbClr val="008000"/>
                </a:solidFill>
                <a:latin typeface="Arial Black" panose="020B0A04020102020204" pitchFamily="34" charset="0"/>
              </a:rPr>
              <a:t>Modifikované přírodní produkty</a:t>
            </a:r>
          </a:p>
          <a:p>
            <a:r>
              <a:rPr lang="cs-CZ" b="1" dirty="0">
                <a:solidFill>
                  <a:srgbClr val="0000FF"/>
                </a:solidFill>
                <a:latin typeface="Arial Black" panose="020B0A04020102020204" pitchFamily="34" charset="0"/>
              </a:rPr>
              <a:t>Syntetické produkty</a:t>
            </a:r>
          </a:p>
          <a:p>
            <a:pPr algn="ctr">
              <a:buNone/>
            </a:pPr>
            <a:r>
              <a:rPr lang="cs-CZ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Proč zařazujeme i oleje?</a:t>
            </a:r>
          </a:p>
          <a:p>
            <a:pPr algn="ctr">
              <a:buNone/>
            </a:pPr>
            <a:r>
              <a:rPr lang="cs-CZ" b="1" dirty="0">
                <a:solidFill>
                  <a:srgbClr val="C00000"/>
                </a:solidFill>
              </a:rPr>
              <a:t>Radikálovými reakcemi z některých z nich totiž vznikají  POLYMERY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933EAF-E33E-4C00-9150-0453ADC2EE35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0" y="188640"/>
            <a:ext cx="8928992" cy="980728"/>
          </a:xfrm>
        </p:spPr>
        <p:txBody>
          <a:bodyPr/>
          <a:lstStyle/>
          <a:p>
            <a:r>
              <a:rPr lang="sk-SK" sz="3200" b="1" kern="1200" dirty="0" err="1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Přírodní</a:t>
            </a:r>
            <a:r>
              <a:rPr lang="sk-SK" sz="32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PRYSKYŘICE </a:t>
            </a:r>
            <a:br>
              <a:rPr lang="sk-SK" sz="32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sk-SK" sz="3200" b="1" i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32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eng</a:t>
            </a:r>
            <a:r>
              <a:rPr lang="sk-SK" sz="3200" b="1" i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. </a:t>
            </a:r>
            <a:r>
              <a:rPr lang="sk-SK" sz="32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Natural</a:t>
            </a:r>
            <a:r>
              <a:rPr lang="sk-SK" sz="3200" b="1" i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32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Resins</a:t>
            </a:r>
            <a:endParaRPr lang="cs-CZ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BC81A3-8667-489E-A83A-8991706781A4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  <a:solidFill>
            <a:schemeClr val="bg1"/>
          </a:solidFill>
        </p:spPr>
        <p:txBody>
          <a:bodyPr/>
          <a:lstStyle/>
          <a:p>
            <a:pPr algn="ctr">
              <a:buNone/>
            </a:pPr>
            <a:r>
              <a:rPr lang="cs-CZ" sz="4800" u="sng" cap="all" dirty="0">
                <a:solidFill>
                  <a:srgbClr val="FFC000"/>
                </a:solidFill>
                <a:latin typeface="Arial Black" pitchFamily="34" charset="0"/>
              </a:rPr>
              <a:t>Výron</a:t>
            </a:r>
            <a:r>
              <a:rPr lang="cs-CZ" u="sng" cap="all" dirty="0">
                <a:solidFill>
                  <a:srgbClr val="0000FF"/>
                </a:solidFill>
                <a:latin typeface="Arial Black" pitchFamily="34" charset="0"/>
              </a:rPr>
              <a:t> </a:t>
            </a:r>
          </a:p>
          <a:p>
            <a:pPr algn="ctr">
              <a:buNone/>
            </a:pPr>
            <a:r>
              <a:rPr lang="cs-CZ" i="1" u="sng" cap="all" dirty="0">
                <a:solidFill>
                  <a:srgbClr val="0000FF"/>
                </a:solidFill>
                <a:latin typeface="Arial Black" pitchFamily="34" charset="0"/>
              </a:rPr>
              <a:t>(</a:t>
            </a:r>
            <a:r>
              <a:rPr lang="cs-CZ" i="1" u="sng" dirty="0" err="1">
                <a:solidFill>
                  <a:srgbClr val="0000FF"/>
                </a:solidFill>
                <a:latin typeface="Arial Black" pitchFamily="34" charset="0"/>
              </a:rPr>
              <a:t>eng</a:t>
            </a:r>
            <a:r>
              <a:rPr lang="cs-CZ" i="1" u="sng" cap="all" dirty="0">
                <a:solidFill>
                  <a:srgbClr val="0000FF"/>
                </a:solidFill>
                <a:latin typeface="Arial Black" pitchFamily="34" charset="0"/>
              </a:rPr>
              <a:t>. </a:t>
            </a:r>
            <a:r>
              <a:rPr lang="cs-CZ" i="1" u="sng" cap="all" dirty="0" err="1">
                <a:solidFill>
                  <a:srgbClr val="0000FF"/>
                </a:solidFill>
                <a:latin typeface="Arial Black" pitchFamily="34" charset="0"/>
              </a:rPr>
              <a:t>D</a:t>
            </a:r>
            <a:r>
              <a:rPr lang="cs-CZ" i="1" u="sng" dirty="0" err="1">
                <a:solidFill>
                  <a:srgbClr val="0000FF"/>
                </a:solidFill>
                <a:latin typeface="Arial Black" pitchFamily="34" charset="0"/>
              </a:rPr>
              <a:t>ischarge</a:t>
            </a:r>
            <a:r>
              <a:rPr lang="cs-CZ" i="1" u="sng" cap="all" dirty="0">
                <a:solidFill>
                  <a:srgbClr val="0000FF"/>
                </a:solidFill>
                <a:latin typeface="Arial Black" pitchFamily="34" charset="0"/>
              </a:rPr>
              <a:t>, </a:t>
            </a:r>
            <a:r>
              <a:rPr lang="cs-CZ" i="1" u="sng" cap="all" dirty="0" err="1">
                <a:solidFill>
                  <a:srgbClr val="0000FF"/>
                </a:solidFill>
                <a:latin typeface="Arial Black" pitchFamily="34" charset="0"/>
              </a:rPr>
              <a:t>B</a:t>
            </a:r>
            <a:r>
              <a:rPr lang="cs-CZ" i="1" u="sng" dirty="0" err="1">
                <a:solidFill>
                  <a:srgbClr val="0000FF"/>
                </a:solidFill>
                <a:latin typeface="Arial Black" pitchFamily="34" charset="0"/>
              </a:rPr>
              <a:t>leeding</a:t>
            </a:r>
            <a:r>
              <a:rPr lang="cs-CZ" i="1" u="sng" cap="all" dirty="0">
                <a:solidFill>
                  <a:srgbClr val="0000FF"/>
                </a:solidFill>
                <a:latin typeface="Arial Black" pitchFamily="34" charset="0"/>
              </a:rPr>
              <a:t>)</a:t>
            </a:r>
          </a:p>
          <a:p>
            <a:endParaRPr lang="cs-CZ" u="sng" cap="all" dirty="0">
              <a:solidFill>
                <a:srgbClr val="0000FF"/>
              </a:solidFill>
              <a:latin typeface="Arial Black" pitchFamily="34" charset="0"/>
            </a:endParaRPr>
          </a:p>
          <a:p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cs-CZ" dirty="0" err="1">
                <a:solidFill>
                  <a:srgbClr val="008000"/>
                </a:solidFill>
                <a:latin typeface="Arial Black" pitchFamily="34" charset="0"/>
              </a:rPr>
              <a:t>terpenoidní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sloučeniny          </a:t>
            </a:r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silice</a:t>
            </a:r>
          </a:p>
          <a:p>
            <a:pPr>
              <a:buNone/>
            </a:pPr>
            <a:r>
              <a:rPr lang="cs-CZ" cap="small" dirty="0">
                <a:solidFill>
                  <a:srgbClr val="008000"/>
                </a:solidFill>
                <a:latin typeface="Arial Black" pitchFamily="34" charset="0"/>
              </a:rPr>
              <a:t>pevná látka 				</a:t>
            </a:r>
            <a:r>
              <a:rPr lang="cs-CZ" cap="small" dirty="0">
                <a:solidFill>
                  <a:srgbClr val="C00000"/>
                </a:solidFill>
                <a:latin typeface="Arial Black" pitchFamily="34" charset="0"/>
              </a:rPr>
              <a:t>kapalina</a:t>
            </a:r>
          </a:p>
          <a:p>
            <a:pPr>
              <a:buNone/>
            </a:pPr>
            <a:r>
              <a:rPr lang="cs-CZ" cap="small" dirty="0">
                <a:solidFill>
                  <a:srgbClr val="008000"/>
                </a:solidFill>
                <a:latin typeface="Arial Black" pitchFamily="34" charset="0"/>
              </a:rPr>
              <a:t>(PRYSKYŘICE)                     </a:t>
            </a:r>
            <a:r>
              <a:rPr lang="cs-CZ" sz="4000" cap="small" dirty="0">
                <a:solidFill>
                  <a:srgbClr val="C00000"/>
                </a:solidFill>
                <a:latin typeface="Arial Black" pitchFamily="34" charset="0"/>
              </a:rPr>
              <a:t>kapalina</a:t>
            </a:r>
          </a:p>
          <a:p>
            <a:pPr>
              <a:buNone/>
            </a:pPr>
            <a:r>
              <a:rPr lang="cs-CZ" sz="4000" cap="small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sk-SK" sz="36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eng</a:t>
            </a:r>
            <a:r>
              <a:rPr lang="sk-SK" sz="3600" b="1" i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. </a:t>
            </a:r>
            <a:r>
              <a:rPr lang="sk-SK" sz="36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Resin</a:t>
            </a:r>
            <a:endParaRPr lang="cs-CZ" dirty="0"/>
          </a:p>
        </p:txBody>
      </p:sp>
      <p:cxnSp>
        <p:nvCxnSpPr>
          <p:cNvPr id="13" name="Přímá spojovací šipka 12"/>
          <p:cNvCxnSpPr/>
          <p:nvPr/>
        </p:nvCxnSpPr>
        <p:spPr>
          <a:xfrm>
            <a:off x="5508104" y="2492896"/>
            <a:ext cx="1872208" cy="122413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2339752" y="2492896"/>
            <a:ext cx="944488" cy="129614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9144000" y="2492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5940152" y="5085184"/>
            <a:ext cx="320384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i="1" dirty="0" err="1">
                <a:solidFill>
                  <a:srgbClr val="0000FF"/>
                </a:solidFill>
                <a:latin typeface="Arial Black" pitchFamily="34" charset="0"/>
              </a:rPr>
              <a:t>eng</a:t>
            </a:r>
            <a:r>
              <a:rPr lang="cs-CZ" sz="3600" i="1" cap="small" dirty="0">
                <a:solidFill>
                  <a:srgbClr val="0000FF"/>
                </a:solidFill>
                <a:latin typeface="Arial Black" pitchFamily="34" charset="0"/>
              </a:rPr>
              <a:t>. </a:t>
            </a:r>
            <a:r>
              <a:rPr lang="cs-CZ" sz="3600" i="1" cap="small" dirty="0" err="1">
                <a:solidFill>
                  <a:srgbClr val="0000FF"/>
                </a:solidFill>
                <a:latin typeface="Arial Black" pitchFamily="34" charset="0"/>
              </a:rPr>
              <a:t>essential</a:t>
            </a:r>
            <a:r>
              <a:rPr lang="cs-CZ" sz="3600" i="1" cap="small" dirty="0">
                <a:solidFill>
                  <a:srgbClr val="0000FF"/>
                </a:solidFill>
                <a:latin typeface="Arial Black" pitchFamily="34" charset="0"/>
              </a:rPr>
              <a:t>/</a:t>
            </a:r>
          </a:p>
          <a:p>
            <a:r>
              <a:rPr lang="cs-CZ" sz="3600" i="1" cap="small" dirty="0" err="1">
                <a:solidFill>
                  <a:srgbClr val="0000FF"/>
                </a:solidFill>
                <a:latin typeface="Arial Black" pitchFamily="34" charset="0"/>
              </a:rPr>
              <a:t>ethereal</a:t>
            </a:r>
            <a:r>
              <a:rPr lang="cs-CZ" sz="3600" i="1" cap="small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600" i="1" cap="small" dirty="0" err="1">
                <a:solidFill>
                  <a:srgbClr val="0000FF"/>
                </a:solidFill>
                <a:latin typeface="Arial Black" pitchFamily="34" charset="0"/>
              </a:rPr>
              <a:t>oil</a:t>
            </a:r>
            <a:endParaRPr lang="cs-CZ" sz="3600" i="1" dirty="0">
              <a:solidFill>
                <a:srgbClr val="0000FF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23528" y="486916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0" y="188640"/>
            <a:ext cx="8928992" cy="980728"/>
          </a:xfrm>
        </p:spPr>
        <p:txBody>
          <a:bodyPr/>
          <a:lstStyle/>
          <a:p>
            <a:r>
              <a:rPr lang="sk-SK" sz="3200" b="1" kern="1200" dirty="0" err="1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Přírodní</a:t>
            </a:r>
            <a:r>
              <a:rPr lang="sk-SK" sz="32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PRYSKYŘICE – HISTORIE  </a:t>
            </a:r>
            <a:br>
              <a:rPr lang="sk-SK" sz="32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sk-SK" sz="3200" b="1" i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32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eng</a:t>
            </a:r>
            <a:r>
              <a:rPr lang="sk-SK" sz="3200" b="1" i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. </a:t>
            </a:r>
            <a:r>
              <a:rPr lang="sk-SK" sz="32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Natural</a:t>
            </a:r>
            <a:r>
              <a:rPr lang="sk-SK" sz="3200" b="1" i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32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Resins</a:t>
            </a:r>
            <a:endParaRPr lang="cs-CZ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025527-9F19-49D7-9118-5AE1A4B1AC5A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  <a:solidFill>
            <a:schemeClr val="bg1"/>
          </a:solidFill>
        </p:spPr>
        <p:txBody>
          <a:bodyPr/>
          <a:lstStyle/>
          <a:p>
            <a:pPr marL="0" indent="0" algn="ctr">
              <a:buNone/>
            </a:pPr>
            <a:r>
              <a:rPr lang="cs-CZ" sz="5400" cap="all" dirty="0">
                <a:solidFill>
                  <a:srgbClr val="00B050"/>
                </a:solidFill>
                <a:latin typeface="Arial Black" pitchFamily="34" charset="0"/>
              </a:rPr>
              <a:t>KADIDLOVNÍK</a:t>
            </a:r>
            <a:endParaRPr lang="cs-CZ" cap="all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9144000" y="2492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23528" y="486916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9549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PRYSKYŘICE </a:t>
            </a:r>
            <a:r>
              <a:rPr lang="sk-SK" sz="2800" b="1" kern="1200" dirty="0" err="1">
                <a:solidFill>
                  <a:srgbClr val="FF0000"/>
                </a:solidFill>
                <a:ea typeface="Times New Roman"/>
                <a:cs typeface="Times New Roman"/>
              </a:rPr>
              <a:t>versus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SILICE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BF0C6E-EC99-41AF-80E1-355316D9DBFB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824536"/>
          </a:xfrm>
        </p:spPr>
        <p:txBody>
          <a:bodyPr/>
          <a:lstStyle/>
          <a:p>
            <a:pPr>
              <a:buNone/>
            </a:pPr>
            <a:r>
              <a:rPr lang="sk-SK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PRYSKYŘICE </a:t>
            </a:r>
            <a:r>
              <a:rPr lang="sk-SK" sz="2400" b="1" kern="1200" dirty="0" err="1">
                <a:solidFill>
                  <a:srgbClr val="FF0000"/>
                </a:solidFill>
                <a:ea typeface="Times New Roman"/>
                <a:cs typeface="Times New Roman"/>
              </a:rPr>
              <a:t>jsou</a:t>
            </a:r>
            <a:r>
              <a:rPr lang="sk-SK" sz="24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 látky </a:t>
            </a:r>
            <a:r>
              <a:rPr lang="sk-SK" b="1" kern="1200" dirty="0" err="1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oligomerní</a:t>
            </a:r>
            <a:r>
              <a:rPr lang="sk-SK" sz="24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, </a:t>
            </a:r>
            <a:r>
              <a:rPr lang="sk-SK" sz="2400" b="1" kern="1200" dirty="0" err="1">
                <a:solidFill>
                  <a:srgbClr val="FF0000"/>
                </a:solidFill>
                <a:ea typeface="Times New Roman"/>
                <a:cs typeface="Times New Roman"/>
              </a:rPr>
              <a:t>viskózní</a:t>
            </a:r>
            <a:r>
              <a:rPr lang="sk-SK" sz="24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, </a:t>
            </a:r>
            <a:r>
              <a:rPr lang="sk-SK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málo </a:t>
            </a:r>
            <a:r>
              <a:rPr lang="sk-SK" b="1" kern="1200" dirty="0" err="1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těkavé</a:t>
            </a:r>
            <a:endParaRPr lang="sk-SK" b="1" kern="1200" dirty="0">
              <a:solidFill>
                <a:srgbClr val="FF0000"/>
              </a:solidFill>
              <a:latin typeface="Arial Black" pitchFamily="34" charset="0"/>
              <a:ea typeface="Times New Roman"/>
              <a:cs typeface="Times New Roman"/>
            </a:endParaRPr>
          </a:p>
          <a:p>
            <a:pPr>
              <a:buNone/>
            </a:pPr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Silice</a:t>
            </a:r>
            <a:r>
              <a:rPr lang="cs-CZ" dirty="0"/>
              <a:t> </a:t>
            </a:r>
            <a:r>
              <a:rPr lang="cs-CZ" sz="2400" dirty="0"/>
              <a:t>jsou </a:t>
            </a:r>
            <a:r>
              <a:rPr lang="cs-CZ" dirty="0">
                <a:latin typeface="Arial Black" pitchFamily="34" charset="0"/>
                <a:hlinkClick r:id="rId2" tooltip="Těkavost"/>
              </a:rPr>
              <a:t>těkavé</a:t>
            </a:r>
            <a:r>
              <a:rPr lang="cs-CZ" sz="2400" dirty="0"/>
              <a:t>, ve vodě </a:t>
            </a:r>
            <a:r>
              <a:rPr lang="cs-CZ" sz="2400" dirty="0">
                <a:hlinkClick r:id="rId3" tooltip="Rozpustnost"/>
              </a:rPr>
              <a:t>nerozpustné</a:t>
            </a:r>
            <a:r>
              <a:rPr lang="cs-CZ" sz="2400" dirty="0"/>
              <a:t>, </a:t>
            </a:r>
            <a:r>
              <a:rPr lang="cs-CZ" sz="2400" dirty="0">
                <a:hlinkClick r:id="rId4" tooltip="Olej"/>
              </a:rPr>
              <a:t>olejovité</a:t>
            </a:r>
            <a:r>
              <a:rPr lang="cs-CZ" sz="2400" dirty="0"/>
              <a:t> látky nebo </a:t>
            </a:r>
            <a:r>
              <a:rPr lang="cs-CZ" sz="2400" dirty="0">
                <a:hlinkClick r:id="rId5" tooltip="Směs"/>
              </a:rPr>
              <a:t>směsi</a:t>
            </a:r>
            <a:r>
              <a:rPr lang="cs-CZ" sz="2400" dirty="0"/>
              <a:t> látek, často jsou </a:t>
            </a:r>
            <a:r>
              <a:rPr lang="cs-CZ" sz="2400" dirty="0">
                <a:hlinkClick r:id="rId6" tooltip="Vůně"/>
              </a:rPr>
              <a:t>vonné</a:t>
            </a:r>
            <a:r>
              <a:rPr lang="cs-CZ" sz="2400" dirty="0"/>
              <a:t> a mají palčivou </a:t>
            </a:r>
            <a:r>
              <a:rPr lang="cs-CZ" sz="2400" dirty="0">
                <a:hlinkClick r:id="rId7" tooltip="Chuť"/>
              </a:rPr>
              <a:t>chuť</a:t>
            </a:r>
            <a:r>
              <a:rPr lang="cs-CZ" sz="2400" dirty="0"/>
              <a:t>. Jsou velmi těkavé i při nízkých </a:t>
            </a:r>
            <a:r>
              <a:rPr lang="cs-CZ" sz="2400" dirty="0">
                <a:hlinkClick r:id="rId8" tooltip="Teplota"/>
              </a:rPr>
              <a:t>teplotách</a:t>
            </a:r>
            <a:r>
              <a:rPr lang="cs-CZ" sz="2400" dirty="0"/>
              <a:t>.</a:t>
            </a:r>
          </a:p>
          <a:p>
            <a:pPr algn="ctr">
              <a:buNone/>
            </a:pPr>
            <a:r>
              <a:rPr lang="cs-CZ" sz="4400" dirty="0">
                <a:solidFill>
                  <a:srgbClr val="008000"/>
                </a:solidFill>
                <a:latin typeface="Arial Black" pitchFamily="34" charset="0"/>
              </a:rPr>
              <a:t>V obou přídech se jedná o TERPENOIDY</a:t>
            </a:r>
          </a:p>
          <a:p>
            <a:pPr>
              <a:buNone/>
            </a:pPr>
            <a:r>
              <a:rPr lang="cs-CZ" sz="2400" dirty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sk-SK" sz="54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Šelak (</a:t>
            </a:r>
            <a:r>
              <a:rPr lang="sk-SK" sz="54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eng</a:t>
            </a:r>
            <a:r>
              <a:rPr lang="sk-SK" sz="5400" b="1" i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. </a:t>
            </a:r>
            <a:r>
              <a:rPr lang="sk-SK" sz="54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Shellac</a:t>
            </a:r>
            <a:r>
              <a:rPr lang="sk-SK" sz="54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)</a:t>
            </a:r>
            <a:endParaRPr lang="cs-CZ" sz="5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20DE96-8081-4BF3-BF63-3C17B5A30A6F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251520" y="980728"/>
            <a:ext cx="8568952" cy="5145435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Produkt živočišný </a:t>
            </a:r>
            <a:r>
              <a:rPr lang="cs-CZ" dirty="0">
                <a:solidFill>
                  <a:srgbClr val="FF0000"/>
                </a:solidFill>
              </a:rPr>
              <a:t>&gt; hmyzí sekret</a:t>
            </a:r>
          </a:p>
          <a:p>
            <a:r>
              <a:rPr lang="cs-CZ" dirty="0"/>
              <a:t>Neobsahuje terpenové kyseliny, ale vyšší </a:t>
            </a:r>
            <a:r>
              <a:rPr lang="cs-CZ" dirty="0" err="1"/>
              <a:t>polyhydroxykyseliny</a:t>
            </a:r>
            <a:r>
              <a:rPr lang="cs-CZ" dirty="0"/>
              <a:t>, hlavně (až 50 % hmot.) </a:t>
            </a:r>
            <a:r>
              <a:rPr lang="cs-CZ" dirty="0" err="1"/>
              <a:t>aleuritové</a:t>
            </a:r>
            <a:r>
              <a:rPr lang="cs-CZ" dirty="0"/>
              <a:t> kyseliny a její oligomery</a:t>
            </a:r>
          </a:p>
          <a:p>
            <a:pPr algn="ctr">
              <a:buNone/>
            </a:pPr>
            <a:r>
              <a:rPr lang="cs-CZ" b="1" dirty="0">
                <a:solidFill>
                  <a:srgbClr val="FF0000"/>
                </a:solidFill>
              </a:rPr>
              <a:t>HOCH</a:t>
            </a:r>
            <a:r>
              <a:rPr lang="cs-CZ" b="1" baseline="-25000" dirty="0">
                <a:solidFill>
                  <a:srgbClr val="FF0000"/>
                </a:solidFill>
              </a:rPr>
              <a:t>2</a:t>
            </a:r>
            <a:r>
              <a:rPr lang="cs-CZ" b="1" dirty="0">
                <a:solidFill>
                  <a:srgbClr val="FF0000"/>
                </a:solidFill>
              </a:rPr>
              <a:t>(CH</a:t>
            </a:r>
            <a:r>
              <a:rPr lang="cs-CZ" b="1" baseline="-25000" dirty="0">
                <a:solidFill>
                  <a:srgbClr val="FF0000"/>
                </a:solidFill>
              </a:rPr>
              <a:t>2</a:t>
            </a:r>
            <a:r>
              <a:rPr lang="cs-CZ" b="1" dirty="0">
                <a:solidFill>
                  <a:srgbClr val="FF0000"/>
                </a:solidFill>
              </a:rPr>
              <a:t>)</a:t>
            </a:r>
            <a:r>
              <a:rPr lang="cs-CZ" b="1" baseline="-25000" dirty="0">
                <a:solidFill>
                  <a:srgbClr val="FF0000"/>
                </a:solidFill>
              </a:rPr>
              <a:t>5</a:t>
            </a:r>
            <a:r>
              <a:rPr lang="cs-CZ" b="1" dirty="0">
                <a:solidFill>
                  <a:srgbClr val="FF0000"/>
                </a:solidFill>
              </a:rPr>
              <a:t>CH(OH)CH(OH)(CH</a:t>
            </a:r>
            <a:r>
              <a:rPr lang="cs-CZ" b="1" baseline="-25000" dirty="0">
                <a:solidFill>
                  <a:srgbClr val="FF0000"/>
                </a:solidFill>
              </a:rPr>
              <a:t>2</a:t>
            </a:r>
            <a:r>
              <a:rPr lang="cs-CZ" b="1" dirty="0">
                <a:solidFill>
                  <a:srgbClr val="FF0000"/>
                </a:solidFill>
              </a:rPr>
              <a:t>)</a:t>
            </a:r>
            <a:r>
              <a:rPr lang="cs-CZ" b="1" baseline="-25000" dirty="0">
                <a:solidFill>
                  <a:srgbClr val="FF0000"/>
                </a:solidFill>
              </a:rPr>
              <a:t>7</a:t>
            </a:r>
            <a:r>
              <a:rPr lang="cs-CZ" b="1" dirty="0">
                <a:solidFill>
                  <a:srgbClr val="FF0000"/>
                </a:solidFill>
              </a:rPr>
              <a:t>COOH</a:t>
            </a:r>
          </a:p>
          <a:p>
            <a:r>
              <a:rPr lang="cs-CZ" b="1" dirty="0">
                <a:solidFill>
                  <a:srgbClr val="008000"/>
                </a:solidFill>
              </a:rPr>
              <a:t>SILNĚ POLÁRNÍ &gt; rozpustnost v </a:t>
            </a:r>
            <a:r>
              <a:rPr lang="cs-CZ" b="1" dirty="0">
                <a:solidFill>
                  <a:srgbClr val="008000"/>
                </a:solidFill>
                <a:latin typeface="Arial Black" pitchFamily="34" charset="0"/>
              </a:rPr>
              <a:t>alkoholu</a:t>
            </a:r>
            <a:r>
              <a:rPr lang="cs-CZ" b="1" dirty="0">
                <a:solidFill>
                  <a:srgbClr val="008000"/>
                </a:solidFill>
              </a:rPr>
              <a:t> (</a:t>
            </a:r>
            <a:r>
              <a:rPr lang="cs-CZ" b="1" dirty="0" err="1">
                <a:solidFill>
                  <a:srgbClr val="008000"/>
                </a:solidFill>
                <a:latin typeface="Arial Black" pitchFamily="34" charset="0"/>
              </a:rPr>
              <a:t>EtOH</a:t>
            </a:r>
            <a:r>
              <a:rPr lang="cs-CZ" b="1" dirty="0">
                <a:solidFill>
                  <a:srgbClr val="008000"/>
                </a:solidFill>
              </a:rPr>
              <a:t> i jiné) a glykolech</a:t>
            </a:r>
          </a:p>
          <a:p>
            <a:r>
              <a:rPr lang="cs-CZ" b="1" dirty="0">
                <a:solidFill>
                  <a:srgbClr val="0000FF"/>
                </a:solidFill>
              </a:rPr>
              <a:t>Nerozpustný ve vodě, ale za horka v alkalických roztocích &gt; pojivo tuší</a:t>
            </a:r>
          </a:p>
          <a:p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Shellac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002B29-538E-46C2-A684-48FECF60F576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26446"/>
            <a:ext cx="8229600" cy="505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62074"/>
          </a:xfrm>
        </p:spPr>
        <p:txBody>
          <a:bodyPr/>
          <a:lstStyle/>
          <a:p>
            <a:r>
              <a:rPr lang="sk-SK" b="1" kern="1200" dirty="0">
                <a:solidFill>
                  <a:srgbClr val="FF000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Šelak (</a:t>
            </a:r>
            <a:r>
              <a:rPr lang="sk-SK" b="1" i="1" kern="1200" dirty="0" err="1">
                <a:solidFill>
                  <a:srgbClr val="0000FF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eng</a:t>
            </a:r>
            <a:r>
              <a:rPr lang="sk-SK" b="1" i="1" kern="1200" dirty="0">
                <a:solidFill>
                  <a:srgbClr val="0000FF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. </a:t>
            </a:r>
            <a:r>
              <a:rPr lang="sk-SK" b="1" i="1" kern="1200" dirty="0" err="1">
                <a:solidFill>
                  <a:srgbClr val="0000FF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Shellac</a:t>
            </a:r>
            <a:r>
              <a:rPr lang="sk-SK" b="1" kern="1200" dirty="0">
                <a:solidFill>
                  <a:srgbClr val="FF000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) - použití</a:t>
            </a:r>
            <a:endParaRPr lang="cs-CZ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AC5660-3858-46C7-996F-BD855071A33D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07504" y="678707"/>
            <a:ext cx="8928992" cy="6148516"/>
          </a:xfrm>
          <a:solidFill>
            <a:schemeClr val="bg1"/>
          </a:solidFill>
        </p:spPr>
        <p:txBody>
          <a:bodyPr/>
          <a:lstStyle/>
          <a:p>
            <a:pPr algn="ctr">
              <a:buNone/>
            </a:pPr>
            <a:r>
              <a:rPr lang="cs-CZ" sz="2800" b="1" u="sng" dirty="0">
                <a:solidFill>
                  <a:srgbClr val="008000"/>
                </a:solidFill>
                <a:latin typeface="Arial Black" pitchFamily="34" charset="0"/>
              </a:rPr>
              <a:t>HISTORICKÉ POUŽITÍ</a:t>
            </a:r>
          </a:p>
          <a:p>
            <a:r>
              <a:rPr lang="cs-CZ" sz="2000" b="1" cap="small" dirty="0">
                <a:solidFill>
                  <a:srgbClr val="008000"/>
                </a:solidFill>
              </a:rPr>
              <a:t>GRAMOFONOVÉ DESKY, </a:t>
            </a:r>
            <a:r>
              <a:rPr lang="cs-CZ" sz="2000" b="1" dirty="0">
                <a:solidFill>
                  <a:srgbClr val="008000"/>
                </a:solidFill>
              </a:rPr>
              <a:t>ještě před kopolymery vinylchloridu!</a:t>
            </a:r>
          </a:p>
          <a:p>
            <a:r>
              <a:rPr lang="cs-CZ" sz="2000" b="1" dirty="0">
                <a:solidFill>
                  <a:srgbClr val="008000"/>
                </a:solidFill>
                <a:latin typeface="Arial Black" pitchFamily="34" charset="0"/>
              </a:rPr>
              <a:t>ALE PLNĚNO MLETOU BŘIDLICÍ!</a:t>
            </a:r>
          </a:p>
          <a:p>
            <a:pPr algn="ctr">
              <a:buNone/>
            </a:pPr>
            <a:r>
              <a:rPr lang="cs-CZ" sz="2800" b="1" u="sng" dirty="0">
                <a:solidFill>
                  <a:srgbClr val="FF0000"/>
                </a:solidFill>
                <a:latin typeface="Arial Black" pitchFamily="34" charset="0"/>
              </a:rPr>
              <a:t>SOUČASNÉ POUŽITÍ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Ve výrobě hudebních nástrojů se používá k ručnímu lakováni houslí a i na některé dřevěně dechové nástroje vyráběné ze světlého dřeva.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Povrchová úprava dřeva pomoci šelakově politury při restaurátorských pracích. Dřevo se jim lakuje, což mu dodává vynikající vzhled.</a:t>
            </a:r>
          </a:p>
          <a:p>
            <a:r>
              <a:rPr lang="pl-PL" sz="2400" b="1" dirty="0">
                <a:solidFill>
                  <a:srgbClr val="FF0000"/>
                </a:solidFill>
              </a:rPr>
              <a:t>Leštění nábytku (v 18.–19. stoleti).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V potravinářském průmyslu s označením E904, např. na čokoládově dražé. Také na impregnaci povrchů ovoce a zeleniny pro zachováni čerstvosti.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5B6D6-B7F2-438D-93B5-A0860ED48DDD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4294967295"/>
          </p:nvPr>
        </p:nvSpPr>
        <p:spPr>
          <a:xfrm>
            <a:off x="395536" y="260648"/>
            <a:ext cx="8229600" cy="5976664"/>
          </a:xfrm>
        </p:spPr>
        <p:txBody>
          <a:bodyPr/>
          <a:lstStyle/>
          <a:p>
            <a:pPr algn="just">
              <a:buNone/>
            </a:pPr>
            <a:r>
              <a:rPr lang="cs-CZ" sz="1400" b="1" dirty="0">
                <a:solidFill>
                  <a:srgbClr val="FF0000"/>
                </a:solidFill>
              </a:rPr>
              <a:t>Šelakové šupinky </a:t>
            </a:r>
            <a:r>
              <a:rPr lang="cs-CZ" sz="1400" dirty="0" err="1"/>
              <a:t>sa</a:t>
            </a:r>
            <a:r>
              <a:rPr lang="cs-CZ" sz="1400" dirty="0"/>
              <a:t> </a:t>
            </a:r>
            <a:r>
              <a:rPr lang="cs-CZ" sz="1400" dirty="0" err="1"/>
              <a:t>pred</a:t>
            </a:r>
            <a:r>
              <a:rPr lang="cs-CZ" sz="1400" dirty="0"/>
              <a:t> samotným použitím </a:t>
            </a:r>
            <a:r>
              <a:rPr lang="cs-CZ" sz="1400" dirty="0" err="1"/>
              <a:t>musia</a:t>
            </a:r>
            <a:r>
              <a:rPr lang="cs-CZ" sz="1400" dirty="0"/>
              <a:t> </a:t>
            </a:r>
            <a:r>
              <a:rPr lang="cs-CZ" sz="1400" dirty="0" err="1"/>
              <a:t>vyčistiť</a:t>
            </a:r>
            <a:r>
              <a:rPr lang="cs-CZ" sz="1400" dirty="0"/>
              <a:t> </a:t>
            </a:r>
            <a:r>
              <a:rPr lang="cs-CZ" sz="1400" dirty="0" err="1"/>
              <a:t>rozpustením</a:t>
            </a:r>
            <a:r>
              <a:rPr lang="cs-CZ" sz="1400" dirty="0"/>
              <a:t> v </a:t>
            </a:r>
            <a:r>
              <a:rPr lang="cs-CZ" sz="1400" dirty="0" err="1"/>
              <a:t>denaturovanom</a:t>
            </a:r>
            <a:r>
              <a:rPr lang="cs-CZ" sz="1400" dirty="0"/>
              <a:t> alkohole v </a:t>
            </a:r>
            <a:r>
              <a:rPr lang="cs-CZ" sz="1400" dirty="0" err="1"/>
              <a:t>pomere</a:t>
            </a:r>
            <a:r>
              <a:rPr lang="cs-CZ" sz="1400" dirty="0"/>
              <a:t> 1:2 (1 objemový </a:t>
            </a:r>
            <a:r>
              <a:rPr lang="cs-CZ" sz="1400" dirty="0" err="1"/>
              <a:t>diel</a:t>
            </a:r>
            <a:r>
              <a:rPr lang="cs-CZ" sz="1400" dirty="0"/>
              <a:t> šelaku na 2 objemové </a:t>
            </a:r>
            <a:r>
              <a:rPr lang="cs-CZ" sz="1400" dirty="0" err="1"/>
              <a:t>diely</a:t>
            </a:r>
            <a:r>
              <a:rPr lang="cs-CZ" sz="1400" dirty="0"/>
              <a:t> denaturovaného alkoholu).</a:t>
            </a:r>
            <a:br>
              <a:rPr lang="cs-CZ" sz="1400" dirty="0"/>
            </a:br>
            <a:r>
              <a:rPr lang="cs-CZ" sz="1400" dirty="0" err="1"/>
              <a:t>Týmto</a:t>
            </a:r>
            <a:r>
              <a:rPr lang="cs-CZ" sz="1400" dirty="0"/>
              <a:t> si </a:t>
            </a:r>
            <a:r>
              <a:rPr lang="cs-CZ" sz="1400" dirty="0" err="1"/>
              <a:t>vytvoríme</a:t>
            </a:r>
            <a:r>
              <a:rPr lang="cs-CZ" sz="1400" dirty="0"/>
              <a:t> základný roztok. Šelak nasypeme do denaturovaného alkoholu a necháme </a:t>
            </a:r>
            <a:r>
              <a:rPr lang="cs-CZ" sz="1400" dirty="0" err="1"/>
              <a:t>rozpustiť</a:t>
            </a:r>
            <a:r>
              <a:rPr lang="cs-CZ" sz="1400" dirty="0"/>
              <a:t>. Po </a:t>
            </a:r>
            <a:r>
              <a:rPr lang="cs-CZ" sz="1400" dirty="0" err="1"/>
              <a:t>niekoľkých</a:t>
            </a:r>
            <a:r>
              <a:rPr lang="cs-CZ" sz="1400" dirty="0"/>
              <a:t> </a:t>
            </a:r>
            <a:r>
              <a:rPr lang="cs-CZ" sz="1400" dirty="0" err="1"/>
              <a:t>dňoch</a:t>
            </a:r>
            <a:r>
              <a:rPr lang="cs-CZ" sz="1400" dirty="0"/>
              <a:t>, </a:t>
            </a:r>
            <a:r>
              <a:rPr lang="cs-CZ" sz="1400" dirty="0" err="1"/>
              <a:t>pričom</a:t>
            </a:r>
            <a:r>
              <a:rPr lang="cs-CZ" sz="1400" dirty="0"/>
              <a:t> z času na čas roztok </a:t>
            </a:r>
            <a:r>
              <a:rPr lang="cs-CZ" sz="1400" dirty="0" err="1"/>
              <a:t>premiešame</a:t>
            </a:r>
            <a:r>
              <a:rPr lang="cs-CZ" sz="1400" dirty="0"/>
              <a:t>, </a:t>
            </a:r>
            <a:r>
              <a:rPr lang="cs-CZ" sz="1400" dirty="0" err="1"/>
              <a:t>sa</a:t>
            </a:r>
            <a:r>
              <a:rPr lang="cs-CZ" sz="1400" dirty="0"/>
              <a:t> na spodku nádoby </a:t>
            </a:r>
            <a:r>
              <a:rPr lang="cs-CZ" sz="1400" dirty="0" err="1"/>
              <a:t>usadia</a:t>
            </a:r>
            <a:r>
              <a:rPr lang="cs-CZ" sz="1400" dirty="0"/>
              <a:t> nečistoty. Po </a:t>
            </a:r>
            <a:r>
              <a:rPr lang="cs-CZ" sz="1400" dirty="0" err="1"/>
              <a:t>rozpustení</a:t>
            </a:r>
            <a:r>
              <a:rPr lang="cs-CZ" sz="1400" dirty="0"/>
              <a:t> roztok </a:t>
            </a:r>
            <a:r>
              <a:rPr lang="cs-CZ" sz="1400" dirty="0" err="1"/>
              <a:t>pozorne</a:t>
            </a:r>
            <a:r>
              <a:rPr lang="cs-CZ" sz="1400" dirty="0"/>
              <a:t> </a:t>
            </a:r>
            <a:r>
              <a:rPr lang="cs-CZ" sz="1400" dirty="0" err="1"/>
              <a:t>prelejeme</a:t>
            </a:r>
            <a:r>
              <a:rPr lang="cs-CZ" sz="1400" dirty="0"/>
              <a:t> do </a:t>
            </a:r>
            <a:r>
              <a:rPr lang="cs-CZ" sz="1400" dirty="0" err="1"/>
              <a:t>pripravenej</a:t>
            </a:r>
            <a:r>
              <a:rPr lang="cs-CZ" sz="1400" dirty="0"/>
              <a:t> </a:t>
            </a:r>
            <a:r>
              <a:rPr lang="cs-CZ" sz="1400" dirty="0" err="1"/>
              <a:t>čistej</a:t>
            </a:r>
            <a:r>
              <a:rPr lang="cs-CZ" sz="1400" dirty="0"/>
              <a:t> , </a:t>
            </a:r>
            <a:r>
              <a:rPr lang="cs-CZ" sz="1400" dirty="0" err="1"/>
              <a:t>dobre</a:t>
            </a:r>
            <a:r>
              <a:rPr lang="cs-CZ" sz="1400" dirty="0"/>
              <a:t> </a:t>
            </a:r>
            <a:r>
              <a:rPr lang="cs-CZ" sz="1400" dirty="0" err="1"/>
              <a:t>uzavierateľnej</a:t>
            </a:r>
            <a:r>
              <a:rPr lang="cs-CZ" sz="1400" dirty="0"/>
              <a:t>, nádoby tak, aby </a:t>
            </a:r>
            <a:r>
              <a:rPr lang="cs-CZ" sz="1400" dirty="0" err="1"/>
              <a:t>sa</a:t>
            </a:r>
            <a:r>
              <a:rPr lang="cs-CZ" sz="1400" dirty="0"/>
              <a:t> tam nedostali </a:t>
            </a:r>
            <a:r>
              <a:rPr lang="cs-CZ" sz="1400" dirty="0" err="1"/>
              <a:t>usadené</a:t>
            </a:r>
            <a:r>
              <a:rPr lang="cs-CZ" sz="1400" dirty="0"/>
              <a:t> nečistoty a </a:t>
            </a:r>
            <a:r>
              <a:rPr lang="cs-CZ" sz="1400" dirty="0" err="1"/>
              <a:t>nerozpustiteľné</a:t>
            </a:r>
            <a:r>
              <a:rPr lang="cs-CZ" sz="1400" dirty="0"/>
              <a:t> </a:t>
            </a:r>
            <a:r>
              <a:rPr lang="cs-CZ" sz="1400" dirty="0" err="1"/>
              <a:t>kúsky</a:t>
            </a:r>
            <a:r>
              <a:rPr lang="cs-CZ" sz="1400" dirty="0"/>
              <a:t>. </a:t>
            </a:r>
            <a:r>
              <a:rPr lang="cs-CZ" sz="1400" i="1" dirty="0"/>
              <a:t>(Do nádoby, v </a:t>
            </a:r>
            <a:r>
              <a:rPr lang="cs-CZ" sz="1400" i="1" dirty="0" err="1"/>
              <a:t>ktorej</a:t>
            </a:r>
            <a:r>
              <a:rPr lang="cs-CZ" sz="1400" i="1" dirty="0"/>
              <a:t> nám </a:t>
            </a:r>
            <a:r>
              <a:rPr lang="cs-CZ" sz="1400" i="1" dirty="0" err="1"/>
              <a:t>zostali</a:t>
            </a:r>
            <a:r>
              <a:rPr lang="cs-CZ" sz="1400" i="1" dirty="0"/>
              <a:t> nečistoty </a:t>
            </a:r>
            <a:r>
              <a:rPr lang="cs-CZ" sz="1400" i="1" dirty="0" err="1"/>
              <a:t>prilejeme</a:t>
            </a:r>
            <a:r>
              <a:rPr lang="cs-CZ" sz="1400" i="1" dirty="0"/>
              <a:t> malé množstvo alkoholu, znova necháme pár dní </a:t>
            </a:r>
            <a:r>
              <a:rPr lang="cs-CZ" sz="1400" i="1" dirty="0" err="1"/>
              <a:t>odstáť</a:t>
            </a:r>
            <a:r>
              <a:rPr lang="cs-CZ" sz="1400" i="1" dirty="0"/>
              <a:t> – tento roztok </a:t>
            </a:r>
            <a:r>
              <a:rPr lang="cs-CZ" sz="1400" i="1" dirty="0" err="1"/>
              <a:t>môžeme</a:t>
            </a:r>
            <a:r>
              <a:rPr lang="cs-CZ" sz="1400" i="1" dirty="0"/>
              <a:t> </a:t>
            </a:r>
            <a:r>
              <a:rPr lang="cs-CZ" sz="1400" i="1" dirty="0" err="1"/>
              <a:t>použiť</a:t>
            </a:r>
            <a:r>
              <a:rPr lang="cs-CZ" sz="1400" i="1" dirty="0"/>
              <a:t>, po </a:t>
            </a:r>
            <a:r>
              <a:rPr lang="cs-CZ" sz="1400" i="1" dirty="0" err="1"/>
              <a:t>prefiltrovaní</a:t>
            </a:r>
            <a:r>
              <a:rPr lang="cs-CZ" sz="1400" i="1" dirty="0"/>
              <a:t>, na </a:t>
            </a:r>
            <a:r>
              <a:rPr lang="cs-CZ" sz="1400" i="1" dirty="0" err="1"/>
              <a:t>náter</a:t>
            </a:r>
            <a:r>
              <a:rPr lang="cs-CZ" sz="1400" i="1" dirty="0"/>
              <a:t> povrchu </a:t>
            </a:r>
            <a:r>
              <a:rPr lang="cs-CZ" sz="1400" i="1" dirty="0" err="1"/>
              <a:t>pred</a:t>
            </a:r>
            <a:r>
              <a:rPr lang="cs-CZ" sz="1400" i="1" dirty="0"/>
              <a:t> </a:t>
            </a:r>
            <a:r>
              <a:rPr lang="cs-CZ" sz="1400" b="1" i="1" dirty="0" err="1"/>
              <a:t>voskovaním</a:t>
            </a:r>
            <a:r>
              <a:rPr lang="cs-CZ" sz="1400" i="1" dirty="0"/>
              <a:t>, čím </a:t>
            </a:r>
            <a:r>
              <a:rPr lang="cs-CZ" sz="1400" i="1" dirty="0" err="1"/>
              <a:t>dosiahneme</a:t>
            </a:r>
            <a:r>
              <a:rPr lang="cs-CZ" sz="1400" i="1" dirty="0"/>
              <a:t> vyšší lesk po nanesení vosku.)</a:t>
            </a:r>
            <a:r>
              <a:rPr lang="cs-CZ" sz="1400" dirty="0"/>
              <a:t> Roztok </a:t>
            </a:r>
            <a:r>
              <a:rPr lang="cs-CZ" sz="1400" dirty="0" err="1"/>
              <a:t>následne</a:t>
            </a:r>
            <a:r>
              <a:rPr lang="cs-CZ" sz="1400" dirty="0"/>
              <a:t> </a:t>
            </a:r>
            <a:r>
              <a:rPr lang="cs-CZ" sz="1400" dirty="0" err="1"/>
              <a:t>zriedime</a:t>
            </a:r>
            <a:r>
              <a:rPr lang="cs-CZ" sz="1400" dirty="0"/>
              <a:t> </a:t>
            </a:r>
            <a:r>
              <a:rPr lang="cs-CZ" sz="1400" dirty="0" err="1"/>
              <a:t>pridaním</a:t>
            </a:r>
            <a:r>
              <a:rPr lang="cs-CZ" sz="1400" dirty="0"/>
              <a:t> troj- až </a:t>
            </a:r>
            <a:r>
              <a:rPr lang="cs-CZ" sz="1400" dirty="0" err="1"/>
              <a:t>štvornásobného</a:t>
            </a:r>
            <a:r>
              <a:rPr lang="cs-CZ" sz="1400" dirty="0"/>
              <a:t> množstva denaturovaného alkoholu. Na tzv. </a:t>
            </a:r>
            <a:r>
              <a:rPr lang="cs-CZ" sz="1400" b="1" dirty="0" err="1">
                <a:solidFill>
                  <a:srgbClr val="FF0000"/>
                </a:solidFill>
              </a:rPr>
              <a:t>základovanie</a:t>
            </a:r>
            <a:r>
              <a:rPr lang="cs-CZ" sz="1400" dirty="0"/>
              <a:t>, </a:t>
            </a:r>
            <a:r>
              <a:rPr lang="cs-CZ" sz="1400" dirty="0" err="1"/>
              <a:t>t.j</a:t>
            </a:r>
            <a:r>
              <a:rPr lang="cs-CZ" sz="1400" dirty="0"/>
              <a:t>. </a:t>
            </a:r>
            <a:r>
              <a:rPr lang="cs-CZ" sz="1400" dirty="0" err="1"/>
              <a:t>vytvorenie</a:t>
            </a:r>
            <a:r>
              <a:rPr lang="cs-CZ" sz="1400" dirty="0"/>
              <a:t> </a:t>
            </a:r>
            <a:r>
              <a:rPr lang="cs-CZ" sz="1400" dirty="0" err="1"/>
              <a:t>základnej</a:t>
            </a:r>
            <a:r>
              <a:rPr lang="cs-CZ" sz="1400" dirty="0"/>
              <a:t> vrstvy </a:t>
            </a:r>
            <a:r>
              <a:rPr lang="cs-CZ" sz="1400" dirty="0" err="1"/>
              <a:t>politúry</a:t>
            </a:r>
            <a:r>
              <a:rPr lang="cs-CZ" sz="1400" dirty="0"/>
              <a:t> </a:t>
            </a:r>
            <a:r>
              <a:rPr lang="cs-CZ" sz="1400" dirty="0" err="1"/>
              <a:t>sa</a:t>
            </a:r>
            <a:r>
              <a:rPr lang="cs-CZ" sz="1400" dirty="0"/>
              <a:t> </a:t>
            </a:r>
            <a:r>
              <a:rPr lang="cs-CZ" sz="1400" dirty="0" err="1"/>
              <a:t>používa</a:t>
            </a:r>
            <a:r>
              <a:rPr lang="cs-CZ" sz="1400" dirty="0"/>
              <a:t> </a:t>
            </a:r>
            <a:r>
              <a:rPr lang="cs-CZ" sz="1400" dirty="0" err="1"/>
              <a:t>hustejší</a:t>
            </a:r>
            <a:r>
              <a:rPr lang="cs-CZ" sz="1400" dirty="0"/>
              <a:t> roztok, na </a:t>
            </a:r>
            <a:r>
              <a:rPr lang="cs-CZ" sz="1400" dirty="0" err="1"/>
              <a:t>leštenie</a:t>
            </a:r>
            <a:r>
              <a:rPr lang="cs-CZ" sz="1400" dirty="0"/>
              <a:t> </a:t>
            </a:r>
            <a:r>
              <a:rPr lang="cs-CZ" sz="1400" dirty="0" err="1"/>
              <a:t>redšia</a:t>
            </a:r>
            <a:r>
              <a:rPr lang="cs-CZ" sz="1400" dirty="0"/>
              <a:t> </a:t>
            </a:r>
            <a:r>
              <a:rPr lang="cs-CZ" sz="1400" dirty="0" err="1"/>
              <a:t>konzistencia</a:t>
            </a:r>
            <a:r>
              <a:rPr lang="cs-CZ" sz="1400" dirty="0"/>
              <a:t>. </a:t>
            </a:r>
            <a:r>
              <a:rPr lang="cs-CZ" sz="1400" dirty="0" err="1"/>
              <a:t>Niektoré</a:t>
            </a:r>
            <a:r>
              <a:rPr lang="cs-CZ" sz="1400" dirty="0"/>
              <a:t> zdroje </a:t>
            </a:r>
            <a:r>
              <a:rPr lang="cs-CZ" sz="1400" dirty="0" err="1"/>
              <a:t>uvádzajú</a:t>
            </a:r>
            <a:r>
              <a:rPr lang="cs-CZ" sz="1400" dirty="0"/>
              <a:t> </a:t>
            </a:r>
            <a:r>
              <a:rPr lang="cs-CZ" sz="1400" dirty="0" err="1"/>
              <a:t>práve</a:t>
            </a:r>
            <a:r>
              <a:rPr lang="cs-CZ" sz="1400" dirty="0"/>
              <a:t> opačné </a:t>
            </a:r>
            <a:r>
              <a:rPr lang="cs-CZ" sz="1400" dirty="0" err="1"/>
              <a:t>riešenie</a:t>
            </a:r>
            <a:r>
              <a:rPr lang="cs-CZ" sz="1400" dirty="0"/>
              <a:t> – </a:t>
            </a:r>
            <a:r>
              <a:rPr lang="cs-CZ" sz="1400" dirty="0" err="1"/>
              <a:t>základovanie</a:t>
            </a:r>
            <a:r>
              <a:rPr lang="cs-CZ" sz="1400" dirty="0"/>
              <a:t> s </a:t>
            </a:r>
            <a:r>
              <a:rPr lang="cs-CZ" sz="1400" dirty="0" err="1"/>
              <a:t>redším</a:t>
            </a:r>
            <a:r>
              <a:rPr lang="cs-CZ" sz="1400" dirty="0"/>
              <a:t> </a:t>
            </a:r>
            <a:r>
              <a:rPr lang="cs-CZ" sz="1400" dirty="0" err="1"/>
              <a:t>roztokom</a:t>
            </a:r>
            <a:r>
              <a:rPr lang="cs-CZ" sz="1400" dirty="0"/>
              <a:t> (</a:t>
            </a:r>
            <a:r>
              <a:rPr lang="cs-CZ" sz="1400" dirty="0" err="1"/>
              <a:t>menšie</a:t>
            </a:r>
            <a:r>
              <a:rPr lang="cs-CZ" sz="1400" dirty="0"/>
              <a:t> riziko vzniku </a:t>
            </a:r>
            <a:r>
              <a:rPr lang="cs-CZ" sz="1400" dirty="0" err="1"/>
              <a:t>vlniek</a:t>
            </a:r>
            <a:r>
              <a:rPr lang="cs-CZ" sz="1400" dirty="0"/>
              <a:t> na povrchu v </a:t>
            </a:r>
            <a:r>
              <a:rPr lang="cs-CZ" sz="1400" dirty="0" err="1"/>
              <a:t>dôsledku</a:t>
            </a:r>
            <a:r>
              <a:rPr lang="cs-CZ" sz="1400" dirty="0"/>
              <a:t> </a:t>
            </a:r>
            <a:r>
              <a:rPr lang="cs-CZ" sz="1400" dirty="0" err="1"/>
              <a:t>nerovnomerného</a:t>
            </a:r>
            <a:r>
              <a:rPr lang="cs-CZ" sz="1400" dirty="0"/>
              <a:t> </a:t>
            </a:r>
            <a:r>
              <a:rPr lang="cs-CZ" sz="1400" dirty="0" err="1"/>
              <a:t>nanesenia</a:t>
            </a:r>
            <a:r>
              <a:rPr lang="cs-CZ" sz="1400" dirty="0"/>
              <a:t> </a:t>
            </a:r>
            <a:r>
              <a:rPr lang="cs-CZ" sz="1400" dirty="0" err="1"/>
              <a:t>politúry</a:t>
            </a:r>
            <a:r>
              <a:rPr lang="cs-CZ" sz="1400" dirty="0"/>
              <a:t>), druhý základ s </a:t>
            </a:r>
            <a:r>
              <a:rPr lang="cs-CZ" sz="1400" dirty="0" err="1"/>
              <a:t>hustejším</a:t>
            </a:r>
            <a:r>
              <a:rPr lang="cs-CZ" sz="1400" dirty="0"/>
              <a:t>, </a:t>
            </a:r>
            <a:r>
              <a:rPr lang="cs-CZ" sz="1400" dirty="0" err="1"/>
              <a:t>leštenie</a:t>
            </a:r>
            <a:r>
              <a:rPr lang="cs-CZ" sz="1400" dirty="0"/>
              <a:t> znova s </a:t>
            </a:r>
            <a:r>
              <a:rPr lang="cs-CZ" sz="1400" dirty="0" err="1"/>
              <a:t>redšou</a:t>
            </a:r>
            <a:r>
              <a:rPr lang="cs-CZ" sz="1400" dirty="0"/>
              <a:t> </a:t>
            </a:r>
            <a:r>
              <a:rPr lang="cs-CZ" sz="1400" dirty="0" err="1"/>
              <a:t>politúrou</a:t>
            </a:r>
            <a:r>
              <a:rPr lang="cs-CZ" sz="1400" dirty="0"/>
              <a:t>. Znova necháme </a:t>
            </a:r>
            <a:r>
              <a:rPr lang="cs-CZ" sz="1400" dirty="0" err="1"/>
              <a:t>deň</a:t>
            </a:r>
            <a:r>
              <a:rPr lang="cs-CZ" sz="1400" dirty="0"/>
              <a:t>, dva </a:t>
            </a:r>
            <a:r>
              <a:rPr lang="cs-CZ" sz="1400" dirty="0" err="1"/>
              <a:t>odstáť</a:t>
            </a:r>
            <a:r>
              <a:rPr lang="cs-CZ" sz="1400" dirty="0"/>
              <a:t> v </a:t>
            </a:r>
            <a:r>
              <a:rPr lang="cs-CZ" sz="1400" dirty="0" err="1"/>
              <a:t>miestnosti</a:t>
            </a:r>
            <a:r>
              <a:rPr lang="cs-CZ" sz="1400" dirty="0"/>
              <a:t>, kde teplota neklesne pod 20°C a </a:t>
            </a:r>
            <a:r>
              <a:rPr lang="cs-CZ" sz="1400" dirty="0" err="1"/>
              <a:t>nepresiahne</a:t>
            </a:r>
            <a:r>
              <a:rPr lang="cs-CZ" sz="1400" dirty="0"/>
              <a:t> 30°C. </a:t>
            </a:r>
            <a:r>
              <a:rPr lang="cs-CZ" sz="1400" dirty="0" err="1"/>
              <a:t>Medzitým</a:t>
            </a:r>
            <a:r>
              <a:rPr lang="cs-CZ" sz="1400" dirty="0"/>
              <a:t> si </a:t>
            </a:r>
            <a:r>
              <a:rPr lang="cs-CZ" sz="1400" dirty="0" err="1"/>
              <a:t>pripravíme</a:t>
            </a:r>
            <a:r>
              <a:rPr lang="cs-CZ" sz="1400" dirty="0"/>
              <a:t> </a:t>
            </a:r>
            <a:r>
              <a:rPr lang="cs-CZ" sz="1400" dirty="0" err="1"/>
              <a:t>polírovaciu</a:t>
            </a:r>
            <a:r>
              <a:rPr lang="cs-CZ" sz="1400" dirty="0"/>
              <a:t> loptu, na </a:t>
            </a:r>
            <a:r>
              <a:rPr lang="cs-CZ" sz="1400" dirty="0" err="1"/>
              <a:t>ktorú</a:t>
            </a:r>
            <a:r>
              <a:rPr lang="cs-CZ" sz="1400" dirty="0"/>
              <a:t> budeme </a:t>
            </a:r>
            <a:r>
              <a:rPr lang="cs-CZ" sz="1400" dirty="0" err="1"/>
              <a:t>potrebovať</a:t>
            </a:r>
            <a:r>
              <a:rPr lang="cs-CZ" sz="1400" dirty="0"/>
              <a:t> </a:t>
            </a:r>
            <a:r>
              <a:rPr lang="cs-CZ" sz="1400" dirty="0" err="1"/>
              <a:t>buničinovú</a:t>
            </a:r>
            <a:r>
              <a:rPr lang="cs-CZ" sz="1400" dirty="0"/>
              <a:t> vatu </a:t>
            </a:r>
            <a:r>
              <a:rPr lang="cs-CZ" sz="1400" dirty="0" err="1"/>
              <a:t>alebo</a:t>
            </a:r>
            <a:r>
              <a:rPr lang="cs-CZ" sz="1400" dirty="0"/>
              <a:t> </a:t>
            </a:r>
            <a:r>
              <a:rPr lang="cs-CZ" sz="1400" dirty="0" err="1"/>
              <a:t>bavlnenú</a:t>
            </a:r>
            <a:r>
              <a:rPr lang="cs-CZ" sz="1400" dirty="0"/>
              <a:t> plsť, </a:t>
            </a:r>
            <a:r>
              <a:rPr lang="cs-CZ" sz="1400" dirty="0" err="1"/>
              <a:t>bavlnenú</a:t>
            </a:r>
            <a:r>
              <a:rPr lang="cs-CZ" sz="1400" dirty="0"/>
              <a:t> látku a </a:t>
            </a:r>
            <a:r>
              <a:rPr lang="cs-CZ" sz="1400" dirty="0" err="1"/>
              <a:t>ľanové</a:t>
            </a:r>
            <a:r>
              <a:rPr lang="cs-CZ" sz="1400" dirty="0"/>
              <a:t> plátno. </a:t>
            </a:r>
            <a:r>
              <a:rPr lang="cs-CZ" sz="1400" dirty="0" err="1"/>
              <a:t>Veľkosť</a:t>
            </a:r>
            <a:r>
              <a:rPr lang="cs-CZ" sz="1400" dirty="0"/>
              <a:t> lopty </a:t>
            </a:r>
            <a:r>
              <a:rPr lang="cs-CZ" sz="1400" dirty="0" err="1"/>
              <a:t>prispôsobíme</a:t>
            </a:r>
            <a:r>
              <a:rPr lang="cs-CZ" sz="1400" dirty="0"/>
              <a:t> </a:t>
            </a:r>
            <a:r>
              <a:rPr lang="cs-CZ" sz="1400" dirty="0" err="1"/>
              <a:t>veľkosti</a:t>
            </a:r>
            <a:r>
              <a:rPr lang="cs-CZ" sz="1400" dirty="0"/>
              <a:t> </a:t>
            </a:r>
            <a:r>
              <a:rPr lang="cs-CZ" sz="1400" dirty="0" err="1"/>
              <a:t>politúrovanej</a:t>
            </a:r>
            <a:r>
              <a:rPr lang="cs-CZ" sz="1400" dirty="0"/>
              <a:t> plochy, </a:t>
            </a:r>
            <a:r>
              <a:rPr lang="cs-CZ" sz="1400" dirty="0" err="1"/>
              <a:t>pri</a:t>
            </a:r>
            <a:r>
              <a:rPr lang="cs-CZ" sz="1400" dirty="0"/>
              <a:t> </a:t>
            </a:r>
            <a:r>
              <a:rPr lang="cs-CZ" sz="1400" dirty="0" err="1"/>
              <a:t>väčších</a:t>
            </a:r>
            <a:r>
              <a:rPr lang="cs-CZ" sz="1400" dirty="0"/>
              <a:t> plochách si vyrobíme loptu, </a:t>
            </a:r>
            <a:r>
              <a:rPr lang="cs-CZ" sz="1400" dirty="0" err="1"/>
              <a:t>ktorá</a:t>
            </a:r>
            <a:r>
              <a:rPr lang="cs-CZ" sz="1400" dirty="0"/>
              <a:t> </a:t>
            </a:r>
            <a:r>
              <a:rPr lang="cs-CZ" sz="1400" dirty="0" err="1"/>
              <a:t>sa</a:t>
            </a:r>
            <a:r>
              <a:rPr lang="cs-CZ" sz="1400" dirty="0"/>
              <a:t> nám bude </a:t>
            </a:r>
            <a:r>
              <a:rPr lang="cs-CZ" sz="1400" dirty="0" err="1"/>
              <a:t>dobre</a:t>
            </a:r>
            <a:r>
              <a:rPr lang="cs-CZ" sz="1400" dirty="0"/>
              <a:t> </a:t>
            </a:r>
            <a:r>
              <a:rPr lang="cs-CZ" sz="1400" dirty="0" err="1"/>
              <a:t>držať</a:t>
            </a:r>
            <a:r>
              <a:rPr lang="cs-CZ" sz="1400" dirty="0"/>
              <a:t> v dlani. Plsť </a:t>
            </a:r>
            <a:r>
              <a:rPr lang="cs-CZ" sz="1400" dirty="0" err="1"/>
              <a:t>alebo</a:t>
            </a:r>
            <a:r>
              <a:rPr lang="cs-CZ" sz="1400" dirty="0"/>
              <a:t> vatu vytvarujeme do </a:t>
            </a:r>
            <a:r>
              <a:rPr lang="cs-CZ" sz="1400" dirty="0" err="1"/>
              <a:t>guľovitého</a:t>
            </a:r>
            <a:r>
              <a:rPr lang="cs-CZ" sz="1400" dirty="0"/>
              <a:t> tvaru a položíme do </a:t>
            </a:r>
            <a:r>
              <a:rPr lang="cs-CZ" sz="1400" dirty="0" err="1"/>
              <a:t>stredu</a:t>
            </a:r>
            <a:r>
              <a:rPr lang="cs-CZ" sz="1400" dirty="0"/>
              <a:t> </a:t>
            </a:r>
            <a:r>
              <a:rPr lang="cs-CZ" sz="1400" dirty="0" err="1"/>
              <a:t>bavlnenej</a:t>
            </a:r>
            <a:r>
              <a:rPr lang="cs-CZ" sz="1400" dirty="0"/>
              <a:t> látky </a:t>
            </a:r>
            <a:r>
              <a:rPr lang="cs-CZ" sz="1400" dirty="0" err="1"/>
              <a:t>veľkosti</a:t>
            </a:r>
            <a:r>
              <a:rPr lang="cs-CZ" sz="1400" dirty="0"/>
              <a:t> </a:t>
            </a:r>
            <a:r>
              <a:rPr lang="cs-CZ" sz="1400" dirty="0" err="1"/>
              <a:t>vreckovky</a:t>
            </a:r>
            <a:r>
              <a:rPr lang="cs-CZ" sz="1400" dirty="0"/>
              <a:t>. </a:t>
            </a:r>
            <a:r>
              <a:rPr lang="cs-CZ" sz="1400" dirty="0" err="1"/>
              <a:t>Všetky</a:t>
            </a:r>
            <a:r>
              <a:rPr lang="cs-CZ" sz="1400" dirty="0"/>
              <a:t> </a:t>
            </a:r>
            <a:r>
              <a:rPr lang="cs-CZ" sz="1400" dirty="0" err="1"/>
              <a:t>štyri</a:t>
            </a:r>
            <a:r>
              <a:rPr lang="cs-CZ" sz="1400" dirty="0"/>
              <a:t> rohy </a:t>
            </a:r>
            <a:r>
              <a:rPr lang="cs-CZ" sz="1400" dirty="0" err="1"/>
              <a:t>bavlnenej</a:t>
            </a:r>
            <a:r>
              <a:rPr lang="cs-CZ" sz="1400" dirty="0"/>
              <a:t> látky uchopíme </a:t>
            </a:r>
            <a:r>
              <a:rPr lang="cs-CZ" sz="1400" dirty="0" err="1"/>
              <a:t>prstami</a:t>
            </a:r>
            <a:r>
              <a:rPr lang="cs-CZ" sz="1400" dirty="0"/>
              <a:t> jednej ruky, </a:t>
            </a:r>
            <a:r>
              <a:rPr lang="cs-CZ" sz="1400" dirty="0" err="1"/>
              <a:t>pevne</a:t>
            </a:r>
            <a:r>
              <a:rPr lang="cs-CZ" sz="1400" dirty="0"/>
              <a:t> </a:t>
            </a:r>
            <a:r>
              <a:rPr lang="cs-CZ" sz="1400" dirty="0" err="1"/>
              <a:t>obopneme</a:t>
            </a:r>
            <a:r>
              <a:rPr lang="cs-CZ" sz="1400" dirty="0"/>
              <a:t> tampón, aby </a:t>
            </a:r>
            <a:r>
              <a:rPr lang="cs-CZ" sz="1400" dirty="0" err="1"/>
              <a:t>nezostali</a:t>
            </a:r>
            <a:r>
              <a:rPr lang="cs-CZ" sz="1400" dirty="0"/>
              <a:t> záhyby a druhou rukou </a:t>
            </a:r>
            <a:r>
              <a:rPr lang="cs-CZ" sz="1400" dirty="0" err="1"/>
              <a:t>zatáčame</a:t>
            </a:r>
            <a:r>
              <a:rPr lang="cs-CZ" sz="1400" dirty="0"/>
              <a:t> tampón </a:t>
            </a:r>
            <a:r>
              <a:rPr lang="cs-CZ" sz="1400" dirty="0" err="1"/>
              <a:t>dovtedy</a:t>
            </a:r>
            <a:r>
              <a:rPr lang="cs-CZ" sz="1400" dirty="0"/>
              <a:t>, kým </a:t>
            </a:r>
            <a:r>
              <a:rPr lang="cs-CZ" sz="1400" dirty="0" err="1"/>
              <a:t>nie</a:t>
            </a:r>
            <a:r>
              <a:rPr lang="cs-CZ" sz="1400" dirty="0"/>
              <a:t> je </a:t>
            </a:r>
            <a:r>
              <a:rPr lang="cs-CZ" sz="1400" dirty="0" err="1"/>
              <a:t>pevne</a:t>
            </a:r>
            <a:r>
              <a:rPr lang="cs-CZ" sz="1400" dirty="0"/>
              <a:t> a hladko </a:t>
            </a:r>
            <a:r>
              <a:rPr lang="cs-CZ" sz="1400" dirty="0" err="1"/>
              <a:t>obopnutý</a:t>
            </a:r>
            <a:r>
              <a:rPr lang="cs-CZ" sz="1400" dirty="0"/>
              <a:t>. Tampón vložíme do </a:t>
            </a:r>
            <a:r>
              <a:rPr lang="cs-CZ" sz="1400" dirty="0" err="1"/>
              <a:t>stredu</a:t>
            </a:r>
            <a:r>
              <a:rPr lang="cs-CZ" sz="1400" dirty="0"/>
              <a:t> husto tkaného, </a:t>
            </a:r>
            <a:r>
              <a:rPr lang="cs-CZ" sz="1400" dirty="0" err="1"/>
              <a:t>ľanového</a:t>
            </a:r>
            <a:r>
              <a:rPr lang="cs-CZ" sz="1400" dirty="0"/>
              <a:t> plátna (</a:t>
            </a:r>
            <a:r>
              <a:rPr lang="cs-CZ" sz="1400" dirty="0" err="1"/>
              <a:t>môžeme</a:t>
            </a:r>
            <a:r>
              <a:rPr lang="cs-CZ" sz="1400" dirty="0"/>
              <a:t> </a:t>
            </a:r>
            <a:r>
              <a:rPr lang="cs-CZ" sz="1400" dirty="0" err="1"/>
              <a:t>použiť</a:t>
            </a:r>
            <a:r>
              <a:rPr lang="cs-CZ" sz="1400" dirty="0"/>
              <a:t> </a:t>
            </a:r>
            <a:r>
              <a:rPr lang="cs-CZ" sz="1400" dirty="0" err="1"/>
              <a:t>dobre</a:t>
            </a:r>
            <a:r>
              <a:rPr lang="cs-CZ" sz="1400" dirty="0"/>
              <a:t> </a:t>
            </a:r>
            <a:r>
              <a:rPr lang="cs-CZ" sz="1400" dirty="0" err="1"/>
              <a:t>prepranú</a:t>
            </a:r>
            <a:r>
              <a:rPr lang="cs-CZ" sz="1400" dirty="0"/>
              <a:t>, </a:t>
            </a:r>
            <a:r>
              <a:rPr lang="cs-CZ" sz="1400" dirty="0" err="1"/>
              <a:t>staršiu</a:t>
            </a:r>
            <a:r>
              <a:rPr lang="cs-CZ" sz="1400" dirty="0"/>
              <a:t> </a:t>
            </a:r>
            <a:r>
              <a:rPr lang="cs-CZ" sz="1400" dirty="0" err="1"/>
              <a:t>kuchynskú</a:t>
            </a:r>
            <a:r>
              <a:rPr lang="cs-CZ" sz="1400" dirty="0"/>
              <a:t> </a:t>
            </a:r>
            <a:r>
              <a:rPr lang="cs-CZ" sz="1400" dirty="0" err="1"/>
              <a:t>utierku</a:t>
            </a:r>
            <a:r>
              <a:rPr lang="cs-CZ" sz="1400" dirty="0"/>
              <a:t> </a:t>
            </a:r>
            <a:r>
              <a:rPr lang="cs-CZ" sz="1400" dirty="0" err="1"/>
              <a:t>alebo</a:t>
            </a:r>
            <a:r>
              <a:rPr lang="cs-CZ" sz="1400" dirty="0"/>
              <a:t> </a:t>
            </a:r>
            <a:r>
              <a:rPr lang="cs-CZ" sz="1400" dirty="0" err="1"/>
              <a:t>vystrihneme</a:t>
            </a:r>
            <a:r>
              <a:rPr lang="cs-CZ" sz="1400" dirty="0"/>
              <a:t> vhodný </a:t>
            </a:r>
            <a:r>
              <a:rPr lang="cs-CZ" sz="1400" dirty="0" err="1"/>
              <a:t>rozmer</a:t>
            </a:r>
            <a:r>
              <a:rPr lang="cs-CZ" sz="1400" dirty="0"/>
              <a:t> </a:t>
            </a:r>
            <a:r>
              <a:rPr lang="cs-CZ" sz="1400" dirty="0" err="1"/>
              <a:t>zo</a:t>
            </a:r>
            <a:r>
              <a:rPr lang="cs-CZ" sz="1400" dirty="0"/>
              <a:t> starej </a:t>
            </a:r>
            <a:r>
              <a:rPr lang="cs-CZ" sz="1400" dirty="0" err="1"/>
              <a:t>posteľnej</a:t>
            </a:r>
            <a:r>
              <a:rPr lang="cs-CZ" sz="1400" dirty="0"/>
              <a:t> plachty) a </a:t>
            </a:r>
            <a:r>
              <a:rPr lang="cs-CZ" sz="1400" dirty="0" err="1"/>
              <a:t>rovnakým</a:t>
            </a:r>
            <a:r>
              <a:rPr lang="cs-CZ" sz="1400" dirty="0"/>
              <a:t> </a:t>
            </a:r>
            <a:r>
              <a:rPr lang="cs-CZ" sz="1400" dirty="0" err="1"/>
              <a:t>spôsobom</a:t>
            </a:r>
            <a:r>
              <a:rPr lang="cs-CZ" sz="1400" dirty="0"/>
              <a:t> </a:t>
            </a:r>
            <a:r>
              <a:rPr lang="cs-CZ" sz="1400" dirty="0" err="1"/>
              <a:t>ju</a:t>
            </a:r>
            <a:r>
              <a:rPr lang="cs-CZ" sz="1400" dirty="0"/>
              <a:t> </a:t>
            </a:r>
            <a:r>
              <a:rPr lang="cs-CZ" sz="1400" dirty="0" err="1"/>
              <a:t>zatáčame</a:t>
            </a:r>
            <a:r>
              <a:rPr lang="cs-CZ" sz="1400" dirty="0"/>
              <a:t> tak, aby bol vložený tampón </a:t>
            </a:r>
            <a:r>
              <a:rPr lang="cs-CZ" sz="1400" dirty="0" err="1"/>
              <a:t>obopnutý</a:t>
            </a:r>
            <a:r>
              <a:rPr lang="cs-CZ" sz="1400" dirty="0"/>
              <a:t> a plocha, </a:t>
            </a:r>
            <a:r>
              <a:rPr lang="cs-CZ" sz="1400" dirty="0" err="1"/>
              <a:t>ktorou</a:t>
            </a:r>
            <a:r>
              <a:rPr lang="cs-CZ" sz="1400" dirty="0"/>
              <a:t> budeme </a:t>
            </a:r>
            <a:r>
              <a:rPr lang="cs-CZ" sz="1400" dirty="0" err="1"/>
              <a:t>leštiť</a:t>
            </a:r>
            <a:r>
              <a:rPr lang="cs-CZ" sz="1400" dirty="0"/>
              <a:t> </a:t>
            </a:r>
            <a:r>
              <a:rPr lang="cs-CZ" sz="1400" dirty="0" err="1"/>
              <a:t>zostala</a:t>
            </a:r>
            <a:r>
              <a:rPr lang="cs-CZ" sz="1400" dirty="0"/>
              <a:t> bez </a:t>
            </a:r>
            <a:r>
              <a:rPr lang="cs-CZ" sz="1400" dirty="0" err="1"/>
              <a:t>záhybov</a:t>
            </a:r>
            <a:r>
              <a:rPr lang="cs-CZ" sz="1400" dirty="0"/>
              <a:t>. Plochu </a:t>
            </a:r>
            <a:r>
              <a:rPr lang="cs-CZ" sz="1400" dirty="0" err="1"/>
              <a:t>polírovacej</a:t>
            </a:r>
            <a:r>
              <a:rPr lang="cs-CZ" sz="1400" dirty="0"/>
              <a:t> lopty vytvarujeme </a:t>
            </a:r>
            <a:r>
              <a:rPr lang="cs-CZ" sz="1400" dirty="0" err="1"/>
              <a:t>poklepaním</a:t>
            </a:r>
            <a:r>
              <a:rPr lang="cs-CZ" sz="1400" dirty="0"/>
              <a:t> po </a:t>
            </a:r>
            <a:r>
              <a:rPr lang="cs-CZ" sz="1400" dirty="0" err="1"/>
              <a:t>čistej</a:t>
            </a:r>
            <a:r>
              <a:rPr lang="cs-CZ" sz="1400" dirty="0"/>
              <a:t> </a:t>
            </a:r>
            <a:r>
              <a:rPr lang="cs-CZ" sz="1400" dirty="0" err="1"/>
              <a:t>suchej</a:t>
            </a:r>
            <a:r>
              <a:rPr lang="cs-CZ" sz="1400" dirty="0"/>
              <a:t> </a:t>
            </a:r>
            <a:r>
              <a:rPr lang="cs-CZ" sz="1400" dirty="0" err="1"/>
              <a:t>latke</a:t>
            </a:r>
            <a:r>
              <a:rPr lang="cs-CZ" sz="1400" dirty="0"/>
              <a:t> (prkénku), čím </a:t>
            </a:r>
            <a:r>
              <a:rPr lang="cs-CZ" sz="1400" dirty="0" err="1"/>
              <a:t>získa</a:t>
            </a:r>
            <a:r>
              <a:rPr lang="cs-CZ" sz="1400" dirty="0"/>
              <a:t> </a:t>
            </a:r>
            <a:r>
              <a:rPr lang="cs-CZ" sz="1400" dirty="0" err="1"/>
              <a:t>potrebný</a:t>
            </a:r>
            <a:r>
              <a:rPr lang="cs-CZ" sz="1400" dirty="0"/>
              <a:t> tvar a </a:t>
            </a:r>
            <a:r>
              <a:rPr lang="cs-CZ" sz="1400" dirty="0" err="1"/>
              <a:t>prispôsobíme</a:t>
            </a:r>
            <a:r>
              <a:rPr lang="cs-CZ" sz="1400" dirty="0"/>
              <a:t> </a:t>
            </a:r>
            <a:r>
              <a:rPr lang="cs-CZ" sz="1400" dirty="0" err="1"/>
              <a:t>ju</a:t>
            </a:r>
            <a:r>
              <a:rPr lang="cs-CZ" sz="1400" dirty="0"/>
              <a:t> dlani. </a:t>
            </a:r>
            <a:r>
              <a:rPr lang="cs-CZ" sz="1400" dirty="0" err="1"/>
              <a:t>Medzi</a:t>
            </a:r>
            <a:r>
              <a:rPr lang="cs-CZ" sz="1400" dirty="0"/>
              <a:t> jednotlivými </a:t>
            </a:r>
            <a:r>
              <a:rPr lang="cs-CZ" sz="1400" dirty="0" err="1"/>
              <a:t>fázami</a:t>
            </a:r>
            <a:r>
              <a:rPr lang="cs-CZ" sz="1400" dirty="0"/>
              <a:t> </a:t>
            </a:r>
            <a:r>
              <a:rPr lang="cs-CZ" sz="1400" dirty="0" err="1"/>
              <a:t>nanášania</a:t>
            </a:r>
            <a:r>
              <a:rPr lang="cs-CZ" sz="1400" dirty="0"/>
              <a:t> </a:t>
            </a:r>
            <a:r>
              <a:rPr lang="cs-CZ" sz="1400" dirty="0" err="1"/>
              <a:t>politúry</a:t>
            </a:r>
            <a:r>
              <a:rPr lang="cs-CZ" sz="1400" dirty="0"/>
              <a:t> </a:t>
            </a:r>
            <a:r>
              <a:rPr lang="cs-CZ" sz="1400" dirty="0" err="1"/>
              <a:t>uschovávame</a:t>
            </a:r>
            <a:r>
              <a:rPr lang="cs-CZ" sz="1400" dirty="0"/>
              <a:t> </a:t>
            </a:r>
            <a:r>
              <a:rPr lang="cs-CZ" sz="1400" dirty="0" err="1"/>
              <a:t>polírovaciu</a:t>
            </a:r>
            <a:r>
              <a:rPr lang="cs-CZ" sz="1400" dirty="0"/>
              <a:t> loptu v </a:t>
            </a:r>
            <a:r>
              <a:rPr lang="cs-CZ" sz="1400" dirty="0" err="1"/>
              <a:t>dobre</a:t>
            </a:r>
            <a:r>
              <a:rPr lang="cs-CZ" sz="1400" dirty="0"/>
              <a:t> </a:t>
            </a:r>
            <a:r>
              <a:rPr lang="cs-CZ" sz="1400" dirty="0" err="1"/>
              <a:t>uzatvárateľnej</a:t>
            </a:r>
            <a:r>
              <a:rPr lang="cs-CZ" sz="1400" dirty="0"/>
              <a:t>, </a:t>
            </a:r>
            <a:r>
              <a:rPr lang="cs-CZ" sz="1400" dirty="0" err="1"/>
              <a:t>sklenenej</a:t>
            </a:r>
            <a:r>
              <a:rPr lang="cs-CZ" sz="1400" dirty="0"/>
              <a:t> </a:t>
            </a:r>
            <a:r>
              <a:rPr lang="cs-CZ" sz="1400" dirty="0" err="1"/>
              <a:t>nádobe</a:t>
            </a:r>
            <a:r>
              <a:rPr lang="cs-CZ" sz="1400" dirty="0"/>
              <a:t>, aby nám </a:t>
            </a:r>
            <a:r>
              <a:rPr lang="cs-CZ" sz="1400" dirty="0" err="1"/>
              <a:t>politúra</a:t>
            </a:r>
            <a:r>
              <a:rPr lang="cs-CZ" sz="1400" dirty="0"/>
              <a:t> v tampóne </a:t>
            </a:r>
            <a:r>
              <a:rPr lang="cs-CZ" sz="1400" dirty="0" err="1"/>
              <a:t>nestvrdla</a:t>
            </a:r>
            <a:r>
              <a:rPr lang="cs-CZ" sz="1400" dirty="0"/>
              <a:t>. </a:t>
            </a:r>
            <a:br>
              <a:rPr lang="cs-CZ" sz="1400" dirty="0"/>
            </a:br>
            <a:endParaRPr lang="cs-CZ" sz="1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76250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Kopál</a:t>
            </a:r>
            <a:endParaRPr lang="cs-CZ" sz="3200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29700" name="Zástupný symbol pro datum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598C582-8A22-432E-8EA1-2C14A9771494}" type="datetime1">
              <a:rPr lang="cs-CZ" smtClean="0"/>
              <a:t>18.09.2022</a:t>
            </a:fld>
            <a:endParaRPr lang="sk-SK"/>
          </a:p>
        </p:txBody>
      </p:sp>
      <p:sp>
        <p:nvSpPr>
          <p:cNvPr id="29701" name="Zástupný symbol pro zápatí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29702" name="Zástupný symbol pro číslo snímku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7FF63B-139C-44A6-B071-A4243B5EE0C8}" type="slidenum">
              <a:rPr lang="sk-SK" smtClean="0"/>
              <a:pPr/>
              <a:t>37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0" y="592882"/>
            <a:ext cx="4572000" cy="61484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cs-CZ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Kopál</a:t>
            </a:r>
            <a:r>
              <a:rPr lang="cs-CZ" sz="2400" b="1" dirty="0"/>
              <a:t> je recentní nebo subfosilní tvrdá pryskyřice některých jehličnanů, zejména z rodu </a:t>
            </a:r>
            <a:r>
              <a:rPr lang="cs-CZ" sz="2400" b="1" dirty="0" err="1"/>
              <a:t>Copaifera</a:t>
            </a:r>
            <a:r>
              <a:rPr lang="cs-CZ" sz="2400" b="1" dirty="0"/>
              <a:t>, ve středoamerických kulturách užívaná jako kadidlo a dříve také k výrobě laků. Kopál má medovou nebo jantarovou barvu a rozpouští se v éteru, v acetonu a v alkoholu. Dodnes se používá při restaurování obrazů a jako přísada do houslařských laků, protože dává tvrdý a lesklý povrch</a:t>
            </a:r>
            <a:endParaRPr lang="cs-CZ" sz="4000" b="1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0DCD21-3186-2A4C-381D-85168AA0B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197" y="592882"/>
            <a:ext cx="4580901" cy="402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512168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Kopál versus </a:t>
            </a:r>
            <a:r>
              <a:rPr lang="cs-CZ" sz="3200" b="1" dirty="0">
                <a:solidFill>
                  <a:srgbClr val="7030A0"/>
                </a:solidFill>
                <a:latin typeface="Arial Black" pitchFamily="34" charset="0"/>
              </a:rPr>
              <a:t>NOVOLAKY</a:t>
            </a:r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?</a:t>
            </a:r>
            <a:b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3200" b="1">
                <a:solidFill>
                  <a:srgbClr val="7030A0"/>
                </a:solidFill>
                <a:latin typeface="Arial Black" pitchFamily="34" charset="0"/>
              </a:rPr>
              <a:t>NOVOLAK </a:t>
            </a:r>
            <a:r>
              <a:rPr lang="cs-CZ" sz="3200" b="1" dirty="0">
                <a:solidFill>
                  <a:srgbClr val="7030A0"/>
                </a:solidFill>
                <a:latin typeface="Arial Black" pitchFamily="34" charset="0"/>
              </a:rPr>
              <a:t>= syntetický kondenzát fenolu + formaldehydu</a:t>
            </a:r>
          </a:p>
        </p:txBody>
      </p:sp>
      <p:sp>
        <p:nvSpPr>
          <p:cNvPr id="29700" name="Zástupný symbol pro datum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598C582-8A22-432E-8EA1-2C14A9771494}" type="datetime1">
              <a:rPr lang="cs-CZ" smtClean="0"/>
              <a:t>18.09.2022</a:t>
            </a:fld>
            <a:endParaRPr lang="sk-SK"/>
          </a:p>
        </p:txBody>
      </p:sp>
      <p:sp>
        <p:nvSpPr>
          <p:cNvPr id="29701" name="Zástupný symbol pro zápatí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29702" name="Zástupný symbol pro číslo snímku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7FF63B-139C-44A6-B071-A4243B5EE0C8}" type="slidenum">
              <a:rPr lang="sk-SK" smtClean="0"/>
              <a:pPr/>
              <a:t>38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464496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DOBŘE ROZPUSTNÉ V LIHU (ETANOL),</a:t>
            </a:r>
          </a:p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Lesklé a tvrdé nátěry,</a:t>
            </a:r>
          </a:p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Náhrada KOPÁLU v lihových lacích, nazývaných dříve „KOPÁLY“,</a:t>
            </a:r>
          </a:p>
          <a:p>
            <a:r>
              <a:rPr lang="cs-CZ" sz="3600" cap="all" dirty="0">
                <a:solidFill>
                  <a:srgbClr val="FF0000"/>
                </a:solidFill>
                <a:latin typeface="Arial Black" pitchFamily="34" charset="0"/>
              </a:rPr>
              <a:t>Někdy falšování kopálu v lihových lacích,</a:t>
            </a:r>
          </a:p>
        </p:txBody>
      </p:sp>
    </p:spTree>
    <p:extLst>
      <p:ext uri="{BB962C8B-B14F-4D97-AF65-F5344CB8AC3E}">
        <p14:creationId xmlns:p14="http://schemas.microsoft.com/office/powerpoint/2010/main" val="26295805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err="1">
                <a:solidFill>
                  <a:srgbClr val="FF0000"/>
                </a:solidFill>
                <a:ea typeface="Times New Roman"/>
                <a:cs typeface="Times New Roman"/>
              </a:rPr>
              <a:t>Izopren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 – základní jednotka TERPENOIDŮ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2F52F8-DEB0-49EB-BE47-044AAFD9C244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pic>
        <p:nvPicPr>
          <p:cNvPr id="13" name="Zástupný symbol pro obsah 12" descr="Vzorec">
            <a:hlinkClick r:id="rId2" tooltip="&quot;Vzorec&quot;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259228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Tabulka 13"/>
          <p:cNvGraphicFramePr>
            <a:graphicFrameLocks noGrp="1"/>
          </p:cNvGraphicFramePr>
          <p:nvPr/>
        </p:nvGraphicFramePr>
        <p:xfrm>
          <a:off x="2915816" y="1025178"/>
          <a:ext cx="5832648" cy="1244287"/>
        </p:xfrm>
        <a:graphic>
          <a:graphicData uri="http://schemas.openxmlformats.org/drawingml/2006/table">
            <a:tbl>
              <a:tblPr/>
              <a:tblGrid>
                <a:gridCol w="2916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6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769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Systematický název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2-</a:t>
                      </a:r>
                      <a:r>
                        <a:rPr lang="cs-CZ" sz="2000" dirty="0" err="1">
                          <a:latin typeface="Times New Roman"/>
                          <a:ea typeface="Times New Roman"/>
                          <a:cs typeface="Times New Roman"/>
                        </a:rPr>
                        <a:t>methyl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cs-CZ" sz="2000" dirty="0" err="1">
                          <a:latin typeface="Times New Roman"/>
                          <a:ea typeface="Times New Roman"/>
                          <a:cs typeface="Times New Roman"/>
                        </a:rPr>
                        <a:t>buta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-1,3-dien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9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Ostatní názvy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2-</a:t>
                      </a:r>
                      <a:r>
                        <a:rPr lang="cs-CZ" sz="2000" dirty="0" err="1">
                          <a:latin typeface="Times New Roman"/>
                          <a:ea typeface="Times New Roman"/>
                          <a:cs typeface="Times New Roman"/>
                        </a:rPr>
                        <a:t>methyl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-1,3-butadien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9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4" tooltip="Chemický vzorec"/>
                        </a:rPr>
                        <a:t>Sumární vzorec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cs-CZ" sz="20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cs-CZ" sz="20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Obdélník 14"/>
          <p:cNvSpPr/>
          <p:nvPr/>
        </p:nvSpPr>
        <p:spPr>
          <a:xfrm>
            <a:off x="683568" y="2636912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>
                <a:solidFill>
                  <a:srgbClr val="FF0000"/>
                </a:solidFill>
                <a:ea typeface="Times New Roman"/>
                <a:cs typeface="Times New Roman"/>
              </a:rPr>
              <a:t>TERPENOIDY – HLAVNÍ SLOŽKY PRYSKYŘIC</a:t>
            </a:r>
            <a:endParaRPr lang="cs-CZ" sz="2800" dirty="0"/>
          </a:p>
        </p:txBody>
      </p:sp>
      <p:graphicFrame>
        <p:nvGraphicFramePr>
          <p:cNvPr id="16" name="Tabulka 15"/>
          <p:cNvGraphicFramePr>
            <a:graphicFrameLocks noGrp="1"/>
          </p:cNvGraphicFramePr>
          <p:nvPr/>
        </p:nvGraphicFramePr>
        <p:xfrm>
          <a:off x="755576" y="3140968"/>
          <a:ext cx="7776864" cy="2774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458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OZNAČENÍ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POČET UHLÍKŮ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SKUPENSTVÍ</a:t>
                      </a:r>
                    </a:p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za normální teploty (tj.</a:t>
                      </a:r>
                      <a:r>
                        <a:rPr lang="cs-CZ" sz="2000" baseline="0" dirty="0">
                          <a:solidFill>
                            <a:srgbClr val="FF0000"/>
                          </a:solidFill>
                        </a:rPr>
                        <a:t> 23 °C)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err="1"/>
                        <a:t>Monoterpenoid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kapalina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/>
                        <a:t>SESQUITERPENOID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kapalina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err="1"/>
                        <a:t>Diterpenoid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Pevná látka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/>
                        <a:t>TRITERPENOID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Pevná látka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32716" y="0"/>
            <a:ext cx="8229600" cy="706090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Tuky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706089"/>
            <a:ext cx="8507288" cy="553913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cs-CZ" sz="4000" i="1" strike="sngStrike" dirty="0">
                <a:solidFill>
                  <a:srgbClr val="0000FF"/>
                </a:solidFill>
              </a:rPr>
              <a:t>Živočišné tuky (máslo, sádlo, lůj)</a:t>
            </a:r>
          </a:p>
          <a:p>
            <a:r>
              <a:rPr lang="cs-CZ" b="1" dirty="0">
                <a:solidFill>
                  <a:srgbClr val="FF0000"/>
                </a:solidFill>
                <a:latin typeface="Arial Black" panose="020B0A04020102020204" pitchFamily="34" charset="0"/>
              </a:rPr>
              <a:t>Rostlinné tuky (oleje)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Glyceridy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Vyšší mastné kyseliny (&gt; 10 C)</a:t>
            </a:r>
          </a:p>
          <a:p>
            <a:pPr lvl="2"/>
            <a:r>
              <a:rPr lang="cs-CZ" b="1" dirty="0">
                <a:solidFill>
                  <a:srgbClr val="FF0000"/>
                </a:solidFill>
              </a:rPr>
              <a:t>Nasycené</a:t>
            </a:r>
          </a:p>
          <a:p>
            <a:pPr lvl="2"/>
            <a:r>
              <a:rPr lang="cs-CZ" b="1" u="sng" dirty="0">
                <a:solidFill>
                  <a:srgbClr val="008000"/>
                </a:solidFill>
              </a:rPr>
              <a:t>Nenasycené</a:t>
            </a:r>
          </a:p>
          <a:p>
            <a:pPr lvl="3"/>
            <a:r>
              <a:rPr lang="cs-CZ" b="1" dirty="0">
                <a:solidFill>
                  <a:srgbClr val="008000"/>
                </a:solidFill>
              </a:rPr>
              <a:t>Jedna dvojná vazba</a:t>
            </a:r>
          </a:p>
          <a:p>
            <a:pPr lvl="3"/>
            <a:r>
              <a:rPr lang="cs-CZ" b="1" dirty="0">
                <a:solidFill>
                  <a:srgbClr val="008000"/>
                </a:solidFill>
              </a:rPr>
              <a:t>Více dvojných vazeb</a:t>
            </a:r>
          </a:p>
          <a:p>
            <a:pPr lvl="4"/>
            <a:r>
              <a:rPr lang="cs-CZ" b="1" dirty="0">
                <a:solidFill>
                  <a:srgbClr val="008000"/>
                </a:solidFill>
              </a:rPr>
              <a:t>Izolované</a:t>
            </a:r>
          </a:p>
          <a:p>
            <a:pPr lvl="4"/>
            <a:r>
              <a:rPr lang="cs-CZ" b="1" dirty="0">
                <a:solidFill>
                  <a:srgbClr val="008000"/>
                </a:solidFill>
              </a:rPr>
              <a:t>Konjugované</a:t>
            </a:r>
          </a:p>
          <a:p>
            <a:pPr lvl="4"/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5AA469-B7C7-4ADC-BA40-2E9D4F61254D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pic>
        <p:nvPicPr>
          <p:cNvPr id="13" name="Obrázek 12" descr="img4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6051261" y="3331998"/>
            <a:ext cx="3240360" cy="258609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DD8102-C35B-451B-91C5-B8C390C20BA6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2150096" cy="305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92696"/>
            <a:ext cx="259076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ovéPole 16"/>
          <p:cNvSpPr txBox="1"/>
          <p:nvPr/>
        </p:nvSpPr>
        <p:spPr>
          <a:xfrm>
            <a:off x="467544" y="3861048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MONOTERPEN</a:t>
            </a:r>
          </a:p>
          <a:p>
            <a:r>
              <a:rPr lang="cs-CZ" sz="3600" b="1" dirty="0">
                <a:solidFill>
                  <a:srgbClr val="0000FF"/>
                </a:solidFill>
              </a:rPr>
              <a:t>LIMOLEN</a:t>
            </a:r>
          </a:p>
          <a:p>
            <a:r>
              <a:rPr lang="cs-CZ" sz="3600" b="1" dirty="0">
                <a:solidFill>
                  <a:srgbClr val="0000FF"/>
                </a:solidFill>
              </a:rPr>
              <a:t>(v pomerančové kůře)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4048" y="378904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8000"/>
                </a:solidFill>
              </a:rPr>
              <a:t>SESQUITERPEN</a:t>
            </a:r>
          </a:p>
          <a:p>
            <a:r>
              <a:rPr lang="cs-CZ" sz="3600" b="1" dirty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cs-CZ" sz="3600" b="1" dirty="0">
                <a:solidFill>
                  <a:srgbClr val="008000"/>
                </a:solidFill>
              </a:rPr>
              <a:t> KADILEN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Nejdůležitější pryskyřice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336D82-99CB-44E0-A149-EEC78B5BC771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pic>
        <p:nvPicPr>
          <p:cNvPr id="12" name="Zástupný symbol pro obsah 11" descr="img4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977297" y="-790860"/>
            <a:ext cx="5110379" cy="8513916"/>
          </a:xfrm>
        </p:spPr>
      </p:pic>
      <p:cxnSp>
        <p:nvCxnSpPr>
          <p:cNvPr id="13" name="Přímá spojovací čára 12"/>
          <p:cNvCxnSpPr/>
          <p:nvPr/>
        </p:nvCxnSpPr>
        <p:spPr>
          <a:xfrm flipV="1">
            <a:off x="179512" y="3429000"/>
            <a:ext cx="8748464" cy="7200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 flipV="1">
            <a:off x="539552" y="4941168"/>
            <a:ext cx="8748464" cy="7200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/>
          <p:nvPr/>
        </p:nvCxnSpPr>
        <p:spPr>
          <a:xfrm flipV="1">
            <a:off x="395536" y="5589240"/>
            <a:ext cx="8748464" cy="7200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 flipV="1">
            <a:off x="395536" y="4365104"/>
            <a:ext cx="8748464" cy="7200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 flipV="1">
            <a:off x="395536" y="4005064"/>
            <a:ext cx="8748464" cy="7200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/>
        </p:nvCxnSpPr>
        <p:spPr>
          <a:xfrm flipV="1">
            <a:off x="395536" y="5229200"/>
            <a:ext cx="8748464" cy="7200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PŘÍKLAD pryskyřice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6638B4-6229-4064-874E-DCCDBEF8BEAD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dirty="0">
                <a:solidFill>
                  <a:srgbClr val="008000"/>
                </a:solidFill>
              </a:rPr>
              <a:t>Jehličnaté stromy &gt; </a:t>
            </a:r>
            <a:r>
              <a:rPr lang="cs-CZ" b="1" dirty="0">
                <a:solidFill>
                  <a:srgbClr val="008000"/>
                </a:solidFill>
                <a:latin typeface="Arial Black" pitchFamily="34" charset="0"/>
              </a:rPr>
              <a:t>BOROVICE</a:t>
            </a:r>
          </a:p>
          <a:p>
            <a:r>
              <a:rPr lang="cs-CZ" dirty="0"/>
              <a:t>&gt; </a:t>
            </a:r>
            <a:r>
              <a:rPr lang="cs-CZ" b="1" dirty="0">
                <a:solidFill>
                  <a:srgbClr val="C00000"/>
                </a:solidFill>
                <a:latin typeface="Arial Black" pitchFamily="34" charset="0"/>
              </a:rPr>
              <a:t>Terpentýnový balzám (VÝRON)</a:t>
            </a:r>
          </a:p>
          <a:p>
            <a:r>
              <a:rPr lang="cs-CZ" dirty="0"/>
              <a:t>&gt; </a:t>
            </a:r>
            <a:r>
              <a:rPr lang="cs-CZ" dirty="0">
                <a:solidFill>
                  <a:srgbClr val="0000FF"/>
                </a:solidFill>
              </a:rPr>
              <a:t>DESTILACE  silice </a:t>
            </a:r>
            <a:r>
              <a:rPr lang="cs-CZ" dirty="0"/>
              <a:t>&gt; </a:t>
            </a:r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TERPENTÝN</a:t>
            </a:r>
            <a:r>
              <a:rPr lang="cs-CZ" b="1" dirty="0">
                <a:solidFill>
                  <a:srgbClr val="0000FF"/>
                </a:solidFill>
              </a:rPr>
              <a:t> &gt; ředidlo fermežových a olejových barev</a:t>
            </a:r>
          </a:p>
          <a:p>
            <a:r>
              <a:rPr lang="cs-CZ" dirty="0"/>
              <a:t>&gt; </a:t>
            </a:r>
            <a:r>
              <a:rPr lang="cs-CZ" dirty="0">
                <a:solidFill>
                  <a:srgbClr val="FF0000"/>
                </a:solidFill>
              </a:rPr>
              <a:t>DESTILAČNÍ ZBYTEK </a:t>
            </a:r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je pryskyřice </a:t>
            </a:r>
            <a:r>
              <a:rPr lang="cs-CZ" dirty="0"/>
              <a:t>&gt; </a:t>
            </a:r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KALAFUNA</a:t>
            </a:r>
          </a:p>
          <a:p>
            <a:endParaRPr lang="cs-CZ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  <a:solidFill>
            <a:schemeClr val="bg1"/>
          </a:solidFill>
        </p:spPr>
        <p:txBody>
          <a:bodyPr/>
          <a:lstStyle/>
          <a:p>
            <a:r>
              <a:rPr lang="cs-CZ" sz="4000" b="1" dirty="0">
                <a:solidFill>
                  <a:srgbClr val="009900"/>
                </a:solidFill>
                <a:latin typeface="Arial Black" pitchFamily="34" charset="0"/>
              </a:rPr>
              <a:t>KALAFUNA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D6874A-1D96-4CBB-AAB1-2B1261B8EDBC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6309320"/>
          </a:xfrm>
          <a:solidFill>
            <a:schemeClr val="bg1"/>
          </a:solidFill>
        </p:spPr>
        <p:txBody>
          <a:bodyPr/>
          <a:lstStyle/>
          <a:p>
            <a:r>
              <a:rPr lang="cs-CZ" sz="2200" dirty="0"/>
              <a:t>Za normální teploty tvrdá a křehká</a:t>
            </a:r>
          </a:p>
          <a:p>
            <a:r>
              <a:rPr lang="cs-CZ" sz="2200" dirty="0"/>
              <a:t>Měkne při cca. 70 °C</a:t>
            </a:r>
          </a:p>
          <a:p>
            <a:r>
              <a:rPr lang="cs-CZ" sz="2200" dirty="0"/>
              <a:t>Taje při cca. 120 °C</a:t>
            </a:r>
          </a:p>
          <a:p>
            <a:r>
              <a:rPr lang="cs-CZ" sz="2200" dirty="0"/>
              <a:t>Rozpustná v alkoholech, esterech, aromátech, chlorovaných rozpouštědlech, ketonech, terpentýnu</a:t>
            </a:r>
          </a:p>
          <a:p>
            <a:r>
              <a:rPr lang="cs-CZ" sz="4000" dirty="0">
                <a:solidFill>
                  <a:srgbClr val="009900"/>
                </a:solidFill>
                <a:latin typeface="Arial Black" pitchFamily="34" charset="0"/>
              </a:rPr>
              <a:t>Obsahuje převážně kyselinu </a:t>
            </a:r>
            <a:r>
              <a:rPr lang="cs-CZ" sz="4000" dirty="0" err="1">
                <a:solidFill>
                  <a:srgbClr val="009900"/>
                </a:solidFill>
                <a:latin typeface="Arial Black" pitchFamily="34" charset="0"/>
              </a:rPr>
              <a:t>abietovou</a:t>
            </a:r>
            <a:r>
              <a:rPr lang="cs-CZ" sz="4000" dirty="0">
                <a:solidFill>
                  <a:srgbClr val="009900"/>
                </a:solidFill>
                <a:latin typeface="Arial Black" pitchFamily="34" charset="0"/>
              </a:rPr>
              <a:t> </a:t>
            </a:r>
            <a:r>
              <a:rPr lang="cs-CZ" sz="2200" dirty="0"/>
              <a:t>&gt; oxidace, křehnutí, omezení rozpustnosti</a:t>
            </a:r>
          </a:p>
          <a:p>
            <a:r>
              <a:rPr lang="cs-CZ" sz="2200" dirty="0"/>
              <a:t>Rozpouští se v alkáliích &gt; PRYSKYŘIČNÁ MÝDLA</a:t>
            </a:r>
          </a:p>
          <a:p>
            <a:r>
              <a:rPr lang="cs-CZ" sz="2200" dirty="0"/>
              <a:t>Kobaltnatá sůl &gt; SIKATIVUM</a:t>
            </a:r>
          </a:p>
          <a:p>
            <a:r>
              <a:rPr lang="cs-CZ" sz="2200" dirty="0"/>
              <a:t>Měďnatá sůl &gt; pigment &amp; SIKATIVUM</a:t>
            </a:r>
          </a:p>
          <a:p>
            <a:r>
              <a:rPr lang="cs-CZ" sz="3600" b="1" dirty="0">
                <a:solidFill>
                  <a:srgbClr val="FF0000"/>
                </a:solidFill>
                <a:latin typeface="Arial Black" pitchFamily="34" charset="0"/>
              </a:rPr>
              <a:t>Tavná lepidla</a:t>
            </a:r>
          </a:p>
          <a:p>
            <a:r>
              <a:rPr lang="cs-CZ" b="1" dirty="0" err="1">
                <a:solidFill>
                  <a:srgbClr val="C00000"/>
                </a:solidFill>
              </a:rPr>
              <a:t>Odštětinování</a:t>
            </a:r>
            <a:r>
              <a:rPr lang="cs-CZ" b="1" dirty="0">
                <a:solidFill>
                  <a:srgbClr val="C00000"/>
                </a:solidFill>
              </a:rPr>
              <a:t> (depilace štětin) vepřů</a:t>
            </a:r>
          </a:p>
          <a:p>
            <a:r>
              <a:rPr lang="cs-CZ" b="1" dirty="0">
                <a:solidFill>
                  <a:srgbClr val="0000FF"/>
                </a:solidFill>
              </a:rPr>
              <a:t>Pájení &gt; rozrušuje vrstvy oxidů</a:t>
            </a:r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B6326-35BA-4ACA-9F49-A9C2D2CB7B67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419542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5364088" y="476672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solidFill>
                  <a:srgbClr val="FF0000"/>
                </a:solidFill>
              </a:rPr>
              <a:t>DITERPEN</a:t>
            </a:r>
          </a:p>
          <a:p>
            <a:r>
              <a:rPr lang="cs-CZ" sz="4800" b="1" dirty="0">
                <a:solidFill>
                  <a:srgbClr val="FF0000"/>
                </a:solidFill>
              </a:rPr>
              <a:t>Kyselina </a:t>
            </a:r>
            <a:r>
              <a:rPr lang="cs-CZ" sz="4800" b="1" dirty="0" err="1">
                <a:solidFill>
                  <a:srgbClr val="FF0000"/>
                </a:solidFill>
              </a:rPr>
              <a:t>abietová</a:t>
            </a:r>
            <a:endParaRPr lang="cs-CZ" sz="4800" b="1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27584" y="4221088"/>
            <a:ext cx="79928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9900"/>
                </a:solidFill>
                <a:latin typeface="Arial Black" pitchFamily="34" charset="0"/>
              </a:rPr>
              <a:t>KALAFUNA může být z různých jehličnatých stromů (smrk, borovice, jedle, </a:t>
            </a:r>
            <a:r>
              <a:rPr lang="cs-CZ" sz="3200" b="1" dirty="0">
                <a:solidFill>
                  <a:srgbClr val="009900"/>
                </a:solidFill>
                <a:latin typeface="Arial Black" pitchFamily="34" charset="0"/>
              </a:rPr>
              <a:t>…). </a:t>
            </a:r>
            <a:r>
              <a:rPr lang="cs-CZ" sz="3200" b="1" u="sng" dirty="0">
                <a:solidFill>
                  <a:srgbClr val="009900"/>
                </a:solidFill>
                <a:latin typeface="Arial Black" pitchFamily="34" charset="0"/>
              </a:rPr>
              <a:t>Nečastěji je ale z borovice.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05F4A1-1ED8-46B6-84CC-B479986AB222}" type="datetime1">
              <a:rPr lang="cs-CZ" smtClean="0"/>
              <a:t>18.09.2022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pic>
        <p:nvPicPr>
          <p:cNvPr id="5" name="Obrázek 4" descr="kalafuna a její deriváty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2007" y="-32010"/>
            <a:ext cx="2924946" cy="2988961"/>
          </a:xfrm>
          <a:prstGeom prst="rect">
            <a:avLst/>
          </a:prstGeom>
          <a:ln w="127000">
            <a:solidFill>
              <a:srgbClr val="FF0000"/>
            </a:solidFill>
          </a:ln>
        </p:spPr>
      </p:pic>
      <p:pic>
        <p:nvPicPr>
          <p:cNvPr id="6" name="Obrázek 5" descr="kalafuna a její deriváty 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297882" y="1011882"/>
            <a:ext cx="3807867" cy="788436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EC6D78-B9C8-4A25-8440-6D8E499028C9}" type="datetime1">
              <a:rPr lang="cs-CZ" smtClean="0"/>
              <a:t>18.09.2022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pic>
        <p:nvPicPr>
          <p:cNvPr id="5" name="Obrázek 4" descr="kalafuna a její deriváty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1224" y="-31228"/>
            <a:ext cx="2853369" cy="2915818"/>
          </a:xfrm>
          <a:prstGeom prst="rect">
            <a:avLst/>
          </a:prstGeom>
          <a:ln w="127000">
            <a:solidFill>
              <a:srgbClr val="FF0000"/>
            </a:solidFill>
          </a:ln>
        </p:spPr>
      </p:pic>
      <p:pic>
        <p:nvPicPr>
          <p:cNvPr id="7" name="Obrázek 6" descr="kalafuna a její deriváty 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669765" y="383765"/>
            <a:ext cx="3861048" cy="9087422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0A75EB-2BE0-4E24-8821-88DBE7D53060}" type="datetime1">
              <a:rPr lang="cs-CZ" smtClean="0"/>
              <a:t>18.09.2022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  <p:pic>
        <p:nvPicPr>
          <p:cNvPr id="5" name="Obrázek 4" descr="kalafuna a její deriváty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1224" y="-31228"/>
            <a:ext cx="2853369" cy="2915818"/>
          </a:xfrm>
          <a:prstGeom prst="rect">
            <a:avLst/>
          </a:prstGeom>
          <a:ln w="127000">
            <a:solidFill>
              <a:srgbClr val="FF0000"/>
            </a:solidFill>
          </a:ln>
        </p:spPr>
      </p:pic>
      <p:pic>
        <p:nvPicPr>
          <p:cNvPr id="8" name="Obrázek 7" descr="kalafuna a její deriváty 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065019" y="779018"/>
            <a:ext cx="3861048" cy="829691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B7650B-1E7A-4BDB-BFCD-5AA99FC78174}" type="datetime1">
              <a:rPr lang="cs-CZ" smtClean="0"/>
              <a:t>18.09.2022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pic>
        <p:nvPicPr>
          <p:cNvPr id="5" name="Obrázek 4" descr="kalafuna a její deriváty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1224" y="-31228"/>
            <a:ext cx="2853369" cy="2915818"/>
          </a:xfrm>
          <a:prstGeom prst="rect">
            <a:avLst/>
          </a:prstGeom>
          <a:ln w="127000">
            <a:solidFill>
              <a:srgbClr val="FF0000"/>
            </a:solidFill>
          </a:ln>
        </p:spPr>
      </p:pic>
      <p:pic>
        <p:nvPicPr>
          <p:cNvPr id="7" name="Obrázek 6" descr="kalafuna a její deriváty 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646330" y="360329"/>
            <a:ext cx="3861048" cy="9134293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71D42D-CF9A-425F-954F-A7C2F5956BEA}" type="datetime1">
              <a:rPr lang="cs-CZ" smtClean="0"/>
              <a:t>18.09.2022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pic>
        <p:nvPicPr>
          <p:cNvPr id="5" name="Obrázek 4" descr="kalafuna a její deriváty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5875" y="-45881"/>
            <a:ext cx="4192217" cy="4283968"/>
          </a:xfrm>
          <a:prstGeom prst="rect">
            <a:avLst/>
          </a:prstGeom>
          <a:ln w="127000">
            <a:solidFill>
              <a:srgbClr val="FF0000"/>
            </a:solidFill>
          </a:ln>
        </p:spPr>
      </p:pic>
      <p:pic>
        <p:nvPicPr>
          <p:cNvPr id="8" name="Obrázek 7" descr="kalafuna a její deriváty 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798810" y="2512810"/>
            <a:ext cx="3993067" cy="469731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OLEJE</a:t>
            </a:r>
            <a:endParaRPr lang="cs-CZ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just">
              <a:buNone/>
            </a:pPr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Olej</a:t>
            </a:r>
            <a:r>
              <a:rPr lang="cs-CZ" sz="2800" dirty="0"/>
              <a:t> </a:t>
            </a:r>
            <a:r>
              <a:rPr lang="cs-CZ" sz="2400" dirty="0"/>
              <a:t>je kapalina tvořená molekulami, které obsahují hydrofobní uhlovodíkové řetězce. Proto se oleje nerozpouští ve vodě. Mají také menší hustotu než voda.</a:t>
            </a:r>
          </a:p>
          <a:p>
            <a:pPr algn="just">
              <a:buNone/>
            </a:pPr>
            <a:r>
              <a:rPr lang="cs-CZ" sz="2400" b="1" dirty="0">
                <a:solidFill>
                  <a:srgbClr val="008000"/>
                </a:solidFill>
                <a:latin typeface="Arial Black" panose="020B0A04020102020204" pitchFamily="34" charset="0"/>
              </a:rPr>
              <a:t>Potravinářské, jedlé oleje </a:t>
            </a:r>
            <a:r>
              <a:rPr lang="cs-CZ" sz="2400" dirty="0"/>
              <a:t>jsou rostlinné kapalné </a:t>
            </a:r>
            <a:r>
              <a:rPr lang="cs-CZ" sz="2400" dirty="0" err="1">
                <a:hlinkClick r:id="rId2" tooltip="Triacylglycerol"/>
              </a:rPr>
              <a:t>triacylglyceroly</a:t>
            </a:r>
            <a:r>
              <a:rPr lang="cs-CZ" sz="2400" dirty="0"/>
              <a:t>. Mohou mít jednu nebo více nenasycených vazeb. Čím více je dvojných vazeb v řetězci, tím je olej tekutější.</a:t>
            </a:r>
          </a:p>
          <a:p>
            <a:pPr algn="just">
              <a:buNone/>
            </a:pPr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Technické oleje </a:t>
            </a:r>
            <a:r>
              <a:rPr lang="cs-CZ" sz="2400" dirty="0"/>
              <a:t>jsou nejčastěji založeny na použití</a:t>
            </a:r>
          </a:p>
          <a:p>
            <a:pPr algn="just">
              <a:buNone/>
            </a:pPr>
            <a:r>
              <a:rPr lang="cs-CZ" sz="2400" dirty="0">
                <a:hlinkClick r:id="rId3" tooltip="Minerální olej"/>
              </a:rPr>
              <a:t>minerálních olejů</a:t>
            </a:r>
            <a:r>
              <a:rPr lang="cs-CZ" sz="2400" dirty="0"/>
              <a:t>, tedy směsí </a:t>
            </a:r>
            <a:r>
              <a:rPr lang="cs-CZ" sz="2400" dirty="0">
                <a:hlinkClick r:id="rId4" tooltip="Uhlovodíky"/>
              </a:rPr>
              <a:t>uhlovodíků</a:t>
            </a:r>
            <a:r>
              <a:rPr lang="cs-CZ" sz="2400" dirty="0"/>
              <a:t> získaných z </a:t>
            </a:r>
            <a:r>
              <a:rPr lang="cs-CZ" sz="2400" dirty="0">
                <a:hlinkClick r:id="rId5" tooltip="Ropa"/>
              </a:rPr>
              <a:t>ropy</a:t>
            </a:r>
            <a:r>
              <a:rPr lang="cs-CZ" sz="2400" dirty="0"/>
              <a:t>, nebo </a:t>
            </a:r>
            <a:r>
              <a:rPr lang="cs-CZ" sz="2400" dirty="0">
                <a:hlinkClick r:id="rId6" tooltip="Silikonový olej"/>
              </a:rPr>
              <a:t>silikonových olejů</a:t>
            </a:r>
            <a:r>
              <a:rPr lang="cs-CZ" sz="2400" dirty="0"/>
              <a:t>, vyráběných synteticky, u kterých místo uhlíkových řetězců jsou použity řetězce na bázi </a:t>
            </a:r>
            <a:r>
              <a:rPr lang="cs-CZ" sz="2400" dirty="0">
                <a:hlinkClick r:id="rId7" tooltip="Křemík"/>
              </a:rPr>
              <a:t>křemíku</a:t>
            </a:r>
            <a:r>
              <a:rPr lang="cs-CZ" sz="2400" dirty="0"/>
              <a:t>.</a:t>
            </a:r>
          </a:p>
          <a:p>
            <a:pPr algn="just">
              <a:buNone/>
            </a:pPr>
            <a:endParaRPr lang="cs-CZ" sz="240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E94EDC-330B-4653-B17A-C999E52F5957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KALAFUNA</a:t>
            </a: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or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,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Yellow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)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03E39C-A574-4D24-B1A9-98E248A3BE46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sk-SK" sz="2800" b="1" u="sng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u="sng" kern="1200" dirty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u="sng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u="sng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u="sng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u="sng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&gt; od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starořeckého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města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Kolofónu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,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poslulého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vývozem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kalafuny</a:t>
            </a:r>
            <a:endParaRPr lang="sk-SK" sz="2800" b="1" kern="1200" dirty="0">
              <a:solidFill>
                <a:srgbClr val="0000FF"/>
              </a:solidFill>
              <a:ea typeface="Times New Roman"/>
              <a:cs typeface="Times New Roman"/>
            </a:endParaRPr>
          </a:p>
          <a:p>
            <a:r>
              <a:rPr lang="sk-SK" sz="2800" b="1" kern="1200" dirty="0" err="1">
                <a:solidFill>
                  <a:srgbClr val="0000FF"/>
                </a:solidFill>
                <a:cs typeface="Times New Roman"/>
              </a:rPr>
              <a:t>Další</a:t>
            </a:r>
            <a:r>
              <a:rPr lang="sk-SK" sz="2800" b="1" kern="1200" dirty="0">
                <a:solidFill>
                  <a:srgbClr val="0000FF"/>
                </a:solidFill>
                <a:cs typeface="Times New Roman"/>
              </a:rPr>
              <a:t> použití:</a:t>
            </a:r>
          </a:p>
          <a:p>
            <a:pPr lvl="1"/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Nános na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smyčce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ke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zvýšení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tření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o struny</a:t>
            </a:r>
          </a:p>
          <a:p>
            <a:pPr lvl="1"/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Ve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směsi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s vosky k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nažehlování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starých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obrazů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na nové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podkladní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plátno &gt; </a:t>
            </a: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RENTOALÁŽ</a:t>
            </a:r>
            <a:endParaRPr lang="sk-SK" sz="2400" b="1" kern="1200" dirty="0">
              <a:solidFill>
                <a:srgbClr val="FF0000"/>
              </a:solidFill>
              <a:latin typeface="Arial Black" pitchFamily="34" charset="0"/>
              <a:cs typeface="Times New Roman"/>
            </a:endParaRPr>
          </a:p>
          <a:p>
            <a:pPr lvl="1"/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Farmacie</a:t>
            </a:r>
            <a:endParaRPr lang="sk-SK" sz="2400" b="1" kern="1200" dirty="0">
              <a:solidFill>
                <a:srgbClr val="0000FF"/>
              </a:solidFill>
              <a:cs typeface="Times New Roman"/>
            </a:endParaRPr>
          </a:p>
          <a:p>
            <a:pPr lvl="1"/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Potravinářství</a:t>
            </a:r>
            <a:endParaRPr lang="sk-SK" sz="2400" b="1" kern="1200" dirty="0">
              <a:solidFill>
                <a:srgbClr val="0000FF"/>
              </a:solidFill>
              <a:cs typeface="Times New Roman"/>
            </a:endParaRPr>
          </a:p>
          <a:p>
            <a:pPr lvl="1"/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.............</a:t>
            </a:r>
            <a:endParaRPr lang="cs-CZ" sz="24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KALAFUNA</a:t>
            </a: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or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690938-2D91-4C41-B600-DE71765FFC6A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3030" y="2780928"/>
            <a:ext cx="4372938" cy="334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PŘÍKLAD</a:t>
            </a:r>
            <a:r>
              <a:rPr lang="cs-CZ" sz="2800" b="1" dirty="0">
                <a:solidFill>
                  <a:srgbClr val="0000FF"/>
                </a:solidFill>
              </a:rPr>
              <a:t> </a:t>
            </a:r>
            <a:r>
              <a:rPr lang="cs-CZ" sz="2800" b="1" dirty="0">
                <a:solidFill>
                  <a:srgbClr val="FF0000"/>
                </a:solidFill>
              </a:rPr>
              <a:t>silice </a:t>
            </a:r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TERPENTÝN </a:t>
            </a:r>
            <a:r>
              <a:rPr lang="cs-CZ" sz="2800" b="1" dirty="0">
                <a:solidFill>
                  <a:srgbClr val="009900"/>
                </a:solidFill>
                <a:latin typeface="Arial Black" pitchFamily="34" charset="0"/>
              </a:rPr>
              <a:t>z borovice lesní</a:t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Turpentine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AC474C-9B42-4E9F-BC0A-5C341F328468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3250402" cy="379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3851920" y="1556792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Hlavní složky jsou PINENY (</a:t>
            </a:r>
            <a:r>
              <a:rPr lang="cs-CZ" sz="2800" b="1" dirty="0">
                <a:solidFill>
                  <a:srgbClr val="FF0000"/>
                </a:solidFill>
                <a:latin typeface="Symbol" pitchFamily="18" charset="2"/>
              </a:rPr>
              <a:t>a, b)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923928" y="2780928"/>
            <a:ext cx="49685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008000"/>
                </a:solidFill>
              </a:rPr>
              <a:t> Rozpouštědlo olejových barev</a:t>
            </a:r>
          </a:p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008000"/>
                </a:solidFill>
              </a:rPr>
              <a:t> Ve směsi s včelím nebo karnaubským voskem jako leštidlo na nábytek</a:t>
            </a:r>
          </a:p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008000"/>
                </a:solidFill>
              </a:rPr>
              <a:t> Syntéza vonných látek, např. kafru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BFE7D2-2E81-401C-9BD2-F043C1B5E025}" type="datetime1">
              <a:rPr lang="cs-CZ" smtClean="0"/>
              <a:t>18.09.2022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3250402" cy="379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0" y="4293096"/>
            <a:ext cx="4355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Symbol" pitchFamily="18" charset="2"/>
              </a:rPr>
              <a:t>a </a:t>
            </a:r>
            <a:r>
              <a:rPr lang="cs-CZ" sz="3200" b="1" dirty="0">
                <a:solidFill>
                  <a:srgbClr val="FF0000"/>
                </a:solidFill>
              </a:rPr>
              <a:t>PINEN (cca. 60 %)</a:t>
            </a:r>
            <a:r>
              <a:rPr lang="cs-CZ" sz="3200" b="1" dirty="0">
                <a:solidFill>
                  <a:srgbClr val="FF0000"/>
                </a:solidFill>
                <a:latin typeface="Symbol" pitchFamily="18" charset="2"/>
              </a:rPr>
              <a:t> 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499992" y="4437112"/>
            <a:ext cx="4392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008000"/>
                </a:solidFill>
                <a:latin typeface="Symbol" pitchFamily="18" charset="2"/>
              </a:rPr>
              <a:t>b </a:t>
            </a:r>
            <a:r>
              <a:rPr lang="cs-CZ" sz="3200" b="1" dirty="0">
                <a:solidFill>
                  <a:srgbClr val="008000"/>
                </a:solidFill>
              </a:rPr>
              <a:t>PINEN </a:t>
            </a:r>
            <a:r>
              <a:rPr lang="cs-CZ" sz="3200" b="1" dirty="0">
                <a:solidFill>
                  <a:srgbClr val="009900"/>
                </a:solidFill>
              </a:rPr>
              <a:t>(cca. 60 %)</a:t>
            </a:r>
            <a:r>
              <a:rPr lang="cs-CZ" sz="3200" b="1" dirty="0">
                <a:solidFill>
                  <a:srgbClr val="009900"/>
                </a:solidFill>
                <a:latin typeface="Symbol" pitchFamily="18" charset="2"/>
              </a:rPr>
              <a:t> </a:t>
            </a:r>
            <a:endParaRPr lang="cs-CZ" sz="3200" b="1" dirty="0">
              <a:solidFill>
                <a:srgbClr val="009900"/>
              </a:solidFill>
            </a:endParaRPr>
          </a:p>
        </p:txBody>
      </p:sp>
      <p:pic>
        <p:nvPicPr>
          <p:cNvPr id="8" name="Obrázek 7" descr="210px-Beta-pinen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476671"/>
            <a:ext cx="3240360" cy="401187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0" y="5473005"/>
            <a:ext cx="9144000" cy="1384995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u="sng" dirty="0">
                <a:solidFill>
                  <a:srgbClr val="0000FF"/>
                </a:solidFill>
                <a:latin typeface="Arial Black" pitchFamily="34" charset="0"/>
              </a:rPr>
              <a:t>Stárnutím na vzduchu se terpentýn mění: 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barva jde od bezbarvé do </a:t>
            </a:r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tmavohnědé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 a 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viskozita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 se zvyšuje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699792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solidFill>
                  <a:srgbClr val="FFC000"/>
                </a:solidFill>
                <a:latin typeface="Arial Black" pitchFamily="34" charset="0"/>
              </a:rPr>
              <a:t>Monoterpenoid</a:t>
            </a:r>
            <a:endParaRPr lang="cs-CZ" sz="36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BENÁTSKÝ TERPENTÝN</a:t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Venic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Venetian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)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Turpentine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C7D2FF-AFD7-4289-A390-FE1D98E0875E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1052736"/>
            <a:ext cx="856895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itchFamily="34" charset="0"/>
              </a:rPr>
              <a:t>Add to oil paints, mediums and varnishes for an exquisite jewel-like quality and tough, enamel-like surface. </a:t>
            </a:r>
            <a:br>
              <a:rPr lang="en-US" sz="2000" dirty="0">
                <a:latin typeface="Arial Black" pitchFamily="34" charset="0"/>
              </a:rPr>
            </a:br>
            <a:r>
              <a:rPr lang="en-US" sz="2000" dirty="0">
                <a:latin typeface="Arial Black" pitchFamily="34" charset="0"/>
              </a:rPr>
              <a:t>Derived from European larch trees, </a:t>
            </a: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this resin has the CONSISTENCY OF HONEY </a:t>
            </a:r>
            <a:r>
              <a:rPr lang="en-US" sz="2000" dirty="0">
                <a:latin typeface="Arial Black" pitchFamily="34" charset="0"/>
              </a:rPr>
              <a:t>and is offered in its pure, undiluted state. Dilute with 20% turpentine and use sparingly to a 5% maximum of the total paint mixture.</a:t>
            </a:r>
            <a:endParaRPr lang="cs-CZ" sz="2000" dirty="0">
              <a:latin typeface="Arial Black" pitchFamily="34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429000"/>
            <a:ext cx="4392488" cy="32096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BENÁTSKÝ TERPENTÝN</a:t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Venic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Venetian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)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Turpentine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314789-6323-4BA3-B809-3479418D025C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268760"/>
            <a:ext cx="3619500" cy="4895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79512" y="1124744"/>
          <a:ext cx="2952328" cy="4552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9828571" imgH="30571429" progId="">
                  <p:embed/>
                </p:oleObj>
              </mc:Choice>
              <mc:Fallback>
                <p:oleObj r:id="rId3" imgW="19828571" imgH="3057142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124744"/>
                        <a:ext cx="2952328" cy="45520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ovéPole 13"/>
          <p:cNvSpPr txBox="1"/>
          <p:nvPr/>
        </p:nvSpPr>
        <p:spPr>
          <a:xfrm>
            <a:off x="0" y="5805264"/>
            <a:ext cx="3203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Modřín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Ještě pár poznámek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sz="2800" b="1" dirty="0">
                <a:latin typeface="Arial Black" pitchFamily="34" charset="0"/>
              </a:rPr>
              <a:t>V chemii přírodních látek převažují triviální názvy, často mající původ v místě výskytu látky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b="1" dirty="0">
                <a:solidFill>
                  <a:srgbClr val="008000"/>
                </a:solidFill>
                <a:latin typeface="Arial Black" pitchFamily="34" charset="0"/>
              </a:rPr>
              <a:t>V přírodních látkách (polymerech) jsou vždy kromě složky (složek) hlavní (hlavních) i látky doprovodné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Složení a množství látek doprovodných souvisí se zdrojem, např. různé jehličnany dávají různé pryskyřice, místem těžby suroviny, dobou odběru atd. 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A37385-C63B-4B2D-B3AF-D3612E0C96EE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Vzhůru k dalším pryskyřicím a balzámům!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ACEAA3-F2AC-408D-B1CD-A1854C38E2C0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cs-CZ" sz="6600" dirty="0">
                <a:solidFill>
                  <a:srgbClr val="008000"/>
                </a:solidFill>
                <a:latin typeface="Arial Black" pitchFamily="34" charset="0"/>
              </a:rPr>
              <a:t>DITERPENOIDNÍ PRYSKYŘICE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Vzhůru k dalším pryskyřicím a balzámům!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477F62-914F-46F9-9B0E-D1C65710DA26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algn="ctr">
              <a:buNone/>
            </a:pPr>
            <a:r>
              <a:rPr lang="cs-CZ" sz="2800" b="1" dirty="0">
                <a:solidFill>
                  <a:srgbClr val="FF0000"/>
                </a:solidFill>
              </a:rPr>
              <a:t>Kanadský balzám</a:t>
            </a:r>
          </a:p>
          <a:p>
            <a:r>
              <a:rPr lang="cs-CZ" sz="2800" dirty="0"/>
              <a:t>Získává se z kanadské jedle</a:t>
            </a:r>
          </a:p>
          <a:p>
            <a:r>
              <a:rPr lang="cs-CZ" sz="2800" dirty="0"/>
              <a:t>Tmelení optiky, protože má vhodný index lomu</a:t>
            </a:r>
          </a:p>
          <a:p>
            <a:pPr algn="ctr">
              <a:buNone/>
            </a:pPr>
            <a:r>
              <a:rPr lang="cs-CZ" sz="2800" b="1" dirty="0">
                <a:solidFill>
                  <a:srgbClr val="FF0000"/>
                </a:solidFill>
              </a:rPr>
              <a:t>Benátský balzám</a:t>
            </a:r>
          </a:p>
          <a:p>
            <a:r>
              <a:rPr lang="cs-CZ" sz="2800" dirty="0"/>
              <a:t>Získává se z evropského modřínu</a:t>
            </a:r>
          </a:p>
          <a:p>
            <a:r>
              <a:rPr lang="cs-CZ" sz="2800" dirty="0"/>
              <a:t>Vytváří lesklý nežloutnoucí film</a:t>
            </a:r>
          </a:p>
          <a:p>
            <a:r>
              <a:rPr lang="cs-CZ" sz="2800" dirty="0"/>
              <a:t>Používán v malířství (olejomalba) již v dobách </a:t>
            </a:r>
            <a:r>
              <a:rPr lang="cs-CZ" sz="2800" dirty="0" err="1"/>
              <a:t>Rubensových</a:t>
            </a:r>
            <a:r>
              <a:rPr lang="cs-CZ" sz="2800" dirty="0"/>
              <a:t>, ve směsi s ořechovým olejem a mastixem</a:t>
            </a:r>
          </a:p>
          <a:p>
            <a:pPr algn="ctr">
              <a:buNone/>
            </a:pPr>
            <a:endParaRPr lang="cs-CZ" sz="2800" dirty="0"/>
          </a:p>
          <a:p>
            <a:pPr>
              <a:buNone/>
            </a:pPr>
            <a:endParaRPr lang="cs-CZ" sz="28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1805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Kopál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Copal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7AB630-A3BB-4E94-B97E-63350A569749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3261" y="1124744"/>
            <a:ext cx="396073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0" y="1196752"/>
            <a:ext cx="5148064" cy="55707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Kopál je </a:t>
            </a:r>
            <a:r>
              <a:rPr lang="cs-CZ" sz="2000" b="1" dirty="0">
                <a:solidFill>
                  <a:srgbClr val="C00000"/>
                </a:solidFill>
              </a:rPr>
              <a:t>recentní (GEOLOGICKY SOUČASNÉ) </a:t>
            </a:r>
            <a:r>
              <a:rPr lang="cs-CZ" sz="2000" b="1" dirty="0"/>
              <a:t>nebo subfosilní tvrdá pryskyřice některých</a:t>
            </a:r>
          </a:p>
          <a:p>
            <a:r>
              <a:rPr lang="cs-CZ" sz="2000" dirty="0"/>
              <a:t>jehličnanů, zejména z rodu </a:t>
            </a:r>
            <a:r>
              <a:rPr lang="cs-CZ" sz="2000" i="1" dirty="0" err="1"/>
              <a:t>Copaifera</a:t>
            </a:r>
            <a:r>
              <a:rPr lang="cs-CZ" sz="2000" i="1" dirty="0"/>
              <a:t>, ve středoamerických kulturách</a:t>
            </a:r>
          </a:p>
          <a:p>
            <a:r>
              <a:rPr lang="cs-CZ" sz="2000" dirty="0"/>
              <a:t>užívaná jako kadidlo a dříve také k výrobě laků. Kopál má medovou</a:t>
            </a:r>
          </a:p>
          <a:p>
            <a:r>
              <a:rPr lang="cs-CZ" sz="2000" dirty="0"/>
              <a:t>nebo jantarovou barvu a rozpouští se v éteru, v acetonu a v </a:t>
            </a:r>
            <a:r>
              <a:rPr lang="cs-CZ" sz="2000" b="1" dirty="0">
                <a:solidFill>
                  <a:srgbClr val="FF0000"/>
                </a:solidFill>
              </a:rPr>
              <a:t>alkoholu</a:t>
            </a:r>
            <a:r>
              <a:rPr lang="cs-CZ" sz="2000" dirty="0"/>
              <a:t>.</a:t>
            </a:r>
          </a:p>
          <a:p>
            <a:r>
              <a:rPr lang="pt-BR" sz="2000" dirty="0"/>
              <a:t>Dodnes se používá při restaurování obrazů a jako přísada do</a:t>
            </a:r>
          </a:p>
          <a:p>
            <a:r>
              <a:rPr lang="cs-CZ" sz="2000" dirty="0"/>
              <a:t>houslařských laků, protože dává tvrdý a lesklý povrch.</a:t>
            </a:r>
          </a:p>
          <a:p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Protože alkohol (ETANOL) je běžné a levné rozpouštědlo, byly tzv. KOPÁLOVÉ LAKY hojně využívány.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55091"/>
            <a:ext cx="8229600" cy="922114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Glyceridy </a:t>
            </a:r>
            <a:r>
              <a:rPr lang="cs-CZ" sz="2800" b="1" dirty="0">
                <a:solidFill>
                  <a:srgbClr val="FF0000"/>
                </a:solidFill>
              </a:rPr>
              <a:t>vyšších nenasycených mastných kyselin 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E039F9-4416-4BB6-88D0-C5CB2F4C2B35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072306"/>
            <a:ext cx="8229600" cy="4713387"/>
          </a:xfrm>
        </p:spPr>
        <p:txBody>
          <a:bodyPr/>
          <a:lstStyle/>
          <a:p>
            <a:pPr algn="ctr">
              <a:buNone/>
            </a:pPr>
            <a:r>
              <a:rPr lang="cs-CZ" sz="2400" b="1" dirty="0">
                <a:solidFill>
                  <a:srgbClr val="008000"/>
                </a:solidFill>
              </a:rPr>
              <a:t>Jak v praxi charakterizujeme nenasycenost vyšších mastných kyselin </a:t>
            </a:r>
          </a:p>
          <a:p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Jodové číslo - stanovení podle Hanuše</a:t>
            </a:r>
          </a:p>
          <a:p>
            <a:pPr algn="ctr">
              <a:buNone/>
            </a:pPr>
            <a:endParaRPr lang="cs-CZ" sz="2400" dirty="0"/>
          </a:p>
          <a:p>
            <a:pPr algn="ctr">
              <a:buNone/>
            </a:pPr>
            <a:r>
              <a:rPr lang="cs-CZ" sz="2400" b="1" dirty="0">
                <a:solidFill>
                  <a:srgbClr val="008000"/>
                </a:solidFill>
              </a:rPr>
              <a:t> </a:t>
            </a:r>
          </a:p>
        </p:txBody>
      </p:sp>
      <p:pic>
        <p:nvPicPr>
          <p:cNvPr id="13" name="Obrázek 12" descr="img4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0896" y="2392268"/>
            <a:ext cx="4559808" cy="2267712"/>
          </a:xfrm>
          <a:prstGeom prst="rect">
            <a:avLst/>
          </a:prstGeom>
        </p:spPr>
      </p:pic>
      <p:pic>
        <p:nvPicPr>
          <p:cNvPr id="14" name="Obrázek 13" descr="img4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67883" y="4147696"/>
            <a:ext cx="5753378" cy="2595055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Sandarak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eng.Sandarac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343F3-E06D-48C6-BDEB-F985D9325FC2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395536" y="980728"/>
            <a:ext cx="44644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Získává se z jehličnanu rostoucího v severní Africe</a:t>
            </a:r>
          </a:p>
          <a:p>
            <a:endParaRPr lang="cs-CZ" sz="2800" b="1" dirty="0">
              <a:solidFill>
                <a:srgbClr val="FF0000"/>
              </a:solidFill>
            </a:endParaRPr>
          </a:p>
          <a:p>
            <a:r>
              <a:rPr lang="cs-CZ" sz="2800" b="1" dirty="0">
                <a:solidFill>
                  <a:srgbClr val="FF0000"/>
                </a:solidFill>
              </a:rPr>
              <a:t>Ochranné nátěry na obrazy a starožitnosti</a:t>
            </a:r>
          </a:p>
          <a:p>
            <a:endParaRPr lang="cs-CZ" sz="2800" b="1" dirty="0">
              <a:solidFill>
                <a:srgbClr val="FF0000"/>
              </a:solidFill>
            </a:endParaRPr>
          </a:p>
          <a:p>
            <a:r>
              <a:rPr lang="cs-CZ" sz="2800" b="1" dirty="0">
                <a:solidFill>
                  <a:srgbClr val="FF0000"/>
                </a:solidFill>
              </a:rPr>
              <a:t>SOUČÁST OLEJOVÝCH LAKŮ,  rozpouští se v terpentýnu, aromátech a amylalkoholu.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124744"/>
            <a:ext cx="3373131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Vzhůru k dalším pryskyřicím a balzámům!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3C12AC-9B41-487C-B73F-5A2B4DDA15E6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/>
          <a:lstStyle/>
          <a:p>
            <a:pPr algn="ctr">
              <a:buNone/>
            </a:pPr>
            <a:r>
              <a:rPr lang="cs-CZ" sz="6600" dirty="0">
                <a:solidFill>
                  <a:srgbClr val="008000"/>
                </a:solidFill>
                <a:latin typeface="Arial Black" pitchFamily="34" charset="0"/>
              </a:rPr>
              <a:t>TRITERPENOIDNÍ PRYSKYŘICE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Mastix či </a:t>
            </a:r>
            <a:r>
              <a:rPr lang="cs-CZ" sz="2800" b="1" dirty="0" err="1">
                <a:solidFill>
                  <a:srgbClr val="FF0000"/>
                </a:solidFill>
              </a:rPr>
              <a:t>Masticha</a:t>
            </a: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eng.Mastic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2A6C0-F3EC-4481-A6D5-B0A7C364290E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62</a:t>
            </a:fld>
            <a:endParaRPr lang="sk-SK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82672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052736"/>
            <a:ext cx="3625602" cy="483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611560" y="4293096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Masticha</a:t>
            </a:r>
            <a:r>
              <a:rPr lang="cs-CZ" sz="2400" b="1" dirty="0"/>
              <a:t> nebo Mastix je pryskyřice, která se získává z keře řečíku</a:t>
            </a:r>
          </a:p>
          <a:p>
            <a:r>
              <a:rPr lang="pt-BR" sz="2400" b="1" dirty="0"/>
              <a:t>lentišku</a:t>
            </a:r>
            <a:r>
              <a:rPr lang="pt-BR" sz="2400" dirty="0"/>
              <a:t> (</a:t>
            </a:r>
            <a:r>
              <a:rPr lang="pt-BR" sz="2400" i="1" dirty="0"/>
              <a:t>Pistacia lentiscus) na řeckém ostrově Chios.</a:t>
            </a:r>
            <a:endParaRPr lang="cs-CZ" sz="24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Mastix či </a:t>
            </a:r>
            <a:r>
              <a:rPr lang="cs-CZ" sz="2800" b="1" dirty="0" err="1">
                <a:solidFill>
                  <a:srgbClr val="FF0000"/>
                </a:solidFill>
              </a:rPr>
              <a:t>Masticha</a:t>
            </a: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eng.Mastic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8F8B12-5A86-496A-8A5C-E7D357DB0342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395536" y="980728"/>
            <a:ext cx="79208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/>
              <a:t>Masticha</a:t>
            </a:r>
            <a:r>
              <a:rPr lang="cs-CZ" sz="2000" dirty="0"/>
              <a:t> byla v mnoha směrech využívána již ve starověku, zejména pro vonný dech a bělící účinky na zuby. V současnosti má </a:t>
            </a:r>
            <a:r>
              <a:rPr lang="cs-CZ" sz="2000" dirty="0" err="1"/>
              <a:t>masticha</a:t>
            </a:r>
            <a:r>
              <a:rPr lang="cs-CZ" sz="2000" dirty="0"/>
              <a:t> široké využití v potravinářském průmyslu, v lékařství a kosmetice. Používá se při přípravě mastí na ekzémy, popáleniny, omrzliny. Je vynikající pro ústní hygienu, působí antisepticky a vede k redukci zubního plaku. Při dlouhodobém užívání zabíjí bakterii </a:t>
            </a:r>
            <a:r>
              <a:rPr lang="cs-CZ" sz="2000" i="1" dirty="0" err="1"/>
              <a:t>Helicobacter</a:t>
            </a:r>
            <a:r>
              <a:rPr lang="cs-CZ" sz="2000" i="1" dirty="0"/>
              <a:t> </a:t>
            </a:r>
            <a:r>
              <a:rPr lang="cs-CZ" sz="2000" i="1" dirty="0" err="1"/>
              <a:t>pylori</a:t>
            </a:r>
            <a:r>
              <a:rPr lang="cs-CZ" sz="2000" i="1" dirty="0"/>
              <a:t>, která </a:t>
            </a:r>
            <a:r>
              <a:rPr lang="cs-CZ" sz="2000" dirty="0"/>
              <a:t>způsobuje peptické vředy, gastritidu a </a:t>
            </a:r>
            <a:r>
              <a:rPr lang="cs-CZ" sz="2000" dirty="0" err="1"/>
              <a:t>duodentidu</a:t>
            </a:r>
            <a:r>
              <a:rPr lang="cs-CZ" sz="2000" dirty="0"/>
              <a:t> (zánět dvanáctníku).</a:t>
            </a:r>
          </a:p>
          <a:p>
            <a:r>
              <a:rPr lang="cs-CZ" sz="2000" dirty="0"/>
              <a:t>V potravinářství se </a:t>
            </a:r>
            <a:r>
              <a:rPr lang="cs-CZ" sz="2000" dirty="0" err="1"/>
              <a:t>Masticha</a:t>
            </a:r>
            <a:r>
              <a:rPr lang="cs-CZ" sz="2000" dirty="0"/>
              <a:t> používá k ochucení masa, mořských</a:t>
            </a:r>
          </a:p>
          <a:p>
            <a:r>
              <a:rPr lang="pl-PL" sz="2000" dirty="0"/>
              <a:t>plodů, jako přísada do koláčů a cukrovinek. Populárními produkty z</a:t>
            </a:r>
          </a:p>
          <a:p>
            <a:r>
              <a:rPr lang="cs-CZ" sz="2000" dirty="0" err="1"/>
              <a:t>mastichy</a:t>
            </a:r>
            <a:r>
              <a:rPr lang="cs-CZ" sz="2000" dirty="0"/>
              <a:t> nebo s přísadou </a:t>
            </a:r>
            <a:r>
              <a:rPr lang="cs-CZ" sz="2000" dirty="0" err="1"/>
              <a:t>mastichy</a:t>
            </a:r>
            <a:r>
              <a:rPr lang="cs-CZ" sz="2000" dirty="0"/>
              <a:t> jsou žvýkačky, olej, voda, likéry,</a:t>
            </a:r>
          </a:p>
          <a:p>
            <a:r>
              <a:rPr lang="cs-CZ" sz="2000" dirty="0"/>
              <a:t>mýdla, zubní pasty.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SOUČÁST OLEJOVÝCH LAKŮ,  rozpouští se v terpentýnu, aromátech a amylalkoholu i etanolu.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Damara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Dammar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gum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55E6AE-5D79-44E9-AE48-E511C2485160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1383" y="1052736"/>
            <a:ext cx="348726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395536" y="1124744"/>
            <a:ext cx="4320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b="1" dirty="0"/>
              <a:t> Získává se z LISTNATÝCH STROMŮ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/>
              <a:t> Nízké jodové číslo &gt; málo žloutne, nepolymeruje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/>
              <a:t> Rozpustná v alkoholech i ketonech a esterech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/>
              <a:t> Rozpustná v terpentýnu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/>
              <a:t> Směsi s voskem &gt; RENTOALÁŽ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/>
              <a:t> SOUČÁST OLEJOVÝCH BAREV &gt; VYŠŠÍ  LESK</a:t>
            </a:r>
          </a:p>
          <a:p>
            <a:pPr>
              <a:buFont typeface="Arial" pitchFamily="34" charset="0"/>
              <a:buChar char="•"/>
            </a:pPr>
            <a:endParaRPr lang="cs-CZ" sz="2400" b="1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Ještě další zajímavé OLEJE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KEŠU OLEJ </a:t>
            </a:r>
            <a:r>
              <a:rPr lang="cs-CZ" sz="2800" b="1" dirty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Cashew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F47037-E230-48B1-9826-E8CC503A3B27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65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096344" cy="235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395536" y="429309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0000FF"/>
                </a:solidFill>
              </a:rPr>
              <a:t>Anacardic</a:t>
            </a:r>
            <a:r>
              <a:rPr lang="cs-CZ" sz="2400" b="1" dirty="0">
                <a:solidFill>
                  <a:srgbClr val="0000FF"/>
                </a:solidFill>
              </a:rPr>
              <a:t> </a:t>
            </a:r>
            <a:r>
              <a:rPr lang="cs-CZ" sz="2400" b="1" dirty="0" err="1">
                <a:solidFill>
                  <a:srgbClr val="0000FF"/>
                </a:solidFill>
              </a:rPr>
              <a:t>acid</a:t>
            </a:r>
            <a:endParaRPr lang="cs-CZ" sz="2400" b="1" dirty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484784"/>
            <a:ext cx="2740968" cy="207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7020272" y="141277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0000FF"/>
                </a:solidFill>
              </a:rPr>
              <a:t>Carnadol</a:t>
            </a:r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077072"/>
            <a:ext cx="514504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ovéPole 14"/>
          <p:cNvSpPr txBox="1"/>
          <p:nvPr/>
        </p:nvSpPr>
        <p:spPr>
          <a:xfrm>
            <a:off x="3995936" y="544522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0000FF"/>
                </a:solidFill>
              </a:rPr>
              <a:t>Adipostatin</a:t>
            </a:r>
            <a:r>
              <a:rPr lang="cs-CZ" sz="2400" b="1" dirty="0">
                <a:solidFill>
                  <a:srgbClr val="0000FF"/>
                </a:solidFill>
              </a:rPr>
              <a:t> A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/>
          <a:lstStyle/>
          <a:p>
            <a:r>
              <a:rPr lang="cs-CZ" sz="3200" b="1" dirty="0">
                <a:solidFill>
                  <a:srgbClr val="008000"/>
                </a:solidFill>
                <a:latin typeface="Arial Black" pitchFamily="34" charset="0"/>
              </a:rPr>
              <a:t>Já </a:t>
            </a:r>
            <a:r>
              <a:rPr lang="cs-CZ" sz="3200" b="1" dirty="0">
                <a:solidFill>
                  <a:srgbClr val="FF0000"/>
                </a:solidFill>
              </a:rPr>
              <a:t>a </a:t>
            </a:r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KEŠU OLEJ </a:t>
            </a:r>
            <a:r>
              <a:rPr lang="cs-CZ" sz="2800" b="1" dirty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Cashew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FE53EE-77F9-413C-A4EB-7F13659F4E74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768752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66</a:t>
            </a:fld>
            <a:endParaRPr lang="sk-SK"/>
          </a:p>
        </p:txBody>
      </p:sp>
      <p:sp>
        <p:nvSpPr>
          <p:cNvPr id="14" name="TextovéPole 13"/>
          <p:cNvSpPr txBox="1"/>
          <p:nvPr/>
        </p:nvSpPr>
        <p:spPr>
          <a:xfrm>
            <a:off x="179512" y="692696"/>
            <a:ext cx="871296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Pracoval jsem na projektu „FENOLFORMALDEHYDOVÉ PRYSKYŘICE“, neboli na  „bakelitu“.</a:t>
            </a:r>
          </a:p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Speciální pryskyřice na spojky do tanků se tyto modifikují KEŠU OLEJEM.  </a:t>
            </a:r>
          </a:p>
          <a:p>
            <a:r>
              <a:rPr lang="cs-CZ" sz="2400" dirty="0">
                <a:solidFill>
                  <a:srgbClr val="7030A0"/>
                </a:solidFill>
                <a:latin typeface="Arial Black" pitchFamily="34" charset="0"/>
              </a:rPr>
              <a:t>Přišla hrozná zpráva ze ZTS Martin, že spojky tanků nemají trvanlivost!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VYŘEŠIT A TO OKAMŽITĚ!</a:t>
            </a:r>
          </a:p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Mě chodily vzorky KEŠU OLEJE z Brazílie, Bornea atd. a já je analyzoval pomocí GPC. NEZJISTIL JSEM NIC. </a:t>
            </a:r>
          </a:p>
          <a:p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Problém vymizel sám od sebe.</a:t>
            </a:r>
          </a:p>
          <a:p>
            <a:pPr algn="ctr"/>
            <a:r>
              <a:rPr lang="cs-CZ" sz="4000" i="1" u="sng" dirty="0">
                <a:solidFill>
                  <a:srgbClr val="FF0000"/>
                </a:solidFill>
                <a:latin typeface="Arial Black" pitchFamily="34" charset="0"/>
              </a:rPr>
              <a:t>MOJE HYPOTÉZA:</a:t>
            </a:r>
          </a:p>
          <a:p>
            <a:pPr algn="ctr"/>
            <a:r>
              <a:rPr lang="cs-CZ" sz="2400" i="1" u="sng" dirty="0">
                <a:solidFill>
                  <a:srgbClr val="FF0000"/>
                </a:solidFill>
                <a:latin typeface="Arial Black" pitchFamily="34" charset="0"/>
              </a:rPr>
              <a:t>Zapomněli to tam přidat, což samozřejmě nikdo nepřiznal.</a:t>
            </a:r>
            <a:endParaRPr lang="cs-CZ" sz="16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Ještě další zajímavé OLEJE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RICINOVÝ OLEJ </a:t>
            </a:r>
            <a:r>
              <a:rPr lang="cs-CZ" sz="2800" b="1" dirty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Castor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9BF4F2-0931-40E2-A539-B1747E4FD372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67</a:t>
            </a:fld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955848" y="-571471"/>
            <a:ext cx="3071821" cy="6752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683568" y="5445224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Velkou výhodou tohoto oleje jsou reakční místa v podobě –OH skupin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0" y="436510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Používal se jako mazivo do benzínu dvoudobých motocyklových motorů &gt; charakteristická vůně výfukových plynů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RICINOVNÍK – Skočec obecný 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7030A0"/>
                </a:solidFill>
                <a:latin typeface="Arial Black" pitchFamily="34" charset="0"/>
              </a:rPr>
              <a:t>slovensky</a:t>
            </a:r>
            <a:r>
              <a:rPr lang="cs-CZ" sz="3200" b="1" dirty="0">
                <a:solidFill>
                  <a:srgbClr val="7030A0"/>
                </a:solidFill>
              </a:rPr>
              <a:t> </a:t>
            </a:r>
            <a:r>
              <a:rPr lang="cs-CZ" sz="3200" b="1" dirty="0">
                <a:solidFill>
                  <a:srgbClr val="7030A0"/>
                </a:solidFill>
                <a:latin typeface="Arial Black" pitchFamily="34" charset="0"/>
              </a:rPr>
              <a:t>NEVÍM </a:t>
            </a:r>
            <a:endParaRPr lang="cs-CZ" sz="2800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FD52A9-40CE-4A26-A90A-4F35EB51ED0F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68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107504" y="1628800"/>
            <a:ext cx="8856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Oproti např. PLA má tyto výhody: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latin typeface="Arial Black" pitchFamily="34" charset="0"/>
              </a:rPr>
              <a:t> 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není využitelný pro výživu lidí či zvířat,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latin typeface="Arial Black" pitchFamily="34" charset="0"/>
              </a:rPr>
              <a:t> jed je jen v slupkách semen, ale to je asi hlavní </a:t>
            </a:r>
            <a:r>
              <a:rPr lang="cs-CZ" sz="3200">
                <a:latin typeface="Arial Black" pitchFamily="34" charset="0"/>
              </a:rPr>
              <a:t>problém využívání</a:t>
            </a:r>
            <a:endParaRPr lang="cs-CZ" sz="3200" dirty="0"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3200" dirty="0">
                <a:latin typeface="Arial Black" pitchFamily="34" charset="0"/>
              </a:rPr>
              <a:t> </a:t>
            </a:r>
            <a:r>
              <a:rPr lang="cs-CZ" sz="3200" dirty="0">
                <a:solidFill>
                  <a:srgbClr val="FFC000"/>
                </a:solidFill>
                <a:latin typeface="Arial Black" pitchFamily="34" charset="0"/>
              </a:rPr>
              <a:t>je to keř a ne bylina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latin typeface="Arial Black" pitchFamily="34" charset="0"/>
              </a:rPr>
              <a:t> </a:t>
            </a:r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roste na půdách zemědělsky nevyužitelných</a:t>
            </a:r>
          </a:p>
          <a:p>
            <a:endParaRPr lang="cs-CZ" sz="32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RICINOVÝ OLEJ &amp; spojitost přírodních a </a:t>
            </a:r>
            <a:r>
              <a:rPr lang="cs-CZ" sz="2800" b="1" dirty="0">
                <a:solidFill>
                  <a:srgbClr val="008000"/>
                </a:solidFill>
                <a:latin typeface="Arial Black" pitchFamily="34" charset="0"/>
              </a:rPr>
              <a:t>syntetických</a:t>
            </a:r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 polymerů</a:t>
            </a:r>
            <a:endParaRPr lang="cs-CZ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525343"/>
            <a:ext cx="2133600" cy="196131"/>
          </a:xfrm>
        </p:spPr>
        <p:txBody>
          <a:bodyPr/>
          <a:lstStyle/>
          <a:p>
            <a:pPr>
              <a:defRPr/>
            </a:pPr>
            <a:fld id="{151ECCE7-2DAE-4B2E-8546-58313E06063D}" type="datetime1">
              <a:rPr lang="cs-CZ" smtClean="0"/>
              <a:t>18.09.2022</a:t>
            </a:fld>
            <a:endParaRPr lang="sk-SK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1835696" y="6453335"/>
            <a:ext cx="6408712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525343"/>
            <a:ext cx="2133600" cy="196131"/>
          </a:xfrm>
        </p:spPr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69</a:t>
            </a:fld>
            <a:endParaRPr lang="sk-SK" dirty="0"/>
          </a:p>
        </p:txBody>
      </p:sp>
      <p:pic>
        <p:nvPicPr>
          <p:cNvPr id="11" name="Obrázek 10" descr="Bromundecansäure.sv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93096"/>
            <a:ext cx="813690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 descr="Synthese von 11-Aminoundecansäure.sv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013176"/>
            <a:ext cx="813690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ek 12" descr="Pyrolyse_von_Ricinolsäuremethylester_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2780928"/>
            <a:ext cx="8136904" cy="1251519"/>
          </a:xfrm>
          <a:prstGeom prst="rect">
            <a:avLst/>
          </a:prstGeom>
        </p:spPr>
      </p:pic>
      <p:pic>
        <p:nvPicPr>
          <p:cNvPr id="14" name="Obrázek 13" descr="512px-Ricinoleic_acid_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836713"/>
            <a:ext cx="8280920" cy="161089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716016" y="2060848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Kyselina </a:t>
            </a:r>
            <a:r>
              <a:rPr lang="cs-CZ" sz="2000" dirty="0" err="1">
                <a:solidFill>
                  <a:srgbClr val="FF0000"/>
                </a:solidFill>
                <a:latin typeface="Arial Black" pitchFamily="34" charset="0"/>
              </a:rPr>
              <a:t>ricinolejová</a:t>
            </a:r>
            <a:endParaRPr lang="cs-CZ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940152" y="314096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Štěpení na kyselinu UNDEKANOVOU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0" y="5805264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>
                <a:solidFill>
                  <a:srgbClr val="008000"/>
                </a:solidFill>
                <a:latin typeface="Arial Black" pitchFamily="34" charset="0"/>
              </a:rPr>
              <a:t>11-AMINOUNDEKANOVÁ </a:t>
            </a:r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KYSELINA &gt; </a:t>
            </a:r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POLYAMID 11 </a:t>
            </a:r>
            <a:endParaRPr lang="cs-CZ" sz="20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PAZNEHTOVÝ OLEJ -  </a:t>
            </a:r>
            <a:r>
              <a:rPr lang="cs-CZ" sz="2800" b="1" i="1" u="sng" dirty="0">
                <a:solidFill>
                  <a:srgbClr val="0000FF"/>
                </a:solidFill>
                <a:latin typeface="Arial Black" pitchFamily="34" charset="0"/>
              </a:rPr>
              <a:t>jen pro zajímavost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F64620-E0B6-4108-A253-6FEC47F8E515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pic>
        <p:nvPicPr>
          <p:cNvPr id="16" name="Obrázek 15" descr="Paznehtový olej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95738" y="-891481"/>
            <a:ext cx="4824536" cy="8712967"/>
          </a:xfrm>
          <a:prstGeom prst="rect">
            <a:avLst/>
          </a:prstGeom>
        </p:spPr>
      </p:pic>
      <p:cxnSp>
        <p:nvCxnSpPr>
          <p:cNvPr id="18" name="Přímá spojovací čára 17"/>
          <p:cNvCxnSpPr/>
          <p:nvPr/>
        </p:nvCxnSpPr>
        <p:spPr>
          <a:xfrm>
            <a:off x="2195736" y="3068960"/>
            <a:ext cx="1944216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>
            <a:off x="2195736" y="2492896"/>
            <a:ext cx="1944216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>
            <a:off x="5076056" y="4653136"/>
            <a:ext cx="2448272" cy="72008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čára 21"/>
          <p:cNvCxnSpPr/>
          <p:nvPr/>
        </p:nvCxnSpPr>
        <p:spPr>
          <a:xfrm>
            <a:off x="5004048" y="4005064"/>
            <a:ext cx="2448272" cy="72008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3FC868-E55C-49CF-8A15-E8B11DA14739}" type="datetime1">
              <a:rPr lang="cs-CZ" smtClean="0"/>
              <a:t>18.09.2022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70</a:t>
            </a:fld>
            <a:endParaRPr lang="sk-SK"/>
          </a:p>
        </p:txBody>
      </p:sp>
      <p:pic>
        <p:nvPicPr>
          <p:cNvPr id="5" name="Obrázek 4" descr="PA11 z ricínového  oleje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-25980"/>
            <a:ext cx="7092280" cy="679256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020272" y="0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Použití v kosmetice 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5A7D84-3FC8-4158-87AB-4D59682AF484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71</a:t>
            </a:fld>
            <a:endParaRPr lang="sk-SK"/>
          </a:p>
        </p:txBody>
      </p:sp>
      <p:pic>
        <p:nvPicPr>
          <p:cNvPr id="12" name="Obrázek 11" descr="img0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078"/>
            <a:ext cx="9144000" cy="609784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395536" y="130622"/>
            <a:ext cx="8229600" cy="922114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 Black" panose="020B0A04020102020204" pitchFamily="34" charset="0"/>
              </a:rPr>
              <a:t>Trochu norem na úvod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2000" b="1" dirty="0">
                <a:hlinkClick r:id="rId2" tooltip="(588756) ČSN EN ISO 660"/>
              </a:rPr>
              <a:t>(588756) ČSN EN ISO 660</a:t>
            </a:r>
            <a:r>
              <a:rPr lang="cs-CZ" sz="2000" b="1" dirty="0"/>
              <a:t> </a:t>
            </a:r>
            <a:endParaRPr lang="cs-CZ" sz="2000" dirty="0"/>
          </a:p>
          <a:p>
            <a:r>
              <a:rPr lang="cs-CZ" sz="2000" b="1" dirty="0"/>
              <a:t>Živočišné a rostlinné tuky a oleje - Stanovení čísla kyselosti a kyselosti</a:t>
            </a:r>
            <a:endParaRPr lang="cs-CZ" sz="2000" dirty="0"/>
          </a:p>
          <a:p>
            <a:r>
              <a:rPr lang="cs-CZ" sz="2000" dirty="0"/>
              <a:t>Část nebo celá norma je v angličtině.</a:t>
            </a:r>
          </a:p>
          <a:p>
            <a:r>
              <a:rPr lang="cs-CZ" sz="2000" dirty="0"/>
              <a:t>Účinnost: 12/2009</a:t>
            </a:r>
          </a:p>
          <a:p>
            <a:pPr algn="ctr">
              <a:buNone/>
            </a:pPr>
            <a:r>
              <a:rPr lang="cs-CZ" sz="2000" b="1" dirty="0">
                <a:hlinkClick r:id="rId3" tooltip="(588761) ČSN EN ISO 3961"/>
              </a:rPr>
              <a:t>(588761) ČSN EN ISO 3961</a:t>
            </a:r>
            <a:r>
              <a:rPr lang="cs-CZ" sz="2000" b="1" dirty="0"/>
              <a:t> </a:t>
            </a:r>
            <a:endParaRPr lang="cs-CZ" sz="2000" dirty="0"/>
          </a:p>
          <a:p>
            <a:r>
              <a:rPr lang="cs-CZ" sz="2000" b="1" dirty="0"/>
              <a:t>Živočišné a rostlinné tuky a oleje - Stanovení jodového čísla</a:t>
            </a:r>
            <a:endParaRPr lang="cs-CZ" sz="2000" dirty="0"/>
          </a:p>
          <a:p>
            <a:r>
              <a:rPr lang="cs-CZ" sz="2000" dirty="0"/>
              <a:t> Část nebo celá norma je v angličtině.</a:t>
            </a:r>
          </a:p>
          <a:p>
            <a:r>
              <a:rPr lang="cs-CZ" sz="2000" dirty="0"/>
              <a:t>Účinnost: 05/2012</a:t>
            </a:r>
          </a:p>
          <a:p>
            <a:pPr algn="ctr">
              <a:buNone/>
            </a:pPr>
            <a:br>
              <a:rPr lang="cs-CZ" sz="2000" dirty="0"/>
            </a:br>
            <a:r>
              <a:rPr lang="cs-CZ" sz="2000" b="1" dirty="0">
                <a:hlinkClick r:id="rId4" tooltip="(588763) ČSN 58 8763"/>
              </a:rPr>
              <a:t>(588763) ČSN 58 8763</a:t>
            </a:r>
            <a:r>
              <a:rPr lang="cs-CZ" sz="2000" b="1" dirty="0"/>
              <a:t> </a:t>
            </a:r>
            <a:endParaRPr lang="cs-CZ" sz="2000" dirty="0"/>
          </a:p>
          <a:p>
            <a:r>
              <a:rPr lang="cs-CZ" sz="2000" b="1" dirty="0"/>
              <a:t>Živočišné a rostlinné tuky a oleje. Stanovení čísla zmýdelnění</a:t>
            </a:r>
            <a:endParaRPr lang="cs-CZ" sz="2000" dirty="0"/>
          </a:p>
          <a:p>
            <a:r>
              <a:rPr lang="cs-CZ" sz="2000" dirty="0"/>
              <a:t>Norma je v češtině.</a:t>
            </a:r>
          </a:p>
          <a:p>
            <a:r>
              <a:rPr lang="cs-CZ" sz="2000" dirty="0"/>
              <a:t>Účinnost: 01/1995</a:t>
            </a:r>
            <a:br>
              <a:rPr lang="cs-CZ" sz="2000" dirty="0"/>
            </a:br>
            <a:br>
              <a:rPr lang="cs-CZ" sz="2000" dirty="0"/>
            </a:br>
            <a:endParaRPr lang="cs-CZ" sz="2000" dirty="0"/>
          </a:p>
          <a:p>
            <a:br>
              <a:rPr lang="cs-CZ" sz="2000" dirty="0"/>
            </a:br>
            <a:endParaRPr lang="cs-CZ" sz="2000" dirty="0"/>
          </a:p>
          <a:p>
            <a:pPr>
              <a:buNone/>
            </a:pPr>
            <a:br>
              <a:rPr lang="cs-CZ" sz="2000" dirty="0"/>
            </a:br>
            <a:endParaRPr lang="cs-CZ" sz="2000" dirty="0"/>
          </a:p>
          <a:p>
            <a:endParaRPr lang="cs-CZ" sz="2000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E892FE-421B-412F-8685-845CB9FE3FA5}" type="datetime1">
              <a:rPr lang="cs-CZ" smtClean="0"/>
              <a:t>18.09.2022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92FA06-EEB8-49B5-A0F9-78BFA9C117E6}" type="datetime1">
              <a:rPr lang="cs-CZ" smtClean="0"/>
              <a:t>18.09.2022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2022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251520" y="260648"/>
            <a:ext cx="842493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Jodové číslo </a:t>
            </a:r>
          </a:p>
          <a:p>
            <a:pPr algn="just"/>
            <a:r>
              <a:rPr lang="cs-CZ" sz="2400" b="1" dirty="0"/>
              <a:t>je definováno jako množství (%) halogenu přepočítaného na jód, které může zkoumaný vzorek vázat za podmínek metody. Jodové číslo (JČ) charakterizuje obsah nenasycených mastných kyselin. Lze ho proto použít pro zjištění původu a kvality tuku. Jodové číslo může sloužit ke zjištění původů sádla (např. střevní sádlo) a při podezření, že v sádlu či loji jsou přimíchány jiné tuky, nebo že došlo k oxidaci. Jodové číslo je měřítkem obsahu dvojných vazeb ve vzorku. Oleje, které mají JČ nad 150 se řadí mezi vysychavé, oleje s JČ od 100 do 150 jsou </a:t>
            </a:r>
            <a:r>
              <a:rPr lang="cs-CZ" sz="2400" b="1" dirty="0" err="1"/>
              <a:t>polovysychavé</a:t>
            </a:r>
            <a:r>
              <a:rPr lang="cs-CZ" sz="2400" b="1" dirty="0"/>
              <a:t> a oleje s JČ pod 100 jsou nevysychavé.</a:t>
            </a:r>
          </a:p>
          <a:p>
            <a:pPr algn="just"/>
            <a:r>
              <a:rPr lang="cs-CZ" sz="2400" b="1" dirty="0"/>
              <a:t>Jodové číslo se stanovuje metodou Hanušovou (s </a:t>
            </a:r>
            <a:r>
              <a:rPr lang="cs-CZ" sz="2400" b="1" dirty="0" err="1"/>
              <a:t>jódmonobromidem</a:t>
            </a:r>
            <a:r>
              <a:rPr lang="cs-CZ" sz="2400" b="1" dirty="0"/>
              <a:t>) či </a:t>
            </a:r>
            <a:r>
              <a:rPr lang="cs-CZ" sz="2400" b="1" dirty="0" err="1"/>
              <a:t>Wijasovou</a:t>
            </a:r>
            <a:r>
              <a:rPr lang="cs-CZ" sz="2400" b="1" dirty="0"/>
              <a:t> (s </a:t>
            </a:r>
            <a:r>
              <a:rPr lang="cs-CZ" sz="2400" b="1" dirty="0" err="1"/>
              <a:t>jodmonochloridem</a:t>
            </a:r>
            <a:r>
              <a:rPr lang="cs-CZ" sz="2400" b="1" dirty="0"/>
              <a:t>).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2734</TotalTime>
  <Words>3472</Words>
  <Application>Microsoft Office PowerPoint</Application>
  <PresentationFormat>Předvádění na obrazovce (4:3)</PresentationFormat>
  <Paragraphs>538</Paragraphs>
  <Slides>71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71</vt:i4>
      </vt:variant>
    </vt:vector>
  </HeadingPairs>
  <TitlesOfParts>
    <vt:vector size="77" baseType="lpstr">
      <vt:lpstr>Arial</vt:lpstr>
      <vt:lpstr>Arial Black</vt:lpstr>
      <vt:lpstr>Calibri</vt:lpstr>
      <vt:lpstr>Symbol</vt:lpstr>
      <vt:lpstr>Times New Roman</vt:lpstr>
      <vt:lpstr>Default Design</vt:lpstr>
      <vt:lpstr>PŘÍRODNÍ POLYMERY Deriváty kyselin - přírodní pryskyřice, vysýchavé oleje, šelak</vt:lpstr>
      <vt:lpstr>Časový plán</vt:lpstr>
      <vt:lpstr>Produkty</vt:lpstr>
      <vt:lpstr>Tuky</vt:lpstr>
      <vt:lpstr>OLEJE</vt:lpstr>
      <vt:lpstr>Glyceridy vyšších nenasycených mastných kyselin </vt:lpstr>
      <vt:lpstr>PAZNEHTOVÝ OLEJ -  jen pro zajímavost</vt:lpstr>
      <vt:lpstr>Trochu norem na úvod</vt:lpstr>
      <vt:lpstr>Prezentace aplikace PowerPoint</vt:lpstr>
      <vt:lpstr>Mastné kyseliny, které nás budou zajímat  a proč?</vt:lpstr>
      <vt:lpstr>Mastné kyseliny -  zdroje a technologie výroby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Oleje, které nás budou zajímat a jejich složení</vt:lpstr>
      <vt:lpstr>Co to je VYSÝCHÁNÍ OLEJE</vt:lpstr>
      <vt:lpstr>Co to je VYSÝCHÁNÍ OLEJE správněji  TUHNOUCÍ</vt:lpstr>
      <vt:lpstr>Prezentace aplikace PowerPoint</vt:lpstr>
      <vt:lpstr>Prezentace aplikace PowerPoint</vt:lpstr>
      <vt:lpstr>Prezentace aplikace PowerPoint</vt:lpstr>
      <vt:lpstr>Jak URYCHLIT VYSÝCHÁNÍ OLEJE?</vt:lpstr>
      <vt:lpstr>Data z literatury</vt:lpstr>
      <vt:lpstr>Jak naopak vysýchání zpomalit a případně ochránit vyschnutý film před degradací?</vt:lpstr>
      <vt:lpstr>Mladý a vzdělaný chemik &amp; vysýchavé oleje</vt:lpstr>
      <vt:lpstr>Přírodní PRYSKYŘICE (eng. Resins)</vt:lpstr>
      <vt:lpstr>Přírodní PRYSKYŘICE   eng. Natural Resins</vt:lpstr>
      <vt:lpstr>Přírodní PRYSKYŘICE – HISTORIE    eng. Natural Resins</vt:lpstr>
      <vt:lpstr>PRYSKYŘICE versus SILICE</vt:lpstr>
      <vt:lpstr>Šelak (eng. Shellac)</vt:lpstr>
      <vt:lpstr>Šelak (eng. Shellac)</vt:lpstr>
      <vt:lpstr>Šelak (eng. Shellac) - použití</vt:lpstr>
      <vt:lpstr>Prezentace aplikace PowerPoint</vt:lpstr>
      <vt:lpstr>Kopál</vt:lpstr>
      <vt:lpstr>Kopál versus NOVOLAKY?  NOVOLAK = syntetický kondenzát fenolu + formaldehydu</vt:lpstr>
      <vt:lpstr>Izopren – základní jednotka TERPENOIDŮ</vt:lpstr>
      <vt:lpstr>Prezentace aplikace PowerPoint</vt:lpstr>
      <vt:lpstr>Nejdůležitější pryskyřice</vt:lpstr>
      <vt:lpstr>PŘÍKLAD pryskyřice</vt:lpstr>
      <vt:lpstr>KALAFUNA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KALAFUNA (eng. Rosin or Colophony or Greek Pitch, Yellow Rosin))</vt:lpstr>
      <vt:lpstr>KALAFUNA (eng. Rosin or Colophony or Greek Pitch)</vt:lpstr>
      <vt:lpstr>PŘÍKLAD silice TERPENTÝN z borovice lesní  (eng. Turpentine)</vt:lpstr>
      <vt:lpstr>Prezentace aplikace PowerPoint</vt:lpstr>
      <vt:lpstr>BENÁTSKÝ TERPENTÝN  (eng. Venic (Venetian) Turpentine)</vt:lpstr>
      <vt:lpstr>BENÁTSKÝ TERPENTÝN  (eng. Venic (Venetian) Turpentine)</vt:lpstr>
      <vt:lpstr>Ještě pár poznámek</vt:lpstr>
      <vt:lpstr>Vzhůru k dalším pryskyřicím a balzámům!</vt:lpstr>
      <vt:lpstr>Vzhůru k dalším pryskyřicím a balzámům!</vt:lpstr>
      <vt:lpstr>Kopál (eng. Copal)</vt:lpstr>
      <vt:lpstr>Sandarak (eng.Sandarac)</vt:lpstr>
      <vt:lpstr>Vzhůru k dalším pryskyřicím a balzámům!</vt:lpstr>
      <vt:lpstr>Mastix či Masticha (eng.Mastic)</vt:lpstr>
      <vt:lpstr>Mastix či Masticha (eng.Mastic)</vt:lpstr>
      <vt:lpstr>Damara (eng. Dammar gum)</vt:lpstr>
      <vt:lpstr>Ještě další zajímavé OLEJE KEŠU OLEJ (eng. Cashew Oil)</vt:lpstr>
      <vt:lpstr>Já a KEŠU OLEJ (eng. Cashew Oil)</vt:lpstr>
      <vt:lpstr>Ještě další zajímavé OLEJE RICINOVÝ OLEJ (eng. Castor Oil)</vt:lpstr>
      <vt:lpstr>RICINOVNÍK – Skočec obecný  slovensky NEVÍM </vt:lpstr>
      <vt:lpstr>RICINOVÝ OLEJ &amp; spojitost přírodních a syntetických polymerů</vt:lpstr>
      <vt:lpstr>Prezentace aplikace PowerPoint</vt:lpstr>
      <vt:lpstr>Prezentace aplikace PowerPoint</vt:lpstr>
    </vt:vector>
  </TitlesOfParts>
  <Company>Home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ladapospa@icloud.com</cp:lastModifiedBy>
  <cp:revision>264</cp:revision>
  <dcterms:created xsi:type="dcterms:W3CDTF">2008-02-10T16:41:08Z</dcterms:created>
  <dcterms:modified xsi:type="dcterms:W3CDTF">2022-09-18T09:31:19Z</dcterms:modified>
</cp:coreProperties>
</file>