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81" r:id="rId3"/>
    <p:sldId id="609" r:id="rId4"/>
    <p:sldId id="603" r:id="rId5"/>
    <p:sldId id="602" r:id="rId6"/>
    <p:sldId id="482" r:id="rId7"/>
    <p:sldId id="610" r:id="rId8"/>
    <p:sldId id="439" r:id="rId9"/>
    <p:sldId id="499" r:id="rId10"/>
    <p:sldId id="591" r:id="rId11"/>
    <p:sldId id="536" r:id="rId12"/>
    <p:sldId id="613" r:id="rId13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952328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</a:t>
            </a:r>
            <a:r>
              <a:rPr lang="cs-CZ" sz="5400" b="1" kern="120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II  NANOCELULÓZA 6</a:t>
            </a: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661248"/>
            <a:ext cx="6400800" cy="576064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FF"/>
                </a:solidFill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16. 11. 2020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5" name="Obrázek 4" descr="celulózová nanovlákna v automobilec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08301" y="-440149"/>
            <a:ext cx="3062902" cy="4320480"/>
          </a:xfrm>
          <a:prstGeom prst="rect">
            <a:avLst/>
          </a:prstGeom>
        </p:spPr>
      </p:pic>
      <p:pic>
        <p:nvPicPr>
          <p:cNvPr id="6" name="Obrázek 5" descr="celulózová nanovlákna v automobilech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18301" y="-357662"/>
            <a:ext cx="3011853" cy="4248472"/>
          </a:xfrm>
          <a:prstGeom prst="rect">
            <a:avLst/>
          </a:prstGeom>
        </p:spPr>
      </p:pic>
      <p:pic>
        <p:nvPicPr>
          <p:cNvPr id="7" name="Obrázek 6" descr="celulózová nanovlákna v automobilech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83421" y="3619924"/>
            <a:ext cx="3478193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131840" y="3356992"/>
            <a:ext cx="56886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  <a:latin typeface="Arial Black" pitchFamily="34" charset="0"/>
              </a:rPr>
              <a:t>Tak horké to asi nebude, ale vy se toho třeba dožijete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179512" y="141277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rial Black" pitchFamily="34" charset="0"/>
              </a:rPr>
              <a:t>"This work was supported by the project R&amp;D Centre for Low-Cost Plasma and Nanotechnology Surface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Arial Black" pitchFamily="34" charset="0"/>
              </a:rPr>
              <a:t>Modifications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Arial Black" pitchFamily="34" charset="0"/>
              </a:rPr>
              <a:t>Z.1.05/2.1.00/03.0086 funding by the</a:t>
            </a:r>
            <a:br>
              <a:rPr lang="en-US" sz="2400" dirty="0"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008000"/>
                </a:solidFill>
                <a:latin typeface="Arial Black" pitchFamily="34" charset="0"/>
              </a:rPr>
              <a:t>European Regional Development Fund and by the project LO1411 (NPU I)  funded by Ministry of Education Youth and Sports of Czech Republic.”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077072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 Black" pitchFamily="34" charset="0"/>
              </a:rPr>
              <a:t>D</a:t>
            </a:r>
            <a:r>
              <a:rPr lang="cs-CZ" sz="4800" dirty="0" err="1">
                <a:solidFill>
                  <a:srgbClr val="0000FF"/>
                </a:solidFill>
                <a:latin typeface="Arial Black" pitchFamily="34" charset="0"/>
              </a:rPr>
              <a:t>avid</a:t>
            </a:r>
            <a:r>
              <a:rPr lang="cs-CZ" sz="48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 Black" pitchFamily="34" charset="0"/>
              </a:rPr>
              <a:t>Pavliňák</a:t>
            </a:r>
            <a:r>
              <a:rPr lang="en-US" sz="4800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r>
              <a:rPr lang="cs-CZ" sz="4800" dirty="0" err="1">
                <a:solidFill>
                  <a:srgbClr val="0000FF"/>
                </a:solidFill>
                <a:latin typeface="Arial Black" pitchFamily="34" charset="0"/>
              </a:rPr>
              <a:t>Ph.D</a:t>
            </a:r>
            <a:r>
              <a:rPr lang="cs-CZ" sz="4800" dirty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„</a:t>
            </a: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CEPLANT - R&amp;D Centre for Low-Cost Plasma and Nanotechnology</a:t>
            </a:r>
            <a:br>
              <a:rPr lang="en-US" sz="28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Surface Modifications“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1663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KDE JSEM DĚLAL SEM SNÍMKY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PŘÍRODNÍ POLYMERY NANOCELULÓZA PŘF MU  7 2020 část 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88640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ČSN 50 0279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(Norma už není platná):</a:t>
            </a:r>
          </a:p>
          <a:p>
            <a:r>
              <a:rPr lang="cs-CZ" sz="3200" dirty="0" err="1">
                <a:solidFill>
                  <a:srgbClr val="0000FF"/>
                </a:solidFill>
                <a:latin typeface="Arial Black" pitchFamily="34" charset="0"/>
              </a:rPr>
              <a:t>Určenie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err="1">
                <a:solidFill>
                  <a:srgbClr val="0000FF"/>
                </a:solidFill>
                <a:latin typeface="Arial Black" pitchFamily="34" charset="0"/>
              </a:rPr>
              <a:t>primerného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err="1">
                <a:solidFill>
                  <a:srgbClr val="0000FF"/>
                </a:solidFill>
                <a:latin typeface="Arial Black" pitchFamily="34" charset="0"/>
              </a:rPr>
              <a:t>polymeračného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err="1">
                <a:solidFill>
                  <a:srgbClr val="0000FF"/>
                </a:solidFill>
                <a:latin typeface="Arial Black" pitchFamily="34" charset="0"/>
              </a:rPr>
              <a:t>stupňa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 buničiny v </a:t>
            </a:r>
            <a:r>
              <a:rPr lang="cs-CZ" sz="3200" dirty="0" err="1">
                <a:solidFill>
                  <a:srgbClr val="0000FF"/>
                </a:solidFill>
                <a:latin typeface="Arial Black" pitchFamily="34" charset="0"/>
              </a:rPr>
              <a:t>kuamoxovom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 roztoku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234888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Metodou je relativní viskozita v kapilárním viskozimetru a empirická rovnice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908720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8000"/>
                </a:solidFill>
                <a:latin typeface="Arial Black" pitchFamily="34" charset="0"/>
              </a:rPr>
              <a:t>Nanocellulose</a:t>
            </a:r>
            <a:r>
              <a:rPr lang="en-US" sz="2400" b="1" dirty="0">
                <a:solidFill>
                  <a:srgbClr val="008000"/>
                </a:solidFill>
                <a:latin typeface="Arial Black" pitchFamily="34" charset="0"/>
              </a:rPr>
              <a:t>, or </a:t>
            </a:r>
            <a:r>
              <a:rPr lang="en-US" sz="2400" b="1" dirty="0" err="1">
                <a:solidFill>
                  <a:srgbClr val="008000"/>
                </a:solidFill>
                <a:latin typeface="Arial Black" pitchFamily="34" charset="0"/>
              </a:rPr>
              <a:t>microfibrillated</a:t>
            </a:r>
            <a:r>
              <a:rPr lang="en-US" sz="2400" b="1" dirty="0">
                <a:solidFill>
                  <a:srgbClr val="008000"/>
                </a:solidFill>
                <a:latin typeface="Arial Black" pitchFamily="34" charset="0"/>
              </a:rPr>
              <a:t> cellulose (MFC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cs-CZ" sz="2400" b="1" dirty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is a material</a:t>
            </a:r>
            <a:r>
              <a:rPr lang="cs-CZ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composed of </a:t>
            </a:r>
            <a:r>
              <a:rPr lang="en-US" dirty="0" err="1"/>
              <a:t>nanosized</a:t>
            </a:r>
            <a:r>
              <a:rPr lang="en-US" dirty="0"/>
              <a:t> cellulose fibrils with a high aspect ratio (length</a:t>
            </a:r>
            <a:r>
              <a:rPr lang="cs-CZ" dirty="0"/>
              <a:t> </a:t>
            </a:r>
            <a:r>
              <a:rPr lang="en-US" dirty="0"/>
              <a:t>to width ratio). Typical </a:t>
            </a:r>
            <a:r>
              <a:rPr lang="en-US" b="1" dirty="0">
                <a:solidFill>
                  <a:srgbClr val="0000FF"/>
                </a:solidFill>
              </a:rPr>
              <a:t>lateral dimensions are 5–20 nanometers </a:t>
            </a:r>
            <a:r>
              <a:rPr lang="en-US" dirty="0"/>
              <a:t>and</a:t>
            </a:r>
            <a:r>
              <a:rPr lang="cs-CZ" dirty="0"/>
              <a:t> </a:t>
            </a:r>
            <a:r>
              <a:rPr lang="en-US" b="1" dirty="0">
                <a:solidFill>
                  <a:srgbClr val="0000FF"/>
                </a:solidFill>
              </a:rPr>
              <a:t>longitudinal dimension is in a wide range from tens of nanometers to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several micrometers</a:t>
            </a:r>
            <a:r>
              <a:rPr lang="en-US" dirty="0"/>
              <a:t>. It is pseudo-plastic and exhibits the property of</a:t>
            </a:r>
            <a:r>
              <a:rPr lang="cs-CZ" dirty="0"/>
              <a:t> </a:t>
            </a:r>
            <a:r>
              <a:rPr lang="en-US" dirty="0"/>
              <a:t>certain gels or fluids that are thick (viscous) under normal conditions,</a:t>
            </a:r>
            <a:r>
              <a:rPr lang="cs-CZ" dirty="0"/>
              <a:t> </a:t>
            </a:r>
            <a:r>
              <a:rPr lang="en-US" dirty="0"/>
              <a:t>but flow (become thin, less viscous) over time when shaken, agitated,</a:t>
            </a:r>
            <a:r>
              <a:rPr lang="cs-CZ" dirty="0"/>
              <a:t> </a:t>
            </a:r>
            <a:r>
              <a:rPr lang="en-US" dirty="0"/>
              <a:t>or otherwise stressed. This property is known as </a:t>
            </a:r>
            <a:r>
              <a:rPr lang="en-US" dirty="0" err="1"/>
              <a:t>thixotropy</a:t>
            </a:r>
            <a:r>
              <a:rPr lang="en-US" dirty="0"/>
              <a:t>. When the</a:t>
            </a:r>
            <a:r>
              <a:rPr lang="cs-CZ" dirty="0"/>
              <a:t> </a:t>
            </a:r>
            <a:r>
              <a:rPr lang="en-US" dirty="0"/>
              <a:t>shearing forces are removed the gel regains much of its original state.</a:t>
            </a:r>
            <a:r>
              <a:rPr lang="cs-CZ" dirty="0"/>
              <a:t> </a:t>
            </a:r>
            <a:r>
              <a:rPr lang="en-US" dirty="0"/>
              <a:t>The fibrils are isolated from any cellulose containing source including</a:t>
            </a:r>
            <a:r>
              <a:rPr lang="cs-CZ" dirty="0"/>
              <a:t> </a:t>
            </a:r>
            <a:r>
              <a:rPr lang="en-US" dirty="0"/>
              <a:t>wood-based fibers (pulp fibers) through high-pressure, high</a:t>
            </a:r>
            <a:r>
              <a:rPr lang="cs-CZ" dirty="0"/>
              <a:t> </a:t>
            </a:r>
            <a:r>
              <a:rPr lang="en-US" dirty="0"/>
              <a:t>temperature and high velocity impact homogenization (see manufacture below).</a:t>
            </a:r>
          </a:p>
          <a:p>
            <a:pPr algn="just"/>
            <a:r>
              <a:rPr lang="en-US" sz="2400" b="1" dirty="0" err="1">
                <a:solidFill>
                  <a:srgbClr val="008000"/>
                </a:solidFill>
                <a:latin typeface="Arial Black" pitchFamily="34" charset="0"/>
              </a:rPr>
              <a:t>Nanocellulose</a:t>
            </a:r>
            <a:r>
              <a:rPr lang="en-US" sz="2400" b="1" dirty="0">
                <a:solidFill>
                  <a:srgbClr val="008000"/>
                </a:solidFill>
                <a:latin typeface="Arial Black" pitchFamily="34" charset="0"/>
              </a:rPr>
              <a:t> can also be obtained from native fibers by an acid hydrolysis</a:t>
            </a:r>
            <a:r>
              <a:rPr lang="en-US" dirty="0"/>
              <a:t>, giving rise to highly crystalline and</a:t>
            </a:r>
            <a:r>
              <a:rPr lang="cs-CZ" dirty="0"/>
              <a:t> </a:t>
            </a:r>
            <a:r>
              <a:rPr lang="en-US" dirty="0"/>
              <a:t>rigid </a:t>
            </a:r>
            <a:r>
              <a:rPr lang="en-US" dirty="0" err="1"/>
              <a:t>nanoparticles</a:t>
            </a:r>
            <a:r>
              <a:rPr lang="en-US" dirty="0"/>
              <a:t> (generally referred to as </a:t>
            </a:r>
            <a:r>
              <a:rPr lang="en-US" b="1" dirty="0" err="1"/>
              <a:t>nanowhiskers</a:t>
            </a:r>
            <a:r>
              <a:rPr lang="en-US" b="1" dirty="0"/>
              <a:t>) which are shorter (100s to 1000 nanometers) than the</a:t>
            </a:r>
            <a:r>
              <a:rPr lang="cs-CZ" b="1" dirty="0"/>
              <a:t> </a:t>
            </a:r>
            <a:r>
              <a:rPr lang="en-US" dirty="0" err="1"/>
              <a:t>nanofibrils</a:t>
            </a:r>
            <a:r>
              <a:rPr lang="en-US" dirty="0"/>
              <a:t> obtained through the homogenization route. The resulting material is known as </a:t>
            </a:r>
            <a:r>
              <a:rPr lang="en-US" b="1" dirty="0" err="1"/>
              <a:t>nanocrystalline</a:t>
            </a:r>
            <a:r>
              <a:rPr lang="en-US" b="1" dirty="0"/>
              <a:t> cellulose</a:t>
            </a:r>
            <a:r>
              <a:rPr lang="cs-CZ" b="1" dirty="0"/>
              <a:t> </a:t>
            </a:r>
            <a:r>
              <a:rPr lang="cs-CZ" dirty="0"/>
              <a:t>(NCC).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– schéma přípravy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micely celul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620688"/>
            <a:ext cx="4248472" cy="3168352"/>
          </a:xfrm>
          <a:prstGeom prst="rect">
            <a:avLst/>
          </a:prstGeom>
        </p:spPr>
      </p:pic>
      <p:pic>
        <p:nvPicPr>
          <p:cNvPr id="8" name="Obrázek 7" descr="nadmolekulární struktura celulózového vlák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42500" y="1070268"/>
            <a:ext cx="4437112" cy="397000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3645024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Fibrily se SELEKTIVNĚ ŠTĚPÍ V AMORFNÍ OBLASTI &gt;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NANOČÁSTICE KRYSTALICKÝCH ČÁSTÍ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067944" y="3284984"/>
            <a:ext cx="1944216" cy="43204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2483768" y="2492896"/>
            <a:ext cx="720080" cy="122413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3203848" y="4005064"/>
            <a:ext cx="2808312" cy="115212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3131840" y="2996952"/>
            <a:ext cx="216024" cy="2160240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NANOCELULÓZA články 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439578"/>
            <a:ext cx="9036496" cy="541842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116632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Nanocelulóze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je věnována pozornost již MINIMÁLNĚ 10 let, hlavně ve Švédsku, Finsku a Norsku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5" name="Obrázek 4" descr="NANOCELULÓZA články 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116632"/>
            <a:ext cx="8964488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104456" cy="4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23528" y="522920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AFM</a:t>
            </a:r>
            <a:r>
              <a:rPr lang="en-US" b="1" dirty="0"/>
              <a:t> height image of </a:t>
            </a:r>
            <a:r>
              <a:rPr lang="en-US" b="1" dirty="0" err="1"/>
              <a:t>carboxymethylated</a:t>
            </a:r>
            <a:endParaRPr lang="en-US" b="1" dirty="0"/>
          </a:p>
          <a:p>
            <a:r>
              <a:rPr lang="en-US" b="1" dirty="0" err="1"/>
              <a:t>nanocellulose</a:t>
            </a:r>
            <a:r>
              <a:rPr lang="en-US" b="1" dirty="0"/>
              <a:t> adsorbed on a silica </a:t>
            </a:r>
            <a:r>
              <a:rPr lang="cs-CZ" b="1" dirty="0"/>
              <a:t>s</a:t>
            </a:r>
            <a:r>
              <a:rPr lang="en-US" b="1" dirty="0" err="1"/>
              <a:t>urface</a:t>
            </a:r>
            <a:r>
              <a:rPr lang="en-US" b="1" dirty="0"/>
              <a:t>. The</a:t>
            </a:r>
            <a:r>
              <a:rPr lang="cs-CZ" b="1" dirty="0"/>
              <a:t> </a:t>
            </a:r>
            <a:r>
              <a:rPr lang="en-US" b="1" dirty="0"/>
              <a:t>scanned surface area is 1 μm</a:t>
            </a:r>
            <a:r>
              <a:rPr lang="en-US" b="1" baseline="30000" dirty="0"/>
              <a:t>2</a:t>
            </a:r>
            <a:r>
              <a:rPr lang="cs-CZ" b="1" baseline="30000" dirty="0"/>
              <a:t> </a:t>
            </a:r>
            <a:r>
              <a:rPr lang="cs-CZ" b="1" dirty="0"/>
              <a:t> &gt; </a:t>
            </a: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VLÁKNA MAJÍ </a:t>
            </a:r>
            <a:r>
              <a:rPr lang="cs-CZ" b="1" cap="all" dirty="0">
                <a:solidFill>
                  <a:srgbClr val="0000FF"/>
                </a:solidFill>
                <a:latin typeface="Arial Black" pitchFamily="34" charset="0"/>
              </a:rPr>
              <a:t>průměr </a:t>
            </a: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cca.</a:t>
            </a:r>
            <a:r>
              <a:rPr lang="cs-CZ" b="1" cap="all" dirty="0">
                <a:solidFill>
                  <a:srgbClr val="0000FF"/>
                </a:solidFill>
                <a:latin typeface="Arial Black" pitchFamily="34" charset="0"/>
              </a:rPr>
              <a:t> 80 – 100 </a:t>
            </a:r>
            <a:r>
              <a:rPr lang="cs-CZ" b="1" dirty="0" err="1">
                <a:solidFill>
                  <a:srgbClr val="0000FF"/>
                </a:solidFill>
                <a:latin typeface="Arial Black" pitchFamily="34" charset="0"/>
              </a:rPr>
              <a:t>nm</a:t>
            </a:r>
            <a:r>
              <a:rPr lang="cs-CZ" b="1" cap="all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44008" y="98072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8000"/>
                </a:solidFill>
                <a:latin typeface="Arial Black" pitchFamily="34" charset="0"/>
              </a:rPr>
              <a:t>MOŽNÁ TO ZKUSÍME UDĚLAT V LABORKÁCH!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5" name="Obrázek 4" descr="možná  NANOCELULÓZA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27663" y="-583447"/>
            <a:ext cx="6021288" cy="88616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Možná je to </a:t>
            </a:r>
            <a:r>
              <a:rPr lang="cs-CZ" sz="2800" dirty="0" err="1">
                <a:solidFill>
                  <a:srgbClr val="0000FF"/>
                </a:solidFill>
                <a:latin typeface="Arial Black" pitchFamily="34" charset="0"/>
              </a:rPr>
              <a:t>sesíťovaná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modifikovaná NANOCELULÓZA???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Celulózy</a:t>
            </a:r>
            <a:r>
              <a:rPr lang="cs-CZ" sz="2800" dirty="0">
                <a:latin typeface="Arial Black" pitchFamily="34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1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Typ </a:t>
                      </a:r>
                      <a:r>
                        <a:rPr lang="cs-CZ" sz="18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nebo jejího derivátu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Fyzikální forma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poznámka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/>
                        <a:t>Nativní celulóza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Vlákna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Doplňovací materiál pro papír a kartónu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Případně dobarvit do odstínu restaurovaného dokumentu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Nitrocelulóza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00FF"/>
                          </a:solidFill>
                        </a:rPr>
                        <a:t>Roztok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00FF"/>
                          </a:solidFill>
                        </a:rPr>
                        <a:t>Lepidlo, tmel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00FF"/>
                          </a:solidFill>
                        </a:rPr>
                        <a:t>Výplňový tmel plněný dřevitou moučkou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rgbClr val="008000"/>
                          </a:solidFill>
                        </a:rPr>
                        <a:t>Karboxymethylcelulóza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  <a:p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8000"/>
                          </a:solidFill>
                        </a:rPr>
                        <a:t>Roztok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8000"/>
                          </a:solidFill>
                        </a:rPr>
                        <a:t>Lepidlo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8000"/>
                          </a:solidFill>
                        </a:rPr>
                        <a:t>Restaurování tapet,</a:t>
                      </a:r>
                      <a:r>
                        <a:rPr lang="cs-CZ" sz="1600" baseline="0" dirty="0">
                          <a:solidFill>
                            <a:srgbClr val="008000"/>
                          </a:solidFill>
                        </a:rPr>
                        <a:t> lepení papíru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Propionát celulózy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>
                          <a:solidFill>
                            <a:srgbClr val="C00000"/>
                          </a:solidFill>
                        </a:rPr>
                        <a:t>Acetobutyrát</a:t>
                      </a: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 celulózy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C00000"/>
                          </a:solidFill>
                        </a:rPr>
                        <a:t>Tuhá látka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C00000"/>
                          </a:solidFill>
                        </a:rPr>
                        <a:t>Imitace přírodních lesklých hmot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C00000"/>
                          </a:solidFill>
                        </a:rPr>
                        <a:t>Zpracování </a:t>
                      </a:r>
                      <a:r>
                        <a:rPr lang="cs-CZ" sz="1600">
                          <a:solidFill>
                            <a:srgbClr val="C00000"/>
                          </a:solidFill>
                        </a:rPr>
                        <a:t>v tavenině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NANOCELULÓZA PŘF MU  7 2020 část 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10" name="Obrázek 9" descr="img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92488" cy="5769300"/>
          </a:xfrm>
          <a:prstGeom prst="rect">
            <a:avLst/>
          </a:prstGeom>
        </p:spPr>
      </p:pic>
      <p:pic>
        <p:nvPicPr>
          <p:cNvPr id="11" name="Obrázek 10" descr="img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541" y="188640"/>
            <a:ext cx="4558283" cy="158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9017</TotalTime>
  <Words>653</Words>
  <Application>Microsoft Office PowerPoint</Application>
  <PresentationFormat>Předvádění na obrazovce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Default Design</vt:lpstr>
      <vt:lpstr>PŘÍRODNÍ POLYMERY Polysacharidy II  NANOCELULÓZA 6</vt:lpstr>
      <vt:lpstr>Nanocelulóza</vt:lpstr>
      <vt:lpstr>Nanocelulóza – schéma přípravy</vt:lpstr>
      <vt:lpstr>Prezentace aplikace PowerPoint</vt:lpstr>
      <vt:lpstr>Prezentace aplikace PowerPoint</vt:lpstr>
      <vt:lpstr>Nanocelulóza</vt:lpstr>
      <vt:lpstr>Prezentace aplikace PowerPoint</vt:lpstr>
      <vt:lpstr>Celulózy v práci konzervátora a restaurátora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835</cp:revision>
  <dcterms:created xsi:type="dcterms:W3CDTF">2008-02-10T16:41:08Z</dcterms:created>
  <dcterms:modified xsi:type="dcterms:W3CDTF">2020-11-16T17:51:30Z</dcterms:modified>
</cp:coreProperties>
</file>