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417" r:id="rId3"/>
    <p:sldId id="468" r:id="rId4"/>
    <p:sldId id="412" r:id="rId5"/>
    <p:sldId id="436" r:id="rId6"/>
    <p:sldId id="470" r:id="rId7"/>
    <p:sldId id="433" r:id="rId8"/>
    <p:sldId id="437" r:id="rId9"/>
    <p:sldId id="482" r:id="rId10"/>
    <p:sldId id="434" r:id="rId11"/>
    <p:sldId id="573" r:id="rId12"/>
    <p:sldId id="526" r:id="rId13"/>
    <p:sldId id="488" r:id="rId14"/>
    <p:sldId id="496" r:id="rId15"/>
    <p:sldId id="485" r:id="rId16"/>
    <p:sldId id="486" r:id="rId17"/>
    <p:sldId id="487" r:id="rId18"/>
    <p:sldId id="435" r:id="rId19"/>
    <p:sldId id="558" r:id="rId20"/>
    <p:sldId id="563" r:id="rId21"/>
    <p:sldId id="438" r:id="rId22"/>
    <p:sldId id="440" r:id="rId23"/>
    <p:sldId id="444" r:id="rId24"/>
    <p:sldId id="445" r:id="rId25"/>
    <p:sldId id="564" r:id="rId26"/>
    <p:sldId id="442" r:id="rId27"/>
    <p:sldId id="441" r:id="rId28"/>
    <p:sldId id="443" r:id="rId29"/>
    <p:sldId id="446" r:id="rId30"/>
    <p:sldId id="447" r:id="rId31"/>
    <p:sldId id="503" r:id="rId32"/>
    <p:sldId id="504" r:id="rId33"/>
    <p:sldId id="448" r:id="rId34"/>
    <p:sldId id="449" r:id="rId35"/>
    <p:sldId id="450" r:id="rId36"/>
    <p:sldId id="527" r:id="rId37"/>
    <p:sldId id="451" r:id="rId38"/>
    <p:sldId id="550" r:id="rId39"/>
    <p:sldId id="567" r:id="rId40"/>
    <p:sldId id="568" r:id="rId41"/>
    <p:sldId id="569" r:id="rId42"/>
    <p:sldId id="570" r:id="rId43"/>
    <p:sldId id="571" r:id="rId44"/>
    <p:sldId id="572" r:id="rId45"/>
    <p:sldId id="452" r:id="rId46"/>
    <p:sldId id="453" r:id="rId47"/>
    <p:sldId id="540" r:id="rId48"/>
    <p:sldId id="454" r:id="rId49"/>
    <p:sldId id="455" r:id="rId50"/>
    <p:sldId id="456" r:id="rId51"/>
    <p:sldId id="457" r:id="rId52"/>
    <p:sldId id="539" r:id="rId53"/>
    <p:sldId id="458" r:id="rId54"/>
    <p:sldId id="541" r:id="rId55"/>
    <p:sldId id="459" r:id="rId56"/>
    <p:sldId id="460" r:id="rId57"/>
    <p:sldId id="565" r:id="rId58"/>
    <p:sldId id="528" r:id="rId59"/>
    <p:sldId id="566" r:id="rId60"/>
    <p:sldId id="505" r:id="rId61"/>
    <p:sldId id="506" r:id="rId62"/>
    <p:sldId id="507" r:id="rId63"/>
    <p:sldId id="529" r:id="rId64"/>
    <p:sldId id="462" r:id="rId65"/>
    <p:sldId id="530" r:id="rId66"/>
    <p:sldId id="531" r:id="rId6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8000"/>
    <a:srgbClr val="9900CC"/>
    <a:srgbClr val="FFFFCC"/>
    <a:srgbClr val="FFFF99"/>
    <a:srgbClr val="FF0000"/>
    <a:srgbClr val="000099"/>
    <a:srgbClr val="CC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5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3245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BCFDB-C5C7-468C-A7C9-5B843BFDEBB1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4A52A-5E14-4020-88AD-DF7BEC36FB58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E11EA-FB33-4FFB-BFD5-F68DA50BEAD1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1405-C1D8-47CE-8619-B6C25CA48B92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EB04-9C0E-4549-9FF9-29734FFEEAF2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3755-96DB-4F3F-8C9F-BEAA539FBC26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046F7-DCC0-44E9-8067-463F24D55CD4}" type="datetime1">
              <a:rPr lang="cs-CZ" smtClean="0"/>
              <a:t>04.11.2021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69237-591E-471E-AA6D-2B3F8E72BC28}" type="datetime1">
              <a:rPr lang="cs-CZ" smtClean="0"/>
              <a:t>04.11.2021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DE59-CAF4-4DF3-8B30-4872958640E9}" type="datetime1">
              <a:rPr lang="cs-CZ" smtClean="0"/>
              <a:t>04.11.2021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368FF-D519-44BB-96DE-FB4888CAA673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DA7F7-FA7F-4756-9E21-7B46BBE8B959}" type="datetime1">
              <a:rPr lang="cs-CZ" smtClean="0"/>
              <a:t>04.11.2021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5A0C4-17C2-4FD3-BD9E-40E457455DC1}" type="datetime1">
              <a:rPr lang="cs-CZ" smtClean="0"/>
              <a:t>04.11.2021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3E37885-55BA-41BA-AEDD-0D87B7A13D65}" type="datetime1">
              <a:rPr lang="cs-CZ" smtClean="0"/>
              <a:t>04.11.2021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Gluk%C3%B3z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  škrob</a:t>
            </a:r>
            <a:b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MODIFIKACE ŠKROBU </a:t>
            </a:r>
            <a:br>
              <a:rPr lang="cs-CZ" sz="3200" dirty="0">
                <a:latin typeface="Calibri"/>
                <a:ea typeface="Calibri"/>
                <a:cs typeface="Times New Roman"/>
              </a:rPr>
            </a:br>
            <a:endParaRPr lang="sk-SK" sz="4000" b="1" dirty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FF0E307-4C69-42F2-AFAB-C4F24AA19ED5}" type="datetime1">
              <a:rPr lang="cs-CZ" smtClean="0"/>
              <a:t>04.11.2021</a:t>
            </a:fld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b="1" cap="all" dirty="0">
                <a:solidFill>
                  <a:srgbClr val="008000"/>
                </a:solidFill>
                <a:latin typeface="Arial Black" pitchFamily="34" charset="0"/>
              </a:rPr>
              <a:t>Enzymatická </a:t>
            </a:r>
            <a:r>
              <a:rPr lang="cs-CZ" sz="2800" b="1" i="1" u="sng" cap="all" dirty="0">
                <a:solidFill>
                  <a:srgbClr val="008000"/>
                </a:solidFill>
                <a:latin typeface="Arial Black" pitchFamily="34" charset="0"/>
              </a:rPr>
              <a:t>(</a:t>
            </a:r>
            <a:r>
              <a:rPr lang="cs-CZ" sz="2800" b="1" i="1" u="sng" dirty="0">
                <a:solidFill>
                  <a:srgbClr val="008000"/>
                </a:solidFill>
              </a:rPr>
              <a:t>Xylose </a:t>
            </a:r>
            <a:r>
              <a:rPr lang="cs-CZ" sz="2800" b="1" i="1" u="sng" dirty="0" err="1">
                <a:solidFill>
                  <a:srgbClr val="008000"/>
                </a:solidFill>
              </a:rPr>
              <a:t>isomerase</a:t>
            </a:r>
            <a:r>
              <a:rPr lang="cs-CZ" sz="2800" b="1" i="1" u="sng" dirty="0">
                <a:solidFill>
                  <a:srgbClr val="008000"/>
                </a:solidFill>
              </a:rPr>
              <a:t>)</a:t>
            </a:r>
            <a:r>
              <a:rPr lang="cs-CZ" sz="2800" b="1" i="1" u="sng" cap="all" dirty="0">
                <a:solidFill>
                  <a:srgbClr val="008000"/>
                </a:solidFill>
                <a:latin typeface="Arial Black" pitchFamily="34" charset="0"/>
              </a:rPr>
              <a:t> </a:t>
            </a:r>
            <a:br>
              <a:rPr lang="cs-CZ" sz="2800" b="1" dirty="0">
                <a:solidFill>
                  <a:srgbClr val="008000"/>
                </a:solidFill>
              </a:rPr>
            </a:b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izomerizace GLUKÓZY na </a:t>
            </a:r>
            <a:r>
              <a:rPr lang="cs-CZ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FRUKTÓZU</a:t>
            </a:r>
            <a:endParaRPr lang="cs-CZ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2FDF6-38EE-4B42-B9EB-959632EB6EEA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11" name="Obrázek 10" descr="490px-D-Fructose_vs__D-Glucose_Structural_Formulae_V_1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4667250" cy="372427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948264" y="35730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GLUKÓZY</a:t>
            </a:r>
          </a:p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(ALDÓZA)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9512" y="36450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FRUKTÓZU</a:t>
            </a:r>
          </a:p>
          <a:p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(KETÓZA)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907704" y="56612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00"/>
                </a:solidFill>
              </a:rPr>
              <a:t>D-xylose </a:t>
            </a:r>
            <a:r>
              <a:rPr lang="cs-CZ" sz="2400" b="1" dirty="0" err="1">
                <a:solidFill>
                  <a:srgbClr val="008000"/>
                </a:solidFill>
              </a:rPr>
              <a:t>aldose</a:t>
            </a:r>
            <a:r>
              <a:rPr lang="cs-CZ" sz="2400" b="1" dirty="0">
                <a:solidFill>
                  <a:srgbClr val="008000"/>
                </a:solidFill>
              </a:rPr>
              <a:t>-ketose-</a:t>
            </a:r>
            <a:r>
              <a:rPr lang="cs-CZ" sz="2400" b="1" dirty="0" err="1">
                <a:solidFill>
                  <a:srgbClr val="008000"/>
                </a:solidFill>
              </a:rPr>
              <a:t>isomerase</a:t>
            </a:r>
            <a:endParaRPr lang="cs-CZ" sz="2400" dirty="0">
              <a:solidFill>
                <a:srgbClr val="008000"/>
              </a:solidFill>
            </a:endParaRPr>
          </a:p>
        </p:txBody>
      </p:sp>
      <p:cxnSp>
        <p:nvCxnSpPr>
          <p:cNvPr id="20" name="Přímá spojovací šipka 19"/>
          <p:cNvCxnSpPr/>
          <p:nvPr/>
        </p:nvCxnSpPr>
        <p:spPr>
          <a:xfrm flipH="1">
            <a:off x="3707904" y="1556792"/>
            <a:ext cx="1800200" cy="0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12" idx="0"/>
          </p:cNvCxnSpPr>
          <p:nvPr/>
        </p:nvCxnSpPr>
        <p:spPr>
          <a:xfrm flipH="1" flipV="1">
            <a:off x="6156176" y="2204864"/>
            <a:ext cx="1584176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V="1">
            <a:off x="1331640" y="2996952"/>
            <a:ext cx="1728192" cy="57606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51520" y="1340768"/>
            <a:ext cx="2304256" cy="1631216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Fruktóza je asi o 1/5 sladší než </a:t>
            </a:r>
            <a:r>
              <a:rPr lang="cs-CZ" sz="2000" b="1" cap="all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  <a:hlinkClick r:id="rId3" tooltip="Glukóza"/>
              </a:rPr>
              <a:t>glukóza</a:t>
            </a:r>
            <a:endParaRPr lang="cs-CZ" sz="2000" b="1" cap="all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r>
              <a:rPr lang="cs-CZ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Vyskytuje se hlavně v ovoci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/>
          <a:lstStyle/>
          <a:p>
            <a:r>
              <a:rPr lang="cs-CZ" sz="4000" dirty="0" err="1">
                <a:solidFill>
                  <a:srgbClr val="008000"/>
                </a:solidFill>
                <a:latin typeface="Arial Black" pitchFamily="34" charset="0"/>
              </a:rPr>
              <a:t>Sorbitol</a:t>
            </a:r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 NENÍ </a:t>
            </a:r>
            <a:r>
              <a:rPr lang="cs-CZ" sz="4000" dirty="0">
                <a:solidFill>
                  <a:srgbClr val="0033CC"/>
                </a:solidFill>
                <a:latin typeface="Arial Black" pitchFamily="34" charset="0"/>
              </a:rPr>
              <a:t>sacharin</a:t>
            </a:r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!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0" y="1052736"/>
            <a:ext cx="2952328" cy="639762"/>
          </a:xfrm>
        </p:spPr>
        <p:txBody>
          <a:bodyPr/>
          <a:lstStyle/>
          <a:p>
            <a:pPr algn="ctr"/>
            <a:r>
              <a:rPr lang="cs-CZ" sz="4000" dirty="0" err="1">
                <a:solidFill>
                  <a:srgbClr val="008000"/>
                </a:solidFill>
                <a:latin typeface="Arial Black" pitchFamily="34" charset="0"/>
              </a:rPr>
              <a:t>Sorbitol</a:t>
            </a:r>
            <a:endParaRPr lang="cs-CZ" sz="40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6110337" y="2924944"/>
            <a:ext cx="3033663" cy="639762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0033CC"/>
                </a:solidFill>
                <a:latin typeface="Arial Black" pitchFamily="34" charset="0"/>
              </a:rPr>
              <a:t>Sacharin</a:t>
            </a:r>
            <a:endParaRPr lang="cs-CZ" sz="4000" dirty="0"/>
          </a:p>
        </p:txBody>
      </p:sp>
      <p:pic>
        <p:nvPicPr>
          <p:cNvPr id="10" name="Zástupný symbol pro obsah 9" descr="372px-Saccharin.svg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868144" y="3645024"/>
            <a:ext cx="3085296" cy="3027239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02AB99-5CBB-49CE-BD4D-998CFC37E3DF}" type="datetime1">
              <a:rPr lang="cs-CZ" smtClean="0"/>
              <a:t>04.11.2021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5658678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0" y="4149080"/>
            <a:ext cx="5796136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C00000"/>
                </a:solidFill>
              </a:rPr>
              <a:t>Ani jedna z těchto látek </a:t>
            </a:r>
            <a:r>
              <a:rPr lang="cs-CZ" sz="4000" b="1" dirty="0">
                <a:solidFill>
                  <a:srgbClr val="C00000"/>
                </a:solidFill>
                <a:latin typeface="Arial Black" pitchFamily="34" charset="0"/>
              </a:rPr>
              <a:t>NENÍ</a:t>
            </a:r>
            <a:r>
              <a:rPr lang="cs-CZ" sz="4000" b="1" dirty="0">
                <a:solidFill>
                  <a:srgbClr val="C00000"/>
                </a:solidFill>
              </a:rPr>
              <a:t> klasifikována jako </a:t>
            </a:r>
            <a:r>
              <a:rPr lang="cs-CZ" sz="4000" b="1" dirty="0">
                <a:solidFill>
                  <a:srgbClr val="C00000"/>
                </a:solidFill>
                <a:latin typeface="Arial Black" pitchFamily="34" charset="0"/>
              </a:rPr>
              <a:t>RAKOVINOTVORNÁ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OBECNÉ ROZDĚLENÍ REAKCÍ POLYMERŮ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14D4A-0F97-4D73-9742-162462235A37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/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POLYMERANALOGICKÉ</a:t>
            </a:r>
          </a:p>
          <a:p>
            <a:pPr lvl="1"/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Nedochází </a:t>
            </a:r>
            <a:r>
              <a:rPr lang="cs-CZ" i="1" u="sng" dirty="0">
                <a:solidFill>
                  <a:srgbClr val="008000"/>
                </a:solidFill>
                <a:latin typeface="Arial Black" pitchFamily="34" charset="0"/>
              </a:rPr>
              <a:t>ZÁMĚRNĚ</a:t>
            </a:r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  ke štěpení hlavního řetězce</a:t>
            </a:r>
          </a:p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DESTRUKČNÍ</a:t>
            </a:r>
          </a:p>
          <a:p>
            <a:pPr lvl="1"/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Dochází </a:t>
            </a:r>
            <a:r>
              <a:rPr lang="cs-CZ" i="1" u="sng" dirty="0">
                <a:solidFill>
                  <a:srgbClr val="0000FF"/>
                </a:solidFill>
                <a:latin typeface="Arial Black" pitchFamily="34" charset="0"/>
              </a:rPr>
              <a:t>ZÁMĚRNĚ</a:t>
            </a:r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  ke štěpení hlavního řetězce</a:t>
            </a:r>
          </a:p>
          <a:p>
            <a:pPr lvl="1"/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536" y="4869160"/>
            <a:ext cx="842493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7030A0"/>
                </a:solidFill>
                <a:latin typeface="Arial Black" pitchFamily="34" charset="0"/>
              </a:rPr>
              <a:t>U POLYSACHARIDŮ  jsou obvyklé oba typy reakcí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PŘEHLED 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84576"/>
          </a:xfrm>
        </p:spPr>
        <p:txBody>
          <a:bodyPr/>
          <a:lstStyle/>
          <a:p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Enzymatický</a:t>
            </a:r>
          </a:p>
          <a:p>
            <a:r>
              <a:rPr lang="cs-CZ" sz="2800" b="1" dirty="0">
                <a:solidFill>
                  <a:srgbClr val="C00000"/>
                </a:solidFill>
                <a:latin typeface="Arial Black" pitchFamily="34" charset="0"/>
              </a:rPr>
              <a:t>Termický </a:t>
            </a:r>
          </a:p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Chemický</a:t>
            </a:r>
          </a:p>
          <a:p>
            <a:pPr lvl="1"/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Hydrolýza</a:t>
            </a:r>
          </a:p>
          <a:p>
            <a:pPr lvl="1"/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Oxidace</a:t>
            </a:r>
          </a:p>
          <a:p>
            <a:pPr lvl="1"/>
            <a:r>
              <a:rPr lang="cs-CZ" sz="2400" b="1" u="sng" dirty="0">
                <a:solidFill>
                  <a:srgbClr val="FF0000"/>
                </a:solidFill>
                <a:latin typeface="Arial Black" pitchFamily="34" charset="0"/>
              </a:rPr>
              <a:t>Esterifikace (několik variant)</a:t>
            </a:r>
          </a:p>
          <a:p>
            <a:pPr lvl="1"/>
            <a:r>
              <a:rPr lang="cs-CZ" sz="2400" b="1" dirty="0" err="1">
                <a:solidFill>
                  <a:srgbClr val="FF0000"/>
                </a:solidFill>
                <a:latin typeface="Arial Black" pitchFamily="34" charset="0"/>
              </a:rPr>
              <a:t>Xantace</a:t>
            </a:r>
            <a:endParaRPr lang="cs-CZ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lvl="1"/>
            <a:r>
              <a:rPr lang="cs-CZ" sz="2400" b="1" dirty="0" err="1">
                <a:solidFill>
                  <a:srgbClr val="FF0000"/>
                </a:solidFill>
                <a:latin typeface="Arial Black" pitchFamily="34" charset="0"/>
              </a:rPr>
              <a:t>Karbamace</a:t>
            </a:r>
            <a:endParaRPr lang="cs-CZ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lvl="1"/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Škrobové étery</a:t>
            </a:r>
          </a:p>
          <a:p>
            <a:r>
              <a:rPr lang="cs-CZ" sz="2800" b="1" dirty="0">
                <a:latin typeface="Arial Black" pitchFamily="34" charset="0"/>
              </a:rPr>
              <a:t>Síťování</a:t>
            </a:r>
          </a:p>
          <a:p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Roubování </a:t>
            </a:r>
          </a:p>
          <a:p>
            <a:pPr lvl="1"/>
            <a:endParaRPr lang="cs-CZ" sz="2400" b="1" dirty="0"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AF833E-F5DB-46A7-B66B-DC534117CB0B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POUŽITÍ ŠROBU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5F437-9ADA-4F5C-B80D-934AE0C854BC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13" name="Obrázek 12" descr="img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595888" cy="5328592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323528" y="1844824"/>
            <a:ext cx="7272808" cy="1872208"/>
          </a:xfrm>
          <a:prstGeom prst="rect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MODIFIKACE ŠKROBU 1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154A2-A1A1-4379-BBB8-945197F5887C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245225"/>
            <a:ext cx="648072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7" name="Obrázek 6" descr="MODIFIKACE ŠKROBU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75775" y="-843528"/>
            <a:ext cx="5184578" cy="854505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156176" y="764704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Může být mechanická (velikost zrn) nebo </a:t>
            </a:r>
            <a:r>
              <a:rPr lang="cs-CZ" sz="2400" i="1" dirty="0">
                <a:solidFill>
                  <a:srgbClr val="008000"/>
                </a:solidFill>
                <a:latin typeface="Arial Black" pitchFamily="34" charset="0"/>
              </a:rPr>
              <a:t>roztoková (oddělení </a:t>
            </a:r>
            <a:r>
              <a:rPr lang="cs-CZ" sz="2400" i="1" dirty="0" err="1">
                <a:solidFill>
                  <a:srgbClr val="008000"/>
                </a:solidFill>
                <a:latin typeface="Arial Black" pitchFamily="34" charset="0"/>
              </a:rPr>
              <a:t>amylosy</a:t>
            </a:r>
            <a:r>
              <a:rPr lang="cs-CZ" sz="2400" i="1" dirty="0">
                <a:solidFill>
                  <a:srgbClr val="008000"/>
                </a:solidFill>
                <a:latin typeface="Arial Black" pitchFamily="34" charset="0"/>
              </a:rPr>
              <a:t> od amylopektinu)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flipH="1">
            <a:off x="5364088" y="908720"/>
            <a:ext cx="864096" cy="28803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MODIFIKACE ŠKROBU 2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21445-7ACA-4779-96D7-FC64D83D31C2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245225"/>
            <a:ext cx="648072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9" name="Obrázek 8" descr="MODIFIKACE ŠKROBU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01937" y="-785713"/>
            <a:ext cx="5180086" cy="842493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228184" y="206084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Obvykle mechanická (velikost zrn)</a:t>
            </a:r>
            <a:endParaRPr lang="cs-CZ" sz="2400" dirty="0">
              <a:solidFill>
                <a:srgbClr val="C00000"/>
              </a:solidFill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5292080" y="2348880"/>
            <a:ext cx="1008112" cy="1296144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95536" y="3861048"/>
            <a:ext cx="2880320" cy="18158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Jedná se tedy většinou o HETEROGENNÍ REAKCE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012160" y="4365104"/>
            <a:ext cx="2808312" cy="144655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8000"/>
                </a:solidFill>
              </a:rPr>
              <a:t>Je </a:t>
            </a:r>
            <a:r>
              <a:rPr lang="cs-CZ" sz="2000" b="1" u="sng" dirty="0">
                <a:solidFill>
                  <a:srgbClr val="008000"/>
                </a:solidFill>
              </a:rPr>
              <a:t>snaha</a:t>
            </a:r>
            <a:r>
              <a:rPr lang="cs-CZ" sz="2000" b="1" dirty="0">
                <a:solidFill>
                  <a:srgbClr val="008000"/>
                </a:solidFill>
              </a:rPr>
              <a:t> provádět procesy v suspenzi a ne v roztoku</a:t>
            </a:r>
          </a:p>
          <a:p>
            <a:pPr algn="ctr"/>
            <a:r>
              <a:rPr lang="cs-CZ" sz="2800" b="1" u="sng" dirty="0">
                <a:solidFill>
                  <a:srgbClr val="008000"/>
                </a:solidFill>
              </a:rPr>
              <a:t>PROČ 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MODIFIKACE ŠKROBU 3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4F6AC7-BEA7-4C1A-9C0D-7E58638A782A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245225"/>
            <a:ext cx="648072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10" name="Obrázek 9" descr="MODIFIKACE ŠKROBU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87826" y="-627587"/>
            <a:ext cx="5352324" cy="82809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995936" y="134076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08000"/>
                </a:solidFill>
                <a:latin typeface="Arial Black" pitchFamily="34" charset="0"/>
              </a:rPr>
              <a:t>PREFEROVÁNO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/>
          <a:lstStyle/>
          <a:p>
            <a:r>
              <a:rPr lang="cs-CZ" sz="2800" b="1" dirty="0">
                <a:solidFill>
                  <a:srgbClr val="C00000"/>
                </a:solidFill>
                <a:latin typeface="Arial Black" pitchFamily="34" charset="0"/>
              </a:rPr>
              <a:t>Termická </a:t>
            </a:r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modifikace škrobu 1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89FEB-77C0-434B-8AEF-47C46E1244F1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90465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cs-CZ" sz="3000" b="1" dirty="0"/>
              <a:t>Nános škrobové suspenze na vyhřívaný válec</a:t>
            </a:r>
          </a:p>
          <a:p>
            <a:r>
              <a:rPr lang="cs-CZ" sz="3000" b="1" dirty="0"/>
              <a:t>Vznik mazu a rozrušení vodíkových můstků mezi molekulami škrobu</a:t>
            </a:r>
          </a:p>
          <a:p>
            <a:r>
              <a:rPr lang="cs-CZ" sz="3000" b="1" dirty="0"/>
              <a:t>Voda se </a:t>
            </a:r>
            <a:r>
              <a:rPr lang="cs-CZ" sz="3000" b="1" dirty="0">
                <a:latin typeface="Arial Black" pitchFamily="34" charset="0"/>
              </a:rPr>
              <a:t>ČÁSTEČNĚ</a:t>
            </a:r>
            <a:r>
              <a:rPr lang="cs-CZ" sz="3000" b="1" dirty="0"/>
              <a:t> tak rychle </a:t>
            </a:r>
            <a:r>
              <a:rPr lang="cs-CZ" sz="3000" b="1" dirty="0" err="1"/>
              <a:t>odsuší</a:t>
            </a:r>
            <a:r>
              <a:rPr lang="cs-CZ" sz="3000" b="1" dirty="0"/>
              <a:t>, že nestačí dojít ke vzniku (</a:t>
            </a: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obnovení</a:t>
            </a:r>
            <a:r>
              <a:rPr lang="cs-CZ" sz="3000" b="1" dirty="0"/>
              <a:t>) vodíkových můstků mezi molekulami škrobu</a:t>
            </a:r>
          </a:p>
          <a:p>
            <a:r>
              <a:rPr lang="cs-CZ" sz="3000" b="1" dirty="0"/>
              <a:t>Suchý škrob je složený z neasociovaných molekul,  ale část molekul vody tam zůstane</a:t>
            </a:r>
          </a:p>
          <a:p>
            <a:r>
              <a:rPr lang="cs-CZ" sz="3000" b="1" dirty="0"/>
              <a:t>Snadná rozpustnost i ve studené vodě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cs-CZ" sz="2800" b="1" dirty="0">
                <a:solidFill>
                  <a:srgbClr val="C00000"/>
                </a:solidFill>
                <a:latin typeface="Arial Black" pitchFamily="34" charset="0"/>
              </a:rPr>
              <a:t>Termická </a:t>
            </a:r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modifikace škrobu 2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BA135-5179-467C-BC96-8952DD0CDED7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9" name="Obrázek 8" descr="termická modifikace škrobu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56212" y="1464676"/>
            <a:ext cx="4243751" cy="615617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115616" y="1268760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Vznik mazu a rozrušení vodíkových můstků mezi molekulami škrobu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96136" y="1772816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8000"/>
                </a:solidFill>
              </a:rPr>
              <a:t>Voda se tak rychle </a:t>
            </a:r>
            <a:r>
              <a:rPr lang="cs-CZ" sz="2000" b="1" dirty="0" err="1">
                <a:solidFill>
                  <a:srgbClr val="008000"/>
                </a:solidFill>
              </a:rPr>
              <a:t>odsuší</a:t>
            </a:r>
            <a:r>
              <a:rPr lang="cs-CZ" sz="2000" b="1" dirty="0">
                <a:solidFill>
                  <a:srgbClr val="008000"/>
                </a:solidFill>
              </a:rPr>
              <a:t>, že </a:t>
            </a:r>
            <a:r>
              <a:rPr lang="cs-CZ" sz="2000" b="1" dirty="0">
                <a:solidFill>
                  <a:srgbClr val="008000"/>
                </a:solidFill>
                <a:latin typeface="Arial Black" pitchFamily="34" charset="0"/>
              </a:rPr>
              <a:t>NESTAČÍ DOJÍT </a:t>
            </a:r>
            <a:r>
              <a:rPr lang="cs-CZ" sz="2000" b="1" dirty="0">
                <a:solidFill>
                  <a:srgbClr val="008000"/>
                </a:solidFill>
              </a:rPr>
              <a:t>ke vzniku (</a:t>
            </a:r>
            <a:r>
              <a:rPr lang="cs-CZ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obnovení</a:t>
            </a:r>
            <a:r>
              <a:rPr lang="cs-CZ" sz="2000" b="1" dirty="0">
                <a:solidFill>
                  <a:srgbClr val="008000"/>
                </a:solidFill>
              </a:rPr>
              <a:t>) vodíkových můstků mezi molekulami </a:t>
            </a:r>
            <a:r>
              <a:rPr lang="cs-CZ" sz="2000" b="1" dirty="0">
                <a:solidFill>
                  <a:srgbClr val="008000"/>
                </a:solidFill>
                <a:latin typeface="Arial Black" pitchFamily="34" charset="0"/>
              </a:rPr>
              <a:t>ŠKROBU</a:t>
            </a:r>
            <a:endParaRPr lang="cs-CZ" sz="2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4067944" y="3645024"/>
            <a:ext cx="2088232" cy="864096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228184" y="3933056"/>
            <a:ext cx="2915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  <a:latin typeface="Arial Black" pitchFamily="34" charset="0"/>
              </a:rPr>
              <a:t>Suchý škrob složený z NEASOCIOVANÝCH MOLEKUL a proto může být rychleji znovu dispergován ve vodě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5796136" y="5517232"/>
            <a:ext cx="504056" cy="504056"/>
          </a:xfrm>
          <a:prstGeom prst="straightConnector1">
            <a:avLst/>
          </a:prstGeom>
          <a:ln w="635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0" y="5949280"/>
            <a:ext cx="2987824" cy="8002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7030A0"/>
                </a:solidFill>
                <a:latin typeface="Arial Black" pitchFamily="34" charset="0"/>
              </a:rPr>
              <a:t>ASOCIOVANÉ </a:t>
            </a:r>
            <a:r>
              <a:rPr lang="cs-CZ" dirty="0">
                <a:solidFill>
                  <a:srgbClr val="7030A0"/>
                </a:solidFill>
                <a:latin typeface="Arial Black" pitchFamily="34" charset="0"/>
              </a:rPr>
              <a:t>MOLEKULY ŠKROBU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Proč modifikujeme škrob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A8EAE-8F5F-4DD0-8BBA-A1B78887572B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>
                <a:solidFill>
                  <a:srgbClr val="008000"/>
                </a:solidFill>
              </a:rPr>
              <a:t>Vysoká viskozita i při nízkých koncentracích</a:t>
            </a:r>
          </a:p>
          <a:p>
            <a:r>
              <a:rPr lang="cs-CZ" b="1" dirty="0">
                <a:solidFill>
                  <a:srgbClr val="FF0000"/>
                </a:solidFill>
              </a:rPr>
              <a:t>Nízká </a:t>
            </a:r>
            <a:r>
              <a:rPr lang="cs-CZ" b="1" dirty="0" err="1">
                <a:solidFill>
                  <a:srgbClr val="FF0000"/>
                </a:solidFill>
              </a:rPr>
              <a:t>dispergovatelnost</a:t>
            </a:r>
            <a:r>
              <a:rPr lang="cs-CZ" b="1" dirty="0">
                <a:solidFill>
                  <a:srgbClr val="FF0000"/>
                </a:solidFill>
              </a:rPr>
              <a:t> a rozpustnost škrobových zrn</a:t>
            </a:r>
          </a:p>
          <a:p>
            <a:r>
              <a:rPr lang="cs-CZ" b="1" dirty="0"/>
              <a:t>Silná tendence vytvářet tuhý, trojrozměrně provázaný gel </a:t>
            </a:r>
            <a:r>
              <a:rPr lang="cs-CZ" dirty="0"/>
              <a:t>(</a:t>
            </a:r>
            <a:r>
              <a:rPr lang="cs-CZ" b="1" u="sng" dirty="0">
                <a:solidFill>
                  <a:srgbClr val="0000FF"/>
                </a:solidFill>
              </a:rPr>
              <a:t>někdy je toto ale výhodné &gt; PUDINK</a:t>
            </a:r>
            <a:r>
              <a:rPr lang="cs-CZ" dirty="0"/>
              <a:t>)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06943F-4A76-4197-819A-3CEF23BB9B07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5" name="Obrázek 4" descr="výklad RETROGRADACE škrobu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311860" y="-2655677"/>
            <a:ext cx="2376265" cy="8640962"/>
          </a:xfrm>
          <a:prstGeom prst="rect">
            <a:avLst/>
          </a:prstGeom>
        </p:spPr>
      </p:pic>
      <p:cxnSp>
        <p:nvCxnSpPr>
          <p:cNvPr id="7" name="Přímá spojovací čára 6"/>
          <p:cNvCxnSpPr/>
          <p:nvPr/>
        </p:nvCxnSpPr>
        <p:spPr>
          <a:xfrm>
            <a:off x="467544" y="2564904"/>
            <a:ext cx="8280920" cy="72008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7740352" y="1484784"/>
            <a:ext cx="1160512" cy="8384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467544" y="1484784"/>
            <a:ext cx="1160512" cy="8384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>
                <a:solidFill>
                  <a:srgbClr val="C00000"/>
                </a:solidFill>
                <a:latin typeface="Arial Black" pitchFamily="34" charset="0"/>
              </a:rPr>
              <a:t>Termická </a:t>
            </a:r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modifikace škrobu 3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869FA-96B6-4748-BD88-B8A404E64FF7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10" name="Zástupný symbol pro obsah 9" descr="img6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23528" y="836712"/>
            <a:ext cx="8568951" cy="5417518"/>
          </a:xfrm>
        </p:spPr>
      </p:pic>
      <p:sp>
        <p:nvSpPr>
          <p:cNvPr id="8" name="Elipsa 7"/>
          <p:cNvSpPr/>
          <p:nvPr/>
        </p:nvSpPr>
        <p:spPr>
          <a:xfrm>
            <a:off x="4139952" y="3645024"/>
            <a:ext cx="1512168" cy="12961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635896" y="1556792"/>
            <a:ext cx="2160240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  <a:latin typeface="Arial Black" pitchFamily="34" charset="0"/>
              </a:rPr>
              <a:t>Zde probíhá vlastní proces</a:t>
            </a:r>
          </a:p>
        </p:txBody>
      </p:sp>
      <p:cxnSp>
        <p:nvCxnSpPr>
          <p:cNvPr id="12" name="Přímá spojovací šipka 11"/>
          <p:cNvCxnSpPr>
            <a:stCxn id="9" idx="2"/>
            <a:endCxn id="8" idx="0"/>
          </p:cNvCxnSpPr>
          <p:nvPr/>
        </p:nvCxnSpPr>
        <p:spPr>
          <a:xfrm>
            <a:off x="4716016" y="2264678"/>
            <a:ext cx="180020" cy="138034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2339752" y="5661248"/>
            <a:ext cx="1656184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508104" y="1052736"/>
            <a:ext cx="324036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Seškrábnutí suchého filmu</a:t>
            </a:r>
          </a:p>
        </p:txBody>
      </p:sp>
      <p:cxnSp>
        <p:nvCxnSpPr>
          <p:cNvPr id="16" name="Přímá spojovací šipka 15"/>
          <p:cNvCxnSpPr/>
          <p:nvPr/>
        </p:nvCxnSpPr>
        <p:spPr>
          <a:xfrm flipH="1">
            <a:off x="5364088" y="1412776"/>
            <a:ext cx="720080" cy="30243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NESELEKTIVNÍ Oxidace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CF6678-6E9F-4BCA-9A31-B64E0E733F82}" type="datetime1">
              <a:rPr lang="cs-CZ" smtClean="0"/>
              <a:t>04.11.2021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453335"/>
            <a:ext cx="5048200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10" name="Zástupný symbol pro obsah 9" descr="img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27304" y="464985"/>
            <a:ext cx="5040560" cy="6360079"/>
          </a:xfrm>
        </p:spPr>
      </p:pic>
      <p:sp>
        <p:nvSpPr>
          <p:cNvPr id="12" name="TextovéPole 11"/>
          <p:cNvSpPr txBox="1"/>
          <p:nvPr/>
        </p:nvSpPr>
        <p:spPr>
          <a:xfrm>
            <a:off x="6372200" y="908720"/>
            <a:ext cx="1872208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Oxidace </a:t>
            </a:r>
            <a:r>
              <a:rPr lang="cs-CZ" b="1" cap="all" dirty="0">
                <a:solidFill>
                  <a:srgbClr val="C00000"/>
                </a:solidFill>
              </a:rPr>
              <a:t>karbonylu</a:t>
            </a:r>
            <a:r>
              <a:rPr lang="cs-CZ" b="1" dirty="0">
                <a:solidFill>
                  <a:srgbClr val="C00000"/>
                </a:solidFill>
              </a:rPr>
              <a:t> v  otevřené formy glukózy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804248" y="3212976"/>
            <a:ext cx="208823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Oxidace – OH v CYKLICKÉ formě glukózy</a:t>
            </a:r>
          </a:p>
        </p:txBody>
      </p:sp>
      <p:cxnSp>
        <p:nvCxnSpPr>
          <p:cNvPr id="15" name="Přímá spojovací šipka 14"/>
          <p:cNvCxnSpPr/>
          <p:nvPr/>
        </p:nvCxnSpPr>
        <p:spPr>
          <a:xfrm flipH="1" flipV="1">
            <a:off x="2915816" y="2780928"/>
            <a:ext cx="388843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>
            <a:off x="3707904" y="3212976"/>
            <a:ext cx="3096344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804248" y="4797152"/>
            <a:ext cx="2088232" cy="147732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Oxidace v CYKLICKÉ formě glukózy otevřením mezi C2 a C3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339752" y="6021288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C2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79512" y="5949280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C3</a:t>
            </a:r>
            <a:endParaRPr lang="cs-CZ" dirty="0"/>
          </a:p>
        </p:txBody>
      </p:sp>
      <p:cxnSp>
        <p:nvCxnSpPr>
          <p:cNvPr id="26" name="Přímá spojovací šipka 25"/>
          <p:cNvCxnSpPr/>
          <p:nvPr/>
        </p:nvCxnSpPr>
        <p:spPr>
          <a:xfrm flipH="1" flipV="1">
            <a:off x="1763688" y="5805264"/>
            <a:ext cx="576064" cy="2160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755576" y="5805264"/>
            <a:ext cx="216024" cy="14401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179512" y="4437112"/>
            <a:ext cx="57606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+mn-lt"/>
              </a:rPr>
              <a:t>C6</a:t>
            </a:r>
            <a:endParaRPr lang="cs-CZ" sz="2000" b="1" dirty="0">
              <a:latin typeface="+mn-lt"/>
            </a:endParaRPr>
          </a:p>
        </p:txBody>
      </p:sp>
      <p:cxnSp>
        <p:nvCxnSpPr>
          <p:cNvPr id="31" name="Přímá spojovací šipka 30"/>
          <p:cNvCxnSpPr/>
          <p:nvPr/>
        </p:nvCxnSpPr>
        <p:spPr>
          <a:xfrm>
            <a:off x="755576" y="4797152"/>
            <a:ext cx="216024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Oxidace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8BF02-F38C-4010-82A8-50F2651CE36A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/>
              <a:t>Nejdůležitější z modifikačních reakcí</a:t>
            </a:r>
          </a:p>
          <a:p>
            <a:r>
              <a:rPr lang="cs-CZ" b="1" u="sng" dirty="0">
                <a:solidFill>
                  <a:srgbClr val="FF0000"/>
                </a:solidFill>
                <a:latin typeface="Arial Black" pitchFamily="34" charset="0"/>
              </a:rPr>
              <a:t>CÍLE JSOU:</a:t>
            </a:r>
          </a:p>
          <a:p>
            <a:pPr lvl="1"/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Stabilita roztoků (odolnost proti RETROGRADACI)</a:t>
            </a:r>
          </a:p>
          <a:p>
            <a:pPr lvl="1"/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nižší viskozita roztoků</a:t>
            </a:r>
          </a:p>
          <a:p>
            <a:r>
              <a:rPr lang="cs-CZ" b="1" dirty="0"/>
              <a:t>Může probíhat v oblasti nízkých nebo vyšších pH</a:t>
            </a:r>
          </a:p>
          <a:p>
            <a:r>
              <a:rPr lang="cs-CZ" b="1" dirty="0"/>
              <a:t>Nejdůležitější je </a:t>
            </a:r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oxidace </a:t>
            </a:r>
            <a:r>
              <a:rPr lang="cs-CZ" b="1" dirty="0" err="1">
                <a:solidFill>
                  <a:srgbClr val="0000FF"/>
                </a:solidFill>
                <a:latin typeface="Arial Black" pitchFamily="34" charset="0"/>
              </a:rPr>
              <a:t>chlornanen</a:t>
            </a:r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 sodným</a:t>
            </a:r>
            <a:r>
              <a:rPr lang="cs-CZ" b="1" dirty="0"/>
              <a:t> v oblasti pH cca. 8 – 9 (mírně zásadité prostředí)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Oxidace </a:t>
            </a:r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škrobu - </a:t>
            </a:r>
            <a:r>
              <a:rPr lang="cs-CZ" sz="4000" cap="all" dirty="0">
                <a:solidFill>
                  <a:srgbClr val="FF0000"/>
                </a:solidFill>
                <a:latin typeface="Arial Black" pitchFamily="34" charset="0"/>
              </a:rPr>
              <a:t>shrnutí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7BA4C-9C1B-40CD-BE8A-656D188E7A5A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Vyšší míra oxidace &gt; vyšší je i míra štěpení řetězců &gt; nižší viskozita</a:t>
            </a:r>
          </a:p>
          <a:p>
            <a:r>
              <a:rPr lang="cs-CZ" b="1" dirty="0">
                <a:solidFill>
                  <a:srgbClr val="0000FF"/>
                </a:solidFill>
              </a:rPr>
              <a:t>Vyšší je míra štěpení řetězců &gt; NIŽŠÍ POJIVÁ SCHOPNOST</a:t>
            </a:r>
          </a:p>
          <a:p>
            <a:r>
              <a:rPr lang="cs-CZ" b="1" dirty="0">
                <a:solidFill>
                  <a:srgbClr val="008000"/>
                </a:solidFill>
              </a:rPr>
              <a:t>Vyšší míra oxidace &gt; vyšší disperzní stabilita, tj. nižší sklon k RETROGRADACI </a:t>
            </a:r>
          </a:p>
          <a:p>
            <a:r>
              <a:rPr lang="cs-CZ" b="1" dirty="0">
                <a:solidFill>
                  <a:srgbClr val="C00000"/>
                </a:solidFill>
              </a:rPr>
              <a:t>Pro heterogenní reakci jsou vhodné škroby s velkým počtem kapilár &gt; vyšší povrch 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DC3DE0-4C65-429F-870D-C402A3F41B25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0" y="980728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8000"/>
                </a:solidFill>
                <a:latin typeface="Arial Black" pitchFamily="34" charset="0"/>
              </a:rPr>
              <a:t>Používají se </a:t>
            </a:r>
            <a:r>
              <a:rPr lang="cs-CZ" sz="3200" b="1" dirty="0"/>
              <a:t>hlavně </a:t>
            </a:r>
            <a:r>
              <a:rPr lang="cs-CZ" sz="3200" b="1" dirty="0">
                <a:solidFill>
                  <a:srgbClr val="008000"/>
                </a:solidFill>
                <a:latin typeface="Arial Black" pitchFamily="34" charset="0"/>
              </a:rPr>
              <a:t>bramborové škroby </a:t>
            </a:r>
            <a:r>
              <a:rPr lang="cs-CZ" sz="3200" b="1" dirty="0">
                <a:latin typeface="Arial Black" pitchFamily="34" charset="0"/>
              </a:rPr>
              <a:t>(</a:t>
            </a:r>
            <a:r>
              <a:rPr lang="cs-CZ" sz="3200" b="1" i="1" u="sng" dirty="0">
                <a:solidFill>
                  <a:srgbClr val="008000"/>
                </a:solidFill>
                <a:latin typeface="Arial Black" pitchFamily="34" charset="0"/>
              </a:rPr>
              <a:t>kapilarita zrna</a:t>
            </a:r>
            <a:r>
              <a:rPr lang="cs-CZ" sz="3200" b="1" dirty="0">
                <a:latin typeface="Arial Black" pitchFamily="34" charset="0"/>
              </a:rPr>
              <a:t>)</a:t>
            </a:r>
            <a:r>
              <a:rPr lang="cs-CZ" sz="3200" b="1" dirty="0"/>
              <a:t>, s malým sklonem k RETROGRADACI</a:t>
            </a:r>
          </a:p>
          <a:p>
            <a:endParaRPr lang="cs-CZ" sz="3200" b="1" dirty="0"/>
          </a:p>
          <a:p>
            <a:r>
              <a:rPr lang="cs-CZ" sz="3200" b="1" dirty="0">
                <a:solidFill>
                  <a:srgbClr val="C00000"/>
                </a:solidFill>
                <a:latin typeface="Arial Black" pitchFamily="34" charset="0"/>
              </a:rPr>
              <a:t>NEPOUŽÍVAJÍ SE: </a:t>
            </a:r>
            <a:r>
              <a:rPr lang="cs-CZ" sz="3200" b="1" dirty="0">
                <a:solidFill>
                  <a:srgbClr val="C00000"/>
                </a:solidFill>
              </a:rPr>
              <a:t>OBILNÉ ŠKROBY,  protože mají vyšší sklon k RETROGRADACI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NESELEKTIVNÍ Oxidace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škrobu - schéma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DCC7-D485-4F36-8337-C2B782D00E9D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10" name="Zástupný symbol pro obsah 9" descr="img6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5616624" cy="5239269"/>
          </a:xfrm>
        </p:spPr>
      </p:pic>
      <p:sp>
        <p:nvSpPr>
          <p:cNvPr id="11" name="TextovéPole 10"/>
          <p:cNvSpPr txBox="1"/>
          <p:nvPr/>
        </p:nvSpPr>
        <p:spPr>
          <a:xfrm>
            <a:off x="6084168" y="1124744"/>
            <a:ext cx="2808312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rgbClr val="FF0000"/>
                </a:solidFill>
              </a:rPr>
              <a:t>TYPICKÁ RECEPTURA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 pH = 8 – 9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008000"/>
                </a:solidFill>
              </a:rPr>
              <a:t>Teplota = 35 – 43 °C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rgbClr val="0000FF"/>
                </a:solidFill>
              </a:rPr>
              <a:t> reakční doba = 2 – 8 hodin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aktivní chlór (</a:t>
            </a:r>
            <a:r>
              <a:rPr lang="cs-CZ" b="1" dirty="0" err="1">
                <a:solidFill>
                  <a:srgbClr val="C00000"/>
                </a:solidFill>
              </a:rPr>
              <a:t>NaClO</a:t>
            </a:r>
            <a:r>
              <a:rPr lang="cs-CZ" b="1" dirty="0">
                <a:solidFill>
                  <a:srgbClr val="C00000"/>
                </a:solidFill>
              </a:rPr>
              <a:t>) = 3 – 45 g/kg škrobu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24128" y="3789040"/>
            <a:ext cx="3240360" cy="138499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Nastavení pH a jeho udržování během oxidace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 flipH="1" flipV="1">
            <a:off x="4860032" y="2636912"/>
            <a:ext cx="1296144" cy="11521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0" y="5517232"/>
            <a:ext cx="2267744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Oddělení rozpustných látek</a:t>
            </a: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251520" y="4725144"/>
            <a:ext cx="2088232" cy="720080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251520" y="5301208"/>
            <a:ext cx="1944216" cy="144016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lvl="1"/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SELEKTIVNÍ Oxidace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škrobu na C 6</a:t>
            </a:r>
            <a:br>
              <a:rPr lang="cs-CZ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z –OH na – COOH pomocí HNO</a:t>
            </a:r>
            <a:r>
              <a:rPr lang="cs-CZ" sz="2800" baseline="-25000" dirty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cs-CZ" sz="2800" baseline="-25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87FB7A-20F3-4867-B152-C5977BC3827E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12" name="Zástupný symbol pro obsah 11" descr="Alpha-D-Glucopyranose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3816424" cy="2884906"/>
          </a:xfrm>
        </p:spPr>
      </p:pic>
      <p:sp>
        <p:nvSpPr>
          <p:cNvPr id="13" name="TextovéPole 12"/>
          <p:cNvSpPr txBox="1"/>
          <p:nvPr/>
        </p:nvSpPr>
        <p:spPr>
          <a:xfrm>
            <a:off x="467544" y="1412776"/>
            <a:ext cx="936104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 6</a:t>
            </a:r>
            <a:endParaRPr lang="cs-CZ" sz="2800" dirty="0"/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1403648" y="1916832"/>
            <a:ext cx="36004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4572000" y="1628800"/>
            <a:ext cx="4464496" cy="286232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Při takové oxidaci  se nemění polymerační stupeň &gt; </a:t>
            </a:r>
            <a:r>
              <a:rPr lang="cs-CZ" sz="3600" b="1" dirty="0">
                <a:solidFill>
                  <a:srgbClr val="FF0000"/>
                </a:solidFill>
              </a:rPr>
              <a:t>přeměna </a:t>
            </a:r>
            <a:r>
              <a:rPr lang="cs-CZ" sz="3600" b="1" dirty="0" err="1">
                <a:solidFill>
                  <a:srgbClr val="FF0000"/>
                </a:solidFill>
              </a:rPr>
              <a:t>polymeranalogická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lvl="1"/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SELEKTIVNÍ Oxidace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škrobu na </a:t>
            </a:r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dialdehyd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3E927-B35A-4329-807F-F505A71FE6F3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9" name="Zástupný symbol pro obsah 8" descr="img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682595" y="61821"/>
            <a:ext cx="3634796" cy="7488834"/>
          </a:xfrm>
        </p:spPr>
      </p:pic>
      <p:sp>
        <p:nvSpPr>
          <p:cNvPr id="8" name="TextovéPole 7"/>
          <p:cNvSpPr txBox="1"/>
          <p:nvPr/>
        </p:nvSpPr>
        <p:spPr>
          <a:xfrm>
            <a:off x="4572000" y="414908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cap="all" dirty="0">
                <a:solidFill>
                  <a:srgbClr val="0000FF"/>
                </a:solidFill>
                <a:latin typeface="Arial Black" pitchFamily="34" charset="0"/>
              </a:rPr>
              <a:t>V </a:t>
            </a:r>
            <a:r>
              <a:rPr lang="cs-CZ" sz="3200" i="1" u="sng" cap="all" dirty="0">
                <a:solidFill>
                  <a:srgbClr val="0000FF"/>
                </a:solidFill>
                <a:latin typeface="Arial Black" pitchFamily="34" charset="0"/>
              </a:rPr>
              <a:t>IDEÁLNÍM PŘÍPADĚ </a:t>
            </a:r>
            <a:r>
              <a:rPr lang="cs-CZ" sz="3200" cap="all" dirty="0">
                <a:solidFill>
                  <a:srgbClr val="0000FF"/>
                </a:solidFill>
                <a:latin typeface="Arial Black" pitchFamily="34" charset="0"/>
              </a:rPr>
              <a:t>je makromolekula ZACHOVÁNA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cap="all" dirty="0">
                <a:solidFill>
                  <a:srgbClr val="FF0000"/>
                </a:solidFill>
                <a:latin typeface="Arial Black" pitchFamily="34" charset="0"/>
              </a:rPr>
              <a:t>VÝROBA DEXTRINŮ 1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C078E-D846-4854-BDE7-2A8F4FC90A44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10" name="Zástupný symbol pro obsah 9" descr="img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5869" y="908720"/>
            <a:ext cx="5626792" cy="5112568"/>
          </a:xfrm>
        </p:spPr>
      </p:pic>
      <p:pic>
        <p:nvPicPr>
          <p:cNvPr id="11" name="Obrázek 10" descr="img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2867903" cy="108012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635896" y="2492896"/>
            <a:ext cx="2880320" cy="1200329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12 – 24 hodin, aby kyseliny &amp; roztoky přísad prostoupily zrno škrobu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6516216" y="2492896"/>
            <a:ext cx="432048" cy="28803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299D87-A951-4359-95FC-E1EE1BF7D001}" type="datetime1">
              <a:rPr lang="cs-CZ" smtClean="0"/>
              <a:t>04.11.2021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6" name="Obrázek 5" descr="img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63791" y="-1935597"/>
            <a:ext cx="3600400" cy="813690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3528" y="3789040"/>
            <a:ext cx="83529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cap="all" dirty="0" err="1">
                <a:solidFill>
                  <a:srgbClr val="FF0000"/>
                </a:solidFill>
                <a:latin typeface="Arial Black" pitchFamily="34" charset="0"/>
              </a:rPr>
              <a:t>AmyloPEKTIN</a:t>
            </a:r>
            <a:endParaRPr lang="cs-CZ" sz="2200" cap="all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200" u="sng" cap="all" dirty="0" err="1">
                <a:solidFill>
                  <a:srgbClr val="FF0000"/>
                </a:solidFill>
                <a:latin typeface="Arial Black" pitchFamily="34" charset="0"/>
              </a:rPr>
              <a:t>neVytváří</a:t>
            </a:r>
            <a:r>
              <a:rPr lang="cs-CZ" sz="2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200" cap="all" dirty="0">
                <a:solidFill>
                  <a:srgbClr val="FF0000"/>
                </a:solidFill>
                <a:latin typeface="Arial Black" pitchFamily="34" charset="0"/>
              </a:rPr>
              <a:t>šroubovici </a:t>
            </a:r>
            <a:r>
              <a:rPr lang="cs-CZ" sz="2200" dirty="0">
                <a:solidFill>
                  <a:srgbClr val="FF0000"/>
                </a:solidFill>
                <a:latin typeface="Arial Black" pitchFamily="34" charset="0"/>
              </a:rPr>
              <a:t>neboli</a:t>
            </a:r>
            <a:r>
              <a:rPr lang="cs-CZ" sz="2200" cap="all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200" cap="all" dirty="0" err="1">
                <a:solidFill>
                  <a:srgbClr val="FF0000"/>
                </a:solidFill>
                <a:latin typeface="Arial Black" pitchFamily="34" charset="0"/>
              </a:rPr>
              <a:t>helix</a:t>
            </a:r>
            <a:endParaRPr lang="cs-CZ" sz="2200" cap="all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200" cap="all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200" dirty="0">
                <a:solidFill>
                  <a:srgbClr val="008000"/>
                </a:solidFill>
                <a:latin typeface="Arial Black" pitchFamily="34" charset="0"/>
              </a:rPr>
              <a:t>Vazba 1</a:t>
            </a:r>
            <a:r>
              <a:rPr lang="cs-CZ" sz="2200" dirty="0">
                <a:solidFill>
                  <a:srgbClr val="008000"/>
                </a:solidFill>
                <a:latin typeface="Symbol" pitchFamily="18" charset="2"/>
              </a:rPr>
              <a:t> ® </a:t>
            </a:r>
            <a:r>
              <a:rPr lang="cs-CZ" sz="2200" dirty="0">
                <a:solidFill>
                  <a:srgbClr val="008000"/>
                </a:solidFill>
                <a:latin typeface="Arial Black" pitchFamily="34" charset="0"/>
              </a:rPr>
              <a:t>6 přes –OH a přes – CH</a:t>
            </a:r>
            <a:r>
              <a:rPr lang="cs-CZ" sz="2200" baseline="-25000" dirty="0">
                <a:solidFill>
                  <a:srgbClr val="008000"/>
                </a:solidFill>
                <a:latin typeface="Arial Black" pitchFamily="34" charset="0"/>
              </a:rPr>
              <a:t>2</a:t>
            </a:r>
            <a:r>
              <a:rPr lang="cs-CZ" sz="2200" dirty="0">
                <a:solidFill>
                  <a:srgbClr val="008000"/>
                </a:solidFill>
                <a:latin typeface="Arial Black" pitchFamily="34" charset="0"/>
              </a:rPr>
              <a:t>OH v místě rozvětvení</a:t>
            </a:r>
            <a:endParaRPr lang="cs-CZ" sz="2200" cap="all" dirty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Vazba 1</a:t>
            </a:r>
            <a:r>
              <a:rPr lang="cs-CZ" sz="2200" dirty="0">
                <a:solidFill>
                  <a:srgbClr val="0000FF"/>
                </a:solidFill>
                <a:latin typeface="Symbol" pitchFamily="18" charset="2"/>
              </a:rPr>
              <a:t> ® </a:t>
            </a: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4 přes –OH v hlavním i bočních řetězcích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200" dirty="0">
                <a:solidFill>
                  <a:srgbClr val="C00000"/>
                </a:solidFill>
                <a:latin typeface="Arial Black" pitchFamily="34" charset="0"/>
              </a:rPr>
              <a:t>15 – 25 jednotek ve větvích</a:t>
            </a:r>
          </a:p>
          <a:p>
            <a:endParaRPr lang="cs-CZ" sz="2200" dirty="0"/>
          </a:p>
        </p:txBody>
      </p:sp>
      <p:cxnSp>
        <p:nvCxnSpPr>
          <p:cNvPr id="9" name="Přímá spojovací šipka 8"/>
          <p:cNvCxnSpPr/>
          <p:nvPr/>
        </p:nvCxnSpPr>
        <p:spPr>
          <a:xfrm flipV="1">
            <a:off x="7452320" y="3140968"/>
            <a:ext cx="0" cy="151216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V="1">
            <a:off x="323528" y="2132856"/>
            <a:ext cx="432048" cy="316835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755576" y="2492896"/>
            <a:ext cx="792088" cy="100811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4572000" y="2204864"/>
            <a:ext cx="1368152" cy="34563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 flipV="1">
            <a:off x="2051720" y="2708920"/>
            <a:ext cx="2448272" cy="28803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V="1">
            <a:off x="7452320" y="332656"/>
            <a:ext cx="144016" cy="4320480"/>
          </a:xfrm>
          <a:prstGeom prst="straightConnector1">
            <a:avLst/>
          </a:prstGeom>
          <a:ln w="38100">
            <a:solidFill>
              <a:srgbClr val="008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H="1">
            <a:off x="2339752" y="404664"/>
            <a:ext cx="5256584" cy="100811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827584" y="1916832"/>
            <a:ext cx="2016224" cy="57606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cap="all" dirty="0">
                <a:solidFill>
                  <a:srgbClr val="FF0000"/>
                </a:solidFill>
                <a:latin typeface="Arial Black" pitchFamily="34" charset="0"/>
              </a:rPr>
              <a:t>VÝROBA DEXTRINŮ 2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D1561A-EB07-4FB9-804D-58A3D51D4A7E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9" name="Zástupný symbol pro obsah 8" descr="img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514551" y="-1354311"/>
            <a:ext cx="4104456" cy="8630518"/>
          </a:xfrm>
        </p:spPr>
      </p:pic>
      <p:sp>
        <p:nvSpPr>
          <p:cNvPr id="12" name="TextovéPole 11"/>
          <p:cNvSpPr txBox="1"/>
          <p:nvPr/>
        </p:nvSpPr>
        <p:spPr>
          <a:xfrm>
            <a:off x="251520" y="5229200"/>
            <a:ext cx="8568952" cy="892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Je to vlastně HYDROLÝZA ŠKROBU  následovaná POLYMERACÍ (KOMBINACÍ) FRAGMENTŮ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E0B41-8D09-4650-9349-9C0A2D80D214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336704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5" name="Obrázek 4" descr="img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11328" y="-382387"/>
            <a:ext cx="4680985" cy="5688634"/>
          </a:xfrm>
          <a:prstGeom prst="rect">
            <a:avLst/>
          </a:prstGeom>
        </p:spPr>
      </p:pic>
      <p:pic>
        <p:nvPicPr>
          <p:cNvPr id="6" name="Obrázek 5" descr="img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52870" y="2554928"/>
            <a:ext cx="2061962" cy="6544183"/>
          </a:xfrm>
          <a:prstGeom prst="rect">
            <a:avLst/>
          </a:prstGeom>
        </p:spPr>
      </p:pic>
      <p:cxnSp>
        <p:nvCxnSpPr>
          <p:cNvPr id="8" name="Přímá spojovací šipka 7"/>
          <p:cNvCxnSpPr/>
          <p:nvPr/>
        </p:nvCxnSpPr>
        <p:spPr>
          <a:xfrm flipH="1" flipV="1">
            <a:off x="4211960" y="2276872"/>
            <a:ext cx="4104456" cy="410445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868144" y="18864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Arial Black" pitchFamily="34" charset="0"/>
              </a:rPr>
              <a:t>VÝROBA DEXTRINU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F2B8D-CAD4-4E1B-BC3C-ADC94BEDEBAC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5" name="Obrázek 4" descr="img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116632"/>
            <a:ext cx="8964488" cy="467824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51520" y="3212976"/>
            <a:ext cx="8712968" cy="36004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79512" y="479715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DE – Dextrose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Equivalent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= GLUKOZOVÝ EKVIVALENT = % hm. redukujících sacharidů v sušině dextrinu </a:t>
            </a:r>
          </a:p>
          <a:p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ŠKROB SAMOTNÝ NENÍ REDUKUJÍCÍ SACHARID </a:t>
            </a:r>
          </a:p>
        </p:txBody>
      </p:sp>
      <p:cxnSp>
        <p:nvCxnSpPr>
          <p:cNvPr id="8" name="Přímá spojovací šipka 7"/>
          <p:cNvCxnSpPr/>
          <p:nvPr/>
        </p:nvCxnSpPr>
        <p:spPr>
          <a:xfrm flipH="1" flipV="1">
            <a:off x="2699792" y="3429000"/>
            <a:ext cx="1224136" cy="259228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907704" y="476672"/>
            <a:ext cx="1440160" cy="7200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/>
          <p:nvPr/>
        </p:nvCxnSpPr>
        <p:spPr>
          <a:xfrm flipH="1">
            <a:off x="8028384" y="2060848"/>
            <a:ext cx="216024" cy="720080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8172400" y="2060848"/>
            <a:ext cx="216024" cy="122413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cap="all" dirty="0">
                <a:solidFill>
                  <a:srgbClr val="FF0000"/>
                </a:solidFill>
                <a:latin typeface="Arial Black" pitchFamily="34" charset="0"/>
              </a:rPr>
              <a:t>Struktura DEXTRINŮ 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C2F5DC-9C26-4EFF-AE88-50F73467C3F0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10" name="Obrázek 9" descr="320px-Dextrin_skeleta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44724"/>
            <a:ext cx="4104456" cy="513057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60032" y="1052736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Proces DEXTRINACE  nastává i při pečení např. chleba a je to ona hnědá kůrka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/>
            <a:r>
              <a:rPr lang="cs-CZ" sz="2800" cap="all" dirty="0">
                <a:solidFill>
                  <a:srgbClr val="FF0000"/>
                </a:solidFill>
                <a:latin typeface="Arial Black" pitchFamily="34" charset="0"/>
              </a:rPr>
              <a:t>VLASTNOSTI DEXTRINŮ &amp; </a:t>
            </a:r>
            <a:r>
              <a:rPr lang="cs-CZ" sz="2800" cap="all" dirty="0">
                <a:solidFill>
                  <a:srgbClr val="008000"/>
                </a:solidFill>
                <a:latin typeface="Arial Black" pitchFamily="34" charset="0"/>
              </a:rPr>
              <a:t>DALŠÍ TYPY DEXTRINŮ </a:t>
            </a:r>
            <a:endParaRPr lang="cs-CZ" sz="2800" cap="all" dirty="0">
              <a:solidFill>
                <a:srgbClr val="008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</a:rPr>
              <a:t>Barva od bílé přes </a:t>
            </a:r>
            <a:r>
              <a:rPr lang="cs-CZ" sz="2800" b="1" dirty="0">
                <a:solidFill>
                  <a:srgbClr val="FFC000"/>
                </a:solidFill>
              </a:rPr>
              <a:t>žlutou</a:t>
            </a:r>
            <a:r>
              <a:rPr lang="cs-CZ" sz="2800" b="1" dirty="0">
                <a:solidFill>
                  <a:srgbClr val="FF0000"/>
                </a:solidFill>
              </a:rPr>
              <a:t> po </a:t>
            </a:r>
            <a:r>
              <a:rPr lang="cs-CZ" sz="2800" b="1" dirty="0">
                <a:solidFill>
                  <a:srgbClr val="C00000"/>
                </a:solidFill>
              </a:rPr>
              <a:t>hnědou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Většinou zcela rozpustné ve vodě </a:t>
            </a:r>
          </a:p>
          <a:p>
            <a:pPr algn="ctr">
              <a:buNone/>
            </a:pPr>
            <a:r>
              <a:rPr lang="cs-CZ" sz="2800" cap="all" dirty="0">
                <a:solidFill>
                  <a:srgbClr val="008000"/>
                </a:solidFill>
                <a:latin typeface="Arial Black" pitchFamily="34" charset="0"/>
              </a:rPr>
              <a:t>DALŠÍ TYPY DEXTRINŮ </a:t>
            </a:r>
          </a:p>
          <a:p>
            <a:pPr algn="ctr">
              <a:buNone/>
            </a:pPr>
            <a:r>
              <a:rPr lang="cs-CZ" sz="2400" b="1" dirty="0">
                <a:solidFill>
                  <a:srgbClr val="008000"/>
                </a:solidFill>
                <a:latin typeface="Arial Black" pitchFamily="34" charset="0"/>
              </a:rPr>
              <a:t>Maltodextrin</a:t>
            </a:r>
            <a:endParaRPr lang="cs-CZ" sz="1200" b="1" dirty="0">
              <a:solidFill>
                <a:srgbClr val="008000"/>
              </a:solidFill>
              <a:latin typeface="Arial Black" pitchFamily="34" charset="0"/>
            </a:endParaRPr>
          </a:p>
          <a:p>
            <a:pPr algn="just">
              <a:buNone/>
            </a:pPr>
            <a:r>
              <a:rPr lang="en-US" sz="1600" dirty="0">
                <a:solidFill>
                  <a:srgbClr val="008000"/>
                </a:solidFill>
              </a:rPr>
              <a:t>is a </a:t>
            </a:r>
            <a:r>
              <a:rPr lang="en-US" sz="1600" dirty="0" err="1">
                <a:solidFill>
                  <a:srgbClr val="008000"/>
                </a:solidFill>
              </a:rPr>
              <a:t>shortchain</a:t>
            </a:r>
            <a:r>
              <a:rPr lang="en-US" sz="1600" dirty="0">
                <a:solidFill>
                  <a:srgbClr val="008000"/>
                </a:solidFill>
              </a:rPr>
              <a:t> starch sugar used as a food additive. It is produced also by enzymatic hydrolysis from</a:t>
            </a:r>
            <a:r>
              <a:rPr lang="cs-CZ" sz="1600" dirty="0">
                <a:solidFill>
                  <a:srgbClr val="008000"/>
                </a:solidFill>
              </a:rPr>
              <a:t> </a:t>
            </a:r>
            <a:r>
              <a:rPr lang="en-US" sz="1600" dirty="0">
                <a:solidFill>
                  <a:srgbClr val="008000"/>
                </a:solidFill>
              </a:rPr>
              <a:t>gelled starch and is usually found as a creamy-white hygroscopic </a:t>
            </a:r>
            <a:r>
              <a:rPr lang="en-US" sz="1600" dirty="0" err="1">
                <a:solidFill>
                  <a:srgbClr val="008000"/>
                </a:solidFill>
              </a:rPr>
              <a:t>spraydried</a:t>
            </a:r>
            <a:r>
              <a:rPr lang="en-US" sz="1600" dirty="0">
                <a:solidFill>
                  <a:srgbClr val="008000"/>
                </a:solidFill>
              </a:rPr>
              <a:t> powder. </a:t>
            </a:r>
            <a:r>
              <a:rPr lang="en-US" sz="1600" u="sng" dirty="0" err="1">
                <a:solidFill>
                  <a:srgbClr val="008000"/>
                </a:solidFill>
                <a:latin typeface="Arial Black" pitchFamily="34" charset="0"/>
              </a:rPr>
              <a:t>Maltodextrin</a:t>
            </a:r>
            <a:r>
              <a:rPr lang="en-US" sz="1600" u="sng" dirty="0">
                <a:solidFill>
                  <a:srgbClr val="008000"/>
                </a:solidFill>
                <a:latin typeface="Arial Black" pitchFamily="34" charset="0"/>
              </a:rPr>
              <a:t> is easily</a:t>
            </a:r>
            <a:r>
              <a:rPr lang="cs-CZ" sz="1600" u="sng" dirty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en-US" sz="1600" u="sng" dirty="0">
                <a:solidFill>
                  <a:srgbClr val="008000"/>
                </a:solidFill>
                <a:latin typeface="Arial Black" pitchFamily="34" charset="0"/>
              </a:rPr>
              <a:t>digestible</a:t>
            </a:r>
            <a:r>
              <a:rPr lang="en-US" sz="1600" dirty="0">
                <a:solidFill>
                  <a:srgbClr val="008000"/>
                </a:solidFill>
              </a:rPr>
              <a:t>, being absorbed as rapidly as glucose, and might either be moderately sweet or have hardly any flavor at</a:t>
            </a:r>
          </a:p>
          <a:p>
            <a:pPr algn="just">
              <a:buNone/>
            </a:pPr>
            <a:r>
              <a:rPr lang="cs-CZ" sz="1600" dirty="0" err="1">
                <a:solidFill>
                  <a:srgbClr val="008000"/>
                </a:solidFill>
              </a:rPr>
              <a:t>all</a:t>
            </a:r>
            <a:r>
              <a:rPr lang="cs-CZ" sz="1600" dirty="0">
                <a:solidFill>
                  <a:srgbClr val="008000"/>
                </a:solidFill>
              </a:rPr>
              <a:t>.</a:t>
            </a:r>
          </a:p>
          <a:p>
            <a:pPr algn="ctr">
              <a:buNone/>
            </a:pPr>
            <a:r>
              <a:rPr lang="cs-CZ" sz="2400" b="1" dirty="0" err="1">
                <a:solidFill>
                  <a:srgbClr val="008000"/>
                </a:solidFill>
                <a:latin typeface="Arial Black" pitchFamily="34" charset="0"/>
              </a:rPr>
              <a:t>Cyclodextrin</a:t>
            </a:r>
            <a:endParaRPr lang="cs-CZ" sz="1200" b="1" dirty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008000"/>
                </a:solidFill>
              </a:rPr>
              <a:t>The cyclical </a:t>
            </a:r>
            <a:r>
              <a:rPr lang="en-US" sz="1600" dirty="0" err="1">
                <a:solidFill>
                  <a:srgbClr val="008000"/>
                </a:solidFill>
              </a:rPr>
              <a:t>dextrins</a:t>
            </a:r>
            <a:r>
              <a:rPr lang="en-US" sz="1600" dirty="0">
                <a:solidFill>
                  <a:srgbClr val="008000"/>
                </a:solidFill>
              </a:rPr>
              <a:t> are known as </a:t>
            </a:r>
            <a:r>
              <a:rPr lang="en-US" sz="1600" dirty="0" err="1">
                <a:solidFill>
                  <a:srgbClr val="008000"/>
                </a:solidFill>
              </a:rPr>
              <a:t>cyclodextrins</a:t>
            </a:r>
            <a:r>
              <a:rPr lang="en-US" sz="1600" dirty="0">
                <a:solidFill>
                  <a:srgbClr val="008000"/>
                </a:solidFill>
              </a:rPr>
              <a:t>. They are formed by enzymatic degradation of starch by certain</a:t>
            </a:r>
          </a:p>
          <a:p>
            <a:pPr>
              <a:buNone/>
            </a:pPr>
            <a:r>
              <a:rPr lang="en-US" sz="1600" dirty="0">
                <a:solidFill>
                  <a:srgbClr val="008000"/>
                </a:solidFill>
              </a:rPr>
              <a:t>bacteria, for example, </a:t>
            </a:r>
            <a:r>
              <a:rPr lang="en-US" sz="1600" i="1" dirty="0">
                <a:solidFill>
                  <a:srgbClr val="008000"/>
                </a:solidFill>
              </a:rPr>
              <a:t>Bacillus </a:t>
            </a:r>
            <a:r>
              <a:rPr lang="en-US" sz="1600" i="1" dirty="0" err="1">
                <a:solidFill>
                  <a:srgbClr val="008000"/>
                </a:solidFill>
              </a:rPr>
              <a:t>macerans</a:t>
            </a:r>
            <a:r>
              <a:rPr lang="en-US" sz="1600" i="1" dirty="0">
                <a:solidFill>
                  <a:srgbClr val="008000"/>
                </a:solidFill>
              </a:rPr>
              <a:t>. </a:t>
            </a:r>
            <a:r>
              <a:rPr lang="en-US" sz="1600" i="1" dirty="0" err="1">
                <a:solidFill>
                  <a:srgbClr val="008000"/>
                </a:solidFill>
              </a:rPr>
              <a:t>Cyclodextrins</a:t>
            </a:r>
            <a:r>
              <a:rPr lang="en-US" sz="1600" i="1" dirty="0">
                <a:solidFill>
                  <a:srgbClr val="008000"/>
                </a:solidFill>
              </a:rPr>
              <a:t> have </a:t>
            </a:r>
            <a:r>
              <a:rPr lang="en-US" sz="1600" i="1" dirty="0" err="1">
                <a:solidFill>
                  <a:srgbClr val="008000"/>
                </a:solidFill>
              </a:rPr>
              <a:t>toroidal</a:t>
            </a:r>
            <a:r>
              <a:rPr lang="en-US" sz="1600" i="1" dirty="0">
                <a:solidFill>
                  <a:srgbClr val="008000"/>
                </a:solidFill>
              </a:rPr>
              <a:t> structures formed by 6-8 glucose residues</a:t>
            </a:r>
            <a:r>
              <a:rPr lang="en-US" sz="1200" i="1" dirty="0"/>
              <a:t>.</a:t>
            </a:r>
            <a:endParaRPr lang="cs-CZ" sz="1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21DC7-AB68-429C-B2A3-2CA68B737E5B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904184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12" name="TextovéPole 11"/>
          <p:cNvSpPr txBox="1"/>
          <p:nvPr/>
        </p:nvSpPr>
        <p:spPr>
          <a:xfrm>
            <a:off x="7380312" y="836712"/>
            <a:ext cx="1512168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Energetické gely a tyčinky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5436096" y="1772816"/>
            <a:ext cx="1872208" cy="20162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/>
            <a:r>
              <a:rPr lang="cs-CZ" sz="2800" cap="all" dirty="0">
                <a:solidFill>
                  <a:srgbClr val="FF0000"/>
                </a:solidFill>
                <a:latin typeface="Arial Black" pitchFamily="34" charset="0"/>
              </a:rPr>
              <a:t>Použití DEXTRINŮ</a:t>
            </a:r>
            <a:endParaRPr lang="cs-CZ" sz="2800" cap="all" dirty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925D8-128E-47C3-BB90-BF1C61AFA09D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en-US" sz="2000" b="1" dirty="0">
                <a:solidFill>
                  <a:srgbClr val="FFC000"/>
                </a:solidFill>
              </a:rPr>
              <a:t>Yellow </a:t>
            </a:r>
            <a:r>
              <a:rPr lang="en-US" sz="2000" b="1" dirty="0" err="1">
                <a:solidFill>
                  <a:srgbClr val="FFC000"/>
                </a:solidFill>
              </a:rPr>
              <a:t>dextrins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endParaRPr lang="cs-CZ" sz="2000" b="1" dirty="0">
              <a:solidFill>
                <a:srgbClr val="FFC000"/>
              </a:solidFill>
            </a:endParaRPr>
          </a:p>
          <a:p>
            <a:r>
              <a:rPr lang="en-US" sz="1800" b="1" dirty="0"/>
              <a:t>water-soluble glues in </a:t>
            </a:r>
            <a:r>
              <a:rPr lang="en-US" sz="1800" b="1" dirty="0" err="1"/>
              <a:t>remoistable</a:t>
            </a:r>
            <a:r>
              <a:rPr lang="cs-CZ" sz="1800" b="1" dirty="0"/>
              <a:t> </a:t>
            </a:r>
            <a:r>
              <a:rPr lang="en-US" sz="1800" b="1" dirty="0"/>
              <a:t>envelope adhesives and paper tubes, </a:t>
            </a:r>
            <a:endParaRPr lang="cs-CZ" sz="1800" b="1" dirty="0"/>
          </a:p>
          <a:p>
            <a:r>
              <a:rPr lang="en-US" sz="1800" b="1" dirty="0"/>
              <a:t>in the mining industry as additives</a:t>
            </a:r>
            <a:r>
              <a:rPr lang="cs-CZ" sz="1800" b="1" dirty="0"/>
              <a:t> </a:t>
            </a:r>
            <a:r>
              <a:rPr lang="en-US" sz="1800" b="1" dirty="0"/>
              <a:t>in froth flotation, in the foundry industry as green strength additives in</a:t>
            </a:r>
          </a:p>
          <a:p>
            <a:r>
              <a:rPr lang="en-US" sz="1800" b="1" dirty="0"/>
              <a:t>sand casting, as printing thickener for batik resist dyeing, and as</a:t>
            </a:r>
            <a:r>
              <a:rPr lang="cs-CZ" sz="1800" b="1" dirty="0"/>
              <a:t> </a:t>
            </a:r>
            <a:r>
              <a:rPr lang="cs-CZ" sz="1800" b="1" dirty="0" err="1"/>
              <a:t>binders</a:t>
            </a:r>
            <a:r>
              <a:rPr lang="cs-CZ" sz="1800" b="1" dirty="0"/>
              <a:t> in gouache </a:t>
            </a:r>
            <a:r>
              <a:rPr lang="cs-CZ" sz="1800" b="1" dirty="0" err="1"/>
              <a:t>paint</a:t>
            </a:r>
            <a:r>
              <a:rPr lang="cs-CZ" sz="1800" b="1" dirty="0"/>
              <a:t>.</a:t>
            </a:r>
          </a:p>
          <a:p>
            <a:pPr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White </a:t>
            </a:r>
            <a:r>
              <a:rPr lang="en-US" sz="2000" b="1" dirty="0" err="1">
                <a:solidFill>
                  <a:srgbClr val="FF0000"/>
                </a:solidFill>
              </a:rPr>
              <a:t>dextrins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1600" b="1" dirty="0"/>
              <a:t>a crispness enhancer for food processing, in food batters, coatings,</a:t>
            </a:r>
            <a:r>
              <a:rPr lang="cs-CZ" sz="1600" b="1" dirty="0"/>
              <a:t> </a:t>
            </a:r>
            <a:r>
              <a:rPr lang="en-US" sz="1600" b="1" dirty="0"/>
              <a:t>and glazes, (E number 1400)</a:t>
            </a:r>
          </a:p>
          <a:p>
            <a:r>
              <a:rPr lang="en-US" sz="1600" b="1" dirty="0"/>
              <a:t>a textile finishing and coating agent to increase weight and stiffness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textile </a:t>
            </a:r>
            <a:r>
              <a:rPr lang="cs-CZ" sz="1600" b="1" dirty="0" err="1"/>
              <a:t>fabrics</a:t>
            </a:r>
            <a:endParaRPr lang="cs-CZ" sz="1600" b="1" dirty="0"/>
          </a:p>
          <a:p>
            <a:r>
              <a:rPr lang="en-US" sz="1600" b="1" dirty="0"/>
              <a:t>a thickening and binding agent in pharmaceuticals and paper</a:t>
            </a:r>
            <a:r>
              <a:rPr lang="cs-CZ" sz="1600" b="1" dirty="0"/>
              <a:t> </a:t>
            </a:r>
            <a:r>
              <a:rPr lang="cs-CZ" sz="1600" b="1" dirty="0" err="1"/>
              <a:t>coatings</a:t>
            </a:r>
            <a:r>
              <a:rPr lang="cs-CZ" sz="1600" b="1" dirty="0"/>
              <a:t>.</a:t>
            </a:r>
          </a:p>
          <a:p>
            <a:r>
              <a:rPr lang="en-US" sz="1600" b="1" dirty="0"/>
              <a:t>As pyrotechnic binder and fuel, they are added to fireworks and</a:t>
            </a:r>
            <a:r>
              <a:rPr lang="cs-CZ" sz="1600" b="1" dirty="0"/>
              <a:t> </a:t>
            </a:r>
            <a:r>
              <a:rPr lang="en-US" sz="1600" b="1" dirty="0"/>
              <a:t>sparklers, allowing them to solidify as pellets or "stars."</a:t>
            </a:r>
          </a:p>
          <a:p>
            <a:r>
              <a:rPr lang="en-US" sz="1600" b="1" dirty="0"/>
              <a:t>Due to the </a:t>
            </a:r>
            <a:r>
              <a:rPr lang="en-US" sz="1600" b="1" dirty="0" err="1"/>
              <a:t>rebranching</a:t>
            </a:r>
            <a:r>
              <a:rPr lang="en-US" sz="1600" b="1" dirty="0"/>
              <a:t>, </a:t>
            </a:r>
            <a:r>
              <a:rPr lang="en-US" sz="1600" b="1" dirty="0" err="1"/>
              <a:t>dextrins</a:t>
            </a:r>
            <a:r>
              <a:rPr lang="en-US" sz="1600" b="1" dirty="0"/>
              <a:t> are less digestible; indigestible dextrin are developed as soluble fiber supplements</a:t>
            </a:r>
            <a:r>
              <a:rPr lang="cs-CZ" sz="1600" b="1" dirty="0"/>
              <a:t> </a:t>
            </a:r>
            <a:r>
              <a:rPr lang="cs-CZ" sz="1600" b="1" dirty="0" err="1"/>
              <a:t>for</a:t>
            </a:r>
            <a:r>
              <a:rPr lang="cs-CZ" sz="1600" b="1" dirty="0"/>
              <a:t> </a:t>
            </a:r>
            <a:r>
              <a:rPr lang="cs-CZ" sz="1600" b="1" dirty="0" err="1"/>
              <a:t>food</a:t>
            </a:r>
            <a:r>
              <a:rPr lang="cs-CZ" sz="1600" b="1" dirty="0"/>
              <a:t> </a:t>
            </a:r>
            <a:r>
              <a:rPr lang="cs-CZ" sz="1600" b="1" dirty="0" err="1"/>
              <a:t>products</a:t>
            </a:r>
            <a:r>
              <a:rPr lang="cs-CZ" sz="1600" b="1" dirty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Maltodextrin v tuzemsku</a:t>
            </a:r>
            <a:endParaRPr lang="cs-CZ" sz="2800" cap="all" dirty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D1B8A9-9B0F-4F7F-8FB9-CD21DBFD0FF8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>
              <a:buNone/>
            </a:pPr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Jako složku energetických gelů pro sportovce to vyvinul </a:t>
            </a:r>
          </a:p>
          <a:p>
            <a:pPr algn="just">
              <a:buNone/>
            </a:pPr>
            <a:r>
              <a:rPr lang="cs-CZ" sz="2800" b="1" u="sng" dirty="0">
                <a:solidFill>
                  <a:srgbClr val="008000"/>
                </a:solidFill>
                <a:latin typeface="Arial Black" pitchFamily="34" charset="0"/>
              </a:rPr>
              <a:t>ing. Josef KODET, CSc.</a:t>
            </a:r>
          </a:p>
          <a:p>
            <a:pPr algn="ctr">
              <a:buNone/>
            </a:pPr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Testovali to na hokejistech Kladna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/>
          <a:lstStyle/>
          <a:p>
            <a:pPr lvl="1"/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CYKLO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DEXTRINY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93BA5-A0D4-4C46-954A-83C21F904F07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552728" cy="340147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pic>
        <p:nvPicPr>
          <p:cNvPr id="10" name="Obrázek 9" descr="820px-Cyclodextri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580" y="2924944"/>
            <a:ext cx="8990420" cy="350671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836712"/>
            <a:ext cx="9036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V molekule CYKLODEXTRINU  může být absorbován </a:t>
            </a:r>
            <a:r>
              <a:rPr lang="cs-CZ" sz="2800" dirty="0" err="1">
                <a:solidFill>
                  <a:srgbClr val="0000FF"/>
                </a:solidFill>
                <a:latin typeface="Arial Black" pitchFamily="34" charset="0"/>
              </a:rPr>
              <a:t>ethanol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 (alkohol) a tak vzniká „alkohol v prášku“, který ve vodě uvolní alkohol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DEXTRINY - </a:t>
            </a:r>
            <a:r>
              <a:rPr lang="cs-CZ" sz="2800" cap="all" dirty="0">
                <a:solidFill>
                  <a:srgbClr val="FF0000"/>
                </a:solidFill>
                <a:latin typeface="Arial Black" pitchFamily="34" charset="0"/>
              </a:rPr>
              <a:t>shrnutí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4C37C-CDFC-40E1-90D0-1093A5859D91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PATRNĚ  nejrozšířenější produkt modifikace škrobu</a:t>
            </a:r>
          </a:p>
          <a:p>
            <a:r>
              <a:rPr lang="cs-CZ" b="1" dirty="0">
                <a:solidFill>
                  <a:srgbClr val="008000"/>
                </a:solidFill>
              </a:rPr>
              <a:t>Hluboká chemická přeměna škrobu</a:t>
            </a:r>
          </a:p>
          <a:p>
            <a:r>
              <a:rPr lang="cs-CZ" b="1" dirty="0">
                <a:solidFill>
                  <a:srgbClr val="0000FF"/>
                </a:solidFill>
              </a:rPr>
              <a:t>Široká škála typů a použití</a:t>
            </a:r>
          </a:p>
          <a:p>
            <a:r>
              <a:rPr lang="cs-CZ" b="1" dirty="0">
                <a:solidFill>
                  <a:srgbClr val="C00000"/>
                </a:solidFill>
              </a:rPr>
              <a:t>Dobře propracované kontinuální i diskontinuální technologie</a:t>
            </a:r>
          </a:p>
          <a:p>
            <a:r>
              <a:rPr lang="cs-CZ" b="1" dirty="0"/>
              <a:t>Proces je používaný již minimálně od 19. století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F50BA-7DB3-4489-991D-EC2C45956A00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5" name="Obrázek 4" descr="Stärkeacetat WIKI ENG 1511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24128" cy="30968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652120" y="0"/>
            <a:ext cx="3491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FF0000"/>
                </a:solidFill>
                <a:latin typeface="Arial Black" pitchFamily="34" charset="0"/>
              </a:rPr>
              <a:t>ACETÁT ŠKROBU</a:t>
            </a:r>
          </a:p>
        </p:txBody>
      </p:sp>
      <p:pic>
        <p:nvPicPr>
          <p:cNvPr id="7" name="Obrázek 6" descr="Hydroxypropylstärke WIKI ENG 1511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4877" y="3212976"/>
            <a:ext cx="5708612" cy="345638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</p:pic>
      <p:sp>
        <p:nvSpPr>
          <p:cNvPr id="8" name="TextovéPole 7"/>
          <p:cNvSpPr txBox="1"/>
          <p:nvPr/>
        </p:nvSpPr>
        <p:spPr>
          <a:xfrm>
            <a:off x="0" y="4869160"/>
            <a:ext cx="3203848" cy="175432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33CC"/>
                </a:solidFill>
                <a:latin typeface="Arial Black" pitchFamily="34" charset="0"/>
              </a:rPr>
              <a:t>HYDROXY</a:t>
            </a:r>
          </a:p>
          <a:p>
            <a:r>
              <a:rPr lang="cs-CZ" sz="3600" dirty="0">
                <a:solidFill>
                  <a:srgbClr val="0033CC"/>
                </a:solidFill>
                <a:latin typeface="Arial Black" pitchFamily="34" charset="0"/>
              </a:rPr>
              <a:t>PROPYL ŠKROB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Postupy </a:t>
            </a:r>
            <a:r>
              <a:rPr lang="cs-CZ" sz="3600" b="1" cap="all" dirty="0">
                <a:solidFill>
                  <a:srgbClr val="008000"/>
                </a:solidFill>
                <a:latin typeface="Arial Black" pitchFamily="34" charset="0"/>
              </a:rPr>
              <a:t>Enzymatické</a:t>
            </a:r>
            <a:br>
              <a:rPr lang="cs-CZ" sz="2800" b="1" dirty="0">
                <a:solidFill>
                  <a:srgbClr val="008000"/>
                </a:solidFill>
              </a:rPr>
            </a:b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1971C-6F67-43A7-B708-0EB30A2B986C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11" name="Zástupný symbol pro obsah 10" descr="img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575556" y="944724"/>
            <a:ext cx="4968552" cy="5472608"/>
          </a:xfrm>
        </p:spPr>
      </p:pic>
      <p:sp>
        <p:nvSpPr>
          <p:cNvPr id="12" name="Elipsa 11"/>
          <p:cNvSpPr/>
          <p:nvPr/>
        </p:nvSpPr>
        <p:spPr>
          <a:xfrm>
            <a:off x="3707904" y="5661248"/>
            <a:ext cx="1440160" cy="504056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868144" y="1268760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00"/>
                </a:solidFill>
              </a:rPr>
              <a:t>PRUDKÝ POKLES VISKOZITY ROZTOKU (MAZU)</a:t>
            </a:r>
          </a:p>
        </p:txBody>
      </p:sp>
      <p:cxnSp>
        <p:nvCxnSpPr>
          <p:cNvPr id="10" name="Přímá spojovací šipka 9"/>
          <p:cNvCxnSpPr>
            <a:stCxn id="12" idx="6"/>
          </p:cNvCxnSpPr>
          <p:nvPr/>
        </p:nvCxnSpPr>
        <p:spPr>
          <a:xfrm flipV="1">
            <a:off x="5148064" y="5733256"/>
            <a:ext cx="648072" cy="180020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796136" y="551723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ENZYM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CE1B2-8444-416E-BB2A-762C0ACD5097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5" name="Obrázek 4" descr="Kationische_Stärke WIKI ENG 1511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445769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4869160"/>
            <a:ext cx="914400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008000"/>
                </a:solidFill>
                <a:latin typeface="Arial Black" pitchFamily="34" charset="0"/>
              </a:rPr>
              <a:t> KATIONICKÝ ŠKROB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40FAC-45A1-4B5B-BC47-EB302CE3E1E3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C00000"/>
                </a:solidFill>
                <a:latin typeface="Arial Black" pitchFamily="34" charset="0"/>
              </a:rPr>
              <a:t>KARBOXYMETHYL ŠKROB</a:t>
            </a:r>
          </a:p>
        </p:txBody>
      </p:sp>
      <p:pic>
        <p:nvPicPr>
          <p:cNvPr id="7" name="Obrázek 6" descr="Carboxymethylstärke WIKI ENG 1511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32654"/>
            <a:ext cx="9023200" cy="577167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46B3DE-E753-4671-814A-FC0DFB460CB9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7030A0"/>
                </a:solidFill>
                <a:latin typeface="Arial Black" pitchFamily="34" charset="0"/>
              </a:rPr>
              <a:t>oktenyl anhydrid kyseliny jantarové</a:t>
            </a:r>
          </a:p>
        </p:txBody>
      </p:sp>
      <p:pic>
        <p:nvPicPr>
          <p:cNvPr id="10" name="Obrázek 9" descr="octenal succinic acid anhydride for the  STARCH CROSSLINK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004048" y="0"/>
            <a:ext cx="4139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33CC"/>
                </a:solidFill>
                <a:latin typeface="Arial Black" pitchFamily="34" charset="0"/>
              </a:rPr>
              <a:t>OKTENYL  pak dává modifikovanému škrobu HYDROFOBICITU, tj. afinitu k tukům </a:t>
            </a:r>
          </a:p>
        </p:txBody>
      </p:sp>
      <p:cxnSp>
        <p:nvCxnSpPr>
          <p:cNvPr id="12" name="Přímá spojovací šipka 11"/>
          <p:cNvCxnSpPr/>
          <p:nvPr/>
        </p:nvCxnSpPr>
        <p:spPr>
          <a:xfrm flipH="1">
            <a:off x="4067944" y="332656"/>
            <a:ext cx="936104" cy="1584176"/>
          </a:xfrm>
          <a:prstGeom prst="straightConnector1">
            <a:avLst/>
          </a:prstGeom>
          <a:ln w="63500">
            <a:solidFill>
              <a:srgbClr val="0033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9D730D-6039-4658-9179-757D6B1905FF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0" y="6211669"/>
            <a:ext cx="9144000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7030A0"/>
                </a:solidFill>
                <a:latin typeface="Arial Black" pitchFamily="34" charset="0"/>
              </a:rPr>
              <a:t>ŠKROB substituovaný oktenyl anhydridem kyseliny jantarové</a:t>
            </a:r>
          </a:p>
        </p:txBody>
      </p:sp>
      <p:pic>
        <p:nvPicPr>
          <p:cNvPr id="9" name="Obrázek 8" descr="OCTENYL SUCCINIC ANHYDRIDE STARCH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617580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788024" y="0"/>
            <a:ext cx="4355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u="sng" dirty="0">
                <a:solidFill>
                  <a:srgbClr val="7030A0"/>
                </a:solidFill>
                <a:latin typeface="Arial Black" pitchFamily="34" charset="0"/>
              </a:rPr>
              <a:t>Síťování škrobu </a:t>
            </a:r>
            <a:r>
              <a:rPr lang="cs-CZ" sz="3600" dirty="0">
                <a:solidFill>
                  <a:srgbClr val="7030A0"/>
                </a:solidFill>
                <a:latin typeface="Arial Black" pitchFamily="34" charset="0"/>
              </a:rPr>
              <a:t>pak jde přes kationt </a:t>
            </a:r>
            <a:r>
              <a:rPr lang="cs-CZ" sz="3600" dirty="0" err="1">
                <a:solidFill>
                  <a:srgbClr val="7030A0"/>
                </a:solidFill>
                <a:latin typeface="Arial Black" pitchFamily="34" charset="0"/>
              </a:rPr>
              <a:t>Me</a:t>
            </a:r>
            <a:r>
              <a:rPr lang="cs-CZ" sz="4000" b="1" baseline="30000" dirty="0">
                <a:solidFill>
                  <a:srgbClr val="7030A0"/>
                </a:solidFill>
                <a:latin typeface="Arial Black" pitchFamily="34" charset="0"/>
              </a:rPr>
              <a:t>+2</a:t>
            </a:r>
            <a:r>
              <a:rPr lang="cs-CZ" sz="3600" dirty="0">
                <a:solidFill>
                  <a:srgbClr val="7030A0"/>
                </a:solidFill>
                <a:latin typeface="Arial Black" pitchFamily="34" charset="0"/>
              </a:rPr>
              <a:t>, která interaguje se dvěma –COO</a:t>
            </a:r>
            <a:r>
              <a:rPr lang="cs-CZ" sz="6000" b="1" baseline="30000" dirty="0">
                <a:solidFill>
                  <a:srgbClr val="7030A0"/>
                </a:solidFill>
                <a:latin typeface="Arial Black" pitchFamily="34" charset="0"/>
              </a:rPr>
              <a:t>-</a:t>
            </a:r>
            <a:r>
              <a:rPr lang="cs-CZ" sz="3600" dirty="0">
                <a:solidFill>
                  <a:srgbClr val="7030A0"/>
                </a:solidFill>
                <a:latin typeface="Arial Black" pitchFamily="34" charset="0"/>
              </a:rPr>
              <a:t> skupinami dvou makromolekul škrobu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06E217-8804-4F04-A6C4-400DE9FDABF6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5" name="Obrázek 4" descr="komplexa kationtu Ca+2 alginátem 0508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353444" y="67444"/>
            <a:ext cx="4437112" cy="9144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u="sng" dirty="0">
                <a:solidFill>
                  <a:srgbClr val="7030A0"/>
                </a:solidFill>
                <a:latin typeface="Arial Black" pitchFamily="34" charset="0"/>
              </a:rPr>
              <a:t>Síťování škrobu </a:t>
            </a:r>
            <a:r>
              <a:rPr lang="cs-CZ" sz="3600" dirty="0">
                <a:solidFill>
                  <a:srgbClr val="7030A0"/>
                </a:solidFill>
                <a:latin typeface="Arial Black" pitchFamily="34" charset="0"/>
              </a:rPr>
              <a:t>pak jde přes kationt </a:t>
            </a:r>
            <a:r>
              <a:rPr lang="cs-CZ" sz="3600" dirty="0" err="1">
                <a:solidFill>
                  <a:srgbClr val="7030A0"/>
                </a:solidFill>
                <a:latin typeface="Arial Black" pitchFamily="34" charset="0"/>
              </a:rPr>
              <a:t>Me</a:t>
            </a:r>
            <a:r>
              <a:rPr lang="cs-CZ" sz="4000" b="1" baseline="30000" dirty="0">
                <a:solidFill>
                  <a:srgbClr val="7030A0"/>
                </a:solidFill>
                <a:latin typeface="Arial Black" pitchFamily="34" charset="0"/>
              </a:rPr>
              <a:t>+2</a:t>
            </a:r>
            <a:r>
              <a:rPr lang="cs-CZ" sz="3600" dirty="0">
                <a:solidFill>
                  <a:srgbClr val="7030A0"/>
                </a:solidFill>
                <a:latin typeface="Arial Black" pitchFamily="34" charset="0"/>
              </a:rPr>
              <a:t>, která interaguje se dvěma –COO</a:t>
            </a:r>
            <a:r>
              <a:rPr lang="cs-CZ" sz="6000" b="1" baseline="30000" dirty="0">
                <a:solidFill>
                  <a:srgbClr val="7030A0"/>
                </a:solidFill>
                <a:latin typeface="Arial Black" pitchFamily="34" charset="0"/>
              </a:rPr>
              <a:t>-</a:t>
            </a:r>
            <a:r>
              <a:rPr lang="cs-CZ" sz="3600" dirty="0">
                <a:solidFill>
                  <a:srgbClr val="7030A0"/>
                </a:solidFill>
                <a:latin typeface="Arial Black" pitchFamily="34" charset="0"/>
              </a:rPr>
              <a:t> skupinami dvou makromolekul škrobu</a:t>
            </a: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3203848" y="764704"/>
            <a:ext cx="3816424" cy="3600400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2915816" y="1124744"/>
            <a:ext cx="3600400" cy="3528392"/>
          </a:xfrm>
          <a:prstGeom prst="straightConnector1">
            <a:avLst/>
          </a:prstGeom>
          <a:ln w="63500">
            <a:solidFill>
              <a:srgbClr val="0033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Acetylace škrobu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41D398-E47A-4BF7-A61A-966EA4A3C8D2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pic>
        <p:nvPicPr>
          <p:cNvPr id="10" name="Zástupný symbol pro obsah 9" descr="img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35294" y="-2486739"/>
            <a:ext cx="1368154" cy="8735136"/>
          </a:xfrm>
        </p:spPr>
      </p:pic>
      <p:pic>
        <p:nvPicPr>
          <p:cNvPr id="11" name="Obrázek 10" descr="img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07100" y="-381469"/>
            <a:ext cx="1255000" cy="838216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27584" y="4653136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Vedlejší reakce snižující výtěžek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74042"/>
          </a:xfrm>
        </p:spPr>
        <p:txBody>
          <a:bodyPr/>
          <a:lstStyle/>
          <a:p>
            <a:pPr lvl="1"/>
            <a:r>
              <a:rPr lang="cs-CZ" sz="2800" dirty="0" err="1">
                <a:solidFill>
                  <a:srgbClr val="C00000"/>
                </a:solidFill>
                <a:latin typeface="Arial Black" pitchFamily="34" charset="0"/>
              </a:rPr>
              <a:t>Monofosfát</a:t>
            </a:r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 škrobu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7ECF8-4CAA-4207-8C99-656BE67C672F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pic>
        <p:nvPicPr>
          <p:cNvPr id="13" name="Obrázek 12" descr="img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287665" y="-2739494"/>
            <a:ext cx="2520279" cy="909662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07504" y="3284985"/>
            <a:ext cx="9036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C00000"/>
                </a:solidFill>
                <a:latin typeface="Arial Black" pitchFamily="34" charset="0"/>
              </a:rPr>
              <a:t> Výsledkem je ANIONICKÝ ŠKROB  s </a:t>
            </a:r>
            <a:r>
              <a:rPr lang="cs-CZ" sz="2000" cap="all" dirty="0">
                <a:solidFill>
                  <a:srgbClr val="C00000"/>
                </a:solidFill>
                <a:latin typeface="Arial Black" pitchFamily="34" charset="0"/>
              </a:rPr>
              <a:t>nízkým</a:t>
            </a:r>
            <a:r>
              <a:rPr lang="cs-CZ" sz="20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000" cap="all" dirty="0">
                <a:solidFill>
                  <a:srgbClr val="C00000"/>
                </a:solidFill>
                <a:latin typeface="Arial Black" pitchFamily="34" charset="0"/>
              </a:rPr>
              <a:t>stupněm substituce </a:t>
            </a:r>
            <a:r>
              <a:rPr lang="cs-CZ" sz="20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cs-CZ" sz="2000" i="1" u="sng" dirty="0">
                <a:solidFill>
                  <a:srgbClr val="C00000"/>
                </a:solidFill>
                <a:latin typeface="Arial Black" pitchFamily="34" charset="0"/>
              </a:rPr>
              <a:t>0,02 – 0,1 g substitučního činidla na 1000 g suchého škrobu</a:t>
            </a:r>
            <a:r>
              <a:rPr lang="cs-CZ" sz="2000" dirty="0">
                <a:solidFill>
                  <a:srgbClr val="C00000"/>
                </a:solidFill>
                <a:latin typeface="Arial Black" pitchFamily="34" charset="0"/>
              </a:rPr>
              <a:t>), což stačí na dobrou rozpustnost zastudena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400" dirty="0">
                <a:solidFill>
                  <a:srgbClr val="FFC000"/>
                </a:solidFill>
                <a:latin typeface="Arial Black" pitchFamily="34" charset="0"/>
              </a:rPr>
              <a:t>Souběžně může probíhat </a:t>
            </a:r>
            <a:r>
              <a:rPr lang="cs-CZ" sz="2400" cap="all" dirty="0" err="1">
                <a:solidFill>
                  <a:srgbClr val="FFC000"/>
                </a:solidFill>
                <a:latin typeface="Arial Black" pitchFamily="34" charset="0"/>
              </a:rPr>
              <a:t>sesíťování</a:t>
            </a:r>
            <a:r>
              <a:rPr lang="cs-CZ" sz="2400" cap="all" dirty="0">
                <a:solidFill>
                  <a:srgbClr val="FFC000"/>
                </a:solidFill>
                <a:latin typeface="Arial Black" pitchFamily="34" charset="0"/>
              </a:rPr>
              <a:t> škrobu</a:t>
            </a:r>
            <a:r>
              <a:rPr lang="cs-CZ" sz="2400" dirty="0">
                <a:solidFill>
                  <a:srgbClr val="FFC000"/>
                </a:solidFill>
                <a:latin typeface="Arial Black" pitchFamily="34" charset="0"/>
              </a:rPr>
              <a:t>, kde je ale vysoký </a:t>
            </a:r>
            <a:r>
              <a:rPr lang="cs-CZ" sz="2400" cap="all" dirty="0">
                <a:solidFill>
                  <a:srgbClr val="FFC000"/>
                </a:solidFill>
                <a:latin typeface="Arial Black" pitchFamily="34" charset="0"/>
              </a:rPr>
              <a:t>stupeň substituce </a:t>
            </a:r>
            <a:r>
              <a:rPr lang="cs-CZ" sz="2400" dirty="0">
                <a:solidFill>
                  <a:srgbClr val="FFC000"/>
                </a:solidFill>
                <a:latin typeface="Arial Black" pitchFamily="34" charset="0"/>
              </a:rPr>
              <a:t>(0,1 – 0,2 g substitučního činidla na 1000 g suchého škrobu), někdy až nad 1 (kukuřičné škroby </a:t>
            </a:r>
            <a:r>
              <a:rPr lang="cs-CZ" sz="2400" dirty="0" err="1">
                <a:solidFill>
                  <a:srgbClr val="FFC000"/>
                </a:solidFill>
                <a:latin typeface="Arial Black" pitchFamily="34" charset="0"/>
              </a:rPr>
              <a:t>nebotnající</a:t>
            </a:r>
            <a:r>
              <a:rPr lang="cs-CZ" sz="2400" dirty="0">
                <a:solidFill>
                  <a:srgbClr val="FFC000"/>
                </a:solidFill>
                <a:latin typeface="Arial Black" pitchFamily="34" charset="0"/>
              </a:rPr>
              <a:t> ani varem ve vodě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55976" y="40466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Zde je použit fosforečnan MONOSODNÝ!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1567A-A187-429A-9B86-E8B7F4BDF4D3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sp>
        <p:nvSpPr>
          <p:cNvPr id="14" name="Nadpis 6"/>
          <p:cNvSpPr txBox="1">
            <a:spLocks/>
          </p:cNvSpPr>
          <p:nvPr/>
        </p:nvSpPr>
        <p:spPr bwMode="auto">
          <a:xfrm>
            <a:off x="1763688" y="0"/>
            <a:ext cx="5421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Xantát škrobu</a:t>
            </a:r>
          </a:p>
        </p:txBody>
      </p:sp>
      <p:pic>
        <p:nvPicPr>
          <p:cNvPr id="15" name="Obrázek 14" descr="img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89251" y="-2612576"/>
            <a:ext cx="2808311" cy="8986811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Alkylétery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škrobu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E6CBB-C3FC-432A-8E8F-CAAC3B4B530D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sp>
        <p:nvSpPr>
          <p:cNvPr id="14" name="Nadpis 6"/>
          <p:cNvSpPr txBox="1">
            <a:spLocks/>
          </p:cNvSpPr>
          <p:nvPr/>
        </p:nvSpPr>
        <p:spPr bwMode="auto">
          <a:xfrm>
            <a:off x="395536" y="3356992"/>
            <a:ext cx="82296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Karbamát škrobu</a:t>
            </a:r>
          </a:p>
        </p:txBody>
      </p:sp>
      <p:pic>
        <p:nvPicPr>
          <p:cNvPr id="10" name="Obrázek 9" descr="img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95834" y="522883"/>
            <a:ext cx="1008113" cy="8260508"/>
          </a:xfrm>
          <a:prstGeom prst="rect">
            <a:avLst/>
          </a:prstGeom>
        </p:spPr>
      </p:pic>
      <p:pic>
        <p:nvPicPr>
          <p:cNvPr id="11" name="Obrázek 10" descr="img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27884" y="-2151620"/>
            <a:ext cx="1800200" cy="820891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Hydroxymetyléter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škrobu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784288-7A0E-4504-8ECC-CE9C27B6FF21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sp>
        <p:nvSpPr>
          <p:cNvPr id="14" name="Nadpis 6"/>
          <p:cNvSpPr txBox="1">
            <a:spLocks/>
          </p:cNvSpPr>
          <p:nvPr/>
        </p:nvSpPr>
        <p:spPr bwMode="auto">
          <a:xfrm>
            <a:off x="467544" y="2996952"/>
            <a:ext cx="82296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Karboxymetyléter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škrobu</a:t>
            </a:r>
          </a:p>
        </p:txBody>
      </p:sp>
      <p:pic>
        <p:nvPicPr>
          <p:cNvPr id="11" name="Obrázek 10" descr="img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71900" y="-2223628"/>
            <a:ext cx="1800200" cy="8352928"/>
          </a:xfrm>
          <a:prstGeom prst="rect">
            <a:avLst/>
          </a:prstGeom>
        </p:spPr>
      </p:pic>
      <p:pic>
        <p:nvPicPr>
          <p:cNvPr id="12" name="Obrázek 11" descr="img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35896" y="404664"/>
            <a:ext cx="1512168" cy="7992888"/>
          </a:xfrm>
          <a:prstGeom prst="rect">
            <a:avLst/>
          </a:prstGeom>
        </p:spPr>
      </p:pic>
      <p:pic>
        <p:nvPicPr>
          <p:cNvPr id="13" name="Obrázek 12" descr="img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995935" y="1700808"/>
            <a:ext cx="1152128" cy="76328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Postupy </a:t>
            </a:r>
            <a:r>
              <a:rPr lang="cs-CZ" sz="2800" b="1" cap="all" dirty="0">
                <a:solidFill>
                  <a:srgbClr val="008000"/>
                </a:solidFill>
                <a:latin typeface="Arial Black" pitchFamily="34" charset="0"/>
              </a:rPr>
              <a:t>Enzymatické </a:t>
            </a:r>
            <a:br>
              <a:rPr lang="cs-CZ" sz="2800" b="1" dirty="0">
                <a:solidFill>
                  <a:srgbClr val="008000"/>
                </a:solidFill>
              </a:rPr>
            </a:b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4" name="Zástupný symbol pro obsah 13" descr="img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61910" y="910498"/>
            <a:ext cx="2088232" cy="482098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0F3425-5DAC-4D15-B17A-DE3B31822E33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15" name="TextovéPole 14"/>
          <p:cNvSpPr txBox="1"/>
          <p:nvPr/>
        </p:nvSpPr>
        <p:spPr>
          <a:xfrm>
            <a:off x="467544" y="134076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00"/>
                </a:solidFill>
                <a:latin typeface="+mn-lt"/>
              </a:rPr>
              <a:t>Štěpení na </a:t>
            </a:r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MALTÓZU</a:t>
            </a:r>
            <a:r>
              <a:rPr lang="cs-CZ" sz="2800" b="1" dirty="0">
                <a:solidFill>
                  <a:srgbClr val="008000"/>
                </a:solidFill>
                <a:latin typeface="+mn-lt"/>
              </a:rPr>
              <a:t> enzymy </a:t>
            </a:r>
            <a:r>
              <a:rPr lang="cs-CZ" sz="2800" b="1" dirty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sz="2800" b="1" dirty="0" err="1">
                <a:solidFill>
                  <a:srgbClr val="008000"/>
                </a:solidFill>
                <a:latin typeface="+mn-lt"/>
              </a:rPr>
              <a:t>a</a:t>
            </a:r>
            <a:r>
              <a:rPr lang="cs-CZ" sz="28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cs-CZ" sz="2800" b="1" dirty="0">
                <a:solidFill>
                  <a:srgbClr val="008000"/>
                </a:solidFill>
                <a:latin typeface="Symbol" pitchFamily="18" charset="2"/>
              </a:rPr>
              <a:t>b </a:t>
            </a:r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AMYLÓZAMI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4581128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MALTÓZU</a:t>
            </a:r>
            <a:r>
              <a:rPr lang="cs-CZ" sz="2800" b="1" dirty="0">
                <a:solidFill>
                  <a:srgbClr val="008000"/>
                </a:solidFill>
              </a:rPr>
              <a:t> </a:t>
            </a:r>
            <a:r>
              <a:rPr lang="cs-CZ" sz="2800" b="1" dirty="0">
                <a:solidFill>
                  <a:srgbClr val="0000FF"/>
                </a:solidFill>
                <a:latin typeface="+mn-lt"/>
              </a:rPr>
              <a:t>lze dále rozštěpit enzymem </a:t>
            </a:r>
            <a:r>
              <a:rPr lang="cs-CZ" sz="2800" b="1" i="1" u="sng" dirty="0">
                <a:solidFill>
                  <a:srgbClr val="C00000"/>
                </a:solidFill>
                <a:latin typeface="Arial Black" pitchFamily="34" charset="0"/>
              </a:rPr>
              <a:t>MALTÁZOU</a:t>
            </a:r>
            <a:r>
              <a:rPr lang="cs-CZ" sz="2800" b="1" dirty="0">
                <a:solidFill>
                  <a:srgbClr val="0000FF"/>
                </a:solidFill>
                <a:latin typeface="+mn-lt"/>
              </a:rPr>
              <a:t> na </a:t>
            </a:r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GLUKÓZU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588224" y="1340768"/>
            <a:ext cx="2160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solidFill>
                  <a:srgbClr val="FF0000"/>
                </a:solidFill>
              </a:rPr>
              <a:t>Podle stupně konverze dělíme produkty na: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Kapalné sirupy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</a:rPr>
              <a:t> Sušené nebo zahuštěné sirupy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</a:rPr>
              <a:t> Glukózu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Kyanoéter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škrobu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9F9FB-4044-41E6-B4D8-AEF07C9E91BE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  <p:sp>
        <p:nvSpPr>
          <p:cNvPr id="14" name="Nadpis 6"/>
          <p:cNvSpPr txBox="1">
            <a:spLocks/>
          </p:cNvSpPr>
          <p:nvPr/>
        </p:nvSpPr>
        <p:spPr bwMode="auto">
          <a:xfrm>
            <a:off x="467544" y="3212976"/>
            <a:ext cx="8229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Karboxymetyléter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škrobu – reakce v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ethanolu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" name="Obrázek 9" descr="img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07124" y="1081508"/>
            <a:ext cx="1857744" cy="7992888"/>
          </a:xfrm>
          <a:prstGeom prst="rect">
            <a:avLst/>
          </a:prstGeom>
        </p:spPr>
      </p:pic>
      <p:pic>
        <p:nvPicPr>
          <p:cNvPr id="16" name="Obrázek 15" descr="img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16699" y="-2652403"/>
            <a:ext cx="576064" cy="813035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pPr lvl="1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Kationtové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škroby 1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74B38-8728-471B-9940-7A1FD92BD5B8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pic>
        <p:nvPicPr>
          <p:cNvPr id="9" name="Obrázek 8" descr="img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15313" y="-591174"/>
            <a:ext cx="6041364" cy="885698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499992" y="4221088"/>
            <a:ext cx="36004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5" name="Přímá spojovací šipka 14"/>
          <p:cNvCxnSpPr/>
          <p:nvPr/>
        </p:nvCxnSpPr>
        <p:spPr>
          <a:xfrm flipH="1" flipV="1">
            <a:off x="3923928" y="3861048"/>
            <a:ext cx="57606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4427984" y="4581128"/>
            <a:ext cx="432048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18058"/>
          </a:xfrm>
        </p:spPr>
        <p:txBody>
          <a:bodyPr/>
          <a:lstStyle/>
          <a:p>
            <a:pPr lvl="1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Kationtové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škroby 2 - </a:t>
            </a:r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VÝROBA PAPÍRU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F9909-6658-4705-97F2-666537ABF7FA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  <p:pic>
        <p:nvPicPr>
          <p:cNvPr id="10" name="Obrázek 9" descr="škroby katio a anio v papírovině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56593" y="2461457"/>
            <a:ext cx="4653137" cy="413995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51520" y="4869160"/>
            <a:ext cx="3816424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Z CELULÓZY!</a:t>
            </a:r>
          </a:p>
        </p:txBody>
      </p:sp>
      <p:cxnSp>
        <p:nvCxnSpPr>
          <p:cNvPr id="16" name="Přímá spojovací šipka 15"/>
          <p:cNvCxnSpPr/>
          <p:nvPr/>
        </p:nvCxnSpPr>
        <p:spPr>
          <a:xfrm flipV="1">
            <a:off x="2051720" y="4509120"/>
            <a:ext cx="504056" cy="360040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 flipV="1">
            <a:off x="1331640" y="4509120"/>
            <a:ext cx="720080" cy="360040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 descr="škroby katio a anio v papírovině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124218" y="2838217"/>
            <a:ext cx="2996952" cy="5042613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4067944" y="476672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Přídavek KATIONICKÉHO ŠKROBU  zlepšuje retenci tzv. NULITNÍCH VLÁKEN, která pocházejí jak ze sběrového papíru, tak z odpadu při výrobě 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139952" y="2780928"/>
            <a:ext cx="4824536" cy="923330"/>
          </a:xfrm>
          <a:prstGeom prst="rect">
            <a:avLst/>
          </a:prstGeom>
          <a:noFill/>
          <a:ln w="635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ANIONTOVÝ ŠKROB  potřebuje k účinku kationt </a:t>
            </a:r>
            <a:r>
              <a:rPr lang="cs-CZ" dirty="0" err="1">
                <a:solidFill>
                  <a:srgbClr val="C00000"/>
                </a:solidFill>
                <a:latin typeface="Arial Black" pitchFamily="34" charset="0"/>
              </a:rPr>
              <a:t>Al</a:t>
            </a:r>
            <a:r>
              <a:rPr lang="cs-CZ" baseline="30000" dirty="0">
                <a:solidFill>
                  <a:srgbClr val="C00000"/>
                </a:solidFill>
                <a:latin typeface="Arial Black" pitchFamily="34" charset="0"/>
              </a:rPr>
              <a:t>+3</a:t>
            </a:r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, obvykle z </a:t>
            </a:r>
            <a:r>
              <a:rPr lang="cs-CZ" dirty="0" err="1">
                <a:solidFill>
                  <a:srgbClr val="C00000"/>
                </a:solidFill>
                <a:latin typeface="Arial Black" pitchFamily="34" charset="0"/>
              </a:rPr>
              <a:t>KAl</a:t>
            </a:r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(SO</a:t>
            </a:r>
            <a:r>
              <a:rPr lang="cs-CZ" baseline="-25000" dirty="0">
                <a:solidFill>
                  <a:srgbClr val="C00000"/>
                </a:solidFill>
                <a:latin typeface="Arial Black" pitchFamily="34" charset="0"/>
              </a:rPr>
              <a:t>4</a:t>
            </a:r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)</a:t>
            </a:r>
            <a:r>
              <a:rPr lang="cs-CZ" baseline="-25000" dirty="0">
                <a:solidFill>
                  <a:srgbClr val="C00000"/>
                </a:solidFill>
                <a:latin typeface="Arial Black" pitchFamily="34" charset="0"/>
              </a:rPr>
              <a:t>4 </a:t>
            </a:r>
            <a:r>
              <a:rPr lang="cs-CZ" i="1" u="sng" dirty="0">
                <a:solidFill>
                  <a:srgbClr val="C00000"/>
                </a:solidFill>
                <a:latin typeface="Arial Black" pitchFamily="34" charset="0"/>
              </a:rPr>
              <a:t>(kamenec hlinitodraselný)</a:t>
            </a:r>
          </a:p>
        </p:txBody>
      </p:sp>
      <p:cxnSp>
        <p:nvCxnSpPr>
          <p:cNvPr id="25" name="Přímá spojovací šipka 24"/>
          <p:cNvCxnSpPr/>
          <p:nvPr/>
        </p:nvCxnSpPr>
        <p:spPr>
          <a:xfrm flipH="1" flipV="1">
            <a:off x="3203848" y="3789040"/>
            <a:ext cx="2520280" cy="72008"/>
          </a:xfrm>
          <a:prstGeom prst="straightConnector1">
            <a:avLst/>
          </a:prstGeom>
          <a:ln w="635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>
            <a:off x="5804520" y="3869432"/>
            <a:ext cx="2295872" cy="1791816"/>
          </a:xfrm>
          <a:prstGeom prst="straightConnector1">
            <a:avLst/>
          </a:prstGeom>
          <a:ln w="635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/>
          <a:lstStyle/>
          <a:p>
            <a:pPr lvl="1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Sesíťované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škroby 1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DF261E-3873-46F0-A5B9-25F773B4E008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  <p:pic>
        <p:nvPicPr>
          <p:cNvPr id="10" name="Obrázek 9" descr="img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46098" y="-917906"/>
            <a:ext cx="5707790" cy="864096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/>
          <a:lstStyle/>
          <a:p>
            <a:pPr lvl="1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Sesíťované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škroby 2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7E7B0-476C-41C7-9D1B-AAD329835DD5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  <p:pic>
        <p:nvPicPr>
          <p:cNvPr id="8" name="Obrázek 7" descr="síťování škrobu trifosfátem sodným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59011" y="373435"/>
            <a:ext cx="3753969" cy="8856986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0" y="54868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Arial Black" pitchFamily="34" charset="0"/>
              </a:rPr>
              <a:t>Sesíťované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 škroby mají VYSOKÝ </a:t>
            </a:r>
            <a:r>
              <a:rPr lang="cs-CZ" sz="2400" cap="all" dirty="0">
                <a:solidFill>
                  <a:srgbClr val="FF0000"/>
                </a:solidFill>
                <a:latin typeface="Arial Black" pitchFamily="34" charset="0"/>
              </a:rPr>
              <a:t>stupeň substituce 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někdy až nad 1 (kukuřičné škroby </a:t>
            </a:r>
            <a:r>
              <a:rPr lang="cs-CZ" sz="2400" dirty="0" err="1">
                <a:solidFill>
                  <a:srgbClr val="FF0000"/>
                </a:solidFill>
                <a:latin typeface="Arial Black" pitchFamily="34" charset="0"/>
              </a:rPr>
              <a:t>nebotnající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 ani varem ve vodě)  &gt; </a:t>
            </a:r>
            <a:r>
              <a:rPr lang="cs-CZ" sz="2400" dirty="0" err="1">
                <a:solidFill>
                  <a:srgbClr val="FF0000"/>
                </a:solidFill>
                <a:latin typeface="Arial Black" pitchFamily="34" charset="0"/>
              </a:rPr>
              <a:t>zasypávací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 prášky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FFC000"/>
                </a:solidFill>
                <a:latin typeface="Arial Black" pitchFamily="34" charset="0"/>
              </a:rPr>
              <a:t> Souběžně může probíhat ANIONIZACE </a:t>
            </a:r>
            <a:r>
              <a:rPr lang="cs-CZ" sz="2400" cap="all" dirty="0">
                <a:solidFill>
                  <a:srgbClr val="FFC000"/>
                </a:solidFill>
                <a:latin typeface="Arial Black" pitchFamily="34" charset="0"/>
              </a:rPr>
              <a:t>škrobu</a:t>
            </a:r>
            <a:r>
              <a:rPr lang="cs-CZ" sz="2400" dirty="0">
                <a:solidFill>
                  <a:srgbClr val="FFC000"/>
                </a:solidFill>
                <a:latin typeface="Arial Black" pitchFamily="34" charset="0"/>
              </a:rPr>
              <a:t>, kde je ale NÍZKÝ </a:t>
            </a:r>
            <a:r>
              <a:rPr lang="cs-CZ" sz="2400" cap="all" dirty="0">
                <a:solidFill>
                  <a:srgbClr val="FFC000"/>
                </a:solidFill>
                <a:latin typeface="Arial Black" pitchFamily="34" charset="0"/>
              </a:rPr>
              <a:t>stupeň substituce </a:t>
            </a:r>
            <a:r>
              <a:rPr lang="cs-CZ" sz="2400" dirty="0">
                <a:solidFill>
                  <a:srgbClr val="FFC000"/>
                </a:solidFill>
                <a:latin typeface="Arial Black" pitchFamily="34" charset="0"/>
              </a:rPr>
              <a:t>(0,02 – 0,1 g substitučního činidla na 1000 g suchého škrobu), 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7504" y="4077072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Zde je použit fosforečnan TRISODNÝ!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Roubované &amp; 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blokové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kopolymery škrobů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535CF-9412-4F95-8DCF-CDFAEC66527E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  <p:pic>
        <p:nvPicPr>
          <p:cNvPr id="8" name="Obrázek 7" descr="img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82760" y="1741576"/>
            <a:ext cx="2651760" cy="2426208"/>
          </a:xfrm>
          <a:prstGeom prst="rect">
            <a:avLst/>
          </a:prstGeom>
        </p:spPr>
      </p:pic>
      <p:pic>
        <p:nvPicPr>
          <p:cNvPr id="9" name="Obrázek 8" descr="img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24033" y="1008815"/>
            <a:ext cx="1915077" cy="2723000"/>
          </a:xfrm>
          <a:prstGeom prst="rect">
            <a:avLst/>
          </a:prstGeom>
        </p:spPr>
      </p:pic>
      <p:pic>
        <p:nvPicPr>
          <p:cNvPr id="12" name="Obrázek 11" descr="img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414392" y="3018656"/>
            <a:ext cx="2127504" cy="3956304"/>
          </a:xfrm>
          <a:prstGeom prst="rect">
            <a:avLst/>
          </a:prstGeom>
        </p:spPr>
      </p:pic>
      <p:cxnSp>
        <p:nvCxnSpPr>
          <p:cNvPr id="16" name="Přímá spojovací šipka 15"/>
          <p:cNvCxnSpPr/>
          <p:nvPr/>
        </p:nvCxnSpPr>
        <p:spPr>
          <a:xfrm>
            <a:off x="4716016" y="764704"/>
            <a:ext cx="3384376" cy="38164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1691680" y="764704"/>
            <a:ext cx="504056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1547664" y="764704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4716016" y="764704"/>
            <a:ext cx="2088232" cy="122413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Použití modifikovaných škrobů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>
                <a:latin typeface="Arial Black" pitchFamily="34" charset="0"/>
              </a:rPr>
              <a:t>Výroba a úpravy papíru</a:t>
            </a:r>
          </a:p>
          <a:p>
            <a:r>
              <a:rPr lang="cs-CZ" b="1" dirty="0">
                <a:latin typeface="Arial Black" pitchFamily="34" charset="0"/>
              </a:rPr>
              <a:t>Potraviny</a:t>
            </a:r>
          </a:p>
          <a:p>
            <a:r>
              <a:rPr lang="cs-CZ" b="1" dirty="0">
                <a:latin typeface="Arial Black" pitchFamily="34" charset="0"/>
              </a:rPr>
              <a:t>Textilní průmysl</a:t>
            </a:r>
          </a:p>
          <a:p>
            <a:r>
              <a:rPr lang="cs-CZ" b="1" dirty="0">
                <a:latin typeface="Arial Black" pitchFamily="34" charset="0"/>
              </a:rPr>
              <a:t>Lepidla</a:t>
            </a:r>
          </a:p>
          <a:p>
            <a:r>
              <a:rPr lang="cs-CZ" b="1" dirty="0">
                <a:latin typeface="Arial Black" pitchFamily="34" charset="0"/>
              </a:rPr>
              <a:t>Farmacie</a:t>
            </a:r>
          </a:p>
          <a:p>
            <a:r>
              <a:rPr lang="cs-CZ" b="1" dirty="0" err="1">
                <a:latin typeface="Arial Black" pitchFamily="34" charset="0"/>
              </a:rPr>
              <a:t>Flokulanty</a:t>
            </a:r>
            <a:r>
              <a:rPr lang="cs-CZ" b="1" dirty="0">
                <a:latin typeface="Arial Black" pitchFamily="34" charset="0"/>
              </a:rPr>
              <a:t> při </a:t>
            </a:r>
            <a:r>
              <a:rPr lang="cs-CZ" b="1">
                <a:latin typeface="Arial Black" pitchFamily="34" charset="0"/>
              </a:rPr>
              <a:t>čištění vod</a:t>
            </a:r>
            <a:endParaRPr lang="cs-CZ" b="1" dirty="0">
              <a:latin typeface="Arial Black" pitchFamily="34" charset="0"/>
            </a:endParaRPr>
          </a:p>
          <a:p>
            <a:r>
              <a:rPr lang="cs-CZ" b="1" dirty="0">
                <a:latin typeface="Arial Black" pitchFamily="34" charset="0"/>
              </a:rPr>
              <a:t>……………..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EE3DE-7DEB-4747-A656-282E4639A19D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95736" y="6245225"/>
            <a:ext cx="5976664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F22DF1-64A5-4FFB-A7E8-C67DE87A00C6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pic>
        <p:nvPicPr>
          <p:cNvPr id="5" name="Obrázek 4" descr="škrobová a dextrinová lepidla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/>
          <a:lstStyle/>
          <a:p>
            <a:pPr lvl="1"/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Lepidla ze 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škrobů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992E2-08FA-4738-91FB-9746DB4B4395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80720" cy="340147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  <p:pic>
        <p:nvPicPr>
          <p:cNvPr id="10" name="Obrázek 9" descr="škrob + NaO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8712968" cy="54006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251520" y="2564904"/>
            <a:ext cx="86409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51520" y="5373216"/>
            <a:ext cx="85689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48217-5317-46E7-A618-B1F7ACC34993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80720" cy="340147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  <p:pic>
        <p:nvPicPr>
          <p:cNvPr id="11" name="Obrázek 10" descr="lepidlo ze škro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8352928" cy="685800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395536" y="5445224"/>
            <a:ext cx="82809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Obvykle se PRŮMYSLOVĚ používá směs bramborového a kukuřičného škrobu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95536" y="3717032"/>
            <a:ext cx="828092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BB26B5-BA92-498D-B16E-889C80267EBB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7" name="Obrázek 6" descr="img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96947" y="-1140764"/>
            <a:ext cx="5478097" cy="8424936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E6099-12AD-43B2-BA9C-F10B36CF1FFA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395536" y="404664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Výrobu dextrinů asi dám do </a:t>
            </a:r>
            <a:r>
              <a:rPr lang="cs-CZ" sz="4000" dirty="0" err="1">
                <a:solidFill>
                  <a:srgbClr val="FF0000"/>
                </a:solidFill>
                <a:latin typeface="Arial Black" pitchFamily="34" charset="0"/>
              </a:rPr>
              <a:t>laborek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220486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00FF"/>
                </a:solidFill>
                <a:latin typeface="Arial Black" pitchFamily="34" charset="0"/>
              </a:rPr>
              <a:t>Výrobu ŠKROBOVÉHO LEPIDLA asi také dám do </a:t>
            </a:r>
            <a:r>
              <a:rPr lang="cs-CZ" sz="4000" dirty="0" err="1">
                <a:solidFill>
                  <a:srgbClr val="0000FF"/>
                </a:solidFill>
                <a:latin typeface="Arial Black" pitchFamily="34" charset="0"/>
              </a:rPr>
              <a:t>laborek</a:t>
            </a:r>
            <a:endParaRPr lang="cs-CZ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008112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Příklad technologie výrobku ze škrobu</a:t>
            </a:r>
            <a:br>
              <a:rPr lang="cs-CZ" sz="32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ŠKROB NA PRÁDLO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0994E-BD94-4BBD-BB1D-A6061DAA1749}" type="datetime1">
              <a:rPr lang="cs-CZ" smtClean="0"/>
              <a:t>04.11.2021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0" y="11247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Arial Black" pitchFamily="34" charset="0"/>
              </a:rPr>
              <a:t>Nativní škrob se musí vařit a proto jsou používány MODIFIKOVANÉ ŠKROBY</a:t>
            </a:r>
          </a:p>
        </p:txBody>
      </p:sp>
      <p:pic>
        <p:nvPicPr>
          <p:cNvPr id="7" name="Obrázek 6" descr="img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483496" y="-1387151"/>
            <a:ext cx="2232250" cy="884021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7504" y="4149080"/>
            <a:ext cx="88569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BORAX</a:t>
            </a:r>
            <a:r>
              <a:rPr lang="cs-CZ" sz="2400" dirty="0"/>
              <a:t> </a:t>
            </a:r>
            <a:r>
              <a:rPr lang="cs-CZ" b="1" dirty="0">
                <a:solidFill>
                  <a:srgbClr val="0000FF"/>
                </a:solidFill>
              </a:rPr>
              <a:t>– rozrušuje vodíkové můstky mezi makromolekulami a tak zvyšuje rozpustnost zastudena, vytváří </a:t>
            </a:r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DIESTER ŠKROBU</a:t>
            </a:r>
            <a:endParaRPr lang="cs-CZ" b="1" dirty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Na</a:t>
            </a:r>
            <a:r>
              <a:rPr lang="cs-CZ" sz="2400" b="1" baseline="-25000" dirty="0">
                <a:solidFill>
                  <a:srgbClr val="0000FF"/>
                </a:solidFill>
                <a:latin typeface="Arial Black" pitchFamily="34" charset="0"/>
              </a:rPr>
              <a:t>2</a:t>
            </a:r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SO</a:t>
            </a:r>
            <a:r>
              <a:rPr lang="cs-CZ" sz="2400" b="1" baseline="-25000" dirty="0">
                <a:solidFill>
                  <a:srgbClr val="0000FF"/>
                </a:solidFill>
                <a:latin typeface="Arial Black" pitchFamily="34" charset="0"/>
              </a:rPr>
              <a:t>4</a:t>
            </a:r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b="1" dirty="0">
                <a:solidFill>
                  <a:srgbClr val="0000FF"/>
                </a:solidFill>
              </a:rPr>
              <a:t>– zvyšuje rozpustnost</a:t>
            </a:r>
          </a:p>
          <a:p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PEO (polyethylenový oxidovaný) vosk </a:t>
            </a:r>
            <a:r>
              <a:rPr lang="cs-CZ" b="1" dirty="0">
                <a:solidFill>
                  <a:srgbClr val="0000FF"/>
                </a:solidFill>
              </a:rPr>
              <a:t>– proti shlukování při rozpouštění, regulace lepivosti při žehlení</a:t>
            </a:r>
          </a:p>
          <a:p>
            <a:r>
              <a:rPr lang="cs-CZ" sz="2000" b="1" dirty="0">
                <a:solidFill>
                  <a:srgbClr val="008000"/>
                </a:solidFill>
              </a:rPr>
              <a:t>Může se přidat i PARAFÍNOVÝ VOSK &gt; regulace lepivosti při žehlení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2051720" y="2492896"/>
            <a:ext cx="2808312" cy="136815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716016" y="22048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Modřidlo, pro potlačení žlutého odstínu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6DEFAD-9908-41B2-8818-BD4682726FB3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62</a:t>
            </a:fld>
            <a:endParaRPr lang="sk-SK"/>
          </a:p>
        </p:txBody>
      </p:sp>
      <p:pic>
        <p:nvPicPr>
          <p:cNvPr id="6" name="Obrázek 5" descr="img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14157" y="-3318014"/>
            <a:ext cx="1843677" cy="8856984"/>
          </a:xfrm>
          <a:prstGeom prst="rect">
            <a:avLst/>
          </a:prstGeom>
        </p:spPr>
      </p:pic>
      <p:pic>
        <p:nvPicPr>
          <p:cNvPr id="7" name="Obrázek 6" descr="img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35267" y="-1294908"/>
            <a:ext cx="2001457" cy="8712968"/>
          </a:xfrm>
          <a:prstGeom prst="rect">
            <a:avLst/>
          </a:prstGeom>
        </p:spPr>
      </p:pic>
      <p:pic>
        <p:nvPicPr>
          <p:cNvPr id="8" name="Obrázek 7" descr="img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46622" y="937954"/>
            <a:ext cx="2506741" cy="864096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547664" y="162880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HEREROGENNÍ REAKCE &gt; PROČ???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059832" y="40770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Běžná sušina škrobu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6968A-AF7B-4FA5-9A1A-892C3F9137E7}" type="datetime1">
              <a:rPr lang="cs-CZ" smtClean="0"/>
              <a:t>04.11.2021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63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107504" y="47667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BORAX</a:t>
            </a:r>
            <a:r>
              <a:rPr lang="cs-CZ" sz="2400" dirty="0"/>
              <a:t> </a:t>
            </a:r>
            <a:r>
              <a:rPr lang="cs-CZ" b="1" dirty="0">
                <a:solidFill>
                  <a:srgbClr val="0000FF"/>
                </a:solidFill>
              </a:rPr>
              <a:t>– rozrušuje vodíkové můstky mezi makromolekulami a tak zvyšuje rozpustnost zastudena, vytváří </a:t>
            </a:r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DIESTER ŠKROBU</a:t>
            </a:r>
          </a:p>
          <a:p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BORAX se proto přidává do lepidla při výrobě VLNITÉ LEPENKY</a:t>
            </a:r>
            <a:endParaRPr lang="cs-CZ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TERMOPLASTICKÉ ŠKROBY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r>
              <a:rPr lang="cs-CZ" b="1" dirty="0"/>
              <a:t>ZPRACOVÁNÍ TECHNOLOGIEMI PRO SYNTETICKÉ TERMOPLASTY, ale velmi náročné (</a:t>
            </a:r>
            <a:r>
              <a:rPr lang="cs-CZ" b="1" u="sng" dirty="0">
                <a:solidFill>
                  <a:srgbClr val="FF0000"/>
                </a:solidFill>
              </a:rPr>
              <a:t>zatím</a:t>
            </a:r>
            <a:r>
              <a:rPr lang="cs-CZ" b="1" dirty="0"/>
              <a:t>)</a:t>
            </a:r>
          </a:p>
          <a:p>
            <a:r>
              <a:rPr lang="cs-CZ" b="1" dirty="0">
                <a:solidFill>
                  <a:srgbClr val="C00000"/>
                </a:solidFill>
              </a:rPr>
              <a:t>Nutno ale použít změkčovadla – voda &amp; glycerol</a:t>
            </a:r>
          </a:p>
          <a:p>
            <a:r>
              <a:rPr lang="cs-CZ" b="1" dirty="0">
                <a:solidFill>
                  <a:srgbClr val="7030A0"/>
                </a:solidFill>
              </a:rPr>
              <a:t>Přidávají se i vazebné látky s více –COOH skupinami</a:t>
            </a:r>
          </a:p>
          <a:p>
            <a:r>
              <a:rPr lang="cs-CZ" b="1" dirty="0">
                <a:solidFill>
                  <a:srgbClr val="008000"/>
                </a:solidFill>
              </a:rPr>
              <a:t>Výrobky jsou BIODEGRADOVATELNÉ</a:t>
            </a:r>
          </a:p>
          <a:p>
            <a:r>
              <a:rPr lang="cs-CZ" b="1" dirty="0">
                <a:solidFill>
                  <a:srgbClr val="0000FF"/>
                </a:solidFill>
              </a:rPr>
              <a:t>Ve spojení s PŘÍRODNÍMI VLÁKNY  (např. len) &gt; </a:t>
            </a:r>
            <a:r>
              <a:rPr lang="cs-CZ" b="1" dirty="0">
                <a:solidFill>
                  <a:srgbClr val="008000"/>
                </a:solidFill>
              </a:rPr>
              <a:t>BIODEGRADOVATELNÉ KOMPOZITY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DDF96D-7785-496D-9D93-3EBED480B87E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64</a:t>
            </a:fld>
            <a:endParaRPr lang="sk-SK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B3DD5-0164-4DC8-AF27-ADC13B434794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65</a:t>
            </a:fld>
            <a:endParaRPr lang="sk-SK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18864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008000"/>
                </a:solidFill>
                <a:latin typeface="Arial Black" pitchFamily="34" charset="0"/>
              </a:rPr>
              <a:t>Ewa</a:t>
            </a:r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3200" dirty="0" err="1">
                <a:solidFill>
                  <a:srgbClr val="008000"/>
                </a:solidFill>
                <a:latin typeface="Arial Black" pitchFamily="34" charset="0"/>
              </a:rPr>
              <a:t>Rudnik</a:t>
            </a:r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: </a:t>
            </a:r>
            <a:r>
              <a:rPr lang="cs-CZ" sz="3200" dirty="0" err="1">
                <a:solidFill>
                  <a:srgbClr val="008000"/>
                </a:solidFill>
                <a:latin typeface="Arial Black" pitchFamily="34" charset="0"/>
              </a:rPr>
              <a:t>Compostable</a:t>
            </a:r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 Polymer </a:t>
            </a:r>
            <a:r>
              <a:rPr lang="cs-CZ" sz="3200" dirty="0" err="1">
                <a:solidFill>
                  <a:srgbClr val="008000"/>
                </a:solidFill>
                <a:latin typeface="Arial Black" pitchFamily="34" charset="0"/>
              </a:rPr>
              <a:t>Materials</a:t>
            </a:r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, ISBN: 978-0-08-045371-2</a:t>
            </a:r>
          </a:p>
        </p:txBody>
      </p:sp>
      <p:pic>
        <p:nvPicPr>
          <p:cNvPr id="14" name="Obrázek 13" descr="TERMOPLASTICKÝ ŠKROB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" y="2060848"/>
            <a:ext cx="9025921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6B1A8-8D76-4243-B2FD-98A756B4B450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66</a:t>
            </a:fld>
            <a:endParaRPr lang="sk-SK"/>
          </a:p>
        </p:txBody>
      </p:sp>
      <p:pic>
        <p:nvPicPr>
          <p:cNvPr id="6" name="Obrázek 5" descr="TERMOPLASTICKÝ ŠKROB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260648"/>
            <a:ext cx="8202678" cy="1800200"/>
          </a:xfrm>
          <a:prstGeom prst="rect">
            <a:avLst/>
          </a:prstGeom>
        </p:spPr>
      </p:pic>
      <p:pic>
        <p:nvPicPr>
          <p:cNvPr id="7" name="Obrázek 6" descr="TERMOPLASTICKÝ ŠKROB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07504" y="3212976"/>
            <a:ext cx="8850175" cy="364502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9512" y="20608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NEJBĚŽNĚJŠÍ  jsou VODA &amp; GLYCEROL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Postupy </a:t>
            </a:r>
            <a:r>
              <a:rPr lang="cs-CZ" sz="3600" b="1" cap="all" dirty="0" err="1">
                <a:solidFill>
                  <a:srgbClr val="008000"/>
                </a:solidFill>
                <a:latin typeface="Arial Black" pitchFamily="34" charset="0"/>
              </a:rPr>
              <a:t>HyDROLYtické</a:t>
            </a:r>
            <a:br>
              <a:rPr lang="cs-CZ" sz="2800" b="1" dirty="0">
                <a:solidFill>
                  <a:srgbClr val="008000"/>
                </a:solidFill>
              </a:rPr>
            </a:b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4" name="Zástupný symbol pro obsah 13" descr="img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61910" y="910498"/>
            <a:ext cx="2088232" cy="482098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4A45B-832D-4B6A-AFB1-E390CA60AFED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15" name="TextovéPole 14"/>
          <p:cNvSpPr txBox="1"/>
          <p:nvPr/>
        </p:nvSpPr>
        <p:spPr>
          <a:xfrm>
            <a:off x="467544" y="1340768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00"/>
                </a:solidFill>
                <a:latin typeface="+mn-lt"/>
              </a:rPr>
              <a:t>Katalýza pomocí </a:t>
            </a:r>
            <a:r>
              <a:rPr lang="cs-CZ" sz="2800" b="1" dirty="0" err="1">
                <a:solidFill>
                  <a:srgbClr val="008000"/>
                </a:solidFill>
                <a:latin typeface="+mn-lt"/>
              </a:rPr>
              <a:t>HCl</a:t>
            </a:r>
            <a:r>
              <a:rPr lang="cs-CZ" sz="2800" b="1" dirty="0">
                <a:solidFill>
                  <a:srgbClr val="008000"/>
                </a:solidFill>
                <a:latin typeface="+mn-lt"/>
              </a:rPr>
              <a:t> nebo H</a:t>
            </a:r>
            <a:r>
              <a:rPr lang="cs-CZ" sz="2800" b="1" baseline="-25000" dirty="0">
                <a:solidFill>
                  <a:srgbClr val="008000"/>
                </a:solidFill>
                <a:latin typeface="+mn-lt"/>
              </a:rPr>
              <a:t>2</a:t>
            </a:r>
            <a:r>
              <a:rPr lang="cs-CZ" sz="2800" b="1" dirty="0">
                <a:solidFill>
                  <a:srgbClr val="008000"/>
                </a:solidFill>
                <a:latin typeface="+mn-lt"/>
              </a:rPr>
              <a:t>SO</a:t>
            </a:r>
            <a:r>
              <a:rPr lang="cs-CZ" sz="2800" b="1" baseline="-25000" dirty="0">
                <a:solidFill>
                  <a:srgbClr val="008000"/>
                </a:solidFill>
                <a:latin typeface="+mn-lt"/>
              </a:rPr>
              <a:t>4</a:t>
            </a:r>
            <a:r>
              <a:rPr lang="cs-CZ" sz="2800" b="1" dirty="0">
                <a:solidFill>
                  <a:srgbClr val="008000"/>
                </a:solidFill>
                <a:latin typeface="+mn-lt"/>
              </a:rPr>
              <a:t> s neutralizací na konci procesu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4581128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+mn-lt"/>
              </a:rPr>
              <a:t>Lze kombinovat s enzymatickým procesem  a dostat se </a:t>
            </a:r>
            <a:r>
              <a:rPr lang="cs-CZ" sz="2800" b="1" dirty="0">
                <a:solidFill>
                  <a:srgbClr val="0000FF"/>
                </a:solidFill>
              </a:rPr>
              <a:t>na </a:t>
            </a:r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GLUKÓZU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588224" y="1340768"/>
            <a:ext cx="2160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solidFill>
                  <a:srgbClr val="FF0000"/>
                </a:solidFill>
              </a:rPr>
              <a:t>Podle stupně konverze dělíme produkty na: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Kapalné sirupy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</a:rPr>
              <a:t> Sušené nebo zahuštěné sirupy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</a:rPr>
              <a:t> Glukózu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Postupy </a:t>
            </a:r>
            <a:r>
              <a:rPr lang="cs-CZ" sz="3600" b="1" cap="all" dirty="0" err="1">
                <a:solidFill>
                  <a:srgbClr val="008000"/>
                </a:solidFill>
                <a:latin typeface="Arial Black" pitchFamily="34" charset="0"/>
              </a:rPr>
              <a:t>HyDROLYtické</a:t>
            </a:r>
            <a:br>
              <a:rPr lang="cs-CZ" sz="2800" b="1" dirty="0">
                <a:solidFill>
                  <a:srgbClr val="008000"/>
                </a:solidFill>
              </a:rPr>
            </a:b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C3FFD-6CB8-43AB-BBC0-CC5C755F346F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264224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pic>
        <p:nvPicPr>
          <p:cNvPr id="11" name="Obrázek 10" descr="img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44555" y="1014860"/>
            <a:ext cx="3384378" cy="4180210"/>
          </a:xfrm>
          <a:prstGeom prst="rect">
            <a:avLst/>
          </a:prstGeom>
        </p:spPr>
      </p:pic>
      <p:pic>
        <p:nvPicPr>
          <p:cNvPr id="12" name="Obrázek 11" descr="img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97592" y="1907264"/>
            <a:ext cx="3774928" cy="451414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51520" y="4797152"/>
            <a:ext cx="377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8000"/>
                </a:solidFill>
              </a:rPr>
              <a:t>Nejsou informace o tom, zda proces probíhá </a:t>
            </a:r>
            <a:r>
              <a:rPr lang="cs-CZ" sz="2000" b="1" u="sng" dirty="0">
                <a:solidFill>
                  <a:srgbClr val="008000"/>
                </a:solidFill>
              </a:rPr>
              <a:t>náhodně</a:t>
            </a:r>
            <a:r>
              <a:rPr lang="cs-CZ" sz="2000" b="1" dirty="0">
                <a:solidFill>
                  <a:srgbClr val="008000"/>
                </a:solidFill>
              </a:rPr>
              <a:t> či zda je některé místo v řetězci při hydrolýze </a:t>
            </a:r>
            <a:r>
              <a:rPr lang="cs-CZ" sz="2000" b="1" i="1" u="sng" dirty="0">
                <a:solidFill>
                  <a:srgbClr val="008000"/>
                </a:solidFill>
              </a:rPr>
              <a:t>preferováno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cap="all" dirty="0">
                <a:solidFill>
                  <a:srgbClr val="008000"/>
                </a:solidFill>
                <a:latin typeface="Arial Black" pitchFamily="34" charset="0"/>
              </a:rPr>
              <a:t>Enzymatické VYUŽITÍ GLUKÓZY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0B1894-31FD-40FC-A6A0-D198BCF20B53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453335"/>
            <a:ext cx="5120208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MODIFIKACE ŠKROBU PŘF MU 6_7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19" name="Obrázek 18" descr="Alpha-D-Glucopyranos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1495425" cy="1619250"/>
          </a:xfrm>
          <a:prstGeom prst="rect">
            <a:avLst/>
          </a:prstGeom>
        </p:spPr>
      </p:pic>
      <p:pic>
        <p:nvPicPr>
          <p:cNvPr id="20" name="Obrázek 19" descr="120px-Pyruv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276872"/>
            <a:ext cx="1637233" cy="1296144"/>
          </a:xfrm>
          <a:prstGeom prst="rect">
            <a:avLst/>
          </a:prstGeom>
        </p:spPr>
      </p:pic>
      <p:pic>
        <p:nvPicPr>
          <p:cNvPr id="21" name="Obrázek 20" descr="120px-Acetaldehyde-2D-flat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84984"/>
            <a:ext cx="1677856" cy="1440160"/>
          </a:xfrm>
          <a:prstGeom prst="rect">
            <a:avLst/>
          </a:prstGeom>
        </p:spPr>
      </p:pic>
      <p:pic>
        <p:nvPicPr>
          <p:cNvPr id="22" name="Obrázek 21" descr="Ethanol-structure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9479" y="4725144"/>
            <a:ext cx="2629857" cy="1512168"/>
          </a:xfrm>
          <a:prstGeom prst="rect">
            <a:avLst/>
          </a:prstGeom>
          <a:solidFill>
            <a:srgbClr val="DDDDDD"/>
          </a:solidFill>
          <a:ln w="38100">
            <a:solidFill>
              <a:srgbClr val="FF0000"/>
            </a:solidFill>
          </a:ln>
        </p:spPr>
      </p:pic>
      <p:sp>
        <p:nvSpPr>
          <p:cNvPr id="23" name="TextovéPole 22"/>
          <p:cNvSpPr txBox="1"/>
          <p:nvPr/>
        </p:nvSpPr>
        <p:spPr>
          <a:xfrm>
            <a:off x="4355976" y="198884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Pyruvát</a:t>
            </a:r>
            <a:r>
              <a:rPr lang="cs-CZ" b="1" dirty="0">
                <a:solidFill>
                  <a:srgbClr val="C00000"/>
                </a:solidFill>
              </a:rPr>
              <a:t> konjugovaná báze od kyseliny </a:t>
            </a:r>
            <a:r>
              <a:rPr lang="cs-CZ" b="1" dirty="0" err="1">
                <a:solidFill>
                  <a:srgbClr val="C00000"/>
                </a:solidFill>
              </a:rPr>
              <a:t>pyrohroznové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07504" y="4293096"/>
            <a:ext cx="4968552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FF"/>
                </a:solidFill>
                <a:latin typeface="Arial Black" pitchFamily="34" charset="0"/>
              </a:rPr>
              <a:t>Vodka (</a:t>
            </a:r>
            <a:r>
              <a:rPr lang="cs-CZ" sz="2000" b="1" i="1" u="sng" dirty="0">
                <a:solidFill>
                  <a:srgbClr val="0000FF"/>
                </a:solidFill>
                <a:latin typeface="Arial Black" pitchFamily="34" charset="0"/>
              </a:rPr>
              <a:t>RUSKY</a:t>
            </a:r>
            <a:r>
              <a:rPr lang="cs-CZ" sz="2000" b="1" dirty="0">
                <a:solidFill>
                  <a:srgbClr val="0000FF"/>
                </a:solidFill>
                <a:latin typeface="Arial Black" pitchFamily="34" charset="0"/>
              </a:rPr>
              <a:t>)</a:t>
            </a:r>
          </a:p>
          <a:p>
            <a:r>
              <a:rPr lang="cs-CZ" sz="2000" b="1" dirty="0" err="1">
                <a:solidFill>
                  <a:srgbClr val="008000"/>
                </a:solidFill>
                <a:latin typeface="Arial Black" pitchFamily="34" charset="0"/>
              </a:rPr>
              <a:t>Gorilka</a:t>
            </a:r>
            <a:r>
              <a:rPr lang="cs-CZ" sz="2000" b="1" dirty="0">
                <a:solidFill>
                  <a:srgbClr val="008000"/>
                </a:solidFill>
                <a:latin typeface="Arial Black" pitchFamily="34" charset="0"/>
              </a:rPr>
              <a:t> (</a:t>
            </a:r>
            <a:r>
              <a:rPr lang="cs-CZ" sz="2000" b="1" i="1" u="sng" dirty="0">
                <a:solidFill>
                  <a:srgbClr val="008000"/>
                </a:solidFill>
                <a:latin typeface="Arial Black" pitchFamily="34" charset="0"/>
              </a:rPr>
              <a:t>UKRAJINSKY</a:t>
            </a:r>
            <a:r>
              <a:rPr lang="cs-CZ" sz="2000" b="1" dirty="0">
                <a:solidFill>
                  <a:srgbClr val="008000"/>
                </a:solidFill>
                <a:latin typeface="Arial Black" pitchFamily="34" charset="0"/>
              </a:rPr>
              <a:t>)</a:t>
            </a:r>
          </a:p>
          <a:p>
            <a:r>
              <a:rPr lang="cs-CZ" sz="2000" b="1" dirty="0" err="1">
                <a:latin typeface="Arial Black" pitchFamily="34" charset="0"/>
              </a:rPr>
              <a:t>Schnaps</a:t>
            </a:r>
            <a:r>
              <a:rPr lang="cs-CZ" sz="2000" b="1" dirty="0">
                <a:latin typeface="Arial Black" pitchFamily="34" charset="0"/>
              </a:rPr>
              <a:t> (</a:t>
            </a:r>
            <a:r>
              <a:rPr lang="cs-CZ" sz="2000" b="1" i="1" u="sng" dirty="0">
                <a:latin typeface="Arial Black" pitchFamily="34" charset="0"/>
              </a:rPr>
              <a:t>NĚMECKY</a:t>
            </a:r>
            <a:r>
              <a:rPr lang="cs-CZ" sz="2000" b="1" dirty="0">
                <a:latin typeface="Arial Black" pitchFamily="34" charset="0"/>
              </a:rPr>
              <a:t>)</a:t>
            </a:r>
          </a:p>
          <a:p>
            <a:r>
              <a:rPr lang="cs-CZ" sz="2000" b="1" dirty="0">
                <a:solidFill>
                  <a:srgbClr val="FF0000"/>
                </a:solidFill>
                <a:latin typeface="Arial Black" pitchFamily="34" charset="0"/>
              </a:rPr>
              <a:t>Prostějovská </a:t>
            </a:r>
            <a:r>
              <a:rPr lang="cs-CZ" sz="2000" b="1" dirty="0" err="1">
                <a:solidFill>
                  <a:srgbClr val="FF0000"/>
                </a:solidFill>
                <a:latin typeface="Arial Black" pitchFamily="34" charset="0"/>
              </a:rPr>
              <a:t>starorežná</a:t>
            </a:r>
            <a:r>
              <a:rPr lang="cs-CZ" sz="2000" b="1" dirty="0">
                <a:solidFill>
                  <a:srgbClr val="FF0000"/>
                </a:solidFill>
                <a:latin typeface="Arial Black" pitchFamily="34" charset="0"/>
              </a:rPr>
              <a:t> (ŽITNÁ)</a:t>
            </a:r>
          </a:p>
          <a:p>
            <a:r>
              <a:rPr lang="cs-CZ" sz="2000" b="1" dirty="0">
                <a:solidFill>
                  <a:srgbClr val="FFC000"/>
                </a:solidFill>
                <a:latin typeface="Arial Black" pitchFamily="34" charset="0"/>
              </a:rPr>
              <a:t>Whisky (</a:t>
            </a:r>
            <a:r>
              <a:rPr lang="cs-CZ" sz="2000" b="1" i="1" u="sng" dirty="0">
                <a:solidFill>
                  <a:srgbClr val="FFC000"/>
                </a:solidFill>
                <a:latin typeface="Arial Black" pitchFamily="34" charset="0"/>
              </a:rPr>
              <a:t>ANGLICKY</a:t>
            </a:r>
            <a:r>
              <a:rPr lang="cs-CZ" sz="2000" b="1" dirty="0">
                <a:solidFill>
                  <a:srgbClr val="FFC000"/>
                </a:solidFill>
                <a:latin typeface="Arial Black" pitchFamily="34" charset="0"/>
              </a:rPr>
              <a:t>)</a:t>
            </a:r>
          </a:p>
          <a:p>
            <a:r>
              <a:rPr lang="cs-CZ" sz="2000" b="1" dirty="0">
                <a:solidFill>
                  <a:srgbClr val="C00000"/>
                </a:solidFill>
                <a:latin typeface="Arial Black" pitchFamily="34" charset="0"/>
              </a:rPr>
              <a:t>Bramborový líh &gt; TUZEMSKÝ RUM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13582</TotalTime>
  <Words>2463</Words>
  <Application>Microsoft Office PowerPoint</Application>
  <PresentationFormat>Předvádění na obrazovce (4:3)</PresentationFormat>
  <Paragraphs>437</Paragraphs>
  <Slides>66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1" baseType="lpstr">
      <vt:lpstr>Arial</vt:lpstr>
      <vt:lpstr>Arial Black</vt:lpstr>
      <vt:lpstr>Calibri</vt:lpstr>
      <vt:lpstr>Symbol</vt:lpstr>
      <vt:lpstr>Default Design</vt:lpstr>
      <vt:lpstr>PŘÍRODNÍ POLYMERY Polysacharidy I  škrob MODIFIKACE ŠKROBU  </vt:lpstr>
      <vt:lpstr>Proč modifikujeme škrob</vt:lpstr>
      <vt:lpstr>Prezentace aplikace PowerPoint</vt:lpstr>
      <vt:lpstr>Postupy Enzymatické modifikace škrobu</vt:lpstr>
      <vt:lpstr>Postupy Enzymatické  modifikace škrobu</vt:lpstr>
      <vt:lpstr>Prezentace aplikace PowerPoint</vt:lpstr>
      <vt:lpstr>Postupy HyDROLYtické modifikace škrobu</vt:lpstr>
      <vt:lpstr>Postupy HyDROLYtické modifikace škrobu</vt:lpstr>
      <vt:lpstr>Enzymatické VYUŽITÍ GLUKÓZY</vt:lpstr>
      <vt:lpstr>Enzymatická (Xylose isomerase)  izomerizace GLUKÓZY na FRUKTÓZU</vt:lpstr>
      <vt:lpstr>Sorbitol NENÍ sacharin!</vt:lpstr>
      <vt:lpstr>OBECNÉ ROZDĚLENÍ REAKCÍ POLYMERŮ</vt:lpstr>
      <vt:lpstr>PŘEHLED modifikace škrobu</vt:lpstr>
      <vt:lpstr>POUŽITÍ ŠROBU</vt:lpstr>
      <vt:lpstr>MODIFIKACE ŠKROBU 1</vt:lpstr>
      <vt:lpstr>MODIFIKACE ŠKROBU 2</vt:lpstr>
      <vt:lpstr>MODIFIKACE ŠKROBU 3</vt:lpstr>
      <vt:lpstr>Termická modifikace škrobu 1</vt:lpstr>
      <vt:lpstr>Termická modifikace škrobu 2</vt:lpstr>
      <vt:lpstr>Prezentace aplikace PowerPoint</vt:lpstr>
      <vt:lpstr>Termická modifikace škrobu 3</vt:lpstr>
      <vt:lpstr>NESELEKTIVNÍ Oxidace škrobu</vt:lpstr>
      <vt:lpstr>Oxidace škrobu</vt:lpstr>
      <vt:lpstr>Oxidace škrobu - shrnutí</vt:lpstr>
      <vt:lpstr>Prezentace aplikace PowerPoint</vt:lpstr>
      <vt:lpstr>NESELEKTIVNÍ Oxidace škrobu - schéma</vt:lpstr>
      <vt:lpstr>SELEKTIVNÍ Oxidace škrobu na C 6 z –OH na – COOH pomocí HNO3</vt:lpstr>
      <vt:lpstr>SELEKTIVNÍ Oxidace škrobu na dialdehyd škrobu</vt:lpstr>
      <vt:lpstr>VÝROBA DEXTRINŮ 1</vt:lpstr>
      <vt:lpstr>VÝROBA DEXTRINŮ 2</vt:lpstr>
      <vt:lpstr>Prezentace aplikace PowerPoint</vt:lpstr>
      <vt:lpstr>Prezentace aplikace PowerPoint</vt:lpstr>
      <vt:lpstr>Struktura DEXTRINŮ </vt:lpstr>
      <vt:lpstr>VLASTNOSTI DEXTRINŮ &amp; DALŠÍ TYPY DEXTRINŮ </vt:lpstr>
      <vt:lpstr>Použití DEXTRINŮ</vt:lpstr>
      <vt:lpstr>Maltodextrin v tuzemsku</vt:lpstr>
      <vt:lpstr>CYKLODEXTRINY</vt:lpstr>
      <vt:lpstr>DEXTRINY - shrnutí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Acetylace škrobu</vt:lpstr>
      <vt:lpstr>Monofosfát škrobu</vt:lpstr>
      <vt:lpstr>Prezentace aplikace PowerPoint</vt:lpstr>
      <vt:lpstr>Alkylétery škrobu</vt:lpstr>
      <vt:lpstr>Hydroxymetyléter škrobu</vt:lpstr>
      <vt:lpstr>Kyanoéter škrobu</vt:lpstr>
      <vt:lpstr>Kationtové škroby 1</vt:lpstr>
      <vt:lpstr>Kationtové škroby 2 - VÝROBA PAPÍRU</vt:lpstr>
      <vt:lpstr>Sesíťované škroby 1</vt:lpstr>
      <vt:lpstr>Sesíťované škroby 2</vt:lpstr>
      <vt:lpstr>Roubované &amp; blokové kopolymery škrobů</vt:lpstr>
      <vt:lpstr>Použití modifikovaných škrobů</vt:lpstr>
      <vt:lpstr>Prezentace aplikace PowerPoint</vt:lpstr>
      <vt:lpstr>Lepidla ze škrobů</vt:lpstr>
      <vt:lpstr>Prezentace aplikace PowerPoint</vt:lpstr>
      <vt:lpstr>Prezentace aplikace PowerPoint</vt:lpstr>
      <vt:lpstr>Příklad technologie výrobku ze škrobu ŠKROB NA PRÁDLO</vt:lpstr>
      <vt:lpstr>Prezentace aplikace PowerPoint</vt:lpstr>
      <vt:lpstr>Prezentace aplikace PowerPoint</vt:lpstr>
      <vt:lpstr>TERMOPLASTICKÉ ŠKROBY</vt:lpstr>
      <vt:lpstr>Prezentace aplikace PowerPoint</vt:lpstr>
      <vt:lpstr>Prezentace aplikace PowerPoint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791</cp:revision>
  <dcterms:created xsi:type="dcterms:W3CDTF">2008-02-10T16:41:08Z</dcterms:created>
  <dcterms:modified xsi:type="dcterms:W3CDTF">2021-11-04T07:01:41Z</dcterms:modified>
</cp:coreProperties>
</file>