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439" r:id="rId3"/>
    <p:sldId id="496" r:id="rId4"/>
    <p:sldId id="528" r:id="rId5"/>
    <p:sldId id="566" r:id="rId6"/>
    <p:sldId id="505" r:id="rId7"/>
    <p:sldId id="506" r:id="rId8"/>
    <p:sldId id="507" r:id="rId9"/>
    <p:sldId id="529" r:id="rId10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008000"/>
    <a:srgbClr val="9900CC"/>
    <a:srgbClr val="FFFFCC"/>
    <a:srgbClr val="FFFF99"/>
    <a:srgbClr val="FF0000"/>
    <a:srgbClr val="000099"/>
    <a:srgbClr val="CC33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/>
              <a:t>Click to edit Master text styles</a:t>
            </a:r>
          </a:p>
          <a:p>
            <a:pPr lvl="1"/>
            <a:r>
              <a:rPr lang="sk-SK" noProof="0"/>
              <a:t>Second level</a:t>
            </a:r>
          </a:p>
          <a:p>
            <a:pPr lvl="2"/>
            <a:r>
              <a:rPr lang="sk-SK" noProof="0"/>
              <a:t>Third level</a:t>
            </a:r>
          </a:p>
          <a:p>
            <a:pPr lvl="3"/>
            <a:r>
              <a:rPr lang="sk-SK" noProof="0"/>
              <a:t>Fourth level</a:t>
            </a:r>
          </a:p>
          <a:p>
            <a:pPr lvl="4"/>
            <a:r>
              <a:rPr lang="sk-SK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3245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A020E8-AC26-45A2-8DDA-4796D5812D29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A020E8-AC26-45A2-8DDA-4796D5812D29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42F1-A7C9-49A6-9D84-7BAE94958493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škrob PŘF MU 6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FD1DD-F041-4FCF-9609-6FF9913A292D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škrob PŘF MU 6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76137-0280-4D72-9BCD-0A0004F28205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škrob PŘF MU 6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850A4-D820-4E81-81D2-DCE6C2351234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škrob PŘF MU 6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31421-EF6A-43FB-BF13-014D5EC878CA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škrob PŘF MU 6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86945-ABEE-4EF9-B809-5DB91F305082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škrob PŘF MU 6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4EF74-8FF7-49DD-BAFE-7DCCAAEB8965}" type="datetime1">
              <a:rPr lang="cs-CZ" smtClean="0"/>
              <a:t>04.11.2021</a:t>
            </a:fld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škrob PŘF MU 6 2021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B9602-27B1-4529-B300-656A6603531B}" type="datetime1">
              <a:rPr lang="cs-CZ" smtClean="0"/>
              <a:t>04.11.2021</a:t>
            </a:fld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škrob PŘF MU 6 2021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7B4AA-3414-456D-809A-84B4B82ED9D3}" type="datetime1">
              <a:rPr lang="cs-CZ" smtClean="0"/>
              <a:t>04.11.2021</a:t>
            </a:fld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škrob PŘF MU 6 2021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6FCB8-EB19-4096-8EAD-54DD24C42BA8}" type="datetime1">
              <a:rPr lang="cs-CZ" smtClean="0"/>
              <a:t>04.11.2021</a:t>
            </a:fld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škrob PŘF MU 6 2021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0B918-447F-48EC-9550-CCD2A6B83265}" type="datetime1">
              <a:rPr lang="cs-CZ" smtClean="0"/>
              <a:t>04.11.2021</a:t>
            </a:fld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škrob PŘF MU 6 2021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E91F3-7D38-4E46-8C14-DB0355AE3C7C}" type="datetime1">
              <a:rPr lang="cs-CZ" smtClean="0"/>
              <a:t>04.11.2021</a:t>
            </a:fld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polysacharidy škrob PŘF MU 6 2021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EB8137D0-3B25-48BD-B53B-B6ADA4902B3C}" type="datetime1">
              <a:rPr lang="cs-CZ" smtClean="0"/>
              <a:t>04.11.2021</a:t>
            </a:fld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/>
              <a:t>PŘÍRODNÍ POLYMERY polysacharidy škrob PŘF MU 6 2021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/>
              <a:t>PŘÍRODNÍ POLYMERY polysacharidy škrob PŘF MU 6 2021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4320480"/>
          </a:xfrm>
        </p:spPr>
        <p:txBody>
          <a:bodyPr/>
          <a:lstStyle/>
          <a:p>
            <a:pPr eaLnBrk="1" hangingPunct="1"/>
            <a:r>
              <a:rPr lang="sk-SK" sz="4800" b="1" dirty="0">
                <a:solidFill>
                  <a:srgbClr val="FF0000"/>
                </a:solidFill>
                <a:latin typeface="Arial Black" pitchFamily="34" charset="0"/>
              </a:rPr>
              <a:t>PŘÍRODNÍ POLYMERY</a:t>
            </a:r>
            <a:br>
              <a:rPr lang="sk-SK" sz="4000" b="1" dirty="0">
                <a:solidFill>
                  <a:srgbClr val="FF0000"/>
                </a:solidFill>
              </a:rPr>
            </a:br>
            <a:r>
              <a:rPr lang="cs-CZ" sz="5400" b="1" kern="1200" dirty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Polysacharidy I  škrob</a:t>
            </a:r>
            <a:br>
              <a:rPr lang="cs-CZ" sz="5400" b="1" kern="1200" dirty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</a:br>
            <a:r>
              <a:rPr lang="cs-CZ" sz="5400" b="1" kern="1200" dirty="0">
                <a:solidFill>
                  <a:srgbClr val="C00000"/>
                </a:solidFill>
                <a:latin typeface="Arial Black" pitchFamily="34" charset="0"/>
                <a:ea typeface="Times New Roman"/>
                <a:cs typeface="Times New Roman"/>
              </a:rPr>
              <a:t>RESTAURÁTOR  KONZEVÁTOR </a:t>
            </a:r>
            <a:br>
              <a:rPr lang="cs-CZ" sz="3200" dirty="0">
                <a:latin typeface="Calibri"/>
                <a:ea typeface="Calibri"/>
                <a:cs typeface="Times New Roman"/>
              </a:rPr>
            </a:br>
            <a:endParaRPr lang="sk-SK" sz="4000" b="1" dirty="0">
              <a:solidFill>
                <a:srgbClr val="008000"/>
              </a:solidFill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653136"/>
            <a:ext cx="6400800" cy="1584176"/>
          </a:xfrm>
        </p:spPr>
        <p:txBody>
          <a:bodyPr/>
          <a:lstStyle/>
          <a:p>
            <a:pPr eaLnBrk="1" hangingPunct="1"/>
            <a:r>
              <a:rPr lang="cs-CZ" sz="2800" b="1" dirty="0">
                <a:solidFill>
                  <a:srgbClr val="0000FF"/>
                </a:solidFill>
                <a:latin typeface="Arial Black" pitchFamily="34" charset="0"/>
              </a:rPr>
              <a:t>RNDr. Ladislav Pospíšil, CSc.</a:t>
            </a: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D7B6DC7-4CE2-4EAE-B826-8C60F12641CB}" type="datetime1">
              <a:rPr lang="cs-CZ" smtClean="0"/>
              <a:t>04.11.2021</a:t>
            </a:fld>
            <a:endParaRPr lang="sk-SK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634082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Škrob v práci konzervátora a restaurátora</a:t>
            </a:r>
            <a:endParaRPr lang="cs-CZ" sz="2800" dirty="0">
              <a:solidFill>
                <a:srgbClr val="FF0000"/>
              </a:solidFill>
            </a:endParaRPr>
          </a:p>
        </p:txBody>
      </p:sp>
      <p:graphicFrame>
        <p:nvGraphicFramePr>
          <p:cNvPr id="12" name="Zástupný symbol pro obsah 11"/>
          <p:cNvGraphicFramePr>
            <a:graphicFrameLocks noGrp="1"/>
          </p:cNvGraphicFramePr>
          <p:nvPr>
            <p:ph idx="1"/>
          </p:nvPr>
        </p:nvGraphicFramePr>
        <p:xfrm>
          <a:off x="457200" y="981076"/>
          <a:ext cx="8229600" cy="5241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9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563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rgbClr val="FF0000"/>
                          </a:solidFill>
                        </a:rPr>
                        <a:t>Typ škrobu nebo jeho derivátu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rgbClr val="FF0000"/>
                          </a:solidFill>
                        </a:rPr>
                        <a:t>Fyzikální forma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</a:rPr>
                        <a:t>Použití</a:t>
                      </a:r>
                    </a:p>
                    <a:p>
                      <a:pPr algn="ctr"/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rgbClr val="FF0000"/>
                          </a:solidFill>
                        </a:rPr>
                        <a:t>poznámka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159">
                <a:tc>
                  <a:txBody>
                    <a:bodyPr/>
                    <a:lstStyle/>
                    <a:p>
                      <a:r>
                        <a:rPr lang="cs-CZ" sz="2400" b="1" dirty="0"/>
                        <a:t>Nativní škrob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Maz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Rentoaláž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Přídavek formalínu proti napadení plísněmi</a:t>
                      </a:r>
                    </a:p>
                    <a:p>
                      <a:r>
                        <a:rPr lang="cs-CZ" sz="1800" dirty="0"/>
                        <a:t>Emulgace s balzámy &gt; vyšší lepivost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2148">
                <a:tc>
                  <a:txBody>
                    <a:bodyPr/>
                    <a:lstStyle/>
                    <a:p>
                      <a:r>
                        <a:rPr lang="cs-CZ" sz="2400" b="1" dirty="0"/>
                        <a:t>Dextrin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Roztok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Lepidlo na papír a knihy (</a:t>
                      </a:r>
                      <a:r>
                        <a:rPr lang="cs-CZ" sz="1800" b="1" dirty="0">
                          <a:solidFill>
                            <a:srgbClr val="C00000"/>
                          </a:solidFill>
                        </a:rPr>
                        <a:t>UMĚLÁ KLOVATINA</a:t>
                      </a:r>
                      <a:r>
                        <a:rPr lang="cs-CZ" sz="180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rgbClr val="FF0000"/>
                          </a:solidFill>
                        </a:rPr>
                        <a:t>Křehké filmy &gt; MĚKČENÍ GLYCERINEM NEBO MEDEM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464">
                <a:tc>
                  <a:txBody>
                    <a:bodyPr/>
                    <a:lstStyle/>
                    <a:p>
                      <a:r>
                        <a:rPr lang="cs-CZ" sz="2400" b="1" dirty="0"/>
                        <a:t>Dextrin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Roztok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Pojivo</a:t>
                      </a:r>
                      <a:r>
                        <a:rPr lang="cs-CZ" sz="1800" baseline="0" dirty="0"/>
                        <a:t> barev</a:t>
                      </a:r>
                      <a:endParaRPr lang="cs-CZ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2148">
                <a:tc>
                  <a:txBody>
                    <a:bodyPr/>
                    <a:lstStyle/>
                    <a:p>
                      <a:r>
                        <a:rPr lang="cs-CZ" sz="2400" b="1" dirty="0"/>
                        <a:t>Nativní škrob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Maz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Pojivo</a:t>
                      </a:r>
                      <a:r>
                        <a:rPr lang="cs-CZ" sz="1800" baseline="0" dirty="0"/>
                        <a:t> barev (kvaš, tempera)</a:t>
                      </a:r>
                      <a:endParaRPr lang="cs-CZ" sz="1800" dirty="0"/>
                    </a:p>
                    <a:p>
                      <a:endParaRPr lang="cs-CZ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Přídavek formalínu proti napadení plísněmi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4CE1F5-2AE8-48D9-8BCD-D123E5E1EBC9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907704" y="6245225"/>
            <a:ext cx="6264696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škrob PŘF MU 6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</a:t>
            </a:fld>
            <a:endParaRPr lang="sk-SK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POUŽITÍ ŠROBU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C3819-6817-4D02-9E00-DF0CA44DC2D4}" type="datetime1">
              <a:rPr lang="cs-CZ" smtClean="0"/>
              <a:t>04.11.2021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048200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škrob PŘF MU 6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  <p:pic>
        <p:nvPicPr>
          <p:cNvPr id="13" name="Obrázek 12" descr="img2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764704"/>
            <a:ext cx="8595888" cy="5328592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323528" y="1844824"/>
            <a:ext cx="7272808" cy="1872208"/>
          </a:xfrm>
          <a:prstGeom prst="rect">
            <a:avLst/>
          </a:prstGeom>
          <a:noFill/>
          <a:ln w="635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32048"/>
          </a:xfrm>
        </p:spPr>
        <p:txBody>
          <a:bodyPr/>
          <a:lstStyle/>
          <a:p>
            <a:pPr lvl="1"/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Lepidla ze </a:t>
            </a:r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škrobů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829975-DA9A-483A-A99D-80AF0AF5BEB9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688" y="6381327"/>
            <a:ext cx="6480720" cy="340147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škrob PŘF MU 6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  <p:pic>
        <p:nvPicPr>
          <p:cNvPr id="10" name="Obrázek 9" descr="škrob + NaO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20688"/>
            <a:ext cx="8712968" cy="5400600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251520" y="2564904"/>
            <a:ext cx="864096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251520" y="5373216"/>
            <a:ext cx="856895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F1CFDD-780F-4F64-8790-DDD89CE63017}" type="datetime1">
              <a:rPr lang="cs-CZ" smtClean="0"/>
              <a:t>04.11.2021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688" y="6381327"/>
            <a:ext cx="6480720" cy="340147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škrob PŘF MU 6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  <p:pic>
        <p:nvPicPr>
          <p:cNvPr id="11" name="Obrázek 10" descr="lepidlo ze škrob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0"/>
            <a:ext cx="8352928" cy="6858000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395536" y="5445224"/>
            <a:ext cx="828092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0" y="5903893"/>
            <a:ext cx="9144000" cy="95410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0000FF"/>
                </a:solidFill>
                <a:latin typeface="Arial Black" pitchFamily="34" charset="0"/>
              </a:rPr>
              <a:t>Obvykle se PRŮMYSLOVĚ používá směs bramborového a kukuřičného škrobu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395536" y="3717032"/>
            <a:ext cx="8280920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7F2715-5AB7-4C9C-8E75-F5D2A7279E1F}" type="datetime1">
              <a:rPr lang="cs-CZ" smtClean="0"/>
              <a:t>04.11.2021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polysacharidy škrob PŘF MU 6 2021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sp>
        <p:nvSpPr>
          <p:cNvPr id="5" name="TextovéPole 4"/>
          <p:cNvSpPr txBox="1"/>
          <p:nvPr/>
        </p:nvSpPr>
        <p:spPr>
          <a:xfrm>
            <a:off x="395536" y="404664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FF0000"/>
                </a:solidFill>
                <a:latin typeface="Arial Black" pitchFamily="34" charset="0"/>
              </a:rPr>
              <a:t>Výrobu dextrinů asi dám do </a:t>
            </a:r>
            <a:r>
              <a:rPr lang="cs-CZ" sz="4000" dirty="0" err="1">
                <a:solidFill>
                  <a:srgbClr val="FF0000"/>
                </a:solidFill>
                <a:latin typeface="Arial Black" pitchFamily="34" charset="0"/>
              </a:rPr>
              <a:t>laborek</a:t>
            </a:r>
            <a:endParaRPr lang="cs-CZ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39552" y="2204864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0000FF"/>
                </a:solidFill>
                <a:latin typeface="Arial Black" pitchFamily="34" charset="0"/>
              </a:rPr>
              <a:t>Výrobu ŠKROBOVÉHO LEPIDLA asi také dám do </a:t>
            </a:r>
            <a:r>
              <a:rPr lang="cs-CZ" sz="4000" dirty="0" err="1">
                <a:solidFill>
                  <a:srgbClr val="0000FF"/>
                </a:solidFill>
                <a:latin typeface="Arial Black" pitchFamily="34" charset="0"/>
              </a:rPr>
              <a:t>laborek</a:t>
            </a:r>
            <a:endParaRPr lang="cs-CZ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1008112"/>
          </a:xfrm>
        </p:spPr>
        <p:txBody>
          <a:bodyPr/>
          <a:lstStyle/>
          <a:p>
            <a:r>
              <a:rPr lang="cs-CZ" sz="3200" dirty="0">
                <a:solidFill>
                  <a:srgbClr val="FF0000"/>
                </a:solidFill>
                <a:latin typeface="Arial Black" pitchFamily="34" charset="0"/>
              </a:rPr>
              <a:t>Příklad technologie výrobku ze škrobu</a:t>
            </a:r>
            <a:br>
              <a:rPr lang="cs-CZ" sz="32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3200" dirty="0">
                <a:solidFill>
                  <a:srgbClr val="0000FF"/>
                </a:solidFill>
                <a:latin typeface="Arial Black" pitchFamily="34" charset="0"/>
              </a:rPr>
              <a:t>ŠKROB NA PRÁDLO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E1A545-A60D-44F1-86F8-865E3A004C13}" type="datetime1">
              <a:rPr lang="cs-CZ" smtClean="0"/>
              <a:t>04.11.2021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547664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škrob PŘF MU 6 2021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sp>
        <p:nvSpPr>
          <p:cNvPr id="6" name="TextovéPole 5"/>
          <p:cNvSpPr txBox="1"/>
          <p:nvPr/>
        </p:nvSpPr>
        <p:spPr>
          <a:xfrm>
            <a:off x="0" y="112474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Arial Black" pitchFamily="34" charset="0"/>
              </a:rPr>
              <a:t>Nativní škrob se musí vařit a proto jsou používány MODIFIKOVANÉ ŠKROBY</a:t>
            </a:r>
          </a:p>
        </p:txBody>
      </p:sp>
      <p:pic>
        <p:nvPicPr>
          <p:cNvPr id="7" name="Obrázek 6" descr="img1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483496" y="-1387151"/>
            <a:ext cx="2232250" cy="8840217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07504" y="4149080"/>
            <a:ext cx="885698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BORAX</a:t>
            </a:r>
            <a:r>
              <a:rPr lang="cs-CZ" sz="2400" dirty="0"/>
              <a:t> </a:t>
            </a:r>
            <a:r>
              <a:rPr lang="cs-CZ" b="1" dirty="0">
                <a:solidFill>
                  <a:srgbClr val="0000FF"/>
                </a:solidFill>
              </a:rPr>
              <a:t>– rozrušuje vodíkové můstky mezi makromolekulami a tak zvyšuje rozpustnost zastudena, vytváří </a:t>
            </a:r>
            <a:r>
              <a:rPr lang="cs-CZ" sz="2400" b="1" dirty="0">
                <a:solidFill>
                  <a:srgbClr val="0000FF"/>
                </a:solidFill>
                <a:latin typeface="Arial Black" pitchFamily="34" charset="0"/>
              </a:rPr>
              <a:t>DIESTER ŠKROBU</a:t>
            </a:r>
            <a:endParaRPr lang="cs-CZ" b="1" dirty="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cs-CZ" sz="2400" b="1" dirty="0">
                <a:solidFill>
                  <a:srgbClr val="0000FF"/>
                </a:solidFill>
                <a:latin typeface="Arial Black" pitchFamily="34" charset="0"/>
              </a:rPr>
              <a:t>Na</a:t>
            </a:r>
            <a:r>
              <a:rPr lang="cs-CZ" sz="2400" b="1" baseline="-25000" dirty="0">
                <a:solidFill>
                  <a:srgbClr val="0000FF"/>
                </a:solidFill>
                <a:latin typeface="Arial Black" pitchFamily="34" charset="0"/>
              </a:rPr>
              <a:t>2</a:t>
            </a:r>
            <a:r>
              <a:rPr lang="cs-CZ" sz="2400" b="1" dirty="0">
                <a:solidFill>
                  <a:srgbClr val="0000FF"/>
                </a:solidFill>
                <a:latin typeface="Arial Black" pitchFamily="34" charset="0"/>
              </a:rPr>
              <a:t>SO</a:t>
            </a:r>
            <a:r>
              <a:rPr lang="cs-CZ" sz="2400" b="1" baseline="-25000" dirty="0">
                <a:solidFill>
                  <a:srgbClr val="0000FF"/>
                </a:solidFill>
                <a:latin typeface="Arial Black" pitchFamily="34" charset="0"/>
              </a:rPr>
              <a:t>4</a:t>
            </a:r>
            <a:r>
              <a:rPr lang="cs-CZ" sz="2400" b="1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b="1" dirty="0">
                <a:solidFill>
                  <a:srgbClr val="0000FF"/>
                </a:solidFill>
              </a:rPr>
              <a:t>– zvyšuje rozpustnost</a:t>
            </a:r>
          </a:p>
          <a:p>
            <a:r>
              <a:rPr lang="cs-CZ" sz="2400" b="1" dirty="0">
                <a:solidFill>
                  <a:srgbClr val="0000FF"/>
                </a:solidFill>
                <a:latin typeface="Arial Black" pitchFamily="34" charset="0"/>
              </a:rPr>
              <a:t>PEO (polyethylenový oxidovaný) vosk </a:t>
            </a:r>
            <a:r>
              <a:rPr lang="cs-CZ" b="1" dirty="0">
                <a:solidFill>
                  <a:srgbClr val="0000FF"/>
                </a:solidFill>
              </a:rPr>
              <a:t>– proti shlukování při rozpouštění, regulace lepivosti při žehlení</a:t>
            </a:r>
          </a:p>
          <a:p>
            <a:r>
              <a:rPr lang="cs-CZ" sz="2000" b="1" dirty="0">
                <a:solidFill>
                  <a:srgbClr val="008000"/>
                </a:solidFill>
              </a:rPr>
              <a:t>Může se přidat i PARAFÍNOVÝ VOSK &gt; regulace lepivosti při žehlení</a:t>
            </a:r>
          </a:p>
        </p:txBody>
      </p:sp>
      <p:cxnSp>
        <p:nvCxnSpPr>
          <p:cNvPr id="10" name="Přímá spojovací šipka 9"/>
          <p:cNvCxnSpPr/>
          <p:nvPr/>
        </p:nvCxnSpPr>
        <p:spPr>
          <a:xfrm flipV="1">
            <a:off x="2051720" y="2492896"/>
            <a:ext cx="2808312" cy="1368152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4716016" y="2204864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Modřidlo, pro potlačení žlutého odstínu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7429C1-7C95-4CD2-9EB6-908ECAA496BF}" type="datetime1">
              <a:rPr lang="cs-CZ" smtClean="0"/>
              <a:t>04.11.2021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547664" y="6453335"/>
            <a:ext cx="6696744" cy="268139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polysacharidy škrob PŘF MU 6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  <p:pic>
        <p:nvPicPr>
          <p:cNvPr id="6" name="Obrázek 5" descr="img1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614157" y="-3318014"/>
            <a:ext cx="1843677" cy="8856984"/>
          </a:xfrm>
          <a:prstGeom prst="rect">
            <a:avLst/>
          </a:prstGeom>
        </p:spPr>
      </p:pic>
      <p:pic>
        <p:nvPicPr>
          <p:cNvPr id="7" name="Obrázek 6" descr="img1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535267" y="-1294908"/>
            <a:ext cx="2001457" cy="8712968"/>
          </a:xfrm>
          <a:prstGeom prst="rect">
            <a:avLst/>
          </a:prstGeom>
        </p:spPr>
      </p:pic>
      <p:pic>
        <p:nvPicPr>
          <p:cNvPr id="8" name="Obrázek 7" descr="img1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246622" y="937954"/>
            <a:ext cx="2506741" cy="864096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547664" y="1628800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HEREROGENNÍ REAKCE &gt; PROČ???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059832" y="407707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Běžná sušina škrobu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B59EB-C547-4F9F-967A-606F091335AC}" type="datetime1">
              <a:rPr lang="cs-CZ" smtClean="0"/>
              <a:t>04.11.2021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polysacharidy škrob PŘF MU 6 2021</a:t>
            </a:r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107504" y="476672"/>
            <a:ext cx="8856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00FF"/>
                </a:solidFill>
                <a:latin typeface="Arial Black" pitchFamily="34" charset="0"/>
              </a:rPr>
              <a:t>BORAX</a:t>
            </a:r>
            <a:r>
              <a:rPr lang="cs-CZ" sz="2400" dirty="0"/>
              <a:t> </a:t>
            </a:r>
            <a:r>
              <a:rPr lang="cs-CZ" b="1" dirty="0">
                <a:solidFill>
                  <a:srgbClr val="0000FF"/>
                </a:solidFill>
              </a:rPr>
              <a:t>– rozrušuje vodíkové můstky mezi makromolekulami a tak zvyšuje rozpustnost zastudena, vytváří </a:t>
            </a:r>
            <a:r>
              <a:rPr lang="cs-CZ" sz="2400" b="1" dirty="0">
                <a:solidFill>
                  <a:srgbClr val="0000FF"/>
                </a:solidFill>
                <a:latin typeface="Arial Black" pitchFamily="34" charset="0"/>
              </a:rPr>
              <a:t>DIESTER ŠKROBU</a:t>
            </a:r>
          </a:p>
          <a:p>
            <a:endParaRPr lang="cs-CZ" sz="2400" dirty="0">
              <a:solidFill>
                <a:srgbClr val="0000FF"/>
              </a:solidFill>
              <a:latin typeface="Arial Black" pitchFamily="34" charset="0"/>
            </a:endParaRPr>
          </a:p>
          <a:p>
            <a:pPr algn="ctr"/>
            <a:r>
              <a:rPr lang="cs-CZ" sz="3600" dirty="0">
                <a:solidFill>
                  <a:srgbClr val="0000FF"/>
                </a:solidFill>
                <a:latin typeface="Arial Black" pitchFamily="34" charset="0"/>
              </a:rPr>
              <a:t>BORAX se proto přidává do lepidla při výrobě VLNITÉ LEPENKY</a:t>
            </a:r>
            <a:endParaRPr lang="cs-CZ" sz="20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13580</TotalTime>
  <Words>311</Words>
  <Application>Microsoft Office PowerPoint</Application>
  <PresentationFormat>Předvádění na obrazovce (4:3)</PresentationFormat>
  <Paragraphs>69</Paragraphs>
  <Slides>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Calibri</vt:lpstr>
      <vt:lpstr>Default Design</vt:lpstr>
      <vt:lpstr>PŘÍRODNÍ POLYMERY Polysacharidy I  škrob RESTAURÁTOR  KONZEVÁTOR  </vt:lpstr>
      <vt:lpstr>Škrob v práci konzervátora a restaurátora</vt:lpstr>
      <vt:lpstr>POUŽITÍ ŠROBU</vt:lpstr>
      <vt:lpstr>Lepidla ze škrobů</vt:lpstr>
      <vt:lpstr>Prezentace aplikace PowerPoint</vt:lpstr>
      <vt:lpstr>Prezentace aplikace PowerPoint</vt:lpstr>
      <vt:lpstr>Příklad technologie výrobku ze škrobu ŠKROB NA PRÁDLO</vt:lpstr>
      <vt:lpstr>Prezentace aplikace PowerPoint</vt:lpstr>
      <vt:lpstr>Prezentace aplikace PowerPoint</vt:lpstr>
    </vt:vector>
  </TitlesOfParts>
  <Company>Home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ladapospa@icloud.com</cp:lastModifiedBy>
  <cp:revision>791</cp:revision>
  <dcterms:created xsi:type="dcterms:W3CDTF">2008-02-10T16:41:08Z</dcterms:created>
  <dcterms:modified xsi:type="dcterms:W3CDTF">2021-11-04T07:12:34Z</dcterms:modified>
</cp:coreProperties>
</file>