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72" r:id="rId3"/>
    <p:sldId id="538" r:id="rId4"/>
    <p:sldId id="418" r:id="rId5"/>
    <p:sldId id="419" r:id="rId6"/>
    <p:sldId id="423" r:id="rId7"/>
    <p:sldId id="562" r:id="rId8"/>
    <p:sldId id="502" r:id="rId9"/>
    <p:sldId id="501" r:id="rId10"/>
    <p:sldId id="543" r:id="rId11"/>
    <p:sldId id="575" r:id="rId12"/>
    <p:sldId id="574" r:id="rId13"/>
    <p:sldId id="576" r:id="rId14"/>
    <p:sldId id="422" r:id="rId15"/>
    <p:sldId id="424" r:id="rId16"/>
    <p:sldId id="425" r:id="rId17"/>
    <p:sldId id="428" r:id="rId18"/>
    <p:sldId id="427" r:id="rId19"/>
    <p:sldId id="426" r:id="rId20"/>
    <p:sldId id="500" r:id="rId21"/>
    <p:sldId id="549" r:id="rId22"/>
    <p:sldId id="545" r:id="rId23"/>
    <p:sldId id="547" r:id="rId24"/>
    <p:sldId id="548" r:id="rId25"/>
    <p:sldId id="476" r:id="rId26"/>
    <p:sldId id="551" r:id="rId27"/>
    <p:sldId id="544" r:id="rId28"/>
    <p:sldId id="477" r:id="rId2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95995-D2FF-48F6-B17A-62F5D192A116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61BC-E761-4BEB-B349-ABA12A970BCC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1368-CA4D-4890-BE83-09A80737F622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4780-3AC1-4576-8FF6-ECEF7B7CF5A0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57226-5E6C-4D25-9AA5-DE71326DDE1C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5A11-D13D-4F3C-B45A-3DFA443BE1F5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C40D-2A58-4EE7-80C9-3E39E2511466}" type="datetime1">
              <a:rPr lang="cs-CZ" smtClean="0"/>
              <a:t>03.11.2021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7BC9-DC78-417D-8426-C901707DD569}" type="datetime1">
              <a:rPr lang="cs-CZ" smtClean="0"/>
              <a:t>03.11.2021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F14A-5350-405A-9CAA-F028E90013C6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1DB8-18BC-4A20-AFA8-BA54C02175A9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6C97-8492-461A-AEB4-C5834D6BFD06}" type="datetime1">
              <a:rPr lang="cs-CZ" smtClean="0"/>
              <a:t>03.11.2021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6BAF-2361-48FF-B7C8-E9CEC0602681}" type="datetime1">
              <a:rPr lang="cs-CZ" smtClean="0"/>
              <a:t>03.11.2021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3AED2DD-3563-4B67-AFAD-D73179BDBD29}" type="datetime1">
              <a:rPr lang="cs-CZ" smtClean="0"/>
              <a:t>03.11.2021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</a:t>
            </a:r>
            <a:b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MAZOVATĚNÍ ŠKROBU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1D469CC-ED30-4AD0-81C0-F9F1836EE949}" type="datetime1">
              <a:rPr lang="cs-CZ" smtClean="0"/>
              <a:t>03.11.2021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Křivka MAZOVATĚNÍ škrobu ve vodě -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OBECNĚ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88768-6152-4FB4-960F-DB9201F82465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123728" y="1124744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BOD MAZOVATĚNÍ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mazovatění Google 0511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975"/>
            <a:ext cx="9144000" cy="5214025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427984" y="1556792"/>
            <a:ext cx="0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7668344" y="3429000"/>
            <a:ext cx="432048" cy="79208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444208" y="4293096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2483768" y="4869160"/>
            <a:ext cx="1224136" cy="504056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2483768" y="5373216"/>
            <a:ext cx="3096344" cy="432048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2347"/>
            <a:ext cx="9144000" cy="144016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MAZOVATĚNÍ škrobu – popis jevu 1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převzato  ze skript VŠCHT Praha 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ISBN 978-80-7592-089-8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5ACB0-E082-4286-966A-C80FF25F84D8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B04E6078-7051-4AF1-8F1B-99D9BA81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1405" y="-423018"/>
            <a:ext cx="5464766" cy="90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3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2347"/>
            <a:ext cx="9144000" cy="144016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Schéma MAZOVATĚNÍ škrobu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převzato  ze skript VŠCHT Praha 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ISBN 978-80-7592-089-8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5ADB7-A025-436A-AF8A-E50906AB0595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67617D0-CB2E-4CD4-B3EA-31DAC0A66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2527" y="-1635356"/>
            <a:ext cx="2748826" cy="89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2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2347"/>
            <a:ext cx="9144000" cy="144016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MAZOVATĚNÍ škrobu – popis jevu 2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převzato  ze skript VŠCHT Praha 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ISBN 978-80-7592-089-8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B8B53-431C-4211-9940-8C69CE8E88B4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9D7407E3-813D-48DD-A9C5-FEE29E09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8363" y="-417389"/>
            <a:ext cx="5393148" cy="91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Křivky MAZOVATĚNÍ škrobu ve vodě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A18D4-0D82-4457-A8EA-053B964174A1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5192216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0192" y="908720"/>
            <a:ext cx="2664296" cy="42473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Speed (0 - 300 min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Evaluation in </a:t>
            </a:r>
            <a:r>
              <a:rPr lang="en-US" b="1" dirty="0">
                <a:solidFill>
                  <a:srgbClr val="0000FF"/>
                </a:solidFill>
              </a:rPr>
              <a:t>BU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mPas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cP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5877272"/>
            <a:ext cx="25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BU = </a:t>
            </a:r>
            <a:r>
              <a:rPr lang="cs-CZ" b="1" dirty="0" err="1">
                <a:solidFill>
                  <a:srgbClr val="0000FF"/>
                </a:solidFill>
              </a:rPr>
              <a:t>Brabender</a:t>
            </a:r>
            <a:r>
              <a:rPr lang="cs-CZ" b="1" dirty="0">
                <a:solidFill>
                  <a:srgbClr val="0000FF"/>
                </a:solidFill>
              </a:rPr>
              <a:t> Unit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9492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FF"/>
                </a:solidFill>
              </a:rPr>
              <a:t>Brabender</a:t>
            </a:r>
            <a:r>
              <a:rPr lang="cs-CZ" b="1" dirty="0">
                <a:solidFill>
                  <a:srgbClr val="0000FF"/>
                </a:solidFill>
              </a:rPr>
              <a:t> je název VÝROBCE přístrojů  v Německu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rgbClr val="008000"/>
                </a:solidFill>
              </a:rPr>
              <a:t>Všimněte si  PRŮBĚHU TEPLOTY MĚŘENÍ  a bodů jejích změn!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Křivky MAZOVATĚNÍ různých škrobů ve vodě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22A19-AF6D-40CE-8FCC-4769C10CF074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3" name="Obrázek 12" descr="img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79983" y="-331711"/>
            <a:ext cx="4824537" cy="7881463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051720" y="1988840"/>
            <a:ext cx="151216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563888" y="1628800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2123728" y="1988840"/>
            <a:ext cx="14401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2771800" y="1988840"/>
            <a:ext cx="79208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img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6445" y="2134201"/>
            <a:ext cx="3600400" cy="34536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Vliv sacharidů a solí na </a:t>
            </a:r>
            <a:r>
              <a:rPr lang="cs-CZ" sz="2800">
                <a:solidFill>
                  <a:srgbClr val="FF0000"/>
                </a:solidFill>
                <a:latin typeface="Arial Black" pitchFamily="34" charset="0"/>
              </a:rPr>
              <a:t>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A7E8F-A939-439E-B885-C4898CC49A8F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0" name="Zástupný symbol pro obsah 9" descr="img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4318" y="-218014"/>
            <a:ext cx="5019340" cy="78488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Vliv sacharidů a solí na 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941EE-8749-46F6-B36C-23233E68EED2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Zástupný symbol pro obsah 8" descr="img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6348" y="-1040044"/>
            <a:ext cx="3672408" cy="8001984"/>
          </a:xfrm>
        </p:spPr>
      </p:pic>
      <p:sp>
        <p:nvSpPr>
          <p:cNvPr id="11" name="Zaoblený obdélník 10"/>
          <p:cNvSpPr/>
          <p:nvPr/>
        </p:nvSpPr>
        <p:spPr>
          <a:xfrm>
            <a:off x="539552" y="2420888"/>
            <a:ext cx="7992888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013176"/>
            <a:ext cx="8064896" cy="107721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00"/>
                </a:solidFill>
              </a:rPr>
              <a:t>Kukuřičný škrob má normálně hodnoty: 62 – 72 – 67 °C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Chování škrobového mazu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688632"/>
          </a:xfrm>
        </p:spPr>
        <p:txBody>
          <a:bodyPr/>
          <a:lstStyle/>
          <a:p>
            <a:r>
              <a:rPr lang="cs-CZ" sz="3000" b="1" dirty="0">
                <a:solidFill>
                  <a:srgbClr val="008000"/>
                </a:solidFill>
              </a:rPr>
              <a:t>Snižování teploty: </a:t>
            </a:r>
            <a:r>
              <a:rPr lang="cs-CZ" sz="3000" dirty="0">
                <a:solidFill>
                  <a:srgbClr val="008000"/>
                </a:solidFill>
              </a:rPr>
              <a:t>postupné obnovování vodíkových můstků, hlavně u  AMYLÓZY, </a:t>
            </a:r>
            <a:r>
              <a:rPr lang="cs-CZ" sz="3000" u="sng" dirty="0">
                <a:solidFill>
                  <a:srgbClr val="008000"/>
                </a:solidFill>
                <a:latin typeface="Arial Black" pitchFamily="34" charset="0"/>
              </a:rPr>
              <a:t>škrob s vysokým podílem AMYLOPEKTINU </a:t>
            </a:r>
            <a:r>
              <a:rPr lang="cs-CZ" sz="3000" u="sng" dirty="0">
                <a:solidFill>
                  <a:srgbClr val="C00000"/>
                </a:solidFill>
                <a:latin typeface="Arial Black" pitchFamily="34" charset="0"/>
              </a:rPr>
              <a:t>(VĚTVENÁ MAKROMOLEKULA</a:t>
            </a:r>
            <a:r>
              <a:rPr lang="cs-CZ" sz="3000" u="sng" dirty="0">
                <a:solidFill>
                  <a:srgbClr val="008000"/>
                </a:solidFill>
                <a:latin typeface="Arial Black" pitchFamily="34" charset="0"/>
              </a:rPr>
              <a:t>) má menší tendenci k </a:t>
            </a:r>
            <a:r>
              <a:rPr lang="cs-CZ" sz="3000" b="1" u="sng" dirty="0">
                <a:solidFill>
                  <a:srgbClr val="FF0000"/>
                </a:solidFill>
                <a:latin typeface="Arial Black" pitchFamily="34" charset="0"/>
              </a:rPr>
              <a:t>RETROGRADACI</a:t>
            </a:r>
            <a:r>
              <a:rPr lang="cs-CZ" sz="3000" u="sng" dirty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sz="3000" b="1" dirty="0">
                <a:solidFill>
                  <a:srgbClr val="0000FF"/>
                </a:solidFill>
              </a:rPr>
              <a:t>U nízkých koncentrací do cca. 3 % </a:t>
            </a:r>
            <a:r>
              <a:rPr lang="cs-CZ" sz="3000" dirty="0">
                <a:solidFill>
                  <a:srgbClr val="0000FF"/>
                </a:solidFill>
              </a:rPr>
              <a:t>vypadávání z roztoku ve formě vloček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U vyšších koncentrací </a:t>
            </a:r>
            <a:r>
              <a:rPr lang="cs-CZ" sz="3000" dirty="0">
                <a:solidFill>
                  <a:srgbClr val="FF0000"/>
                </a:solidFill>
              </a:rPr>
              <a:t>vznik </a:t>
            </a:r>
            <a:r>
              <a:rPr lang="cs-CZ" sz="3000" b="1" dirty="0">
                <a:solidFill>
                  <a:srgbClr val="FF0000"/>
                </a:solidFill>
              </a:rPr>
              <a:t>GELU</a:t>
            </a:r>
            <a:r>
              <a:rPr lang="cs-CZ" sz="3000" dirty="0">
                <a:solidFill>
                  <a:srgbClr val="FF0000"/>
                </a:solidFill>
              </a:rPr>
              <a:t>  s vysokou viskozitou</a:t>
            </a:r>
          </a:p>
          <a:p>
            <a:r>
              <a:rPr lang="cs-CZ" sz="3000" dirty="0">
                <a:solidFill>
                  <a:srgbClr val="FF0000"/>
                </a:solidFill>
              </a:rPr>
              <a:t>Tento proces se nazývá </a:t>
            </a:r>
            <a:r>
              <a:rPr lang="cs-CZ" sz="3000" b="1" dirty="0">
                <a:solidFill>
                  <a:srgbClr val="FF0000"/>
                </a:solidFill>
              </a:rPr>
              <a:t>RETROGRADACE </a:t>
            </a:r>
            <a:r>
              <a:rPr lang="cs-CZ" sz="3000" dirty="0">
                <a:solidFill>
                  <a:srgbClr val="FF0000"/>
                </a:solidFill>
              </a:rPr>
              <a:t>a lze ho omezit přídavkem glukózy, tuků, NaNO</a:t>
            </a:r>
            <a:r>
              <a:rPr lang="cs-CZ" sz="3000" baseline="-25000" dirty="0">
                <a:solidFill>
                  <a:srgbClr val="FF0000"/>
                </a:solidFill>
              </a:rPr>
              <a:t>3</a:t>
            </a:r>
            <a:r>
              <a:rPr lang="cs-CZ" sz="3000" dirty="0">
                <a:solidFill>
                  <a:srgbClr val="FF0000"/>
                </a:solidFill>
              </a:rPr>
              <a:t> </a:t>
            </a:r>
          </a:p>
          <a:p>
            <a:endParaRPr lang="cs-CZ" sz="3000" b="1" dirty="0">
              <a:solidFill>
                <a:srgbClr val="FF0000"/>
              </a:solidFill>
            </a:endParaRPr>
          </a:p>
          <a:p>
            <a:endParaRPr lang="cs-CZ" sz="3000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D9579-5E5D-4FC8-A529-70149C0E96DB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Křivky MAZOVATĚNÍ škrobu ve vodě 3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598BA-17AF-4F9F-9A2B-606BC10497BF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rgbClr val="008000"/>
                </a:solidFill>
              </a:rPr>
              <a:t>Všimněte si  PRŮBĚHU TEPLOTY MĚŘENÍ  a bodů jejích změn!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588224" y="908720"/>
            <a:ext cx="230425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RETROGRADACE = zvyšování viskozity se snižující se teplotou &gt; VZNIK GELU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32040" y="2636912"/>
            <a:ext cx="172819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2699792" y="1700808"/>
            <a:ext cx="504056" cy="36004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372200" y="299695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00FF"/>
                </a:solidFill>
              </a:rPr>
              <a:t>SETRVAČNOST PŘI VYPNUTÍ NÁRŮSTU TEPLOTY A PŘEPNUTÍ NA KONSTANTNÍ TEPLOTU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3203848" y="1988840"/>
            <a:ext cx="3312368" cy="1152128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cs-CZ" sz="3200" cap="all" dirty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 versus </a:t>
            </a:r>
            <a:r>
              <a:rPr lang="cs-CZ" sz="3200" cap="all" dirty="0" err="1">
                <a:solidFill>
                  <a:srgbClr val="0000FF"/>
                </a:solidFill>
                <a:latin typeface="Arial Black" pitchFamily="34" charset="0"/>
              </a:rPr>
              <a:t>botnání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92783-7220-4655-82E9-8F279C3A4DD2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7" name="Obrázek 6" descr="rozpust verus botn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93439" y="-717175"/>
            <a:ext cx="4741098" cy="84249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55976" y="54452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nebo jiného rozpouštědla (</a:t>
            </a:r>
            <a:r>
              <a:rPr lang="cs-CZ" sz="2000" dirty="0" err="1">
                <a:solidFill>
                  <a:srgbClr val="008000"/>
                </a:solidFill>
                <a:latin typeface="Arial Black" pitchFamily="34" charset="0"/>
              </a:rPr>
              <a:t>solvatačního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 činidla)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563888" y="620688"/>
            <a:ext cx="1728192" cy="936104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164288" y="692696"/>
            <a:ext cx="72008" cy="28083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Křivky MAZOVATĚNÍ škrobu ve vodě 4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3607D-A83D-4111-A70D-0BFB903C6D12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653136"/>
            <a:ext cx="2592288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Postupné rozpouštění kratších řetězců a jejich difůze do vody &gt; ZVYŠOVÁNÍ VISKOZITY 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3356992"/>
            <a:ext cx="144016" cy="129614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2843808" y="2636912"/>
            <a:ext cx="1296144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588224" y="908720"/>
            <a:ext cx="230425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RETROGRADACE = zvyšování viskozity se snižující se teplotou &gt; VZNIK GELU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32040" y="2636912"/>
            <a:ext cx="1728192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2699792" y="1700808"/>
            <a:ext cx="504056" cy="36004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372200" y="2996952"/>
            <a:ext cx="2520280" cy="17543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00FF"/>
                </a:solidFill>
              </a:rPr>
              <a:t>SETRVAČNOST PŘI VYPNUTÍ NÁRŮSTU TEPLOTY A PŘEPNUTÍ NA KONSTANTNÍ TEPLOTU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3203848" y="1988840"/>
            <a:ext cx="3168352" cy="100811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843808" y="4653136"/>
            <a:ext cx="2808312" cy="14773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Rozpad vodíkových můstků mezi řetězci škrobu a hydratace celého zrna, trojrozměrná síť &gt; GEL</a:t>
            </a:r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4716016" y="2852936"/>
            <a:ext cx="1296144" cy="1944216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724128" y="4869160"/>
            <a:ext cx="3168352" cy="92333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Uvolňování menších hydratovaných útvarů &gt; SOL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algn="l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Křivka MAZOVATĚNÍ škrobu ve vodě 5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30BF3-44A9-4EDF-9354-159555D19C60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123728" y="1124744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BOD MAZOVATĚNÍ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mazovatění Google 0511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974"/>
            <a:ext cx="9144000" cy="5214025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427984" y="1556792"/>
            <a:ext cx="0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7668344" y="3429000"/>
            <a:ext cx="432048" cy="79208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444208" y="4293096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algn="l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Křivka MAZOVATĚNÍ škrobu ve vodě 6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40DB0-D5FD-4424-AD02-8F092906C5D9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20688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BOD MAZOVATĚNÍ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6" name="Obrázek 15" descr="MAZOVATĚNÍ RŮZNÝCH ŠKROBŮ foods-05-00030-g003_0511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5119"/>
            <a:ext cx="8964488" cy="5742882"/>
          </a:xfrm>
          <a:prstGeom prst="rect">
            <a:avLst/>
          </a:prstGeom>
        </p:spPr>
      </p:pic>
      <p:cxnSp>
        <p:nvCxnSpPr>
          <p:cNvPr id="18" name="Přímá spojovací šipka 17"/>
          <p:cNvCxnSpPr/>
          <p:nvPr/>
        </p:nvCxnSpPr>
        <p:spPr>
          <a:xfrm flipH="1">
            <a:off x="2915816" y="1052736"/>
            <a:ext cx="1080120" cy="21602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3059832" y="1124744"/>
            <a:ext cx="864096" cy="2880320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563888" y="1124744"/>
            <a:ext cx="432048" cy="388843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3923928" y="1124744"/>
            <a:ext cx="72008" cy="446449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3059832" y="1124744"/>
            <a:ext cx="864096" cy="345638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H="1">
            <a:off x="5508104" y="3645024"/>
            <a:ext cx="3096344" cy="216024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292080" y="2636912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</a:p>
        </p:txBody>
      </p:sp>
      <p:cxnSp>
        <p:nvCxnSpPr>
          <p:cNvPr id="32" name="Přímá spojovací šipka 31"/>
          <p:cNvCxnSpPr/>
          <p:nvPr/>
        </p:nvCxnSpPr>
        <p:spPr>
          <a:xfrm flipH="1">
            <a:off x="6516216" y="3068960"/>
            <a:ext cx="864096" cy="7200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H="1">
            <a:off x="6804248" y="3140968"/>
            <a:ext cx="504056" cy="108012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>
            <a:off x="6660232" y="3068960"/>
            <a:ext cx="720080" cy="20882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algn="l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Křivka MAZOVATĚNÍ škrobu ve vodě 7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C6DBF-AE93-4B24-9C6B-70772F0424AD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6" name="Obrázek 15" descr="MAZOVATĚNÍ ŠKROBU KŘIVKY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11013"/>
            <a:ext cx="8928992" cy="5746987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987824" y="2348880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BOD MAZOVATĚNÍ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2555776" y="1916832"/>
            <a:ext cx="432048" cy="43204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2627784" y="2780928"/>
            <a:ext cx="648072" cy="115212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2987824" y="2924944"/>
            <a:ext cx="288032" cy="1800200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3275856" y="2852936"/>
            <a:ext cx="720080" cy="230425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644008" y="3429000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6156176" y="3789040"/>
            <a:ext cx="1152128" cy="21602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algn="l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Křivka MAZOVATĚNÍ škrobu ve vodě 8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99341-0B2C-4DE0-AE4C-3210A8DFD7BD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2987824" y="188640"/>
            <a:ext cx="1152128" cy="21602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MAZOVATĚNÍ ŠKROBU KŘIVKY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908720"/>
            <a:ext cx="8820472" cy="580146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411760" y="548680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BOD MAZOVATĚNÍ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1835696" y="980728"/>
            <a:ext cx="2016224" cy="57606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228184" y="2924944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</a:p>
        </p:txBody>
      </p:sp>
      <p:cxnSp>
        <p:nvCxnSpPr>
          <p:cNvPr id="31" name="Přímá spojovací šipka 30"/>
          <p:cNvCxnSpPr/>
          <p:nvPr/>
        </p:nvCxnSpPr>
        <p:spPr>
          <a:xfrm flipH="1">
            <a:off x="5292080" y="3284984"/>
            <a:ext cx="936104" cy="57606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MAZOVATĚNÍ škrobu ve vodě 9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88812-C4E0-4312-BED1-BF0AC489C079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9" name="Obrázek 8" descr="stages_of_starch_conversion 05112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836712"/>
            <a:ext cx="8954007" cy="59302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7544" y="1196752"/>
            <a:ext cx="1368152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Těsto</a:t>
            </a:r>
            <a:r>
              <a:rPr lang="cs-CZ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5661248"/>
            <a:ext cx="3672408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0">
            <a:solidFill>
              <a:srgbClr val="9900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9900CC"/>
                </a:solidFill>
                <a:latin typeface="Arial Black" pitchFamily="34" charset="0"/>
              </a:rPr>
              <a:t>Postupné štěpení enzymy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27584" y="5589240"/>
            <a:ext cx="2448272" cy="461665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MAZOVATĚNÍ</a:t>
            </a:r>
          </a:p>
        </p:txBody>
      </p:sp>
      <p:cxnSp>
        <p:nvCxnSpPr>
          <p:cNvPr id="14" name="Přímá spojovací šipka 13"/>
          <p:cNvCxnSpPr>
            <a:stCxn id="12" idx="3"/>
          </p:cNvCxnSpPr>
          <p:nvPr/>
        </p:nvCxnSpPr>
        <p:spPr>
          <a:xfrm>
            <a:off x="3275856" y="5820073"/>
            <a:ext cx="648072" cy="57199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6588224" y="4869160"/>
            <a:ext cx="360040" cy="792088"/>
          </a:xfrm>
          <a:prstGeom prst="straightConnector1">
            <a:avLst/>
          </a:prstGeom>
          <a:ln w="635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6948264" y="4869160"/>
            <a:ext cx="504056" cy="792088"/>
          </a:xfrm>
          <a:prstGeom prst="straightConnector1">
            <a:avLst/>
          </a:prstGeom>
          <a:ln w="635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algn="l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Křivka MAZOVATĚNÍ škrobu ve vodě 11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158C-B833-44B3-B68D-DF68094381C2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35896" y="548680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BOD MAZOVATĚNÍ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5" name="Obrázek 14" descr="želatice škrobu scan 18112017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8474"/>
            <a:ext cx="7668344" cy="552350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156176" y="4797152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</a:p>
        </p:txBody>
      </p:sp>
      <p:cxnSp>
        <p:nvCxnSpPr>
          <p:cNvPr id="20" name="Přímá spojovací šipka 19"/>
          <p:cNvCxnSpPr>
            <a:stCxn id="17" idx="1"/>
          </p:cNvCxnSpPr>
          <p:nvPr/>
        </p:nvCxnSpPr>
        <p:spPr>
          <a:xfrm flipH="1" flipV="1">
            <a:off x="6012160" y="4005064"/>
            <a:ext cx="144016" cy="97675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3563888" y="980728"/>
            <a:ext cx="504056" cy="93610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H="1">
            <a:off x="4139952" y="1052736"/>
            <a:ext cx="720080" cy="24482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Jiný typ viskozimetru na měření bodu mazovatění škrobu 1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C810C-B709-4E32-97A2-FBD2BCA58ADB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7" name="Obrázek 6" descr="img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880320" cy="4068125"/>
          </a:xfrm>
          <a:prstGeom prst="rect">
            <a:avLst/>
          </a:prstGeom>
        </p:spPr>
      </p:pic>
      <p:pic>
        <p:nvPicPr>
          <p:cNvPr id="8" name="Obrázek 7" descr="img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6006957" cy="50405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Jiný typ viskozimetru na měření bodu mazovatění škrobu 2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04663-FB2D-4E1F-9EFF-550A1D5A0920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9" name="Obrázek 8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8784976" cy="46085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0" y="573325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VISKOZITA UDÁNA V JEDNOTKÁCH SI!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141277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RŮZNÉ DRUHY KUKUŘICE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19872" y="1916832"/>
            <a:ext cx="26642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Přechod GEL &gt; SOL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2051720" y="2276872"/>
            <a:ext cx="1368152" cy="86409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1835696" y="2276872"/>
            <a:ext cx="1584176" cy="201622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cs-CZ" sz="3200" cap="all" dirty="0">
                <a:solidFill>
                  <a:srgbClr val="FF0000"/>
                </a:solidFill>
                <a:latin typeface="Arial Black" pitchFamily="34" charset="0"/>
              </a:rPr>
              <a:t>rozpouštění ŠKROBU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7"/>
            <a:ext cx="2133600" cy="268138"/>
          </a:xfrm>
        </p:spPr>
        <p:txBody>
          <a:bodyPr/>
          <a:lstStyle/>
          <a:p>
            <a:pPr>
              <a:defRPr/>
            </a:pPr>
            <a:fld id="{6ACCC826-0D68-4CFA-9E14-858795878825}" type="datetime1">
              <a:rPr lang="cs-CZ" smtClean="0"/>
              <a:t>03.11.2021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48680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NATIVNÍ ŠKROB není ve STUDENÉ VODĚ  rozpustný, má pouze vodu v kapilárách a ve vodíkových můstcích, cca. 14 – 16 % vody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 Při vložení </a:t>
            </a:r>
            <a:r>
              <a:rPr lang="cs-CZ" sz="2400" cap="all" dirty="0">
                <a:solidFill>
                  <a:srgbClr val="FFC000"/>
                </a:solidFill>
                <a:latin typeface="Arial Black" pitchFamily="34" charset="0"/>
              </a:rPr>
              <a:t>nativního škrobu 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do vody za laboratorní teploty se jen zaplňují další kapiláry vodou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Při zvyšování teploty nad cca. 50 °C BOTNÁ , vodíkové můstky se rozrušují  a vzniká DISPERZE ZBOTNANÝCH (hydratovaných) ČÁSTIC VE VODĚ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Po přijetí další vody dojde k </a:t>
            </a:r>
            <a:r>
              <a:rPr lang="cs-CZ" sz="2400" cap="all" dirty="0">
                <a:solidFill>
                  <a:srgbClr val="C00000"/>
                </a:solidFill>
                <a:latin typeface="Arial Black" pitchFamily="34" charset="0"/>
              </a:rPr>
              <a:t>plné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(maximální pro daný škrob) HYDRATACI, rozpadají se zrna škrobu a vzniká </a:t>
            </a:r>
            <a:r>
              <a:rPr lang="cs-CZ" sz="2400" cap="all" dirty="0">
                <a:solidFill>
                  <a:srgbClr val="C00000"/>
                </a:solidFill>
                <a:latin typeface="Arial Black" pitchFamily="34" charset="0"/>
              </a:rPr>
              <a:t>gel (amylopektin) a </a:t>
            </a:r>
            <a:r>
              <a:rPr lang="cs-CZ" sz="2400" cap="all" dirty="0" err="1">
                <a:solidFill>
                  <a:srgbClr val="C00000"/>
                </a:solidFill>
                <a:latin typeface="Arial Black" pitchFamily="34" charset="0"/>
              </a:rPr>
              <a:t>vysokoviskózní</a:t>
            </a:r>
            <a:r>
              <a:rPr lang="cs-CZ" sz="2400" cap="all" dirty="0">
                <a:solidFill>
                  <a:srgbClr val="C00000"/>
                </a:solidFill>
                <a:latin typeface="Arial Black" pitchFamily="34" charset="0"/>
              </a:rPr>
              <a:t> koloidní roztok (amylóza)</a:t>
            </a:r>
          </a:p>
          <a:p>
            <a:pPr>
              <a:buFont typeface="Arial" pitchFamily="34" charset="0"/>
              <a:buChar char="•"/>
            </a:pPr>
            <a:r>
              <a:rPr lang="cs-CZ" sz="2400" cap="all" dirty="0">
                <a:solidFill>
                  <a:srgbClr val="FF0000"/>
                </a:solidFill>
                <a:latin typeface="Arial Black" pitchFamily="34" charset="0"/>
              </a:rPr>
              <a:t> Výsledný stav se nazývá </a:t>
            </a:r>
            <a:r>
              <a:rPr lang="cs-CZ" sz="4000" i="1" u="sng" cap="all" dirty="0" err="1">
                <a:solidFill>
                  <a:srgbClr val="FF0000"/>
                </a:solidFill>
                <a:latin typeface="Arial Black" pitchFamily="34" charset="0"/>
              </a:rPr>
              <a:t>MAZOVatění</a:t>
            </a:r>
            <a:r>
              <a:rPr lang="cs-CZ" sz="4000" i="1" u="sng" cap="all" dirty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400" i="1" u="sng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Chování škrobu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cs-CZ" sz="3000" b="1" dirty="0">
                <a:solidFill>
                  <a:srgbClr val="0000FF"/>
                </a:solidFill>
              </a:rPr>
              <a:t>Laboratorní teplota: </a:t>
            </a:r>
            <a:r>
              <a:rPr lang="cs-CZ" sz="3000" dirty="0">
                <a:solidFill>
                  <a:srgbClr val="0000FF"/>
                </a:solidFill>
              </a:rPr>
              <a:t>pouze vratné zaplnění kapilár v zrnu škrobu</a:t>
            </a:r>
          </a:p>
          <a:p>
            <a:r>
              <a:rPr lang="cs-CZ" sz="3000" b="1" dirty="0">
                <a:solidFill>
                  <a:srgbClr val="008000"/>
                </a:solidFill>
              </a:rPr>
              <a:t>Zvyšování teploty: </a:t>
            </a:r>
            <a:r>
              <a:rPr lang="cs-CZ" sz="3000" dirty="0">
                <a:solidFill>
                  <a:srgbClr val="008000"/>
                </a:solidFill>
              </a:rPr>
              <a:t>postupná hydratace a rozpad vodíkových můstků, </a:t>
            </a:r>
            <a:r>
              <a:rPr lang="cs-CZ" sz="3000" b="1" dirty="0">
                <a:solidFill>
                  <a:srgbClr val="008000"/>
                </a:solidFill>
              </a:rPr>
              <a:t>rozpouštění AMYLÓZY</a:t>
            </a:r>
            <a:r>
              <a:rPr lang="cs-CZ" sz="3000" dirty="0">
                <a:solidFill>
                  <a:srgbClr val="008000"/>
                </a:solidFill>
              </a:rPr>
              <a:t>, </a:t>
            </a:r>
            <a:r>
              <a:rPr lang="cs-CZ" sz="3000" b="1" i="1" u="sng" dirty="0">
                <a:solidFill>
                  <a:srgbClr val="C00000"/>
                </a:solidFill>
              </a:rPr>
              <a:t>AMYLOPEKTIN  pouze </a:t>
            </a:r>
            <a:r>
              <a:rPr lang="cs-CZ" sz="3000" b="1" i="1" u="sng" dirty="0" err="1">
                <a:solidFill>
                  <a:srgbClr val="C00000"/>
                </a:solidFill>
              </a:rPr>
              <a:t>botná</a:t>
            </a:r>
            <a:r>
              <a:rPr lang="cs-CZ" sz="3000" b="1" i="1" u="sng" dirty="0">
                <a:solidFill>
                  <a:srgbClr val="C00000"/>
                </a:solidFill>
              </a:rPr>
              <a:t>  </a:t>
            </a:r>
          </a:p>
          <a:p>
            <a:r>
              <a:rPr lang="cs-CZ" sz="3000" b="1" dirty="0"/>
              <a:t>Zvyšující se teplota &amp; míchání</a:t>
            </a:r>
            <a:r>
              <a:rPr lang="cs-CZ" sz="3000" dirty="0"/>
              <a:t>: rozpad hydratovaných zrn a dosažení „</a:t>
            </a:r>
            <a:r>
              <a:rPr lang="cs-CZ" sz="3000" b="1" dirty="0">
                <a:solidFill>
                  <a:srgbClr val="FF0000"/>
                </a:solidFill>
              </a:rPr>
              <a:t>BODU MAZOVATĚNÍ ŠKROBU (peptizace)“</a:t>
            </a:r>
          </a:p>
          <a:p>
            <a:r>
              <a:rPr lang="cs-CZ" sz="3600" b="1" dirty="0">
                <a:solidFill>
                  <a:srgbClr val="FF0000"/>
                </a:solidFill>
                <a:latin typeface="Arial Black" pitchFamily="34" charset="0"/>
              </a:rPr>
              <a:t>BOD MAZOVATĚNÍ ŠKROBU  je charakteristický pro různé škroby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7B8FC-1AB7-41C5-ABF8-957338028068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6DCFA-D731-4FDA-9CEA-7091E8567D5C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2200" y="908720"/>
            <a:ext cx="2627784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Speed (0 - 300 min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Evaluation in </a:t>
            </a:r>
            <a:r>
              <a:rPr lang="en-US" b="1" dirty="0">
                <a:solidFill>
                  <a:srgbClr val="0000FF"/>
                </a:solidFill>
              </a:rPr>
              <a:t>BU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mPas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cP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943600" cy="453650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5517232"/>
            <a:ext cx="6048672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Upravený ROTAČNÍ VISKOZIMETR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ROTAČNÍ VISKOZIMETR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0AEB9-A1B4-4C03-ACAC-8C0FD71258D2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868057" cy="439248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71600" y="5373216"/>
            <a:ext cx="2592288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00FF"/>
                </a:solidFill>
              </a:rPr>
              <a:t>Upravený ROTAČNÍ VISKOZIMETR</a:t>
            </a:r>
          </a:p>
        </p:txBody>
      </p:sp>
      <p:pic>
        <p:nvPicPr>
          <p:cNvPr id="11" name="Obrázek 10" descr="472px-Rotationsviskosi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596640" cy="457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445224"/>
            <a:ext cx="36724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Standardní ROTAČNÍ VISKOZIMETR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1805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SOL &gt; GEL (obecně)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4461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GEL je DISPERZNÍ SOUSTAVA, ve které spojitý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DISPERZNÍ PODÍL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je prostupuje spojité </a:t>
            </a:r>
            <a:r>
              <a:rPr lang="cs-CZ" sz="2800" dirty="0">
                <a:solidFill>
                  <a:srgbClr val="0033CC"/>
                </a:solidFill>
                <a:latin typeface="Arial Black" pitchFamily="34" charset="0"/>
              </a:rPr>
              <a:t>DISPERZNÍ PROSTŘEDÍ</a:t>
            </a:r>
          </a:p>
          <a:p>
            <a:pPr algn="ctr">
              <a:buNone/>
            </a:pPr>
            <a:r>
              <a:rPr lang="cs-CZ" sz="2800" u="sng" dirty="0">
                <a:latin typeface="Arial Black" pitchFamily="34" charset="0"/>
              </a:rPr>
              <a:t>PŘÍKLADY</a:t>
            </a:r>
          </a:p>
          <a:p>
            <a:r>
              <a:rPr lang="cs-CZ" sz="2800" dirty="0">
                <a:solidFill>
                  <a:srgbClr val="FFC000"/>
                </a:solidFill>
                <a:latin typeface="Arial Black" pitchFamily="34" charset="0"/>
              </a:rPr>
              <a:t>PVC pasta &gt; SOL (disperze částic PVC ve směsi změkčovadel) &gt; zahřátí (interakce PVC částic se změkčovadly = ŽELATINACE) &gt; ochlazení &gt; GEL  </a:t>
            </a:r>
          </a:p>
          <a:p>
            <a:r>
              <a:rPr lang="cs-CZ" sz="2800" dirty="0">
                <a:solidFill>
                  <a:srgbClr val="9900CC"/>
                </a:solidFill>
                <a:latin typeface="Arial Black" pitchFamily="34" charset="0"/>
              </a:rPr>
              <a:t>KLÍH (vyroben z KOLAGENU) &gt; SOL (zředěný roztok v teplé vodě) &gt; zahuštění a ochlazení &gt; KLIHOVÁ GALERTA = GEL</a:t>
            </a:r>
          </a:p>
          <a:p>
            <a:r>
              <a:rPr lang="cs-CZ" sz="2800" dirty="0">
                <a:solidFill>
                  <a:srgbClr val="92D050"/>
                </a:solidFill>
                <a:latin typeface="Arial Black" pitchFamily="34" charset="0"/>
              </a:rPr>
              <a:t>POTRAVINÁŘSTVÍ &gt; ROSOL Z ŽELATINY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A43D2-A734-45E0-9702-87A5EC51242B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46B08-A3A8-4F20-A150-7AB49149C5A5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5" name="Obrázek 4" descr="Sol-Gel_Scheme_svg WIKI ENG 0911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7668172" cy="5976664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 rot="19137028">
            <a:off x="-69005" y="2171293"/>
            <a:ext cx="5400600" cy="1811709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2708920"/>
            <a:ext cx="4248472" cy="52322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Škrobu se týká toto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47C3D-E8C4-4533-A852-3EB904197B5C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MAZOVATĚNÍ ŠKROBU PŘF MU 6_3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SolGelCartoon WIKI ENG 0911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0" cy="54607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4290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SOL – velké částice v roztoku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940152" y="56612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Po vyžíhání vznikne pevný GEL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13582</TotalTime>
  <Words>1115</Words>
  <Application>Microsoft Office PowerPoint</Application>
  <PresentationFormat>Předvádění na obrazovce (4:3)</PresentationFormat>
  <Paragraphs>188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Default Design</vt:lpstr>
      <vt:lpstr>PŘÍRODNÍ POLYMERY Polysacharidy I   MAZOVATĚNÍ ŠKROBU  </vt:lpstr>
      <vt:lpstr>Rozpustnost versus botnání</vt:lpstr>
      <vt:lpstr>rozpouštění ŠKROBU</vt:lpstr>
      <vt:lpstr>Chování škrobu ve vodě</vt:lpstr>
      <vt:lpstr>Křivky MAZOVATĚNÍ škrobu ve vodě</vt:lpstr>
      <vt:lpstr>ROTAČNÍ VISKOZIMETR</vt:lpstr>
      <vt:lpstr>SOL &gt; GEL (obecně)</vt:lpstr>
      <vt:lpstr>Prezentace aplikace PowerPoint</vt:lpstr>
      <vt:lpstr>Prezentace aplikace PowerPoint</vt:lpstr>
      <vt:lpstr>Křivka MAZOVATĚNÍ škrobu ve vodě - OBECNĚ</vt:lpstr>
      <vt:lpstr>MAZOVATĚNÍ škrobu – popis jevu 1 převzato  ze skript VŠCHT Praha  ISBN 978-80-7592-089-8</vt:lpstr>
      <vt:lpstr>Schéma MAZOVATĚNÍ škrobu převzato  ze skript VŠCHT Praha  ISBN 978-80-7592-089-8</vt:lpstr>
      <vt:lpstr>MAZOVATĚNÍ škrobu – popis jevu 2 převzato  ze skript VŠCHT Praha  ISBN 978-80-7592-089-8</vt:lpstr>
      <vt:lpstr>Křivky MAZOVATĚNÍ škrobu ve vodě 1</vt:lpstr>
      <vt:lpstr>Křivky MAZOVATĚNÍ různých škrobů ve vodě 2</vt:lpstr>
      <vt:lpstr>Vliv sacharidů a solí na teplotu mazovatění – PROČ ASI?</vt:lpstr>
      <vt:lpstr>Vliv sacharidů a solí na teplotu mazovatění – PROČ ASI?</vt:lpstr>
      <vt:lpstr>Chování škrobového mazu ve vodě</vt:lpstr>
      <vt:lpstr>Křivky MAZOVATĚNÍ škrobu ve vodě 3</vt:lpstr>
      <vt:lpstr>Křivky MAZOVATĚNÍ škrobu ve vodě 4</vt:lpstr>
      <vt:lpstr>Křivka MAZOVATĚNÍ škrobu ve vodě 5</vt:lpstr>
      <vt:lpstr>Křivka MAZOVATĚNÍ škrobu ve vodě 6</vt:lpstr>
      <vt:lpstr>Křivka MAZOVATĚNÍ škrobu ve vodě 7</vt:lpstr>
      <vt:lpstr>Křivka MAZOVATĚNÍ škrobu ve vodě 8</vt:lpstr>
      <vt:lpstr>MAZOVATĚNÍ škrobu ve vodě 9</vt:lpstr>
      <vt:lpstr>Křivka MAZOVATĚNÍ škrobu ve vodě 11</vt:lpstr>
      <vt:lpstr>Jiný typ viskozimetru na měření bodu mazovatění škrobu 1</vt:lpstr>
      <vt:lpstr>Jiný typ viskozimetru na měření bodu mazovatění škrobu 2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791</cp:revision>
  <dcterms:created xsi:type="dcterms:W3CDTF">2008-02-10T16:41:08Z</dcterms:created>
  <dcterms:modified xsi:type="dcterms:W3CDTF">2021-11-03T20:29:17Z</dcterms:modified>
</cp:coreProperties>
</file>