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97" r:id="rId3"/>
    <p:sldId id="399" r:id="rId4"/>
    <p:sldId id="474" r:id="rId5"/>
    <p:sldId id="466" r:id="rId6"/>
    <p:sldId id="400" r:id="rId7"/>
    <p:sldId id="408" r:id="rId8"/>
    <p:sldId id="492" r:id="rId9"/>
    <p:sldId id="491" r:id="rId10"/>
    <p:sldId id="490" r:id="rId11"/>
    <p:sldId id="416" r:id="rId12"/>
    <p:sldId id="475" r:id="rId13"/>
    <p:sldId id="478" r:id="rId14"/>
    <p:sldId id="471" r:id="rId15"/>
    <p:sldId id="414" r:id="rId16"/>
    <p:sldId id="413" r:id="rId17"/>
    <p:sldId id="415" r:id="rId18"/>
    <p:sldId id="495" r:id="rId19"/>
    <p:sldId id="532" r:id="rId20"/>
    <p:sldId id="537" r:id="rId21"/>
    <p:sldId id="552" r:id="rId22"/>
    <p:sldId id="553" r:id="rId23"/>
    <p:sldId id="554" r:id="rId24"/>
    <p:sldId id="411" r:id="rId25"/>
    <p:sldId id="533" r:id="rId26"/>
    <p:sldId id="472" r:id="rId27"/>
    <p:sldId id="538" r:id="rId28"/>
    <p:sldId id="418" r:id="rId29"/>
    <p:sldId id="467" r:id="rId30"/>
    <p:sldId id="479" r:id="rId31"/>
    <p:sldId id="481" r:id="rId32"/>
    <p:sldId id="489" r:id="rId33"/>
    <p:sldId id="480" r:id="rId34"/>
    <p:sldId id="431" r:id="rId35"/>
    <p:sldId id="469" r:id="rId36"/>
    <p:sldId id="536" r:id="rId3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33CC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3511-99EE-4B31-B522-0C264E50E784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B2ED-58EC-44A4-A208-F52E1B2F2939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BD4E-9EC4-44BC-969A-3BACD504303B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2FCE-BA8F-4636-B334-94529E5F6BC3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9A0A-1C29-451B-A579-D8C4691BB5DC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7C67-2B82-4582-8261-AB1CD94F8160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D2BAB-C112-49CB-9AE8-7A0FFB1740E1}" type="datetime1">
              <a:rPr lang="cs-CZ" smtClean="0"/>
              <a:t>30.10.2022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24FF-2FA8-45F6-B9B4-666460B8663B}" type="datetime1">
              <a:rPr lang="cs-CZ" smtClean="0"/>
              <a:t>30.10.2022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64D8-2FA0-4477-90AD-1CB2017824EA}" type="datetime1">
              <a:rPr lang="cs-CZ" smtClean="0"/>
              <a:t>30.10.2022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5754-2315-43D1-B440-2BF5918D1B67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1367-3A6D-40BF-BFC6-A87A9B2410ED}" type="datetime1">
              <a:rPr lang="cs-CZ" smtClean="0"/>
              <a:t>30.10.2022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A3B1-A1AF-4309-8128-A47E6989E822}" type="datetime1">
              <a:rPr lang="cs-CZ" smtClean="0"/>
              <a:t>30.10.2022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6D9E9D9-E5A0-4413-9B62-2DB14A3FCD92}" type="datetime1">
              <a:rPr lang="cs-CZ" smtClean="0"/>
              <a:t>30.10.2022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rch" TargetMode="External"/><Relationship Id="rId2" Type="http://schemas.openxmlformats.org/officeDocument/2006/relationships/hyperlink" Target="https://en.wikipedia.org/wiki/Thiosulf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odometry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STRUKTURA ŠKROBU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9AFB38-A0C4-4008-AF14-D6C746CECAAD}" type="datetime1">
              <a:rPr lang="cs-CZ" smtClean="0"/>
              <a:t>30.10.2022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64088" y="116632"/>
            <a:ext cx="3322712" cy="792088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ŠKROB  versus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CELULÓZA 4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13D0B-BBAA-4DA1-9F7F-014A27399462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3" name="TextovéPole 12"/>
          <p:cNvSpPr txBox="1"/>
          <p:nvPr/>
        </p:nvSpPr>
        <p:spPr>
          <a:xfrm>
            <a:off x="6732240" y="98072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ŠKROB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28184" y="5445224"/>
            <a:ext cx="273630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CELULÓZA</a:t>
            </a:r>
          </a:p>
        </p:txBody>
      </p:sp>
      <p:pic>
        <p:nvPicPr>
          <p:cNvPr id="20" name="Obrázek 19" descr="img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84607" y="2111937"/>
            <a:ext cx="2550449" cy="5472608"/>
          </a:xfrm>
          <a:prstGeom prst="rect">
            <a:avLst/>
          </a:prstGeom>
        </p:spPr>
      </p:pic>
      <p:pic>
        <p:nvPicPr>
          <p:cNvPr id="21" name="Obrázek 20" descr="img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4824536" cy="336303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76056" y="3140968"/>
            <a:ext cx="2420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GLYKOGEN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1520" y="3140968"/>
            <a:ext cx="7272808" cy="504056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51520" y="2204864"/>
            <a:ext cx="4968552" cy="936104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51520" y="1844824"/>
            <a:ext cx="3312368" cy="288032"/>
          </a:xfrm>
          <a:prstGeom prst="rect">
            <a:avLst/>
          </a:prstGeom>
          <a:noFill/>
          <a:ln w="63500">
            <a:solidFill>
              <a:srgbClr val="99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88556D-B0EB-4B38-B634-1AFB8D15431A}"/>
              </a:ext>
            </a:extLst>
          </p:cNvPr>
          <p:cNvSpPr txBox="1"/>
          <p:nvPr/>
        </p:nvSpPr>
        <p:spPr>
          <a:xfrm>
            <a:off x="0" y="6137224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33CC"/>
                </a:solidFill>
              </a:rPr>
              <a:t>Převzato z: Ing. J. Dvořáková: PŘÍRODNÍ POLYMERY, VŠCHT Praha, skripta 1990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490066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&amp; </a:t>
            </a:r>
            <a:r>
              <a:rPr lang="sk-SK" sz="40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1</a:t>
            </a:r>
            <a:endParaRPr lang="cs-CZ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31C15-AE27-473A-B721-64571C4AD26B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10" name="Obrázek 9" descr="img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764704"/>
            <a:ext cx="8449652" cy="54106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35696" y="494116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14127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2240" y="285293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501008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C6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6444208" y="3284984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6804248" y="3861048"/>
            <a:ext cx="504056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584176"/>
          </a:xfrm>
        </p:spPr>
        <p:txBody>
          <a:bodyPr/>
          <a:lstStyle/>
          <a:p>
            <a:r>
              <a:rPr lang="sk-SK" sz="72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Dělení</a:t>
            </a:r>
            <a:r>
              <a:rPr lang="sk-SK" sz="72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1</a:t>
            </a:r>
            <a:r>
              <a:rPr lang="sk-SK" sz="72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b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</a:t>
            </a:r>
            <a:r>
              <a:rPr lang="sk-SK" sz="40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-</a:t>
            </a:r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40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2</a:t>
            </a:r>
            <a:endParaRPr lang="cs-CZ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464496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Selektivní enzymatické rozštěpení </a:t>
            </a:r>
            <a:r>
              <a:rPr lang="sk-SK" b="1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AMYLOPEKTINU </a:t>
            </a:r>
            <a:r>
              <a:rPr lang="sk-SK" dirty="0">
                <a:solidFill>
                  <a:srgbClr val="0000FF"/>
                </a:solidFill>
                <a:ea typeface="Times New Roman"/>
                <a:cs typeface="Times New Roman"/>
              </a:rPr>
              <a:t>na cukry</a:t>
            </a:r>
            <a:endParaRPr lang="cs-CZ" dirty="0">
              <a:solidFill>
                <a:srgbClr val="0000FF"/>
              </a:solidFill>
            </a:endParaRPr>
          </a:p>
          <a:p>
            <a:r>
              <a:rPr lang="cs-CZ" dirty="0">
                <a:solidFill>
                  <a:srgbClr val="008000"/>
                </a:solidFill>
              </a:rPr>
              <a:t>Rozdílná rozpustnost </a:t>
            </a:r>
            <a:r>
              <a:rPr lang="sk-SK" b="1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AMYLOPEKTINU </a:t>
            </a:r>
            <a:r>
              <a:rPr lang="sk-SK" dirty="0">
                <a:solidFill>
                  <a:srgbClr val="008000"/>
                </a:solidFill>
                <a:ea typeface="Times New Roman"/>
                <a:cs typeface="Times New Roman"/>
              </a:rPr>
              <a:t>a</a:t>
            </a:r>
            <a:r>
              <a:rPr lang="sk-SK" b="1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AMYLÓZY</a:t>
            </a:r>
          </a:p>
          <a:p>
            <a:pPr lvl="1"/>
            <a:r>
              <a:rPr lang="sk-SK" b="1" dirty="0" err="1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Směs</a:t>
            </a:r>
            <a:r>
              <a:rPr lang="sk-SK" b="1" dirty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 DMSO + voda &gt; </a:t>
            </a:r>
            <a:r>
              <a:rPr lang="sk-SK" b="1" dirty="0" err="1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rozdílné</a:t>
            </a:r>
            <a:r>
              <a:rPr lang="sk-SK" b="1" dirty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 rozpustnosti</a:t>
            </a:r>
          </a:p>
          <a:p>
            <a:pPr lvl="1"/>
            <a:r>
              <a:rPr lang="cs-CZ" dirty="0">
                <a:latin typeface="Arial Black" pitchFamily="34" charset="0"/>
              </a:rPr>
              <a:t>Voda + </a:t>
            </a:r>
            <a:r>
              <a:rPr lang="cs-CZ" dirty="0" err="1">
                <a:latin typeface="Arial Black" pitchFamily="34" charset="0"/>
              </a:rPr>
              <a:t>NaOH</a:t>
            </a:r>
            <a:r>
              <a:rPr lang="cs-CZ" dirty="0">
                <a:latin typeface="Arial Black" pitchFamily="34" charset="0"/>
              </a:rPr>
              <a:t> &gt; vysolit </a:t>
            </a:r>
            <a:r>
              <a:rPr lang="cs-CZ" dirty="0" err="1">
                <a:latin typeface="Arial Black" pitchFamily="34" charset="0"/>
              </a:rPr>
              <a:t>NaCl</a:t>
            </a:r>
            <a:r>
              <a:rPr lang="cs-CZ" dirty="0">
                <a:latin typeface="Arial Black" pitchFamily="34" charset="0"/>
              </a:rPr>
              <a:t> &gt; </a:t>
            </a:r>
            <a:r>
              <a:rPr lang="sk-SK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v roztoku </a:t>
            </a:r>
            <a:r>
              <a:rPr lang="sk-SK" b="1" dirty="0">
                <a:latin typeface="Arial Black" pitchFamily="34" charset="0"/>
                <a:ea typeface="Times New Roman"/>
                <a:cs typeface="Times New Roman"/>
              </a:rPr>
              <a:t>a</a:t>
            </a:r>
            <a:r>
              <a:rPr lang="sk-SK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b="1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</a:t>
            </a:r>
            <a:r>
              <a:rPr lang="sk-SK" b="1" dirty="0" err="1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gel</a:t>
            </a:r>
            <a:r>
              <a:rPr lang="sk-SK" b="1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b="1" dirty="0">
                <a:latin typeface="Arial Black" pitchFamily="34" charset="0"/>
                <a:ea typeface="Times New Roman"/>
                <a:cs typeface="Times New Roman"/>
              </a:rPr>
              <a:t>(</a:t>
            </a:r>
            <a:r>
              <a:rPr lang="sk-SK" b="1" dirty="0" err="1">
                <a:latin typeface="Arial Black" pitchFamily="34" charset="0"/>
                <a:ea typeface="Times New Roman"/>
                <a:cs typeface="Times New Roman"/>
              </a:rPr>
              <a:t>oddělení</a:t>
            </a:r>
            <a:r>
              <a:rPr lang="sk-SK" b="1" dirty="0">
                <a:latin typeface="Arial Black" pitchFamily="34" charset="0"/>
                <a:ea typeface="Times New Roman"/>
                <a:cs typeface="Times New Roman"/>
              </a:rPr>
              <a:t> trvá </a:t>
            </a:r>
            <a:r>
              <a:rPr lang="sk-SK" b="1" dirty="0" err="1">
                <a:latin typeface="Arial Black" pitchFamily="34" charset="0"/>
                <a:ea typeface="Times New Roman"/>
                <a:cs typeface="Times New Roman"/>
              </a:rPr>
              <a:t>delší</a:t>
            </a:r>
            <a:r>
              <a:rPr lang="sk-SK" b="1" dirty="0">
                <a:latin typeface="Arial Black" pitchFamily="34" charset="0"/>
                <a:ea typeface="Times New Roman"/>
                <a:cs typeface="Times New Roman"/>
              </a:rPr>
              <a:t> dobu)</a:t>
            </a:r>
            <a:endParaRPr lang="cs-CZ" dirty="0"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66AE9-D056-499C-A563-940252701C0B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0B543-6119-4AB5-8461-29CC2594B8B8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0" name="Obrázek 9" descr="img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2376264"/>
          </a:xfrm>
          <a:prstGeom prst="rect">
            <a:avLst/>
          </a:prstGeom>
        </p:spPr>
      </p:pic>
      <p:pic>
        <p:nvPicPr>
          <p:cNvPr id="11" name="Obrázek 10" descr="img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8378140" cy="319006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87016" y="56612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Lze to nazvat „VYSOLENÍ“. Je vidět vliv iontů na rozpustnost polymerů různé struktury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Dě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797152"/>
            <a:ext cx="151216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>Poznámky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&amp; </a:t>
            </a:r>
            <a:r>
              <a:rPr lang="sk-SK" sz="40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3</a:t>
            </a:r>
            <a:br>
              <a:rPr lang="sk-SK" sz="40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sk-SK" sz="40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podobnost</a:t>
            </a:r>
            <a:r>
              <a:rPr lang="sk-SK" sz="40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s </a:t>
            </a:r>
            <a:r>
              <a:rPr lang="sk-SK" sz="4000" b="1" kern="12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polyetylénem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LDPE</a:t>
            </a:r>
            <a:r>
              <a:rPr lang="cs-CZ" dirty="0"/>
              <a:t>	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2613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Větvený</a:t>
            </a:r>
          </a:p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Větší elasticita taveniny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Arial Black" pitchFamily="34" charset="0"/>
              </a:rPr>
              <a:t>HDPE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326133"/>
          </a:xfrm>
        </p:spPr>
        <p:txBody>
          <a:bodyPr/>
          <a:lstStyle/>
          <a:p>
            <a:r>
              <a:rPr lang="cs-CZ" dirty="0">
                <a:latin typeface="Arial Black" pitchFamily="34" charset="0"/>
              </a:rPr>
              <a:t>Lineární</a:t>
            </a:r>
          </a:p>
          <a:p>
            <a:r>
              <a:rPr lang="cs-CZ" dirty="0">
                <a:latin typeface="Arial Black" pitchFamily="34" charset="0"/>
              </a:rPr>
              <a:t>MENŠÍ elasticita taveniny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A2F40-9130-4C5E-85F3-220C52FBFFBA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7" name="Zástupný symbol pro text 10"/>
          <p:cNvSpPr txBox="1">
            <a:spLocks/>
          </p:cNvSpPr>
          <p:nvPr/>
        </p:nvSpPr>
        <p:spPr bwMode="auto">
          <a:xfrm>
            <a:off x="107504" y="3645024"/>
            <a:ext cx="43924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AMYLOPEKTIN</a:t>
            </a:r>
            <a:endParaRPr kumimoji="0" lang="cs-CZ" sz="4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ástupný symbol pro obsah 13"/>
          <p:cNvSpPr txBox="1">
            <a:spLocks/>
          </p:cNvSpPr>
          <p:nvPr/>
        </p:nvSpPr>
        <p:spPr bwMode="auto">
          <a:xfrm>
            <a:off x="683568" y="4509120"/>
            <a:ext cx="4040188" cy="17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Větvený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Větší elasticita taveniny ve směsi škrob - glycerol</a:t>
            </a:r>
          </a:p>
        </p:txBody>
      </p:sp>
      <p:sp>
        <p:nvSpPr>
          <p:cNvPr id="19" name="Zástupný symbol pro text 10"/>
          <p:cNvSpPr txBox="1">
            <a:spLocks/>
          </p:cNvSpPr>
          <p:nvPr/>
        </p:nvSpPr>
        <p:spPr bwMode="auto">
          <a:xfrm>
            <a:off x="4788024" y="3573016"/>
            <a:ext cx="3240360" cy="71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AMYLÓZA</a:t>
            </a:r>
            <a:endParaRPr kumimoji="0" lang="cs-CZ" sz="4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Zástupný symbol pro obsah 13"/>
          <p:cNvSpPr txBox="1">
            <a:spLocks/>
          </p:cNvSpPr>
          <p:nvPr/>
        </p:nvSpPr>
        <p:spPr bwMode="auto">
          <a:xfrm>
            <a:off x="4860032" y="4437112"/>
            <a:ext cx="4040188" cy="17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Lineární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Menší elasticita taveniny ve směsi škrob - glycerol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ea typeface="Times New Roman"/>
                <a:cs typeface="Times New Roman"/>
              </a:rPr>
              <a:t>AMYLOPEKTIN 4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139A7-6479-4E15-8024-0E3DE6616A60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525658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440160" cy="25922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96033" y="4245127"/>
            <a:ext cx="405000" cy="453338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91880" y="3205063"/>
            <a:ext cx="4464496" cy="304698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Na AMYLOPEKTIN  může být vázána jako ester kyselina fosforečná, hlavně ve škrobu bramborovém. </a:t>
            </a:r>
          </a:p>
          <a:p>
            <a:r>
              <a:rPr lang="cs-CZ" sz="2400" b="1" i="1" dirty="0">
                <a:solidFill>
                  <a:srgbClr val="008000"/>
                </a:solidFill>
              </a:rPr>
              <a:t>Na viskozitu vodných roztoků a/nebo gelů má pak vliv kationt (K</a:t>
            </a:r>
            <a:r>
              <a:rPr lang="cs-CZ" sz="2400" b="1" i="1" baseline="30000" dirty="0">
                <a:solidFill>
                  <a:srgbClr val="008000"/>
                </a:solidFill>
              </a:rPr>
              <a:t>+</a:t>
            </a:r>
            <a:r>
              <a:rPr lang="cs-CZ" sz="2400" b="1" i="1" dirty="0">
                <a:solidFill>
                  <a:srgbClr val="008000"/>
                </a:solidFill>
              </a:rPr>
              <a:t>, Ca</a:t>
            </a:r>
            <a:r>
              <a:rPr lang="cs-CZ" sz="2400" b="1" i="1" baseline="30000" dirty="0">
                <a:solidFill>
                  <a:srgbClr val="008000"/>
                </a:solidFill>
              </a:rPr>
              <a:t>+2</a:t>
            </a:r>
            <a:r>
              <a:rPr lang="cs-CZ" sz="2400" b="1" i="1" dirty="0">
                <a:solidFill>
                  <a:srgbClr val="008000"/>
                </a:solidFill>
              </a:rPr>
              <a:t>, Mg</a:t>
            </a:r>
            <a:r>
              <a:rPr lang="cs-CZ" sz="2400" b="1" i="1" baseline="30000" dirty="0">
                <a:solidFill>
                  <a:srgbClr val="008000"/>
                </a:solidFill>
              </a:rPr>
              <a:t>+2</a:t>
            </a:r>
            <a:r>
              <a:rPr lang="cs-CZ" sz="2400" b="1" i="1" dirty="0">
                <a:solidFill>
                  <a:srgbClr val="008000"/>
                </a:solidFill>
              </a:rPr>
              <a:t> atd.)</a:t>
            </a:r>
          </a:p>
        </p:txBody>
      </p:sp>
      <p:pic>
        <p:nvPicPr>
          <p:cNvPr id="14" name="Obrázek 13" descr="img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922509" y="331080"/>
            <a:ext cx="1563677" cy="252028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3" name="Obrázek 12" descr="AMYLOPEKT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2811" y="3279537"/>
            <a:ext cx="4446889" cy="280491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732240" y="357301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6444208" y="3933056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380312" y="414908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C6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 flipH="1">
            <a:off x="6804248" y="4509120"/>
            <a:ext cx="576064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ea typeface="Times New Roman"/>
                <a:cs typeface="Times New Roman"/>
              </a:rPr>
              <a:t>AMYLOPEKTIN 5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B96D2-C688-47B1-98D3-851EB19E0EFF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9" name="Obrázek 8" descr="img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1722" y="-541150"/>
            <a:ext cx="5040560" cy="794029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83568" y="3573016"/>
            <a:ext cx="6552728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27584" y="2852936"/>
            <a:ext cx="7056784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3568" y="4077072"/>
            <a:ext cx="66247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ea typeface="Times New Roman"/>
                <a:cs typeface="Times New Roman"/>
              </a:rPr>
              <a:t>AMYLOPEKTIN 6</a:t>
            </a:r>
            <a:endParaRPr lang="cs-CZ" sz="2800" dirty="0">
              <a:solidFill>
                <a:srgbClr val="0000FF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91264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8000"/>
                          </a:solidFill>
                        </a:rPr>
                        <a:t>Relativně</a:t>
                      </a:r>
                      <a:r>
                        <a:rPr lang="cs-CZ" sz="2000" baseline="0" dirty="0">
                          <a:solidFill>
                            <a:srgbClr val="008000"/>
                          </a:solidFill>
                        </a:rPr>
                        <a:t> střední molekulová hmotnost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>
                          <a:solidFill>
                            <a:srgbClr val="FF0000"/>
                          </a:solidFill>
                          <a:ea typeface="Times New Roman"/>
                          <a:cs typeface="Times New Roman"/>
                        </a:rPr>
                        <a:t>AMYLÓZA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>
                          <a:solidFill>
                            <a:srgbClr val="0000FF"/>
                          </a:solidFill>
                          <a:ea typeface="Times New Roman"/>
                          <a:cs typeface="Times New Roman"/>
                        </a:rPr>
                        <a:t>AMYLOPEKTIN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Zdroj, 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M </a:t>
                      </a:r>
                      <a:r>
                        <a:rPr lang="cs-CZ" sz="2800" baseline="-25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10</a:t>
                      </a:r>
                      <a:r>
                        <a:rPr lang="cs-CZ" sz="2800" baseline="30000" dirty="0"/>
                        <a:t>5</a:t>
                      </a:r>
                      <a:r>
                        <a:rPr lang="cs-CZ" sz="2800" dirty="0"/>
                        <a:t> - 10</a:t>
                      </a:r>
                      <a:r>
                        <a:rPr lang="cs-CZ" sz="2800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10</a:t>
                      </a:r>
                      <a:r>
                        <a:rPr lang="cs-CZ" sz="2800" baseline="30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Kálal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i="1" dirty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2800" i="1" baseline="-25000" dirty="0">
                          <a:solidFill>
                            <a:srgbClr val="7030A0"/>
                          </a:solidFill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i="1" dirty="0">
                          <a:solidFill>
                            <a:srgbClr val="7030A0"/>
                          </a:solidFill>
                        </a:rPr>
                        <a:t>Nebylo nalezeno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M </a:t>
                      </a:r>
                      <a:r>
                        <a:rPr lang="cs-CZ" sz="2800" baseline="-25000" dirty="0"/>
                        <a:t>bez udání zda se jedná o n či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10</a:t>
                      </a:r>
                      <a:r>
                        <a:rPr lang="cs-CZ" sz="2800" baseline="30000" dirty="0"/>
                        <a:t>5</a:t>
                      </a:r>
                      <a:r>
                        <a:rPr lang="cs-CZ" sz="2800" dirty="0"/>
                        <a:t> - 10</a:t>
                      </a:r>
                      <a:r>
                        <a:rPr lang="cs-CZ" sz="2800" baseline="30000" dirty="0"/>
                        <a:t>6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10</a:t>
                      </a:r>
                      <a:r>
                        <a:rPr lang="cs-CZ" sz="2800" baseline="30000" dirty="0"/>
                        <a:t>7</a:t>
                      </a:r>
                      <a:r>
                        <a:rPr lang="cs-CZ" sz="2800" dirty="0"/>
                        <a:t> - 10</a:t>
                      </a:r>
                      <a:r>
                        <a:rPr lang="cs-CZ" sz="2800" baseline="30000" dirty="0"/>
                        <a:t>8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err="1"/>
                        <a:t>Kodet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05742-138C-4773-8D41-B0476BC7412D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86916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Každopádně se jedná o VYSOKÉ HODNOTY,  na úrovni syntetických </a:t>
            </a:r>
            <a:r>
              <a:rPr lang="cs-CZ" sz="2800" b="1" dirty="0" err="1">
                <a:solidFill>
                  <a:srgbClr val="C00000"/>
                </a:solidFill>
              </a:rPr>
              <a:t>polyolefinů</a:t>
            </a:r>
            <a:r>
              <a:rPr lang="cs-CZ" sz="2800" b="1">
                <a:solidFill>
                  <a:srgbClr val="C00000"/>
                </a:solidFill>
              </a:rPr>
              <a:t> (PE, PP)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7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FE8A9-82F3-449C-B657-ECAFFED91819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3887416" cy="3321174"/>
          </a:xfrm>
          <a:prstGeom prst="rect">
            <a:avLst/>
          </a:prstGeom>
          <a:ln w="63500">
            <a:solidFill>
              <a:srgbClr val="0000FF"/>
            </a:solidFill>
            <a:prstDash val="sysDot"/>
          </a:ln>
        </p:spPr>
      </p:pic>
      <p:pic>
        <p:nvPicPr>
          <p:cNvPr id="10" name="Obrázek 9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084" y="2780928"/>
            <a:ext cx="5394401" cy="4059119"/>
          </a:xfrm>
          <a:prstGeom prst="rect">
            <a:avLst/>
          </a:prstGeom>
          <a:ln w="63500">
            <a:solidFill>
              <a:srgbClr val="008000"/>
            </a:solidFill>
            <a:prstDash val="sysDot"/>
          </a:ln>
        </p:spPr>
      </p:pic>
      <p:sp>
        <p:nvSpPr>
          <p:cNvPr id="11" name="TextovéPole 10"/>
          <p:cNvSpPr txBox="1"/>
          <p:nvPr/>
        </p:nvSpPr>
        <p:spPr>
          <a:xfrm>
            <a:off x="179512" y="5229200"/>
            <a:ext cx="3168352" cy="92333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RETROGRADACE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=  z gelu a/nebo roztoku se vylučuje POLYMER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684452" y="6518365"/>
            <a:ext cx="4608512" cy="2160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887416" y="148478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Tento obrázek se týká</a:t>
            </a:r>
          </a:p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 VODNÝCH ROZTOKŮ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8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DC151-A14F-40F8-9101-25C3B5A2A97E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2" name="Obrázek 11" descr="TERMOPLASTICKÝ ŠKROB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1" y="764704"/>
            <a:ext cx="4533975" cy="2448272"/>
          </a:xfrm>
          <a:prstGeom prst="rect">
            <a:avLst/>
          </a:prstGeom>
        </p:spPr>
      </p:pic>
      <p:pic>
        <p:nvPicPr>
          <p:cNvPr id="13" name="Obrázek 12" descr="TERMOPLASTICKÝ ŠKROB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283968" y="2468574"/>
            <a:ext cx="4860032" cy="4389426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37890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G – glukózová jednotka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Definice POLYSACHARIDŮ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1BC31-E65C-46F9-AAAD-08E49BA6CA35}" type="datetime1">
              <a:rPr lang="cs-CZ" smtClean="0"/>
              <a:t>30.10.2022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6" name="Obrázek 5" descr="img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749558" cy="554461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  <p:sp>
        <p:nvSpPr>
          <p:cNvPr id="7" name="Elipsa 6"/>
          <p:cNvSpPr/>
          <p:nvPr/>
        </p:nvSpPr>
        <p:spPr>
          <a:xfrm>
            <a:off x="827584" y="4941168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131840" y="3933056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076056" y="3933056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7092280" y="3933056"/>
            <a:ext cx="216024" cy="216024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827584" y="465313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691680" y="393305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3635896" y="393305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716016" y="465313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724128" y="3933056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300192" y="4797152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084168" y="3717032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6372200" y="2924944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7164288" y="2708920"/>
            <a:ext cx="216024" cy="21602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868144" y="2204864"/>
            <a:ext cx="2232248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>
            <a:off x="4427984" y="2564904"/>
            <a:ext cx="1440160" cy="158417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5868144" y="2564904"/>
            <a:ext cx="360040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20" idx="2"/>
          </p:cNvCxnSpPr>
          <p:nvPr/>
        </p:nvCxnSpPr>
        <p:spPr>
          <a:xfrm flipH="1">
            <a:off x="6804248" y="2564904"/>
            <a:ext cx="180020" cy="72008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6876256" y="2564904"/>
            <a:ext cx="1152128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flipH="1">
            <a:off x="6444208" y="2564904"/>
            <a:ext cx="144016" cy="158417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AMYLOPEKTIN 9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D7D57-2F0F-4388-A488-A709E3B30550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0" y="692696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 OBVYKLE převažuje  AMYLOPEKTIN v poměru 4/1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 </a:t>
            </a:r>
            <a:r>
              <a:rPr lang="cs-CZ" sz="3200" dirty="0">
                <a:solidFill>
                  <a:srgbClr val="9900CC"/>
                </a:solidFill>
                <a:latin typeface="Arial Black" pitchFamily="34" charset="0"/>
              </a:rPr>
              <a:t>AMYLOPEKTIN nedává modré zbarvení s jodem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 </a:t>
            </a:r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některé škroby, např. hrachový, mají jen AMYLÓZU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latin typeface="Arial Black" pitchFamily="34" charset="0"/>
              </a:rPr>
              <a:t> </a:t>
            </a:r>
            <a:r>
              <a:rPr lang="cs-CZ" sz="3200" dirty="0">
                <a:solidFill>
                  <a:srgbClr val="C00000"/>
                </a:solidFill>
                <a:latin typeface="Arial Black" pitchFamily="34" charset="0"/>
              </a:rPr>
              <a:t>Jiné škroby, např. odrůda kukuřice zvaná vosková, mají jen AMYLOPEKTIN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C00000"/>
                </a:solidFill>
                <a:latin typeface="Arial Black" pitchFamily="34" charset="0"/>
              </a:rPr>
              <a:t> AMYLOPEKTIN na vyšší MW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FFC000"/>
                </a:solidFill>
                <a:latin typeface="Arial Black" pitchFamily="34" charset="0"/>
              </a:rPr>
              <a:t> ……………….</a:t>
            </a:r>
          </a:p>
          <a:p>
            <a:r>
              <a:rPr lang="cs-CZ" sz="3200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MWD škrobů 1 (metoda GPC)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DE003-D815-4714-AB9F-8A6DAB834A2E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9" name="Obrázek 8" descr="MWD škrobu scan 18112017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864788"/>
            <a:ext cx="8712968" cy="57859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932040" y="764704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OXIDACE ŠTĚPÍ HLAVNÍ ŘETĚZEC &gt; SNÍŽENÍ MW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4067944" y="2492896"/>
            <a:ext cx="936104" cy="216024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292352" y="2708920"/>
            <a:ext cx="711696" cy="296416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603DCC7-54C0-41E9-9B0D-AA28E3275D1F}"/>
              </a:ext>
            </a:extLst>
          </p:cNvPr>
          <p:cNvCxnSpPr/>
          <p:nvPr/>
        </p:nvCxnSpPr>
        <p:spPr>
          <a:xfrm>
            <a:off x="2051720" y="6525344"/>
            <a:ext cx="489654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MWD škrobů 2 (metoda GPC)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D0E74-82BA-4DE7-BA33-B8F0F2A832A3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2" name="Obrázek 11" descr="MWD škrobu scan 18112017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908720"/>
            <a:ext cx="8662770" cy="594928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868144" y="764704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Co s tím mohl udělat DMSO, to tedy nevím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076056" y="1124744"/>
            <a:ext cx="792088" cy="144016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5436096" y="2996952"/>
            <a:ext cx="792088" cy="144016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63688" y="42210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Různé škroby &gt; různá MWD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MWD škrobů 3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49C2A-3497-48D1-A1E4-AB501DC3B9AD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11" name="Obrázek 10" descr="MWD škrobu scan 18112017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394"/>
            <a:ext cx="8856984" cy="536481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Různé škroby &gt; téměř stejná MWD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635896" y="1340768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Škrob je PŘÍRODNÍ POLYMER  a tak se MWD liší i pro stejné plodiny (zdroje)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Možné uložení molekul 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TUKU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 v obilném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1CF06-4727-4E47-92C8-080378F5AE0A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3" name="Obrázek 12" descr="TERMOPLASTICKÝ ŠKROB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150372"/>
            <a:ext cx="5832648" cy="570762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084168" y="11967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Molekula tuku v šroubovici amylózy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4427984" y="1556792"/>
            <a:ext cx="1728192" cy="223224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012160" y="2132856"/>
            <a:ext cx="313184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900CC"/>
                </a:solidFill>
                <a:latin typeface="Arial Black" pitchFamily="34" charset="0"/>
              </a:rPr>
              <a:t>Mě se toto moc nezdá, protože tuky jsou TRIGLYCERIDY!</a:t>
            </a:r>
          </a:p>
          <a:p>
            <a:r>
              <a:rPr lang="cs-CZ" sz="2400" dirty="0">
                <a:solidFill>
                  <a:srgbClr val="9900CC"/>
                </a:solidFill>
                <a:latin typeface="Arial Black" pitchFamily="34" charset="0"/>
              </a:rPr>
              <a:t>Na tři řetězce je v šroubovici asi málo místa?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NADMOLEKULÁRNÍ STRUKTURA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BD2D1-C259-4BDF-A649-8BFE3E178A1F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10" name="Zástupný symbol pro obsah 9" descr="img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86540" y="41652"/>
            <a:ext cx="3384376" cy="4254416"/>
          </a:xfrm>
        </p:spPr>
      </p:pic>
      <p:pic>
        <p:nvPicPr>
          <p:cNvPr id="11" name="Obrázek 10" descr="img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572000" cy="458112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9512" y="386104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Lineární </a:t>
            </a:r>
            <a:r>
              <a:rPr lang="cs-CZ" sz="2000" b="1" dirty="0">
                <a:solidFill>
                  <a:srgbClr val="FF0000"/>
                </a:solidFill>
                <a:latin typeface="Arial Black" pitchFamily="34" charset="0"/>
              </a:rPr>
              <a:t>AMYLOZA</a:t>
            </a:r>
            <a:r>
              <a:rPr lang="cs-CZ" sz="2000" b="1" dirty="0">
                <a:solidFill>
                  <a:srgbClr val="FF0000"/>
                </a:solidFill>
              </a:rPr>
              <a:t>  krystalizuje – vodíkové můstky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Rozvětvený </a:t>
            </a:r>
            <a:r>
              <a:rPr lang="cs-CZ" sz="2000" b="1" dirty="0">
                <a:solidFill>
                  <a:srgbClr val="0000FF"/>
                </a:solidFill>
                <a:latin typeface="Arial Black" pitchFamily="34" charset="0"/>
              </a:rPr>
              <a:t>AMYLOPEKTIN</a:t>
            </a:r>
            <a:r>
              <a:rPr lang="cs-CZ" sz="2000" b="1" dirty="0">
                <a:solidFill>
                  <a:srgbClr val="0000FF"/>
                </a:solidFill>
              </a:rPr>
              <a:t> – mohou krystalizovat jen větve, pokud jsou dost dlouhé. Základní řetězec může procházet řadou takových krystalických částí.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2000" y="620688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Krystalické části jsou prostoupeny a propojeny částmi amorfními (nekrystalickými), stejně jako je tomu u syntetických SEMIKRYSTALICKÝCH polymerů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cs-CZ" sz="3200" cap="all" dirty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 versus </a:t>
            </a:r>
            <a:r>
              <a:rPr lang="cs-CZ" sz="3200" cap="all" dirty="0" err="1">
                <a:solidFill>
                  <a:srgbClr val="0000FF"/>
                </a:solidFill>
                <a:latin typeface="Arial Black" pitchFamily="34" charset="0"/>
              </a:rPr>
              <a:t>botnání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DAE16-17A0-40D5-AEA0-FE3C0C0D159C}" type="datetime1">
              <a:rPr lang="cs-CZ" smtClean="0"/>
              <a:t>30.10.2022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7" name="Obrázek 6" descr="rozpust verus botn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93439" y="-717175"/>
            <a:ext cx="4741098" cy="84249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55976" y="54452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nebo jiného rozpouštědla (</a:t>
            </a:r>
            <a:r>
              <a:rPr lang="cs-CZ" sz="2000" dirty="0" err="1">
                <a:solidFill>
                  <a:srgbClr val="008000"/>
                </a:solidFill>
                <a:latin typeface="Arial Black" pitchFamily="34" charset="0"/>
              </a:rPr>
              <a:t>solvatačního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 činidla)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563888" y="620688"/>
            <a:ext cx="1728192" cy="936104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164288" y="692696"/>
            <a:ext cx="72008" cy="28083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cs-CZ" sz="3200" cap="all" dirty="0">
                <a:solidFill>
                  <a:srgbClr val="FF0000"/>
                </a:solidFill>
                <a:latin typeface="Arial Black" pitchFamily="34" charset="0"/>
              </a:rPr>
              <a:t>rozpouštění ŠKROBU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7"/>
            <a:ext cx="2133600" cy="268138"/>
          </a:xfrm>
        </p:spPr>
        <p:txBody>
          <a:bodyPr/>
          <a:lstStyle/>
          <a:p>
            <a:pPr>
              <a:defRPr/>
            </a:pPr>
            <a:fld id="{535FC15C-D7D1-43B8-B6B4-F815DC4EC6BC}" type="datetime1">
              <a:rPr lang="cs-CZ" smtClean="0"/>
              <a:t>30.10.2022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</p:spPr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48680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NATIVNÍ ŠKROB není ve STUDENÉ VODĚ  rozpustný, má pouze vodu v kapilárách a ve vodíkových můstcích, cca. 14 – 16 % vody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 Při vložení </a:t>
            </a:r>
            <a:r>
              <a:rPr lang="cs-CZ" sz="2400" cap="all" dirty="0">
                <a:solidFill>
                  <a:srgbClr val="FFC000"/>
                </a:solidFill>
                <a:latin typeface="Arial Black" pitchFamily="34" charset="0"/>
              </a:rPr>
              <a:t>nativního škrobu </a:t>
            </a:r>
            <a:r>
              <a:rPr lang="cs-CZ" sz="2400" dirty="0">
                <a:solidFill>
                  <a:srgbClr val="FFC000"/>
                </a:solidFill>
                <a:latin typeface="Arial Black" pitchFamily="34" charset="0"/>
              </a:rPr>
              <a:t>do vody za laboratorní teploty se jen zaplňují další kapiláry vodou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 Při zvyšování teploty nad cca. 50 °C BOTNÁ , vodíkové můstky se rozrušují  a vzniká DISPERZE ZBOTNANÝCH (hydratovaných) ČÁSTIC VE VODĚ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Po přijetí další vody dojde k </a:t>
            </a:r>
            <a:r>
              <a:rPr lang="cs-CZ" sz="2400" cap="all" dirty="0">
                <a:solidFill>
                  <a:srgbClr val="C00000"/>
                </a:solidFill>
                <a:latin typeface="Arial Black" pitchFamily="34" charset="0"/>
              </a:rPr>
              <a:t>plné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 (maximální pro daný škrob) HYDRATACI, rozpadají se zrna škrobu a vzniká </a:t>
            </a:r>
            <a:r>
              <a:rPr lang="cs-CZ" sz="2400" cap="all" dirty="0">
                <a:solidFill>
                  <a:srgbClr val="C00000"/>
                </a:solidFill>
                <a:latin typeface="Arial Black" pitchFamily="34" charset="0"/>
              </a:rPr>
              <a:t>gel (amylopektin) a </a:t>
            </a:r>
            <a:r>
              <a:rPr lang="cs-CZ" sz="2400" cap="all" dirty="0" err="1">
                <a:solidFill>
                  <a:srgbClr val="C00000"/>
                </a:solidFill>
                <a:latin typeface="Arial Black" pitchFamily="34" charset="0"/>
              </a:rPr>
              <a:t>vysokoviskózní</a:t>
            </a:r>
            <a:r>
              <a:rPr lang="cs-CZ" sz="2400" cap="all" dirty="0">
                <a:solidFill>
                  <a:srgbClr val="C00000"/>
                </a:solidFill>
                <a:latin typeface="Arial Black" pitchFamily="34" charset="0"/>
              </a:rPr>
              <a:t> koloidní roztok (amylóza)</a:t>
            </a:r>
          </a:p>
          <a:p>
            <a:pPr>
              <a:buFont typeface="Arial" pitchFamily="34" charset="0"/>
              <a:buChar char="•"/>
            </a:pPr>
            <a:r>
              <a:rPr lang="cs-CZ" sz="2400" cap="all" dirty="0">
                <a:solidFill>
                  <a:srgbClr val="FF0000"/>
                </a:solidFill>
                <a:latin typeface="Arial Black" pitchFamily="34" charset="0"/>
              </a:rPr>
              <a:t> Výsledný stav se nazývá </a:t>
            </a:r>
            <a:r>
              <a:rPr lang="cs-CZ" sz="4000" i="1" u="sng" cap="all" dirty="0" err="1">
                <a:solidFill>
                  <a:srgbClr val="FF0000"/>
                </a:solidFill>
                <a:latin typeface="Arial Black" pitchFamily="34" charset="0"/>
              </a:rPr>
              <a:t>MAZOVatění</a:t>
            </a:r>
            <a:r>
              <a:rPr lang="cs-CZ" sz="4000" i="1" u="sng" cap="all" dirty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400" i="1" u="sng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Chování škrobu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cs-CZ" sz="3000" b="1" dirty="0">
                <a:solidFill>
                  <a:srgbClr val="0000FF"/>
                </a:solidFill>
              </a:rPr>
              <a:t>Laboratorní teplota: </a:t>
            </a:r>
            <a:r>
              <a:rPr lang="cs-CZ" sz="3000" dirty="0">
                <a:solidFill>
                  <a:srgbClr val="0000FF"/>
                </a:solidFill>
              </a:rPr>
              <a:t>pouze vratné zaplnění kapilár v zrnu škrobu</a:t>
            </a:r>
          </a:p>
          <a:p>
            <a:r>
              <a:rPr lang="cs-CZ" sz="3000" b="1" dirty="0">
                <a:solidFill>
                  <a:srgbClr val="008000"/>
                </a:solidFill>
              </a:rPr>
              <a:t>Zvyšování teploty: </a:t>
            </a:r>
            <a:r>
              <a:rPr lang="cs-CZ" sz="3000" dirty="0">
                <a:solidFill>
                  <a:srgbClr val="008000"/>
                </a:solidFill>
              </a:rPr>
              <a:t>postupná hydratace a rozpad vodíkových můstků, </a:t>
            </a:r>
            <a:r>
              <a:rPr lang="cs-CZ" sz="3000" b="1" dirty="0">
                <a:solidFill>
                  <a:srgbClr val="008000"/>
                </a:solidFill>
              </a:rPr>
              <a:t>rozpouštění AMYLÓZY</a:t>
            </a:r>
            <a:r>
              <a:rPr lang="cs-CZ" sz="3000" dirty="0">
                <a:solidFill>
                  <a:srgbClr val="008000"/>
                </a:solidFill>
              </a:rPr>
              <a:t>, </a:t>
            </a:r>
            <a:r>
              <a:rPr lang="cs-CZ" sz="3000" b="1" i="1" u="sng" dirty="0">
                <a:solidFill>
                  <a:srgbClr val="C00000"/>
                </a:solidFill>
              </a:rPr>
              <a:t>AMYLOPEKTIN  pouze </a:t>
            </a:r>
            <a:r>
              <a:rPr lang="cs-CZ" sz="3000" b="1" i="1" u="sng" dirty="0" err="1">
                <a:solidFill>
                  <a:srgbClr val="C00000"/>
                </a:solidFill>
              </a:rPr>
              <a:t>botná</a:t>
            </a:r>
            <a:r>
              <a:rPr lang="cs-CZ" sz="3000" b="1" i="1" u="sng" dirty="0">
                <a:solidFill>
                  <a:srgbClr val="C00000"/>
                </a:solidFill>
              </a:rPr>
              <a:t>  </a:t>
            </a:r>
          </a:p>
          <a:p>
            <a:r>
              <a:rPr lang="cs-CZ" sz="3000" b="1" dirty="0"/>
              <a:t>Zvyšující se teplota &amp; míchání</a:t>
            </a:r>
            <a:r>
              <a:rPr lang="cs-CZ" sz="3000" dirty="0"/>
              <a:t>: rozpad hydratovaných zrn a dosažení „</a:t>
            </a:r>
            <a:r>
              <a:rPr lang="cs-CZ" sz="3000" b="1" dirty="0">
                <a:solidFill>
                  <a:srgbClr val="FF0000"/>
                </a:solidFill>
              </a:rPr>
              <a:t>BODU MAZOVATĚNÍ ŠKROBU (peptizace)“</a:t>
            </a:r>
          </a:p>
          <a:p>
            <a:r>
              <a:rPr lang="cs-CZ" sz="3600" b="1" dirty="0">
                <a:solidFill>
                  <a:srgbClr val="FF0000"/>
                </a:solidFill>
                <a:latin typeface="Arial Black" pitchFamily="34" charset="0"/>
              </a:rPr>
              <a:t>BOD MAZOVATĚNÍ ŠKROBU  je charakteristický pro různé škroby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416D0-8B55-44B2-A568-3ADEB71AAB05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Princip barevné reakce roztoku škrobu s jódem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3000" dirty="0">
                <a:solidFill>
                  <a:srgbClr val="FF0000"/>
                </a:solidFill>
                <a:latin typeface="Arial Black" pitchFamily="34" charset="0"/>
              </a:rPr>
              <a:t>AMYLÓZA</a:t>
            </a:r>
          </a:p>
          <a:p>
            <a:r>
              <a:rPr lang="cs-CZ" sz="3000" dirty="0" err="1">
                <a:solidFill>
                  <a:srgbClr val="008000"/>
                </a:solidFill>
                <a:latin typeface="Arial Black" pitchFamily="34" charset="0"/>
              </a:rPr>
              <a:t>Helixová</a:t>
            </a:r>
            <a:r>
              <a:rPr lang="cs-CZ" sz="3000" dirty="0">
                <a:solidFill>
                  <a:srgbClr val="008000"/>
                </a:solidFill>
                <a:latin typeface="Arial Black" pitchFamily="34" charset="0"/>
              </a:rPr>
              <a:t> struktura </a:t>
            </a:r>
            <a:r>
              <a:rPr lang="cs-CZ" sz="3000" u="sng" dirty="0">
                <a:solidFill>
                  <a:srgbClr val="008000"/>
                </a:solidFill>
                <a:latin typeface="Arial Black" pitchFamily="34" charset="0"/>
              </a:rPr>
              <a:t>částečně</a:t>
            </a:r>
            <a:r>
              <a:rPr lang="cs-CZ" sz="3000" dirty="0">
                <a:solidFill>
                  <a:srgbClr val="008000"/>
                </a:solidFill>
                <a:latin typeface="Arial Black" pitchFamily="34" charset="0"/>
              </a:rPr>
              <a:t> zachovaná v klubcích makromolekuly </a:t>
            </a:r>
          </a:p>
          <a:p>
            <a:r>
              <a:rPr lang="cs-CZ" sz="3000" dirty="0">
                <a:solidFill>
                  <a:srgbClr val="CC3300"/>
                </a:solidFill>
                <a:latin typeface="Arial Black" pitchFamily="34" charset="0"/>
              </a:rPr>
              <a:t>Interakce  I</a:t>
            </a:r>
            <a:r>
              <a:rPr lang="cs-CZ" sz="3000" baseline="-25000" dirty="0">
                <a:solidFill>
                  <a:srgbClr val="CC3300"/>
                </a:solidFill>
                <a:latin typeface="Arial Black" pitchFamily="34" charset="0"/>
              </a:rPr>
              <a:t>3</a:t>
            </a:r>
            <a:r>
              <a:rPr lang="cs-CZ" sz="3000" baseline="30000" dirty="0">
                <a:solidFill>
                  <a:srgbClr val="CC3300"/>
                </a:solidFill>
                <a:latin typeface="Arial Black" pitchFamily="34" charset="0"/>
              </a:rPr>
              <a:t>-1</a:t>
            </a:r>
            <a:r>
              <a:rPr lang="cs-CZ" sz="3000" dirty="0">
                <a:solidFill>
                  <a:srgbClr val="CC3300"/>
                </a:solidFill>
                <a:latin typeface="Arial Black" pitchFamily="34" charset="0"/>
              </a:rPr>
              <a:t> a/nebo I</a:t>
            </a:r>
            <a:r>
              <a:rPr lang="cs-CZ" sz="3000" baseline="-25000" dirty="0">
                <a:solidFill>
                  <a:srgbClr val="CC3300"/>
                </a:solidFill>
                <a:latin typeface="Arial Black" pitchFamily="34" charset="0"/>
              </a:rPr>
              <a:t>5</a:t>
            </a:r>
            <a:r>
              <a:rPr lang="cs-CZ" sz="3000" baseline="30000" dirty="0">
                <a:solidFill>
                  <a:srgbClr val="CC3300"/>
                </a:solidFill>
                <a:latin typeface="Arial Black" pitchFamily="34" charset="0"/>
              </a:rPr>
              <a:t>-1 </a:t>
            </a:r>
            <a:r>
              <a:rPr lang="cs-CZ" sz="3000" dirty="0">
                <a:solidFill>
                  <a:srgbClr val="CC3300"/>
                </a:solidFill>
                <a:latin typeface="Arial Black" pitchFamily="34" charset="0"/>
              </a:rPr>
              <a:t>s touto strukturou</a:t>
            </a:r>
          </a:p>
          <a:p>
            <a:r>
              <a:rPr lang="cs-CZ" sz="3000" dirty="0">
                <a:solidFill>
                  <a:srgbClr val="0000FF"/>
                </a:solidFill>
                <a:latin typeface="Arial Black" pitchFamily="34" charset="0"/>
              </a:rPr>
              <a:t>„</a:t>
            </a:r>
            <a:r>
              <a:rPr lang="cs-CZ" sz="3000" dirty="0" err="1">
                <a:solidFill>
                  <a:srgbClr val="0000FF"/>
                </a:solidFill>
                <a:latin typeface="Arial Black" pitchFamily="34" charset="0"/>
              </a:rPr>
              <a:t>Charge</a:t>
            </a:r>
            <a:r>
              <a:rPr lang="cs-CZ" sz="3000" dirty="0">
                <a:solidFill>
                  <a:srgbClr val="0000FF"/>
                </a:solidFill>
                <a:latin typeface="Arial Black" pitchFamily="34" charset="0"/>
              </a:rPr>
              <a:t> transfer </a:t>
            </a:r>
            <a:r>
              <a:rPr lang="cs-CZ" sz="3000" dirty="0" err="1">
                <a:solidFill>
                  <a:srgbClr val="0000FF"/>
                </a:solidFill>
                <a:latin typeface="Arial Black" pitchFamily="34" charset="0"/>
              </a:rPr>
              <a:t>complex</a:t>
            </a:r>
            <a:r>
              <a:rPr lang="cs-CZ" sz="3000" dirty="0">
                <a:solidFill>
                  <a:srgbClr val="0000FF"/>
                </a:solidFill>
                <a:latin typeface="Arial Black" pitchFamily="34" charset="0"/>
              </a:rPr>
              <a:t>“</a:t>
            </a:r>
          </a:p>
          <a:p>
            <a:r>
              <a:rPr lang="cs-CZ" sz="3000" dirty="0">
                <a:solidFill>
                  <a:srgbClr val="000099"/>
                </a:solidFill>
                <a:latin typeface="Arial Black" pitchFamily="34" charset="0"/>
              </a:rPr>
              <a:t>Změna barvy  jódu na tmavě modrou</a:t>
            </a:r>
          </a:p>
          <a:p>
            <a:r>
              <a:rPr lang="cs-CZ" sz="3000" dirty="0">
                <a:latin typeface="Arial Black" pitchFamily="34" charset="0"/>
              </a:rPr>
              <a:t>Využití při jodometrických titracích</a:t>
            </a:r>
          </a:p>
          <a:p>
            <a:endParaRPr lang="cs-CZ" sz="3000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03867-AD49-491C-8642-431E640B462D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Druhy PRŮMYSOVĚ VÝZNAMNÝCH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FE73E-B977-41F2-B931-312673BD24DC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8" name="Zástupný symbol pro obsah 7" descr="img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15391" y="206826"/>
            <a:ext cx="5805264" cy="7497084"/>
          </a:xfrm>
        </p:spPr>
      </p:pic>
      <p:sp>
        <p:nvSpPr>
          <p:cNvPr id="7" name="TextovéPole 6"/>
          <p:cNvSpPr txBox="1"/>
          <p:nvPr/>
        </p:nvSpPr>
        <p:spPr>
          <a:xfrm>
            <a:off x="2771800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TVARY ZRN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96734" y="764704"/>
            <a:ext cx="294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</a:p>
          <a:p>
            <a:r>
              <a:rPr lang="cs-CZ" sz="2400" dirty="0">
                <a:solidFill>
                  <a:srgbClr val="00B050"/>
                </a:solidFill>
                <a:latin typeface="Arial Black" pitchFamily="34" charset="0"/>
              </a:rPr>
              <a:t>Podobné je i žito.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A8C45-9C25-48E7-BE1A-136D8542F902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395536" y="116632"/>
            <a:ext cx="822960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Barevná reakce škrobu 1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ázek 7" descr="Dextrin_and_triiod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320480" cy="2693099"/>
          </a:xfrm>
          <a:prstGeom prst="rect">
            <a:avLst/>
          </a:prstGeom>
        </p:spPr>
      </p:pic>
      <p:pic>
        <p:nvPicPr>
          <p:cNvPr id="9" name="Obrázek 8" descr="starch_complexation of Iod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73016"/>
            <a:ext cx="5826224" cy="26083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932040" y="692696"/>
            <a:ext cx="3960440" cy="26776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900CC"/>
                </a:solidFill>
                <a:latin typeface="Arial Black" pitchFamily="34" charset="0"/>
              </a:rPr>
              <a:t>Nad 70 °C zbarvení mizí &gt; škrobový maz je nutno ochladit (nejlépe na pokojovou teplotu), aby se reakce barevně projevila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3573016"/>
            <a:ext cx="3096344" cy="255454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2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(l) + I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&lt;---&gt; 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</a:t>
            </a:r>
            <a:br>
              <a:rPr lang="en-US" sz="2000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&lt;---&gt; starch 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 complex </a:t>
            </a:r>
            <a:br>
              <a:rPr lang="en-US" sz="2000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--------------------------------------... </a:t>
            </a:r>
            <a:br>
              <a:rPr lang="en-US" sz="2000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2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(l) + I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&lt;---&gt; starch 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 complex </a:t>
            </a:r>
            <a:endParaRPr lang="cs-CZ" sz="2000" dirty="0">
              <a:solidFill>
                <a:srgbClr val="99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107504" y="6237312"/>
            <a:ext cx="1152128" cy="476250"/>
          </a:xfrm>
        </p:spPr>
        <p:txBody>
          <a:bodyPr/>
          <a:lstStyle/>
          <a:p>
            <a:pPr>
              <a:defRPr/>
            </a:pPr>
            <a:fld id="{DCD3B897-07E4-48FE-8EF3-EF495695B5C6}" type="datetime1">
              <a:rPr lang="cs-CZ" smtClean="0"/>
              <a:t>30.10.2022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9512" y="5733256"/>
            <a:ext cx="3816424" cy="504056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395536" y="116632"/>
            <a:ext cx="822960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Barevná reakce škrobu 2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11" descr="547starchiodin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4067944" y="620688"/>
            <a:ext cx="4968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Amylose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in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starch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is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responsible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for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the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formation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of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a </a:t>
            </a:r>
            <a:r>
              <a:rPr lang="cs-CZ" sz="2400" b="1" u="sng" dirty="0">
                <a:solidFill>
                  <a:srgbClr val="0033CC"/>
                </a:solidFill>
                <a:latin typeface="Arial Black" pitchFamily="34" charset="0"/>
              </a:rPr>
              <a:t>DEEP BLUE COLOR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in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the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presence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of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b="1" u="sng" dirty="0" err="1">
                <a:solidFill>
                  <a:srgbClr val="9900CC"/>
                </a:solidFill>
                <a:latin typeface="Arial Black" pitchFamily="34" charset="0"/>
              </a:rPr>
              <a:t>iodine</a:t>
            </a:r>
            <a:r>
              <a:rPr lang="cs-CZ" sz="2400" b="1" u="sng" dirty="0">
                <a:solidFill>
                  <a:srgbClr val="9900CC"/>
                </a:solidFill>
                <a:latin typeface="Arial Black" pitchFamily="34" charset="0"/>
              </a:rPr>
              <a:t>. </a:t>
            </a:r>
            <a:r>
              <a:rPr lang="cs-CZ" sz="2400" b="1" dirty="0" err="1">
                <a:solidFill>
                  <a:srgbClr val="9900CC"/>
                </a:solidFill>
              </a:rPr>
              <a:t>The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iodine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molecule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slips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inside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of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the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amylose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coil</a:t>
            </a:r>
            <a:r>
              <a:rPr lang="cs-CZ" sz="2400" b="1" dirty="0">
                <a:solidFill>
                  <a:srgbClr val="9900CC"/>
                </a:solidFill>
              </a:rPr>
              <a:t>. </a:t>
            </a:r>
            <a:r>
              <a:rPr lang="cs-CZ" sz="2400" b="1" dirty="0" err="1">
                <a:solidFill>
                  <a:srgbClr val="9900CC"/>
                </a:solidFill>
              </a:rPr>
              <a:t>Iodine</a:t>
            </a:r>
            <a:r>
              <a:rPr lang="cs-CZ" sz="2400" b="1" dirty="0">
                <a:solidFill>
                  <a:srgbClr val="9900CC"/>
                </a:solidFill>
              </a:rPr>
              <a:t> - 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KI </a:t>
            </a:r>
            <a:r>
              <a:rPr lang="cs-CZ" sz="2400" b="1" dirty="0" err="1">
                <a:solidFill>
                  <a:srgbClr val="FF0000"/>
                </a:solidFill>
                <a:latin typeface="Arial Black" pitchFamily="34" charset="0"/>
              </a:rPr>
              <a:t>Reagent</a:t>
            </a:r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cs-CZ" sz="2400" b="1" dirty="0" err="1">
                <a:solidFill>
                  <a:srgbClr val="008000"/>
                </a:solidFill>
              </a:rPr>
              <a:t>Iodine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is</a:t>
            </a:r>
            <a:r>
              <a:rPr lang="cs-CZ" sz="2400" b="1" dirty="0">
                <a:solidFill>
                  <a:srgbClr val="9900CC"/>
                </a:solidFill>
              </a:rPr>
              <a:t> not </a:t>
            </a:r>
            <a:r>
              <a:rPr lang="cs-CZ" sz="2400" b="1" dirty="0" err="1">
                <a:solidFill>
                  <a:srgbClr val="9900CC"/>
                </a:solidFill>
              </a:rPr>
              <a:t>very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soluble</a:t>
            </a:r>
            <a:r>
              <a:rPr lang="cs-CZ" sz="2400" b="1" dirty="0">
                <a:solidFill>
                  <a:srgbClr val="9900CC"/>
                </a:solidFill>
              </a:rPr>
              <a:t> in </a:t>
            </a:r>
            <a:r>
              <a:rPr lang="cs-CZ" sz="2400" b="1" dirty="0" err="1">
                <a:solidFill>
                  <a:srgbClr val="9900CC"/>
                </a:solidFill>
              </a:rPr>
              <a:t>water</a:t>
            </a:r>
            <a:r>
              <a:rPr lang="cs-CZ" sz="2400" b="1" dirty="0">
                <a:solidFill>
                  <a:srgbClr val="9900CC"/>
                </a:solidFill>
              </a:rPr>
              <a:t>, </a:t>
            </a:r>
            <a:r>
              <a:rPr lang="cs-CZ" sz="2400" b="1" dirty="0" err="1">
                <a:solidFill>
                  <a:srgbClr val="9900CC"/>
                </a:solidFill>
              </a:rPr>
              <a:t>therefore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the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iodine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reagent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is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made</a:t>
            </a:r>
            <a:r>
              <a:rPr lang="cs-CZ" sz="2400" b="1" dirty="0">
                <a:solidFill>
                  <a:srgbClr val="9900CC"/>
                </a:solidFill>
              </a:rPr>
              <a:t> by </a:t>
            </a:r>
            <a:r>
              <a:rPr lang="cs-CZ" sz="2400" b="1" dirty="0" err="1">
                <a:solidFill>
                  <a:srgbClr val="9900CC"/>
                </a:solidFill>
              </a:rPr>
              <a:t>dissolving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iodine</a:t>
            </a:r>
            <a:r>
              <a:rPr lang="cs-CZ" sz="2400" b="1" dirty="0">
                <a:solidFill>
                  <a:srgbClr val="9900CC"/>
                </a:solidFill>
              </a:rPr>
              <a:t> in </a:t>
            </a:r>
            <a:r>
              <a:rPr lang="cs-CZ" sz="2400" b="1" dirty="0" err="1">
                <a:solidFill>
                  <a:srgbClr val="9900CC"/>
                </a:solidFill>
              </a:rPr>
              <a:t>water</a:t>
            </a:r>
            <a:r>
              <a:rPr lang="cs-CZ" sz="2400" b="1" dirty="0">
                <a:solidFill>
                  <a:srgbClr val="9900CC"/>
                </a:solidFill>
              </a:rPr>
              <a:t> in </a:t>
            </a:r>
            <a:r>
              <a:rPr lang="cs-CZ" sz="2400" b="1" dirty="0" err="1">
                <a:solidFill>
                  <a:srgbClr val="9900CC"/>
                </a:solidFill>
              </a:rPr>
              <a:t>the</a:t>
            </a:r>
            <a:r>
              <a:rPr lang="cs-CZ" sz="2400" b="1" dirty="0">
                <a:solidFill>
                  <a:srgbClr val="9900CC"/>
                </a:solidFill>
              </a:rPr>
              <a:t> presence </a:t>
            </a:r>
            <a:r>
              <a:rPr lang="cs-CZ" sz="2400" b="1" dirty="0" err="1">
                <a:solidFill>
                  <a:srgbClr val="9900CC"/>
                </a:solidFill>
              </a:rPr>
              <a:t>of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008000"/>
                </a:solidFill>
              </a:rPr>
              <a:t>potassium</a:t>
            </a:r>
            <a:r>
              <a:rPr lang="cs-CZ" sz="2400" b="1" dirty="0">
                <a:solidFill>
                  <a:srgbClr val="008000"/>
                </a:solidFill>
              </a:rPr>
              <a:t> </a:t>
            </a:r>
            <a:r>
              <a:rPr lang="cs-CZ" sz="2400" b="1" dirty="0" err="1">
                <a:solidFill>
                  <a:srgbClr val="008000"/>
                </a:solidFill>
              </a:rPr>
              <a:t>iodide</a:t>
            </a:r>
            <a:r>
              <a:rPr lang="cs-CZ" sz="2400" b="1" dirty="0">
                <a:solidFill>
                  <a:srgbClr val="9900CC"/>
                </a:solidFill>
              </a:rPr>
              <a:t>. </a:t>
            </a:r>
            <a:r>
              <a:rPr lang="cs-CZ" sz="2400" b="1" dirty="0" err="1">
                <a:solidFill>
                  <a:srgbClr val="9900CC"/>
                </a:solidFill>
              </a:rPr>
              <a:t>This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makes</a:t>
            </a:r>
            <a:r>
              <a:rPr lang="cs-CZ" sz="2400" b="1" dirty="0">
                <a:solidFill>
                  <a:srgbClr val="9900CC"/>
                </a:solidFill>
              </a:rPr>
              <a:t> a </a:t>
            </a:r>
            <a:r>
              <a:rPr lang="cs-CZ" sz="2400" b="1" dirty="0" err="1">
                <a:solidFill>
                  <a:srgbClr val="9900CC"/>
                </a:solidFill>
              </a:rPr>
              <a:t>linear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triiodide</a:t>
            </a:r>
            <a:r>
              <a:rPr lang="cs-CZ" sz="2400" b="1" dirty="0">
                <a:solidFill>
                  <a:srgbClr val="9900CC"/>
                </a:solidFill>
              </a:rPr>
              <a:t> ion </a:t>
            </a:r>
            <a:r>
              <a:rPr lang="cs-CZ" sz="2400" b="1" dirty="0" err="1">
                <a:solidFill>
                  <a:srgbClr val="9900CC"/>
                </a:solidFill>
              </a:rPr>
              <a:t>complex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with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is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soluble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that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slips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into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the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coil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of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the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starch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causing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an</a:t>
            </a:r>
            <a:r>
              <a:rPr lang="cs-CZ" sz="2400" b="1" dirty="0">
                <a:solidFill>
                  <a:srgbClr val="9900CC"/>
                </a:solidFill>
              </a:rPr>
              <a:t> intense </a:t>
            </a:r>
            <a:r>
              <a:rPr lang="cs-CZ" sz="2400" b="1" dirty="0" err="1">
                <a:solidFill>
                  <a:srgbClr val="9900CC"/>
                </a:solidFill>
              </a:rPr>
              <a:t>blue</a:t>
            </a:r>
            <a:r>
              <a:rPr lang="cs-CZ" sz="2400" b="1" dirty="0">
                <a:solidFill>
                  <a:srgbClr val="9900CC"/>
                </a:solidFill>
              </a:rPr>
              <a:t>-</a:t>
            </a:r>
            <a:r>
              <a:rPr lang="cs-CZ" sz="2400" b="1" dirty="0" err="1">
                <a:solidFill>
                  <a:srgbClr val="9900CC"/>
                </a:solidFill>
              </a:rPr>
              <a:t>black</a:t>
            </a:r>
            <a:r>
              <a:rPr lang="cs-CZ" sz="2400" b="1" dirty="0">
                <a:solidFill>
                  <a:srgbClr val="9900CC"/>
                </a:solidFill>
              </a:rPr>
              <a:t> </a:t>
            </a:r>
            <a:r>
              <a:rPr lang="cs-CZ" sz="2400" b="1" dirty="0" err="1">
                <a:solidFill>
                  <a:srgbClr val="9900CC"/>
                </a:solidFill>
              </a:rPr>
              <a:t>color</a:t>
            </a:r>
            <a:r>
              <a:rPr lang="cs-CZ" sz="2400" b="1" dirty="0">
                <a:solidFill>
                  <a:srgbClr val="9900CC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92FF6-EE63-421E-A085-7C5DF3ECB366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395536" y="116632"/>
            <a:ext cx="822960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Barevná reakce škrobu 3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692696"/>
            <a:ext cx="3960440" cy="26776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900CC"/>
                </a:solidFill>
                <a:latin typeface="Arial Black" pitchFamily="34" charset="0"/>
              </a:rPr>
              <a:t>Nad 70 °C zbarvení mizí &gt; škrobový maz je nutno ochladit (nejlépe na pokojovou teplotu), aby se reakce barevně projevila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645024"/>
            <a:ext cx="3096344" cy="255454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2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(l) + I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&lt;---&gt; 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</a:t>
            </a:r>
            <a:br>
              <a:rPr lang="en-US" sz="2000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&lt;---&gt; starch 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 complex </a:t>
            </a:r>
            <a:br>
              <a:rPr lang="en-US" sz="2000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--------------------------------------... </a:t>
            </a:r>
            <a:br>
              <a:rPr lang="en-US" sz="2000" dirty="0">
                <a:solidFill>
                  <a:srgbClr val="9900CC"/>
                </a:solidFill>
                <a:latin typeface="Arial Black" pitchFamily="34" charset="0"/>
              </a:rPr>
            </a:b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2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(l) + I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(</a:t>
            </a:r>
            <a:r>
              <a:rPr lang="en-US" sz="2000" dirty="0" err="1">
                <a:solidFill>
                  <a:srgbClr val="9900CC"/>
                </a:solidFill>
                <a:latin typeface="Arial Black" pitchFamily="34" charset="0"/>
              </a:rPr>
              <a:t>aq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) &lt;---&gt; starch I</a:t>
            </a:r>
            <a:r>
              <a:rPr lang="en-US" sz="2000" baseline="-25000" dirty="0">
                <a:solidFill>
                  <a:srgbClr val="9900CC"/>
                </a:solidFill>
                <a:latin typeface="Arial Black" pitchFamily="34" charset="0"/>
              </a:rPr>
              <a:t>3</a:t>
            </a:r>
            <a:r>
              <a:rPr lang="en-US" sz="2000" baseline="30000" dirty="0">
                <a:solidFill>
                  <a:srgbClr val="9900CC"/>
                </a:solidFill>
                <a:latin typeface="Arial Black" pitchFamily="34" charset="0"/>
              </a:rPr>
              <a:t>-</a:t>
            </a:r>
            <a:r>
              <a:rPr lang="en-US" sz="2000" dirty="0">
                <a:solidFill>
                  <a:srgbClr val="9900CC"/>
                </a:solidFill>
                <a:latin typeface="Arial Black" pitchFamily="34" charset="0"/>
              </a:rPr>
              <a:t> complex </a:t>
            </a:r>
            <a:endParaRPr lang="cs-CZ" sz="2000" dirty="0">
              <a:solidFill>
                <a:srgbClr val="9900CC"/>
              </a:solidFill>
              <a:latin typeface="Arial Black" pitchFamily="34" charset="0"/>
            </a:endParaRPr>
          </a:p>
        </p:txBody>
      </p:sp>
      <p:pic>
        <p:nvPicPr>
          <p:cNvPr id="1026" name="Picture 2" descr="Zubay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764704"/>
            <a:ext cx="381955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688632"/>
          </a:xfrm>
        </p:spPr>
        <p:txBody>
          <a:bodyPr/>
          <a:lstStyle/>
          <a:p>
            <a:r>
              <a:rPr lang="cs-CZ" sz="2800" b="1" dirty="0">
                <a:solidFill>
                  <a:srgbClr val="9900CC"/>
                </a:solidFill>
              </a:rPr>
              <a:t>Důkaz škrobu v potravinách a rostlinném materiálů</a:t>
            </a:r>
          </a:p>
          <a:p>
            <a:r>
              <a:rPr lang="cs-CZ" sz="2800" b="1" i="1" dirty="0">
                <a:solidFill>
                  <a:srgbClr val="0000FF"/>
                </a:solidFill>
                <a:latin typeface="Arial Black" pitchFamily="34" charset="0"/>
              </a:rPr>
              <a:t>Důkaz jodu</a:t>
            </a:r>
          </a:p>
          <a:p>
            <a:pPr algn="ctr">
              <a:buNone/>
            </a:pPr>
            <a:r>
              <a:rPr lang="cs-CZ" b="1" u="sng" dirty="0">
                <a:solidFill>
                  <a:srgbClr val="FF0000"/>
                </a:solidFill>
                <a:latin typeface="Arial Black" pitchFamily="34" charset="0"/>
              </a:rPr>
              <a:t>Jodometrická titrace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/>
              <a:t>The </a:t>
            </a:r>
            <a:r>
              <a:rPr lang="en-US" sz="2000" b="1" dirty="0" err="1">
                <a:solidFill>
                  <a:srgbClr val="008000"/>
                </a:solidFill>
              </a:rPr>
              <a:t>triiodide</a:t>
            </a:r>
            <a:r>
              <a:rPr lang="en-US" sz="2000" b="1" dirty="0"/>
              <a:t> ion solution is then titrated against standard </a:t>
            </a:r>
            <a:r>
              <a:rPr lang="en-US" sz="2000" b="1" dirty="0" err="1">
                <a:hlinkClick r:id="rId2" tooltip="Thiosulfate"/>
              </a:rPr>
              <a:t>thiosulfate</a:t>
            </a:r>
            <a:r>
              <a:rPr lang="en-US" sz="2000" b="1" dirty="0"/>
              <a:t> solution to give iodide again using </a:t>
            </a:r>
            <a:r>
              <a:rPr lang="en-US" sz="2000" b="1" dirty="0">
                <a:hlinkClick r:id="rId3" tooltip="Starch"/>
              </a:rPr>
              <a:t>starch</a:t>
            </a:r>
            <a:r>
              <a:rPr lang="en-US" sz="2000" b="1" dirty="0"/>
              <a:t> indicator: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u="sng" dirty="0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lang="en-US" sz="2000" b="1" u="sng" baseline="-25000" dirty="0">
                <a:solidFill>
                  <a:srgbClr val="0000FF"/>
                </a:solidFill>
                <a:latin typeface="Arial Black" pitchFamily="34" charset="0"/>
              </a:rPr>
              <a:t>3</a:t>
            </a:r>
            <a:r>
              <a:rPr lang="en-US" sz="2000" b="1" u="sng" baseline="30000" dirty="0">
                <a:solidFill>
                  <a:srgbClr val="0000FF"/>
                </a:solidFill>
                <a:latin typeface="Arial Black" pitchFamily="34" charset="0"/>
              </a:rPr>
              <a:t>−</a:t>
            </a:r>
            <a:r>
              <a:rPr lang="en-US" sz="2000" b="1" u="sng" dirty="0">
                <a:solidFill>
                  <a:srgbClr val="0000FF"/>
                </a:solidFill>
                <a:latin typeface="Arial Black" pitchFamily="34" charset="0"/>
              </a:rPr>
              <a:t> + 2 e</a:t>
            </a:r>
            <a:r>
              <a:rPr lang="en-US" sz="2000" b="1" u="sng" baseline="30000" dirty="0">
                <a:solidFill>
                  <a:srgbClr val="0000FF"/>
                </a:solidFill>
                <a:latin typeface="Arial Black" pitchFamily="34" charset="0"/>
              </a:rPr>
              <a:t>−</a:t>
            </a:r>
            <a:r>
              <a:rPr lang="en-US" sz="2000" b="1" u="sng" dirty="0">
                <a:solidFill>
                  <a:srgbClr val="0000FF"/>
                </a:solidFill>
                <a:latin typeface="Arial Black" pitchFamily="34" charset="0"/>
              </a:rPr>
              <a:t> ⇌ 3 I</a:t>
            </a:r>
            <a:r>
              <a:rPr lang="en-US" sz="2000" b="1" u="sng" baseline="30000" dirty="0">
                <a:solidFill>
                  <a:srgbClr val="0000FF"/>
                </a:solidFill>
                <a:latin typeface="Arial Black" pitchFamily="34" charset="0"/>
              </a:rPr>
              <a:t>−</a:t>
            </a:r>
            <a:r>
              <a:rPr lang="en-US" sz="2000" b="1" u="sng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(</a:t>
            </a:r>
            <a:r>
              <a:rPr lang="en-US" sz="2000" b="1" i="1" dirty="0" err="1">
                <a:solidFill>
                  <a:srgbClr val="0000FF"/>
                </a:solidFill>
              </a:rPr>
              <a:t>E</a:t>
            </a:r>
            <a:r>
              <a:rPr lang="en-US" sz="2000" b="1" baseline="30000" dirty="0" err="1">
                <a:solidFill>
                  <a:srgbClr val="0000FF"/>
                </a:solidFill>
              </a:rPr>
              <a:t>o</a:t>
            </a:r>
            <a:r>
              <a:rPr lang="en-US" sz="2000" b="1" dirty="0">
                <a:solidFill>
                  <a:srgbClr val="0000FF"/>
                </a:solidFill>
              </a:rPr>
              <a:t> = + 0.5355 V)Together with reduction potential of </a:t>
            </a:r>
            <a:r>
              <a:rPr lang="en-US" sz="2000" b="1" dirty="0" err="1">
                <a:solidFill>
                  <a:srgbClr val="0000FF"/>
                </a:solidFill>
              </a:rPr>
              <a:t>thiosulfate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  <a:r>
              <a:rPr lang="en-US" sz="2000" b="1" baseline="30000" dirty="0">
                <a:solidFill>
                  <a:srgbClr val="0000FF"/>
                </a:solidFill>
                <a:hlinkClick r:id="rId4"/>
              </a:rPr>
              <a:t>[1]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u="sng" dirty="0">
                <a:solidFill>
                  <a:srgbClr val="008000"/>
                </a:solidFill>
                <a:latin typeface="Arial Black" pitchFamily="34" charset="0"/>
              </a:rPr>
              <a:t>S</a:t>
            </a:r>
            <a:r>
              <a:rPr lang="en-US" sz="2000" b="1" u="sng" baseline="-25000" dirty="0">
                <a:solidFill>
                  <a:srgbClr val="008000"/>
                </a:solidFill>
                <a:latin typeface="Arial Black" pitchFamily="34" charset="0"/>
              </a:rPr>
              <a:t>4</a:t>
            </a:r>
            <a:r>
              <a:rPr lang="en-US" sz="2000" b="1" u="sng" dirty="0">
                <a:solidFill>
                  <a:srgbClr val="008000"/>
                </a:solidFill>
                <a:latin typeface="Arial Black" pitchFamily="34" charset="0"/>
              </a:rPr>
              <a:t>O</a:t>
            </a:r>
            <a:r>
              <a:rPr lang="en-US" sz="2000" b="1" u="sng" baseline="-25000" dirty="0">
                <a:solidFill>
                  <a:srgbClr val="008000"/>
                </a:solidFill>
                <a:latin typeface="Arial Black" pitchFamily="34" charset="0"/>
              </a:rPr>
              <a:t>6</a:t>
            </a:r>
            <a:r>
              <a:rPr lang="en-US" sz="2000" b="1" u="sng" baseline="30000" dirty="0">
                <a:solidFill>
                  <a:srgbClr val="008000"/>
                </a:solidFill>
                <a:latin typeface="Arial Black" pitchFamily="34" charset="0"/>
              </a:rPr>
              <a:t>2−</a:t>
            </a:r>
            <a:r>
              <a:rPr lang="en-US" sz="2000" b="1" u="sng" dirty="0">
                <a:solidFill>
                  <a:srgbClr val="008000"/>
                </a:solidFill>
                <a:latin typeface="Arial Black" pitchFamily="34" charset="0"/>
              </a:rPr>
              <a:t> + 2 e</a:t>
            </a:r>
            <a:r>
              <a:rPr lang="en-US" sz="2000" b="1" u="sng" baseline="30000" dirty="0">
                <a:solidFill>
                  <a:srgbClr val="008000"/>
                </a:solidFill>
                <a:latin typeface="Arial Black" pitchFamily="34" charset="0"/>
              </a:rPr>
              <a:t>−</a:t>
            </a:r>
            <a:r>
              <a:rPr lang="en-US" sz="2000" b="1" u="sng" dirty="0">
                <a:solidFill>
                  <a:srgbClr val="008000"/>
                </a:solidFill>
                <a:latin typeface="Arial Black" pitchFamily="34" charset="0"/>
              </a:rPr>
              <a:t> ⇌ 2 S</a:t>
            </a:r>
            <a:r>
              <a:rPr lang="en-US" sz="2000" b="1" u="sng" baseline="-25000" dirty="0">
                <a:solidFill>
                  <a:srgbClr val="008000"/>
                </a:solidFill>
                <a:latin typeface="Arial Black" pitchFamily="34" charset="0"/>
              </a:rPr>
              <a:t>2</a:t>
            </a:r>
            <a:r>
              <a:rPr lang="en-US" sz="2000" b="1" u="sng" dirty="0">
                <a:solidFill>
                  <a:srgbClr val="008000"/>
                </a:solidFill>
                <a:latin typeface="Arial Black" pitchFamily="34" charset="0"/>
              </a:rPr>
              <a:t>O</a:t>
            </a:r>
            <a:r>
              <a:rPr lang="en-US" sz="2000" b="1" u="sng" baseline="-25000" dirty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en-US" sz="2000" b="1" u="sng" baseline="30000" dirty="0">
                <a:solidFill>
                  <a:srgbClr val="008000"/>
                </a:solidFill>
                <a:latin typeface="Arial Black" pitchFamily="34" charset="0"/>
              </a:rPr>
              <a:t>2−</a:t>
            </a:r>
            <a:r>
              <a:rPr lang="en-US" sz="2000" b="1" u="sng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(</a:t>
            </a:r>
            <a:r>
              <a:rPr lang="en-US" sz="2000" b="1" i="1" dirty="0" err="1">
                <a:solidFill>
                  <a:srgbClr val="008000"/>
                </a:solidFill>
              </a:rPr>
              <a:t>E</a:t>
            </a:r>
            <a:r>
              <a:rPr lang="en-US" sz="2000" b="1" baseline="30000" dirty="0" err="1">
                <a:solidFill>
                  <a:srgbClr val="008000"/>
                </a:solidFill>
              </a:rPr>
              <a:t>o</a:t>
            </a:r>
            <a:r>
              <a:rPr lang="en-US" sz="2000" b="1" dirty="0">
                <a:solidFill>
                  <a:srgbClr val="008000"/>
                </a:solidFill>
              </a:rPr>
              <a:t> = + 0.08 V)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</a:p>
          <a:p>
            <a:pPr marL="457200" indent="-457200" algn="ctr">
              <a:buNone/>
            </a:pPr>
            <a:r>
              <a:rPr lang="en-US" b="1" u="sng" dirty="0">
                <a:solidFill>
                  <a:srgbClr val="FF0000"/>
                </a:solidFill>
                <a:latin typeface="Arial Black" pitchFamily="34" charset="0"/>
              </a:rPr>
              <a:t>The overall reaction is thus:</a:t>
            </a:r>
          </a:p>
          <a:p>
            <a:pPr marL="457200" indent="-457200" algn="just"/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en-US" sz="2000" b="1" u="sng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2000" b="1" u="sng" baseline="30000" dirty="0">
                <a:solidFill>
                  <a:srgbClr val="FF0000"/>
                </a:solidFill>
                <a:latin typeface="Arial Black" pitchFamily="34" charset="0"/>
              </a:rPr>
              <a:t>−</a:t>
            </a:r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 + 2 S</a:t>
            </a:r>
            <a:r>
              <a:rPr lang="en-US" sz="2000" b="1" u="sng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2000" b="1" u="sng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2000" b="1" u="sng" baseline="30000" dirty="0">
                <a:solidFill>
                  <a:srgbClr val="FF0000"/>
                </a:solidFill>
                <a:latin typeface="Arial Black" pitchFamily="34" charset="0"/>
              </a:rPr>
              <a:t>2−</a:t>
            </a:r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 → S</a:t>
            </a:r>
            <a:r>
              <a:rPr lang="en-US" sz="2000" b="1" u="sng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2000" b="1" u="sng" baseline="-25000" dirty="0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en-US" sz="2000" b="1" u="sng" baseline="30000" dirty="0">
                <a:solidFill>
                  <a:srgbClr val="FF0000"/>
                </a:solidFill>
                <a:latin typeface="Arial Black" pitchFamily="34" charset="0"/>
              </a:rPr>
              <a:t>2−</a:t>
            </a:r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 + 3 I</a:t>
            </a:r>
            <a:r>
              <a:rPr lang="en-US" sz="2000" b="1" u="sng" baseline="30000" dirty="0">
                <a:solidFill>
                  <a:srgbClr val="FF0000"/>
                </a:solidFill>
                <a:latin typeface="Arial Black" pitchFamily="34" charset="0"/>
              </a:rPr>
              <a:t>−</a:t>
            </a:r>
            <a:r>
              <a:rPr lang="en-US" sz="2000" b="1" u="sng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 err="1">
                <a:solidFill>
                  <a:srgbClr val="FF0000"/>
                </a:solidFill>
              </a:rPr>
              <a:t>E</a:t>
            </a:r>
            <a:r>
              <a:rPr lang="en-US" sz="2000" b="1" baseline="30000" dirty="0" err="1">
                <a:solidFill>
                  <a:srgbClr val="FF0000"/>
                </a:solidFill>
              </a:rPr>
              <a:t>o</a:t>
            </a:r>
            <a:r>
              <a:rPr lang="en-US" sz="2000" b="1" dirty="0">
                <a:solidFill>
                  <a:srgbClr val="FF0000"/>
                </a:solidFill>
              </a:rPr>
              <a:t> = + 0.4555 V)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For simplicity, the equations will usually be written in terms of aqueous molecular iodine rather than the </a:t>
            </a:r>
            <a:r>
              <a:rPr lang="en-US" sz="2000" b="1" dirty="0" err="1">
                <a:solidFill>
                  <a:srgbClr val="FF0000"/>
                </a:solidFill>
              </a:rPr>
              <a:t>triiodide</a:t>
            </a:r>
            <a:r>
              <a:rPr lang="en-US" sz="2000" b="1" dirty="0">
                <a:solidFill>
                  <a:srgbClr val="FF0000"/>
                </a:solidFill>
              </a:rPr>
              <a:t> ion, as the iodide ion did not participate in the reaction in terms of mole ratio analysis.</a:t>
            </a:r>
            <a:endParaRPr lang="en-US" sz="800" b="1" dirty="0">
              <a:solidFill>
                <a:srgbClr val="FF0000"/>
              </a:solidFill>
            </a:endParaRPr>
          </a:p>
          <a:p>
            <a:pPr lvl="1"/>
            <a:endParaRPr lang="cs-CZ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C18E5-8EE4-41C8-BC89-7840E73340BB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0" y="116632"/>
            <a:ext cx="896448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Barevná reakce škrobu v analytické chemii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D098E-AB97-4F3F-83DA-8AA6FA1849FC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cxnSp>
        <p:nvCxnSpPr>
          <p:cNvPr id="17" name="Přímá spojovací šipka 16"/>
          <p:cNvCxnSpPr/>
          <p:nvPr/>
        </p:nvCxnSpPr>
        <p:spPr>
          <a:xfrm flipH="1">
            <a:off x="2483768" y="764704"/>
            <a:ext cx="36004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92177" y="3741071"/>
            <a:ext cx="405000" cy="453338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07504" y="3284984"/>
            <a:ext cx="4608512" cy="224676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KDE JSOU POTENCIÁLNÍ REAKČNÍ CENTRA V TĚCHTO MAKROMOLEKULÁCH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452320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VĚTVENÍ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7647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ŘETĚZEC</a:t>
            </a:r>
          </a:p>
        </p:txBody>
      </p:sp>
      <p:pic>
        <p:nvPicPr>
          <p:cNvPr id="20" name="Obrázek 19" descr="AMYLOPEKT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068960"/>
            <a:ext cx="4139952" cy="2611307"/>
          </a:xfrm>
          <a:prstGeom prst="rect">
            <a:avLst/>
          </a:prstGeom>
        </p:spPr>
      </p:pic>
      <p:cxnSp>
        <p:nvCxnSpPr>
          <p:cNvPr id="24" name="Přímá spojovací šipka 23"/>
          <p:cNvCxnSpPr/>
          <p:nvPr/>
        </p:nvCxnSpPr>
        <p:spPr>
          <a:xfrm flipH="1">
            <a:off x="6948264" y="2996952"/>
            <a:ext cx="720080" cy="122413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959E7-1ED5-46D5-8EF6-109BE4E957FB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5" name="Obrázek 4" descr="img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930702" y="1514878"/>
            <a:ext cx="5892836" cy="33843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39952" y="188640"/>
            <a:ext cx="46085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 err="1">
                <a:solidFill>
                  <a:srgbClr val="FF0000"/>
                </a:solidFill>
                <a:latin typeface="Arial Black" pitchFamily="34" charset="0"/>
              </a:rPr>
              <a:t>Amylosa</a:t>
            </a:r>
            <a:endParaRPr lang="cs-CZ" sz="4400" cap="all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Vytváří </a:t>
            </a:r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šroubovici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neboli</a:t>
            </a:r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>
                <a:solidFill>
                  <a:srgbClr val="FF0000"/>
                </a:solidFill>
                <a:latin typeface="Arial Black" pitchFamily="34" charset="0"/>
              </a:rPr>
              <a:t>helix</a:t>
            </a:r>
            <a:endParaRPr lang="cs-CZ" sz="2800" cap="all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>
                <a:solidFill>
                  <a:srgbClr val="008000"/>
                </a:solidFill>
                <a:latin typeface="Arial Black" pitchFamily="34" charset="0"/>
              </a:rPr>
              <a:t>Š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est jednotek GLUKOSY na jednu otočku  (závit)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Vazba 1</a:t>
            </a:r>
            <a:r>
              <a:rPr lang="cs-CZ" sz="2800" dirty="0">
                <a:solidFill>
                  <a:srgbClr val="0000FF"/>
                </a:solidFill>
                <a:latin typeface="Symbol" pitchFamily="18" charset="2"/>
              </a:rPr>
              <a:t> ®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4 přes –OH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300 – 1000 jednotek v makromolekule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D0CB3-F2AC-46D7-BCCE-7D650B6660BF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8864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cap="all" dirty="0" err="1">
                <a:solidFill>
                  <a:srgbClr val="FF0000"/>
                </a:solidFill>
                <a:latin typeface="Arial Black" pitchFamily="34" charset="0"/>
              </a:rPr>
              <a:t>Amylosa</a:t>
            </a:r>
            <a:endParaRPr lang="cs-CZ" sz="4400" cap="all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>
                <a:solidFill>
                  <a:srgbClr val="0000FF"/>
                </a:solidFill>
                <a:latin typeface="Arial Black" pitchFamily="34" charset="0"/>
              </a:rPr>
              <a:t>Intramolekulární  VODÍKOVÉ MŮSTKY</a:t>
            </a:r>
            <a:endParaRPr lang="cs-CZ" dirty="0"/>
          </a:p>
        </p:txBody>
      </p:sp>
      <p:pic>
        <p:nvPicPr>
          <p:cNvPr id="7" name="Obrázek 6" descr="vodíkové můstky ve škrobu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55006" y="1930993"/>
            <a:ext cx="5461527" cy="4392489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 flipH="1">
            <a:off x="3275856" y="1412776"/>
            <a:ext cx="2664296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2195736" y="1412776"/>
            <a:ext cx="3816424" cy="3672408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076056" y="2348880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Tyto </a:t>
            </a:r>
            <a:r>
              <a:rPr lang="cs-CZ" sz="2400" cap="all" dirty="0">
                <a:solidFill>
                  <a:srgbClr val="0000FF"/>
                </a:solidFill>
                <a:latin typeface="Arial Black" pitchFamily="34" charset="0"/>
              </a:rPr>
              <a:t>MŮSTKY 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jdou přes – OH skupiny, ne přes molekuly vody.</a:t>
            </a:r>
          </a:p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Voda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dělá můstky </a:t>
            </a:r>
            <a:r>
              <a:rPr lang="cs-CZ" sz="2400" cap="all" dirty="0" err="1">
                <a:solidFill>
                  <a:srgbClr val="0000FF"/>
                </a:solidFill>
                <a:latin typeface="Arial Black" pitchFamily="34" charset="0"/>
              </a:rPr>
              <a:t>MŮSTKY</a:t>
            </a:r>
            <a:r>
              <a:rPr lang="cs-CZ" sz="2400" cap="all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i="1" u="sng" dirty="0">
                <a:solidFill>
                  <a:srgbClr val="0000FF"/>
                </a:solidFill>
                <a:latin typeface="Arial Black" pitchFamily="34" charset="0"/>
              </a:rPr>
              <a:t>hlavně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mezi makromolekulami amylózy,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ale nejen tam </a:t>
            </a:r>
            <a:r>
              <a:rPr lang="cs-CZ" sz="2400">
                <a:solidFill>
                  <a:srgbClr val="008000"/>
                </a:solidFill>
                <a:latin typeface="Arial Black" pitchFamily="34" charset="0"/>
              </a:rPr>
              <a:t>(zapojí se i AMYLOPEKTIN).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259632" y="35010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9900CC"/>
                </a:solidFill>
                <a:latin typeface="Arial Black" pitchFamily="34" charset="0"/>
              </a:rPr>
              <a:t>KYSLÍK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1835696" y="3933056"/>
            <a:ext cx="144016" cy="129614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051720" y="3933056"/>
            <a:ext cx="504056" cy="122413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95936" y="0"/>
            <a:ext cx="4968552" cy="764704"/>
          </a:xfrm>
        </p:spPr>
        <p:txBody>
          <a:bodyPr/>
          <a:lstStyle/>
          <a:p>
            <a:pPr algn="r"/>
            <a:r>
              <a:rPr lang="sk-SK" sz="40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PŠENIČNÝ škrob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AD036-F35B-47C4-AE74-909024754A22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53732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00"/>
                </a:solidFill>
              </a:rPr>
              <a:t>TVARY ZRN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87824" y="26064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Dva druhy zrn!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92288" cy="64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70618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flipH="1">
            <a:off x="2771800" y="4293096"/>
            <a:ext cx="2664296" cy="36004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1763688" y="1628800"/>
            <a:ext cx="2880320" cy="504056"/>
          </a:xfrm>
          <a:prstGeom prst="straightConnector1">
            <a:avLst/>
          </a:prstGeom>
          <a:ln w="508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716016" y="4869160"/>
            <a:ext cx="26642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 Black" pitchFamily="34" charset="0"/>
              </a:rPr>
              <a:t>Jiné větvení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76168-F022-4BC9-B362-9710B1FB5747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5" name="Obrázek 4" descr="1280px-Wheat_starch_gran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81000"/>
            <a:ext cx="7592392" cy="56942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139952" y="404664"/>
            <a:ext cx="4464496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Pšeničný škrob – dvě velikosti zrn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Velikosti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zrn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FBE39-4E36-4899-BF8B-CD9F69763773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Brambory</a:t>
            </a:r>
            <a:r>
              <a:rPr lang="cs-CZ" dirty="0">
                <a:solidFill>
                  <a:srgbClr val="FF0000"/>
                </a:solidFill>
              </a:rPr>
              <a:t>: převážně 10 – 70 </a:t>
            </a:r>
            <a:r>
              <a:rPr lang="cs-CZ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FF0000"/>
                </a:solidFill>
              </a:rPr>
              <a:t>m (ŠIROKÁ distribuce velikostí zrn)</a:t>
            </a:r>
          </a:p>
          <a:p>
            <a:r>
              <a:rPr lang="cs-CZ" b="1" dirty="0">
                <a:solidFill>
                  <a:srgbClr val="0000FF"/>
                </a:solidFill>
              </a:rPr>
              <a:t>Kukuřice</a:t>
            </a:r>
            <a:r>
              <a:rPr lang="cs-CZ" dirty="0">
                <a:solidFill>
                  <a:srgbClr val="0000FF"/>
                </a:solidFill>
              </a:rPr>
              <a:t>: převážně 20 </a:t>
            </a:r>
            <a:r>
              <a:rPr lang="cs-CZ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0000FF"/>
                </a:solidFill>
              </a:rPr>
              <a:t>m (úzká distribuce velikostí zrn)</a:t>
            </a:r>
          </a:p>
          <a:p>
            <a:r>
              <a:rPr lang="cs-CZ" b="1" dirty="0">
                <a:solidFill>
                  <a:srgbClr val="008000"/>
                </a:solidFill>
              </a:rPr>
              <a:t>Pšenice</a:t>
            </a:r>
            <a:r>
              <a:rPr lang="cs-CZ" dirty="0">
                <a:solidFill>
                  <a:srgbClr val="008000"/>
                </a:solidFill>
              </a:rPr>
              <a:t>: </a:t>
            </a:r>
            <a:r>
              <a:rPr lang="cs-CZ" i="1" u="sng" dirty="0">
                <a:solidFill>
                  <a:srgbClr val="008000"/>
                </a:solidFill>
              </a:rPr>
              <a:t>dva druhy zrn</a:t>
            </a:r>
          </a:p>
          <a:p>
            <a:pPr lvl="1"/>
            <a:r>
              <a:rPr lang="cs-CZ" dirty="0">
                <a:solidFill>
                  <a:srgbClr val="008000"/>
                </a:solidFill>
              </a:rPr>
              <a:t>velikost 1 – 10 </a:t>
            </a:r>
            <a:r>
              <a:rPr lang="cs-CZ" dirty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008000"/>
                </a:solidFill>
              </a:rPr>
              <a:t>m  &gt; </a:t>
            </a:r>
            <a:r>
              <a:rPr lang="cs-CZ" b="1" dirty="0">
                <a:solidFill>
                  <a:srgbClr val="008000"/>
                </a:solidFill>
              </a:rPr>
              <a:t>škrob B</a:t>
            </a:r>
            <a:r>
              <a:rPr lang="cs-CZ" dirty="0">
                <a:solidFill>
                  <a:srgbClr val="008000"/>
                </a:solidFill>
              </a:rPr>
              <a:t> (odpadní produkt, </a:t>
            </a:r>
            <a:r>
              <a:rPr lang="cs-CZ" b="1" u="sng" dirty="0">
                <a:solidFill>
                  <a:srgbClr val="008000"/>
                </a:solidFill>
              </a:rPr>
              <a:t>obsahuje proteiny</a:t>
            </a:r>
            <a:r>
              <a:rPr lang="cs-CZ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b="1" i="1" u="sng" dirty="0">
                <a:solidFill>
                  <a:srgbClr val="008000"/>
                </a:solidFill>
              </a:rPr>
              <a:t>velikost 10 – 25 </a:t>
            </a:r>
            <a:r>
              <a:rPr lang="cs-CZ" b="1" i="1" u="sng" dirty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b="1" i="1" u="sng" dirty="0">
                <a:solidFill>
                  <a:srgbClr val="008000"/>
                </a:solidFill>
              </a:rPr>
              <a:t>m &gt; škrob A (výrobek)</a:t>
            </a:r>
          </a:p>
          <a:p>
            <a:r>
              <a:rPr lang="cs-CZ" b="1" dirty="0">
                <a:solidFill>
                  <a:srgbClr val="C00000"/>
                </a:solidFill>
              </a:rPr>
              <a:t>Rýže</a:t>
            </a:r>
            <a:r>
              <a:rPr lang="cs-CZ" dirty="0">
                <a:solidFill>
                  <a:srgbClr val="C00000"/>
                </a:solidFill>
              </a:rPr>
              <a:t>: převážně cca. 5 </a:t>
            </a:r>
            <a:r>
              <a:rPr lang="cs-CZ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cs-CZ" dirty="0">
                <a:solidFill>
                  <a:srgbClr val="C00000"/>
                </a:solidFill>
              </a:rPr>
              <a:t>m (úzká distribuce velikostí zrn)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</a:rPr>
              <a:t>ŠKROB  versus </a:t>
            </a:r>
            <a:r>
              <a:rPr lang="cs-CZ" sz="2800" b="1" dirty="0">
                <a:solidFill>
                  <a:srgbClr val="008000"/>
                </a:solidFill>
              </a:rPr>
              <a:t>CELULÓZA 1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9B0823-178F-4D82-A08E-C52665A6A15D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ŠKROB je polymer z </a:t>
            </a:r>
            <a:r>
              <a:rPr lang="cs-CZ" sz="2000" b="1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3968" y="980728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LIŠÍ SE POLOHOU</a:t>
            </a:r>
          </a:p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cap="all" dirty="0">
                <a:solidFill>
                  <a:srgbClr val="FF0000"/>
                </a:solidFill>
                <a:latin typeface="Arial Black" pitchFamily="34" charset="0"/>
              </a:rPr>
              <a:t>–ch</a:t>
            </a:r>
            <a:r>
              <a:rPr lang="cs-CZ" sz="3200" cap="all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3200" cap="all" dirty="0">
                <a:solidFill>
                  <a:srgbClr val="FF0000"/>
                </a:solidFill>
                <a:latin typeface="Arial Black" pitchFamily="34" charset="0"/>
              </a:rPr>
              <a:t>oh  vůči  -</a:t>
            </a:r>
            <a:r>
              <a:rPr lang="cs-CZ" sz="3200" cap="all" dirty="0" err="1">
                <a:solidFill>
                  <a:srgbClr val="FF0000"/>
                </a:solidFill>
                <a:latin typeface="Arial Black" pitchFamily="34" charset="0"/>
              </a:rPr>
              <a:t>oh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 flipV="1">
            <a:off x="3203848" y="1196752"/>
            <a:ext cx="108012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707904" y="1493168"/>
            <a:ext cx="728464" cy="711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" y="36927"/>
            <a:ext cx="5266928" cy="490066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</a:rPr>
              <a:t>ŠKROB  versus </a:t>
            </a:r>
            <a:r>
              <a:rPr lang="cs-CZ" sz="2800" b="1" dirty="0">
                <a:solidFill>
                  <a:srgbClr val="008000"/>
                </a:solidFill>
              </a:rPr>
              <a:t>CELULÓZA 2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55F77-82F8-425B-9477-81F22E20D3DD}" type="datetime1">
              <a:rPr lang="cs-CZ" smtClean="0"/>
              <a:t>30.10.2022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12" name="Obrázek 11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5589354" cy="2088232"/>
          </a:xfrm>
          <a:prstGeom prst="rect">
            <a:avLst/>
          </a:prstGeom>
          <a:ln w="38100">
            <a:solidFill>
              <a:srgbClr val="0000FF"/>
            </a:solidFill>
            <a:prstDash val="sysDot"/>
          </a:ln>
        </p:spPr>
      </p:pic>
      <p:sp>
        <p:nvSpPr>
          <p:cNvPr id="13" name="TextovéPole 12"/>
          <p:cNvSpPr txBox="1"/>
          <p:nvPr/>
        </p:nvSpPr>
        <p:spPr>
          <a:xfrm>
            <a:off x="4211960" y="98072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ŠKROB</a:t>
            </a:r>
          </a:p>
        </p:txBody>
      </p:sp>
      <p:pic>
        <p:nvPicPr>
          <p:cNvPr id="18" name="Obrázek 17" descr="cellobiosa &amp; celul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140968"/>
            <a:ext cx="7416824" cy="3316543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</p:pic>
      <p:sp>
        <p:nvSpPr>
          <p:cNvPr id="19" name="TextovéPole 18"/>
          <p:cNvSpPr txBox="1"/>
          <p:nvPr/>
        </p:nvSpPr>
        <p:spPr>
          <a:xfrm>
            <a:off x="6012160" y="4077072"/>
            <a:ext cx="2736304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CELULÓZA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9087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411760" y="1268760"/>
            <a:ext cx="288032" cy="7920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267744" y="2636912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 flipV="1">
            <a:off x="2195736" y="2132856"/>
            <a:ext cx="7200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419872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3995936" y="4869160"/>
            <a:ext cx="144016" cy="43204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051720" y="609329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27" name="Přímá spojovací šipka 26"/>
          <p:cNvCxnSpPr/>
          <p:nvPr/>
        </p:nvCxnSpPr>
        <p:spPr>
          <a:xfrm flipV="1">
            <a:off x="2627784" y="5301208"/>
            <a:ext cx="93610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6084168" y="83671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Všimněte si polohy vazby přes kyslík mezi jednotkami glukózy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4A4655-810F-8C26-1164-B8F240776B58}"/>
              </a:ext>
            </a:extLst>
          </p:cNvPr>
          <p:cNvSpPr txBox="1"/>
          <p:nvPr/>
        </p:nvSpPr>
        <p:spPr>
          <a:xfrm>
            <a:off x="5912882" y="36927"/>
            <a:ext cx="3205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00FF"/>
                </a:solidFill>
                <a:latin typeface="Arial Black" panose="020B0A04020102020204" pitchFamily="34" charset="0"/>
              </a:rPr>
              <a:t>Tento dimer je MALTÓZA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215439E-9EF2-33DC-4248-2A17DFE224B3}"/>
              </a:ext>
            </a:extLst>
          </p:cNvPr>
          <p:cNvCxnSpPr>
            <a:cxnSpLocks/>
          </p:cNvCxnSpPr>
          <p:nvPr/>
        </p:nvCxnSpPr>
        <p:spPr>
          <a:xfrm flipH="1">
            <a:off x="3779912" y="404664"/>
            <a:ext cx="2016224" cy="864096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F985C59-8D6C-3A70-9A56-375C1F28DBC2}"/>
              </a:ext>
            </a:extLst>
          </p:cNvPr>
          <p:cNvSpPr txBox="1"/>
          <p:nvPr/>
        </p:nvSpPr>
        <p:spPr>
          <a:xfrm>
            <a:off x="5984890" y="2866871"/>
            <a:ext cx="320596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  <a:latin typeface="Arial Black" panose="020B0A04020102020204" pitchFamily="34" charset="0"/>
              </a:rPr>
              <a:t>Tento dimer je CELOBIÓZA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748C24D-401A-68AB-D3D2-B644277D1F7B}"/>
              </a:ext>
            </a:extLst>
          </p:cNvPr>
          <p:cNvCxnSpPr>
            <a:cxnSpLocks/>
          </p:cNvCxnSpPr>
          <p:nvPr/>
        </p:nvCxnSpPr>
        <p:spPr>
          <a:xfrm flipH="1">
            <a:off x="4572000" y="3279760"/>
            <a:ext cx="1340882" cy="541218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B88CD-FC89-45AC-B71A-BAF671B0FDD9}" type="datetime1">
              <a:rPr lang="cs-CZ" smtClean="0"/>
              <a:t>30.10.2022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STRUKTURA ŠKROBU PŘF MU 6_4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3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339752" y="764704"/>
            <a:ext cx="720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13591</TotalTime>
  <Words>1701</Words>
  <Application>Microsoft Office PowerPoint</Application>
  <PresentationFormat>Předvádění na obrazovce (4:3)</PresentationFormat>
  <Paragraphs>282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Symbol</vt:lpstr>
      <vt:lpstr>Times New Roman</vt:lpstr>
      <vt:lpstr>Default Design</vt:lpstr>
      <vt:lpstr>PŘÍRODNÍ POLYMERY Polysacharidy STRUKTURA ŠKROBU </vt:lpstr>
      <vt:lpstr>Definice POLYSACHARIDŮ</vt:lpstr>
      <vt:lpstr>Druhy PRŮMYSOVĚ VÝZNAMNÝCH škrobů </vt:lpstr>
      <vt:lpstr>PŠENIČNÝ škrob</vt:lpstr>
      <vt:lpstr>Prezentace aplikace PowerPoint</vt:lpstr>
      <vt:lpstr>Velikosti zrn škrobů </vt:lpstr>
      <vt:lpstr>ŠKROB  versus CELULÓZA 1</vt:lpstr>
      <vt:lpstr>ŠKROB  versus CELULÓZA 2</vt:lpstr>
      <vt:lpstr>Prezentace aplikace PowerPoint</vt:lpstr>
      <vt:lpstr>ŠKROB  versus CELULÓZA 4</vt:lpstr>
      <vt:lpstr>AMYLÓZA  &amp; AMYLOPEKTIN 1</vt:lpstr>
      <vt:lpstr>Dělení 1  AMYLÓZA  - AMYLOPEKTIN 2</vt:lpstr>
      <vt:lpstr>Prezentace aplikace PowerPoint</vt:lpstr>
      <vt:lpstr>AMYLÓZA  &amp; AMYLOPEKTIN 3 podobnost s polyetylénem</vt:lpstr>
      <vt:lpstr>AMYLÓZA  &amp; AMYLOPEKTIN 4</vt:lpstr>
      <vt:lpstr>AMYLÓZA  &amp; AMYLOPEKTIN 5</vt:lpstr>
      <vt:lpstr>AMYLÓZA  &amp; AMYLOPEKTIN 6</vt:lpstr>
      <vt:lpstr>AMYLÓZA  &amp; AMYLOPEKTIN 7</vt:lpstr>
      <vt:lpstr>AMYLÓZA  &amp; AMYLOPEKTIN 8</vt:lpstr>
      <vt:lpstr>AMYLÓZA  &amp; AMYLOPEKTIN 9</vt:lpstr>
      <vt:lpstr>MWD škrobů 1 (metoda GPC)</vt:lpstr>
      <vt:lpstr>MWD škrobů 2 (metoda GPC)</vt:lpstr>
      <vt:lpstr>MWD škrobů 3</vt:lpstr>
      <vt:lpstr>Možné uložení molekul TUKU  v obilném škrobu</vt:lpstr>
      <vt:lpstr>NADMOLEKULÁRNÍ STRUKTURA škrobu</vt:lpstr>
      <vt:lpstr>Rozpustnost versus botnání</vt:lpstr>
      <vt:lpstr>rozpouštění ŠKROBU</vt:lpstr>
      <vt:lpstr>Chování škrobu ve vodě</vt:lpstr>
      <vt:lpstr>Princip barevné reakce roztoku škrobu s jódem</vt:lpstr>
      <vt:lpstr>Prezentace aplikace PowerPoint</vt:lpstr>
      <vt:lpstr>Prezentace aplikace PowerPoint</vt:lpstr>
      <vt:lpstr>Prezentace aplikace PowerPoint</vt:lpstr>
      <vt:lpstr>Prezentace aplikace PowerPoint</vt:lpstr>
      <vt:lpstr>AMYLÓZA  &amp; AMYLOPEKTIN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792</cp:revision>
  <dcterms:created xsi:type="dcterms:W3CDTF">2008-02-10T16:41:08Z</dcterms:created>
  <dcterms:modified xsi:type="dcterms:W3CDTF">2022-10-30T17:53:49Z</dcterms:modified>
</cp:coreProperties>
</file>