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415" r:id="rId3"/>
    <p:sldId id="396" r:id="rId4"/>
    <p:sldId id="395" r:id="rId5"/>
    <p:sldId id="429" r:id="rId6"/>
    <p:sldId id="398" r:id="rId7"/>
    <p:sldId id="399" r:id="rId8"/>
    <p:sldId id="428" r:id="rId9"/>
    <p:sldId id="402" r:id="rId10"/>
    <p:sldId id="440" r:id="rId11"/>
    <p:sldId id="434" r:id="rId12"/>
    <p:sldId id="419" r:id="rId13"/>
    <p:sldId id="427" r:id="rId14"/>
    <p:sldId id="435" r:id="rId15"/>
    <p:sldId id="400" r:id="rId16"/>
    <p:sldId id="430" r:id="rId17"/>
    <p:sldId id="431" r:id="rId18"/>
    <p:sldId id="451" r:id="rId19"/>
    <p:sldId id="452" r:id="rId20"/>
    <p:sldId id="444" r:id="rId21"/>
    <p:sldId id="439" r:id="rId22"/>
    <p:sldId id="446" r:id="rId23"/>
    <p:sldId id="450" r:id="rId24"/>
    <p:sldId id="418" r:id="rId25"/>
    <p:sldId id="445" r:id="rId26"/>
    <p:sldId id="401" r:id="rId27"/>
    <p:sldId id="405" r:id="rId28"/>
    <p:sldId id="449" r:id="rId29"/>
    <p:sldId id="411" r:id="rId30"/>
    <p:sldId id="416" r:id="rId31"/>
    <p:sldId id="412" r:id="rId32"/>
    <p:sldId id="436" r:id="rId33"/>
    <p:sldId id="433" r:id="rId34"/>
    <p:sldId id="404" r:id="rId35"/>
    <p:sldId id="423" r:id="rId36"/>
    <p:sldId id="432" r:id="rId37"/>
    <p:sldId id="437" r:id="rId38"/>
    <p:sldId id="438" r:id="rId39"/>
    <p:sldId id="424" r:id="rId40"/>
    <p:sldId id="454" r:id="rId41"/>
    <p:sldId id="447" r:id="rId42"/>
    <p:sldId id="403" r:id="rId43"/>
    <p:sldId id="413" r:id="rId44"/>
    <p:sldId id="426" r:id="rId45"/>
    <p:sldId id="406" r:id="rId46"/>
    <p:sldId id="407" r:id="rId47"/>
    <p:sldId id="408" r:id="rId48"/>
    <p:sldId id="414" r:id="rId49"/>
    <p:sldId id="441" r:id="rId50"/>
    <p:sldId id="442" r:id="rId51"/>
    <p:sldId id="453" r:id="rId52"/>
    <p:sldId id="443" r:id="rId53"/>
    <p:sldId id="409" r:id="rId54"/>
    <p:sldId id="420" r:id="rId55"/>
    <p:sldId id="448" r:id="rId56"/>
    <p:sldId id="410" r:id="rId57"/>
    <p:sldId id="421" r:id="rId58"/>
    <p:sldId id="417" r:id="rId59"/>
    <p:sldId id="422" r:id="rId60"/>
    <p:sldId id="425" r:id="rId61"/>
  </p:sldIdLst>
  <p:sldSz cx="9144000" cy="6858000" type="screen4x3"/>
  <p:notesSz cx="6858000" cy="9144000"/>
  <p:defaultTextStyle>
    <a:defPPr>
      <a:defRPr lang="sk-S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a:srgbClr val="FF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61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58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sk-SK"/>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sk-SK"/>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k-SK" noProof="0"/>
              <a:t>Click to edit Master text styles</a:t>
            </a:r>
          </a:p>
          <a:p>
            <a:pPr lvl="1"/>
            <a:r>
              <a:rPr lang="sk-SK" noProof="0"/>
              <a:t>Second level</a:t>
            </a:r>
          </a:p>
          <a:p>
            <a:pPr lvl="2"/>
            <a:r>
              <a:rPr lang="sk-SK" noProof="0"/>
              <a:t>Third level</a:t>
            </a:r>
          </a:p>
          <a:p>
            <a:pPr lvl="3"/>
            <a:r>
              <a:rPr lang="sk-SK" noProof="0"/>
              <a:t>Fourth level</a:t>
            </a:r>
          </a:p>
          <a:p>
            <a:pPr lvl="4"/>
            <a:r>
              <a:rPr lang="sk-SK" noProof="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sk-SK"/>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AA020E8-AC26-45A2-8DDA-4796D5812D29}" type="slidenum">
              <a:rPr lang="sk-SK"/>
              <a:pPr>
                <a:defRPr/>
              </a:pPr>
              <a:t>‹#›</a:t>
            </a:fld>
            <a:endParaRPr lang="sk-S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fld id="{4D5E694E-5028-4722-B66E-77EA7B7EEED9}" type="datetime1">
              <a:rPr lang="cs-CZ" smtClean="0"/>
              <a:t>02.10.2022</a:t>
            </a:fld>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PŘF MU  4 2022</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022159F9-13B7-4B9F-BAF9-1E91E2B4D075}" type="slidenum">
              <a:rPr lang="sk-SK"/>
              <a:pPr>
                <a:defRPr/>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fld id="{87EDA9FD-4656-4C49-AE32-A35A38694E69}" type="datetime1">
              <a:rPr lang="cs-CZ" smtClean="0"/>
              <a:t>02.10.2022</a:t>
            </a:fld>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PŘF MU  4 2022</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75AE0EF-75A2-445F-BA42-21AAA1105D5A}" type="slidenum">
              <a:rPr lang="sk-SK"/>
              <a:pPr>
                <a:defRPr/>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fld id="{9CB80045-9FCF-47CD-A0E0-FCF95AA0AB80}" type="datetime1">
              <a:rPr lang="cs-CZ" smtClean="0"/>
              <a:t>02.10.2022</a:t>
            </a:fld>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PŘF MU  4 2022</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CCD0A45-28A5-461E-8B92-945FC723D892}" type="slidenum">
              <a:rPr lang="sk-SK"/>
              <a:pPr>
                <a:defRPr/>
              </a:pPr>
              <a:t>‹#›</a:t>
            </a:fld>
            <a:endParaRPr lang="sk-S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abulku 2"/>
          <p:cNvSpPr>
            <a:spLocks noGrp="1"/>
          </p:cNvSpPr>
          <p:nvPr>
            <p:ph type="tbl" idx="1"/>
          </p:nvPr>
        </p:nvSpPr>
        <p:spPr>
          <a:xfrm>
            <a:off x="457200" y="1600200"/>
            <a:ext cx="8229600" cy="4525963"/>
          </a:xfrm>
        </p:spPr>
        <p:txBody>
          <a:bodyPr/>
          <a:lstStyle/>
          <a:p>
            <a:pPr lvl="0"/>
            <a:endParaRPr lang="cs-CZ" noProof="0"/>
          </a:p>
        </p:txBody>
      </p:sp>
      <p:sp>
        <p:nvSpPr>
          <p:cNvPr id="4" name="Rectangle 4"/>
          <p:cNvSpPr>
            <a:spLocks noGrp="1" noChangeArrowheads="1"/>
          </p:cNvSpPr>
          <p:nvPr>
            <p:ph type="dt" sz="half" idx="10"/>
          </p:nvPr>
        </p:nvSpPr>
        <p:spPr>
          <a:ln/>
        </p:spPr>
        <p:txBody>
          <a:bodyPr/>
          <a:lstStyle>
            <a:lvl1pPr>
              <a:defRPr/>
            </a:lvl1pPr>
          </a:lstStyle>
          <a:p>
            <a:pPr>
              <a:defRPr/>
            </a:pPr>
            <a:fld id="{6EAD82E8-9BE5-4772-A7AC-552748CAE1ED}" type="datetime1">
              <a:rPr lang="cs-CZ" smtClean="0"/>
              <a:t>02.10.2022</a:t>
            </a:fld>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PŘF MU  4 2022</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3AF317E-C5B4-4DAB-9674-AFCC279BEA9B}" type="slidenum">
              <a:rPr lang="sk-SK"/>
              <a:pPr>
                <a:defRPr/>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fld id="{8205EF39-A6F9-4883-B540-348D2D996804}" type="datetime1">
              <a:rPr lang="cs-CZ" smtClean="0"/>
              <a:t>02.10.2022</a:t>
            </a:fld>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PŘF MU  4 2022</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3F41B0DE-FA74-4AFF-A5C7-1440790630ED}" type="slidenum">
              <a:rPr lang="sk-SK"/>
              <a:pPr>
                <a:defRPr/>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fld id="{CCD77F2F-C4AA-4F3E-B2EC-111D8FF545D4}" type="datetime1">
              <a:rPr lang="cs-CZ" smtClean="0"/>
              <a:t>02.10.2022</a:t>
            </a:fld>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PŘF MU  4 2022</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43F162C-1DBC-4BD0-B3FA-CB1FC3ECB061}" type="slidenum">
              <a:rPr lang="sk-SK"/>
              <a:pPr>
                <a:defRPr/>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fld id="{7A206264-1E9E-45D0-BE47-E7C178E3A29D}" type="datetime1">
              <a:rPr lang="cs-CZ" smtClean="0"/>
              <a:t>02.10.2022</a:t>
            </a:fld>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a:t>PŘÍRODNÍ POLYMERY PŘF MU  4 2022</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E3668248-660C-447C-855D-37CBFB628770}" type="slidenum">
              <a:rPr lang="sk-SK"/>
              <a:pPr>
                <a:defRPr/>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fld id="{0E87E2CD-CC98-4A41-A243-D9721AF84F3E}" type="datetime1">
              <a:rPr lang="cs-CZ" smtClean="0"/>
              <a:t>02.10.2022</a:t>
            </a:fld>
            <a:endParaRPr lang="sk-SK"/>
          </a:p>
        </p:txBody>
      </p:sp>
      <p:sp>
        <p:nvSpPr>
          <p:cNvPr id="8" name="Rectangle 5"/>
          <p:cNvSpPr>
            <a:spLocks noGrp="1" noChangeArrowheads="1"/>
          </p:cNvSpPr>
          <p:nvPr>
            <p:ph type="ftr" sz="quarter" idx="11"/>
          </p:nvPr>
        </p:nvSpPr>
        <p:spPr>
          <a:ln/>
        </p:spPr>
        <p:txBody>
          <a:bodyPr/>
          <a:lstStyle>
            <a:lvl1pPr>
              <a:defRPr/>
            </a:lvl1pPr>
          </a:lstStyle>
          <a:p>
            <a:pPr>
              <a:defRPr/>
            </a:pPr>
            <a:r>
              <a:rPr lang="pl-PL"/>
              <a:t>PŘÍRODNÍ POLYMERY PŘF MU  4 2022</a:t>
            </a:r>
            <a:endParaRPr lang="sk-SK"/>
          </a:p>
        </p:txBody>
      </p:sp>
      <p:sp>
        <p:nvSpPr>
          <p:cNvPr id="9" name="Rectangle 6"/>
          <p:cNvSpPr>
            <a:spLocks noGrp="1" noChangeArrowheads="1"/>
          </p:cNvSpPr>
          <p:nvPr>
            <p:ph type="sldNum" sz="quarter" idx="12"/>
          </p:nvPr>
        </p:nvSpPr>
        <p:spPr>
          <a:ln/>
        </p:spPr>
        <p:txBody>
          <a:bodyPr/>
          <a:lstStyle>
            <a:lvl1pPr>
              <a:defRPr/>
            </a:lvl1pPr>
          </a:lstStyle>
          <a:p>
            <a:pPr>
              <a:defRPr/>
            </a:pPr>
            <a:fld id="{AA2A1800-BFC7-4E22-8964-B8A4E143B637}" type="slidenum">
              <a:rPr lang="sk-SK"/>
              <a:pPr>
                <a:defRPr/>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fld id="{9D57BBA5-3C32-4BF1-80A1-F8CBA220EB89}" type="datetime1">
              <a:rPr lang="cs-CZ" smtClean="0"/>
              <a:t>02.10.2022</a:t>
            </a:fld>
            <a:endParaRPr lang="sk-SK"/>
          </a:p>
        </p:txBody>
      </p:sp>
      <p:sp>
        <p:nvSpPr>
          <p:cNvPr id="4" name="Rectangle 5"/>
          <p:cNvSpPr>
            <a:spLocks noGrp="1" noChangeArrowheads="1"/>
          </p:cNvSpPr>
          <p:nvPr>
            <p:ph type="ftr" sz="quarter" idx="11"/>
          </p:nvPr>
        </p:nvSpPr>
        <p:spPr>
          <a:ln/>
        </p:spPr>
        <p:txBody>
          <a:bodyPr/>
          <a:lstStyle>
            <a:lvl1pPr>
              <a:defRPr/>
            </a:lvl1pPr>
          </a:lstStyle>
          <a:p>
            <a:pPr>
              <a:defRPr/>
            </a:pPr>
            <a:r>
              <a:rPr lang="pl-PL"/>
              <a:t>PŘÍRODNÍ POLYMERY PŘF MU  4 2022</a:t>
            </a:r>
            <a:endParaRPr lang="sk-SK"/>
          </a:p>
        </p:txBody>
      </p:sp>
      <p:sp>
        <p:nvSpPr>
          <p:cNvPr id="5" name="Rectangle 6"/>
          <p:cNvSpPr>
            <a:spLocks noGrp="1" noChangeArrowheads="1"/>
          </p:cNvSpPr>
          <p:nvPr>
            <p:ph type="sldNum" sz="quarter" idx="12"/>
          </p:nvPr>
        </p:nvSpPr>
        <p:spPr>
          <a:ln/>
        </p:spPr>
        <p:txBody>
          <a:bodyPr/>
          <a:lstStyle>
            <a:lvl1pPr>
              <a:defRPr/>
            </a:lvl1pPr>
          </a:lstStyle>
          <a:p>
            <a:pPr>
              <a:defRPr/>
            </a:pPr>
            <a:fld id="{BD7865BE-C659-4ABD-A817-DED046766B31}"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185B797-BF7D-4DEC-B445-DB8AA3D7602D}" type="datetime1">
              <a:rPr lang="cs-CZ" smtClean="0"/>
              <a:t>02.10.2022</a:t>
            </a:fld>
            <a:endParaRPr lang="sk-SK"/>
          </a:p>
        </p:txBody>
      </p:sp>
      <p:sp>
        <p:nvSpPr>
          <p:cNvPr id="3" name="Rectangle 5"/>
          <p:cNvSpPr>
            <a:spLocks noGrp="1" noChangeArrowheads="1"/>
          </p:cNvSpPr>
          <p:nvPr>
            <p:ph type="ftr" sz="quarter" idx="11"/>
          </p:nvPr>
        </p:nvSpPr>
        <p:spPr>
          <a:ln/>
        </p:spPr>
        <p:txBody>
          <a:bodyPr/>
          <a:lstStyle>
            <a:lvl1pPr>
              <a:defRPr/>
            </a:lvl1pPr>
          </a:lstStyle>
          <a:p>
            <a:pPr>
              <a:defRPr/>
            </a:pPr>
            <a:r>
              <a:rPr lang="pl-PL"/>
              <a:t>PŘÍRODNÍ POLYMERY PŘF MU  4 2022</a:t>
            </a:r>
            <a:endParaRPr lang="sk-SK"/>
          </a:p>
        </p:txBody>
      </p:sp>
      <p:sp>
        <p:nvSpPr>
          <p:cNvPr id="4" name="Rectangle 6"/>
          <p:cNvSpPr>
            <a:spLocks noGrp="1" noChangeArrowheads="1"/>
          </p:cNvSpPr>
          <p:nvPr>
            <p:ph type="sldNum" sz="quarter" idx="12"/>
          </p:nvPr>
        </p:nvSpPr>
        <p:spPr>
          <a:ln/>
        </p:spPr>
        <p:txBody>
          <a:bodyPr/>
          <a:lstStyle>
            <a:lvl1pPr>
              <a:defRPr/>
            </a:lvl1pPr>
          </a:lstStyle>
          <a:p>
            <a:pPr>
              <a:defRPr/>
            </a:pPr>
            <a:fld id="{D2DAE1EA-64DE-4526-BF42-981E8B573A59}" type="slidenum">
              <a:rPr lang="sk-SK"/>
              <a:pPr>
                <a:defRPr/>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fld id="{73EF002E-07A6-47DF-B759-33DF77CF7D68}" type="datetime1">
              <a:rPr lang="cs-CZ" smtClean="0"/>
              <a:t>02.10.2022</a:t>
            </a:fld>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a:t>PŘÍRODNÍ POLYMERY PŘF MU  4 2022</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114294A2-FC15-4664-8301-AA3F984E8460}" type="slidenum">
              <a:rPr lang="sk-SK"/>
              <a:pPr>
                <a:defRPr/>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fld id="{AA5088F8-2F2E-4C47-8E29-E2BB755292DA}" type="datetime1">
              <a:rPr lang="cs-CZ" smtClean="0"/>
              <a:t>02.10.2022</a:t>
            </a:fld>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a:t>PŘÍRODNÍ POLYMERY PŘF MU  4 2022</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69F01612-7D2C-4A80-B82F-FB90E81E0ECC}" type="slidenum">
              <a:rPr lang="sk-SK"/>
              <a:pPr>
                <a:defRPr/>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k-SK"/>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fld id="{37EAA776-9FA7-40D6-97CD-3496409F153A}" type="datetime1">
              <a:rPr lang="cs-CZ" smtClean="0"/>
              <a:t>02.10.2022</a:t>
            </a:fld>
            <a:endParaRPr lang="sk-S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pl-PL"/>
              <a:t>PŘÍRODNÍ POLYMERY PŘF MU  4 2022</a:t>
            </a:r>
            <a:endParaRPr lang="sk-S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5CD623B-DDD8-4A6A-9C50-793E8D3E8A30}" type="slidenum">
              <a:rPr lang="sk-SK"/>
              <a:pPr>
                <a:defRPr/>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en.wikipedia.org/wiki/Tree" TargetMode="External"/><Relationship Id="rId3" Type="http://schemas.openxmlformats.org/officeDocument/2006/relationships/hyperlink" Target="https://en.wikipedia.org/wiki/South_America" TargetMode="External"/><Relationship Id="rId7" Type="http://schemas.openxmlformats.org/officeDocument/2006/relationships/hyperlink" Target="https://en.wikipedia.org/wiki/Cow-tree_(disambiguation)" TargetMode="External"/><Relationship Id="rId2" Type="http://schemas.openxmlformats.org/officeDocument/2006/relationships/hyperlink" Target="https://en.wikipedia.org/wiki/Manilkara" TargetMode="External"/><Relationship Id="rId1" Type="http://schemas.openxmlformats.org/officeDocument/2006/relationships/slideLayout" Target="../slideLayouts/slideLayout7.xml"/><Relationship Id="rId6" Type="http://schemas.openxmlformats.org/officeDocument/2006/relationships/hyperlink" Target="https://en.wikipedia.org/wiki/Manilkara_bidentata" TargetMode="External"/><Relationship Id="rId5" Type="http://schemas.openxmlformats.org/officeDocument/2006/relationships/hyperlink" Target="https://en.wikipedia.org/wiki/Caribbean" TargetMode="External"/><Relationship Id="rId10" Type="http://schemas.openxmlformats.org/officeDocument/2006/relationships/hyperlink" Target="https://en.wikipedia.org/wiki/Natural_gum" TargetMode="External"/><Relationship Id="rId4" Type="http://schemas.openxmlformats.org/officeDocument/2006/relationships/hyperlink" Target="https://en.wikipedia.org/wiki/Central_America" TargetMode="External"/><Relationship Id="rId9" Type="http://schemas.openxmlformats.org/officeDocument/2006/relationships/hyperlink" Target="https://en.wikipedia.org/wiki/Latex"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s.wikipedia.org/wiki/Latex" TargetMode="External"/><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hyperlink" Target="https://cs.wikipedia.org/wiki/%C5%BDv%C3%BDka%C4%8Dka" TargetMode="External"/><Relationship Id="rId4" Type="http://schemas.openxmlformats.org/officeDocument/2006/relationships/hyperlink" Target="https://cs.wikipedia.org/wiki/Kau%C4%8Duk"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cs.wikipedia.org/wiki/Soubor:Isoprene.svg" TargetMode="External"/><Relationship Id="rId1" Type="http://schemas.openxmlformats.org/officeDocument/2006/relationships/slideLayout" Target="../slideLayouts/slideLayout2.xml"/><Relationship Id="rId4" Type="http://schemas.openxmlformats.org/officeDocument/2006/relationships/hyperlink" Target="http://cs.wikipedia.org/wiki/Chemick%C3%BD_vzorec"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en.wikipedia.org/wiki/Static_electricity" TargetMode="External"/><Relationship Id="rId2" Type="http://schemas.openxmlformats.org/officeDocument/2006/relationships/hyperlink" Target="https://en.wikipedia.org/wiki/Physics" TargetMode="External"/><Relationship Id="rId1" Type="http://schemas.openxmlformats.org/officeDocument/2006/relationships/slideLayout" Target="../slideLayouts/slideLayout2.xml"/><Relationship Id="rId6" Type="http://schemas.openxmlformats.org/officeDocument/2006/relationships/hyperlink" Target="https://en.wikipedia.org/wiki/Polypropylene" TargetMode="External"/><Relationship Id="rId5" Type="http://schemas.openxmlformats.org/officeDocument/2006/relationships/hyperlink" Target="https://en.wikipedia.org/wiki/Battery_(electricity)" TargetMode="External"/><Relationship Id="rId4" Type="http://schemas.openxmlformats.org/officeDocument/2006/relationships/hyperlink" Target="https://en.wikipedia.org/wiki/Triboelectric_effect"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hyperlink" Target="http://www.synthosgroup.com/"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en.wikipedia.org/wiki/Mooney_viscometer"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hyperlink" Target="https://en.wikipedia.org/wiki/Balat%C3%A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107504" y="274638"/>
            <a:ext cx="8784976" cy="3802434"/>
          </a:xfrm>
        </p:spPr>
        <p:txBody>
          <a:bodyPr/>
          <a:lstStyle/>
          <a:p>
            <a:pPr eaLnBrk="1" hangingPunct="1"/>
            <a:r>
              <a:rPr lang="sk-SK" sz="5400" b="1" dirty="0">
                <a:solidFill>
                  <a:srgbClr val="FF0000"/>
                </a:solidFill>
                <a:latin typeface="Arial Black" pitchFamily="34" charset="0"/>
              </a:rPr>
              <a:t>PŘÍRODNÍ POLYMERY</a:t>
            </a:r>
            <a:br>
              <a:rPr lang="sk-SK" sz="4000" b="1" dirty="0">
                <a:solidFill>
                  <a:srgbClr val="FF0000"/>
                </a:solidFill>
                <a:latin typeface="Arial Black" pitchFamily="34" charset="0"/>
              </a:rPr>
            </a:br>
            <a:r>
              <a:rPr lang="cs-CZ" sz="5400" b="1" kern="1200" dirty="0" err="1">
                <a:solidFill>
                  <a:srgbClr val="008000"/>
                </a:solidFill>
                <a:latin typeface="Arial Black" pitchFamily="34" charset="0"/>
                <a:ea typeface="Times New Roman"/>
                <a:cs typeface="Times New Roman"/>
              </a:rPr>
              <a:t>Polyterpeny</a:t>
            </a:r>
            <a:br>
              <a:rPr lang="cs-CZ" sz="5400" b="1" kern="1200">
                <a:solidFill>
                  <a:srgbClr val="008000"/>
                </a:solidFill>
                <a:latin typeface="Arial Black" pitchFamily="34" charset="0"/>
                <a:ea typeface="Times New Roman"/>
                <a:cs typeface="Times New Roman"/>
              </a:rPr>
            </a:br>
            <a:r>
              <a:rPr lang="cs-CZ" sz="5400" b="1" kern="1200">
                <a:solidFill>
                  <a:srgbClr val="008000"/>
                </a:solidFill>
                <a:latin typeface="Arial Black" pitchFamily="34" charset="0"/>
                <a:ea typeface="Times New Roman"/>
                <a:cs typeface="Times New Roman"/>
              </a:rPr>
              <a:t>PŘÍRODNÍ </a:t>
            </a:r>
            <a:r>
              <a:rPr lang="cs-CZ" sz="5400" b="1" kern="1200" dirty="0">
                <a:solidFill>
                  <a:srgbClr val="008000"/>
                </a:solidFill>
                <a:latin typeface="Arial Black" pitchFamily="34" charset="0"/>
                <a:ea typeface="Times New Roman"/>
                <a:cs typeface="Times New Roman"/>
              </a:rPr>
              <a:t>KAUČUK</a:t>
            </a:r>
            <a:r>
              <a:rPr lang="cs-CZ" sz="7200" b="1" kern="1200" dirty="0">
                <a:solidFill>
                  <a:srgbClr val="008000"/>
                </a:solidFill>
                <a:latin typeface="Arial Black" pitchFamily="34" charset="0"/>
                <a:ea typeface="Times New Roman"/>
                <a:cs typeface="Times New Roman"/>
              </a:rPr>
              <a:t> </a:t>
            </a:r>
            <a:endParaRPr lang="sk-SK" sz="4000" b="1" dirty="0">
              <a:solidFill>
                <a:srgbClr val="008000"/>
              </a:solidFill>
              <a:latin typeface="Arial Black" pitchFamily="34" charset="0"/>
            </a:endParaRPr>
          </a:p>
        </p:txBody>
      </p:sp>
      <p:sp>
        <p:nvSpPr>
          <p:cNvPr id="3078" name="Zástupný symbol pro datum 5"/>
          <p:cNvSpPr>
            <a:spLocks noGrp="1"/>
          </p:cNvSpPr>
          <p:nvPr>
            <p:ph type="dt" sz="half" idx="10"/>
          </p:nvPr>
        </p:nvSpPr>
        <p:spPr>
          <a:noFill/>
        </p:spPr>
        <p:txBody>
          <a:bodyPr/>
          <a:lstStyle/>
          <a:p>
            <a:fld id="{065FA903-1866-4F4A-8C14-20C5EB6E93B1}" type="datetime1">
              <a:rPr lang="cs-CZ" smtClean="0"/>
              <a:t>02.10.2022</a:t>
            </a:fld>
            <a:endParaRPr lang="sk-SK"/>
          </a:p>
        </p:txBody>
      </p:sp>
      <p:sp>
        <p:nvSpPr>
          <p:cNvPr id="3074" name="Zástupný symbol pro zápatí 4"/>
          <p:cNvSpPr>
            <a:spLocks noGrp="1"/>
          </p:cNvSpPr>
          <p:nvPr>
            <p:ph type="ftr" sz="quarter" idx="11"/>
          </p:nvPr>
        </p:nvSpPr>
        <p:spPr>
          <a:noFill/>
        </p:spPr>
        <p:txBody>
          <a:bodyPr/>
          <a:lstStyle/>
          <a:p>
            <a:r>
              <a:rPr lang="pl-PL" dirty="0"/>
              <a:t>PŘÍRODNÍ POLYMERY PŘF MU  4 2022</a:t>
            </a:r>
            <a:endParaRPr lang="sk-SK" dirty="0"/>
          </a:p>
        </p:txBody>
      </p:sp>
      <p:sp>
        <p:nvSpPr>
          <p:cNvPr id="3075" name="Zástupný symbol pro číslo snímku 5"/>
          <p:cNvSpPr>
            <a:spLocks noGrp="1"/>
          </p:cNvSpPr>
          <p:nvPr>
            <p:ph type="sldNum" sz="quarter" idx="12"/>
          </p:nvPr>
        </p:nvSpPr>
        <p:spPr>
          <a:noFill/>
        </p:spPr>
        <p:txBody>
          <a:bodyPr/>
          <a:lstStyle/>
          <a:p>
            <a:fld id="{6C0CBC22-831C-497A-92CA-C8075AB01A1C}" type="slidenum">
              <a:rPr lang="sk-SK" smtClean="0"/>
              <a:pPr/>
              <a:t>1</a:t>
            </a:fld>
            <a:endParaRPr lang="sk-SK"/>
          </a:p>
        </p:txBody>
      </p:sp>
      <p:sp>
        <p:nvSpPr>
          <p:cNvPr id="7" name="Rectangle 3"/>
          <p:cNvSpPr txBox="1">
            <a:spLocks noChangeArrowheads="1"/>
          </p:cNvSpPr>
          <p:nvPr/>
        </p:nvSpPr>
        <p:spPr bwMode="auto">
          <a:xfrm>
            <a:off x="539552" y="4797152"/>
            <a:ext cx="8064896" cy="144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sz="3600" b="1" i="0" u="none" strike="noStrike" kern="0" cap="none" spc="0" normalizeH="0" baseline="0" noProof="0" dirty="0">
                <a:ln>
                  <a:noFill/>
                </a:ln>
                <a:solidFill>
                  <a:srgbClr val="0000FF"/>
                </a:solidFill>
                <a:effectLst/>
                <a:uLnTx/>
                <a:uFillTx/>
                <a:latin typeface="Arial Black" pitchFamily="34" charset="0"/>
                <a:ea typeface="+mn-ea"/>
                <a:cs typeface="+mn-cs"/>
              </a:rPr>
              <a:t>RNDr. Ladislav Pospíšil, CSc.</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sz="3600" b="1" i="0" u="none" strike="noStrike" kern="0" cap="none" spc="0" normalizeH="0" baseline="0" noProof="0" dirty="0">
                <a:ln>
                  <a:noFill/>
                </a:ln>
                <a:solidFill>
                  <a:srgbClr val="0000FF"/>
                </a:solidFill>
                <a:effectLst/>
                <a:uLnTx/>
                <a:uFillTx/>
                <a:latin typeface="Arial Black" pitchFamily="34" charset="0"/>
                <a:ea typeface="+mn-ea"/>
                <a:cs typeface="+mn-cs"/>
              </a:rPr>
              <a:t>UČO:29716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379F1153-92B0-44ED-A89C-0D4E0EBAF9AD}"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10</a:t>
            </a:fld>
            <a:endParaRPr lang="sk-SK"/>
          </a:p>
        </p:txBody>
      </p:sp>
      <p:pic>
        <p:nvPicPr>
          <p:cNvPr id="5" name="Obrázek 4" descr="Přírodní kaučuk - sběr ze stromů003.jpg"/>
          <p:cNvPicPr>
            <a:picLocks noChangeAspect="1"/>
          </p:cNvPicPr>
          <p:nvPr/>
        </p:nvPicPr>
        <p:blipFill>
          <a:blip r:embed="rId2" cstate="print"/>
          <a:stretch>
            <a:fillRect/>
          </a:stretch>
        </p:blipFill>
        <p:spPr>
          <a:xfrm>
            <a:off x="0" y="116631"/>
            <a:ext cx="4932040" cy="4839419"/>
          </a:xfrm>
          <a:prstGeom prst="rect">
            <a:avLst/>
          </a:prstGeom>
        </p:spPr>
      </p:pic>
      <p:pic>
        <p:nvPicPr>
          <p:cNvPr id="6" name="Obrázek 5" descr="Přírodní kaučuk - sběr ze stromů002.jpg"/>
          <p:cNvPicPr>
            <a:picLocks noChangeAspect="1"/>
          </p:cNvPicPr>
          <p:nvPr/>
        </p:nvPicPr>
        <p:blipFill>
          <a:blip r:embed="rId3" cstate="print"/>
          <a:stretch>
            <a:fillRect/>
          </a:stretch>
        </p:blipFill>
        <p:spPr>
          <a:xfrm>
            <a:off x="257377" y="5877272"/>
            <a:ext cx="8886623" cy="850784"/>
          </a:xfrm>
          <a:prstGeom prst="rect">
            <a:avLst/>
          </a:prstGeom>
        </p:spPr>
      </p:pic>
      <p:sp>
        <p:nvSpPr>
          <p:cNvPr id="7" name="TextovéPole 6"/>
          <p:cNvSpPr txBox="1"/>
          <p:nvPr/>
        </p:nvSpPr>
        <p:spPr>
          <a:xfrm>
            <a:off x="4932040" y="116632"/>
            <a:ext cx="4104456" cy="2246769"/>
          </a:xfrm>
          <a:prstGeom prst="rect">
            <a:avLst/>
          </a:prstGeom>
          <a:noFill/>
        </p:spPr>
        <p:txBody>
          <a:bodyPr wrap="square" rtlCol="0">
            <a:spAutoFit/>
          </a:bodyPr>
          <a:lstStyle/>
          <a:p>
            <a:pPr algn="ctr"/>
            <a:r>
              <a:rPr lang="cs-CZ" sz="2800" dirty="0">
                <a:solidFill>
                  <a:srgbClr val="008000"/>
                </a:solidFill>
                <a:latin typeface="Arial Black" pitchFamily="34" charset="0"/>
              </a:rPr>
              <a:t>Příroda, před miliony let, vyvinula proces SAMOHOJENÍ za využití elastomerů.</a:t>
            </a:r>
          </a:p>
        </p:txBody>
      </p:sp>
      <p:sp>
        <p:nvSpPr>
          <p:cNvPr id="8" name="TextovéPole 7"/>
          <p:cNvSpPr txBox="1"/>
          <p:nvPr/>
        </p:nvSpPr>
        <p:spPr>
          <a:xfrm>
            <a:off x="4932040" y="2513635"/>
            <a:ext cx="4104456" cy="2246769"/>
          </a:xfrm>
          <a:prstGeom prst="rect">
            <a:avLst/>
          </a:prstGeom>
          <a:noFill/>
        </p:spPr>
        <p:txBody>
          <a:bodyPr wrap="square" rtlCol="0">
            <a:spAutoFit/>
          </a:bodyPr>
          <a:lstStyle/>
          <a:p>
            <a:pPr algn="ctr"/>
            <a:r>
              <a:rPr lang="cs-CZ" sz="2800" dirty="0">
                <a:solidFill>
                  <a:srgbClr val="FF0000"/>
                </a:solidFill>
                <a:latin typeface="Arial Black" pitchFamily="34" charset="0"/>
              </a:rPr>
              <a:t>Řezy odběrných míst kaučukového LATEXU  se tedy sami zhojí a stroj neumírá</a:t>
            </a:r>
          </a:p>
        </p:txBody>
      </p:sp>
      <p:sp>
        <p:nvSpPr>
          <p:cNvPr id="9" name="TextovéPole 8">
            <a:extLst>
              <a:ext uri="{FF2B5EF4-FFF2-40B4-BE49-F238E27FC236}">
                <a16:creationId xmlns:a16="http://schemas.microsoft.com/office/drawing/2014/main" id="{8803C5B8-96CC-CAA6-157B-D81DBFD3F218}"/>
              </a:ext>
            </a:extLst>
          </p:cNvPr>
          <p:cNvSpPr txBox="1"/>
          <p:nvPr/>
        </p:nvSpPr>
        <p:spPr>
          <a:xfrm>
            <a:off x="0" y="4956050"/>
            <a:ext cx="9144000" cy="1077218"/>
          </a:xfrm>
          <a:prstGeom prst="rect">
            <a:avLst/>
          </a:prstGeom>
          <a:noFill/>
        </p:spPr>
        <p:txBody>
          <a:bodyPr wrap="square" rtlCol="0">
            <a:spAutoFit/>
          </a:bodyPr>
          <a:lstStyle/>
          <a:p>
            <a:pPr algn="ctr"/>
            <a:r>
              <a:rPr lang="cs-CZ" sz="3200" dirty="0">
                <a:solidFill>
                  <a:srgbClr val="0000FF"/>
                </a:solidFill>
                <a:latin typeface="Arial Black" panose="020B0A04020102020204" pitchFamily="34" charset="0"/>
              </a:rPr>
              <a:t>Přírodní kaučuk je tedy  OBNOVITELNÝ ZDROJ SUROVIN!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5B4BF6C3-C5FC-4A06-B09B-68A2264A2494}"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11</a:t>
            </a:fld>
            <a:endParaRPr lang="sk-SK"/>
          </a:p>
        </p:txBody>
      </p:sp>
      <p:pic>
        <p:nvPicPr>
          <p:cNvPr id="5" name="Obrázek 4" descr="str 684.jpg"/>
          <p:cNvPicPr>
            <a:picLocks noChangeAspect="1"/>
          </p:cNvPicPr>
          <p:nvPr/>
        </p:nvPicPr>
        <p:blipFill>
          <a:blip r:embed="rId2" cstate="print"/>
          <a:stretch>
            <a:fillRect/>
          </a:stretch>
        </p:blipFill>
        <p:spPr>
          <a:xfrm>
            <a:off x="0" y="0"/>
            <a:ext cx="8862206" cy="3212976"/>
          </a:xfrm>
          <a:prstGeom prst="rect">
            <a:avLst/>
          </a:prstGeom>
        </p:spPr>
      </p:pic>
      <p:pic>
        <p:nvPicPr>
          <p:cNvPr id="6" name="Obrázek 5" descr="str 685.jpg"/>
          <p:cNvPicPr>
            <a:picLocks noChangeAspect="1"/>
          </p:cNvPicPr>
          <p:nvPr/>
        </p:nvPicPr>
        <p:blipFill>
          <a:blip r:embed="rId3" cstate="print"/>
          <a:stretch>
            <a:fillRect/>
          </a:stretch>
        </p:blipFill>
        <p:spPr>
          <a:xfrm rot="5400000">
            <a:off x="2766406" y="480409"/>
            <a:ext cx="3611187" cy="9144000"/>
          </a:xfrm>
          <a:prstGeom prst="rect">
            <a:avLst/>
          </a:prstGeom>
        </p:spPr>
      </p:pic>
      <p:cxnSp>
        <p:nvCxnSpPr>
          <p:cNvPr id="8" name="Přímá spojnice 7">
            <a:extLst>
              <a:ext uri="{FF2B5EF4-FFF2-40B4-BE49-F238E27FC236}">
                <a16:creationId xmlns:a16="http://schemas.microsoft.com/office/drawing/2014/main" id="{9D7DD5F7-824A-302C-6539-D9A7A1292A8F}"/>
              </a:ext>
            </a:extLst>
          </p:cNvPr>
          <p:cNvCxnSpPr/>
          <p:nvPr/>
        </p:nvCxnSpPr>
        <p:spPr>
          <a:xfrm>
            <a:off x="7524328" y="2420888"/>
            <a:ext cx="1162472" cy="0"/>
          </a:xfrm>
          <a:prstGeom prst="line">
            <a:avLst/>
          </a:prstGeom>
          <a:ln w="508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6C2091C6-6A7A-EB0E-4D25-E8EC577A1A7D}"/>
              </a:ext>
            </a:extLst>
          </p:cNvPr>
          <p:cNvCxnSpPr>
            <a:cxnSpLocks/>
          </p:cNvCxnSpPr>
          <p:nvPr/>
        </p:nvCxnSpPr>
        <p:spPr>
          <a:xfrm>
            <a:off x="4007553" y="2708920"/>
            <a:ext cx="2220631" cy="0"/>
          </a:xfrm>
          <a:prstGeom prst="line">
            <a:avLst/>
          </a:prstGeom>
          <a:ln w="508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Přímá spojnice 10">
            <a:extLst>
              <a:ext uri="{FF2B5EF4-FFF2-40B4-BE49-F238E27FC236}">
                <a16:creationId xmlns:a16="http://schemas.microsoft.com/office/drawing/2014/main" id="{4B4AAA54-E26E-5D55-AEC2-2EA3171FCA0B}"/>
              </a:ext>
            </a:extLst>
          </p:cNvPr>
          <p:cNvCxnSpPr>
            <a:cxnSpLocks/>
          </p:cNvCxnSpPr>
          <p:nvPr/>
        </p:nvCxnSpPr>
        <p:spPr>
          <a:xfrm flipV="1">
            <a:off x="2699792" y="404664"/>
            <a:ext cx="216024" cy="504056"/>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sz="3600" b="1" cap="all" dirty="0">
                <a:solidFill>
                  <a:srgbClr val="FF0000"/>
                </a:solidFill>
                <a:latin typeface="Arial Black" pitchFamily="34" charset="0"/>
              </a:rPr>
              <a:t>Latex</a:t>
            </a:r>
            <a:r>
              <a:rPr lang="cs-CZ" sz="3600" b="1" dirty="0">
                <a:solidFill>
                  <a:srgbClr val="FF0000"/>
                </a:solidFill>
              </a:rPr>
              <a:t> (cca. 25 – 35 % kaučuku)</a:t>
            </a:r>
            <a:br>
              <a:rPr lang="cs-CZ" sz="3600" b="1" dirty="0">
                <a:solidFill>
                  <a:srgbClr val="FF0000"/>
                </a:solidFill>
              </a:rPr>
            </a:br>
            <a:r>
              <a:rPr lang="cs-CZ" sz="3600" b="1" dirty="0">
                <a:solidFill>
                  <a:srgbClr val="FF0000"/>
                </a:solidFill>
              </a:rPr>
              <a:t>z čeho se skládá</a:t>
            </a:r>
            <a:endParaRPr lang="cs-CZ" sz="3600" dirty="0"/>
          </a:p>
        </p:txBody>
      </p:sp>
      <p:sp>
        <p:nvSpPr>
          <p:cNvPr id="10" name="Zástupný symbol pro obsah 9"/>
          <p:cNvSpPr>
            <a:spLocks noGrp="1"/>
          </p:cNvSpPr>
          <p:nvPr>
            <p:ph idx="1"/>
          </p:nvPr>
        </p:nvSpPr>
        <p:spPr>
          <a:xfrm>
            <a:off x="457200" y="1556792"/>
            <a:ext cx="8229600" cy="4569371"/>
          </a:xfrm>
        </p:spPr>
        <p:txBody>
          <a:bodyPr/>
          <a:lstStyle/>
          <a:p>
            <a:r>
              <a:rPr lang="cs-CZ" sz="4000" dirty="0">
                <a:solidFill>
                  <a:srgbClr val="FF0000"/>
                </a:solidFill>
                <a:latin typeface="Arial Black" pitchFamily="34" charset="0"/>
              </a:rPr>
              <a:t>Kaučuk (</a:t>
            </a:r>
            <a:r>
              <a:rPr lang="cs-CZ" sz="4000" b="1" dirty="0">
                <a:solidFill>
                  <a:srgbClr val="FF0000"/>
                </a:solidFill>
                <a:latin typeface="Arial Black" pitchFamily="34" charset="0"/>
              </a:rPr>
              <a:t>cca. 25 – 35 %) </a:t>
            </a:r>
            <a:endParaRPr lang="cs-CZ" sz="4000" dirty="0">
              <a:solidFill>
                <a:srgbClr val="FF0000"/>
              </a:solidFill>
              <a:latin typeface="Arial Black" pitchFamily="34" charset="0"/>
            </a:endParaRPr>
          </a:p>
          <a:p>
            <a:r>
              <a:rPr lang="cs-CZ" sz="4000" dirty="0">
                <a:solidFill>
                  <a:srgbClr val="0000FF"/>
                </a:solidFill>
                <a:latin typeface="Arial Black" pitchFamily="34" charset="0"/>
              </a:rPr>
              <a:t>Voda (60 – 75 %)</a:t>
            </a:r>
          </a:p>
          <a:p>
            <a:r>
              <a:rPr lang="cs-CZ" sz="4000" dirty="0">
                <a:solidFill>
                  <a:srgbClr val="C00000"/>
                </a:solidFill>
                <a:latin typeface="Arial Black" pitchFamily="34" charset="0"/>
              </a:rPr>
              <a:t>Bílkoviny ( 2 %)</a:t>
            </a:r>
          </a:p>
          <a:p>
            <a:r>
              <a:rPr lang="cs-CZ" sz="4000" dirty="0">
                <a:latin typeface="Arial Black" pitchFamily="34" charset="0"/>
              </a:rPr>
              <a:t>Sacharidy</a:t>
            </a:r>
          </a:p>
          <a:p>
            <a:r>
              <a:rPr lang="cs-CZ" sz="4000" dirty="0">
                <a:solidFill>
                  <a:srgbClr val="7030A0"/>
                </a:solidFill>
                <a:latin typeface="Arial Black" pitchFamily="34" charset="0"/>
              </a:rPr>
              <a:t>Minerály</a:t>
            </a:r>
          </a:p>
          <a:p>
            <a:r>
              <a:rPr lang="cs-CZ" sz="4000" dirty="0">
                <a:solidFill>
                  <a:srgbClr val="008000"/>
                </a:solidFill>
                <a:latin typeface="Arial Black" pitchFamily="34" charset="0"/>
              </a:rPr>
              <a:t>Pryskyřice </a:t>
            </a:r>
          </a:p>
        </p:txBody>
      </p:sp>
      <p:sp>
        <p:nvSpPr>
          <p:cNvPr id="3" name="Zástupný symbol pro datum 2"/>
          <p:cNvSpPr>
            <a:spLocks noGrp="1"/>
          </p:cNvSpPr>
          <p:nvPr>
            <p:ph type="dt" sz="half" idx="10"/>
          </p:nvPr>
        </p:nvSpPr>
        <p:spPr/>
        <p:txBody>
          <a:bodyPr/>
          <a:lstStyle/>
          <a:p>
            <a:pPr>
              <a:defRPr/>
            </a:pPr>
            <a:fld id="{89E0C162-7FB5-4058-9BCD-205663B82B6C}"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12</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endParaRPr kumimoji="0" lang="cs-CZ" sz="2400" b="0" i="0" strike="noStrike" kern="0" cap="none" spc="0" normalizeH="0" baseline="0" noProof="0" dirty="0">
              <a:ln>
                <a:noFill/>
              </a:ln>
              <a:solidFill>
                <a:srgbClr val="FF0000"/>
              </a:solidFill>
              <a:effectLst/>
              <a:uLnTx/>
              <a:uFillTx/>
              <a:latin typeface="+mj-lt"/>
              <a:ea typeface="+mj-ea"/>
              <a:cs typeface="+mj-cs"/>
            </a:endParaRPr>
          </a:p>
        </p:txBody>
      </p:sp>
      <p:pic>
        <p:nvPicPr>
          <p:cNvPr id="11" name="Obrázek 10" descr="img401.jpg"/>
          <p:cNvPicPr>
            <a:picLocks noChangeAspect="1"/>
          </p:cNvPicPr>
          <p:nvPr/>
        </p:nvPicPr>
        <p:blipFill>
          <a:blip r:embed="rId2" cstate="print"/>
          <a:stretch>
            <a:fillRect/>
          </a:stretch>
        </p:blipFill>
        <p:spPr>
          <a:xfrm>
            <a:off x="5508104" y="2400187"/>
            <a:ext cx="3456384" cy="4260054"/>
          </a:xfrm>
          <a:prstGeom prst="rect">
            <a:avLst/>
          </a:prstGeom>
          <a:ln w="38100">
            <a:solidFill>
              <a:srgbClr val="FF0000"/>
            </a:solidFill>
          </a:ln>
        </p:spPr>
      </p:pic>
      <p:cxnSp>
        <p:nvCxnSpPr>
          <p:cNvPr id="2" name="Přímá spojnice 1">
            <a:extLst>
              <a:ext uri="{FF2B5EF4-FFF2-40B4-BE49-F238E27FC236}">
                <a16:creationId xmlns:a16="http://schemas.microsoft.com/office/drawing/2014/main" id="{F545AE6B-869B-E5F5-5D44-18B8668B43A4}"/>
              </a:ext>
            </a:extLst>
          </p:cNvPr>
          <p:cNvCxnSpPr>
            <a:cxnSpLocks/>
          </p:cNvCxnSpPr>
          <p:nvPr/>
        </p:nvCxnSpPr>
        <p:spPr>
          <a:xfrm flipV="1">
            <a:off x="7092280" y="4149080"/>
            <a:ext cx="0" cy="504056"/>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7" name="Přímá spojnice 6">
            <a:extLst>
              <a:ext uri="{FF2B5EF4-FFF2-40B4-BE49-F238E27FC236}">
                <a16:creationId xmlns:a16="http://schemas.microsoft.com/office/drawing/2014/main" id="{2E717DC6-7AD7-6CFA-F17C-004FFC0D5654}"/>
              </a:ext>
            </a:extLst>
          </p:cNvPr>
          <p:cNvCxnSpPr>
            <a:cxnSpLocks/>
          </p:cNvCxnSpPr>
          <p:nvPr/>
        </p:nvCxnSpPr>
        <p:spPr>
          <a:xfrm flipV="1">
            <a:off x="5796136" y="6126163"/>
            <a:ext cx="2921496" cy="30617"/>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fld id="{6E0C9E40-C003-4627-B888-D48293E6B925}"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13</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endParaRPr kumimoji="0" lang="cs-CZ" sz="2400" b="0" i="0" strike="noStrike" kern="0" cap="none" spc="0" normalizeH="0" baseline="0" noProof="0" dirty="0">
              <a:ln>
                <a:noFill/>
              </a:ln>
              <a:solidFill>
                <a:srgbClr val="FF0000"/>
              </a:solidFill>
              <a:effectLst/>
              <a:uLnTx/>
              <a:uFillTx/>
              <a:latin typeface="+mj-lt"/>
              <a:ea typeface="+mj-ea"/>
              <a:cs typeface="+mj-cs"/>
            </a:endParaRPr>
          </a:p>
        </p:txBody>
      </p:sp>
      <p:pic>
        <p:nvPicPr>
          <p:cNvPr id="12" name="Obrázek 11" descr="img408.jpg"/>
          <p:cNvPicPr>
            <a:picLocks noChangeAspect="1"/>
          </p:cNvPicPr>
          <p:nvPr/>
        </p:nvPicPr>
        <p:blipFill>
          <a:blip r:embed="rId2" cstate="print"/>
          <a:stretch>
            <a:fillRect/>
          </a:stretch>
        </p:blipFill>
        <p:spPr>
          <a:xfrm>
            <a:off x="107504" y="1556792"/>
            <a:ext cx="8712968" cy="4536504"/>
          </a:xfrm>
          <a:prstGeom prst="rect">
            <a:avLst/>
          </a:prstGeom>
        </p:spPr>
      </p:pic>
      <p:sp>
        <p:nvSpPr>
          <p:cNvPr id="14" name="TextovéPole 13"/>
          <p:cNvSpPr txBox="1"/>
          <p:nvPr/>
        </p:nvSpPr>
        <p:spPr>
          <a:xfrm>
            <a:off x="5076056" y="620688"/>
            <a:ext cx="1728192" cy="830997"/>
          </a:xfrm>
          <a:prstGeom prst="rect">
            <a:avLst/>
          </a:prstGeom>
          <a:noFill/>
        </p:spPr>
        <p:txBody>
          <a:bodyPr wrap="square" rtlCol="0">
            <a:spAutoFit/>
          </a:bodyPr>
          <a:lstStyle/>
          <a:p>
            <a:r>
              <a:rPr lang="cs-CZ" sz="2400" dirty="0">
                <a:solidFill>
                  <a:srgbClr val="7030A0"/>
                </a:solidFill>
                <a:latin typeface="Arial Black" pitchFamily="34" charset="0"/>
              </a:rPr>
              <a:t>UZENÝ KAUČUK</a:t>
            </a:r>
          </a:p>
        </p:txBody>
      </p:sp>
      <p:cxnSp>
        <p:nvCxnSpPr>
          <p:cNvPr id="16" name="Přímá spojovací šipka 15"/>
          <p:cNvCxnSpPr/>
          <p:nvPr/>
        </p:nvCxnSpPr>
        <p:spPr>
          <a:xfrm>
            <a:off x="8604448" y="1196752"/>
            <a:ext cx="72008" cy="1440160"/>
          </a:xfrm>
          <a:prstGeom prst="straightConnector1">
            <a:avLst/>
          </a:prstGeom>
          <a:ln w="635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7028656" y="1061120"/>
            <a:ext cx="2088232" cy="830997"/>
          </a:xfrm>
          <a:prstGeom prst="rect">
            <a:avLst/>
          </a:prstGeom>
          <a:noFill/>
        </p:spPr>
        <p:txBody>
          <a:bodyPr wrap="square" rtlCol="0">
            <a:spAutoFit/>
          </a:bodyPr>
          <a:lstStyle/>
          <a:p>
            <a:r>
              <a:rPr lang="cs-CZ" sz="2400" dirty="0">
                <a:solidFill>
                  <a:srgbClr val="0000FF"/>
                </a:solidFill>
                <a:latin typeface="Arial Black" pitchFamily="34" charset="0"/>
              </a:rPr>
              <a:t>KREPOVÝ KAUČUK</a:t>
            </a:r>
          </a:p>
        </p:txBody>
      </p:sp>
      <p:cxnSp>
        <p:nvCxnSpPr>
          <p:cNvPr id="18" name="Přímá spojovací šipka 17"/>
          <p:cNvCxnSpPr/>
          <p:nvPr/>
        </p:nvCxnSpPr>
        <p:spPr>
          <a:xfrm>
            <a:off x="6372200" y="1340768"/>
            <a:ext cx="72008" cy="1440160"/>
          </a:xfrm>
          <a:prstGeom prst="straightConnector1">
            <a:avLst/>
          </a:prstGeom>
          <a:ln w="6350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B95FEB6F-50AD-4797-9AFB-6F6F95ADCB46}"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14</a:t>
            </a:fld>
            <a:endParaRPr lang="sk-SK"/>
          </a:p>
        </p:txBody>
      </p:sp>
      <p:pic>
        <p:nvPicPr>
          <p:cNvPr id="5" name="Obrázek 4" descr="str 686.jpg"/>
          <p:cNvPicPr>
            <a:picLocks noChangeAspect="1"/>
          </p:cNvPicPr>
          <p:nvPr/>
        </p:nvPicPr>
        <p:blipFill>
          <a:blip r:embed="rId2" cstate="print"/>
          <a:stretch>
            <a:fillRect/>
          </a:stretch>
        </p:blipFill>
        <p:spPr>
          <a:xfrm rot="5400000">
            <a:off x="2820813" y="-2820813"/>
            <a:ext cx="3394871" cy="9036498"/>
          </a:xfrm>
          <a:prstGeom prst="rect">
            <a:avLst/>
          </a:prstGeom>
        </p:spPr>
      </p:pic>
      <p:pic>
        <p:nvPicPr>
          <p:cNvPr id="6" name="Obrázek 5" descr="str 687.jpg"/>
          <p:cNvPicPr>
            <a:picLocks noChangeAspect="1"/>
          </p:cNvPicPr>
          <p:nvPr/>
        </p:nvPicPr>
        <p:blipFill>
          <a:blip r:embed="rId3" cstate="print"/>
          <a:stretch>
            <a:fillRect/>
          </a:stretch>
        </p:blipFill>
        <p:spPr>
          <a:xfrm rot="5400000">
            <a:off x="2821496" y="535496"/>
            <a:ext cx="3501008" cy="9144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fld id="{53417D0B-9AEB-4348-B127-EC2DDF3C051A}"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15</a:t>
            </a:fld>
            <a:endParaRPr lang="sk-SK"/>
          </a:p>
        </p:txBody>
      </p:sp>
      <p:sp>
        <p:nvSpPr>
          <p:cNvPr id="8" name="Nadpis 1"/>
          <p:cNvSpPr txBox="1">
            <a:spLocks/>
          </p:cNvSpPr>
          <p:nvPr/>
        </p:nvSpPr>
        <p:spPr bwMode="auto">
          <a:xfrm>
            <a:off x="467544" y="116632"/>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a:solidFill>
                  <a:srgbClr val="FF0000"/>
                </a:solidFill>
              </a:rPr>
              <a:t>POLYTERPENY = POLYISOPRENY</a:t>
            </a:r>
          </a:p>
          <a:p>
            <a:pPr algn="ctr" eaLnBrk="0" hangingPunct="0"/>
            <a:r>
              <a:rPr lang="cs-CZ" sz="2800" b="1" dirty="0">
                <a:solidFill>
                  <a:srgbClr val="008000"/>
                </a:solidFill>
                <a:latin typeface="Arial Black" pitchFamily="34" charset="0"/>
              </a:rPr>
              <a:t>IZOMERY</a:t>
            </a:r>
          </a:p>
        </p:txBody>
      </p:sp>
      <p:pic>
        <p:nvPicPr>
          <p:cNvPr id="10" name="Zástupný symbol pro obsah 9" descr="img557.jpg"/>
          <p:cNvPicPr>
            <a:picLocks noGrp="1" noChangeAspect="1"/>
          </p:cNvPicPr>
          <p:nvPr>
            <p:ph idx="1"/>
          </p:nvPr>
        </p:nvPicPr>
        <p:blipFill>
          <a:blip r:embed="rId2" cstate="print"/>
          <a:stretch>
            <a:fillRect/>
          </a:stretch>
        </p:blipFill>
        <p:spPr>
          <a:xfrm rot="16200000">
            <a:off x="4052292" y="-2748036"/>
            <a:ext cx="967408" cy="8424936"/>
          </a:xfrm>
        </p:spPr>
      </p:pic>
      <p:sp>
        <p:nvSpPr>
          <p:cNvPr id="11" name="TextovéPole 10"/>
          <p:cNvSpPr txBox="1"/>
          <p:nvPr/>
        </p:nvSpPr>
        <p:spPr>
          <a:xfrm>
            <a:off x="251520" y="1988840"/>
            <a:ext cx="3096344" cy="461665"/>
          </a:xfrm>
          <a:prstGeom prst="rect">
            <a:avLst/>
          </a:prstGeom>
          <a:noFill/>
        </p:spPr>
        <p:txBody>
          <a:bodyPr wrap="square" rtlCol="0">
            <a:spAutoFit/>
          </a:bodyPr>
          <a:lstStyle/>
          <a:p>
            <a:r>
              <a:rPr lang="cs-CZ" sz="2400" b="1" dirty="0">
                <a:solidFill>
                  <a:srgbClr val="FF0000"/>
                </a:solidFill>
                <a:latin typeface="Arial Black" pitchFamily="34" charset="0"/>
              </a:rPr>
              <a:t>Přírodní kaučuk</a:t>
            </a:r>
          </a:p>
        </p:txBody>
      </p:sp>
      <p:sp>
        <p:nvSpPr>
          <p:cNvPr id="12" name="TextovéPole 11"/>
          <p:cNvSpPr txBox="1"/>
          <p:nvPr/>
        </p:nvSpPr>
        <p:spPr>
          <a:xfrm>
            <a:off x="4860032" y="2060848"/>
            <a:ext cx="3960440" cy="461665"/>
          </a:xfrm>
          <a:prstGeom prst="rect">
            <a:avLst/>
          </a:prstGeom>
          <a:noFill/>
        </p:spPr>
        <p:txBody>
          <a:bodyPr wrap="square" rtlCol="0">
            <a:spAutoFit/>
          </a:bodyPr>
          <a:lstStyle/>
          <a:p>
            <a:r>
              <a:rPr lang="cs-CZ" sz="2400" b="1" dirty="0" err="1">
                <a:solidFill>
                  <a:srgbClr val="C00000"/>
                </a:solidFill>
                <a:latin typeface="Arial Black" pitchFamily="34" charset="0"/>
              </a:rPr>
              <a:t>Gutta</a:t>
            </a:r>
            <a:r>
              <a:rPr lang="cs-CZ" sz="2400" b="1" dirty="0">
                <a:solidFill>
                  <a:srgbClr val="C00000"/>
                </a:solidFill>
                <a:latin typeface="Arial Black" pitchFamily="34" charset="0"/>
              </a:rPr>
              <a:t> (</a:t>
            </a:r>
            <a:r>
              <a:rPr lang="cs-CZ" sz="2400" b="1" i="1" dirty="0">
                <a:solidFill>
                  <a:srgbClr val="C00000"/>
                </a:solidFill>
                <a:latin typeface="Arial Black" pitchFamily="34" charset="0"/>
              </a:rPr>
              <a:t>GUTTAPERČA</a:t>
            </a:r>
            <a:r>
              <a:rPr lang="cs-CZ" sz="2400" b="1" dirty="0">
                <a:solidFill>
                  <a:srgbClr val="C00000"/>
                </a:solidFill>
                <a:latin typeface="Arial Black" pitchFamily="34" charset="0"/>
              </a:rPr>
              <a:t>)</a:t>
            </a:r>
            <a:r>
              <a:rPr lang="cs-CZ" sz="2400" b="1" dirty="0">
                <a:latin typeface="Arial Black" pitchFamily="34" charset="0"/>
              </a:rPr>
              <a:t> </a:t>
            </a:r>
          </a:p>
        </p:txBody>
      </p:sp>
      <p:sp>
        <p:nvSpPr>
          <p:cNvPr id="13" name="TextovéPole 12"/>
          <p:cNvSpPr txBox="1"/>
          <p:nvPr/>
        </p:nvSpPr>
        <p:spPr>
          <a:xfrm>
            <a:off x="4788024" y="2492896"/>
            <a:ext cx="4176464" cy="2308324"/>
          </a:xfrm>
          <a:prstGeom prst="rect">
            <a:avLst/>
          </a:prstGeom>
          <a:noFill/>
        </p:spPr>
        <p:txBody>
          <a:bodyPr wrap="square" rtlCol="0">
            <a:spAutoFit/>
          </a:bodyPr>
          <a:lstStyle/>
          <a:p>
            <a:pPr>
              <a:buFont typeface="Arial" pitchFamily="34" charset="0"/>
              <a:buChar char="•"/>
            </a:pPr>
            <a:r>
              <a:rPr lang="cs-CZ" b="1" dirty="0">
                <a:solidFill>
                  <a:srgbClr val="C00000"/>
                </a:solidFill>
                <a:latin typeface="Arial Black" pitchFamily="34" charset="0"/>
              </a:rPr>
              <a:t> Nevulkanizuje</a:t>
            </a:r>
          </a:p>
          <a:p>
            <a:pPr>
              <a:buFont typeface="Arial" pitchFamily="34" charset="0"/>
              <a:buChar char="•"/>
            </a:pPr>
            <a:r>
              <a:rPr lang="cs-CZ" b="1" dirty="0">
                <a:solidFill>
                  <a:srgbClr val="C00000"/>
                </a:solidFill>
              </a:rPr>
              <a:t> Odolnější proti oxidaci (atmosférickému stárnutí)</a:t>
            </a:r>
          </a:p>
          <a:p>
            <a:pPr>
              <a:buFont typeface="Arial" pitchFamily="34" charset="0"/>
              <a:buChar char="•"/>
            </a:pPr>
            <a:r>
              <a:rPr lang="cs-CZ" b="1" dirty="0">
                <a:solidFill>
                  <a:srgbClr val="C00000"/>
                </a:solidFill>
              </a:rPr>
              <a:t>Není elastický za normální teploty</a:t>
            </a:r>
          </a:p>
          <a:p>
            <a:pPr>
              <a:buFont typeface="Arial" pitchFamily="34" charset="0"/>
              <a:buChar char="•"/>
            </a:pPr>
            <a:r>
              <a:rPr lang="cs-CZ" b="1" dirty="0">
                <a:solidFill>
                  <a:srgbClr val="C00000"/>
                </a:solidFill>
              </a:rPr>
              <a:t>Měkne a je elastický nad cca. 50 °C</a:t>
            </a:r>
          </a:p>
          <a:p>
            <a:pPr>
              <a:buFont typeface="Arial" pitchFamily="34" charset="0"/>
              <a:buChar char="•"/>
            </a:pPr>
            <a:r>
              <a:rPr lang="cs-CZ" b="1" dirty="0">
                <a:solidFill>
                  <a:srgbClr val="0000FF"/>
                </a:solidFill>
                <a:latin typeface="Arial Black" pitchFamily="34" charset="0"/>
              </a:rPr>
              <a:t> TERMOPLAST</a:t>
            </a:r>
          </a:p>
          <a:p>
            <a:pPr>
              <a:buFont typeface="Arial" pitchFamily="34" charset="0"/>
              <a:buChar char="•"/>
            </a:pPr>
            <a:r>
              <a:rPr lang="cs-CZ" b="1" dirty="0">
                <a:solidFill>
                  <a:srgbClr val="0000FF"/>
                </a:solidFill>
                <a:latin typeface="Arial Black" pitchFamily="34" charset="0"/>
              </a:rPr>
              <a:t> Z JINÉ ROSTLINY NEŽ PŘÍRODNÍ KAUČUK</a:t>
            </a:r>
          </a:p>
        </p:txBody>
      </p:sp>
      <p:sp>
        <p:nvSpPr>
          <p:cNvPr id="14" name="TextovéPole 13"/>
          <p:cNvSpPr txBox="1"/>
          <p:nvPr/>
        </p:nvSpPr>
        <p:spPr>
          <a:xfrm>
            <a:off x="323528" y="2492896"/>
            <a:ext cx="3168352" cy="1477328"/>
          </a:xfrm>
          <a:prstGeom prst="rect">
            <a:avLst/>
          </a:prstGeom>
          <a:noFill/>
        </p:spPr>
        <p:txBody>
          <a:bodyPr wrap="square" rtlCol="0">
            <a:spAutoFit/>
          </a:bodyPr>
          <a:lstStyle/>
          <a:p>
            <a:pPr>
              <a:buFont typeface="Arial" pitchFamily="34" charset="0"/>
              <a:buChar char="•"/>
            </a:pPr>
            <a:r>
              <a:rPr lang="cs-CZ" b="1" dirty="0">
                <a:solidFill>
                  <a:srgbClr val="FF0000"/>
                </a:solidFill>
                <a:latin typeface="Arial Black" pitchFamily="34" charset="0"/>
              </a:rPr>
              <a:t> Vulkanizuje</a:t>
            </a:r>
          </a:p>
          <a:p>
            <a:pPr>
              <a:buFont typeface="Arial" pitchFamily="34" charset="0"/>
              <a:buChar char="•"/>
            </a:pPr>
            <a:r>
              <a:rPr lang="cs-CZ" b="1" dirty="0">
                <a:solidFill>
                  <a:srgbClr val="FF0000"/>
                </a:solidFill>
              </a:rPr>
              <a:t> Málo odolný proti oxidaci (atmosférickému stárnutí)</a:t>
            </a:r>
          </a:p>
          <a:p>
            <a:pPr>
              <a:buFont typeface="Arial" pitchFamily="34" charset="0"/>
              <a:buChar char="•"/>
            </a:pPr>
            <a:r>
              <a:rPr lang="cs-CZ" b="1" dirty="0">
                <a:solidFill>
                  <a:srgbClr val="FF0000"/>
                </a:solidFill>
              </a:rPr>
              <a:t>Elastický za normální teploty</a:t>
            </a:r>
          </a:p>
        </p:txBody>
      </p:sp>
      <p:pic>
        <p:nvPicPr>
          <p:cNvPr id="15" name="Obrázek 14" descr="img412.jpg"/>
          <p:cNvPicPr>
            <a:picLocks noChangeAspect="1"/>
          </p:cNvPicPr>
          <p:nvPr/>
        </p:nvPicPr>
        <p:blipFill>
          <a:blip r:embed="rId3" cstate="print"/>
          <a:stretch>
            <a:fillRect/>
          </a:stretch>
        </p:blipFill>
        <p:spPr>
          <a:xfrm>
            <a:off x="179512" y="4869159"/>
            <a:ext cx="8712968" cy="1914153"/>
          </a:xfrm>
          <a:prstGeom prst="rect">
            <a:avLst/>
          </a:prstGeom>
        </p:spPr>
      </p:pic>
      <p:cxnSp>
        <p:nvCxnSpPr>
          <p:cNvPr id="16" name="Přímá spojovací šipka 15"/>
          <p:cNvCxnSpPr/>
          <p:nvPr/>
        </p:nvCxnSpPr>
        <p:spPr>
          <a:xfrm>
            <a:off x="7380312" y="4437112"/>
            <a:ext cx="216024" cy="864096"/>
          </a:xfrm>
          <a:prstGeom prst="straightConnector1">
            <a:avLst/>
          </a:prstGeom>
          <a:ln w="635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1403648" y="980728"/>
            <a:ext cx="1296144" cy="369332"/>
          </a:xfrm>
          <a:prstGeom prst="rect">
            <a:avLst/>
          </a:prstGeom>
          <a:solidFill>
            <a:schemeClr val="bg1"/>
          </a:solidFill>
        </p:spPr>
        <p:txBody>
          <a:bodyPr wrap="square" rtlCol="0">
            <a:spAutoFit/>
          </a:bodyPr>
          <a:lstStyle/>
          <a:p>
            <a:endParaRPr lang="cs-CZ" dirty="0"/>
          </a:p>
        </p:txBody>
      </p:sp>
      <p:sp>
        <p:nvSpPr>
          <p:cNvPr id="18" name="TextovéPole 17"/>
          <p:cNvSpPr txBox="1"/>
          <p:nvPr/>
        </p:nvSpPr>
        <p:spPr>
          <a:xfrm>
            <a:off x="6444208" y="908720"/>
            <a:ext cx="1296144" cy="369332"/>
          </a:xfrm>
          <a:prstGeom prst="rect">
            <a:avLst/>
          </a:prstGeom>
          <a:solidFill>
            <a:schemeClr val="bg1"/>
          </a:solidFill>
        </p:spPr>
        <p:txBody>
          <a:bodyPr wrap="square" rtlCol="0">
            <a:spAutoFit/>
          </a:bodyPr>
          <a:lstStyle/>
          <a:p>
            <a:endParaRPr lang="cs-CZ" dirty="0"/>
          </a:p>
        </p:txBody>
      </p:sp>
      <p:sp>
        <p:nvSpPr>
          <p:cNvPr id="19" name="TextovéPole 18"/>
          <p:cNvSpPr txBox="1"/>
          <p:nvPr/>
        </p:nvSpPr>
        <p:spPr>
          <a:xfrm>
            <a:off x="1475656" y="692696"/>
            <a:ext cx="936104" cy="523220"/>
          </a:xfrm>
          <a:prstGeom prst="rect">
            <a:avLst/>
          </a:prstGeom>
          <a:noFill/>
        </p:spPr>
        <p:txBody>
          <a:bodyPr wrap="square" rtlCol="0">
            <a:spAutoFit/>
          </a:bodyPr>
          <a:lstStyle/>
          <a:p>
            <a:r>
              <a:rPr lang="cs-CZ" sz="2800" dirty="0">
                <a:solidFill>
                  <a:srgbClr val="FF0000"/>
                </a:solidFill>
                <a:latin typeface="Arial Black" pitchFamily="34" charset="0"/>
              </a:rPr>
              <a:t>cis</a:t>
            </a:r>
          </a:p>
        </p:txBody>
      </p:sp>
      <p:sp>
        <p:nvSpPr>
          <p:cNvPr id="20" name="TextovéPole 19"/>
          <p:cNvSpPr txBox="1"/>
          <p:nvPr/>
        </p:nvSpPr>
        <p:spPr>
          <a:xfrm>
            <a:off x="6516216" y="836712"/>
            <a:ext cx="1296144" cy="523220"/>
          </a:xfrm>
          <a:prstGeom prst="rect">
            <a:avLst/>
          </a:prstGeom>
          <a:noFill/>
        </p:spPr>
        <p:txBody>
          <a:bodyPr wrap="square" rtlCol="0">
            <a:spAutoFit/>
          </a:bodyPr>
          <a:lstStyle/>
          <a:p>
            <a:r>
              <a:rPr lang="cs-CZ" sz="2800" dirty="0">
                <a:solidFill>
                  <a:srgbClr val="C00000"/>
                </a:solidFill>
                <a:latin typeface="Arial Black" pitchFamily="34" charset="0"/>
              </a:rPr>
              <a:t>trans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E86D75AF-F557-4865-A933-0953542FF984}"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16</a:t>
            </a:fld>
            <a:endParaRPr lang="sk-SK"/>
          </a:p>
        </p:txBody>
      </p:sp>
      <p:pic>
        <p:nvPicPr>
          <p:cNvPr id="5" name="Obrázek 4" descr="300px-Guttapercha_svg WIKI ENG 03012017.png"/>
          <p:cNvPicPr>
            <a:picLocks noChangeAspect="1"/>
          </p:cNvPicPr>
          <p:nvPr/>
        </p:nvPicPr>
        <p:blipFill>
          <a:blip r:embed="rId2" cstate="print"/>
          <a:stretch>
            <a:fillRect/>
          </a:stretch>
        </p:blipFill>
        <p:spPr>
          <a:xfrm>
            <a:off x="467544" y="1484784"/>
            <a:ext cx="7776864" cy="1996062"/>
          </a:xfrm>
          <a:prstGeom prst="rect">
            <a:avLst/>
          </a:prstGeom>
        </p:spPr>
      </p:pic>
      <p:pic>
        <p:nvPicPr>
          <p:cNvPr id="6" name="Obrázek 5" descr="Guttapercha_structure WIKI CZ 03012017.png"/>
          <p:cNvPicPr>
            <a:picLocks noChangeAspect="1"/>
          </p:cNvPicPr>
          <p:nvPr/>
        </p:nvPicPr>
        <p:blipFill>
          <a:blip r:embed="rId3" cstate="print"/>
          <a:stretch>
            <a:fillRect/>
          </a:stretch>
        </p:blipFill>
        <p:spPr>
          <a:xfrm>
            <a:off x="251520" y="3212976"/>
            <a:ext cx="8640960" cy="3456688"/>
          </a:xfrm>
          <a:prstGeom prst="rect">
            <a:avLst/>
          </a:prstGeom>
        </p:spPr>
      </p:pic>
      <p:sp>
        <p:nvSpPr>
          <p:cNvPr id="7" name="TextovéPole 6"/>
          <p:cNvSpPr txBox="1"/>
          <p:nvPr/>
        </p:nvSpPr>
        <p:spPr>
          <a:xfrm>
            <a:off x="251520" y="188640"/>
            <a:ext cx="8568952" cy="1077218"/>
          </a:xfrm>
          <a:prstGeom prst="rect">
            <a:avLst/>
          </a:prstGeom>
          <a:noFill/>
        </p:spPr>
        <p:txBody>
          <a:bodyPr wrap="square" rtlCol="0">
            <a:spAutoFit/>
          </a:bodyPr>
          <a:lstStyle/>
          <a:p>
            <a:pPr algn="ctr"/>
            <a:r>
              <a:rPr lang="cs-CZ" sz="3200" dirty="0">
                <a:solidFill>
                  <a:srgbClr val="C00000"/>
                </a:solidFill>
                <a:latin typeface="Arial Black" pitchFamily="34" charset="0"/>
              </a:rPr>
              <a:t>GUTAPERČA</a:t>
            </a:r>
            <a:r>
              <a:rPr lang="cs-CZ" sz="3200" dirty="0">
                <a:solidFill>
                  <a:srgbClr val="FF0000"/>
                </a:solidFill>
                <a:latin typeface="Arial Black" pitchFamily="34" charset="0"/>
              </a:rPr>
              <a:t> -  různá prezentace hlavního řetězce v literatuře</a:t>
            </a:r>
          </a:p>
        </p:txBody>
      </p:sp>
      <p:sp>
        <p:nvSpPr>
          <p:cNvPr id="8" name="TextovéPole 7"/>
          <p:cNvSpPr txBox="1"/>
          <p:nvPr/>
        </p:nvSpPr>
        <p:spPr>
          <a:xfrm>
            <a:off x="179512" y="3212976"/>
            <a:ext cx="4320480" cy="923330"/>
          </a:xfrm>
          <a:prstGeom prst="rect">
            <a:avLst/>
          </a:prstGeom>
          <a:solidFill>
            <a:srgbClr val="FFFF99"/>
          </a:solidFill>
        </p:spPr>
        <p:txBody>
          <a:bodyPr wrap="square" rtlCol="0">
            <a:spAutoFit/>
          </a:bodyPr>
          <a:lstStyle/>
          <a:p>
            <a:r>
              <a:rPr lang="cs-CZ" dirty="0">
                <a:solidFill>
                  <a:srgbClr val="C00000"/>
                </a:solidFill>
                <a:latin typeface="Arial Black" pitchFamily="34" charset="0"/>
              </a:rPr>
              <a:t>trans-1,4 </a:t>
            </a:r>
            <a:r>
              <a:rPr lang="cs-CZ" dirty="0" err="1">
                <a:solidFill>
                  <a:srgbClr val="C00000"/>
                </a:solidFill>
                <a:latin typeface="Arial Black" pitchFamily="34" charset="0"/>
              </a:rPr>
              <a:t>polyizopren</a:t>
            </a:r>
            <a:endParaRPr lang="cs-CZ" dirty="0">
              <a:solidFill>
                <a:srgbClr val="C00000"/>
              </a:solidFill>
              <a:latin typeface="Arial Black" pitchFamily="34" charset="0"/>
            </a:endParaRPr>
          </a:p>
          <a:p>
            <a:r>
              <a:rPr lang="cs-CZ" dirty="0">
                <a:solidFill>
                  <a:srgbClr val="C00000"/>
                </a:solidFill>
                <a:latin typeface="Arial Black" pitchFamily="34" charset="0"/>
              </a:rPr>
              <a:t>Označení se vztahuje k hlavnímu řetězci</a:t>
            </a:r>
          </a:p>
        </p:txBody>
      </p:sp>
      <p:cxnSp>
        <p:nvCxnSpPr>
          <p:cNvPr id="10" name="Přímá spojovací šipka 9"/>
          <p:cNvCxnSpPr/>
          <p:nvPr/>
        </p:nvCxnSpPr>
        <p:spPr>
          <a:xfrm flipH="1" flipV="1">
            <a:off x="2843808" y="2132856"/>
            <a:ext cx="504056" cy="1440160"/>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 name="Přímá spojovací šipka 11"/>
          <p:cNvCxnSpPr/>
          <p:nvPr/>
        </p:nvCxnSpPr>
        <p:spPr>
          <a:xfrm flipV="1">
            <a:off x="3347864" y="2708920"/>
            <a:ext cx="432048" cy="864096"/>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1C0225C9-411D-4794-8255-369951F5A318}"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17</a:t>
            </a:fld>
            <a:endParaRPr lang="sk-SK"/>
          </a:p>
        </p:txBody>
      </p:sp>
      <p:sp>
        <p:nvSpPr>
          <p:cNvPr id="7" name="TextovéPole 6"/>
          <p:cNvSpPr txBox="1"/>
          <p:nvPr/>
        </p:nvSpPr>
        <p:spPr>
          <a:xfrm>
            <a:off x="251520" y="188640"/>
            <a:ext cx="8568952" cy="1384995"/>
          </a:xfrm>
          <a:prstGeom prst="rect">
            <a:avLst/>
          </a:prstGeom>
          <a:noFill/>
        </p:spPr>
        <p:txBody>
          <a:bodyPr wrap="square" rtlCol="0">
            <a:spAutoFit/>
          </a:bodyPr>
          <a:lstStyle/>
          <a:p>
            <a:pPr algn="ctr"/>
            <a:r>
              <a:rPr lang="cs-CZ" sz="2800" dirty="0">
                <a:solidFill>
                  <a:srgbClr val="C00000"/>
                </a:solidFill>
                <a:latin typeface="Arial Black" pitchFamily="34" charset="0"/>
              </a:rPr>
              <a:t>GUTAPERČA</a:t>
            </a:r>
            <a:r>
              <a:rPr lang="cs-CZ" sz="2800" dirty="0">
                <a:solidFill>
                  <a:srgbClr val="FF0000"/>
                </a:solidFill>
                <a:latin typeface="Arial Black" pitchFamily="34" charset="0"/>
              </a:rPr>
              <a:t> </a:t>
            </a:r>
            <a:r>
              <a:rPr lang="cs-CZ" sz="2800" dirty="0">
                <a:solidFill>
                  <a:srgbClr val="0000FF"/>
                </a:solidFill>
                <a:latin typeface="Arial Black" pitchFamily="34" charset="0"/>
              </a:rPr>
              <a:t>versus </a:t>
            </a:r>
            <a:r>
              <a:rPr lang="cs-CZ" sz="2800" dirty="0">
                <a:solidFill>
                  <a:srgbClr val="008000"/>
                </a:solidFill>
                <a:latin typeface="Arial Black" pitchFamily="34" charset="0"/>
              </a:rPr>
              <a:t>PŘÍRODNÍ KAUČUK</a:t>
            </a:r>
          </a:p>
          <a:p>
            <a:pPr algn="ctr"/>
            <a:r>
              <a:rPr lang="cs-CZ" sz="2800" dirty="0">
                <a:solidFill>
                  <a:srgbClr val="FF0000"/>
                </a:solidFill>
                <a:latin typeface="Arial Black" pitchFamily="34" charset="0"/>
              </a:rPr>
              <a:t>různá prezentace hlavního řetězce v literatuře </a:t>
            </a:r>
          </a:p>
        </p:txBody>
      </p:sp>
      <p:pic>
        <p:nvPicPr>
          <p:cNvPr id="9" name="Obrázek 8" descr="img650.jpg"/>
          <p:cNvPicPr>
            <a:picLocks noChangeAspect="1"/>
          </p:cNvPicPr>
          <p:nvPr/>
        </p:nvPicPr>
        <p:blipFill>
          <a:blip r:embed="rId2" cstate="print"/>
          <a:stretch>
            <a:fillRect/>
          </a:stretch>
        </p:blipFill>
        <p:spPr>
          <a:xfrm>
            <a:off x="251520" y="1628800"/>
            <a:ext cx="8602999" cy="2664296"/>
          </a:xfrm>
          <a:prstGeom prst="rect">
            <a:avLst/>
          </a:prstGeom>
        </p:spPr>
      </p:pic>
      <p:pic>
        <p:nvPicPr>
          <p:cNvPr id="10" name="Obrázek 9" descr="img648.jpg"/>
          <p:cNvPicPr>
            <a:picLocks noChangeAspect="1"/>
          </p:cNvPicPr>
          <p:nvPr/>
        </p:nvPicPr>
        <p:blipFill>
          <a:blip r:embed="rId3" cstate="print"/>
          <a:stretch>
            <a:fillRect/>
          </a:stretch>
        </p:blipFill>
        <p:spPr>
          <a:xfrm>
            <a:off x="323527" y="4365104"/>
            <a:ext cx="3526069" cy="2376264"/>
          </a:xfrm>
          <a:prstGeom prst="rect">
            <a:avLst/>
          </a:prstGeom>
        </p:spPr>
      </p:pic>
      <p:sp>
        <p:nvSpPr>
          <p:cNvPr id="11" name="TextovéPole 10"/>
          <p:cNvSpPr txBox="1"/>
          <p:nvPr/>
        </p:nvSpPr>
        <p:spPr>
          <a:xfrm>
            <a:off x="2411760" y="5085184"/>
            <a:ext cx="6552728" cy="461665"/>
          </a:xfrm>
          <a:prstGeom prst="rect">
            <a:avLst/>
          </a:prstGeom>
          <a:noFill/>
        </p:spPr>
        <p:txBody>
          <a:bodyPr wrap="square" rtlCol="0">
            <a:spAutoFit/>
          </a:bodyPr>
          <a:lstStyle/>
          <a:p>
            <a:r>
              <a:rPr lang="cs-CZ" sz="2400" dirty="0">
                <a:solidFill>
                  <a:srgbClr val="008000"/>
                </a:solidFill>
                <a:latin typeface="Arial Black" pitchFamily="34" charset="0"/>
              </a:rPr>
              <a:t>R je zde pokračování hlavního řetězce</a:t>
            </a:r>
          </a:p>
        </p:txBody>
      </p:sp>
      <p:cxnSp>
        <p:nvCxnSpPr>
          <p:cNvPr id="13" name="Přímá spojovací šipka 12"/>
          <p:cNvCxnSpPr/>
          <p:nvPr/>
        </p:nvCxnSpPr>
        <p:spPr>
          <a:xfrm flipH="1">
            <a:off x="3419872" y="5445224"/>
            <a:ext cx="1800200" cy="288032"/>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flipH="1" flipV="1">
            <a:off x="611560" y="6021288"/>
            <a:ext cx="72008" cy="576064"/>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 name="Přímá spojovací čára 19"/>
          <p:cNvCxnSpPr/>
          <p:nvPr/>
        </p:nvCxnSpPr>
        <p:spPr>
          <a:xfrm flipV="1">
            <a:off x="683568" y="6453336"/>
            <a:ext cx="3024336" cy="144016"/>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Přímá spojovací čára 21"/>
          <p:cNvCxnSpPr/>
          <p:nvPr/>
        </p:nvCxnSpPr>
        <p:spPr>
          <a:xfrm flipV="1">
            <a:off x="3707904" y="5445224"/>
            <a:ext cx="1512168" cy="1008112"/>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56573E6F-A50D-4B46-9784-9F28CA8DF3A7}"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18</a:t>
            </a:fld>
            <a:endParaRPr lang="sk-SK"/>
          </a:p>
        </p:txBody>
      </p:sp>
      <p:pic>
        <p:nvPicPr>
          <p:cNvPr id="5" name="Obrázek 4" descr="přírodní kaučuk X gutaperče 19102018.png"/>
          <p:cNvPicPr>
            <a:picLocks noChangeAspect="1"/>
          </p:cNvPicPr>
          <p:nvPr/>
        </p:nvPicPr>
        <p:blipFill>
          <a:blip r:embed="rId2" cstate="print"/>
          <a:stretch>
            <a:fillRect/>
          </a:stretch>
        </p:blipFill>
        <p:spPr>
          <a:xfrm>
            <a:off x="0" y="1735920"/>
            <a:ext cx="9144000" cy="338615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A92839A8-D80E-4734-A36C-1267E00CCCD7}"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19</a:t>
            </a:fld>
            <a:endParaRPr lang="sk-SK"/>
          </a:p>
        </p:txBody>
      </p:sp>
      <p:pic>
        <p:nvPicPr>
          <p:cNvPr id="6" name="Obrázek 5" descr="alfa a beta GUTAPERČA 004.jpg"/>
          <p:cNvPicPr>
            <a:picLocks noChangeAspect="1"/>
          </p:cNvPicPr>
          <p:nvPr/>
        </p:nvPicPr>
        <p:blipFill>
          <a:blip r:embed="rId2" cstate="print"/>
          <a:stretch>
            <a:fillRect/>
          </a:stretch>
        </p:blipFill>
        <p:spPr>
          <a:xfrm>
            <a:off x="-1" y="260648"/>
            <a:ext cx="9068215" cy="6408712"/>
          </a:xfrm>
          <a:prstGeom prst="rect">
            <a:avLst/>
          </a:prstGeom>
        </p:spPr>
      </p:pic>
      <p:cxnSp>
        <p:nvCxnSpPr>
          <p:cNvPr id="8" name="Přímá spojovací čára 7"/>
          <p:cNvCxnSpPr/>
          <p:nvPr/>
        </p:nvCxnSpPr>
        <p:spPr>
          <a:xfrm>
            <a:off x="1115616" y="5013176"/>
            <a:ext cx="7704856" cy="72008"/>
          </a:xfrm>
          <a:prstGeom prst="line">
            <a:avLst/>
          </a:prstGeom>
          <a:ln w="1016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251520" y="5661248"/>
            <a:ext cx="4392488" cy="0"/>
          </a:xfrm>
          <a:prstGeom prst="line">
            <a:avLst/>
          </a:prstGeom>
          <a:ln w="1016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Přímá spojovací čára 10"/>
          <p:cNvCxnSpPr/>
          <p:nvPr/>
        </p:nvCxnSpPr>
        <p:spPr>
          <a:xfrm>
            <a:off x="251520" y="6165304"/>
            <a:ext cx="8640960" cy="72008"/>
          </a:xfrm>
          <a:prstGeom prst="line">
            <a:avLst/>
          </a:prstGeom>
          <a:ln w="10160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4788024" y="5661248"/>
            <a:ext cx="4104456" cy="0"/>
          </a:xfrm>
          <a:prstGeom prst="line">
            <a:avLst/>
          </a:prstGeom>
          <a:ln w="10160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6" name="Přímá spojovací čára 15"/>
          <p:cNvCxnSpPr/>
          <p:nvPr/>
        </p:nvCxnSpPr>
        <p:spPr>
          <a:xfrm>
            <a:off x="179512" y="6669360"/>
            <a:ext cx="1296144" cy="0"/>
          </a:xfrm>
          <a:prstGeom prst="line">
            <a:avLst/>
          </a:prstGeom>
          <a:ln w="101600">
            <a:solidFill>
              <a:srgbClr val="0000FF"/>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457200" y="274638"/>
            <a:ext cx="8229600" cy="490066"/>
          </a:xfrm>
        </p:spPr>
        <p:txBody>
          <a:bodyPr/>
          <a:lstStyle/>
          <a:p>
            <a:pPr eaLnBrk="1" hangingPunct="1"/>
            <a:r>
              <a:rPr lang="sk-SK" sz="3200" b="1" dirty="0">
                <a:solidFill>
                  <a:srgbClr val="FF0000"/>
                </a:solidFill>
              </a:rPr>
              <a:t>Časový plán</a:t>
            </a:r>
          </a:p>
        </p:txBody>
      </p:sp>
      <p:sp>
        <p:nvSpPr>
          <p:cNvPr id="5187" name="Zástupný symbol pro datum 5"/>
          <p:cNvSpPr>
            <a:spLocks noGrp="1"/>
          </p:cNvSpPr>
          <p:nvPr>
            <p:ph type="dt" sz="half" idx="10"/>
          </p:nvPr>
        </p:nvSpPr>
        <p:spPr>
          <a:noFill/>
        </p:spPr>
        <p:txBody>
          <a:bodyPr/>
          <a:lstStyle/>
          <a:p>
            <a:fld id="{F29C5626-22D0-495E-A72F-793F6D327399}" type="datetime1">
              <a:rPr lang="cs-CZ" smtClean="0"/>
              <a:t>02.10.2022</a:t>
            </a:fld>
            <a:endParaRPr lang="sk-SK"/>
          </a:p>
        </p:txBody>
      </p:sp>
      <p:sp>
        <p:nvSpPr>
          <p:cNvPr id="5122" name="Zástupný symbol pro zápatí 4"/>
          <p:cNvSpPr>
            <a:spLocks noGrp="1"/>
          </p:cNvSpPr>
          <p:nvPr>
            <p:ph type="ftr" sz="quarter" idx="11"/>
          </p:nvPr>
        </p:nvSpPr>
        <p:spPr>
          <a:noFill/>
        </p:spPr>
        <p:txBody>
          <a:bodyPr/>
          <a:lstStyle/>
          <a:p>
            <a:r>
              <a:rPr lang="pl-PL"/>
              <a:t>PŘÍRODNÍ POLYMERY PŘF MU  4 2022</a:t>
            </a:r>
            <a:endParaRPr lang="sk-SK" dirty="0"/>
          </a:p>
        </p:txBody>
      </p:sp>
      <p:sp>
        <p:nvSpPr>
          <p:cNvPr id="5123" name="Zástupný symbol pro číslo snímku 5"/>
          <p:cNvSpPr>
            <a:spLocks noGrp="1"/>
          </p:cNvSpPr>
          <p:nvPr>
            <p:ph type="sldNum" sz="quarter" idx="12"/>
          </p:nvPr>
        </p:nvSpPr>
        <p:spPr>
          <a:noFill/>
        </p:spPr>
        <p:txBody>
          <a:bodyPr/>
          <a:lstStyle/>
          <a:p>
            <a:fld id="{5FF5703E-1236-4214-9588-EAFBC0DC33A4}" type="slidenum">
              <a:rPr lang="sk-SK" smtClean="0"/>
              <a:pPr/>
              <a:t>2</a:t>
            </a:fld>
            <a:endParaRPr lang="sk-SK"/>
          </a:p>
        </p:txBody>
      </p:sp>
      <p:graphicFrame>
        <p:nvGraphicFramePr>
          <p:cNvPr id="8" name="Tabulka 7"/>
          <p:cNvGraphicFramePr>
            <a:graphicFrameLocks noGrp="1"/>
          </p:cNvGraphicFramePr>
          <p:nvPr/>
        </p:nvGraphicFramePr>
        <p:xfrm>
          <a:off x="251520" y="764704"/>
          <a:ext cx="8712968" cy="4922390"/>
        </p:xfrm>
        <a:graphic>
          <a:graphicData uri="http://schemas.openxmlformats.org/drawingml/2006/table">
            <a:tbl>
              <a:tblPr/>
              <a:tblGrid>
                <a:gridCol w="727116">
                  <a:extLst>
                    <a:ext uri="{9D8B030D-6E8A-4147-A177-3AD203B41FA5}">
                      <a16:colId xmlns:a16="http://schemas.microsoft.com/office/drawing/2014/main" val="20000"/>
                    </a:ext>
                  </a:extLst>
                </a:gridCol>
                <a:gridCol w="7985852">
                  <a:extLst>
                    <a:ext uri="{9D8B030D-6E8A-4147-A177-3AD203B41FA5}">
                      <a16:colId xmlns:a16="http://schemas.microsoft.com/office/drawing/2014/main" val="20001"/>
                    </a:ext>
                  </a:extLst>
                </a:gridCol>
              </a:tblGrid>
              <a:tr h="323623">
                <a:tc>
                  <a:txBody>
                    <a:bodyPr/>
                    <a:lstStyle/>
                    <a:p>
                      <a:pPr marL="347345" indent="-347345" algn="ctr" fontAlgn="b">
                        <a:lnSpc>
                          <a:spcPct val="115000"/>
                        </a:lnSpc>
                        <a:spcAft>
                          <a:spcPts val="0"/>
                        </a:spcAft>
                      </a:pPr>
                      <a:r>
                        <a:rPr lang="sk-SK" sz="1200" b="1" kern="1200" dirty="0">
                          <a:solidFill>
                            <a:srgbClr val="0000FF"/>
                          </a:solidFill>
                          <a:latin typeface="Arial Black" pitchFamily="34" charset="0"/>
                          <a:ea typeface="Times New Roman"/>
                          <a:cs typeface="Times New Roman"/>
                        </a:rPr>
                        <a:t>LEKCE</a:t>
                      </a:r>
                      <a:endParaRPr lang="cs-CZ" sz="105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algn="ctr" fontAlgn="b">
                        <a:lnSpc>
                          <a:spcPct val="115000"/>
                        </a:lnSpc>
                        <a:spcAft>
                          <a:spcPts val="0"/>
                        </a:spcAft>
                      </a:pPr>
                      <a:r>
                        <a:rPr lang="sk-SK" sz="1800" kern="1200" dirty="0">
                          <a:solidFill>
                            <a:srgbClr val="0000FF"/>
                          </a:solidFill>
                          <a:latin typeface="Arial Black"/>
                          <a:ea typeface="Times New Roman"/>
                          <a:cs typeface="Arial"/>
                        </a:rPr>
                        <a:t>téma </a:t>
                      </a:r>
                      <a:endParaRPr lang="cs-CZ" sz="900" dirty="0">
                        <a:solidFill>
                          <a:srgbClr val="0000FF"/>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6016">
                <a:tc>
                  <a:txBody>
                    <a:bodyPr/>
                    <a:lstStyle/>
                    <a:p>
                      <a:pPr marL="347345" indent="-347345" algn="ctr" fontAlgn="b">
                        <a:lnSpc>
                          <a:spcPct val="115000"/>
                        </a:lnSpc>
                        <a:spcAft>
                          <a:spcPts val="0"/>
                        </a:spcAft>
                      </a:pPr>
                      <a:r>
                        <a:rPr lang="sk-SK" sz="1600" b="1" kern="1200" dirty="0">
                          <a:solidFill>
                            <a:srgbClr val="008000"/>
                          </a:solidFill>
                          <a:latin typeface="Arial"/>
                          <a:ea typeface="Times New Roman"/>
                          <a:cs typeface="Times New Roman"/>
                        </a:rPr>
                        <a:t>1</a:t>
                      </a:r>
                      <a:endParaRPr lang="cs-CZ" sz="1200" b="1"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600" b="1" kern="1200" dirty="0">
                          <a:solidFill>
                            <a:srgbClr val="008000"/>
                          </a:solidFill>
                          <a:latin typeface="Arial"/>
                          <a:ea typeface="Times New Roman"/>
                          <a:cs typeface="Times New Roman"/>
                        </a:rPr>
                        <a:t>Úvod do </a:t>
                      </a:r>
                      <a:r>
                        <a:rPr lang="sk-SK" sz="1600" b="1" kern="1200" dirty="0" err="1">
                          <a:solidFill>
                            <a:srgbClr val="008000"/>
                          </a:solidFill>
                          <a:latin typeface="Arial"/>
                          <a:ea typeface="Times New Roman"/>
                          <a:cs typeface="Times New Roman"/>
                        </a:rPr>
                        <a:t>předmětu</a:t>
                      </a:r>
                      <a:r>
                        <a:rPr lang="sk-SK" sz="1600" b="1" kern="1200" dirty="0">
                          <a:solidFill>
                            <a:srgbClr val="008000"/>
                          </a:solidFill>
                          <a:latin typeface="Arial"/>
                          <a:ea typeface="Times New Roman"/>
                          <a:cs typeface="Times New Roman"/>
                        </a:rPr>
                        <a:t> - </a:t>
                      </a:r>
                      <a:r>
                        <a:rPr lang="cs-CZ" sz="1600" b="1" kern="1200" dirty="0">
                          <a:solidFill>
                            <a:srgbClr val="008000"/>
                          </a:solidFill>
                          <a:latin typeface="Arial"/>
                          <a:ea typeface="Times New Roman"/>
                          <a:cs typeface="Times New Roman"/>
                        </a:rPr>
                        <a:t>Struktura a názvosloví přírodních polymerů, literatura </a:t>
                      </a:r>
                      <a:endParaRPr lang="cs-CZ" sz="1200" b="1"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0593">
                <a:tc>
                  <a:txBody>
                    <a:bodyPr/>
                    <a:lstStyle/>
                    <a:p>
                      <a:pPr marL="347345" indent="-347345" algn="ctr" fontAlgn="b">
                        <a:lnSpc>
                          <a:spcPct val="115000"/>
                        </a:lnSpc>
                        <a:spcAft>
                          <a:spcPts val="0"/>
                        </a:spcAft>
                      </a:pPr>
                      <a:r>
                        <a:rPr lang="sk-SK" sz="1600" b="1" kern="1200" dirty="0">
                          <a:solidFill>
                            <a:srgbClr val="008000"/>
                          </a:solidFill>
                          <a:latin typeface="Arial"/>
                          <a:ea typeface="Times New Roman"/>
                          <a:cs typeface="Times New Roman"/>
                        </a:rPr>
                        <a:t>2</a:t>
                      </a:r>
                      <a:endParaRPr lang="cs-CZ" sz="1200" b="1"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600" b="1" kern="1200" dirty="0">
                          <a:solidFill>
                            <a:srgbClr val="008000"/>
                          </a:solidFill>
                          <a:latin typeface="Arial"/>
                          <a:ea typeface="Times New Roman"/>
                          <a:cs typeface="Times New Roman"/>
                        </a:rPr>
                        <a:t>Deriváty </a:t>
                      </a:r>
                      <a:r>
                        <a:rPr lang="sk-SK" sz="1600" b="1" kern="1200" dirty="0" err="1">
                          <a:solidFill>
                            <a:srgbClr val="008000"/>
                          </a:solidFill>
                          <a:latin typeface="Arial"/>
                          <a:ea typeface="Times New Roman"/>
                          <a:cs typeface="Times New Roman"/>
                        </a:rPr>
                        <a:t>kyselin</a:t>
                      </a:r>
                      <a:r>
                        <a:rPr lang="sk-SK" sz="1600" b="1" kern="1200" dirty="0">
                          <a:solidFill>
                            <a:srgbClr val="008000"/>
                          </a:solidFill>
                          <a:latin typeface="Arial"/>
                          <a:ea typeface="Times New Roman"/>
                          <a:cs typeface="Times New Roman"/>
                        </a:rPr>
                        <a:t>, - </a:t>
                      </a:r>
                      <a:r>
                        <a:rPr lang="sk-SK" sz="1600" b="1" kern="1200" dirty="0" err="1">
                          <a:solidFill>
                            <a:srgbClr val="008000"/>
                          </a:solidFill>
                          <a:latin typeface="Arial"/>
                          <a:ea typeface="Times New Roman"/>
                          <a:cs typeface="Times New Roman"/>
                        </a:rPr>
                        <a:t>přírodní</a:t>
                      </a:r>
                      <a:r>
                        <a:rPr lang="sk-SK" sz="1600" b="1" kern="1200" dirty="0">
                          <a:solidFill>
                            <a:srgbClr val="008000"/>
                          </a:solidFill>
                          <a:latin typeface="Arial"/>
                          <a:ea typeface="Times New Roman"/>
                          <a:cs typeface="Times New Roman"/>
                        </a:rPr>
                        <a:t> </a:t>
                      </a:r>
                      <a:r>
                        <a:rPr lang="sk-SK" sz="1600" b="1" kern="1200" dirty="0" err="1">
                          <a:solidFill>
                            <a:srgbClr val="008000"/>
                          </a:solidFill>
                          <a:latin typeface="Arial"/>
                          <a:ea typeface="Times New Roman"/>
                          <a:cs typeface="Times New Roman"/>
                        </a:rPr>
                        <a:t>pryskyřice</a:t>
                      </a:r>
                      <a:r>
                        <a:rPr lang="sk-SK" sz="1600" b="1" kern="1200" dirty="0">
                          <a:solidFill>
                            <a:srgbClr val="008000"/>
                          </a:solidFill>
                          <a:latin typeface="Arial"/>
                          <a:ea typeface="Times New Roman"/>
                          <a:cs typeface="Times New Roman"/>
                        </a:rPr>
                        <a:t>, </a:t>
                      </a:r>
                      <a:r>
                        <a:rPr lang="sk-SK" sz="1600" b="1" kern="1200" dirty="0" err="1">
                          <a:solidFill>
                            <a:srgbClr val="008000"/>
                          </a:solidFill>
                          <a:latin typeface="Arial"/>
                          <a:ea typeface="Times New Roman"/>
                          <a:cs typeface="Times New Roman"/>
                        </a:rPr>
                        <a:t>vysýchavé</a:t>
                      </a:r>
                      <a:r>
                        <a:rPr lang="sk-SK" sz="1600" b="1" kern="1200" dirty="0">
                          <a:solidFill>
                            <a:srgbClr val="008000"/>
                          </a:solidFill>
                          <a:latin typeface="Arial"/>
                          <a:ea typeface="Times New Roman"/>
                          <a:cs typeface="Times New Roman"/>
                        </a:rPr>
                        <a:t> oleje, šelak</a:t>
                      </a:r>
                      <a:endParaRPr lang="cs-CZ" sz="1200"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6810">
                <a:tc>
                  <a:txBody>
                    <a:bodyPr/>
                    <a:lstStyle/>
                    <a:p>
                      <a:pPr marL="347345" indent="-347345" algn="ctr" fontAlgn="b">
                        <a:lnSpc>
                          <a:spcPct val="115000"/>
                        </a:lnSpc>
                        <a:spcAft>
                          <a:spcPts val="0"/>
                        </a:spcAft>
                      </a:pPr>
                      <a:r>
                        <a:rPr lang="sk-SK" sz="1600" b="1" kern="1200" dirty="0">
                          <a:solidFill>
                            <a:srgbClr val="008000"/>
                          </a:solidFill>
                          <a:latin typeface="+mn-lt"/>
                          <a:ea typeface="Times New Roman"/>
                          <a:cs typeface="Times New Roman"/>
                        </a:rPr>
                        <a:t>3</a:t>
                      </a:r>
                      <a:endParaRPr lang="cs-CZ" sz="1600" b="1"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cs-CZ" sz="1600" b="1" kern="1200" dirty="0">
                          <a:solidFill>
                            <a:srgbClr val="008000"/>
                          </a:solidFill>
                          <a:latin typeface="+mn-lt"/>
                          <a:ea typeface="Times New Roman"/>
                          <a:cs typeface="Times New Roman"/>
                        </a:rPr>
                        <a:t>Vosky</a:t>
                      </a:r>
                      <a:endParaRPr lang="cs-CZ" sz="1050" b="1"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36810">
                <a:tc>
                  <a:txBody>
                    <a:bodyPr/>
                    <a:lstStyle/>
                    <a:p>
                      <a:pPr marL="347345" indent="-347345" algn="ctr" fontAlgn="b">
                        <a:lnSpc>
                          <a:spcPct val="115000"/>
                        </a:lnSpc>
                        <a:spcAft>
                          <a:spcPts val="0"/>
                        </a:spcAft>
                      </a:pPr>
                      <a:r>
                        <a:rPr lang="sk-SK" sz="1800" b="1" kern="1200" dirty="0">
                          <a:solidFill>
                            <a:srgbClr val="FF0000"/>
                          </a:solidFill>
                          <a:latin typeface="Arial Black" pitchFamily="34" charset="0"/>
                          <a:ea typeface="Times New Roman"/>
                          <a:cs typeface="Times New Roman"/>
                        </a:rPr>
                        <a:t>4</a:t>
                      </a:r>
                      <a:endParaRPr lang="cs-CZ" sz="1400" b="1"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cs-CZ" sz="2400" b="1" kern="1200" dirty="0">
                          <a:solidFill>
                            <a:srgbClr val="FF0000"/>
                          </a:solidFill>
                          <a:latin typeface="Arial Black" pitchFamily="34" charset="0"/>
                          <a:ea typeface="Times New Roman"/>
                          <a:cs typeface="Times New Roman"/>
                        </a:rPr>
                        <a:t>Přírodní gumy, </a:t>
                      </a:r>
                      <a:r>
                        <a:rPr lang="cs-CZ" sz="2400" b="1" kern="1200" dirty="0" err="1">
                          <a:solidFill>
                            <a:srgbClr val="FF0000"/>
                          </a:solidFill>
                          <a:latin typeface="Arial Black" pitchFamily="34" charset="0"/>
                          <a:ea typeface="Times New Roman"/>
                          <a:cs typeface="Times New Roman"/>
                        </a:rPr>
                        <a:t>Polyterpeny</a:t>
                      </a:r>
                      <a:r>
                        <a:rPr lang="cs-CZ" sz="2400" b="1" kern="1200" dirty="0">
                          <a:solidFill>
                            <a:srgbClr val="FF0000"/>
                          </a:solidFill>
                          <a:latin typeface="Arial Black" pitchFamily="34" charset="0"/>
                          <a:ea typeface="Times New Roman"/>
                          <a:cs typeface="Times New Roman"/>
                        </a:rPr>
                        <a:t> – přírodní kaučuk, získávání, zpracování a modifikace </a:t>
                      </a:r>
                      <a:endParaRPr lang="cs-CZ" sz="1800" b="1"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5</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err="1">
                          <a:solidFill>
                            <a:srgbClr val="000000"/>
                          </a:solidFill>
                          <a:latin typeface="Arial"/>
                          <a:ea typeface="Times New Roman"/>
                          <a:cs typeface="Times New Roman"/>
                        </a:rPr>
                        <a:t>Polyyfenoly</a:t>
                      </a:r>
                      <a:r>
                        <a:rPr lang="cs-CZ" sz="1600" b="1" kern="1200" dirty="0">
                          <a:solidFill>
                            <a:srgbClr val="000000"/>
                          </a:solidFill>
                          <a:latin typeface="Arial"/>
                          <a:ea typeface="Times New Roman"/>
                          <a:cs typeface="Times New Roman"/>
                        </a:rPr>
                        <a:t> – lignin, </a:t>
                      </a:r>
                      <a:r>
                        <a:rPr lang="cs-CZ" sz="1600" b="1" kern="1200" dirty="0" err="1">
                          <a:solidFill>
                            <a:srgbClr val="000000"/>
                          </a:solidFill>
                          <a:latin typeface="Arial"/>
                          <a:ea typeface="Times New Roman"/>
                          <a:cs typeface="Times New Roman"/>
                        </a:rPr>
                        <a:t>huminové</a:t>
                      </a:r>
                      <a:r>
                        <a:rPr lang="cs-CZ" sz="1600" b="1" kern="1200" dirty="0">
                          <a:solidFill>
                            <a:srgbClr val="000000"/>
                          </a:solidFill>
                          <a:latin typeface="Arial"/>
                          <a:ea typeface="Times New Roman"/>
                          <a:cs typeface="Times New Roman"/>
                        </a:rPr>
                        <a:t> kyseliny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6</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a:solidFill>
                            <a:srgbClr val="000000"/>
                          </a:solidFill>
                          <a:latin typeface="Arial"/>
                          <a:ea typeface="Times New Roman"/>
                          <a:cs typeface="Times New Roman"/>
                        </a:rPr>
                        <a:t>Polysacharidy I – škrob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36810">
                <a:tc>
                  <a:txBody>
                    <a:bodyPr/>
                    <a:lstStyle/>
                    <a:p>
                      <a:pPr marL="347345" indent="-347345" algn="ctr" fontAlgn="b">
                        <a:lnSpc>
                          <a:spcPct val="115000"/>
                        </a:lnSpc>
                        <a:spcAft>
                          <a:spcPts val="0"/>
                        </a:spcAft>
                      </a:pPr>
                      <a:r>
                        <a:rPr lang="sk-SK" sz="1200" kern="1200">
                          <a:solidFill>
                            <a:srgbClr val="008000"/>
                          </a:solidFill>
                          <a:latin typeface="Arial"/>
                          <a:ea typeface="Times New Roman"/>
                          <a:cs typeface="Times New Roman"/>
                        </a:rPr>
                        <a:t>7</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a:solidFill>
                            <a:srgbClr val="000000"/>
                          </a:solidFill>
                          <a:latin typeface="Arial"/>
                          <a:ea typeface="Times New Roman"/>
                          <a:cs typeface="Times New Roman"/>
                        </a:rPr>
                        <a:t>Polysacharidy II –  celulóza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8</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a:solidFill>
                            <a:srgbClr val="000000"/>
                          </a:solidFill>
                          <a:latin typeface="Arial"/>
                          <a:ea typeface="Times New Roman"/>
                          <a:cs typeface="Times New Roman"/>
                        </a:rPr>
                        <a:t>Bílkovinná vlákna I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9</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a:solidFill>
                            <a:srgbClr val="000000"/>
                          </a:solidFill>
                          <a:latin typeface="Arial"/>
                          <a:ea typeface="Times New Roman"/>
                          <a:cs typeface="Times New Roman"/>
                        </a:rPr>
                        <a:t>Bílkovinná vlákna II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10</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1600" b="1" kern="1200" dirty="0" err="1">
                          <a:solidFill>
                            <a:srgbClr val="000000"/>
                          </a:solidFill>
                          <a:latin typeface="Arial"/>
                          <a:ea typeface="Times New Roman"/>
                          <a:cs typeface="Times New Roman"/>
                        </a:rPr>
                        <a:t>Kasein</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syrovátka</a:t>
                      </a:r>
                      <a:r>
                        <a:rPr lang="sk-SK" sz="1600" b="1" kern="1200" dirty="0">
                          <a:solidFill>
                            <a:srgbClr val="000000"/>
                          </a:solidFill>
                          <a:latin typeface="Arial"/>
                          <a:ea typeface="Times New Roman"/>
                          <a:cs typeface="Times New Roman"/>
                        </a:rPr>
                        <a:t>, vaječné </a:t>
                      </a:r>
                      <a:r>
                        <a:rPr lang="sk-SK" sz="1600" b="1" kern="1200" dirty="0" err="1">
                          <a:solidFill>
                            <a:srgbClr val="000000"/>
                          </a:solidFill>
                          <a:latin typeface="Arial"/>
                          <a:ea typeface="Times New Roman"/>
                          <a:cs typeface="Times New Roman"/>
                        </a:rPr>
                        <a:t>proteiny</a:t>
                      </a:r>
                      <a:r>
                        <a:rPr lang="sk-SK" sz="1600" b="1" kern="1200" dirty="0">
                          <a:solidFill>
                            <a:srgbClr val="000000"/>
                          </a:solidFill>
                          <a:latin typeface="Arial"/>
                          <a:ea typeface="Times New Roman"/>
                          <a:cs typeface="Times New Roman"/>
                        </a:rPr>
                        <a:t>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11</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1600" b="1" kern="1200" dirty="0" err="1">
                          <a:solidFill>
                            <a:srgbClr val="000000"/>
                          </a:solidFill>
                          <a:latin typeface="Arial"/>
                          <a:ea typeface="Times New Roman"/>
                          <a:cs typeface="Times New Roman"/>
                        </a:rPr>
                        <a:t>Identifikace</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přírodních</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látek</a:t>
                      </a:r>
                      <a:r>
                        <a:rPr lang="sk-SK" sz="1600" b="1" kern="1200" dirty="0">
                          <a:solidFill>
                            <a:srgbClr val="000000"/>
                          </a:solidFill>
                          <a:latin typeface="Arial"/>
                          <a:ea typeface="Times New Roman"/>
                          <a:cs typeface="Times New Roman"/>
                        </a:rPr>
                        <a:t>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12</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1600" b="1" kern="1200" dirty="0" err="1">
                          <a:solidFill>
                            <a:srgbClr val="000000"/>
                          </a:solidFill>
                          <a:latin typeface="Arial"/>
                          <a:ea typeface="Times New Roman"/>
                          <a:cs typeface="Times New Roman"/>
                        </a:rPr>
                        <a:t>Laboratorní</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metody</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hodnocení</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přírodních</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polymerů</a:t>
                      </a:r>
                      <a:r>
                        <a:rPr lang="sk-SK" sz="1600" b="1" kern="1200" dirty="0">
                          <a:solidFill>
                            <a:srgbClr val="000000"/>
                          </a:solidFill>
                          <a:latin typeface="Arial"/>
                          <a:ea typeface="Times New Roman"/>
                          <a:cs typeface="Times New Roman"/>
                        </a:rPr>
                        <a:t>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AB99561C-D07C-48A2-9B3C-51FD16C4E18F}"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20</a:t>
            </a:fld>
            <a:endParaRPr lang="sk-SK"/>
          </a:p>
        </p:txBody>
      </p:sp>
      <p:sp>
        <p:nvSpPr>
          <p:cNvPr id="7" name="TextovéPole 6"/>
          <p:cNvSpPr txBox="1"/>
          <p:nvPr/>
        </p:nvSpPr>
        <p:spPr>
          <a:xfrm>
            <a:off x="251520" y="0"/>
            <a:ext cx="8568952" cy="769441"/>
          </a:xfrm>
          <a:prstGeom prst="rect">
            <a:avLst/>
          </a:prstGeom>
          <a:noFill/>
        </p:spPr>
        <p:txBody>
          <a:bodyPr wrap="square" rtlCol="0">
            <a:spAutoFit/>
          </a:bodyPr>
          <a:lstStyle/>
          <a:p>
            <a:pPr algn="ctr"/>
            <a:r>
              <a:rPr lang="cs-CZ" sz="4400" b="1" dirty="0">
                <a:solidFill>
                  <a:srgbClr val="FF0000"/>
                </a:solidFill>
                <a:latin typeface="Symbol" pitchFamily="18" charset="2"/>
              </a:rPr>
              <a:t>a</a:t>
            </a:r>
            <a:r>
              <a:rPr lang="cs-CZ" sz="2800" dirty="0">
                <a:solidFill>
                  <a:srgbClr val="C00000"/>
                </a:solidFill>
                <a:latin typeface="Symbol" pitchFamily="18" charset="2"/>
              </a:rPr>
              <a:t> </a:t>
            </a:r>
            <a:r>
              <a:rPr lang="cs-CZ" sz="2800" dirty="0">
                <a:solidFill>
                  <a:srgbClr val="C00000"/>
                </a:solidFill>
                <a:latin typeface="Arial Black" pitchFamily="34" charset="0"/>
              </a:rPr>
              <a:t>versus</a:t>
            </a:r>
            <a:r>
              <a:rPr lang="cs-CZ" sz="2800" dirty="0">
                <a:solidFill>
                  <a:srgbClr val="C00000"/>
                </a:solidFill>
                <a:latin typeface="Symbol" pitchFamily="18" charset="2"/>
              </a:rPr>
              <a:t> </a:t>
            </a:r>
            <a:r>
              <a:rPr lang="cs-CZ" sz="4400" b="1" dirty="0">
                <a:solidFill>
                  <a:srgbClr val="0000FF"/>
                </a:solidFill>
                <a:latin typeface="Symbol" pitchFamily="18" charset="2"/>
              </a:rPr>
              <a:t>b</a:t>
            </a:r>
            <a:r>
              <a:rPr lang="cs-CZ" sz="2800" dirty="0">
                <a:solidFill>
                  <a:srgbClr val="C00000"/>
                </a:solidFill>
                <a:latin typeface="Symbol" pitchFamily="18" charset="2"/>
              </a:rPr>
              <a:t> </a:t>
            </a:r>
            <a:r>
              <a:rPr lang="cs-CZ" sz="2800" dirty="0">
                <a:solidFill>
                  <a:srgbClr val="C00000"/>
                </a:solidFill>
                <a:latin typeface="Arial Black" pitchFamily="34" charset="0"/>
              </a:rPr>
              <a:t>GUTAPERČA</a:t>
            </a:r>
            <a:endParaRPr lang="cs-CZ" sz="2800" dirty="0">
              <a:solidFill>
                <a:srgbClr val="FF0000"/>
              </a:solidFill>
              <a:latin typeface="Arial Black" pitchFamily="34" charset="0"/>
            </a:endParaRPr>
          </a:p>
        </p:txBody>
      </p:sp>
      <p:pic>
        <p:nvPicPr>
          <p:cNvPr id="14" name="Obrázek 13" descr="alfa a beta GUTAPERČA 001.jpg"/>
          <p:cNvPicPr>
            <a:picLocks noChangeAspect="1"/>
          </p:cNvPicPr>
          <p:nvPr/>
        </p:nvPicPr>
        <p:blipFill>
          <a:blip r:embed="rId2" cstate="print"/>
          <a:stretch>
            <a:fillRect/>
          </a:stretch>
        </p:blipFill>
        <p:spPr>
          <a:xfrm rot="16200000">
            <a:off x="343498" y="565222"/>
            <a:ext cx="3345454" cy="4032450"/>
          </a:xfrm>
          <a:prstGeom prst="rect">
            <a:avLst/>
          </a:prstGeom>
        </p:spPr>
      </p:pic>
      <p:pic>
        <p:nvPicPr>
          <p:cNvPr id="16" name="Obrázek 15" descr="alfa a beta GUTAPERČA 002.jpg"/>
          <p:cNvPicPr>
            <a:picLocks noChangeAspect="1"/>
          </p:cNvPicPr>
          <p:nvPr/>
        </p:nvPicPr>
        <p:blipFill>
          <a:blip r:embed="rId3" cstate="print"/>
          <a:stretch>
            <a:fillRect/>
          </a:stretch>
        </p:blipFill>
        <p:spPr>
          <a:xfrm rot="16200000">
            <a:off x="4502109" y="2130737"/>
            <a:ext cx="3415638" cy="5868145"/>
          </a:xfrm>
          <a:prstGeom prst="rect">
            <a:avLst/>
          </a:prstGeom>
        </p:spPr>
      </p:pic>
      <p:sp>
        <p:nvSpPr>
          <p:cNvPr id="18" name="TextovéPole 17"/>
          <p:cNvSpPr txBox="1"/>
          <p:nvPr/>
        </p:nvSpPr>
        <p:spPr>
          <a:xfrm>
            <a:off x="0" y="4437112"/>
            <a:ext cx="3131840" cy="707886"/>
          </a:xfrm>
          <a:prstGeom prst="rect">
            <a:avLst/>
          </a:prstGeom>
          <a:solidFill>
            <a:schemeClr val="accent3">
              <a:lumMod val="95000"/>
            </a:schemeClr>
          </a:solidFill>
        </p:spPr>
        <p:txBody>
          <a:bodyPr wrap="square" rtlCol="0">
            <a:spAutoFit/>
          </a:bodyPr>
          <a:lstStyle/>
          <a:p>
            <a:pPr algn="ctr"/>
            <a:r>
              <a:rPr lang="cs-CZ" sz="4000" b="1" dirty="0">
                <a:solidFill>
                  <a:srgbClr val="FF0000"/>
                </a:solidFill>
                <a:latin typeface="Symbol" pitchFamily="18" charset="2"/>
              </a:rPr>
              <a:t>a</a:t>
            </a:r>
            <a:r>
              <a:rPr lang="cs-CZ" dirty="0">
                <a:solidFill>
                  <a:srgbClr val="C00000"/>
                </a:solidFill>
                <a:latin typeface="Symbol" pitchFamily="18" charset="2"/>
              </a:rPr>
              <a:t> </a:t>
            </a:r>
            <a:r>
              <a:rPr lang="cs-CZ" dirty="0">
                <a:solidFill>
                  <a:srgbClr val="C00000"/>
                </a:solidFill>
                <a:latin typeface="Arial Black" pitchFamily="34" charset="0"/>
              </a:rPr>
              <a:t>GUTAPERČA</a:t>
            </a:r>
            <a:endParaRPr lang="cs-CZ" dirty="0">
              <a:solidFill>
                <a:srgbClr val="FF0000"/>
              </a:solidFill>
              <a:latin typeface="Arial Black" pitchFamily="34" charset="0"/>
            </a:endParaRPr>
          </a:p>
        </p:txBody>
      </p:sp>
      <p:sp>
        <p:nvSpPr>
          <p:cNvPr id="19" name="TextovéPole 18"/>
          <p:cNvSpPr txBox="1"/>
          <p:nvPr/>
        </p:nvSpPr>
        <p:spPr>
          <a:xfrm>
            <a:off x="0" y="5103674"/>
            <a:ext cx="3131840" cy="1754326"/>
          </a:xfrm>
          <a:prstGeom prst="rect">
            <a:avLst/>
          </a:prstGeom>
          <a:solidFill>
            <a:schemeClr val="accent3">
              <a:lumMod val="95000"/>
            </a:schemeClr>
          </a:solidFill>
        </p:spPr>
        <p:txBody>
          <a:bodyPr wrap="square" rtlCol="0">
            <a:spAutoFit/>
          </a:bodyPr>
          <a:lstStyle/>
          <a:p>
            <a:pPr>
              <a:buFont typeface="Arial" pitchFamily="34" charset="0"/>
              <a:buChar char="•"/>
            </a:pPr>
            <a:r>
              <a:rPr lang="cs-CZ" dirty="0">
                <a:solidFill>
                  <a:srgbClr val="FF0000"/>
                </a:solidFill>
                <a:latin typeface="Arial Black" pitchFamily="34" charset="0"/>
              </a:rPr>
              <a:t> Cca. 80 % trans izomeru, zbytek jsou různé pryskyřice</a:t>
            </a:r>
          </a:p>
          <a:p>
            <a:pPr>
              <a:buFont typeface="Arial" pitchFamily="34" charset="0"/>
              <a:buChar char="•"/>
            </a:pPr>
            <a:r>
              <a:rPr lang="cs-CZ" dirty="0">
                <a:solidFill>
                  <a:srgbClr val="FF0000"/>
                </a:solidFill>
                <a:latin typeface="Arial Black" pitchFamily="34" charset="0"/>
              </a:rPr>
              <a:t> Je PLANÁRNÍ &amp; SEMIKRYSTALICKÁ,  </a:t>
            </a:r>
            <a:r>
              <a:rPr lang="cs-CZ" dirty="0" err="1">
                <a:solidFill>
                  <a:srgbClr val="FF0000"/>
                </a:solidFill>
                <a:latin typeface="Arial Black" pitchFamily="34" charset="0"/>
              </a:rPr>
              <a:t>b.t</a:t>
            </a:r>
            <a:r>
              <a:rPr lang="cs-CZ" dirty="0">
                <a:solidFill>
                  <a:srgbClr val="FF0000"/>
                </a:solidFill>
                <a:latin typeface="Arial Black" pitchFamily="34" charset="0"/>
              </a:rPr>
              <a:t>. cca. 74 °C</a:t>
            </a:r>
          </a:p>
        </p:txBody>
      </p:sp>
      <p:sp>
        <p:nvSpPr>
          <p:cNvPr id="21" name="TextovéPole 20"/>
          <p:cNvSpPr txBox="1"/>
          <p:nvPr/>
        </p:nvSpPr>
        <p:spPr>
          <a:xfrm>
            <a:off x="4283968" y="908720"/>
            <a:ext cx="3131840" cy="707886"/>
          </a:xfrm>
          <a:prstGeom prst="rect">
            <a:avLst/>
          </a:prstGeom>
          <a:solidFill>
            <a:schemeClr val="accent3">
              <a:lumMod val="95000"/>
            </a:schemeClr>
          </a:solidFill>
        </p:spPr>
        <p:txBody>
          <a:bodyPr wrap="square" rtlCol="0">
            <a:spAutoFit/>
          </a:bodyPr>
          <a:lstStyle/>
          <a:p>
            <a:pPr algn="ctr"/>
            <a:r>
              <a:rPr lang="cs-CZ" sz="4000" b="1" dirty="0">
                <a:solidFill>
                  <a:srgbClr val="0000FF"/>
                </a:solidFill>
                <a:latin typeface="Symbol" pitchFamily="18" charset="2"/>
              </a:rPr>
              <a:t>b</a:t>
            </a:r>
            <a:r>
              <a:rPr lang="cs-CZ" dirty="0">
                <a:solidFill>
                  <a:srgbClr val="C00000"/>
                </a:solidFill>
                <a:latin typeface="Arial Black" pitchFamily="34" charset="0"/>
              </a:rPr>
              <a:t> GUTAPERČA</a:t>
            </a:r>
            <a:endParaRPr lang="cs-CZ" dirty="0">
              <a:solidFill>
                <a:srgbClr val="FF0000"/>
              </a:solidFill>
              <a:latin typeface="Arial Black" pitchFamily="34" charset="0"/>
            </a:endParaRPr>
          </a:p>
        </p:txBody>
      </p:sp>
      <p:sp>
        <p:nvSpPr>
          <p:cNvPr id="23" name="TextovéPole 22"/>
          <p:cNvSpPr txBox="1"/>
          <p:nvPr/>
        </p:nvSpPr>
        <p:spPr>
          <a:xfrm>
            <a:off x="4283968" y="1700808"/>
            <a:ext cx="4032448" cy="1815882"/>
          </a:xfrm>
          <a:prstGeom prst="rect">
            <a:avLst/>
          </a:prstGeom>
          <a:solidFill>
            <a:schemeClr val="accent3">
              <a:lumMod val="95000"/>
            </a:schemeClr>
          </a:solidFill>
        </p:spPr>
        <p:txBody>
          <a:bodyPr wrap="square" rtlCol="0">
            <a:spAutoFit/>
          </a:bodyPr>
          <a:lstStyle/>
          <a:p>
            <a:pPr>
              <a:buFont typeface="Arial" pitchFamily="34" charset="0"/>
              <a:buChar char="•"/>
            </a:pPr>
            <a:r>
              <a:rPr lang="cs-CZ" dirty="0">
                <a:solidFill>
                  <a:srgbClr val="FF0000"/>
                </a:solidFill>
                <a:latin typeface="Arial Black" pitchFamily="34" charset="0"/>
              </a:rPr>
              <a:t> </a:t>
            </a:r>
            <a:r>
              <a:rPr lang="cs-CZ" dirty="0">
                <a:solidFill>
                  <a:srgbClr val="0000FF"/>
                </a:solidFill>
                <a:latin typeface="Arial Black" pitchFamily="34" charset="0"/>
              </a:rPr>
              <a:t>Zahřáním nad cca. 68 °C a prudkým ochlazením vzniká z </a:t>
            </a:r>
            <a:r>
              <a:rPr lang="cs-CZ" sz="4000" b="1" dirty="0">
                <a:solidFill>
                  <a:srgbClr val="FF0000"/>
                </a:solidFill>
                <a:latin typeface="Symbol" pitchFamily="18" charset="2"/>
              </a:rPr>
              <a:t>a</a:t>
            </a:r>
            <a:r>
              <a:rPr lang="cs-CZ" dirty="0">
                <a:solidFill>
                  <a:srgbClr val="C00000"/>
                </a:solidFill>
                <a:latin typeface="Symbol" pitchFamily="18" charset="2"/>
              </a:rPr>
              <a:t> </a:t>
            </a:r>
            <a:r>
              <a:rPr lang="cs-CZ" dirty="0">
                <a:solidFill>
                  <a:srgbClr val="C00000"/>
                </a:solidFill>
                <a:latin typeface="Arial Black" pitchFamily="34" charset="0"/>
              </a:rPr>
              <a:t>GUTAPERČI</a:t>
            </a:r>
          </a:p>
          <a:p>
            <a:pPr>
              <a:buFont typeface="Arial" pitchFamily="34" charset="0"/>
              <a:buChar char="•"/>
            </a:pPr>
            <a:r>
              <a:rPr lang="cs-CZ" dirty="0">
                <a:solidFill>
                  <a:srgbClr val="C00000"/>
                </a:solidFill>
                <a:latin typeface="Arial Black" pitchFamily="34" charset="0"/>
              </a:rPr>
              <a:t> </a:t>
            </a:r>
            <a:r>
              <a:rPr lang="cs-CZ" dirty="0">
                <a:solidFill>
                  <a:srgbClr val="0000FF"/>
                </a:solidFill>
                <a:latin typeface="Arial Black" pitchFamily="34" charset="0"/>
              </a:rPr>
              <a:t>Má </a:t>
            </a:r>
            <a:r>
              <a:rPr lang="cs-CZ" dirty="0" err="1">
                <a:solidFill>
                  <a:srgbClr val="0000FF"/>
                </a:solidFill>
                <a:latin typeface="Arial Black" pitchFamily="34" charset="0"/>
              </a:rPr>
              <a:t>b.t</a:t>
            </a:r>
            <a:r>
              <a:rPr lang="cs-CZ" dirty="0">
                <a:solidFill>
                  <a:srgbClr val="0000FF"/>
                </a:solidFill>
                <a:latin typeface="Arial Black" pitchFamily="34" charset="0"/>
              </a:rPr>
              <a:t>. cca. 64 °C</a:t>
            </a:r>
          </a:p>
          <a:p>
            <a:pPr>
              <a:buFont typeface="Arial" pitchFamily="34" charset="0"/>
              <a:buChar char="•"/>
            </a:pPr>
            <a:endParaRPr lang="cs-CZ" dirty="0">
              <a:solidFill>
                <a:srgbClr val="0000FF"/>
              </a:solidFill>
              <a:latin typeface="Arial Black" pitchFamily="34" charset="0"/>
            </a:endParaRPr>
          </a:p>
        </p:txBody>
      </p:sp>
      <p:sp>
        <p:nvSpPr>
          <p:cNvPr id="12" name="TextovéPole 11"/>
          <p:cNvSpPr txBox="1"/>
          <p:nvPr/>
        </p:nvSpPr>
        <p:spPr>
          <a:xfrm>
            <a:off x="467544" y="3284984"/>
            <a:ext cx="1656184" cy="461665"/>
          </a:xfrm>
          <a:prstGeom prst="rect">
            <a:avLst/>
          </a:prstGeom>
          <a:solidFill>
            <a:schemeClr val="accent3">
              <a:lumMod val="95000"/>
            </a:schemeClr>
          </a:solidFill>
        </p:spPr>
        <p:txBody>
          <a:bodyPr wrap="square" rtlCol="0">
            <a:spAutoFit/>
          </a:bodyPr>
          <a:lstStyle/>
          <a:p>
            <a:r>
              <a:rPr lang="cs-CZ" sz="2400" dirty="0">
                <a:solidFill>
                  <a:srgbClr val="0000FF"/>
                </a:solidFill>
                <a:latin typeface="Arial Black" pitchFamily="34" charset="0"/>
              </a:rPr>
              <a:t>0,48 </a:t>
            </a:r>
            <a:r>
              <a:rPr lang="cs-CZ" sz="2400" dirty="0" err="1">
                <a:solidFill>
                  <a:srgbClr val="0000FF"/>
                </a:solidFill>
                <a:latin typeface="Arial Black" pitchFamily="34" charset="0"/>
              </a:rPr>
              <a:t>nm</a:t>
            </a:r>
            <a:endParaRPr lang="cs-CZ" sz="2400" dirty="0">
              <a:solidFill>
                <a:srgbClr val="0000FF"/>
              </a:solidFill>
              <a:latin typeface="Arial Black" pitchFamily="34" charset="0"/>
            </a:endParaRPr>
          </a:p>
        </p:txBody>
      </p:sp>
      <p:sp>
        <p:nvSpPr>
          <p:cNvPr id="13" name="TextovéPole 12"/>
          <p:cNvSpPr txBox="1"/>
          <p:nvPr/>
        </p:nvSpPr>
        <p:spPr>
          <a:xfrm>
            <a:off x="5508104" y="5805264"/>
            <a:ext cx="1656184" cy="461665"/>
          </a:xfrm>
          <a:prstGeom prst="rect">
            <a:avLst/>
          </a:prstGeom>
          <a:solidFill>
            <a:schemeClr val="accent3">
              <a:lumMod val="95000"/>
            </a:schemeClr>
          </a:solidFill>
        </p:spPr>
        <p:txBody>
          <a:bodyPr wrap="square" rtlCol="0">
            <a:spAutoFit/>
          </a:bodyPr>
          <a:lstStyle/>
          <a:p>
            <a:r>
              <a:rPr lang="cs-CZ" sz="2400" dirty="0">
                <a:solidFill>
                  <a:srgbClr val="FF0000"/>
                </a:solidFill>
                <a:latin typeface="Arial Black" pitchFamily="34" charset="0"/>
              </a:rPr>
              <a:t>0,87 </a:t>
            </a:r>
            <a:r>
              <a:rPr lang="cs-CZ" sz="2400" dirty="0" err="1">
                <a:solidFill>
                  <a:srgbClr val="FF0000"/>
                </a:solidFill>
                <a:latin typeface="Arial Black" pitchFamily="34" charset="0"/>
              </a:rPr>
              <a:t>nm</a:t>
            </a:r>
            <a:endParaRPr lang="cs-CZ" sz="2400" dirty="0">
              <a:solidFill>
                <a:srgbClr val="FF0000"/>
              </a:solidFill>
              <a:latin typeface="Arial Black"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FCA27398-B4BF-43A3-A2F5-9828701233A8}"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21</a:t>
            </a:fld>
            <a:endParaRPr lang="sk-SK"/>
          </a:p>
        </p:txBody>
      </p:sp>
      <p:sp>
        <p:nvSpPr>
          <p:cNvPr id="7" name="TextovéPole 6"/>
          <p:cNvSpPr txBox="1"/>
          <p:nvPr/>
        </p:nvSpPr>
        <p:spPr>
          <a:xfrm>
            <a:off x="251520" y="188640"/>
            <a:ext cx="8568952" cy="523220"/>
          </a:xfrm>
          <a:prstGeom prst="rect">
            <a:avLst/>
          </a:prstGeom>
          <a:noFill/>
        </p:spPr>
        <p:txBody>
          <a:bodyPr wrap="square" rtlCol="0">
            <a:spAutoFit/>
          </a:bodyPr>
          <a:lstStyle/>
          <a:p>
            <a:pPr algn="ctr"/>
            <a:r>
              <a:rPr lang="cs-CZ" sz="2800" dirty="0">
                <a:solidFill>
                  <a:srgbClr val="C00000"/>
                </a:solidFill>
                <a:latin typeface="Arial Black" pitchFamily="34" charset="0"/>
              </a:rPr>
              <a:t>GUTAPERČA</a:t>
            </a:r>
            <a:r>
              <a:rPr lang="cs-CZ" sz="2800" dirty="0">
                <a:solidFill>
                  <a:srgbClr val="FF0000"/>
                </a:solidFill>
                <a:latin typeface="Arial Black" pitchFamily="34" charset="0"/>
              </a:rPr>
              <a:t> </a:t>
            </a:r>
            <a:r>
              <a:rPr lang="cs-CZ" sz="2800" dirty="0">
                <a:solidFill>
                  <a:srgbClr val="0000FF"/>
                </a:solidFill>
                <a:latin typeface="Arial Black" pitchFamily="34" charset="0"/>
              </a:rPr>
              <a:t>versus </a:t>
            </a:r>
            <a:r>
              <a:rPr lang="cs-CZ" sz="2800" dirty="0">
                <a:solidFill>
                  <a:srgbClr val="FF0000"/>
                </a:solidFill>
                <a:latin typeface="Arial Black" pitchFamily="34" charset="0"/>
              </a:rPr>
              <a:t>BALATA</a:t>
            </a:r>
          </a:p>
        </p:txBody>
      </p:sp>
      <p:sp>
        <p:nvSpPr>
          <p:cNvPr id="17" name="TextovéPole 16"/>
          <p:cNvSpPr txBox="1"/>
          <p:nvPr/>
        </p:nvSpPr>
        <p:spPr>
          <a:xfrm>
            <a:off x="107504" y="692696"/>
            <a:ext cx="8856984" cy="2677656"/>
          </a:xfrm>
          <a:prstGeom prst="rect">
            <a:avLst/>
          </a:prstGeom>
          <a:noFill/>
        </p:spPr>
        <p:txBody>
          <a:bodyPr wrap="square" rtlCol="0">
            <a:spAutoFit/>
          </a:bodyPr>
          <a:lstStyle/>
          <a:p>
            <a:pPr>
              <a:buFont typeface="Arial" pitchFamily="34" charset="0"/>
              <a:buChar char="•"/>
            </a:pPr>
            <a:r>
              <a:rPr lang="cs-CZ" sz="2800" dirty="0"/>
              <a:t> </a:t>
            </a:r>
            <a:r>
              <a:rPr lang="cs-CZ" sz="2800" dirty="0">
                <a:solidFill>
                  <a:srgbClr val="FF0000"/>
                </a:solidFill>
                <a:latin typeface="Arial Black" pitchFamily="34" charset="0"/>
              </a:rPr>
              <a:t>BALATA</a:t>
            </a:r>
            <a:r>
              <a:rPr lang="cs-CZ" sz="2800" dirty="0">
                <a:solidFill>
                  <a:srgbClr val="0000FF"/>
                </a:solidFill>
                <a:latin typeface="Arial Black" pitchFamily="34" charset="0"/>
              </a:rPr>
              <a:t> je velmi podobná </a:t>
            </a:r>
            <a:r>
              <a:rPr lang="cs-CZ" sz="2800" dirty="0">
                <a:solidFill>
                  <a:srgbClr val="C00000"/>
                </a:solidFill>
                <a:latin typeface="Arial Black" pitchFamily="34" charset="0"/>
              </a:rPr>
              <a:t>GUTAPERČI, </a:t>
            </a:r>
            <a:r>
              <a:rPr lang="cs-CZ" sz="2800" dirty="0">
                <a:solidFill>
                  <a:srgbClr val="0000FF"/>
                </a:solidFill>
                <a:latin typeface="Arial Black" pitchFamily="34" charset="0"/>
              </a:rPr>
              <a:t>ale jen fyzikálními vlastnostmi, ne </a:t>
            </a:r>
            <a:r>
              <a:rPr lang="cs-CZ" sz="2800" dirty="0">
                <a:solidFill>
                  <a:srgbClr val="FF0000"/>
                </a:solidFill>
                <a:latin typeface="Arial Black" pitchFamily="34" charset="0"/>
              </a:rPr>
              <a:t>chemicky</a:t>
            </a:r>
          </a:p>
          <a:p>
            <a:pPr>
              <a:buFont typeface="Arial" pitchFamily="34" charset="0"/>
              <a:buChar char="•"/>
            </a:pPr>
            <a:r>
              <a:rPr lang="cs-CZ" sz="2800" dirty="0">
                <a:solidFill>
                  <a:srgbClr val="C00000"/>
                </a:solidFill>
                <a:latin typeface="Arial Black" pitchFamily="34" charset="0"/>
              </a:rPr>
              <a:t> </a:t>
            </a:r>
            <a:r>
              <a:rPr lang="cs-CZ" sz="2800" dirty="0">
                <a:solidFill>
                  <a:srgbClr val="FF0000"/>
                </a:solidFill>
                <a:latin typeface="Arial Black" pitchFamily="34" charset="0"/>
              </a:rPr>
              <a:t>BALATA</a:t>
            </a:r>
            <a:r>
              <a:rPr lang="cs-CZ" sz="2800" dirty="0">
                <a:solidFill>
                  <a:srgbClr val="0000FF"/>
                </a:solidFill>
                <a:latin typeface="Arial Black" pitchFamily="34" charset="0"/>
              </a:rPr>
              <a:t> je měkčí &gt; byla používána do </a:t>
            </a:r>
            <a:r>
              <a:rPr lang="cs-CZ" sz="2800" dirty="0">
                <a:solidFill>
                  <a:srgbClr val="FF0000"/>
                </a:solidFill>
                <a:latin typeface="Arial Black" pitchFamily="34" charset="0"/>
              </a:rPr>
              <a:t>žvýkaček</a:t>
            </a:r>
            <a:r>
              <a:rPr lang="cs-CZ" sz="2800" dirty="0">
                <a:solidFill>
                  <a:srgbClr val="0000FF"/>
                </a:solidFill>
                <a:latin typeface="Arial Black" pitchFamily="34" charset="0"/>
              </a:rPr>
              <a:t>, nyní syntetické náhražky</a:t>
            </a:r>
          </a:p>
          <a:p>
            <a:pPr>
              <a:buFont typeface="Arial" pitchFamily="34" charset="0"/>
              <a:buChar char="•"/>
            </a:pPr>
            <a:r>
              <a:rPr lang="cs-CZ" sz="2800" dirty="0">
                <a:solidFill>
                  <a:srgbClr val="0000FF"/>
                </a:solidFill>
                <a:latin typeface="Arial Black" pitchFamily="34" charset="0"/>
              </a:rPr>
              <a:t> Nyní má jen (ZATÍM)  okrajový a klesající využití</a:t>
            </a:r>
            <a:r>
              <a:rPr lang="cs-CZ" sz="2800" dirty="0"/>
              <a:t> </a:t>
            </a:r>
          </a:p>
        </p:txBody>
      </p:sp>
      <p:sp>
        <p:nvSpPr>
          <p:cNvPr id="18" name="TextovéPole 17"/>
          <p:cNvSpPr txBox="1"/>
          <p:nvPr/>
        </p:nvSpPr>
        <p:spPr>
          <a:xfrm>
            <a:off x="0" y="3429000"/>
            <a:ext cx="9144000" cy="2739211"/>
          </a:xfrm>
          <a:prstGeom prst="rect">
            <a:avLst/>
          </a:prstGeom>
          <a:noFill/>
        </p:spPr>
        <p:txBody>
          <a:bodyPr wrap="square" rtlCol="0">
            <a:spAutoFit/>
          </a:bodyPr>
          <a:lstStyle/>
          <a:p>
            <a:r>
              <a:rPr lang="en-US" sz="2800" b="1" i="1" dirty="0" err="1">
                <a:solidFill>
                  <a:srgbClr val="FF0000"/>
                </a:solidFill>
                <a:latin typeface="Arial Black" pitchFamily="34" charset="0"/>
              </a:rPr>
              <a:t>Manilkara</a:t>
            </a:r>
            <a:r>
              <a:rPr lang="en-US" sz="2800" b="1" i="1" dirty="0">
                <a:solidFill>
                  <a:srgbClr val="FF0000"/>
                </a:solidFill>
                <a:latin typeface="Arial Black" pitchFamily="34" charset="0"/>
              </a:rPr>
              <a:t> </a:t>
            </a:r>
            <a:r>
              <a:rPr lang="en-US" sz="2800" b="1" i="1" dirty="0" err="1">
                <a:solidFill>
                  <a:srgbClr val="FF0000"/>
                </a:solidFill>
                <a:latin typeface="Arial Black" pitchFamily="34" charset="0"/>
              </a:rPr>
              <a:t>bidentata</a:t>
            </a:r>
            <a:r>
              <a:rPr lang="en-US" sz="2800" dirty="0">
                <a:solidFill>
                  <a:srgbClr val="FF0000"/>
                </a:solidFill>
                <a:latin typeface="Arial Black" pitchFamily="34" charset="0"/>
              </a:rPr>
              <a:t> </a:t>
            </a:r>
            <a:r>
              <a:rPr lang="en-US" dirty="0"/>
              <a:t>is a species of </a:t>
            </a:r>
            <a:r>
              <a:rPr lang="en-US" i="1" dirty="0" err="1">
                <a:hlinkClick r:id="rId2" tooltip="Manilkara"/>
              </a:rPr>
              <a:t>Manilkara</a:t>
            </a:r>
            <a:r>
              <a:rPr lang="en-US" dirty="0"/>
              <a:t> native to a large area of northern </a:t>
            </a:r>
            <a:r>
              <a:rPr lang="en-US" dirty="0">
                <a:hlinkClick r:id="rId3" tooltip="South America"/>
              </a:rPr>
              <a:t>South America</a:t>
            </a:r>
            <a:r>
              <a:rPr lang="en-US" dirty="0"/>
              <a:t>, </a:t>
            </a:r>
            <a:r>
              <a:rPr lang="en-US" dirty="0">
                <a:hlinkClick r:id="rId4" tooltip="Central America"/>
              </a:rPr>
              <a:t>Central America</a:t>
            </a:r>
            <a:r>
              <a:rPr lang="en-US" dirty="0"/>
              <a:t> and the </a:t>
            </a:r>
            <a:r>
              <a:rPr lang="en-US" dirty="0">
                <a:hlinkClick r:id="rId5" tooltip="Caribbean"/>
              </a:rPr>
              <a:t>Caribbean</a:t>
            </a:r>
            <a:r>
              <a:rPr lang="en-US" dirty="0"/>
              <a:t>. Common names include </a:t>
            </a:r>
            <a:r>
              <a:rPr lang="en-US" b="1" dirty="0" err="1"/>
              <a:t>bulletwood</a:t>
            </a:r>
            <a:r>
              <a:rPr lang="en-US" dirty="0"/>
              <a:t>,</a:t>
            </a:r>
            <a:r>
              <a:rPr lang="en-US" baseline="30000" dirty="0">
                <a:hlinkClick r:id="rId6"/>
              </a:rPr>
              <a:t>[5]</a:t>
            </a:r>
            <a:r>
              <a:rPr lang="en-US" dirty="0"/>
              <a:t> </a:t>
            </a:r>
            <a:r>
              <a:rPr lang="en-US" sz="2800" b="1" dirty="0" err="1">
                <a:solidFill>
                  <a:srgbClr val="FF0000"/>
                </a:solidFill>
                <a:latin typeface="Arial Black" pitchFamily="34" charset="0"/>
              </a:rPr>
              <a:t>balatá</a:t>
            </a:r>
            <a:r>
              <a:rPr lang="en-US" dirty="0"/>
              <a:t>, </a:t>
            </a:r>
            <a:r>
              <a:rPr lang="en-US" b="1" dirty="0" err="1"/>
              <a:t>ausubo</a:t>
            </a:r>
            <a:r>
              <a:rPr lang="en-US" dirty="0"/>
              <a:t>, </a:t>
            </a:r>
            <a:r>
              <a:rPr lang="en-US" b="1" dirty="0" err="1"/>
              <a:t>massaranduba</a:t>
            </a:r>
            <a:r>
              <a:rPr lang="en-US" dirty="0"/>
              <a:t>, and (ambiguously) "</a:t>
            </a:r>
            <a:r>
              <a:rPr lang="en-US" dirty="0">
                <a:hlinkClick r:id="rId7" tooltip="Cow-tree (disambiguation)"/>
              </a:rPr>
              <a:t>cow-tree</a:t>
            </a:r>
            <a:r>
              <a:rPr lang="en-US" dirty="0"/>
              <a:t>".</a:t>
            </a:r>
          </a:p>
          <a:p>
            <a:r>
              <a:rPr lang="en-US" dirty="0" err="1">
                <a:solidFill>
                  <a:srgbClr val="FF0000"/>
                </a:solidFill>
                <a:latin typeface="Arial Black" pitchFamily="34" charset="0"/>
              </a:rPr>
              <a:t>Balatá</a:t>
            </a:r>
            <a:r>
              <a:rPr lang="en-US" dirty="0"/>
              <a:t> is a large </a:t>
            </a:r>
            <a:r>
              <a:rPr lang="en-US" dirty="0">
                <a:hlinkClick r:id="rId8" tooltip="Tree"/>
              </a:rPr>
              <a:t>tree</a:t>
            </a:r>
            <a:r>
              <a:rPr lang="en-US" dirty="0"/>
              <a:t>, growing to 30–45 m (98–148 ft) tall. </a:t>
            </a:r>
            <a:endParaRPr lang="cs-CZ" dirty="0"/>
          </a:p>
          <a:p>
            <a:r>
              <a:rPr lang="en-US" sz="2400" dirty="0">
                <a:latin typeface="Arial Black" pitchFamily="34" charset="0"/>
              </a:rPr>
              <a:t>Its </a:t>
            </a:r>
            <a:r>
              <a:rPr lang="en-US" sz="2400" dirty="0">
                <a:latin typeface="Arial Black" pitchFamily="34" charset="0"/>
                <a:hlinkClick r:id="rId9" tooltip="Latex"/>
              </a:rPr>
              <a:t>latex</a:t>
            </a:r>
            <a:r>
              <a:rPr lang="en-US" sz="2400" dirty="0">
                <a:latin typeface="Arial Black" pitchFamily="34" charset="0"/>
              </a:rPr>
              <a:t> is used industrially for products such as </a:t>
            </a:r>
            <a:r>
              <a:rPr lang="en-US" sz="2400" b="1" cap="all" dirty="0" err="1">
                <a:solidFill>
                  <a:srgbClr val="FF0000"/>
                </a:solidFill>
                <a:latin typeface="Arial Black" pitchFamily="34" charset="0"/>
              </a:rPr>
              <a:t>Chicle</a:t>
            </a:r>
            <a:r>
              <a:rPr lang="en-US" sz="2400" dirty="0"/>
              <a:t> is a </a:t>
            </a:r>
            <a:r>
              <a:rPr lang="en-US" sz="2400" dirty="0">
                <a:latin typeface="Arial Black" pitchFamily="34" charset="0"/>
                <a:hlinkClick r:id="rId10" tooltip="Natural gum"/>
              </a:rPr>
              <a:t>NATURAL GUM</a:t>
            </a:r>
            <a:r>
              <a:rPr lang="en-US" sz="2400" dirty="0">
                <a:latin typeface="Arial Black" pitchFamily="34" charset="0"/>
              </a:rPr>
              <a:t> </a:t>
            </a:r>
            <a:r>
              <a:rPr lang="cs-CZ" sz="2400" dirty="0"/>
              <a:t>&gt; </a:t>
            </a:r>
          </a:p>
          <a:p>
            <a:pPr algn="ctr"/>
            <a:r>
              <a:rPr lang="cs-CZ" sz="3200" u="sng" dirty="0">
                <a:solidFill>
                  <a:srgbClr val="FF0000"/>
                </a:solidFill>
                <a:latin typeface="Arial Black" pitchFamily="34" charset="0"/>
              </a:rPr>
              <a:t>POLYSACHARID, nikoli POLYTERPEN!</a:t>
            </a:r>
            <a:endParaRPr lang="cs-CZ" sz="2400" dirty="0">
              <a:latin typeface="Arial Black" pitchFamily="34" charset="0"/>
            </a:endParaRPr>
          </a:p>
        </p:txBody>
      </p:sp>
      <p:cxnSp>
        <p:nvCxnSpPr>
          <p:cNvPr id="21" name="Přímá spojovací šipka 20"/>
          <p:cNvCxnSpPr/>
          <p:nvPr/>
        </p:nvCxnSpPr>
        <p:spPr>
          <a:xfrm flipH="1">
            <a:off x="3923928" y="1484784"/>
            <a:ext cx="2592288" cy="4248472"/>
          </a:xfrm>
          <a:prstGeom prst="straightConnector1">
            <a:avLst/>
          </a:prstGeom>
          <a:ln w="635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4" name="Přímá spojovací šipka 23"/>
          <p:cNvCxnSpPr/>
          <p:nvPr/>
        </p:nvCxnSpPr>
        <p:spPr>
          <a:xfrm>
            <a:off x="1043608" y="2420888"/>
            <a:ext cx="648072" cy="2880320"/>
          </a:xfrm>
          <a:prstGeom prst="straightConnector1">
            <a:avLst/>
          </a:prstGeom>
          <a:ln w="635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AE465804-2D90-440F-AE18-4D7EC4C7AFBC}"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22</a:t>
            </a:fld>
            <a:endParaRPr lang="sk-SK"/>
          </a:p>
        </p:txBody>
      </p:sp>
      <p:pic>
        <p:nvPicPr>
          <p:cNvPr id="10" name="Obrázek 9" descr="alfa a beta GUTAPERČA 006.jpg"/>
          <p:cNvPicPr>
            <a:picLocks noChangeAspect="1"/>
          </p:cNvPicPr>
          <p:nvPr/>
        </p:nvPicPr>
        <p:blipFill>
          <a:blip r:embed="rId2" cstate="print"/>
          <a:stretch>
            <a:fillRect/>
          </a:stretch>
        </p:blipFill>
        <p:spPr>
          <a:xfrm>
            <a:off x="179512" y="188640"/>
            <a:ext cx="8784976" cy="1152128"/>
          </a:xfrm>
          <a:prstGeom prst="rect">
            <a:avLst/>
          </a:prstGeom>
        </p:spPr>
      </p:pic>
      <p:sp>
        <p:nvSpPr>
          <p:cNvPr id="7" name="TextovéPole 6"/>
          <p:cNvSpPr txBox="1"/>
          <p:nvPr/>
        </p:nvSpPr>
        <p:spPr>
          <a:xfrm>
            <a:off x="0" y="1556792"/>
            <a:ext cx="9144000" cy="3785652"/>
          </a:xfrm>
          <a:prstGeom prst="rect">
            <a:avLst/>
          </a:prstGeom>
          <a:noFill/>
        </p:spPr>
        <p:txBody>
          <a:bodyPr wrap="square" rtlCol="0">
            <a:spAutoFit/>
          </a:bodyPr>
          <a:lstStyle/>
          <a:p>
            <a:pPr algn="ctr"/>
            <a:r>
              <a:rPr lang="cs-CZ" sz="3200" b="1" dirty="0">
                <a:solidFill>
                  <a:srgbClr val="0000FF"/>
                </a:solidFill>
                <a:latin typeface="Arial Black" pitchFamily="34" charset="0"/>
              </a:rPr>
              <a:t>ZAPOTA OBECNÁ</a:t>
            </a:r>
          </a:p>
          <a:p>
            <a:pPr algn="ctr"/>
            <a:r>
              <a:rPr lang="cs-CZ" sz="3200" b="1" dirty="0" err="1">
                <a:solidFill>
                  <a:srgbClr val="0000FF"/>
                </a:solidFill>
              </a:rPr>
              <a:t>Zapota</a:t>
            </a:r>
            <a:r>
              <a:rPr lang="cs-CZ" sz="3200" b="1" dirty="0">
                <a:solidFill>
                  <a:srgbClr val="0000FF"/>
                </a:solidFill>
              </a:rPr>
              <a:t> obecná</a:t>
            </a:r>
            <a:r>
              <a:rPr lang="cs-CZ" sz="3200" dirty="0">
                <a:solidFill>
                  <a:srgbClr val="0000FF"/>
                </a:solidFill>
              </a:rPr>
              <a:t> </a:t>
            </a:r>
            <a:r>
              <a:rPr lang="cs-CZ" sz="3200" dirty="0"/>
              <a:t>či </a:t>
            </a:r>
            <a:r>
              <a:rPr lang="cs-CZ" sz="3200" b="1" dirty="0"/>
              <a:t>sapodila obecná</a:t>
            </a:r>
            <a:r>
              <a:rPr lang="cs-CZ" sz="3200" dirty="0"/>
              <a:t> (</a:t>
            </a:r>
            <a:r>
              <a:rPr lang="cs-CZ" sz="3200" i="1" dirty="0" err="1"/>
              <a:t>Manilkara</a:t>
            </a:r>
            <a:r>
              <a:rPr lang="cs-CZ" sz="3200" i="1" dirty="0"/>
              <a:t> </a:t>
            </a:r>
            <a:r>
              <a:rPr lang="cs-CZ" sz="3200" i="1" dirty="0" err="1"/>
              <a:t>zapota</a:t>
            </a:r>
            <a:r>
              <a:rPr lang="cs-CZ" sz="3200" dirty="0"/>
              <a:t>, existuje celá řada vědeckých synonymních názvů)</a:t>
            </a:r>
            <a:endParaRPr lang="cs-CZ" sz="3200" b="1" dirty="0">
              <a:solidFill>
                <a:srgbClr val="0000FF"/>
              </a:solidFill>
              <a:latin typeface="Arial Black" pitchFamily="34" charset="0"/>
            </a:endParaRPr>
          </a:p>
          <a:p>
            <a:r>
              <a:rPr lang="cs-CZ" sz="2800" b="1" dirty="0">
                <a:solidFill>
                  <a:srgbClr val="0000FF"/>
                </a:solidFill>
              </a:rPr>
              <a:t>Kmen rostliny, listy i nezralé plody obsahuje bílý </a:t>
            </a:r>
            <a:r>
              <a:rPr lang="cs-CZ" sz="2800" b="1" dirty="0">
                <a:solidFill>
                  <a:srgbClr val="0000FF"/>
                </a:solidFill>
                <a:hlinkClick r:id="rId3" tooltip="Latex"/>
              </a:rPr>
              <a:t>latex</a:t>
            </a:r>
            <a:r>
              <a:rPr lang="cs-CZ" sz="2800" b="1" dirty="0">
                <a:solidFill>
                  <a:srgbClr val="0000FF"/>
                </a:solidFill>
              </a:rPr>
              <a:t>, který se zachycuje podobně jako </a:t>
            </a:r>
            <a:r>
              <a:rPr lang="cs-CZ" sz="2800" b="1" dirty="0">
                <a:solidFill>
                  <a:srgbClr val="0000FF"/>
                </a:solidFill>
                <a:hlinkClick r:id="rId4" tooltip="Kaučuk"/>
              </a:rPr>
              <a:t>kaučuk</a:t>
            </a:r>
            <a:r>
              <a:rPr lang="cs-CZ" sz="2800" b="1" dirty="0">
                <a:solidFill>
                  <a:srgbClr val="0000FF"/>
                </a:solidFill>
              </a:rPr>
              <a:t>, nazývá se chicle a vyrábějí se z něj především přírodní </a:t>
            </a:r>
            <a:r>
              <a:rPr lang="cs-CZ" sz="2800" b="1" dirty="0">
                <a:solidFill>
                  <a:srgbClr val="0000FF"/>
                </a:solidFill>
                <a:hlinkClick r:id="rId5" tooltip="Žvýkačka"/>
              </a:rPr>
              <a:t>žvýkačky</a:t>
            </a:r>
            <a:r>
              <a:rPr lang="cs-CZ" sz="2800" b="1" dirty="0">
                <a:solidFill>
                  <a:srgbClr val="0000FF"/>
                </a:solidFill>
              </a:rPr>
              <a:t>.</a:t>
            </a:r>
          </a:p>
        </p:txBody>
      </p:sp>
      <p:sp>
        <p:nvSpPr>
          <p:cNvPr id="9" name="TextovéPole 8"/>
          <p:cNvSpPr txBox="1"/>
          <p:nvPr/>
        </p:nvSpPr>
        <p:spPr>
          <a:xfrm>
            <a:off x="4283968" y="1052736"/>
            <a:ext cx="3024336" cy="523220"/>
          </a:xfrm>
          <a:prstGeom prst="rect">
            <a:avLst/>
          </a:prstGeom>
          <a:noFill/>
        </p:spPr>
        <p:txBody>
          <a:bodyPr wrap="square" rtlCol="0">
            <a:spAutoFit/>
          </a:bodyPr>
          <a:lstStyle/>
          <a:p>
            <a:r>
              <a:rPr lang="cs-CZ" sz="2800" dirty="0">
                <a:solidFill>
                  <a:srgbClr val="0000FF"/>
                </a:solidFill>
                <a:latin typeface="Arial Black" pitchFamily="34" charset="0"/>
              </a:rPr>
              <a:t>SYNONYMUM</a:t>
            </a:r>
          </a:p>
        </p:txBody>
      </p:sp>
      <p:cxnSp>
        <p:nvCxnSpPr>
          <p:cNvPr id="12" name="Přímá spojovací šipka 11"/>
          <p:cNvCxnSpPr>
            <a:stCxn id="9" idx="1"/>
          </p:cNvCxnSpPr>
          <p:nvPr/>
        </p:nvCxnSpPr>
        <p:spPr>
          <a:xfrm flipH="1" flipV="1">
            <a:off x="3563888" y="980728"/>
            <a:ext cx="720080" cy="333618"/>
          </a:xfrm>
          <a:prstGeom prst="straightConnector1">
            <a:avLst/>
          </a:prstGeom>
          <a:ln w="3810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D9A0DCAF-C5F2-4F53-9AC9-E69A9DA83037}"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23</a:t>
            </a:fld>
            <a:endParaRPr lang="sk-SK"/>
          </a:p>
        </p:txBody>
      </p:sp>
      <p:sp>
        <p:nvSpPr>
          <p:cNvPr id="5" name="TextovéPole 4"/>
          <p:cNvSpPr txBox="1"/>
          <p:nvPr/>
        </p:nvSpPr>
        <p:spPr>
          <a:xfrm>
            <a:off x="0" y="5877272"/>
            <a:ext cx="4355976" cy="584775"/>
          </a:xfrm>
          <a:prstGeom prst="rect">
            <a:avLst/>
          </a:prstGeom>
          <a:solidFill>
            <a:schemeClr val="accent3">
              <a:lumMod val="95000"/>
            </a:schemeClr>
          </a:solidFill>
        </p:spPr>
        <p:txBody>
          <a:bodyPr wrap="square" rtlCol="0">
            <a:spAutoFit/>
          </a:bodyPr>
          <a:lstStyle/>
          <a:p>
            <a:pPr algn="ctr"/>
            <a:r>
              <a:rPr lang="cs-CZ" sz="3200" b="1" i="1" dirty="0" err="1"/>
              <a:t>Manilkara</a:t>
            </a:r>
            <a:r>
              <a:rPr lang="cs-CZ" sz="3200" b="1" i="1" dirty="0"/>
              <a:t> </a:t>
            </a:r>
            <a:r>
              <a:rPr lang="cs-CZ" sz="3200" b="1" i="1" dirty="0" err="1"/>
              <a:t>bidentata</a:t>
            </a:r>
            <a:endParaRPr lang="cs-CZ" sz="3200" dirty="0"/>
          </a:p>
        </p:txBody>
      </p:sp>
      <p:pic>
        <p:nvPicPr>
          <p:cNvPr id="6" name="Obrázek 5" descr="Manilkara_bidentata_1 WIKI ENG 16102018.jpg"/>
          <p:cNvPicPr>
            <a:picLocks noChangeAspect="1"/>
          </p:cNvPicPr>
          <p:nvPr/>
        </p:nvPicPr>
        <p:blipFill>
          <a:blip r:embed="rId2" cstate="print"/>
          <a:stretch>
            <a:fillRect/>
          </a:stretch>
        </p:blipFill>
        <p:spPr>
          <a:xfrm>
            <a:off x="0" y="0"/>
            <a:ext cx="4407954" cy="5877272"/>
          </a:xfrm>
          <a:prstGeom prst="rect">
            <a:avLst/>
          </a:prstGeom>
        </p:spPr>
      </p:pic>
      <p:sp>
        <p:nvSpPr>
          <p:cNvPr id="7" name="TextovéPole 6"/>
          <p:cNvSpPr txBox="1"/>
          <p:nvPr/>
        </p:nvSpPr>
        <p:spPr>
          <a:xfrm>
            <a:off x="4572000" y="6021288"/>
            <a:ext cx="4355976" cy="584775"/>
          </a:xfrm>
          <a:prstGeom prst="rect">
            <a:avLst/>
          </a:prstGeom>
          <a:solidFill>
            <a:schemeClr val="accent3">
              <a:lumMod val="95000"/>
            </a:schemeClr>
          </a:solidFill>
        </p:spPr>
        <p:txBody>
          <a:bodyPr wrap="square" rtlCol="0">
            <a:spAutoFit/>
          </a:bodyPr>
          <a:lstStyle/>
          <a:p>
            <a:pPr algn="ctr"/>
            <a:r>
              <a:rPr lang="cs-CZ" sz="3200" b="1" i="1" dirty="0" err="1"/>
              <a:t>Manilkara</a:t>
            </a:r>
            <a:r>
              <a:rPr lang="cs-CZ" sz="3200" b="1" i="1" dirty="0"/>
              <a:t> </a:t>
            </a:r>
            <a:r>
              <a:rPr lang="cs-CZ" sz="3200" b="1" i="1" dirty="0" err="1"/>
              <a:t>zapota</a:t>
            </a:r>
            <a:endParaRPr lang="cs-CZ" sz="3200" dirty="0"/>
          </a:p>
        </p:txBody>
      </p:sp>
      <p:pic>
        <p:nvPicPr>
          <p:cNvPr id="8" name="Obrázek 7" descr="Manilkara zapota WIKI ENG 16102018.jpg"/>
          <p:cNvPicPr>
            <a:picLocks noChangeAspect="1"/>
          </p:cNvPicPr>
          <p:nvPr/>
        </p:nvPicPr>
        <p:blipFill>
          <a:blip r:embed="rId3" cstate="print"/>
          <a:stretch>
            <a:fillRect/>
          </a:stretch>
        </p:blipFill>
        <p:spPr>
          <a:xfrm>
            <a:off x="4427983" y="0"/>
            <a:ext cx="4412969" cy="587727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fld id="{3B844392-EC0F-4F75-B4C7-C68006E5CBCC}"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24</a:t>
            </a:fld>
            <a:endParaRPr lang="sk-SK"/>
          </a:p>
        </p:txBody>
      </p:sp>
      <p:sp>
        <p:nvSpPr>
          <p:cNvPr id="8" name="Nadpis 1"/>
          <p:cNvSpPr txBox="1">
            <a:spLocks/>
          </p:cNvSpPr>
          <p:nvPr/>
        </p:nvSpPr>
        <p:spPr bwMode="auto">
          <a:xfrm>
            <a:off x="107504" y="274638"/>
            <a:ext cx="8856984" cy="10661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3600" b="1" dirty="0">
                <a:solidFill>
                  <a:srgbClr val="FF0000"/>
                </a:solidFill>
                <a:latin typeface="Arial Black" pitchFamily="34" charset="0"/>
              </a:rPr>
              <a:t>POLYTERPENY = POLYISOPRENY</a:t>
            </a:r>
          </a:p>
          <a:p>
            <a:pPr algn="ctr" eaLnBrk="0" hangingPunct="0"/>
            <a:r>
              <a:rPr lang="cs-CZ" sz="3600" b="1" dirty="0">
                <a:solidFill>
                  <a:srgbClr val="008000"/>
                </a:solidFill>
                <a:latin typeface="Arial Black" pitchFamily="34" charset="0"/>
              </a:rPr>
              <a:t>Jak byla odhalena struktura</a:t>
            </a:r>
          </a:p>
        </p:txBody>
      </p:sp>
      <p:pic>
        <p:nvPicPr>
          <p:cNvPr id="16" name="Obrázek 15" descr="ozonolýza přír. kaučuku.jpg"/>
          <p:cNvPicPr>
            <a:picLocks noChangeAspect="1"/>
          </p:cNvPicPr>
          <p:nvPr/>
        </p:nvPicPr>
        <p:blipFill>
          <a:blip r:embed="rId2" cstate="print"/>
          <a:stretch>
            <a:fillRect/>
          </a:stretch>
        </p:blipFill>
        <p:spPr>
          <a:xfrm rot="5400000">
            <a:off x="3340098" y="-1459779"/>
            <a:ext cx="2520280" cy="8697437"/>
          </a:xfrm>
          <a:prstGeom prst="rect">
            <a:avLst/>
          </a:prstGeom>
        </p:spPr>
      </p:pic>
      <p:sp>
        <p:nvSpPr>
          <p:cNvPr id="7" name="TextovéPole 6"/>
          <p:cNvSpPr txBox="1"/>
          <p:nvPr/>
        </p:nvSpPr>
        <p:spPr>
          <a:xfrm>
            <a:off x="251520" y="4149080"/>
            <a:ext cx="8640960" cy="954107"/>
          </a:xfrm>
          <a:prstGeom prst="rect">
            <a:avLst/>
          </a:prstGeom>
          <a:solidFill>
            <a:srgbClr val="FFFF99"/>
          </a:solidFill>
        </p:spPr>
        <p:txBody>
          <a:bodyPr wrap="square" rtlCol="0">
            <a:spAutoFit/>
          </a:bodyPr>
          <a:lstStyle/>
          <a:p>
            <a:r>
              <a:rPr lang="cs-CZ" sz="2800" u="sng" dirty="0">
                <a:solidFill>
                  <a:srgbClr val="C00000"/>
                </a:solidFill>
                <a:latin typeface="Arial Black" pitchFamily="34" charset="0"/>
              </a:rPr>
              <a:t>Zde je toto demonstrováno na:</a:t>
            </a:r>
          </a:p>
          <a:p>
            <a:r>
              <a:rPr lang="cs-CZ" sz="2800" dirty="0">
                <a:solidFill>
                  <a:srgbClr val="C00000"/>
                </a:solidFill>
                <a:latin typeface="Arial Black" pitchFamily="34" charset="0"/>
              </a:rPr>
              <a:t>Trans &gt; GUTAPERČA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A5E5CB35-A142-498C-95B0-F5BB32191E7B}"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25</a:t>
            </a:fld>
            <a:endParaRPr lang="sk-SK"/>
          </a:p>
        </p:txBody>
      </p:sp>
      <p:pic>
        <p:nvPicPr>
          <p:cNvPr id="7" name="Obrázek 6" descr="alfa a beta GUTAPERČA 005.jpg"/>
          <p:cNvPicPr>
            <a:picLocks noChangeAspect="1"/>
          </p:cNvPicPr>
          <p:nvPr/>
        </p:nvPicPr>
        <p:blipFill>
          <a:blip r:embed="rId2" cstate="print"/>
          <a:stretch>
            <a:fillRect/>
          </a:stretch>
        </p:blipFill>
        <p:spPr>
          <a:xfrm>
            <a:off x="-1" y="260648"/>
            <a:ext cx="9104108" cy="576064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ástupný symbol pro obsah 18"/>
          <p:cNvSpPr>
            <a:spLocks noGrp="1"/>
          </p:cNvSpPr>
          <p:nvPr>
            <p:ph idx="1"/>
          </p:nvPr>
        </p:nvSpPr>
        <p:spPr>
          <a:xfrm>
            <a:off x="457200" y="1268760"/>
            <a:ext cx="8229600" cy="4857403"/>
          </a:xfrm>
        </p:spPr>
        <p:txBody>
          <a:bodyPr/>
          <a:lstStyle/>
          <a:p>
            <a:r>
              <a:rPr lang="cs-CZ" sz="2800" b="1" dirty="0">
                <a:solidFill>
                  <a:srgbClr val="C00000"/>
                </a:solidFill>
              </a:rPr>
              <a:t>„Lámání kaučuku“ </a:t>
            </a:r>
            <a:r>
              <a:rPr lang="cs-CZ" sz="2800" b="1" dirty="0"/>
              <a:t>– štěpení řetězců na kratší působením mechanické energie a kyslíku</a:t>
            </a:r>
          </a:p>
          <a:p>
            <a:r>
              <a:rPr lang="cs-CZ" sz="2800" b="1" dirty="0">
                <a:solidFill>
                  <a:srgbClr val="008000"/>
                </a:solidFill>
              </a:rPr>
              <a:t>Přidání dalších složek a prohnětení (homogenizace):</a:t>
            </a:r>
          </a:p>
          <a:p>
            <a:pPr lvl="1"/>
            <a:r>
              <a:rPr lang="cs-CZ" sz="2400" b="1" dirty="0"/>
              <a:t>Plniva (hlavně saze, amorfní SiO</a:t>
            </a:r>
            <a:r>
              <a:rPr lang="cs-CZ" sz="2400" b="1" baseline="-25000" dirty="0"/>
              <a:t>2</a:t>
            </a:r>
            <a:r>
              <a:rPr lang="cs-CZ" sz="2400" b="1" dirty="0"/>
              <a:t>, ……)</a:t>
            </a:r>
          </a:p>
          <a:p>
            <a:pPr lvl="1"/>
            <a:r>
              <a:rPr lang="cs-CZ" sz="2400" b="1" dirty="0"/>
              <a:t>Změkčovadla</a:t>
            </a:r>
          </a:p>
          <a:p>
            <a:pPr lvl="1"/>
            <a:r>
              <a:rPr lang="cs-CZ" sz="2400" b="1" dirty="0"/>
              <a:t>Pigmenty,</a:t>
            </a:r>
          </a:p>
          <a:p>
            <a:pPr lvl="1"/>
            <a:r>
              <a:rPr lang="cs-CZ" sz="2400" b="1" dirty="0"/>
              <a:t>Antioxidanty a </a:t>
            </a:r>
            <a:r>
              <a:rPr lang="cs-CZ" sz="2400" b="1" dirty="0" err="1"/>
              <a:t>antiozonanty</a:t>
            </a:r>
            <a:endParaRPr lang="cs-CZ" sz="2400" b="1" dirty="0"/>
          </a:p>
          <a:p>
            <a:pPr lvl="1"/>
            <a:r>
              <a:rPr lang="cs-CZ" sz="2400" b="1" dirty="0">
                <a:solidFill>
                  <a:srgbClr val="FF0000"/>
                </a:solidFill>
              </a:rPr>
              <a:t>Vulkanizační činidla (síra, urychlovače, …)</a:t>
            </a:r>
          </a:p>
          <a:p>
            <a:pPr lvl="1"/>
            <a:r>
              <a:rPr lang="cs-CZ" sz="2400" b="1" dirty="0"/>
              <a:t>Maziva </a:t>
            </a:r>
          </a:p>
        </p:txBody>
      </p:sp>
      <p:sp>
        <p:nvSpPr>
          <p:cNvPr id="3" name="Zástupný symbol pro datum 2"/>
          <p:cNvSpPr>
            <a:spLocks noGrp="1"/>
          </p:cNvSpPr>
          <p:nvPr>
            <p:ph type="dt" sz="half" idx="10"/>
          </p:nvPr>
        </p:nvSpPr>
        <p:spPr/>
        <p:txBody>
          <a:bodyPr/>
          <a:lstStyle/>
          <a:p>
            <a:pPr>
              <a:defRPr/>
            </a:pPr>
            <a:fld id="{8C81AF90-2B7E-44EA-B14E-3369127A15FA}"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26</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a:solidFill>
                  <a:srgbClr val="FF0000"/>
                </a:solidFill>
              </a:rPr>
              <a:t>ZPRACOVÁNÍ PŘÍRODNÍHO KAUČUKU</a:t>
            </a:r>
          </a:p>
          <a:p>
            <a:pPr algn="ctr" eaLnBrk="0" hangingPunct="0"/>
            <a:r>
              <a:rPr lang="cs-CZ" sz="2800" b="1" dirty="0">
                <a:solidFill>
                  <a:srgbClr val="0000FF"/>
                </a:solidFill>
              </a:rPr>
              <a:t>Před vulkanizací</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fld id="{F4522F5B-67A4-4553-9BB6-503A61292ED0}"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27</a:t>
            </a:fld>
            <a:endParaRPr lang="sk-SK"/>
          </a:p>
        </p:txBody>
      </p:sp>
      <p:sp>
        <p:nvSpPr>
          <p:cNvPr id="8" name="Nadpis 1"/>
          <p:cNvSpPr txBox="1">
            <a:spLocks/>
          </p:cNvSpPr>
          <p:nvPr/>
        </p:nvSpPr>
        <p:spPr bwMode="auto">
          <a:xfrm>
            <a:off x="457200" y="274638"/>
            <a:ext cx="8229600" cy="9221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a:solidFill>
                  <a:srgbClr val="FF0000"/>
                </a:solidFill>
              </a:rPr>
              <a:t>ZPRACOVÁNÍ PŘÍRODNÍHO KAUČUKU</a:t>
            </a:r>
          </a:p>
          <a:p>
            <a:pPr algn="ctr" eaLnBrk="0" hangingPunct="0"/>
            <a:r>
              <a:rPr lang="cs-CZ" sz="4000" b="1" dirty="0">
                <a:solidFill>
                  <a:srgbClr val="FF0000"/>
                </a:solidFill>
                <a:latin typeface="Arial Black" pitchFamily="34" charset="0"/>
              </a:rPr>
              <a:t>Jedno typické složení směsi</a:t>
            </a:r>
          </a:p>
        </p:txBody>
      </p:sp>
      <p:graphicFrame>
        <p:nvGraphicFramePr>
          <p:cNvPr id="9" name="Zástupný symbol pro obsah 8"/>
          <p:cNvGraphicFramePr>
            <a:graphicFrameLocks noGrp="1"/>
          </p:cNvGraphicFramePr>
          <p:nvPr>
            <p:ph idx="1"/>
          </p:nvPr>
        </p:nvGraphicFramePr>
        <p:xfrm>
          <a:off x="467544" y="1268760"/>
          <a:ext cx="8229600" cy="42468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algn="ctr"/>
                      <a:r>
                        <a:rPr lang="cs-CZ" dirty="0">
                          <a:solidFill>
                            <a:schemeClr val="tx1"/>
                          </a:solidFill>
                        </a:rPr>
                        <a:t>Složka</a:t>
                      </a:r>
                    </a:p>
                  </a:txBody>
                  <a:tcPr/>
                </a:tc>
                <a:tc>
                  <a:txBody>
                    <a:bodyPr/>
                    <a:lstStyle/>
                    <a:p>
                      <a:pPr algn="ctr"/>
                      <a:r>
                        <a:rPr lang="cs-CZ" dirty="0">
                          <a:solidFill>
                            <a:schemeClr val="tx1"/>
                          </a:solidFill>
                        </a:rPr>
                        <a:t>Díly</a:t>
                      </a:r>
                    </a:p>
                  </a:txBody>
                  <a:tcPr/>
                </a:tc>
                <a:tc>
                  <a:txBody>
                    <a:bodyPr/>
                    <a:lstStyle/>
                    <a:p>
                      <a:pPr algn="ctr"/>
                      <a:r>
                        <a:rPr lang="cs-CZ" b="1" dirty="0">
                          <a:solidFill>
                            <a:srgbClr val="008000"/>
                          </a:solidFill>
                        </a:rPr>
                        <a:t>Účel</a:t>
                      </a:r>
                    </a:p>
                  </a:txBody>
                  <a:tcPr/>
                </a:tc>
                <a:extLst>
                  <a:ext uri="{0D108BD9-81ED-4DB2-BD59-A6C34878D82A}">
                    <a16:rowId xmlns:a16="http://schemas.microsoft.com/office/drawing/2014/main" val="10000"/>
                  </a:ext>
                </a:extLst>
              </a:tr>
              <a:tr h="370840">
                <a:tc>
                  <a:txBody>
                    <a:bodyPr/>
                    <a:lstStyle/>
                    <a:p>
                      <a:pPr algn="ctr"/>
                      <a:r>
                        <a:rPr lang="cs-CZ" b="1" dirty="0"/>
                        <a:t>PŘÍRODNÍ KAUČUK</a:t>
                      </a:r>
                    </a:p>
                  </a:txBody>
                  <a:tcPr/>
                </a:tc>
                <a:tc>
                  <a:txBody>
                    <a:bodyPr/>
                    <a:lstStyle/>
                    <a:p>
                      <a:pPr algn="ctr"/>
                      <a:r>
                        <a:rPr lang="cs-CZ" b="1" dirty="0">
                          <a:solidFill>
                            <a:srgbClr val="0000FF"/>
                          </a:solidFill>
                        </a:rPr>
                        <a:t>40</a:t>
                      </a:r>
                    </a:p>
                  </a:txBody>
                  <a:tcPr/>
                </a:tc>
                <a:tc>
                  <a:txBody>
                    <a:bodyPr/>
                    <a:lstStyle/>
                    <a:p>
                      <a:endParaRPr lang="cs-CZ" b="1" dirty="0">
                        <a:solidFill>
                          <a:srgbClr val="008000"/>
                        </a:solidFill>
                      </a:endParaRPr>
                    </a:p>
                  </a:txBody>
                  <a:tcPr/>
                </a:tc>
                <a:extLst>
                  <a:ext uri="{0D108BD9-81ED-4DB2-BD59-A6C34878D82A}">
                    <a16:rowId xmlns:a16="http://schemas.microsoft.com/office/drawing/2014/main" val="10001"/>
                  </a:ext>
                </a:extLst>
              </a:tr>
              <a:tr h="370840">
                <a:tc>
                  <a:txBody>
                    <a:bodyPr/>
                    <a:lstStyle/>
                    <a:p>
                      <a:pPr algn="ctr"/>
                      <a:r>
                        <a:rPr lang="cs-CZ" b="1" dirty="0"/>
                        <a:t>Syntetický kaučuk 1</a:t>
                      </a:r>
                    </a:p>
                  </a:txBody>
                  <a:tcPr/>
                </a:tc>
                <a:tc>
                  <a:txBody>
                    <a:bodyPr/>
                    <a:lstStyle/>
                    <a:p>
                      <a:pPr algn="ctr"/>
                      <a:r>
                        <a:rPr lang="cs-CZ" b="1" dirty="0">
                          <a:solidFill>
                            <a:srgbClr val="0000FF"/>
                          </a:solidFill>
                        </a:rPr>
                        <a:t>30</a:t>
                      </a:r>
                    </a:p>
                  </a:txBody>
                  <a:tcPr/>
                </a:tc>
                <a:tc>
                  <a:txBody>
                    <a:bodyPr/>
                    <a:lstStyle/>
                    <a:p>
                      <a:r>
                        <a:rPr lang="cs-CZ" b="1" dirty="0">
                          <a:solidFill>
                            <a:srgbClr val="008000"/>
                          </a:solidFill>
                        </a:rPr>
                        <a:t>Modifikace vlastností</a:t>
                      </a:r>
                    </a:p>
                  </a:txBody>
                  <a:tcPr/>
                </a:tc>
                <a:extLst>
                  <a:ext uri="{0D108BD9-81ED-4DB2-BD59-A6C34878D82A}">
                    <a16:rowId xmlns:a16="http://schemas.microsoft.com/office/drawing/2014/main" val="10002"/>
                  </a:ext>
                </a:extLst>
              </a:tr>
              <a:tr h="370840">
                <a:tc>
                  <a:txBody>
                    <a:bodyPr/>
                    <a:lstStyle/>
                    <a:p>
                      <a:pPr algn="ctr"/>
                      <a:r>
                        <a:rPr lang="cs-CZ" b="1" dirty="0"/>
                        <a:t>Syntetický kaučuk 2</a:t>
                      </a:r>
                    </a:p>
                  </a:txBody>
                  <a:tcPr/>
                </a:tc>
                <a:tc>
                  <a:txBody>
                    <a:bodyPr/>
                    <a:lstStyle/>
                    <a:p>
                      <a:pPr algn="ctr"/>
                      <a:r>
                        <a:rPr lang="cs-CZ" b="1" dirty="0">
                          <a:solidFill>
                            <a:srgbClr val="0000FF"/>
                          </a:solidFill>
                        </a:rPr>
                        <a:t>30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solidFill>
                            <a:srgbClr val="008000"/>
                          </a:solidFill>
                        </a:rPr>
                        <a:t>Modifikace vlastností</a:t>
                      </a:r>
                    </a:p>
                  </a:txBody>
                  <a:tcPr/>
                </a:tc>
                <a:extLst>
                  <a:ext uri="{0D108BD9-81ED-4DB2-BD59-A6C34878D82A}">
                    <a16:rowId xmlns:a16="http://schemas.microsoft.com/office/drawing/2014/main" val="10003"/>
                  </a:ext>
                </a:extLst>
              </a:tr>
              <a:tr h="370840">
                <a:tc>
                  <a:txBody>
                    <a:bodyPr/>
                    <a:lstStyle/>
                    <a:p>
                      <a:pPr algn="ctr"/>
                      <a:r>
                        <a:rPr lang="cs-CZ" sz="3600" b="1" dirty="0" err="1">
                          <a:solidFill>
                            <a:srgbClr val="FF0000"/>
                          </a:solidFill>
                          <a:latin typeface="Arial Black" pitchFamily="34" charset="0"/>
                        </a:rPr>
                        <a:t>ZnO</a:t>
                      </a:r>
                      <a:endParaRPr lang="cs-CZ" b="1" dirty="0">
                        <a:solidFill>
                          <a:srgbClr val="FF0000"/>
                        </a:solidFill>
                        <a:latin typeface="Arial Black" pitchFamily="34" charset="0"/>
                      </a:endParaRPr>
                    </a:p>
                  </a:txBody>
                  <a:tcPr/>
                </a:tc>
                <a:tc>
                  <a:txBody>
                    <a:bodyPr/>
                    <a:lstStyle/>
                    <a:p>
                      <a:pPr algn="ctr"/>
                      <a:r>
                        <a:rPr lang="cs-CZ" b="1" dirty="0">
                          <a:solidFill>
                            <a:srgbClr val="0000FF"/>
                          </a:solidFill>
                        </a:rPr>
                        <a:t>3 – 4</a:t>
                      </a:r>
                    </a:p>
                  </a:txBody>
                  <a:tcPr/>
                </a:tc>
                <a:tc>
                  <a:txBody>
                    <a:bodyPr/>
                    <a:lstStyle/>
                    <a:p>
                      <a:r>
                        <a:rPr lang="cs-CZ" b="1" dirty="0">
                          <a:solidFill>
                            <a:srgbClr val="008000"/>
                          </a:solidFill>
                        </a:rPr>
                        <a:t>Urychlovač vulkanizace</a:t>
                      </a:r>
                    </a:p>
                  </a:txBody>
                  <a:tcPr/>
                </a:tc>
                <a:extLst>
                  <a:ext uri="{0D108BD9-81ED-4DB2-BD59-A6C34878D82A}">
                    <a16:rowId xmlns:a16="http://schemas.microsoft.com/office/drawing/2014/main" val="10004"/>
                  </a:ext>
                </a:extLst>
              </a:tr>
              <a:tr h="370840">
                <a:tc>
                  <a:txBody>
                    <a:bodyPr/>
                    <a:lstStyle/>
                    <a:p>
                      <a:pPr algn="ctr"/>
                      <a:r>
                        <a:rPr lang="cs-CZ" b="1" dirty="0"/>
                        <a:t>Kyselina stearová</a:t>
                      </a:r>
                    </a:p>
                  </a:txBody>
                  <a:tcPr/>
                </a:tc>
                <a:tc>
                  <a:txBody>
                    <a:bodyPr/>
                    <a:lstStyle/>
                    <a:p>
                      <a:pPr algn="ctr"/>
                      <a:r>
                        <a:rPr lang="cs-CZ" b="1" dirty="0">
                          <a:solidFill>
                            <a:srgbClr val="0000FF"/>
                          </a:solidFill>
                        </a:rPr>
                        <a:t>2</a:t>
                      </a:r>
                    </a:p>
                  </a:txBody>
                  <a:tcPr/>
                </a:tc>
                <a:tc>
                  <a:txBody>
                    <a:bodyPr/>
                    <a:lstStyle/>
                    <a:p>
                      <a:r>
                        <a:rPr lang="cs-CZ" b="1" dirty="0">
                          <a:solidFill>
                            <a:srgbClr val="008000"/>
                          </a:solidFill>
                        </a:rPr>
                        <a:t>Mazivo</a:t>
                      </a:r>
                    </a:p>
                  </a:txBody>
                  <a:tcPr/>
                </a:tc>
                <a:extLst>
                  <a:ext uri="{0D108BD9-81ED-4DB2-BD59-A6C34878D82A}">
                    <a16:rowId xmlns:a16="http://schemas.microsoft.com/office/drawing/2014/main" val="10005"/>
                  </a:ext>
                </a:extLst>
              </a:tr>
              <a:tr h="370840">
                <a:tc>
                  <a:txBody>
                    <a:bodyPr/>
                    <a:lstStyle/>
                    <a:p>
                      <a:pPr algn="ctr"/>
                      <a:r>
                        <a:rPr lang="cs-CZ" b="1" dirty="0"/>
                        <a:t>Saze ztužující</a:t>
                      </a:r>
                    </a:p>
                  </a:txBody>
                  <a:tcPr/>
                </a:tc>
                <a:tc>
                  <a:txBody>
                    <a:bodyPr/>
                    <a:lstStyle/>
                    <a:p>
                      <a:pPr algn="ctr"/>
                      <a:r>
                        <a:rPr lang="cs-CZ" b="1" dirty="0">
                          <a:solidFill>
                            <a:srgbClr val="0000FF"/>
                          </a:solidFill>
                        </a:rPr>
                        <a:t>30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solidFill>
                            <a:srgbClr val="008000"/>
                          </a:solidFill>
                        </a:rPr>
                        <a:t>Modifikace vlastností</a:t>
                      </a:r>
                    </a:p>
                  </a:txBody>
                  <a:tcPr/>
                </a:tc>
                <a:extLst>
                  <a:ext uri="{0D108BD9-81ED-4DB2-BD59-A6C34878D82A}">
                    <a16:rowId xmlns:a16="http://schemas.microsoft.com/office/drawing/2014/main" val="10006"/>
                  </a:ext>
                </a:extLst>
              </a:tr>
              <a:tr h="370840">
                <a:tc>
                  <a:txBody>
                    <a:bodyPr/>
                    <a:lstStyle/>
                    <a:p>
                      <a:pPr algn="ctr"/>
                      <a:r>
                        <a:rPr lang="cs-CZ" b="1" dirty="0"/>
                        <a:t>Změkčovadlo</a:t>
                      </a:r>
                    </a:p>
                  </a:txBody>
                  <a:tcPr/>
                </a:tc>
                <a:tc>
                  <a:txBody>
                    <a:bodyPr/>
                    <a:lstStyle/>
                    <a:p>
                      <a:pPr algn="ctr"/>
                      <a:r>
                        <a:rPr lang="cs-CZ" b="1" dirty="0">
                          <a:solidFill>
                            <a:srgbClr val="0000FF"/>
                          </a:solidFill>
                        </a:rPr>
                        <a:t>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solidFill>
                            <a:srgbClr val="008000"/>
                          </a:solidFill>
                        </a:rPr>
                        <a:t>Modifikace vlastností</a:t>
                      </a:r>
                    </a:p>
                  </a:txBody>
                  <a:tcPr/>
                </a:tc>
                <a:extLst>
                  <a:ext uri="{0D108BD9-81ED-4DB2-BD59-A6C34878D82A}">
                    <a16:rowId xmlns:a16="http://schemas.microsoft.com/office/drawing/2014/main" val="10007"/>
                  </a:ext>
                </a:extLst>
              </a:tr>
              <a:tr h="370840">
                <a:tc>
                  <a:txBody>
                    <a:bodyPr/>
                    <a:lstStyle/>
                    <a:p>
                      <a:pPr algn="ctr"/>
                      <a:r>
                        <a:rPr lang="cs-CZ" b="1" dirty="0"/>
                        <a:t>Síra</a:t>
                      </a:r>
                    </a:p>
                  </a:txBody>
                  <a:tcPr/>
                </a:tc>
                <a:tc>
                  <a:txBody>
                    <a:bodyPr/>
                    <a:lstStyle/>
                    <a:p>
                      <a:pPr algn="ctr"/>
                      <a:r>
                        <a:rPr lang="cs-CZ" b="1" dirty="0">
                          <a:solidFill>
                            <a:srgbClr val="0000FF"/>
                          </a:solidFill>
                        </a:rPr>
                        <a:t>2 – 3</a:t>
                      </a:r>
                    </a:p>
                  </a:txBody>
                  <a:tcPr/>
                </a:tc>
                <a:tc>
                  <a:txBody>
                    <a:bodyPr/>
                    <a:lstStyle/>
                    <a:p>
                      <a:r>
                        <a:rPr lang="cs-CZ" b="1" dirty="0">
                          <a:solidFill>
                            <a:srgbClr val="008000"/>
                          </a:solidFill>
                        </a:rPr>
                        <a:t>Vulkanizace (síťování)</a:t>
                      </a:r>
                    </a:p>
                  </a:txBody>
                  <a:tcPr/>
                </a:tc>
                <a:extLst>
                  <a:ext uri="{0D108BD9-81ED-4DB2-BD59-A6C34878D82A}">
                    <a16:rowId xmlns:a16="http://schemas.microsoft.com/office/drawing/2014/main" val="10008"/>
                  </a:ext>
                </a:extLst>
              </a:tr>
              <a:tr h="370840">
                <a:tc>
                  <a:txBody>
                    <a:bodyPr/>
                    <a:lstStyle/>
                    <a:p>
                      <a:pPr algn="ctr"/>
                      <a:r>
                        <a:rPr lang="cs-CZ" b="1" dirty="0"/>
                        <a:t>Antioxidant, </a:t>
                      </a:r>
                      <a:r>
                        <a:rPr lang="cs-CZ" b="1" dirty="0" err="1"/>
                        <a:t>antiozonant</a:t>
                      </a:r>
                      <a:endParaRPr lang="cs-CZ" b="1" dirty="0"/>
                    </a:p>
                  </a:txBody>
                  <a:tcPr/>
                </a:tc>
                <a:tc>
                  <a:txBody>
                    <a:bodyPr/>
                    <a:lstStyle/>
                    <a:p>
                      <a:pPr algn="ctr"/>
                      <a:r>
                        <a:rPr lang="cs-CZ" b="1" dirty="0">
                          <a:solidFill>
                            <a:srgbClr val="0000FF"/>
                          </a:solidFill>
                        </a:rPr>
                        <a:t>1,5</a:t>
                      </a:r>
                    </a:p>
                  </a:txBody>
                  <a:tcPr/>
                </a:tc>
                <a:tc>
                  <a:txBody>
                    <a:bodyPr/>
                    <a:lstStyle/>
                    <a:p>
                      <a:r>
                        <a:rPr lang="cs-CZ" b="1" dirty="0">
                          <a:solidFill>
                            <a:srgbClr val="008000"/>
                          </a:solidFill>
                        </a:rPr>
                        <a:t>Ochrana proti stárnutí</a:t>
                      </a:r>
                      <a:r>
                        <a:rPr lang="cs-CZ" b="1" baseline="0" dirty="0">
                          <a:solidFill>
                            <a:srgbClr val="008000"/>
                          </a:solidFill>
                        </a:rPr>
                        <a:t> vlivem kyslíku a ozónu</a:t>
                      </a:r>
                      <a:endParaRPr lang="cs-CZ" b="1" dirty="0">
                        <a:solidFill>
                          <a:srgbClr val="008000"/>
                        </a:solidFill>
                      </a:endParaRPr>
                    </a:p>
                  </a:txBody>
                  <a:tcPr/>
                </a:tc>
                <a:extLst>
                  <a:ext uri="{0D108BD9-81ED-4DB2-BD59-A6C34878D82A}">
                    <a16:rowId xmlns:a16="http://schemas.microsoft.com/office/drawing/2014/main" val="10009"/>
                  </a:ext>
                </a:extLst>
              </a:tr>
            </a:tbl>
          </a:graphicData>
        </a:graphic>
      </p:graphicFrame>
      <p:sp>
        <p:nvSpPr>
          <p:cNvPr id="10" name="TextovéPole 9"/>
          <p:cNvSpPr txBox="1"/>
          <p:nvPr/>
        </p:nvSpPr>
        <p:spPr>
          <a:xfrm>
            <a:off x="467544" y="5589240"/>
            <a:ext cx="8280920" cy="400110"/>
          </a:xfrm>
          <a:prstGeom prst="rect">
            <a:avLst/>
          </a:prstGeom>
          <a:noFill/>
          <a:ln w="38100">
            <a:solidFill>
              <a:srgbClr val="C00000"/>
            </a:solidFill>
          </a:ln>
        </p:spPr>
        <p:txBody>
          <a:bodyPr wrap="square" rtlCol="0">
            <a:spAutoFit/>
          </a:bodyPr>
          <a:lstStyle/>
          <a:p>
            <a:pPr algn="ctr"/>
            <a:r>
              <a:rPr lang="cs-CZ" sz="2000" b="1" dirty="0">
                <a:solidFill>
                  <a:srgbClr val="C00000"/>
                </a:solidFill>
              </a:rPr>
              <a:t>Lidé od kaučuku a PVC většinou </a:t>
            </a:r>
            <a:r>
              <a:rPr lang="cs-CZ" sz="2000" b="1" dirty="0">
                <a:solidFill>
                  <a:srgbClr val="C00000"/>
                </a:solidFill>
                <a:latin typeface="Arial Black" panose="020B0A04020102020204" pitchFamily="34" charset="0"/>
              </a:rPr>
              <a:t>NEPRACUJÍ</a:t>
            </a:r>
            <a:r>
              <a:rPr lang="cs-CZ" sz="2000" b="1" dirty="0">
                <a:solidFill>
                  <a:srgbClr val="C00000"/>
                </a:solidFill>
              </a:rPr>
              <a:t> s %, ale s </a:t>
            </a:r>
            <a:r>
              <a:rPr lang="cs-CZ" sz="2000" b="1" dirty="0">
                <a:solidFill>
                  <a:srgbClr val="FF0000"/>
                </a:solidFill>
                <a:latin typeface="Arial Black" panose="020B0A04020102020204" pitchFamily="34" charset="0"/>
              </a:rPr>
              <a:t>DÍLY</a:t>
            </a:r>
            <a:r>
              <a:rPr lang="cs-CZ" sz="2000" b="1" dirty="0">
                <a:solidFill>
                  <a:srgbClr val="C00000"/>
                </a:solidFill>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fld id="{8D2FFB0C-BF50-47D4-B6D7-406F889DD069}"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28</a:t>
            </a:fld>
            <a:endParaRPr lang="sk-SK"/>
          </a:p>
        </p:txBody>
      </p:sp>
      <p:sp>
        <p:nvSpPr>
          <p:cNvPr id="8" name="Nadpis 1"/>
          <p:cNvSpPr txBox="1">
            <a:spLocks/>
          </p:cNvSpPr>
          <p:nvPr/>
        </p:nvSpPr>
        <p:spPr bwMode="auto">
          <a:xfrm>
            <a:off x="457200" y="116632"/>
            <a:ext cx="8229600" cy="16561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a:solidFill>
                  <a:srgbClr val="FF0000"/>
                </a:solidFill>
                <a:latin typeface="Arial Black" pitchFamily="34" charset="0"/>
              </a:rPr>
              <a:t>ZPRACOVÁNÍ PŘÍRODNÍHO KAUČUKU</a:t>
            </a:r>
          </a:p>
          <a:p>
            <a:pPr algn="ctr" eaLnBrk="0" hangingPunct="0"/>
            <a:r>
              <a:rPr lang="cs-CZ" sz="2800" b="1" dirty="0">
                <a:solidFill>
                  <a:srgbClr val="008000"/>
                </a:solidFill>
                <a:latin typeface="Arial Black" pitchFamily="34" charset="0"/>
              </a:rPr>
              <a:t>Možná role </a:t>
            </a:r>
            <a:r>
              <a:rPr lang="cs-CZ" sz="2800" b="1" dirty="0" err="1">
                <a:solidFill>
                  <a:srgbClr val="008000"/>
                </a:solidFill>
                <a:latin typeface="Arial Black" pitchFamily="34" charset="0"/>
              </a:rPr>
              <a:t>Zn</a:t>
            </a:r>
            <a:r>
              <a:rPr lang="cs-CZ" sz="2800" b="1" baseline="30000" dirty="0">
                <a:solidFill>
                  <a:srgbClr val="008000"/>
                </a:solidFill>
                <a:latin typeface="Arial Black" pitchFamily="34" charset="0"/>
              </a:rPr>
              <a:t>+2</a:t>
            </a:r>
            <a:r>
              <a:rPr lang="cs-CZ" sz="2800" b="1" dirty="0">
                <a:solidFill>
                  <a:srgbClr val="008000"/>
                </a:solidFill>
                <a:latin typeface="Arial Black" pitchFamily="34" charset="0"/>
              </a:rPr>
              <a:t> jako AKTIVÁTORU VULKANIZACE</a:t>
            </a:r>
          </a:p>
        </p:txBody>
      </p:sp>
      <p:pic>
        <p:nvPicPr>
          <p:cNvPr id="12" name="Obrázek 11" descr="role zinku Zn+2 a urychlovače při vulkanizaci přírodního kaučuku.jpg"/>
          <p:cNvPicPr>
            <a:picLocks noChangeAspect="1"/>
          </p:cNvPicPr>
          <p:nvPr/>
        </p:nvPicPr>
        <p:blipFill>
          <a:blip r:embed="rId2" cstate="print"/>
          <a:stretch>
            <a:fillRect/>
          </a:stretch>
        </p:blipFill>
        <p:spPr>
          <a:xfrm>
            <a:off x="0" y="3245007"/>
            <a:ext cx="9144000" cy="3432291"/>
          </a:xfrm>
          <a:prstGeom prst="rect">
            <a:avLst/>
          </a:prstGeom>
        </p:spPr>
      </p:pic>
      <p:sp>
        <p:nvSpPr>
          <p:cNvPr id="13" name="TextovéPole 12"/>
          <p:cNvSpPr txBox="1"/>
          <p:nvPr/>
        </p:nvSpPr>
        <p:spPr>
          <a:xfrm>
            <a:off x="0" y="3068960"/>
            <a:ext cx="2123728" cy="646331"/>
          </a:xfrm>
          <a:prstGeom prst="rect">
            <a:avLst/>
          </a:prstGeom>
          <a:noFill/>
        </p:spPr>
        <p:txBody>
          <a:bodyPr wrap="square" rtlCol="0">
            <a:spAutoFit/>
          </a:bodyPr>
          <a:lstStyle/>
          <a:p>
            <a:r>
              <a:rPr lang="cs-CZ" dirty="0" err="1">
                <a:solidFill>
                  <a:srgbClr val="0000FF"/>
                </a:solidFill>
                <a:latin typeface="Arial Black" pitchFamily="34" charset="0"/>
              </a:rPr>
              <a:t>Benzothiazol</a:t>
            </a:r>
            <a:r>
              <a:rPr lang="cs-CZ" dirty="0">
                <a:solidFill>
                  <a:srgbClr val="0000FF"/>
                </a:solidFill>
                <a:latin typeface="Arial Black" pitchFamily="34" charset="0"/>
              </a:rPr>
              <a:t> = URYCHLOVAČ</a:t>
            </a:r>
          </a:p>
        </p:txBody>
      </p:sp>
      <p:sp>
        <p:nvSpPr>
          <p:cNvPr id="14" name="TextovéPole 13"/>
          <p:cNvSpPr txBox="1"/>
          <p:nvPr/>
        </p:nvSpPr>
        <p:spPr>
          <a:xfrm>
            <a:off x="3203848" y="2492896"/>
            <a:ext cx="184731" cy="369332"/>
          </a:xfrm>
          <a:prstGeom prst="rect">
            <a:avLst/>
          </a:prstGeom>
          <a:noFill/>
        </p:spPr>
        <p:txBody>
          <a:bodyPr wrap="none" rtlCol="0">
            <a:spAutoFit/>
          </a:bodyPr>
          <a:lstStyle/>
          <a:p>
            <a:endParaRPr lang="cs-CZ" dirty="0"/>
          </a:p>
        </p:txBody>
      </p:sp>
      <p:sp>
        <p:nvSpPr>
          <p:cNvPr id="15" name="TextovéPole 14"/>
          <p:cNvSpPr txBox="1"/>
          <p:nvPr/>
        </p:nvSpPr>
        <p:spPr>
          <a:xfrm>
            <a:off x="3347864" y="2564904"/>
            <a:ext cx="1728192" cy="646331"/>
          </a:xfrm>
          <a:prstGeom prst="rect">
            <a:avLst/>
          </a:prstGeom>
          <a:noFill/>
        </p:spPr>
        <p:txBody>
          <a:bodyPr wrap="square" rtlCol="0">
            <a:spAutoFit/>
          </a:bodyPr>
          <a:lstStyle/>
          <a:p>
            <a:r>
              <a:rPr lang="cs-CZ" b="1" dirty="0" err="1">
                <a:solidFill>
                  <a:srgbClr val="008000"/>
                </a:solidFill>
                <a:latin typeface="Arial Black" pitchFamily="34" charset="0"/>
              </a:rPr>
              <a:t>Zn</a:t>
            </a:r>
            <a:r>
              <a:rPr lang="cs-CZ" b="1" baseline="30000" dirty="0">
                <a:solidFill>
                  <a:srgbClr val="008000"/>
                </a:solidFill>
                <a:latin typeface="Arial Black" pitchFamily="34" charset="0"/>
              </a:rPr>
              <a:t>+2</a:t>
            </a:r>
            <a:r>
              <a:rPr lang="cs-CZ" b="1" dirty="0">
                <a:solidFill>
                  <a:srgbClr val="008000"/>
                </a:solidFill>
                <a:latin typeface="Arial Black" pitchFamily="34" charset="0"/>
              </a:rPr>
              <a:t> = AKTIVÁTOR</a:t>
            </a:r>
            <a:endParaRPr lang="cs-CZ"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lstStyle/>
          <a:p>
            <a:r>
              <a:rPr lang="cs-CZ" sz="4000" b="1" dirty="0">
                <a:solidFill>
                  <a:srgbClr val="FF0000"/>
                </a:solidFill>
                <a:latin typeface="Arial Black" pitchFamily="34" charset="0"/>
              </a:rPr>
              <a:t>Co jsem já dělal zajímavého</a:t>
            </a:r>
          </a:p>
        </p:txBody>
      </p:sp>
      <p:sp>
        <p:nvSpPr>
          <p:cNvPr id="3" name="Zástupný symbol pro datum 2"/>
          <p:cNvSpPr>
            <a:spLocks noGrp="1"/>
          </p:cNvSpPr>
          <p:nvPr>
            <p:ph type="dt" sz="half" idx="10"/>
          </p:nvPr>
        </p:nvSpPr>
        <p:spPr/>
        <p:txBody>
          <a:bodyPr/>
          <a:lstStyle/>
          <a:p>
            <a:pPr>
              <a:defRPr/>
            </a:pPr>
            <a:fld id="{D3EEE022-014C-4046-8875-3C3B35B0F7E0}"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29</a:t>
            </a:fld>
            <a:endParaRPr lang="sk-SK"/>
          </a:p>
        </p:txBody>
      </p:sp>
      <p:sp>
        <p:nvSpPr>
          <p:cNvPr id="7" name="TextovéPole 6"/>
          <p:cNvSpPr txBox="1"/>
          <p:nvPr/>
        </p:nvSpPr>
        <p:spPr>
          <a:xfrm>
            <a:off x="251520" y="1268760"/>
            <a:ext cx="8568952" cy="4708981"/>
          </a:xfrm>
          <a:prstGeom prst="rect">
            <a:avLst/>
          </a:prstGeom>
          <a:noFill/>
        </p:spPr>
        <p:txBody>
          <a:bodyPr wrap="square" rtlCol="0">
            <a:spAutoFit/>
          </a:bodyPr>
          <a:lstStyle/>
          <a:p>
            <a:pPr algn="ctr"/>
            <a:r>
              <a:rPr lang="cs-CZ" sz="3200" u="sng" dirty="0">
                <a:solidFill>
                  <a:srgbClr val="0000FF"/>
                </a:solidFill>
                <a:latin typeface="Arial Black" pitchFamily="34" charset="0"/>
              </a:rPr>
              <a:t>PODKLADY PRO SOUDNÍHO ZNALCE</a:t>
            </a:r>
          </a:p>
          <a:p>
            <a:pPr>
              <a:buFont typeface="Arial" pitchFamily="34" charset="0"/>
              <a:buChar char="•"/>
            </a:pPr>
            <a:r>
              <a:rPr lang="cs-CZ" sz="2600" dirty="0"/>
              <a:t> </a:t>
            </a:r>
            <a:r>
              <a:rPr lang="cs-CZ" sz="2600" dirty="0">
                <a:latin typeface="Arial Black" pitchFamily="34" charset="0"/>
              </a:rPr>
              <a:t>černá skvrna na kapotáži závodní motorky</a:t>
            </a:r>
          </a:p>
          <a:p>
            <a:pPr>
              <a:buFont typeface="Arial" pitchFamily="34" charset="0"/>
              <a:buChar char="•"/>
            </a:pPr>
            <a:r>
              <a:rPr lang="cs-CZ" sz="2600" dirty="0">
                <a:latin typeface="Arial Black" pitchFamily="34" charset="0"/>
              </a:rPr>
              <a:t> </a:t>
            </a:r>
            <a:r>
              <a:rPr lang="cs-CZ" sz="2600" dirty="0">
                <a:solidFill>
                  <a:srgbClr val="FF0000"/>
                </a:solidFill>
                <a:latin typeface="Arial Black" pitchFamily="34" charset="0"/>
              </a:rPr>
              <a:t>JE TO OD ALFALTU NEBO OD PNEUMATIKY?</a:t>
            </a:r>
          </a:p>
          <a:p>
            <a:pPr>
              <a:buFont typeface="Arial" pitchFamily="34" charset="0"/>
              <a:buChar char="•"/>
            </a:pPr>
            <a:r>
              <a:rPr lang="cs-CZ" sz="2600" dirty="0">
                <a:latin typeface="Arial Black" pitchFamily="34" charset="0"/>
              </a:rPr>
              <a:t> </a:t>
            </a:r>
            <a:r>
              <a:rPr lang="cs-CZ" sz="3200" dirty="0">
                <a:solidFill>
                  <a:srgbClr val="C00000"/>
                </a:solidFill>
                <a:latin typeface="Arial Black" pitchFamily="34" charset="0"/>
              </a:rPr>
              <a:t>SEM  + EDX analýzy prvků ve skvrně</a:t>
            </a:r>
            <a:endParaRPr lang="cs-CZ" sz="2600" dirty="0">
              <a:solidFill>
                <a:srgbClr val="C00000"/>
              </a:solidFill>
              <a:latin typeface="Arial Black" pitchFamily="34" charset="0"/>
            </a:endParaRPr>
          </a:p>
          <a:p>
            <a:pPr>
              <a:buFont typeface="Arial" pitchFamily="34" charset="0"/>
              <a:buChar char="•"/>
            </a:pPr>
            <a:r>
              <a:rPr lang="cs-CZ" sz="2600" dirty="0">
                <a:latin typeface="Arial Black" pitchFamily="34" charset="0"/>
              </a:rPr>
              <a:t> </a:t>
            </a:r>
            <a:r>
              <a:rPr lang="cs-CZ" sz="2600" dirty="0">
                <a:solidFill>
                  <a:srgbClr val="008000"/>
                </a:solidFill>
                <a:latin typeface="Arial Black" pitchFamily="34" charset="0"/>
              </a:rPr>
              <a:t>„Po čem jsem šel“</a:t>
            </a:r>
          </a:p>
          <a:p>
            <a:pPr lvl="1">
              <a:buFont typeface="Arial" pitchFamily="34" charset="0"/>
              <a:buChar char="•"/>
            </a:pPr>
            <a:r>
              <a:rPr lang="cs-CZ" sz="2600" dirty="0">
                <a:solidFill>
                  <a:srgbClr val="008000"/>
                </a:solidFill>
                <a:latin typeface="Arial Black" pitchFamily="34" charset="0"/>
              </a:rPr>
              <a:t> síra (vulkanizace)</a:t>
            </a:r>
          </a:p>
          <a:p>
            <a:pPr lvl="1">
              <a:buFont typeface="Arial" pitchFamily="34" charset="0"/>
              <a:buChar char="•"/>
            </a:pPr>
            <a:r>
              <a:rPr lang="cs-CZ" sz="2600" dirty="0">
                <a:solidFill>
                  <a:srgbClr val="008000"/>
                </a:solidFill>
                <a:latin typeface="Arial Black" pitchFamily="34" charset="0"/>
              </a:rPr>
              <a:t> ZINEK (vulkanizační urychlovače jsou na bázi zinku)</a:t>
            </a:r>
          </a:p>
          <a:p>
            <a:pPr>
              <a:buFont typeface="Arial" pitchFamily="34" charset="0"/>
              <a:buChar char="•"/>
            </a:pPr>
            <a:r>
              <a:rPr lang="cs-CZ" sz="2600" dirty="0">
                <a:latin typeface="Arial Black" pitchFamily="34" charset="0"/>
              </a:rPr>
              <a:t> </a:t>
            </a:r>
            <a:r>
              <a:rPr lang="cs-CZ" sz="4000" u="sng" cap="all" dirty="0">
                <a:solidFill>
                  <a:srgbClr val="FF0000"/>
                </a:solidFill>
                <a:latin typeface="Arial Black" pitchFamily="34" charset="0"/>
              </a:rPr>
              <a:t>výsledek</a:t>
            </a:r>
            <a:r>
              <a:rPr lang="cs-CZ" sz="4000" dirty="0">
                <a:solidFill>
                  <a:srgbClr val="FF0000"/>
                </a:solidFill>
                <a:latin typeface="Arial Black" pitchFamily="34" charset="0"/>
              </a:rPr>
              <a:t>: je to od </a:t>
            </a:r>
            <a:r>
              <a:rPr lang="cs-CZ" sz="4000" b="1" dirty="0">
                <a:solidFill>
                  <a:srgbClr val="FF0000"/>
                </a:solidFill>
                <a:latin typeface="Arial Black" pitchFamily="34" charset="0"/>
              </a:rPr>
              <a:t>asfaltu, nebyla tam síra ani zinek</a:t>
            </a:r>
            <a:endParaRPr lang="cs-CZ" sz="2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a:xfrm>
            <a:off x="107504" y="274638"/>
            <a:ext cx="8856984" cy="562074"/>
          </a:xfrm>
        </p:spPr>
        <p:txBody>
          <a:bodyPr/>
          <a:lstStyle/>
          <a:p>
            <a:r>
              <a:rPr lang="sk-SK" sz="3200" b="1" kern="1200" dirty="0" err="1">
                <a:solidFill>
                  <a:srgbClr val="0000FF"/>
                </a:solidFill>
                <a:latin typeface="Arial Black" pitchFamily="34" charset="0"/>
                <a:ea typeface="Times New Roman"/>
                <a:cs typeface="Times New Roman"/>
              </a:rPr>
              <a:t>Isopren</a:t>
            </a:r>
            <a:r>
              <a:rPr lang="sk-SK" sz="3200" b="1" kern="1200" dirty="0">
                <a:solidFill>
                  <a:srgbClr val="FF0000"/>
                </a:solidFill>
                <a:latin typeface="Arial Black" pitchFamily="34" charset="0"/>
                <a:ea typeface="Times New Roman"/>
                <a:cs typeface="Times New Roman"/>
              </a:rPr>
              <a:t> </a:t>
            </a:r>
            <a:r>
              <a:rPr lang="sk-SK" sz="2800" b="1" kern="1200" dirty="0">
                <a:solidFill>
                  <a:srgbClr val="FF0000"/>
                </a:solidFill>
                <a:latin typeface="Arial Black" pitchFamily="34" charset="0"/>
                <a:ea typeface="Times New Roman"/>
                <a:cs typeface="Times New Roman"/>
              </a:rPr>
              <a:t>– základní jednotka TERPENOIDŮ</a:t>
            </a:r>
            <a:endParaRPr lang="cs-CZ" sz="2800" b="1" dirty="0">
              <a:solidFill>
                <a:srgbClr val="FF0000"/>
              </a:solidFill>
              <a:latin typeface="Arial Black" pitchFamily="34" charset="0"/>
            </a:endParaRPr>
          </a:p>
        </p:txBody>
      </p:sp>
      <p:sp>
        <p:nvSpPr>
          <p:cNvPr id="7" name="Zástupný symbol pro datum 6"/>
          <p:cNvSpPr>
            <a:spLocks noGrp="1"/>
          </p:cNvSpPr>
          <p:nvPr>
            <p:ph type="dt" sz="half" idx="10"/>
          </p:nvPr>
        </p:nvSpPr>
        <p:spPr/>
        <p:txBody>
          <a:bodyPr/>
          <a:lstStyle/>
          <a:p>
            <a:pPr>
              <a:defRPr/>
            </a:pPr>
            <a:fld id="{6FC16D34-68D7-419B-A4B0-D9A6D2C87A14}" type="datetime1">
              <a:rPr lang="cs-CZ" smtClean="0"/>
              <a:t>02.10.2022</a:t>
            </a:fld>
            <a:endParaRPr lang="sk-SK"/>
          </a:p>
        </p:txBody>
      </p:sp>
      <p:sp>
        <p:nvSpPr>
          <p:cNvPr id="8" name="Zástupný symbol pro zápatí 7"/>
          <p:cNvSpPr>
            <a:spLocks noGrp="1"/>
          </p:cNvSpPr>
          <p:nvPr>
            <p:ph type="ftr" sz="quarter" idx="11"/>
          </p:nvPr>
        </p:nvSpPr>
        <p:spPr/>
        <p:txBody>
          <a:bodyPr/>
          <a:lstStyle/>
          <a:p>
            <a:pPr>
              <a:defRPr/>
            </a:pPr>
            <a:r>
              <a:rPr lang="pl-PL"/>
              <a:t>PŘÍRODNÍ POLYMERY PŘF MU  4 2022</a:t>
            </a:r>
            <a:endParaRPr lang="sk-SK"/>
          </a:p>
        </p:txBody>
      </p:sp>
      <p:sp>
        <p:nvSpPr>
          <p:cNvPr id="9" name="Zástupný symbol pro číslo snímku 8"/>
          <p:cNvSpPr>
            <a:spLocks noGrp="1"/>
          </p:cNvSpPr>
          <p:nvPr>
            <p:ph type="sldNum" sz="quarter" idx="12"/>
          </p:nvPr>
        </p:nvSpPr>
        <p:spPr/>
        <p:txBody>
          <a:bodyPr/>
          <a:lstStyle/>
          <a:p>
            <a:pPr>
              <a:defRPr/>
            </a:pPr>
            <a:fld id="{AA2A1800-BFC7-4E22-8964-B8A4E143B637}" type="slidenum">
              <a:rPr lang="sk-SK" smtClean="0"/>
              <a:pPr>
                <a:defRPr/>
              </a:pPr>
              <a:t>3</a:t>
            </a:fld>
            <a:endParaRPr lang="sk-SK"/>
          </a:p>
        </p:txBody>
      </p:sp>
      <p:pic>
        <p:nvPicPr>
          <p:cNvPr id="13" name="Zástupný symbol pro obsah 12" descr="Vzorec">
            <a:hlinkClick r:id="rId2" tooltip="&quot;Vzorec&quot;"/>
          </p:cNvPr>
          <p:cNvPicPr>
            <a:picLocks noGrp="1"/>
          </p:cNvPicPr>
          <p:nvPr>
            <p:ph idx="1"/>
          </p:nvPr>
        </p:nvPicPr>
        <p:blipFill>
          <a:blip r:embed="rId3" cstate="print"/>
          <a:srcRect/>
          <a:stretch>
            <a:fillRect/>
          </a:stretch>
        </p:blipFill>
        <p:spPr bwMode="auto">
          <a:xfrm>
            <a:off x="323528" y="908720"/>
            <a:ext cx="2592288" cy="1656184"/>
          </a:xfrm>
          <a:prstGeom prst="rect">
            <a:avLst/>
          </a:prstGeom>
          <a:noFill/>
          <a:ln w="9525">
            <a:noFill/>
            <a:miter lim="800000"/>
            <a:headEnd/>
            <a:tailEnd/>
          </a:ln>
        </p:spPr>
      </p:pic>
      <p:graphicFrame>
        <p:nvGraphicFramePr>
          <p:cNvPr id="14" name="Tabulka 13"/>
          <p:cNvGraphicFramePr>
            <a:graphicFrameLocks noGrp="1"/>
          </p:cNvGraphicFramePr>
          <p:nvPr/>
        </p:nvGraphicFramePr>
        <p:xfrm>
          <a:off x="2915816" y="1025178"/>
          <a:ext cx="5832648" cy="1244287"/>
        </p:xfrm>
        <a:graphic>
          <a:graphicData uri="http://schemas.openxmlformats.org/drawingml/2006/table">
            <a:tbl>
              <a:tblPr/>
              <a:tblGrid>
                <a:gridCol w="2916324">
                  <a:extLst>
                    <a:ext uri="{9D8B030D-6E8A-4147-A177-3AD203B41FA5}">
                      <a16:colId xmlns:a16="http://schemas.microsoft.com/office/drawing/2014/main" val="20000"/>
                    </a:ext>
                  </a:extLst>
                </a:gridCol>
                <a:gridCol w="2916324">
                  <a:extLst>
                    <a:ext uri="{9D8B030D-6E8A-4147-A177-3AD203B41FA5}">
                      <a16:colId xmlns:a16="http://schemas.microsoft.com/office/drawing/2014/main" val="20001"/>
                    </a:ext>
                  </a:extLst>
                </a:gridCol>
              </a:tblGrid>
              <a:tr h="587697">
                <a:tc>
                  <a:txBody>
                    <a:bodyPr/>
                    <a:lstStyle/>
                    <a:p>
                      <a:pPr marL="0" marR="0" indent="0" algn="r" defTabSz="914400" rtl="0" eaLnBrk="1" fontAlgn="auto" latinLnBrk="0" hangingPunct="1">
                        <a:lnSpc>
                          <a:spcPct val="115000"/>
                        </a:lnSpc>
                        <a:spcBef>
                          <a:spcPts val="0"/>
                        </a:spcBef>
                        <a:spcAft>
                          <a:spcPts val="600"/>
                        </a:spcAft>
                        <a:buClrTx/>
                        <a:buSzTx/>
                        <a:buFontTx/>
                        <a:buNone/>
                        <a:tabLst/>
                        <a:defRPr/>
                      </a:pPr>
                      <a:r>
                        <a:rPr lang="cs-CZ" sz="2000" dirty="0">
                          <a:latin typeface="Times New Roman"/>
                          <a:ea typeface="Times New Roman"/>
                          <a:cs typeface="Times New Roman"/>
                        </a:rPr>
                        <a:t>Systematický název</a:t>
                      </a:r>
                      <a:endParaRPr lang="cs-CZ" sz="2000" dirty="0">
                        <a:latin typeface="Calibri"/>
                        <a:ea typeface="Calibri"/>
                        <a:cs typeface="Times New Roman"/>
                      </a:endParaRPr>
                    </a:p>
                  </a:txBody>
                  <a:tcPr marL="30480" marR="30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c>
                  <a:txBody>
                    <a:bodyPr/>
                    <a:lstStyle/>
                    <a:p>
                      <a:pPr>
                        <a:lnSpc>
                          <a:spcPct val="115000"/>
                        </a:lnSpc>
                        <a:spcAft>
                          <a:spcPts val="600"/>
                        </a:spcAft>
                      </a:pPr>
                      <a:r>
                        <a:rPr lang="cs-CZ" sz="2000" dirty="0">
                          <a:latin typeface="Times New Roman"/>
                          <a:ea typeface="Times New Roman"/>
                          <a:cs typeface="Times New Roman"/>
                        </a:rPr>
                        <a:t>2-</a:t>
                      </a:r>
                      <a:r>
                        <a:rPr lang="cs-CZ" sz="2000" dirty="0" err="1">
                          <a:latin typeface="Times New Roman"/>
                          <a:ea typeface="Times New Roman"/>
                          <a:cs typeface="Times New Roman"/>
                        </a:rPr>
                        <a:t>methyl</a:t>
                      </a:r>
                      <a:r>
                        <a:rPr lang="cs-CZ" sz="2000" dirty="0">
                          <a:latin typeface="Times New Roman"/>
                          <a:ea typeface="Times New Roman"/>
                          <a:cs typeface="Times New Roman"/>
                        </a:rPr>
                        <a:t>-</a:t>
                      </a:r>
                      <a:r>
                        <a:rPr lang="cs-CZ" sz="2000" dirty="0" err="1">
                          <a:latin typeface="Times New Roman"/>
                          <a:ea typeface="Times New Roman"/>
                          <a:cs typeface="Times New Roman"/>
                        </a:rPr>
                        <a:t>buta</a:t>
                      </a:r>
                      <a:r>
                        <a:rPr lang="cs-CZ" sz="2000" dirty="0">
                          <a:latin typeface="Times New Roman"/>
                          <a:ea typeface="Times New Roman"/>
                          <a:cs typeface="Times New Roman"/>
                        </a:rPr>
                        <a:t>-1,3-dien</a:t>
                      </a:r>
                      <a:endParaRPr lang="cs-CZ" sz="2000" dirty="0">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extLst>
                  <a:ext uri="{0D108BD9-81ED-4DB2-BD59-A6C34878D82A}">
                    <a16:rowId xmlns:a16="http://schemas.microsoft.com/office/drawing/2014/main" val="10000"/>
                  </a:ext>
                </a:extLst>
              </a:tr>
              <a:tr h="254984">
                <a:tc>
                  <a:txBody>
                    <a:bodyPr/>
                    <a:lstStyle/>
                    <a:p>
                      <a:pPr algn="r">
                        <a:lnSpc>
                          <a:spcPct val="115000"/>
                        </a:lnSpc>
                        <a:spcAft>
                          <a:spcPts val="600"/>
                        </a:spcAft>
                      </a:pPr>
                      <a:r>
                        <a:rPr lang="cs-CZ" sz="2000" dirty="0">
                          <a:latin typeface="Times New Roman"/>
                          <a:ea typeface="Times New Roman"/>
                          <a:cs typeface="Times New Roman"/>
                        </a:rPr>
                        <a:t>Ostatní názvy</a:t>
                      </a:r>
                      <a:endParaRPr lang="cs-CZ" sz="2000" dirty="0">
                        <a:latin typeface="Calibri"/>
                        <a:ea typeface="Calibri"/>
                        <a:cs typeface="Times New Roman"/>
                      </a:endParaRPr>
                    </a:p>
                  </a:txBody>
                  <a:tcPr marL="30480" marR="30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c>
                  <a:txBody>
                    <a:bodyPr/>
                    <a:lstStyle/>
                    <a:p>
                      <a:pPr>
                        <a:lnSpc>
                          <a:spcPct val="115000"/>
                        </a:lnSpc>
                        <a:spcAft>
                          <a:spcPts val="600"/>
                        </a:spcAft>
                      </a:pPr>
                      <a:r>
                        <a:rPr lang="cs-CZ" sz="2000" dirty="0">
                          <a:latin typeface="Times New Roman"/>
                          <a:ea typeface="Times New Roman"/>
                          <a:cs typeface="Times New Roman"/>
                        </a:rPr>
                        <a:t>2-</a:t>
                      </a:r>
                      <a:r>
                        <a:rPr lang="cs-CZ" sz="2000" dirty="0" err="1">
                          <a:latin typeface="Times New Roman"/>
                          <a:ea typeface="Times New Roman"/>
                          <a:cs typeface="Times New Roman"/>
                        </a:rPr>
                        <a:t>methyl</a:t>
                      </a:r>
                      <a:r>
                        <a:rPr lang="cs-CZ" sz="2000" dirty="0">
                          <a:latin typeface="Times New Roman"/>
                          <a:ea typeface="Times New Roman"/>
                          <a:cs typeface="Times New Roman"/>
                        </a:rPr>
                        <a:t>-1,3-butadien</a:t>
                      </a:r>
                      <a:endParaRPr lang="cs-CZ" sz="2000" dirty="0">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extLst>
                  <a:ext uri="{0D108BD9-81ED-4DB2-BD59-A6C34878D82A}">
                    <a16:rowId xmlns:a16="http://schemas.microsoft.com/office/drawing/2014/main" val="10001"/>
                  </a:ext>
                </a:extLst>
              </a:tr>
              <a:tr h="254984">
                <a:tc>
                  <a:txBody>
                    <a:bodyPr/>
                    <a:lstStyle/>
                    <a:p>
                      <a:pPr algn="r">
                        <a:lnSpc>
                          <a:spcPct val="115000"/>
                        </a:lnSpc>
                        <a:spcAft>
                          <a:spcPts val="600"/>
                        </a:spcAft>
                      </a:pPr>
                      <a:r>
                        <a:rPr lang="cs-CZ" sz="2000" u="sng" dirty="0">
                          <a:solidFill>
                            <a:srgbClr val="0000FF"/>
                          </a:solidFill>
                          <a:latin typeface="Times New Roman"/>
                          <a:ea typeface="Times New Roman"/>
                          <a:cs typeface="Times New Roman"/>
                          <a:hlinkClick r:id="rId4" tooltip="Chemický vzorec"/>
                        </a:rPr>
                        <a:t>Sumární vzorec</a:t>
                      </a:r>
                      <a:endParaRPr lang="cs-CZ" sz="2000" dirty="0">
                        <a:latin typeface="Calibri"/>
                        <a:ea typeface="Calibri"/>
                        <a:cs typeface="Times New Roman"/>
                      </a:endParaRPr>
                    </a:p>
                  </a:txBody>
                  <a:tcPr marL="30480" marR="30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c>
                  <a:txBody>
                    <a:bodyPr/>
                    <a:lstStyle/>
                    <a:p>
                      <a:pPr>
                        <a:lnSpc>
                          <a:spcPct val="115000"/>
                        </a:lnSpc>
                        <a:spcAft>
                          <a:spcPts val="600"/>
                        </a:spcAft>
                      </a:pPr>
                      <a:r>
                        <a:rPr lang="cs-CZ" sz="2000" dirty="0">
                          <a:latin typeface="Times New Roman"/>
                          <a:ea typeface="Times New Roman"/>
                          <a:cs typeface="Times New Roman"/>
                        </a:rPr>
                        <a:t>C</a:t>
                      </a:r>
                      <a:r>
                        <a:rPr lang="cs-CZ" sz="2000" baseline="-25000" dirty="0">
                          <a:latin typeface="Times New Roman"/>
                          <a:ea typeface="Times New Roman"/>
                          <a:cs typeface="Times New Roman"/>
                        </a:rPr>
                        <a:t>5</a:t>
                      </a:r>
                      <a:r>
                        <a:rPr lang="cs-CZ" sz="2000" dirty="0">
                          <a:latin typeface="Times New Roman"/>
                          <a:ea typeface="Times New Roman"/>
                          <a:cs typeface="Times New Roman"/>
                        </a:rPr>
                        <a:t>H</a:t>
                      </a:r>
                      <a:r>
                        <a:rPr lang="cs-CZ" sz="2000" baseline="-25000" dirty="0">
                          <a:latin typeface="Times New Roman"/>
                          <a:ea typeface="Times New Roman"/>
                          <a:cs typeface="Times New Roman"/>
                        </a:rPr>
                        <a:t>8</a:t>
                      </a:r>
                      <a:endParaRPr lang="cs-CZ" sz="2000" dirty="0">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extLst>
                  <a:ext uri="{0D108BD9-81ED-4DB2-BD59-A6C34878D82A}">
                    <a16:rowId xmlns:a16="http://schemas.microsoft.com/office/drawing/2014/main" val="10002"/>
                  </a:ext>
                </a:extLst>
              </a:tr>
            </a:tbl>
          </a:graphicData>
        </a:graphic>
      </p:graphicFrame>
      <p:sp>
        <p:nvSpPr>
          <p:cNvPr id="15" name="Obdélník 14"/>
          <p:cNvSpPr/>
          <p:nvPr/>
        </p:nvSpPr>
        <p:spPr>
          <a:xfrm>
            <a:off x="683568" y="2420888"/>
            <a:ext cx="7920880" cy="954107"/>
          </a:xfrm>
          <a:prstGeom prst="rect">
            <a:avLst/>
          </a:prstGeom>
        </p:spPr>
        <p:txBody>
          <a:bodyPr wrap="square">
            <a:spAutoFit/>
          </a:bodyPr>
          <a:lstStyle/>
          <a:p>
            <a:pPr algn="ctr"/>
            <a:r>
              <a:rPr lang="sk-SK" sz="2800" b="1" dirty="0">
                <a:solidFill>
                  <a:srgbClr val="008000"/>
                </a:solidFill>
                <a:latin typeface="Arial Black" pitchFamily="34" charset="0"/>
                <a:ea typeface="Times New Roman"/>
                <a:cs typeface="Times New Roman"/>
              </a:rPr>
              <a:t>TERPENOIDY – HLAVNÍ SLOŽKY PRYSKYŘIC</a:t>
            </a:r>
            <a:r>
              <a:rPr lang="cs-CZ" sz="2800" b="1" dirty="0">
                <a:solidFill>
                  <a:srgbClr val="008000"/>
                </a:solidFill>
                <a:latin typeface="Arial Black" pitchFamily="34" charset="0"/>
                <a:ea typeface="Times New Roman"/>
                <a:cs typeface="Times New Roman"/>
              </a:rPr>
              <a:t> (přednáška č. 2)</a:t>
            </a:r>
            <a:endParaRPr lang="cs-CZ" sz="2800" dirty="0">
              <a:solidFill>
                <a:srgbClr val="008000"/>
              </a:solidFill>
              <a:latin typeface="Arial Black" pitchFamily="34" charset="0"/>
            </a:endParaRPr>
          </a:p>
        </p:txBody>
      </p:sp>
      <p:graphicFrame>
        <p:nvGraphicFramePr>
          <p:cNvPr id="16" name="Tabulka 15"/>
          <p:cNvGraphicFramePr>
            <a:graphicFrameLocks noGrp="1"/>
          </p:cNvGraphicFramePr>
          <p:nvPr/>
        </p:nvGraphicFramePr>
        <p:xfrm>
          <a:off x="0" y="3356992"/>
          <a:ext cx="8964489" cy="3622360"/>
        </p:xfrm>
        <a:graphic>
          <a:graphicData uri="http://schemas.openxmlformats.org/drawingml/2006/table">
            <a:tbl>
              <a:tblPr firstRow="1" bandRow="1">
                <a:tableStyleId>{5C22544A-7EE6-4342-B048-85BDC9FD1C3A}</a:tableStyleId>
              </a:tblPr>
              <a:tblGrid>
                <a:gridCol w="413995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3312369">
                  <a:extLst>
                    <a:ext uri="{9D8B030D-6E8A-4147-A177-3AD203B41FA5}">
                      <a16:colId xmlns:a16="http://schemas.microsoft.com/office/drawing/2014/main" val="20002"/>
                    </a:ext>
                  </a:extLst>
                </a:gridCol>
              </a:tblGrid>
              <a:tr h="884490">
                <a:tc>
                  <a:txBody>
                    <a:bodyPr/>
                    <a:lstStyle/>
                    <a:p>
                      <a:pPr algn="ctr"/>
                      <a:r>
                        <a:rPr lang="cs-CZ" sz="2800" dirty="0">
                          <a:solidFill>
                            <a:srgbClr val="FF0000"/>
                          </a:solidFill>
                        </a:rPr>
                        <a:t>OZNAČENÍ</a:t>
                      </a:r>
                    </a:p>
                  </a:txBody>
                  <a:tcPr/>
                </a:tc>
                <a:tc>
                  <a:txBody>
                    <a:bodyPr/>
                    <a:lstStyle/>
                    <a:p>
                      <a:pPr algn="ctr"/>
                      <a:r>
                        <a:rPr lang="cs-CZ" sz="2000" dirty="0">
                          <a:solidFill>
                            <a:srgbClr val="FF0000"/>
                          </a:solidFill>
                        </a:rPr>
                        <a:t>POČET UHLÍKŮ</a:t>
                      </a:r>
                    </a:p>
                  </a:txBody>
                  <a:tcPr/>
                </a:tc>
                <a:tc>
                  <a:txBody>
                    <a:bodyPr/>
                    <a:lstStyle/>
                    <a:p>
                      <a:pPr algn="ctr"/>
                      <a:r>
                        <a:rPr lang="cs-CZ" sz="2000" dirty="0">
                          <a:solidFill>
                            <a:srgbClr val="FF0000"/>
                          </a:solidFill>
                        </a:rPr>
                        <a:t>SKUPENSTVÍ</a:t>
                      </a:r>
                    </a:p>
                    <a:p>
                      <a:pPr algn="ctr"/>
                      <a:r>
                        <a:rPr lang="cs-CZ" sz="2000" dirty="0">
                          <a:solidFill>
                            <a:srgbClr val="FF0000"/>
                          </a:solidFill>
                        </a:rPr>
                        <a:t>za normální teploty (tj.</a:t>
                      </a:r>
                      <a:r>
                        <a:rPr lang="cs-CZ" sz="2000" baseline="0" dirty="0">
                          <a:solidFill>
                            <a:srgbClr val="FF0000"/>
                          </a:solidFill>
                        </a:rPr>
                        <a:t> 23 °C)</a:t>
                      </a:r>
                      <a:endParaRPr lang="cs-CZ" sz="2000" dirty="0">
                        <a:solidFill>
                          <a:srgbClr val="FF0000"/>
                        </a:solidFill>
                      </a:endParaRPr>
                    </a:p>
                  </a:txBody>
                  <a:tcPr/>
                </a:tc>
                <a:extLst>
                  <a:ext uri="{0D108BD9-81ED-4DB2-BD59-A6C34878D82A}">
                    <a16:rowId xmlns:a16="http://schemas.microsoft.com/office/drawing/2014/main" val="10000"/>
                  </a:ext>
                </a:extLst>
              </a:tr>
              <a:tr h="654130">
                <a:tc>
                  <a:txBody>
                    <a:bodyPr/>
                    <a:lstStyle/>
                    <a:p>
                      <a:r>
                        <a:rPr lang="cs-CZ" sz="2800" dirty="0" err="1">
                          <a:latin typeface="Arial Black" pitchFamily="34" charset="0"/>
                        </a:rPr>
                        <a:t>Monoterpenoid</a:t>
                      </a:r>
                      <a:endParaRPr lang="cs-CZ" sz="2800" dirty="0">
                        <a:latin typeface="Arial Black" pitchFamily="34" charset="0"/>
                      </a:endParaRPr>
                    </a:p>
                  </a:txBody>
                  <a:tcPr/>
                </a:tc>
                <a:tc>
                  <a:txBody>
                    <a:bodyPr/>
                    <a:lstStyle/>
                    <a:p>
                      <a:pPr algn="ctr"/>
                      <a:r>
                        <a:rPr lang="cs-CZ" sz="3200" dirty="0">
                          <a:latin typeface="Arial Black" pitchFamily="34" charset="0"/>
                        </a:rPr>
                        <a:t>10</a:t>
                      </a:r>
                    </a:p>
                  </a:txBody>
                  <a:tcPr/>
                </a:tc>
                <a:tc>
                  <a:txBody>
                    <a:bodyPr/>
                    <a:lstStyle/>
                    <a:p>
                      <a:r>
                        <a:rPr lang="cs-CZ" sz="3200" dirty="0">
                          <a:latin typeface="Arial Black" pitchFamily="34" charset="0"/>
                        </a:rPr>
                        <a:t>kapalina</a:t>
                      </a:r>
                    </a:p>
                  </a:txBody>
                  <a:tcPr/>
                </a:tc>
                <a:extLst>
                  <a:ext uri="{0D108BD9-81ED-4DB2-BD59-A6C34878D82A}">
                    <a16:rowId xmlns:a16="http://schemas.microsoft.com/office/drawing/2014/main" val="10001"/>
                  </a:ext>
                </a:extLst>
              </a:tr>
              <a:tr h="654130">
                <a:tc>
                  <a:txBody>
                    <a:bodyPr/>
                    <a:lstStyle/>
                    <a:p>
                      <a:r>
                        <a:rPr lang="cs-CZ" sz="2800" dirty="0">
                          <a:latin typeface="Arial Black" pitchFamily="34" charset="0"/>
                        </a:rPr>
                        <a:t>SESQUITERPENOID</a:t>
                      </a:r>
                    </a:p>
                  </a:txBody>
                  <a:tcPr/>
                </a:tc>
                <a:tc>
                  <a:txBody>
                    <a:bodyPr/>
                    <a:lstStyle/>
                    <a:p>
                      <a:pPr algn="ctr"/>
                      <a:r>
                        <a:rPr lang="cs-CZ" sz="3200" dirty="0">
                          <a:latin typeface="Arial Black" pitchFamily="34" charset="0"/>
                        </a:rPr>
                        <a:t>15</a:t>
                      </a:r>
                    </a:p>
                  </a:txBody>
                  <a:tcPr/>
                </a:tc>
                <a:tc>
                  <a:txBody>
                    <a:bodyPr/>
                    <a:lstStyle/>
                    <a:p>
                      <a:r>
                        <a:rPr lang="cs-CZ" sz="3200" dirty="0">
                          <a:latin typeface="Arial Black" pitchFamily="34" charset="0"/>
                        </a:rPr>
                        <a:t>kapalina</a:t>
                      </a:r>
                    </a:p>
                  </a:txBody>
                  <a:tcPr/>
                </a:tc>
                <a:extLst>
                  <a:ext uri="{0D108BD9-81ED-4DB2-BD59-A6C34878D82A}">
                    <a16:rowId xmlns:a16="http://schemas.microsoft.com/office/drawing/2014/main" val="10002"/>
                  </a:ext>
                </a:extLst>
              </a:tr>
              <a:tr h="654130">
                <a:tc>
                  <a:txBody>
                    <a:bodyPr/>
                    <a:lstStyle/>
                    <a:p>
                      <a:r>
                        <a:rPr lang="cs-CZ" sz="2800" dirty="0" err="1">
                          <a:latin typeface="Arial Black" pitchFamily="34" charset="0"/>
                        </a:rPr>
                        <a:t>Diterpenoid</a:t>
                      </a:r>
                      <a:endParaRPr lang="cs-CZ" sz="2800" dirty="0">
                        <a:latin typeface="Arial Black" pitchFamily="34" charset="0"/>
                      </a:endParaRPr>
                    </a:p>
                  </a:txBody>
                  <a:tcPr/>
                </a:tc>
                <a:tc>
                  <a:txBody>
                    <a:bodyPr/>
                    <a:lstStyle/>
                    <a:p>
                      <a:pPr algn="ctr"/>
                      <a:r>
                        <a:rPr lang="cs-CZ" sz="3200" dirty="0">
                          <a:latin typeface="Arial Black" pitchFamily="34" charset="0"/>
                        </a:rPr>
                        <a:t>20</a:t>
                      </a:r>
                    </a:p>
                  </a:txBody>
                  <a:tcPr/>
                </a:tc>
                <a:tc>
                  <a:txBody>
                    <a:bodyPr/>
                    <a:lstStyle/>
                    <a:p>
                      <a:r>
                        <a:rPr lang="cs-CZ" sz="3200" dirty="0">
                          <a:latin typeface="Arial Black" pitchFamily="34" charset="0"/>
                        </a:rPr>
                        <a:t>Pevná látka</a:t>
                      </a:r>
                    </a:p>
                  </a:txBody>
                  <a:tcPr/>
                </a:tc>
                <a:extLst>
                  <a:ext uri="{0D108BD9-81ED-4DB2-BD59-A6C34878D82A}">
                    <a16:rowId xmlns:a16="http://schemas.microsoft.com/office/drawing/2014/main" val="10003"/>
                  </a:ext>
                </a:extLst>
              </a:tr>
              <a:tr h="654130">
                <a:tc>
                  <a:txBody>
                    <a:bodyPr/>
                    <a:lstStyle/>
                    <a:p>
                      <a:r>
                        <a:rPr lang="cs-CZ" sz="2800" dirty="0">
                          <a:latin typeface="Arial Black" pitchFamily="34" charset="0"/>
                        </a:rPr>
                        <a:t>TRITERPENOID</a:t>
                      </a:r>
                    </a:p>
                  </a:txBody>
                  <a:tcPr/>
                </a:tc>
                <a:tc>
                  <a:txBody>
                    <a:bodyPr/>
                    <a:lstStyle/>
                    <a:p>
                      <a:pPr algn="ctr"/>
                      <a:r>
                        <a:rPr lang="cs-CZ" sz="3200" dirty="0">
                          <a:latin typeface="Arial Black" pitchFamily="34" charset="0"/>
                        </a:rPr>
                        <a:t>30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3200" dirty="0">
                          <a:latin typeface="Arial Black" pitchFamily="34" charset="0"/>
                        </a:rPr>
                        <a:t>Pevná látka</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lstStyle/>
          <a:p>
            <a:r>
              <a:rPr lang="cs-CZ" sz="2800" b="1" dirty="0">
                <a:solidFill>
                  <a:srgbClr val="FF0000"/>
                </a:solidFill>
              </a:rPr>
              <a:t>Dvouválec</a:t>
            </a:r>
          </a:p>
        </p:txBody>
      </p:sp>
      <p:sp>
        <p:nvSpPr>
          <p:cNvPr id="3" name="Zástupný symbol pro datum 2"/>
          <p:cNvSpPr>
            <a:spLocks noGrp="1"/>
          </p:cNvSpPr>
          <p:nvPr>
            <p:ph type="dt" sz="half" idx="10"/>
          </p:nvPr>
        </p:nvSpPr>
        <p:spPr/>
        <p:txBody>
          <a:bodyPr/>
          <a:lstStyle/>
          <a:p>
            <a:pPr>
              <a:defRPr/>
            </a:pPr>
            <a:fld id="{00B64680-DDD0-498B-A26F-FAE3EAA79958}"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30</a:t>
            </a:fld>
            <a:endParaRPr lang="sk-SK"/>
          </a:p>
        </p:txBody>
      </p:sp>
      <p:pic>
        <p:nvPicPr>
          <p:cNvPr id="6" name="Obrázek 5" descr="img561.jpg"/>
          <p:cNvPicPr>
            <a:picLocks noChangeAspect="1"/>
          </p:cNvPicPr>
          <p:nvPr/>
        </p:nvPicPr>
        <p:blipFill>
          <a:blip r:embed="rId2" cstate="print"/>
          <a:stretch>
            <a:fillRect/>
          </a:stretch>
        </p:blipFill>
        <p:spPr>
          <a:xfrm rot="16200000">
            <a:off x="2994134" y="-1285022"/>
            <a:ext cx="3024336" cy="81319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fld id="{F124E73A-04C3-42C7-BD43-AAB2DDA86E68}"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31</a:t>
            </a:fld>
            <a:endParaRPr lang="sk-SK"/>
          </a:p>
        </p:txBody>
      </p:sp>
      <p:pic>
        <p:nvPicPr>
          <p:cNvPr id="7" name="Obrázek 6" descr="img562.jpg"/>
          <p:cNvPicPr>
            <a:picLocks noChangeAspect="1"/>
          </p:cNvPicPr>
          <p:nvPr/>
        </p:nvPicPr>
        <p:blipFill>
          <a:blip r:embed="rId2" cstate="print"/>
          <a:stretch>
            <a:fillRect/>
          </a:stretch>
        </p:blipFill>
        <p:spPr>
          <a:xfrm rot="5400000">
            <a:off x="191167" y="104977"/>
            <a:ext cx="6192689" cy="6215999"/>
          </a:xfrm>
          <a:prstGeom prst="rect">
            <a:avLst/>
          </a:prstGeom>
        </p:spPr>
      </p:pic>
      <p:sp>
        <p:nvSpPr>
          <p:cNvPr id="8" name="TextovéPole 7"/>
          <p:cNvSpPr txBox="1"/>
          <p:nvPr/>
        </p:nvSpPr>
        <p:spPr>
          <a:xfrm>
            <a:off x="5220072" y="188640"/>
            <a:ext cx="3672408" cy="1384995"/>
          </a:xfrm>
          <a:prstGeom prst="rect">
            <a:avLst/>
          </a:prstGeom>
          <a:noFill/>
        </p:spPr>
        <p:txBody>
          <a:bodyPr wrap="square" rtlCol="0">
            <a:spAutoFit/>
          </a:bodyPr>
          <a:lstStyle/>
          <a:p>
            <a:r>
              <a:rPr lang="cs-CZ" sz="2800" b="1" dirty="0">
                <a:solidFill>
                  <a:srgbClr val="FF0000"/>
                </a:solidFill>
                <a:latin typeface="Arial Black" pitchFamily="34" charset="0"/>
              </a:rPr>
              <a:t>BUNBARY (vynálezce stroje) </a:t>
            </a:r>
          </a:p>
          <a:p>
            <a:r>
              <a:rPr lang="cs-CZ" sz="2800" b="1" dirty="0" err="1">
                <a:solidFill>
                  <a:srgbClr val="FF0000"/>
                </a:solidFill>
                <a:latin typeface="Arial Black" pitchFamily="34" charset="0"/>
              </a:rPr>
              <a:t>Hnětič</a:t>
            </a:r>
            <a:endParaRPr lang="cs-CZ" sz="2800" dirty="0">
              <a:latin typeface="Arial Black"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DE840B25-D47A-4470-B6F1-325FBBA8C45E}"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32</a:t>
            </a:fld>
            <a:endParaRPr lang="sk-SK"/>
          </a:p>
        </p:txBody>
      </p:sp>
      <p:pic>
        <p:nvPicPr>
          <p:cNvPr id="5" name="Obrázek 4" descr="str 794.jpg"/>
          <p:cNvPicPr>
            <a:picLocks noChangeAspect="1"/>
          </p:cNvPicPr>
          <p:nvPr/>
        </p:nvPicPr>
        <p:blipFill>
          <a:blip r:embed="rId2" cstate="print"/>
          <a:stretch>
            <a:fillRect/>
          </a:stretch>
        </p:blipFill>
        <p:spPr>
          <a:xfrm rot="16200000">
            <a:off x="1995889" y="-187576"/>
            <a:ext cx="5080216" cy="8712967"/>
          </a:xfrm>
          <a:prstGeom prst="rect">
            <a:avLst/>
          </a:prstGeom>
        </p:spPr>
      </p:pic>
      <p:sp>
        <p:nvSpPr>
          <p:cNvPr id="6" name="TextovéPole 5"/>
          <p:cNvSpPr txBox="1"/>
          <p:nvPr/>
        </p:nvSpPr>
        <p:spPr>
          <a:xfrm>
            <a:off x="179512" y="116632"/>
            <a:ext cx="8784976" cy="1569660"/>
          </a:xfrm>
          <a:prstGeom prst="rect">
            <a:avLst/>
          </a:prstGeom>
          <a:noFill/>
        </p:spPr>
        <p:txBody>
          <a:bodyPr wrap="square" rtlCol="0">
            <a:spAutoFit/>
          </a:bodyPr>
          <a:lstStyle/>
          <a:p>
            <a:pPr algn="ctr"/>
            <a:r>
              <a:rPr lang="cs-CZ" sz="3200" dirty="0">
                <a:solidFill>
                  <a:srgbClr val="FF0000"/>
                </a:solidFill>
                <a:latin typeface="Arial Black" pitchFamily="34" charset="0"/>
              </a:rPr>
              <a:t>PŘÍRODNÍ KAUČUK  je nejdéle využívaným UHLOVODÍKOVÝM POLYMEREM!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426170"/>
          </a:xfrm>
        </p:spPr>
        <p:txBody>
          <a:bodyPr/>
          <a:lstStyle/>
          <a:p>
            <a:r>
              <a:rPr lang="cs-CZ" sz="4000" dirty="0">
                <a:solidFill>
                  <a:srgbClr val="FF0000"/>
                </a:solidFill>
                <a:latin typeface="Arial Black" pitchFamily="34" charset="0"/>
              </a:rPr>
              <a:t>Různé popisy VULKANIZACE</a:t>
            </a:r>
            <a:br>
              <a:rPr lang="cs-CZ" sz="4000" dirty="0">
                <a:solidFill>
                  <a:srgbClr val="FF0000"/>
                </a:solidFill>
                <a:latin typeface="Arial Black" pitchFamily="34" charset="0"/>
              </a:rPr>
            </a:br>
            <a:r>
              <a:rPr lang="cs-CZ" sz="4000" dirty="0">
                <a:solidFill>
                  <a:srgbClr val="0000FF"/>
                </a:solidFill>
                <a:latin typeface="Arial Black" pitchFamily="34" charset="0"/>
              </a:rPr>
              <a:t>následující tři snímky</a:t>
            </a:r>
            <a:endParaRPr lang="cs-CZ" sz="40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fld id="{8036326E-2D7B-42F3-94E4-3F1033E51B02}"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33</a:t>
            </a:fld>
            <a:endParaRPr lang="sk-SK"/>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fld id="{9360E9F5-1909-4FEE-BC9B-0C8B530E5214}"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34</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a:solidFill>
                  <a:srgbClr val="FF0000"/>
                </a:solidFill>
                <a:latin typeface="Arial Black" pitchFamily="34" charset="0"/>
              </a:rPr>
              <a:t>VULKANIZACE PŘÍRODNÍHO KAUČUKU</a:t>
            </a:r>
          </a:p>
          <a:p>
            <a:pPr algn="ctr" eaLnBrk="0" hangingPunct="0"/>
            <a:r>
              <a:rPr lang="cs-CZ" sz="2800" b="1" dirty="0">
                <a:solidFill>
                  <a:srgbClr val="FF0000"/>
                </a:solidFill>
                <a:latin typeface="Arial Black" pitchFamily="34" charset="0"/>
              </a:rPr>
              <a:t>Elementární sírou 1</a:t>
            </a:r>
          </a:p>
        </p:txBody>
      </p:sp>
      <p:pic>
        <p:nvPicPr>
          <p:cNvPr id="16" name="Obrázek 15" descr="659px-Vulcanization_of_POLYIsoprene_V_2.png"/>
          <p:cNvPicPr>
            <a:picLocks noChangeAspect="1"/>
          </p:cNvPicPr>
          <p:nvPr/>
        </p:nvPicPr>
        <p:blipFill>
          <a:blip r:embed="rId2" cstate="print"/>
          <a:stretch>
            <a:fillRect/>
          </a:stretch>
        </p:blipFill>
        <p:spPr>
          <a:xfrm>
            <a:off x="395536" y="1268760"/>
            <a:ext cx="3638084" cy="3384376"/>
          </a:xfrm>
          <a:prstGeom prst="rect">
            <a:avLst/>
          </a:prstGeom>
        </p:spPr>
      </p:pic>
      <p:sp>
        <p:nvSpPr>
          <p:cNvPr id="9" name="TextovéPole 8"/>
          <p:cNvSpPr txBox="1"/>
          <p:nvPr/>
        </p:nvSpPr>
        <p:spPr>
          <a:xfrm>
            <a:off x="4932040" y="1196752"/>
            <a:ext cx="3888432" cy="2677656"/>
          </a:xfrm>
          <a:prstGeom prst="rect">
            <a:avLst/>
          </a:prstGeom>
          <a:noFill/>
        </p:spPr>
        <p:txBody>
          <a:bodyPr wrap="square" rtlCol="0">
            <a:spAutoFit/>
          </a:bodyPr>
          <a:lstStyle/>
          <a:p>
            <a:r>
              <a:rPr lang="cs-CZ" sz="2400" b="1" dirty="0">
                <a:solidFill>
                  <a:srgbClr val="FF0000"/>
                </a:solidFill>
              </a:rPr>
              <a:t>Směsi s PŘÍRODNÍM KAUČUKEM se VULKANIZUJÍ  při teplotách 150 – 180 °C.</a:t>
            </a:r>
          </a:p>
          <a:p>
            <a:r>
              <a:rPr lang="cs-CZ" sz="2400" b="1" dirty="0">
                <a:solidFill>
                  <a:srgbClr val="C00000"/>
                </a:solidFill>
              </a:rPr>
              <a:t>Syntetické kaučuky se VULKANIZUJÍ  při teplotách 180 – 220 °C</a:t>
            </a:r>
          </a:p>
        </p:txBody>
      </p:sp>
      <p:sp>
        <p:nvSpPr>
          <p:cNvPr id="10" name="TextovéPole 9"/>
          <p:cNvSpPr txBox="1"/>
          <p:nvPr/>
        </p:nvSpPr>
        <p:spPr>
          <a:xfrm>
            <a:off x="107504" y="4725144"/>
            <a:ext cx="3600400" cy="1477328"/>
          </a:xfrm>
          <a:prstGeom prst="rect">
            <a:avLst/>
          </a:prstGeom>
          <a:noFill/>
        </p:spPr>
        <p:txBody>
          <a:bodyPr wrap="square" rtlCol="0">
            <a:spAutoFit/>
          </a:bodyPr>
          <a:lstStyle/>
          <a:p>
            <a:r>
              <a:rPr lang="cs-CZ" dirty="0">
                <a:solidFill>
                  <a:srgbClr val="0000FF"/>
                </a:solidFill>
                <a:latin typeface="Arial Black" pitchFamily="34" charset="0"/>
              </a:rPr>
              <a:t>VULKANIZACE </a:t>
            </a:r>
            <a:r>
              <a:rPr lang="cs-CZ" u="sng" dirty="0">
                <a:solidFill>
                  <a:srgbClr val="0000FF"/>
                </a:solidFill>
                <a:latin typeface="Arial Black" pitchFamily="34" charset="0"/>
              </a:rPr>
              <a:t>VĚTŠINOU</a:t>
            </a:r>
            <a:r>
              <a:rPr lang="cs-CZ" dirty="0">
                <a:solidFill>
                  <a:srgbClr val="0000FF"/>
                </a:solidFill>
                <a:latin typeface="Arial Black" pitchFamily="34" charset="0"/>
              </a:rPr>
              <a:t> </a:t>
            </a:r>
            <a:r>
              <a:rPr lang="cs-CZ" u="sng" dirty="0">
                <a:solidFill>
                  <a:srgbClr val="0000FF"/>
                </a:solidFill>
                <a:latin typeface="Arial Black" pitchFamily="34" charset="0"/>
              </a:rPr>
              <a:t>NEJDE</a:t>
            </a:r>
            <a:r>
              <a:rPr lang="cs-CZ" dirty="0">
                <a:solidFill>
                  <a:srgbClr val="0000FF"/>
                </a:solidFill>
                <a:latin typeface="Arial Black" pitchFamily="34" charset="0"/>
              </a:rPr>
              <a:t> PŘES ZREAGOVÁNÍ DVOJNÉ VAZBY, TA SE VĚTŠINOU ZACHOVÁ &gt; CITLIVOST NA OZÓN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fld id="{0D835603-F360-494E-B3BE-235B9B59CE75}"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35</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a:solidFill>
                  <a:srgbClr val="FF0000"/>
                </a:solidFill>
                <a:latin typeface="Arial Black" pitchFamily="34" charset="0"/>
              </a:rPr>
              <a:t>VULKANIZACE PŘÍRODNÍHO KAUČUKU</a:t>
            </a:r>
          </a:p>
          <a:p>
            <a:pPr algn="ctr" eaLnBrk="0" hangingPunct="0"/>
            <a:r>
              <a:rPr lang="cs-CZ" sz="2800" b="1" dirty="0">
                <a:solidFill>
                  <a:srgbClr val="FF0000"/>
                </a:solidFill>
                <a:latin typeface="Arial Black" pitchFamily="34" charset="0"/>
              </a:rPr>
              <a:t>Elementární sírou 2</a:t>
            </a:r>
          </a:p>
        </p:txBody>
      </p:sp>
      <p:pic>
        <p:nvPicPr>
          <p:cNvPr id="11" name="Obrázek 10" descr="img774.jpg"/>
          <p:cNvPicPr>
            <a:picLocks noChangeAspect="1"/>
          </p:cNvPicPr>
          <p:nvPr/>
        </p:nvPicPr>
        <p:blipFill>
          <a:blip r:embed="rId2" cstate="print"/>
          <a:stretch>
            <a:fillRect/>
          </a:stretch>
        </p:blipFill>
        <p:spPr>
          <a:xfrm rot="10800000">
            <a:off x="395536" y="1196751"/>
            <a:ext cx="8496944" cy="4470245"/>
          </a:xfrm>
          <a:prstGeom prst="rect">
            <a:avLst/>
          </a:prstGeom>
        </p:spPr>
      </p:pic>
      <p:sp>
        <p:nvSpPr>
          <p:cNvPr id="12" name="TextovéPole 11"/>
          <p:cNvSpPr txBox="1"/>
          <p:nvPr/>
        </p:nvSpPr>
        <p:spPr>
          <a:xfrm>
            <a:off x="6876256" y="1052736"/>
            <a:ext cx="2088232" cy="646331"/>
          </a:xfrm>
          <a:prstGeom prst="rect">
            <a:avLst/>
          </a:prstGeom>
          <a:noFill/>
        </p:spPr>
        <p:txBody>
          <a:bodyPr wrap="square" rtlCol="0">
            <a:spAutoFit/>
          </a:bodyPr>
          <a:lstStyle/>
          <a:p>
            <a:r>
              <a:rPr lang="cs-CZ" dirty="0" err="1">
                <a:solidFill>
                  <a:srgbClr val="008000"/>
                </a:solidFill>
                <a:latin typeface="Arial Black" pitchFamily="34" charset="0"/>
              </a:rPr>
              <a:t>Accelerator</a:t>
            </a:r>
            <a:r>
              <a:rPr lang="cs-CZ" dirty="0">
                <a:solidFill>
                  <a:srgbClr val="008000"/>
                </a:solidFill>
                <a:latin typeface="Arial Black" pitchFamily="34" charset="0"/>
              </a:rPr>
              <a:t> =</a:t>
            </a:r>
          </a:p>
          <a:p>
            <a:r>
              <a:rPr lang="cs-CZ" dirty="0">
                <a:solidFill>
                  <a:srgbClr val="008000"/>
                </a:solidFill>
                <a:latin typeface="Arial Black" pitchFamily="34" charset="0"/>
              </a:rPr>
              <a:t>URYCHLOVAČ</a:t>
            </a:r>
          </a:p>
        </p:txBody>
      </p:sp>
      <p:sp>
        <p:nvSpPr>
          <p:cNvPr id="13" name="TextovéPole 12"/>
          <p:cNvSpPr txBox="1"/>
          <p:nvPr/>
        </p:nvSpPr>
        <p:spPr>
          <a:xfrm>
            <a:off x="0" y="2276872"/>
            <a:ext cx="1835696" cy="1477328"/>
          </a:xfrm>
          <a:prstGeom prst="rect">
            <a:avLst/>
          </a:prstGeom>
          <a:noFill/>
        </p:spPr>
        <p:txBody>
          <a:bodyPr wrap="square" rtlCol="0">
            <a:spAutoFit/>
          </a:bodyPr>
          <a:lstStyle/>
          <a:p>
            <a:r>
              <a:rPr lang="cs-CZ" dirty="0" err="1">
                <a:solidFill>
                  <a:srgbClr val="0000FF"/>
                </a:solidFill>
                <a:latin typeface="Arial Black" pitchFamily="34" charset="0"/>
              </a:rPr>
              <a:t>Vicinal</a:t>
            </a:r>
            <a:r>
              <a:rPr lang="cs-CZ" dirty="0">
                <a:solidFill>
                  <a:srgbClr val="0000FF"/>
                </a:solidFill>
                <a:latin typeface="Arial Black" pitchFamily="34" charset="0"/>
              </a:rPr>
              <a:t> </a:t>
            </a:r>
            <a:r>
              <a:rPr lang="cs-CZ" dirty="0" err="1">
                <a:solidFill>
                  <a:srgbClr val="0000FF"/>
                </a:solidFill>
                <a:latin typeface="Arial Black" pitchFamily="34" charset="0"/>
              </a:rPr>
              <a:t>crosslinks</a:t>
            </a:r>
            <a:r>
              <a:rPr lang="cs-CZ" dirty="0">
                <a:solidFill>
                  <a:srgbClr val="0000FF"/>
                </a:solidFill>
                <a:latin typeface="Arial Black" pitchFamily="34" charset="0"/>
              </a:rPr>
              <a:t> = </a:t>
            </a:r>
          </a:p>
          <a:p>
            <a:r>
              <a:rPr lang="cs-CZ" dirty="0">
                <a:solidFill>
                  <a:srgbClr val="0000FF"/>
                </a:solidFill>
                <a:latin typeface="Arial Black" pitchFamily="34" charset="0"/>
              </a:rPr>
              <a:t>Síťování na sousedních uhlících</a:t>
            </a:r>
          </a:p>
        </p:txBody>
      </p:sp>
      <p:cxnSp>
        <p:nvCxnSpPr>
          <p:cNvPr id="15" name="Přímá spojovací čára 14"/>
          <p:cNvCxnSpPr/>
          <p:nvPr/>
        </p:nvCxnSpPr>
        <p:spPr>
          <a:xfrm>
            <a:off x="1403648" y="5229200"/>
            <a:ext cx="2880320" cy="72008"/>
          </a:xfrm>
          <a:prstGeom prst="line">
            <a:avLst/>
          </a:prstGeom>
          <a:ln w="4445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179512" y="5445224"/>
            <a:ext cx="5040560" cy="646331"/>
          </a:xfrm>
          <a:prstGeom prst="rect">
            <a:avLst/>
          </a:prstGeom>
          <a:noFill/>
        </p:spPr>
        <p:txBody>
          <a:bodyPr wrap="square" rtlCol="0">
            <a:spAutoFit/>
          </a:bodyPr>
          <a:lstStyle/>
          <a:p>
            <a:r>
              <a:rPr lang="cs-CZ" dirty="0">
                <a:solidFill>
                  <a:srgbClr val="0000FF"/>
                </a:solidFill>
                <a:latin typeface="Arial Black" pitchFamily="34" charset="0"/>
              </a:rPr>
              <a:t>Pouze toto </a:t>
            </a:r>
            <a:r>
              <a:rPr lang="cs-CZ" dirty="0" err="1">
                <a:solidFill>
                  <a:srgbClr val="0000FF"/>
                </a:solidFill>
                <a:latin typeface="Arial Black" pitchFamily="34" charset="0"/>
              </a:rPr>
              <a:t>sesíťování</a:t>
            </a:r>
            <a:r>
              <a:rPr lang="cs-CZ" dirty="0">
                <a:solidFill>
                  <a:srgbClr val="0000FF"/>
                </a:solidFill>
                <a:latin typeface="Arial Black" pitchFamily="34" charset="0"/>
              </a:rPr>
              <a:t> tvoří elastické (pružné) chování </a:t>
            </a:r>
          </a:p>
        </p:txBody>
      </p:sp>
      <p:sp>
        <p:nvSpPr>
          <p:cNvPr id="19" name="TextovéPole 18"/>
          <p:cNvSpPr txBox="1"/>
          <p:nvPr/>
        </p:nvSpPr>
        <p:spPr>
          <a:xfrm>
            <a:off x="6660232" y="1844824"/>
            <a:ext cx="2304256" cy="923330"/>
          </a:xfrm>
          <a:prstGeom prst="rect">
            <a:avLst/>
          </a:prstGeom>
          <a:noFill/>
        </p:spPr>
        <p:txBody>
          <a:bodyPr wrap="square" rtlCol="0">
            <a:spAutoFit/>
          </a:bodyPr>
          <a:lstStyle/>
          <a:p>
            <a:r>
              <a:rPr lang="cs-CZ" dirty="0">
                <a:solidFill>
                  <a:srgbClr val="C00000"/>
                </a:solidFill>
                <a:latin typeface="Arial Black" pitchFamily="34" charset="0"/>
              </a:rPr>
              <a:t>LZE SÍŤOVAT I SLOUČENINAMI SÍRY</a:t>
            </a:r>
          </a:p>
        </p:txBody>
      </p:sp>
      <p:cxnSp>
        <p:nvCxnSpPr>
          <p:cNvPr id="21" name="Přímá spojovací šipka 20"/>
          <p:cNvCxnSpPr>
            <a:stCxn id="19" idx="1"/>
          </p:cNvCxnSpPr>
          <p:nvPr/>
        </p:nvCxnSpPr>
        <p:spPr>
          <a:xfrm flipH="1" flipV="1">
            <a:off x="5364088" y="2169730"/>
            <a:ext cx="1296144" cy="136759"/>
          </a:xfrm>
          <a:prstGeom prst="straightConnector1">
            <a:avLst/>
          </a:prstGeom>
          <a:ln w="3810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3" name="Přímá spojovací šipka 22"/>
          <p:cNvCxnSpPr/>
          <p:nvPr/>
        </p:nvCxnSpPr>
        <p:spPr>
          <a:xfrm flipH="1">
            <a:off x="5076056" y="1196752"/>
            <a:ext cx="1728192" cy="756954"/>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Přímá spojovací čára 28"/>
          <p:cNvCxnSpPr/>
          <p:nvPr/>
        </p:nvCxnSpPr>
        <p:spPr>
          <a:xfrm>
            <a:off x="4067944" y="4869160"/>
            <a:ext cx="2016224"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Přímá spojovací šipka 16"/>
          <p:cNvCxnSpPr/>
          <p:nvPr/>
        </p:nvCxnSpPr>
        <p:spPr>
          <a:xfrm>
            <a:off x="1475656" y="2924944"/>
            <a:ext cx="3960440" cy="216024"/>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fld id="{EA94D7A6-3BFC-4C41-BE8F-690D57F58EDF}"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36</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a:solidFill>
                  <a:srgbClr val="FF0000"/>
                </a:solidFill>
                <a:latin typeface="Arial Black" pitchFamily="34" charset="0"/>
              </a:rPr>
              <a:t>VULKANIZACE PŘÍRODNÍHO KAUČUKU</a:t>
            </a:r>
          </a:p>
          <a:p>
            <a:pPr algn="ctr" eaLnBrk="0" hangingPunct="0"/>
            <a:r>
              <a:rPr lang="cs-CZ" sz="2800" b="1" dirty="0">
                <a:solidFill>
                  <a:srgbClr val="FF0000"/>
                </a:solidFill>
                <a:latin typeface="Arial Black" pitchFamily="34" charset="0"/>
              </a:rPr>
              <a:t>Elementární sírou 3</a:t>
            </a:r>
          </a:p>
        </p:txBody>
      </p:sp>
      <p:pic>
        <p:nvPicPr>
          <p:cNvPr id="16" name="Obrázek 15" descr="img651.jpg"/>
          <p:cNvPicPr>
            <a:picLocks noChangeAspect="1"/>
          </p:cNvPicPr>
          <p:nvPr/>
        </p:nvPicPr>
        <p:blipFill>
          <a:blip r:embed="rId2" cstate="print"/>
          <a:stretch>
            <a:fillRect/>
          </a:stretch>
        </p:blipFill>
        <p:spPr>
          <a:xfrm>
            <a:off x="0" y="2420888"/>
            <a:ext cx="8709940" cy="2232248"/>
          </a:xfrm>
          <a:prstGeom prst="rect">
            <a:avLst/>
          </a:prstGeom>
        </p:spPr>
      </p:pic>
      <p:sp>
        <p:nvSpPr>
          <p:cNvPr id="20" name="TextovéPole 19"/>
          <p:cNvSpPr txBox="1"/>
          <p:nvPr/>
        </p:nvSpPr>
        <p:spPr>
          <a:xfrm>
            <a:off x="215008" y="1484784"/>
            <a:ext cx="8928992" cy="1200329"/>
          </a:xfrm>
          <a:prstGeom prst="rect">
            <a:avLst/>
          </a:prstGeom>
          <a:noFill/>
        </p:spPr>
        <p:txBody>
          <a:bodyPr wrap="square" rtlCol="0">
            <a:spAutoFit/>
          </a:bodyPr>
          <a:lstStyle/>
          <a:p>
            <a:r>
              <a:rPr lang="cs-CZ" sz="2400" dirty="0">
                <a:solidFill>
                  <a:srgbClr val="008000"/>
                </a:solidFill>
                <a:latin typeface="Arial Black" pitchFamily="34" charset="0"/>
              </a:rPr>
              <a:t>Tady uvažují i vazbu C-C, na kterou se </a:t>
            </a:r>
            <a:r>
              <a:rPr lang="cs-CZ" sz="2400" dirty="0">
                <a:solidFill>
                  <a:srgbClr val="C00000"/>
                </a:solidFill>
                <a:latin typeface="Arial Black" pitchFamily="34" charset="0"/>
              </a:rPr>
              <a:t>„spotřebovala“ jedna dvojná vazba</a:t>
            </a:r>
            <a:r>
              <a:rPr lang="cs-CZ" sz="2400" dirty="0">
                <a:solidFill>
                  <a:srgbClr val="008000"/>
                </a:solidFill>
                <a:latin typeface="Arial Black" pitchFamily="34" charset="0"/>
              </a:rPr>
              <a:t>, což není obvyklé!</a:t>
            </a:r>
          </a:p>
        </p:txBody>
      </p:sp>
      <p:cxnSp>
        <p:nvCxnSpPr>
          <p:cNvPr id="22" name="Přímá spojovací šipka 21"/>
          <p:cNvCxnSpPr/>
          <p:nvPr/>
        </p:nvCxnSpPr>
        <p:spPr>
          <a:xfrm flipH="1">
            <a:off x="7380312" y="3356992"/>
            <a:ext cx="1008112" cy="72008"/>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2" name="Přímá spojovací šipka 31"/>
          <p:cNvCxnSpPr/>
          <p:nvPr/>
        </p:nvCxnSpPr>
        <p:spPr>
          <a:xfrm flipH="1">
            <a:off x="1835696" y="3140968"/>
            <a:ext cx="72008" cy="648072"/>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6" name="TextovéPole 35"/>
          <p:cNvSpPr txBox="1"/>
          <p:nvPr/>
        </p:nvSpPr>
        <p:spPr>
          <a:xfrm>
            <a:off x="323528" y="4653136"/>
            <a:ext cx="8496944" cy="461665"/>
          </a:xfrm>
          <a:prstGeom prst="rect">
            <a:avLst/>
          </a:prstGeom>
          <a:noFill/>
        </p:spPr>
        <p:txBody>
          <a:bodyPr wrap="square" rtlCol="0">
            <a:spAutoFit/>
          </a:bodyPr>
          <a:lstStyle/>
          <a:p>
            <a:r>
              <a:rPr lang="cs-CZ" sz="2400" dirty="0">
                <a:solidFill>
                  <a:srgbClr val="0000FF"/>
                </a:solidFill>
                <a:latin typeface="Arial Black" pitchFamily="34" charset="0"/>
              </a:rPr>
              <a:t>SÍRA  jako atom je napsána jen pro zjednodušení</a:t>
            </a:r>
          </a:p>
        </p:txBody>
      </p:sp>
      <p:cxnSp>
        <p:nvCxnSpPr>
          <p:cNvPr id="37" name="Přímá spojovací šipka 36"/>
          <p:cNvCxnSpPr/>
          <p:nvPr/>
        </p:nvCxnSpPr>
        <p:spPr>
          <a:xfrm flipV="1">
            <a:off x="2843808" y="3573016"/>
            <a:ext cx="864096" cy="1152128"/>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9" name="Přímá spojovací šipka 38"/>
          <p:cNvCxnSpPr/>
          <p:nvPr/>
        </p:nvCxnSpPr>
        <p:spPr>
          <a:xfrm flipV="1">
            <a:off x="2843808" y="4149080"/>
            <a:ext cx="3312368" cy="576064"/>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2" name="TextovéPole 41"/>
          <p:cNvSpPr txBox="1"/>
          <p:nvPr/>
        </p:nvSpPr>
        <p:spPr>
          <a:xfrm>
            <a:off x="107504" y="5301208"/>
            <a:ext cx="8784976" cy="707886"/>
          </a:xfrm>
          <a:prstGeom prst="rect">
            <a:avLst/>
          </a:prstGeom>
          <a:noFill/>
          <a:ln w="38100">
            <a:solidFill>
              <a:srgbClr val="7030A0"/>
            </a:solidFill>
          </a:ln>
        </p:spPr>
        <p:txBody>
          <a:bodyPr wrap="square" rtlCol="0">
            <a:spAutoFit/>
          </a:bodyPr>
          <a:lstStyle/>
          <a:p>
            <a:pPr algn="ctr"/>
            <a:r>
              <a:rPr lang="cs-CZ" sz="2000" b="1" i="1" dirty="0">
                <a:solidFill>
                  <a:srgbClr val="7030A0"/>
                </a:solidFill>
              </a:rPr>
              <a:t>MŮŽETE SE TEDY SETKAT S RŮZNÝMI ZÁPISY VULKANIZACE, KDE ASI SPRÁVNÉ JSOU NA DVOU PŘEDEŠLÝCH SNÍMCÍCH</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fld id="{FC55E8D5-B411-4D15-B7AE-F5356E8C2B4B}"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37</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a:solidFill>
                  <a:srgbClr val="FF0000"/>
                </a:solidFill>
                <a:latin typeface="Arial Black" pitchFamily="34" charset="0"/>
              </a:rPr>
              <a:t>VULKANIZACE PŘÍRODNÍHO KAUČUKU</a:t>
            </a:r>
          </a:p>
          <a:p>
            <a:pPr algn="ctr" eaLnBrk="0" hangingPunct="0"/>
            <a:r>
              <a:rPr lang="cs-CZ" sz="2800" b="1" dirty="0">
                <a:solidFill>
                  <a:srgbClr val="FF0000"/>
                </a:solidFill>
                <a:latin typeface="Arial Black" pitchFamily="34" charset="0"/>
              </a:rPr>
              <a:t>Elementární sírou 4</a:t>
            </a:r>
          </a:p>
        </p:txBody>
      </p:sp>
      <p:pic>
        <p:nvPicPr>
          <p:cNvPr id="11" name="Obrázek 10" descr="str 796.jpg"/>
          <p:cNvPicPr>
            <a:picLocks noChangeAspect="1"/>
          </p:cNvPicPr>
          <p:nvPr/>
        </p:nvPicPr>
        <p:blipFill>
          <a:blip r:embed="rId2" cstate="print"/>
          <a:stretch>
            <a:fillRect/>
          </a:stretch>
        </p:blipFill>
        <p:spPr>
          <a:xfrm rot="16200000">
            <a:off x="3031794" y="648726"/>
            <a:ext cx="3122272" cy="8970852"/>
          </a:xfrm>
          <a:prstGeom prst="rect">
            <a:avLst/>
          </a:prstGeom>
        </p:spPr>
      </p:pic>
      <p:sp>
        <p:nvSpPr>
          <p:cNvPr id="12" name="TextovéPole 11"/>
          <p:cNvSpPr txBox="1"/>
          <p:nvPr/>
        </p:nvSpPr>
        <p:spPr>
          <a:xfrm>
            <a:off x="179512" y="1340768"/>
            <a:ext cx="8640960" cy="1200329"/>
          </a:xfrm>
          <a:prstGeom prst="rect">
            <a:avLst/>
          </a:prstGeom>
          <a:noFill/>
        </p:spPr>
        <p:txBody>
          <a:bodyPr wrap="square" rtlCol="0">
            <a:spAutoFit/>
          </a:bodyPr>
          <a:lstStyle/>
          <a:p>
            <a:pPr algn="ctr"/>
            <a:r>
              <a:rPr lang="cs-CZ" sz="3600" dirty="0">
                <a:solidFill>
                  <a:srgbClr val="0000FF"/>
                </a:solidFill>
                <a:latin typeface="Arial Black" pitchFamily="34" charset="0"/>
              </a:rPr>
              <a:t>Síra není jeden atom, ale ŘETĚZECH ATOMŮ SÍRY</a:t>
            </a:r>
          </a:p>
        </p:txBody>
      </p:sp>
      <p:cxnSp>
        <p:nvCxnSpPr>
          <p:cNvPr id="14" name="Přímá spojovací šipka 13"/>
          <p:cNvCxnSpPr/>
          <p:nvPr/>
        </p:nvCxnSpPr>
        <p:spPr>
          <a:xfrm flipH="1">
            <a:off x="3059832" y="2420888"/>
            <a:ext cx="504056" cy="1728192"/>
          </a:xfrm>
          <a:prstGeom prst="straightConnector1">
            <a:avLst/>
          </a:prstGeom>
          <a:ln w="635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a:off x="3563888" y="2492896"/>
            <a:ext cx="1224136" cy="1368152"/>
          </a:xfrm>
          <a:prstGeom prst="straightConnector1">
            <a:avLst/>
          </a:prstGeom>
          <a:ln w="635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fld id="{995D7BCE-95E0-4568-A0D5-C0D51E6C5ABE}"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38</a:t>
            </a:fld>
            <a:endParaRPr lang="sk-SK"/>
          </a:p>
        </p:txBody>
      </p:sp>
      <p:sp>
        <p:nvSpPr>
          <p:cNvPr id="8" name="Nadpis 1"/>
          <p:cNvSpPr txBox="1">
            <a:spLocks/>
          </p:cNvSpPr>
          <p:nvPr/>
        </p:nvSpPr>
        <p:spPr bwMode="auto">
          <a:xfrm>
            <a:off x="467544" y="116632"/>
            <a:ext cx="8229600" cy="562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i="1" dirty="0">
                <a:solidFill>
                  <a:srgbClr val="0000FF"/>
                </a:solidFill>
                <a:latin typeface="Arial Black" pitchFamily="34" charset="0"/>
              </a:rPr>
              <a:t>KRYSTALIZACE</a:t>
            </a:r>
            <a:r>
              <a:rPr lang="cs-CZ" sz="2800" b="1" dirty="0">
                <a:solidFill>
                  <a:srgbClr val="FF0000"/>
                </a:solidFill>
                <a:latin typeface="Arial Black" pitchFamily="34" charset="0"/>
              </a:rPr>
              <a:t> PŘÍRODNÍHO KAUČUKU</a:t>
            </a:r>
          </a:p>
        </p:txBody>
      </p:sp>
      <p:pic>
        <p:nvPicPr>
          <p:cNvPr id="10" name="Obrázek 9" descr="str 797.jpg"/>
          <p:cNvPicPr>
            <a:picLocks noChangeAspect="1"/>
          </p:cNvPicPr>
          <p:nvPr/>
        </p:nvPicPr>
        <p:blipFill>
          <a:blip r:embed="rId2" cstate="print"/>
          <a:stretch>
            <a:fillRect/>
          </a:stretch>
        </p:blipFill>
        <p:spPr>
          <a:xfrm rot="5400000">
            <a:off x="4283967" y="-3195736"/>
            <a:ext cx="576065" cy="8640963"/>
          </a:xfrm>
          <a:prstGeom prst="rect">
            <a:avLst/>
          </a:prstGeom>
        </p:spPr>
      </p:pic>
      <p:pic>
        <p:nvPicPr>
          <p:cNvPr id="13" name="Obrázek 12" descr="str 798.jpg"/>
          <p:cNvPicPr>
            <a:picLocks noChangeAspect="1"/>
          </p:cNvPicPr>
          <p:nvPr/>
        </p:nvPicPr>
        <p:blipFill>
          <a:blip r:embed="rId3" cstate="print"/>
          <a:stretch>
            <a:fillRect/>
          </a:stretch>
        </p:blipFill>
        <p:spPr>
          <a:xfrm rot="5400000">
            <a:off x="3478997" y="-1886710"/>
            <a:ext cx="2304258" cy="8903230"/>
          </a:xfrm>
          <a:prstGeom prst="rect">
            <a:avLst/>
          </a:prstGeom>
        </p:spPr>
      </p:pic>
      <p:pic>
        <p:nvPicPr>
          <p:cNvPr id="16" name="Obrázek 15" descr="str 799.jpg"/>
          <p:cNvPicPr>
            <a:picLocks noChangeAspect="1"/>
          </p:cNvPicPr>
          <p:nvPr/>
        </p:nvPicPr>
        <p:blipFill>
          <a:blip r:embed="rId4" cstate="print"/>
          <a:stretch>
            <a:fillRect/>
          </a:stretch>
        </p:blipFill>
        <p:spPr>
          <a:xfrm rot="5400000">
            <a:off x="751519" y="2965512"/>
            <a:ext cx="3140968" cy="4644008"/>
          </a:xfrm>
          <a:prstGeom prst="rect">
            <a:avLst/>
          </a:prstGeom>
        </p:spPr>
      </p:pic>
      <p:pic>
        <p:nvPicPr>
          <p:cNvPr id="17" name="Obrázek 16" descr="str 800.jpg"/>
          <p:cNvPicPr>
            <a:picLocks noChangeAspect="1"/>
          </p:cNvPicPr>
          <p:nvPr/>
        </p:nvPicPr>
        <p:blipFill>
          <a:blip r:embed="rId5" cstate="print"/>
          <a:stretch>
            <a:fillRect/>
          </a:stretch>
        </p:blipFill>
        <p:spPr>
          <a:xfrm rot="5400000">
            <a:off x="5255567" y="2969567"/>
            <a:ext cx="3276874" cy="449999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490066"/>
          </a:xfrm>
        </p:spPr>
        <p:txBody>
          <a:bodyPr/>
          <a:lstStyle/>
          <a:p>
            <a:r>
              <a:rPr lang="cs-CZ" sz="2800" dirty="0">
                <a:solidFill>
                  <a:srgbClr val="FF0000"/>
                </a:solidFill>
                <a:latin typeface="Arial Black" pitchFamily="34" charset="0"/>
              </a:rPr>
              <a:t>Degradace kaučuku ozónem</a:t>
            </a:r>
          </a:p>
        </p:txBody>
      </p:sp>
      <p:sp>
        <p:nvSpPr>
          <p:cNvPr id="3" name="Zástupný symbol pro datum 2"/>
          <p:cNvSpPr>
            <a:spLocks noGrp="1"/>
          </p:cNvSpPr>
          <p:nvPr>
            <p:ph type="dt" sz="half" idx="10"/>
          </p:nvPr>
        </p:nvSpPr>
        <p:spPr/>
        <p:txBody>
          <a:bodyPr/>
          <a:lstStyle/>
          <a:p>
            <a:pPr>
              <a:defRPr/>
            </a:pPr>
            <a:fld id="{463686DF-0615-4D4C-96BE-63C1E2C81510}"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39</a:t>
            </a:fld>
            <a:endParaRPr lang="sk-SK"/>
          </a:p>
        </p:txBody>
      </p:sp>
      <p:pic>
        <p:nvPicPr>
          <p:cNvPr id="6" name="Obrázek 5" descr="img775.jpg"/>
          <p:cNvPicPr>
            <a:picLocks noChangeAspect="1"/>
          </p:cNvPicPr>
          <p:nvPr/>
        </p:nvPicPr>
        <p:blipFill>
          <a:blip r:embed="rId2" cstate="print"/>
          <a:stretch>
            <a:fillRect/>
          </a:stretch>
        </p:blipFill>
        <p:spPr>
          <a:xfrm>
            <a:off x="0" y="476672"/>
            <a:ext cx="4392488" cy="4335583"/>
          </a:xfrm>
          <a:prstGeom prst="rect">
            <a:avLst/>
          </a:prstGeom>
        </p:spPr>
      </p:pic>
      <p:pic>
        <p:nvPicPr>
          <p:cNvPr id="7" name="Obrázek 6" descr="img776.jpg"/>
          <p:cNvPicPr>
            <a:picLocks noChangeAspect="1"/>
          </p:cNvPicPr>
          <p:nvPr/>
        </p:nvPicPr>
        <p:blipFill>
          <a:blip r:embed="rId3" cstate="print"/>
          <a:stretch>
            <a:fillRect/>
          </a:stretch>
        </p:blipFill>
        <p:spPr>
          <a:xfrm>
            <a:off x="4630284" y="5272136"/>
            <a:ext cx="4513716" cy="1585864"/>
          </a:xfrm>
          <a:prstGeom prst="rect">
            <a:avLst/>
          </a:prstGeom>
        </p:spPr>
      </p:pic>
      <p:sp>
        <p:nvSpPr>
          <p:cNvPr id="8" name="TextovéPole 7"/>
          <p:cNvSpPr txBox="1"/>
          <p:nvPr/>
        </p:nvSpPr>
        <p:spPr>
          <a:xfrm>
            <a:off x="4788024" y="836712"/>
            <a:ext cx="4104456" cy="2369880"/>
          </a:xfrm>
          <a:prstGeom prst="rect">
            <a:avLst/>
          </a:prstGeom>
          <a:noFill/>
        </p:spPr>
        <p:txBody>
          <a:bodyPr wrap="square" rtlCol="0">
            <a:spAutoFit/>
          </a:bodyPr>
          <a:lstStyle/>
          <a:p>
            <a:r>
              <a:rPr lang="cs-CZ" sz="2400" dirty="0">
                <a:solidFill>
                  <a:srgbClr val="008000"/>
                </a:solidFill>
                <a:latin typeface="Arial Black" pitchFamily="34" charset="0"/>
              </a:rPr>
              <a:t>Ozón je přirozenou součástí ovzduší a vzniká např. při blesku (elektrický výboj v atmosféře)</a:t>
            </a:r>
          </a:p>
          <a:p>
            <a:r>
              <a:rPr lang="cs-CZ" sz="2800" dirty="0">
                <a:solidFill>
                  <a:srgbClr val="0000FF"/>
                </a:solidFill>
                <a:latin typeface="Arial Black" pitchFamily="34" charset="0"/>
              </a:rPr>
              <a:t>Vzniká i uměle</a:t>
            </a:r>
          </a:p>
        </p:txBody>
      </p:sp>
      <p:cxnSp>
        <p:nvCxnSpPr>
          <p:cNvPr id="10" name="Přímá spojovací šipka 9"/>
          <p:cNvCxnSpPr/>
          <p:nvPr/>
        </p:nvCxnSpPr>
        <p:spPr>
          <a:xfrm flipH="1">
            <a:off x="6732240" y="3068960"/>
            <a:ext cx="720080" cy="1584176"/>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0" y="4795897"/>
            <a:ext cx="4644008" cy="2062103"/>
          </a:xfrm>
          <a:prstGeom prst="rect">
            <a:avLst/>
          </a:prstGeom>
          <a:solidFill>
            <a:schemeClr val="bg1">
              <a:lumMod val="95000"/>
            </a:schemeClr>
          </a:solidFill>
        </p:spPr>
        <p:txBody>
          <a:bodyPr wrap="square" rtlCol="0">
            <a:spAutoFit/>
          </a:bodyPr>
          <a:lstStyle/>
          <a:p>
            <a:r>
              <a:rPr lang="cs-CZ" sz="2400" dirty="0">
                <a:solidFill>
                  <a:srgbClr val="FF0000"/>
                </a:solidFill>
                <a:latin typeface="Arial Black" pitchFamily="34" charset="0"/>
              </a:rPr>
              <a:t>Třetí kyslík oxiduje </a:t>
            </a:r>
            <a:r>
              <a:rPr lang="cs-CZ" sz="2400" u="sng" dirty="0">
                <a:solidFill>
                  <a:srgbClr val="FF0000"/>
                </a:solidFill>
                <a:latin typeface="Arial Black" pitchFamily="34" charset="0"/>
              </a:rPr>
              <a:t>obvykle</a:t>
            </a:r>
            <a:r>
              <a:rPr lang="cs-CZ" sz="2400" dirty="0">
                <a:solidFill>
                  <a:srgbClr val="FF0000"/>
                </a:solidFill>
                <a:latin typeface="Arial Black" pitchFamily="34" charset="0"/>
              </a:rPr>
              <a:t> zinek (</a:t>
            </a:r>
            <a:r>
              <a:rPr lang="cs-CZ" sz="2400" dirty="0" err="1">
                <a:solidFill>
                  <a:srgbClr val="FF0000"/>
                </a:solidFill>
                <a:latin typeface="Arial Black" pitchFamily="34" charset="0"/>
              </a:rPr>
              <a:t>Zn</a:t>
            </a:r>
            <a:r>
              <a:rPr lang="cs-CZ" sz="2400" dirty="0">
                <a:solidFill>
                  <a:srgbClr val="FF0000"/>
                </a:solidFill>
                <a:latin typeface="Arial Black" pitchFamily="34" charset="0"/>
              </a:rPr>
              <a:t>) </a:t>
            </a:r>
            <a:r>
              <a:rPr lang="cs-CZ" sz="2800" dirty="0">
                <a:solidFill>
                  <a:srgbClr val="7030A0"/>
                </a:solidFill>
                <a:latin typeface="Arial Black" pitchFamily="34" charset="0"/>
              </a:rPr>
              <a:t>(či jinou látku)</a:t>
            </a:r>
            <a:r>
              <a:rPr lang="cs-CZ" sz="2400" dirty="0">
                <a:solidFill>
                  <a:srgbClr val="FF0000"/>
                </a:solidFill>
                <a:latin typeface="Arial Black" pitchFamily="34" charset="0"/>
              </a:rPr>
              <a:t>, který působí jako katalyzátor rozkladu </a:t>
            </a:r>
            <a:r>
              <a:rPr lang="cs-CZ" sz="2400" dirty="0" err="1">
                <a:solidFill>
                  <a:srgbClr val="FF0000"/>
                </a:solidFill>
                <a:latin typeface="Arial Black" pitchFamily="34" charset="0"/>
              </a:rPr>
              <a:t>OZONIDu</a:t>
            </a:r>
            <a:endParaRPr lang="cs-CZ" sz="2400" dirty="0">
              <a:solidFill>
                <a:srgbClr val="FF0000"/>
              </a:solidFill>
              <a:latin typeface="Arial Black" pitchFamily="34" charset="0"/>
            </a:endParaRPr>
          </a:p>
        </p:txBody>
      </p:sp>
      <p:sp>
        <p:nvSpPr>
          <p:cNvPr id="12" name="TextovéPole 11"/>
          <p:cNvSpPr txBox="1"/>
          <p:nvPr/>
        </p:nvSpPr>
        <p:spPr>
          <a:xfrm>
            <a:off x="3923928" y="3212976"/>
            <a:ext cx="2520280" cy="584775"/>
          </a:xfrm>
          <a:prstGeom prst="rect">
            <a:avLst/>
          </a:prstGeom>
          <a:noFill/>
        </p:spPr>
        <p:txBody>
          <a:bodyPr wrap="square" rtlCol="0">
            <a:spAutoFit/>
          </a:bodyPr>
          <a:lstStyle/>
          <a:p>
            <a:r>
              <a:rPr lang="cs-CZ" sz="3200" dirty="0">
                <a:solidFill>
                  <a:srgbClr val="C00000"/>
                </a:solidFill>
                <a:latin typeface="Arial Black" pitchFamily="34" charset="0"/>
              </a:rPr>
              <a:t>PŘESMYK</a:t>
            </a:r>
          </a:p>
        </p:txBody>
      </p:sp>
      <p:cxnSp>
        <p:nvCxnSpPr>
          <p:cNvPr id="14" name="Přímá spojovací šipka 13"/>
          <p:cNvCxnSpPr/>
          <p:nvPr/>
        </p:nvCxnSpPr>
        <p:spPr>
          <a:xfrm flipH="1" flipV="1">
            <a:off x="2915816" y="3140968"/>
            <a:ext cx="1080120" cy="220380"/>
          </a:xfrm>
          <a:prstGeom prst="straightConnector1">
            <a:avLst/>
          </a:prstGeom>
          <a:ln w="12700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57200" y="274638"/>
            <a:ext cx="8229600" cy="490066"/>
          </a:xfrm>
        </p:spPr>
        <p:txBody>
          <a:bodyPr/>
          <a:lstStyle/>
          <a:p>
            <a:r>
              <a:rPr lang="cs-CZ" sz="2800" b="1" dirty="0">
                <a:solidFill>
                  <a:srgbClr val="FF0000"/>
                </a:solidFill>
              </a:rPr>
              <a:t>Trochu  terminologie je nutné</a:t>
            </a:r>
          </a:p>
        </p:txBody>
      </p:sp>
      <p:sp>
        <p:nvSpPr>
          <p:cNvPr id="6" name="Zástupný symbol pro obsah 5"/>
          <p:cNvSpPr>
            <a:spLocks noGrp="1"/>
          </p:cNvSpPr>
          <p:nvPr>
            <p:ph idx="1"/>
          </p:nvPr>
        </p:nvSpPr>
        <p:spPr>
          <a:xfrm>
            <a:off x="107504" y="836712"/>
            <a:ext cx="8928992" cy="5256584"/>
          </a:xfrm>
        </p:spPr>
        <p:txBody>
          <a:bodyPr/>
          <a:lstStyle/>
          <a:p>
            <a:pPr algn="ctr">
              <a:buNone/>
            </a:pPr>
            <a:r>
              <a:rPr lang="cs-CZ" sz="3600" b="1" u="sng" dirty="0">
                <a:solidFill>
                  <a:srgbClr val="008000"/>
                </a:solidFill>
              </a:rPr>
              <a:t>POLYTERPENY = POLYISOPRENY</a:t>
            </a:r>
          </a:p>
          <a:p>
            <a:pPr>
              <a:buNone/>
            </a:pPr>
            <a:r>
              <a:rPr lang="cs-CZ" sz="2800" b="1" dirty="0">
                <a:solidFill>
                  <a:srgbClr val="FF0000"/>
                </a:solidFill>
                <a:latin typeface="Arial Black" pitchFamily="34" charset="0"/>
              </a:rPr>
              <a:t>Kaučuk &gt; vulkanizace &gt; PRYŽ</a:t>
            </a:r>
          </a:p>
          <a:p>
            <a:pPr>
              <a:buNone/>
            </a:pPr>
            <a:r>
              <a:rPr lang="cs-CZ" sz="2800" b="1" i="1" dirty="0" err="1">
                <a:solidFill>
                  <a:srgbClr val="C00000"/>
                </a:solidFill>
                <a:latin typeface="Arial Black" pitchFamily="34" charset="0"/>
              </a:rPr>
              <a:t>Rubber</a:t>
            </a:r>
            <a:r>
              <a:rPr lang="cs-CZ" sz="2800" b="1" i="1" dirty="0">
                <a:solidFill>
                  <a:srgbClr val="C00000"/>
                </a:solidFill>
                <a:latin typeface="Arial Black" pitchFamily="34" charset="0"/>
              </a:rPr>
              <a:t> &gt; </a:t>
            </a:r>
            <a:r>
              <a:rPr lang="cs-CZ" sz="2800" b="1" i="1" dirty="0" err="1">
                <a:solidFill>
                  <a:srgbClr val="C00000"/>
                </a:solidFill>
                <a:latin typeface="Arial Black" pitchFamily="34" charset="0"/>
              </a:rPr>
              <a:t>Vulcanization</a:t>
            </a:r>
            <a:r>
              <a:rPr lang="cs-CZ" sz="2800" b="1" i="1" dirty="0">
                <a:solidFill>
                  <a:srgbClr val="C00000"/>
                </a:solidFill>
                <a:latin typeface="Arial Black" pitchFamily="34" charset="0"/>
              </a:rPr>
              <a:t> &gt; </a:t>
            </a:r>
            <a:r>
              <a:rPr lang="cs-CZ" sz="2800" b="1" i="1" dirty="0" err="1">
                <a:solidFill>
                  <a:srgbClr val="C00000"/>
                </a:solidFill>
                <a:latin typeface="Arial Black" pitchFamily="34" charset="0"/>
              </a:rPr>
              <a:t>Vulcanized</a:t>
            </a:r>
            <a:r>
              <a:rPr lang="cs-CZ" sz="2800" b="1" i="1" dirty="0">
                <a:solidFill>
                  <a:srgbClr val="C00000"/>
                </a:solidFill>
                <a:latin typeface="Arial Black" pitchFamily="34" charset="0"/>
              </a:rPr>
              <a:t> </a:t>
            </a:r>
            <a:r>
              <a:rPr lang="cs-CZ" sz="2800" b="1" i="1" dirty="0" err="1">
                <a:solidFill>
                  <a:srgbClr val="C00000"/>
                </a:solidFill>
                <a:latin typeface="Arial Black" pitchFamily="34" charset="0"/>
              </a:rPr>
              <a:t>Rubber</a:t>
            </a:r>
            <a:endParaRPr lang="cs-CZ" sz="2800" b="1" i="1" dirty="0">
              <a:solidFill>
                <a:srgbClr val="C00000"/>
              </a:solidFill>
              <a:latin typeface="Arial Black" pitchFamily="34" charset="0"/>
            </a:endParaRPr>
          </a:p>
          <a:p>
            <a:pPr algn="ctr">
              <a:buNone/>
            </a:pPr>
            <a:endParaRPr lang="cs-CZ" b="1" dirty="0">
              <a:solidFill>
                <a:srgbClr val="0000FF"/>
              </a:solidFill>
            </a:endParaRPr>
          </a:p>
          <a:p>
            <a:pPr algn="ctr">
              <a:buNone/>
            </a:pPr>
            <a:r>
              <a:rPr lang="cs-CZ" b="1" dirty="0">
                <a:solidFill>
                  <a:srgbClr val="0000FF"/>
                </a:solidFill>
                <a:latin typeface="Arial Black" pitchFamily="34" charset="0"/>
              </a:rPr>
              <a:t>PŘÍRODNÍ GUMY = POLYSACHARIDY = </a:t>
            </a:r>
            <a:r>
              <a:rPr lang="cs-CZ" b="1" u="sng" dirty="0">
                <a:solidFill>
                  <a:srgbClr val="0000FF"/>
                </a:solidFill>
                <a:latin typeface="Arial Black" pitchFamily="34" charset="0"/>
              </a:rPr>
              <a:t>KLOVATINY </a:t>
            </a:r>
            <a:r>
              <a:rPr lang="cs-CZ" b="1" u="sng" dirty="0">
                <a:solidFill>
                  <a:srgbClr val="FFC000"/>
                </a:solidFill>
                <a:latin typeface="Arial Black" pitchFamily="34" charset="0"/>
              </a:rPr>
              <a:t>(lepidlo UMĚLÁ KLOVATINA &gt; z čeho to je?)</a:t>
            </a:r>
          </a:p>
          <a:p>
            <a:pPr algn="ctr">
              <a:buNone/>
            </a:pPr>
            <a:r>
              <a:rPr lang="cs-CZ" b="1" u="sng" dirty="0">
                <a:solidFill>
                  <a:srgbClr val="7030A0"/>
                </a:solidFill>
                <a:latin typeface="Arial Black" pitchFamily="34" charset="0"/>
              </a:rPr>
              <a:t>Kde se v češtině vzal výraz GUMA?</a:t>
            </a:r>
          </a:p>
          <a:p>
            <a:pPr algn="ctr">
              <a:buNone/>
            </a:pPr>
            <a:r>
              <a:rPr lang="cs-CZ" b="1" dirty="0">
                <a:solidFill>
                  <a:srgbClr val="7030A0"/>
                </a:solidFill>
              </a:rPr>
              <a:t>Z německého GUMMI = PRYŽ</a:t>
            </a:r>
          </a:p>
          <a:p>
            <a:pPr algn="ctr">
              <a:buNone/>
            </a:pPr>
            <a:r>
              <a:rPr lang="cs-CZ" b="1" dirty="0">
                <a:solidFill>
                  <a:srgbClr val="7030A0"/>
                </a:solidFill>
              </a:rPr>
              <a:t>Kaučuk je německy </a:t>
            </a:r>
            <a:r>
              <a:rPr lang="cs-CZ" b="1" i="1" u="sng" dirty="0" err="1">
                <a:solidFill>
                  <a:srgbClr val="7030A0"/>
                </a:solidFill>
              </a:rPr>
              <a:t>Kautschuk</a:t>
            </a:r>
            <a:endParaRPr lang="cs-CZ" b="1" i="1" u="sng" dirty="0">
              <a:solidFill>
                <a:srgbClr val="7030A0"/>
              </a:solidFill>
            </a:endParaRPr>
          </a:p>
        </p:txBody>
      </p:sp>
      <p:sp>
        <p:nvSpPr>
          <p:cNvPr id="2" name="Zástupný symbol pro datum 1"/>
          <p:cNvSpPr>
            <a:spLocks noGrp="1"/>
          </p:cNvSpPr>
          <p:nvPr>
            <p:ph type="dt" sz="half" idx="10"/>
          </p:nvPr>
        </p:nvSpPr>
        <p:spPr/>
        <p:txBody>
          <a:bodyPr/>
          <a:lstStyle/>
          <a:p>
            <a:pPr>
              <a:defRPr/>
            </a:pPr>
            <a:fld id="{1A3E5402-F481-4B4E-A5F6-BE6374124B85}"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a:t>
            </a:fld>
            <a:endParaRPr lang="sk-SK"/>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fld id="{1122669C-D2F2-460E-BAD3-C6EFFE29F49C}"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40</a:t>
            </a:fld>
            <a:endParaRPr lang="sk-SK"/>
          </a:p>
        </p:txBody>
      </p:sp>
      <p:pic>
        <p:nvPicPr>
          <p:cNvPr id="6" name="Obrázek 5" descr="Ozonolysis-2 WIKI ENG 16102019.png"/>
          <p:cNvPicPr>
            <a:picLocks noChangeAspect="1"/>
          </p:cNvPicPr>
          <p:nvPr/>
        </p:nvPicPr>
        <p:blipFill>
          <a:blip r:embed="rId2" cstate="print"/>
          <a:stretch>
            <a:fillRect/>
          </a:stretch>
        </p:blipFill>
        <p:spPr>
          <a:xfrm>
            <a:off x="0" y="0"/>
            <a:ext cx="9144000" cy="6858000"/>
          </a:xfrm>
          <a:prstGeom prst="rect">
            <a:avLst/>
          </a:prstGeom>
          <a:solidFill>
            <a:schemeClr val="bg1"/>
          </a:solid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90066"/>
          </a:xfrm>
        </p:spPr>
        <p:txBody>
          <a:bodyPr/>
          <a:lstStyle/>
          <a:p>
            <a:r>
              <a:rPr lang="cs-CZ" sz="2800" dirty="0">
                <a:solidFill>
                  <a:srgbClr val="FF0000"/>
                </a:solidFill>
                <a:latin typeface="Arial Black" pitchFamily="34" charset="0"/>
              </a:rPr>
              <a:t>Degradace kaučuku ozónem</a:t>
            </a:r>
          </a:p>
        </p:txBody>
      </p:sp>
      <p:sp>
        <p:nvSpPr>
          <p:cNvPr id="3" name="Zástupný symbol pro datum 2"/>
          <p:cNvSpPr>
            <a:spLocks noGrp="1"/>
          </p:cNvSpPr>
          <p:nvPr>
            <p:ph type="dt" sz="half" idx="10"/>
          </p:nvPr>
        </p:nvSpPr>
        <p:spPr/>
        <p:txBody>
          <a:bodyPr/>
          <a:lstStyle/>
          <a:p>
            <a:pPr>
              <a:defRPr/>
            </a:pPr>
            <a:fld id="{01926B98-43F4-4A1A-999A-3BE0ABBAB49D}"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41</a:t>
            </a:fld>
            <a:endParaRPr lang="sk-SK"/>
          </a:p>
        </p:txBody>
      </p:sp>
      <p:sp>
        <p:nvSpPr>
          <p:cNvPr id="8" name="TextovéPole 7"/>
          <p:cNvSpPr txBox="1"/>
          <p:nvPr/>
        </p:nvSpPr>
        <p:spPr>
          <a:xfrm>
            <a:off x="251520" y="836712"/>
            <a:ext cx="8640960" cy="830997"/>
          </a:xfrm>
          <a:prstGeom prst="rect">
            <a:avLst/>
          </a:prstGeom>
          <a:noFill/>
        </p:spPr>
        <p:txBody>
          <a:bodyPr wrap="square" rtlCol="0">
            <a:spAutoFit/>
          </a:bodyPr>
          <a:lstStyle/>
          <a:p>
            <a:r>
              <a:rPr lang="cs-CZ" sz="2400" dirty="0">
                <a:solidFill>
                  <a:srgbClr val="008000"/>
                </a:solidFill>
                <a:latin typeface="Arial Black" pitchFamily="34" charset="0"/>
              </a:rPr>
              <a:t>Ozón je přirozenou součástí ovzduší a vzniká např. při blesku (elektrický výboj v atmosféře)</a:t>
            </a:r>
          </a:p>
        </p:txBody>
      </p:sp>
      <p:pic>
        <p:nvPicPr>
          <p:cNvPr id="11" name="Obrázek 10" descr="reakce přírodního kaučuku s ozónem.jpg"/>
          <p:cNvPicPr>
            <a:picLocks noChangeAspect="1"/>
          </p:cNvPicPr>
          <p:nvPr/>
        </p:nvPicPr>
        <p:blipFill>
          <a:blip r:embed="rId2" cstate="print"/>
          <a:stretch>
            <a:fillRect/>
          </a:stretch>
        </p:blipFill>
        <p:spPr>
          <a:xfrm>
            <a:off x="107504" y="2924944"/>
            <a:ext cx="8928992" cy="3816423"/>
          </a:xfrm>
          <a:prstGeom prst="rect">
            <a:avLst/>
          </a:prstGeom>
        </p:spPr>
      </p:pic>
      <p:sp>
        <p:nvSpPr>
          <p:cNvPr id="12" name="TextovéPole 11"/>
          <p:cNvSpPr txBox="1"/>
          <p:nvPr/>
        </p:nvSpPr>
        <p:spPr>
          <a:xfrm>
            <a:off x="0" y="1772816"/>
            <a:ext cx="9144000" cy="1754326"/>
          </a:xfrm>
          <a:prstGeom prst="rect">
            <a:avLst/>
          </a:prstGeom>
          <a:noFill/>
        </p:spPr>
        <p:txBody>
          <a:bodyPr wrap="square" rtlCol="0">
            <a:spAutoFit/>
          </a:bodyPr>
          <a:lstStyle/>
          <a:p>
            <a:pPr algn="ctr"/>
            <a:r>
              <a:rPr lang="cs-CZ" sz="3600" dirty="0">
                <a:solidFill>
                  <a:srgbClr val="0000FF"/>
                </a:solidFill>
                <a:latin typeface="Arial Black" pitchFamily="34" charset="0"/>
              </a:rPr>
              <a:t>ANTIOZONANT – látka chránící kaučuk a pryže před reakcí s ozónem, která je NEŽÁDOUCÍ</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fld id="{9488B8BD-DCC0-49DA-895A-0C101BB4D692}"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42</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a:solidFill>
                  <a:srgbClr val="FF0000"/>
                </a:solidFill>
                <a:latin typeface="Arial Black" pitchFamily="34" charset="0"/>
              </a:rPr>
              <a:t>VULKANIZACE PŘÍRODNÍHO KAUČUKU</a:t>
            </a:r>
          </a:p>
          <a:p>
            <a:pPr algn="ctr" eaLnBrk="0" hangingPunct="0"/>
            <a:r>
              <a:rPr lang="cs-CZ" sz="2800" b="1" dirty="0">
                <a:solidFill>
                  <a:srgbClr val="FF0000"/>
                </a:solidFill>
                <a:latin typeface="Arial Black" pitchFamily="34" charset="0"/>
              </a:rPr>
              <a:t>Sloučeninami síry</a:t>
            </a:r>
          </a:p>
        </p:txBody>
      </p:sp>
      <p:sp>
        <p:nvSpPr>
          <p:cNvPr id="9" name="TextovéPole 8"/>
          <p:cNvSpPr txBox="1"/>
          <p:nvPr/>
        </p:nvSpPr>
        <p:spPr>
          <a:xfrm>
            <a:off x="611560" y="1412776"/>
            <a:ext cx="7488832" cy="954107"/>
          </a:xfrm>
          <a:prstGeom prst="rect">
            <a:avLst/>
          </a:prstGeom>
          <a:noFill/>
        </p:spPr>
        <p:txBody>
          <a:bodyPr wrap="square" rtlCol="0">
            <a:spAutoFit/>
          </a:bodyPr>
          <a:lstStyle/>
          <a:p>
            <a:pPr algn="ctr"/>
            <a:r>
              <a:rPr lang="cs-CZ" sz="2800" b="1" dirty="0">
                <a:solidFill>
                  <a:srgbClr val="0000FF"/>
                </a:solidFill>
              </a:rPr>
              <a:t>Charles GOODYEAR (1839) – vynálezce vulkanizace přírodního kaučuku sírou</a:t>
            </a:r>
          </a:p>
        </p:txBody>
      </p:sp>
      <p:sp>
        <p:nvSpPr>
          <p:cNvPr id="10" name="TextovéPole 9"/>
          <p:cNvSpPr txBox="1"/>
          <p:nvPr/>
        </p:nvSpPr>
        <p:spPr>
          <a:xfrm>
            <a:off x="539552" y="2780928"/>
            <a:ext cx="7488832" cy="1569660"/>
          </a:xfrm>
          <a:prstGeom prst="rect">
            <a:avLst/>
          </a:prstGeom>
          <a:noFill/>
        </p:spPr>
        <p:txBody>
          <a:bodyPr wrap="square" rtlCol="0">
            <a:spAutoFit/>
          </a:bodyPr>
          <a:lstStyle/>
          <a:p>
            <a:pPr algn="ctr"/>
            <a:r>
              <a:rPr lang="cs-CZ" sz="3200" b="1" dirty="0">
                <a:solidFill>
                  <a:srgbClr val="FF0000"/>
                </a:solidFill>
              </a:rPr>
              <a:t>OBSAHY SÍRY  jsou 1 – 5 % (měkká pryž) až do 15 – 30 % </a:t>
            </a:r>
            <a:r>
              <a:rPr lang="cs-CZ" sz="3200" b="1" dirty="0">
                <a:solidFill>
                  <a:srgbClr val="C00000"/>
                </a:solidFill>
              </a:rPr>
              <a:t>(</a:t>
            </a:r>
            <a:r>
              <a:rPr lang="cs-CZ" sz="3200" b="1" dirty="0" err="1">
                <a:solidFill>
                  <a:srgbClr val="C00000"/>
                </a:solidFill>
              </a:rPr>
              <a:t>akuskříně</a:t>
            </a:r>
            <a:r>
              <a:rPr lang="cs-CZ" sz="3200" b="1" dirty="0">
                <a:solidFill>
                  <a:srgbClr val="C00000"/>
                </a:solidFill>
              </a:rPr>
              <a:t>, nyní se dělají hlavně z polypropylénu)</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fld id="{4DA29FD0-E6B8-4DB4-BBF1-1BBF7921E805}"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43</a:t>
            </a:fld>
            <a:endParaRPr lang="sk-SK"/>
          </a:p>
        </p:txBody>
      </p:sp>
      <p:sp>
        <p:nvSpPr>
          <p:cNvPr id="10" name="TextovéPole 9"/>
          <p:cNvSpPr txBox="1"/>
          <p:nvPr/>
        </p:nvSpPr>
        <p:spPr>
          <a:xfrm>
            <a:off x="827584" y="116632"/>
            <a:ext cx="7488832" cy="1754326"/>
          </a:xfrm>
          <a:prstGeom prst="rect">
            <a:avLst/>
          </a:prstGeom>
          <a:noFill/>
        </p:spPr>
        <p:txBody>
          <a:bodyPr wrap="square" rtlCol="0">
            <a:spAutoFit/>
          </a:bodyPr>
          <a:lstStyle/>
          <a:p>
            <a:pPr algn="ctr"/>
            <a:r>
              <a:rPr lang="cs-CZ" sz="3600" b="1" dirty="0">
                <a:solidFill>
                  <a:srgbClr val="FF0000"/>
                </a:solidFill>
              </a:rPr>
              <a:t>OBSAHY SÍRY  jsou 1 – 5 % (měkká pryž) až do 15 – 30 % </a:t>
            </a:r>
          </a:p>
          <a:p>
            <a:pPr algn="ctr"/>
            <a:r>
              <a:rPr lang="cs-CZ" sz="3600" b="1" dirty="0">
                <a:solidFill>
                  <a:srgbClr val="FF0000"/>
                </a:solidFill>
              </a:rPr>
              <a:t>(V MINULOSTI </a:t>
            </a:r>
            <a:r>
              <a:rPr lang="cs-CZ" sz="3600" b="1" dirty="0" err="1">
                <a:solidFill>
                  <a:srgbClr val="FF0000"/>
                </a:solidFill>
              </a:rPr>
              <a:t>akuskříně</a:t>
            </a:r>
            <a:r>
              <a:rPr lang="cs-CZ" sz="3600" b="1" dirty="0">
                <a:solidFill>
                  <a:srgbClr val="FF0000"/>
                </a:solidFill>
              </a:rPr>
              <a:t>)</a:t>
            </a:r>
          </a:p>
        </p:txBody>
      </p:sp>
      <p:graphicFrame>
        <p:nvGraphicFramePr>
          <p:cNvPr id="11" name="Tabulka 10"/>
          <p:cNvGraphicFramePr>
            <a:graphicFrameLocks noGrp="1"/>
          </p:cNvGraphicFramePr>
          <p:nvPr/>
        </p:nvGraphicFramePr>
        <p:xfrm>
          <a:off x="467544" y="1844824"/>
          <a:ext cx="8064896" cy="4329054"/>
        </p:xfrm>
        <a:graphic>
          <a:graphicData uri="http://schemas.openxmlformats.org/drawingml/2006/table">
            <a:tbl>
              <a:tblPr firstRow="1" bandRow="1">
                <a:tableStyleId>{5C22544A-7EE6-4342-B048-85BDC9FD1C3A}</a:tableStyleId>
              </a:tblPr>
              <a:tblGrid>
                <a:gridCol w="4032448">
                  <a:extLst>
                    <a:ext uri="{9D8B030D-6E8A-4147-A177-3AD203B41FA5}">
                      <a16:colId xmlns:a16="http://schemas.microsoft.com/office/drawing/2014/main" val="20000"/>
                    </a:ext>
                  </a:extLst>
                </a:gridCol>
                <a:gridCol w="4032448">
                  <a:extLst>
                    <a:ext uri="{9D8B030D-6E8A-4147-A177-3AD203B41FA5}">
                      <a16:colId xmlns:a16="http://schemas.microsoft.com/office/drawing/2014/main" val="20001"/>
                    </a:ext>
                  </a:extLst>
                </a:gridCol>
              </a:tblGrid>
              <a:tr h="777687">
                <a:tc>
                  <a:txBody>
                    <a:bodyPr/>
                    <a:lstStyle/>
                    <a:p>
                      <a:pPr algn="ctr"/>
                      <a:r>
                        <a:rPr lang="cs-CZ" sz="2800" dirty="0">
                          <a:solidFill>
                            <a:schemeClr val="tx1"/>
                          </a:solidFill>
                        </a:rPr>
                        <a:t>Výrobek</a:t>
                      </a:r>
                    </a:p>
                  </a:txBody>
                  <a:tcPr/>
                </a:tc>
                <a:tc>
                  <a:txBody>
                    <a:bodyPr/>
                    <a:lstStyle/>
                    <a:p>
                      <a:pPr algn="ctr"/>
                      <a:r>
                        <a:rPr lang="cs-CZ" sz="2800" dirty="0">
                          <a:solidFill>
                            <a:schemeClr val="tx1"/>
                          </a:solidFill>
                        </a:rPr>
                        <a:t>Obsah kaučuku</a:t>
                      </a:r>
                    </a:p>
                    <a:p>
                      <a:pPr algn="ctr"/>
                      <a:r>
                        <a:rPr lang="cs-CZ" sz="2800" dirty="0">
                          <a:solidFill>
                            <a:schemeClr val="tx1"/>
                          </a:solidFill>
                        </a:rPr>
                        <a:t> (% hmot.)</a:t>
                      </a:r>
                    </a:p>
                  </a:txBody>
                  <a:tcPr/>
                </a:tc>
                <a:extLst>
                  <a:ext uri="{0D108BD9-81ED-4DB2-BD59-A6C34878D82A}">
                    <a16:rowId xmlns:a16="http://schemas.microsoft.com/office/drawing/2014/main" val="10000"/>
                  </a:ext>
                </a:extLst>
              </a:tr>
              <a:tr h="777687">
                <a:tc>
                  <a:txBody>
                    <a:bodyPr/>
                    <a:lstStyle/>
                    <a:p>
                      <a:r>
                        <a:rPr lang="cs-CZ" b="1" dirty="0"/>
                        <a:t>Transparentní pryž, máčené zboží, pryžové nitě</a:t>
                      </a:r>
                    </a:p>
                  </a:txBody>
                  <a:tcPr/>
                </a:tc>
                <a:tc>
                  <a:txBody>
                    <a:bodyPr/>
                    <a:lstStyle/>
                    <a:p>
                      <a:pPr algn="ctr"/>
                      <a:r>
                        <a:rPr lang="cs-CZ" sz="3200" dirty="0"/>
                        <a:t>Nad 80</a:t>
                      </a:r>
                    </a:p>
                  </a:txBody>
                  <a:tcPr/>
                </a:tc>
                <a:extLst>
                  <a:ext uri="{0D108BD9-81ED-4DB2-BD59-A6C34878D82A}">
                    <a16:rowId xmlns:a16="http://schemas.microsoft.com/office/drawing/2014/main" val="10001"/>
                  </a:ext>
                </a:extLst>
              </a:tr>
              <a:tr h="777687">
                <a:tc>
                  <a:txBody>
                    <a:bodyPr/>
                    <a:lstStyle/>
                    <a:p>
                      <a:r>
                        <a:rPr lang="cs-CZ" b="1" dirty="0"/>
                        <a:t>Směsi</a:t>
                      </a:r>
                      <a:r>
                        <a:rPr lang="cs-CZ" b="1" baseline="0" dirty="0"/>
                        <a:t> na běhouny a kostry plášťů, </a:t>
                      </a:r>
                      <a:r>
                        <a:rPr lang="cs-CZ" b="1" baseline="0" dirty="0" err="1"/>
                        <a:t>cyklo</a:t>
                      </a:r>
                      <a:r>
                        <a:rPr lang="cs-CZ" b="1" baseline="0" dirty="0"/>
                        <a:t>, </a:t>
                      </a:r>
                      <a:r>
                        <a:rPr lang="cs-CZ" b="1" baseline="0" dirty="0" err="1"/>
                        <a:t>moto</a:t>
                      </a:r>
                      <a:r>
                        <a:rPr lang="cs-CZ" b="1" baseline="0" dirty="0"/>
                        <a:t> a auto duše, lehčená pryž, kabely </a:t>
                      </a:r>
                      <a:r>
                        <a:rPr lang="cs-CZ" b="1" baseline="0" dirty="0" err="1"/>
                        <a:t>elektro</a:t>
                      </a:r>
                      <a:endParaRPr lang="cs-CZ" b="1" dirty="0"/>
                    </a:p>
                  </a:txBody>
                  <a:tcPr/>
                </a:tc>
                <a:tc>
                  <a:txBody>
                    <a:bodyPr/>
                    <a:lstStyle/>
                    <a:p>
                      <a:pPr algn="ctr"/>
                      <a:r>
                        <a:rPr lang="cs-CZ" sz="3200" dirty="0"/>
                        <a:t>50 – 80</a:t>
                      </a:r>
                    </a:p>
                  </a:txBody>
                  <a:tcPr/>
                </a:tc>
                <a:extLst>
                  <a:ext uri="{0D108BD9-81ED-4DB2-BD59-A6C34878D82A}">
                    <a16:rowId xmlns:a16="http://schemas.microsoft.com/office/drawing/2014/main" val="10002"/>
                  </a:ext>
                </a:extLst>
              </a:tr>
              <a:tr h="777687">
                <a:tc>
                  <a:txBody>
                    <a:bodyPr/>
                    <a:lstStyle/>
                    <a:p>
                      <a:r>
                        <a:rPr lang="cs-CZ" b="1" dirty="0"/>
                        <a:t>Pryžová obuv, dopravníkové pásy, technická pryž (např. hadice, vlnovce, silentbloky </a:t>
                      </a:r>
                    </a:p>
                  </a:txBody>
                  <a:tcPr/>
                </a:tc>
                <a:tc>
                  <a:txBody>
                    <a:bodyPr/>
                    <a:lstStyle/>
                    <a:p>
                      <a:pPr algn="ctr"/>
                      <a:r>
                        <a:rPr lang="cs-CZ" sz="3200" dirty="0"/>
                        <a:t>30 – 50</a:t>
                      </a:r>
                    </a:p>
                  </a:txBody>
                  <a:tcPr/>
                </a:tc>
                <a:extLst>
                  <a:ext uri="{0D108BD9-81ED-4DB2-BD59-A6C34878D82A}">
                    <a16:rowId xmlns:a16="http://schemas.microsoft.com/office/drawing/2014/main" val="10003"/>
                  </a:ext>
                </a:extLst>
              </a:tr>
              <a:tr h="777687">
                <a:tc>
                  <a:txBody>
                    <a:bodyPr/>
                    <a:lstStyle/>
                    <a:p>
                      <a:r>
                        <a:rPr lang="cs-CZ" b="1" dirty="0"/>
                        <a:t>Akumulátorové skříně,</a:t>
                      </a:r>
                      <a:r>
                        <a:rPr lang="cs-CZ" b="1" baseline="0" dirty="0"/>
                        <a:t> podlahoviny, </a:t>
                      </a:r>
                      <a:r>
                        <a:rPr lang="cs-CZ" b="1" dirty="0"/>
                        <a:t>těsnění</a:t>
                      </a:r>
                    </a:p>
                  </a:txBody>
                  <a:tcPr/>
                </a:tc>
                <a:tc>
                  <a:txBody>
                    <a:bodyPr/>
                    <a:lstStyle/>
                    <a:p>
                      <a:pPr algn="ctr"/>
                      <a:r>
                        <a:rPr lang="cs-CZ" sz="3200" dirty="0"/>
                        <a:t>&lt; 30</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fld id="{13B09ECC-B328-4F8A-9668-D4FD96B52C38}"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44</a:t>
            </a:fld>
            <a:endParaRPr lang="sk-SK"/>
          </a:p>
        </p:txBody>
      </p:sp>
      <p:sp>
        <p:nvSpPr>
          <p:cNvPr id="10" name="TextovéPole 9"/>
          <p:cNvSpPr txBox="1"/>
          <p:nvPr/>
        </p:nvSpPr>
        <p:spPr>
          <a:xfrm>
            <a:off x="827584" y="116632"/>
            <a:ext cx="7488832" cy="1323439"/>
          </a:xfrm>
          <a:prstGeom prst="rect">
            <a:avLst/>
          </a:prstGeom>
          <a:noFill/>
        </p:spPr>
        <p:txBody>
          <a:bodyPr wrap="square" rtlCol="0">
            <a:spAutoFit/>
          </a:bodyPr>
          <a:lstStyle/>
          <a:p>
            <a:pPr algn="ctr"/>
            <a:r>
              <a:rPr lang="cs-CZ" sz="3600" b="1" dirty="0">
                <a:solidFill>
                  <a:srgbClr val="FF0000"/>
                </a:solidFill>
              </a:rPr>
              <a:t>OBSAHY síry 30 % hmot. a více</a:t>
            </a:r>
          </a:p>
          <a:p>
            <a:pPr algn="ctr"/>
            <a:r>
              <a:rPr lang="cs-CZ" sz="4400" b="1" dirty="0">
                <a:solidFill>
                  <a:srgbClr val="C00000"/>
                </a:solidFill>
                <a:latin typeface="Arial Black" pitchFamily="34" charset="0"/>
              </a:rPr>
              <a:t>EBONIT</a:t>
            </a:r>
            <a:r>
              <a:rPr lang="cs-CZ" sz="3600" b="1" dirty="0">
                <a:solidFill>
                  <a:srgbClr val="FF0000"/>
                </a:solidFill>
              </a:rPr>
              <a:t> </a:t>
            </a:r>
          </a:p>
        </p:txBody>
      </p:sp>
      <p:sp>
        <p:nvSpPr>
          <p:cNvPr id="7" name="Obdélník 6"/>
          <p:cNvSpPr/>
          <p:nvPr/>
        </p:nvSpPr>
        <p:spPr>
          <a:xfrm>
            <a:off x="251520" y="4365104"/>
            <a:ext cx="8424936" cy="1815882"/>
          </a:xfrm>
          <a:prstGeom prst="rect">
            <a:avLst/>
          </a:prstGeom>
        </p:spPr>
        <p:txBody>
          <a:bodyPr wrap="square">
            <a:spAutoFit/>
          </a:bodyPr>
          <a:lstStyle/>
          <a:p>
            <a:r>
              <a:rPr lang="en-US" sz="2800" b="1" dirty="0"/>
              <a:t>It is also commonly used in </a:t>
            </a:r>
            <a:r>
              <a:rPr lang="en-US" sz="2800" b="1" dirty="0">
                <a:hlinkClick r:id="rId2" tooltip="Physics"/>
              </a:rPr>
              <a:t>physics</a:t>
            </a:r>
            <a:r>
              <a:rPr lang="en-US" sz="2800" b="1" dirty="0"/>
              <a:t> classrooms to demonstrate </a:t>
            </a:r>
            <a:r>
              <a:rPr lang="en-US" sz="2800" b="1" dirty="0">
                <a:hlinkClick r:id="rId3" tooltip="Static electricity"/>
              </a:rPr>
              <a:t>static electricity</a:t>
            </a:r>
            <a:r>
              <a:rPr lang="en-US" sz="2800" b="1" dirty="0"/>
              <a:t> because it is at or near the negative end of the </a:t>
            </a:r>
            <a:r>
              <a:rPr lang="en-US" sz="2800" b="1" dirty="0" err="1">
                <a:hlinkClick r:id="rId4" tooltip="Triboelectric effect"/>
              </a:rPr>
              <a:t>triboelectric</a:t>
            </a:r>
            <a:r>
              <a:rPr lang="en-US" sz="2800" b="1" dirty="0">
                <a:hlinkClick r:id="rId4" tooltip="Triboelectric effect"/>
              </a:rPr>
              <a:t> series</a:t>
            </a:r>
            <a:r>
              <a:rPr lang="en-US" sz="2800" b="1" dirty="0"/>
              <a:t>.</a:t>
            </a:r>
            <a:endParaRPr lang="cs-CZ" sz="2800" b="1" dirty="0"/>
          </a:p>
        </p:txBody>
      </p:sp>
      <p:sp>
        <p:nvSpPr>
          <p:cNvPr id="9" name="TextovéPole 8"/>
          <p:cNvSpPr txBox="1"/>
          <p:nvPr/>
        </p:nvSpPr>
        <p:spPr>
          <a:xfrm>
            <a:off x="251520" y="3284984"/>
            <a:ext cx="8352928" cy="1077218"/>
          </a:xfrm>
          <a:prstGeom prst="rect">
            <a:avLst/>
          </a:prstGeom>
          <a:noFill/>
        </p:spPr>
        <p:txBody>
          <a:bodyPr wrap="square" rtlCol="0">
            <a:spAutoFit/>
          </a:bodyPr>
          <a:lstStyle/>
          <a:p>
            <a:r>
              <a:rPr lang="cs-CZ" sz="3200" dirty="0">
                <a:solidFill>
                  <a:srgbClr val="0000FF"/>
                </a:solidFill>
                <a:latin typeface="Arial Black" pitchFamily="34" charset="0"/>
              </a:rPr>
              <a:t>Třeme EBONITOVOU TYČ  liščím ohonem ….</a:t>
            </a:r>
          </a:p>
        </p:txBody>
      </p:sp>
      <p:sp>
        <p:nvSpPr>
          <p:cNvPr id="12" name="Obdélník 11"/>
          <p:cNvSpPr/>
          <p:nvPr/>
        </p:nvSpPr>
        <p:spPr>
          <a:xfrm>
            <a:off x="323528" y="1268760"/>
            <a:ext cx="8568952" cy="1938992"/>
          </a:xfrm>
          <a:prstGeom prst="rect">
            <a:avLst/>
          </a:prstGeom>
        </p:spPr>
        <p:txBody>
          <a:bodyPr wrap="square">
            <a:spAutoFit/>
          </a:bodyPr>
          <a:lstStyle/>
          <a:p>
            <a:r>
              <a:rPr lang="en-US" sz="2400" b="1" dirty="0">
                <a:solidFill>
                  <a:srgbClr val="008000"/>
                </a:solidFill>
                <a:latin typeface="Arial Black" pitchFamily="34" charset="0"/>
              </a:rPr>
              <a:t>Hard rubber was used in the cases of automobile </a:t>
            </a:r>
            <a:r>
              <a:rPr lang="en-US" sz="2400" b="1" dirty="0">
                <a:solidFill>
                  <a:srgbClr val="008000"/>
                </a:solidFill>
                <a:latin typeface="Arial Black" pitchFamily="34" charset="0"/>
                <a:hlinkClick r:id="rId5" tooltip="Battery (electricity)"/>
              </a:rPr>
              <a:t>batteries</a:t>
            </a:r>
            <a:r>
              <a:rPr lang="en-US" sz="2400" b="1" dirty="0">
                <a:solidFill>
                  <a:srgbClr val="008000"/>
                </a:solidFill>
                <a:latin typeface="Arial Black" pitchFamily="34" charset="0"/>
              </a:rPr>
              <a:t> for years, thus establishing black as their traditional </a:t>
            </a:r>
            <a:r>
              <a:rPr lang="en-US" sz="2400" b="1" dirty="0" err="1">
                <a:solidFill>
                  <a:srgbClr val="008000"/>
                </a:solidFill>
                <a:latin typeface="Arial Black" pitchFamily="34" charset="0"/>
              </a:rPr>
              <a:t>colour</a:t>
            </a:r>
            <a:r>
              <a:rPr lang="en-US" sz="2400" b="1" dirty="0">
                <a:solidFill>
                  <a:srgbClr val="008000"/>
                </a:solidFill>
                <a:latin typeface="Arial Black" pitchFamily="34" charset="0"/>
              </a:rPr>
              <a:t> even long after stronger modern plastics like </a:t>
            </a:r>
            <a:r>
              <a:rPr lang="en-US" sz="2400" b="1" dirty="0">
                <a:solidFill>
                  <a:srgbClr val="008000"/>
                </a:solidFill>
                <a:latin typeface="Arial Black" pitchFamily="34" charset="0"/>
                <a:hlinkClick r:id="rId6" tooltip="Polypropylene"/>
              </a:rPr>
              <a:t>polypropylene</a:t>
            </a:r>
            <a:r>
              <a:rPr lang="en-US" sz="2400" b="1" dirty="0">
                <a:solidFill>
                  <a:srgbClr val="008000"/>
                </a:solidFill>
                <a:latin typeface="Arial Black" pitchFamily="34" charset="0"/>
              </a:rPr>
              <a:t> were substituted.</a:t>
            </a:r>
            <a:endParaRPr lang="cs-CZ" sz="2400" b="1" dirty="0">
              <a:solidFill>
                <a:srgbClr val="008000"/>
              </a:solidFill>
              <a:latin typeface="Arial Black"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pro obsah 10"/>
          <p:cNvSpPr>
            <a:spLocks noGrp="1"/>
          </p:cNvSpPr>
          <p:nvPr>
            <p:ph idx="1"/>
          </p:nvPr>
        </p:nvSpPr>
        <p:spPr>
          <a:xfrm>
            <a:off x="457200" y="908720"/>
            <a:ext cx="8229600" cy="5217443"/>
          </a:xfrm>
        </p:spPr>
        <p:txBody>
          <a:bodyPr/>
          <a:lstStyle/>
          <a:p>
            <a:r>
              <a:rPr lang="cs-CZ" sz="2800" b="1" dirty="0"/>
              <a:t>Snahy o přípravu různých syntetických kaučuků trvají už více než 100 let a jsou úspěšné</a:t>
            </a:r>
          </a:p>
          <a:p>
            <a:r>
              <a:rPr lang="cs-CZ" sz="2800" b="1" dirty="0">
                <a:solidFill>
                  <a:srgbClr val="0000FF"/>
                </a:solidFill>
              </a:rPr>
              <a:t>Asi nejrozšířenější SYNTETICKÝ</a:t>
            </a:r>
            <a:r>
              <a:rPr lang="cs-CZ" sz="2800" b="1" dirty="0">
                <a:solidFill>
                  <a:srgbClr val="FF0000"/>
                </a:solidFill>
              </a:rPr>
              <a:t> </a:t>
            </a:r>
            <a:r>
              <a:rPr lang="cs-CZ" sz="2800" b="1" dirty="0">
                <a:solidFill>
                  <a:srgbClr val="0000FF"/>
                </a:solidFill>
              </a:rPr>
              <a:t>kaučuk je </a:t>
            </a:r>
            <a:r>
              <a:rPr lang="cs-CZ" sz="2800" b="1" u="sng" dirty="0">
                <a:solidFill>
                  <a:srgbClr val="0000FF"/>
                </a:solidFill>
              </a:rPr>
              <a:t>butadien-styrénový kaučuk</a:t>
            </a:r>
            <a:endParaRPr lang="cs-CZ" sz="2800" u="sng" dirty="0">
              <a:solidFill>
                <a:srgbClr val="0000FF"/>
              </a:solidFill>
            </a:endParaRPr>
          </a:p>
          <a:p>
            <a:r>
              <a:rPr lang="cs-CZ" sz="2800" b="1" dirty="0">
                <a:solidFill>
                  <a:srgbClr val="FF0000"/>
                </a:solidFill>
              </a:rPr>
              <a:t>PŘÍRODNÍ kaučuk je však stále nenahraditelný</a:t>
            </a:r>
          </a:p>
          <a:p>
            <a:r>
              <a:rPr lang="cs-CZ" sz="2800" b="1" dirty="0">
                <a:solidFill>
                  <a:srgbClr val="008000"/>
                </a:solidFill>
              </a:rPr>
              <a:t>POLYMERACE izoprenu nedává jen cis-izomer &gt; není náhradou přírodního kaučuku</a:t>
            </a:r>
          </a:p>
          <a:p>
            <a:r>
              <a:rPr lang="cs-CZ" sz="2800" b="1" dirty="0">
                <a:solidFill>
                  <a:srgbClr val="FF0000"/>
                </a:solidFill>
              </a:rPr>
              <a:t>Směsi PŘÍRODNÍ &amp;</a:t>
            </a:r>
            <a:r>
              <a:rPr lang="cs-CZ" sz="2800" b="1" dirty="0">
                <a:solidFill>
                  <a:srgbClr val="0000FF"/>
                </a:solidFill>
              </a:rPr>
              <a:t>SYNTETICKÝ</a:t>
            </a:r>
            <a:r>
              <a:rPr lang="cs-CZ" sz="2800" b="1" dirty="0">
                <a:solidFill>
                  <a:srgbClr val="FF0000"/>
                </a:solidFill>
              </a:rPr>
              <a:t> KAUČUK umožňují optimalizaci vlastností</a:t>
            </a:r>
          </a:p>
          <a:p>
            <a:endParaRPr lang="cs-CZ" sz="2800" b="1" dirty="0">
              <a:solidFill>
                <a:srgbClr val="FF0000"/>
              </a:solidFill>
            </a:endParaRPr>
          </a:p>
          <a:p>
            <a:endParaRPr lang="cs-CZ" sz="2800" dirty="0"/>
          </a:p>
        </p:txBody>
      </p:sp>
      <p:sp>
        <p:nvSpPr>
          <p:cNvPr id="3" name="Zástupný symbol pro datum 2"/>
          <p:cNvSpPr>
            <a:spLocks noGrp="1"/>
          </p:cNvSpPr>
          <p:nvPr>
            <p:ph type="dt" sz="half" idx="10"/>
          </p:nvPr>
        </p:nvSpPr>
        <p:spPr/>
        <p:txBody>
          <a:bodyPr/>
          <a:lstStyle/>
          <a:p>
            <a:pPr>
              <a:defRPr/>
            </a:pPr>
            <a:fld id="{245F8D60-D4B1-4488-A842-5CEDA9B46F7B}"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45</a:t>
            </a:fld>
            <a:endParaRPr lang="sk-SK"/>
          </a:p>
        </p:txBody>
      </p:sp>
      <p:sp>
        <p:nvSpPr>
          <p:cNvPr id="8" name="Nadpis 1"/>
          <p:cNvSpPr txBox="1">
            <a:spLocks/>
          </p:cNvSpPr>
          <p:nvPr/>
        </p:nvSpPr>
        <p:spPr bwMode="auto">
          <a:xfrm>
            <a:off x="457200" y="274638"/>
            <a:ext cx="8229600" cy="634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a:solidFill>
                  <a:srgbClr val="FF0000"/>
                </a:solidFill>
                <a:latin typeface="Arial Black" pitchFamily="34" charset="0"/>
              </a:rPr>
              <a:t>PŘÍRODNÍ versus </a:t>
            </a:r>
            <a:r>
              <a:rPr lang="cs-CZ" sz="2800" b="1" dirty="0">
                <a:solidFill>
                  <a:srgbClr val="0000FF"/>
                </a:solidFill>
                <a:latin typeface="Arial Black" pitchFamily="34" charset="0"/>
              </a:rPr>
              <a:t>SYNTETICKÝ</a:t>
            </a:r>
            <a:r>
              <a:rPr lang="cs-CZ" sz="2800" b="1" dirty="0">
                <a:solidFill>
                  <a:srgbClr val="FF0000"/>
                </a:solidFill>
                <a:latin typeface="Arial Black" pitchFamily="34" charset="0"/>
              </a:rPr>
              <a:t> KAUČUK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p:cNvSpPr>
            <a:spLocks noGrp="1"/>
          </p:cNvSpPr>
          <p:nvPr>
            <p:ph type="title"/>
          </p:nvPr>
        </p:nvSpPr>
        <p:spPr>
          <a:xfrm>
            <a:off x="457200" y="274638"/>
            <a:ext cx="8229600" cy="634082"/>
          </a:xfrm>
        </p:spPr>
        <p:txBody>
          <a:bodyPr/>
          <a:lstStyle/>
          <a:p>
            <a:r>
              <a:rPr lang="cs-CZ" sz="2800" b="1" dirty="0">
                <a:solidFill>
                  <a:srgbClr val="0000FF"/>
                </a:solidFill>
              </a:rPr>
              <a:t>butadien-styrénový kaučuk</a:t>
            </a:r>
            <a:endParaRPr lang="cs-CZ" sz="2800" dirty="0"/>
          </a:p>
        </p:txBody>
      </p:sp>
      <p:sp>
        <p:nvSpPr>
          <p:cNvPr id="3" name="Zástupný symbol pro datum 2"/>
          <p:cNvSpPr>
            <a:spLocks noGrp="1"/>
          </p:cNvSpPr>
          <p:nvPr>
            <p:ph type="dt" sz="half" idx="10"/>
          </p:nvPr>
        </p:nvSpPr>
        <p:spPr/>
        <p:txBody>
          <a:bodyPr/>
          <a:lstStyle/>
          <a:p>
            <a:pPr>
              <a:defRPr/>
            </a:pPr>
            <a:fld id="{77781C87-E1B6-4BB8-9F47-5CF9112A8E87}"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46</a:t>
            </a:fld>
            <a:endParaRPr lang="sk-SK"/>
          </a:p>
        </p:txBody>
      </p:sp>
      <p:pic>
        <p:nvPicPr>
          <p:cNvPr id="13" name="Obrázek 12" descr="800px-SBRwithexplicitC.png"/>
          <p:cNvPicPr>
            <a:picLocks noChangeAspect="1"/>
          </p:cNvPicPr>
          <p:nvPr/>
        </p:nvPicPr>
        <p:blipFill>
          <a:blip r:embed="rId2" cstate="print"/>
          <a:stretch>
            <a:fillRect/>
          </a:stretch>
        </p:blipFill>
        <p:spPr>
          <a:xfrm>
            <a:off x="323528" y="908720"/>
            <a:ext cx="7355462" cy="2952328"/>
          </a:xfrm>
          <a:prstGeom prst="rect">
            <a:avLst/>
          </a:prstGeom>
        </p:spPr>
      </p:pic>
      <p:sp>
        <p:nvSpPr>
          <p:cNvPr id="7" name="TextovéPole 6"/>
          <p:cNvSpPr txBox="1"/>
          <p:nvPr/>
        </p:nvSpPr>
        <p:spPr>
          <a:xfrm>
            <a:off x="1835696" y="3789040"/>
            <a:ext cx="1440160" cy="523220"/>
          </a:xfrm>
          <a:prstGeom prst="rect">
            <a:avLst/>
          </a:prstGeom>
          <a:noFill/>
        </p:spPr>
        <p:txBody>
          <a:bodyPr wrap="square" rtlCol="0">
            <a:spAutoFit/>
          </a:bodyPr>
          <a:lstStyle/>
          <a:p>
            <a:r>
              <a:rPr lang="cs-CZ" sz="2800" dirty="0">
                <a:solidFill>
                  <a:srgbClr val="C00000"/>
                </a:solidFill>
                <a:latin typeface="Arial Black" pitchFamily="34" charset="0"/>
              </a:rPr>
              <a:t>Trans!</a:t>
            </a:r>
          </a:p>
        </p:txBody>
      </p:sp>
      <p:cxnSp>
        <p:nvCxnSpPr>
          <p:cNvPr id="9" name="Přímá spojovací šipka 8"/>
          <p:cNvCxnSpPr/>
          <p:nvPr/>
        </p:nvCxnSpPr>
        <p:spPr>
          <a:xfrm flipV="1">
            <a:off x="1979712" y="1988840"/>
            <a:ext cx="720080" cy="1872208"/>
          </a:xfrm>
          <a:prstGeom prst="straightConnector1">
            <a:avLst/>
          </a:prstGeom>
          <a:ln w="635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0E67EEAD-4CF4-4102-A296-0E9E9400C02D}"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47</a:t>
            </a:fld>
            <a:endParaRPr lang="sk-SK"/>
          </a:p>
        </p:txBody>
      </p:sp>
      <p:sp>
        <p:nvSpPr>
          <p:cNvPr id="5" name="Obdélník 4"/>
          <p:cNvSpPr/>
          <p:nvPr/>
        </p:nvSpPr>
        <p:spPr>
          <a:xfrm>
            <a:off x="0" y="404664"/>
            <a:ext cx="9144000" cy="5663089"/>
          </a:xfrm>
          <a:prstGeom prst="rect">
            <a:avLst/>
          </a:prstGeom>
        </p:spPr>
        <p:txBody>
          <a:bodyPr wrap="square">
            <a:spAutoFit/>
          </a:bodyPr>
          <a:lstStyle/>
          <a:p>
            <a:pPr algn="ctr"/>
            <a:r>
              <a:rPr lang="cs-CZ" sz="2000" b="1" dirty="0">
                <a:solidFill>
                  <a:srgbClr val="FF0000"/>
                </a:solidFill>
              </a:rPr>
              <a:t>KRALEX® 1783</a:t>
            </a:r>
          </a:p>
          <a:p>
            <a:r>
              <a:rPr lang="cs-CZ" sz="1400" b="1" dirty="0"/>
              <a:t>Styren-butadienový kaučuk – SBR</a:t>
            </a:r>
          </a:p>
          <a:p>
            <a:r>
              <a:rPr lang="cs-CZ" sz="1400" b="1" dirty="0">
                <a:hlinkClick r:id="rId2"/>
              </a:rPr>
              <a:t>www.</a:t>
            </a:r>
            <a:r>
              <a:rPr lang="cs-CZ" sz="1400" b="1" dirty="0" err="1">
                <a:hlinkClick r:id="rId2"/>
              </a:rPr>
              <a:t>synthosgroup.com</a:t>
            </a:r>
            <a:endParaRPr lang="cs-CZ" sz="1400" b="1" dirty="0"/>
          </a:p>
          <a:p>
            <a:pPr algn="ctr"/>
            <a:r>
              <a:rPr lang="cs-CZ" sz="2000" b="1" dirty="0">
                <a:solidFill>
                  <a:srgbClr val="FF0000"/>
                </a:solidFill>
              </a:rPr>
              <a:t>VŠEOBECNÁ CHARAKTERISTIKA</a:t>
            </a:r>
          </a:p>
          <a:p>
            <a:pPr algn="just"/>
            <a:r>
              <a:rPr lang="cs-CZ" b="1" dirty="0"/>
              <a:t>KRALEX® 1783 je standardní olejem nastavený typ styren-butadienových kaučuků vyráběný technologií studené emulzní kopolymerace na bázi směsi mýdel mastných a pryskyřičných kyselin. Typicky obsahuje 23,5% vázaného styrenu a je koagulovaný systémem kyselina a syntetický </a:t>
            </a:r>
            <a:r>
              <a:rPr lang="cs-CZ" b="1" dirty="0" err="1"/>
              <a:t>koagulant</a:t>
            </a:r>
            <a:r>
              <a:rPr lang="cs-CZ" b="1" dirty="0"/>
              <a:t>. Obsahuje 27% (37,5 </a:t>
            </a:r>
            <a:r>
              <a:rPr lang="cs-CZ" b="1" dirty="0" err="1"/>
              <a:t>dsk</a:t>
            </a:r>
            <a:r>
              <a:rPr lang="cs-CZ" b="1" dirty="0"/>
              <a:t>) nastavovacího oleje se sníženým obsahem polycyklických aromátů typu RAE a je stabilizovaný barvícím antioxidantem.</a:t>
            </a:r>
          </a:p>
          <a:p>
            <a:pPr algn="ctr"/>
            <a:r>
              <a:rPr lang="cs-CZ" sz="2000" b="1" dirty="0">
                <a:solidFill>
                  <a:srgbClr val="FF0000"/>
                </a:solidFill>
              </a:rPr>
              <a:t>ZÁKLADNÍ VLASTNOSTI KAUČUKU</a:t>
            </a:r>
          </a:p>
          <a:p>
            <a:r>
              <a:rPr lang="pl-PL" b="1" dirty="0">
                <a:solidFill>
                  <a:srgbClr val="0000FF"/>
                </a:solidFill>
              </a:rPr>
              <a:t>Parametry           Jednotka                                Hodnota                  Zkušební metoda</a:t>
            </a:r>
          </a:p>
          <a:p>
            <a:r>
              <a:rPr lang="cs-CZ" sz="2000" b="1" dirty="0">
                <a:solidFill>
                  <a:srgbClr val="FF0000"/>
                </a:solidFill>
                <a:latin typeface="Arial Black" pitchFamily="34" charset="0"/>
              </a:rPr>
              <a:t>Viskozita </a:t>
            </a:r>
            <a:r>
              <a:rPr lang="cs-CZ" sz="2000" b="1" dirty="0" err="1">
                <a:solidFill>
                  <a:srgbClr val="FF0000"/>
                </a:solidFill>
                <a:latin typeface="Arial Black" pitchFamily="34" charset="0"/>
              </a:rPr>
              <a:t>Mooney</a:t>
            </a:r>
            <a:r>
              <a:rPr lang="cs-CZ" sz="2000" b="1" dirty="0">
                <a:solidFill>
                  <a:srgbClr val="FF0000"/>
                </a:solidFill>
                <a:latin typeface="Arial Black" pitchFamily="34" charset="0"/>
              </a:rPr>
              <a:t> ML 1+4 (100°C)</a:t>
            </a:r>
          </a:p>
          <a:p>
            <a:r>
              <a:rPr lang="cs-CZ" sz="2000" b="1" dirty="0">
                <a:solidFill>
                  <a:srgbClr val="FF0000"/>
                </a:solidFill>
                <a:latin typeface="Arial Black" pitchFamily="34" charset="0"/>
              </a:rPr>
              <a:t> – kalandrovaný vzorek                    °ML 44 - 54       ASTM D1646</a:t>
            </a:r>
          </a:p>
          <a:p>
            <a:r>
              <a:rPr lang="cs-CZ" b="1" dirty="0"/>
              <a:t>Obsah těkavých látek % hm.                                max. 0,75             ASTM D5668</a:t>
            </a:r>
          </a:p>
          <a:p>
            <a:r>
              <a:rPr lang="cs-CZ" b="1" dirty="0"/>
              <a:t>Obsah popela % hm.                                             max. 0,4               ASTM D5667</a:t>
            </a:r>
          </a:p>
          <a:p>
            <a:r>
              <a:rPr lang="cs-CZ" b="1" dirty="0"/>
              <a:t>Obsah organických kyselin % hm.                      3,6 - 5,4                ASTM D5774</a:t>
            </a:r>
          </a:p>
          <a:p>
            <a:r>
              <a:rPr lang="nl-NL" b="1" dirty="0"/>
              <a:t>Obsah mýdel % hm. </a:t>
            </a:r>
            <a:r>
              <a:rPr lang="cs-CZ" b="1" dirty="0"/>
              <a:t>                                             </a:t>
            </a:r>
            <a:r>
              <a:rPr lang="nl-NL" b="1" dirty="0"/>
              <a:t>max. 0,3 </a:t>
            </a:r>
            <a:r>
              <a:rPr lang="cs-CZ" b="1" dirty="0"/>
              <a:t>               </a:t>
            </a:r>
            <a:r>
              <a:rPr lang="nl-NL" b="1" dirty="0"/>
              <a:t>ASTM D5774</a:t>
            </a:r>
          </a:p>
          <a:p>
            <a:r>
              <a:rPr lang="cs-CZ" b="1" dirty="0"/>
              <a:t>Obsah oleje % hm.                                                25 - 29                   ASTM D5774</a:t>
            </a:r>
          </a:p>
          <a:p>
            <a:r>
              <a:rPr lang="cs-CZ" b="1" dirty="0"/>
              <a:t>Obsah vázaného styrenu % hm.                          22,5 - 24,5             ASTM D5775</a:t>
            </a:r>
            <a:endParaRPr lang="cs-CZ" sz="1600"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3D93BC36-5DB8-4128-B4C1-D7421B50D369}"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48</a:t>
            </a:fld>
            <a:endParaRPr lang="sk-SK"/>
          </a:p>
        </p:txBody>
      </p:sp>
      <p:pic>
        <p:nvPicPr>
          <p:cNvPr id="6" name="Obrázek 5" descr="img618.jpg"/>
          <p:cNvPicPr>
            <a:picLocks noChangeAspect="1"/>
          </p:cNvPicPr>
          <p:nvPr/>
        </p:nvPicPr>
        <p:blipFill>
          <a:blip r:embed="rId2" cstate="print"/>
          <a:stretch>
            <a:fillRect/>
          </a:stretch>
        </p:blipFill>
        <p:spPr>
          <a:xfrm rot="16200000">
            <a:off x="3037127" y="-2092911"/>
            <a:ext cx="2448272" cy="7587438"/>
          </a:xfrm>
          <a:prstGeom prst="rect">
            <a:avLst/>
          </a:prstGeom>
        </p:spPr>
      </p:pic>
      <p:pic>
        <p:nvPicPr>
          <p:cNvPr id="7" name="Obrázek 6" descr="img617.jpg"/>
          <p:cNvPicPr>
            <a:picLocks noChangeAspect="1"/>
          </p:cNvPicPr>
          <p:nvPr/>
        </p:nvPicPr>
        <p:blipFill>
          <a:blip r:embed="rId3" cstate="print"/>
          <a:stretch>
            <a:fillRect/>
          </a:stretch>
        </p:blipFill>
        <p:spPr>
          <a:xfrm rot="16200000">
            <a:off x="4474137" y="1942687"/>
            <a:ext cx="3663304" cy="4907738"/>
          </a:xfrm>
          <a:prstGeom prst="rect">
            <a:avLst/>
          </a:prstGeom>
        </p:spPr>
      </p:pic>
      <p:sp>
        <p:nvSpPr>
          <p:cNvPr id="9" name="TextovéPole 8"/>
          <p:cNvSpPr txBox="1"/>
          <p:nvPr/>
        </p:nvSpPr>
        <p:spPr>
          <a:xfrm>
            <a:off x="395536" y="3284984"/>
            <a:ext cx="3384376" cy="1569660"/>
          </a:xfrm>
          <a:prstGeom prst="rect">
            <a:avLst/>
          </a:prstGeom>
          <a:noFill/>
          <a:ln w="38100">
            <a:solidFill>
              <a:srgbClr val="FF0000"/>
            </a:solidFill>
          </a:ln>
        </p:spPr>
        <p:txBody>
          <a:bodyPr wrap="square" rtlCol="0">
            <a:spAutoFit/>
          </a:bodyPr>
          <a:lstStyle/>
          <a:p>
            <a:r>
              <a:rPr lang="cs-CZ" sz="3200" b="1" dirty="0">
                <a:solidFill>
                  <a:srgbClr val="FF0000"/>
                </a:solidFill>
              </a:rPr>
              <a:t>Viskozita </a:t>
            </a:r>
            <a:r>
              <a:rPr lang="cs-CZ" sz="3200" b="1" dirty="0" err="1">
                <a:solidFill>
                  <a:srgbClr val="FF0000"/>
                </a:solidFill>
              </a:rPr>
              <a:t>Mooney</a:t>
            </a:r>
            <a:r>
              <a:rPr lang="cs-CZ" sz="3200" b="1" dirty="0">
                <a:solidFill>
                  <a:srgbClr val="FF0000"/>
                </a:solidFill>
              </a:rPr>
              <a:t> – výklad a měření</a:t>
            </a:r>
            <a:endParaRPr lang="cs-CZ" sz="3200" dirty="0">
              <a:solidFill>
                <a:srgbClr val="FF0000"/>
              </a:solidFill>
            </a:endParaRPr>
          </a:p>
        </p:txBody>
      </p:sp>
      <p:cxnSp>
        <p:nvCxnSpPr>
          <p:cNvPr id="11" name="Přímá spojovací čára 10"/>
          <p:cNvCxnSpPr/>
          <p:nvPr/>
        </p:nvCxnSpPr>
        <p:spPr>
          <a:xfrm>
            <a:off x="5292080" y="1628800"/>
            <a:ext cx="17281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4F63B0CF-AFC0-4415-A7EE-CAC3323674D9}"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49</a:t>
            </a:fld>
            <a:endParaRPr lang="sk-SK"/>
          </a:p>
        </p:txBody>
      </p:sp>
      <p:pic>
        <p:nvPicPr>
          <p:cNvPr id="7" name="Obrázek 6" descr="img617.jpg"/>
          <p:cNvPicPr>
            <a:picLocks noChangeAspect="1"/>
          </p:cNvPicPr>
          <p:nvPr/>
        </p:nvPicPr>
        <p:blipFill>
          <a:blip r:embed="rId2" cstate="print"/>
          <a:stretch>
            <a:fillRect/>
          </a:stretch>
        </p:blipFill>
        <p:spPr>
          <a:xfrm rot="16200000">
            <a:off x="4762169" y="2572479"/>
            <a:ext cx="3663304" cy="4907738"/>
          </a:xfrm>
          <a:prstGeom prst="rect">
            <a:avLst/>
          </a:prstGeom>
        </p:spPr>
      </p:pic>
      <p:sp>
        <p:nvSpPr>
          <p:cNvPr id="9" name="TextovéPole 8"/>
          <p:cNvSpPr txBox="1"/>
          <p:nvPr/>
        </p:nvSpPr>
        <p:spPr>
          <a:xfrm>
            <a:off x="0" y="116632"/>
            <a:ext cx="9144000" cy="523220"/>
          </a:xfrm>
          <a:prstGeom prst="rect">
            <a:avLst/>
          </a:prstGeom>
          <a:noFill/>
          <a:ln w="38100">
            <a:solidFill>
              <a:srgbClr val="FF0000"/>
            </a:solidFill>
          </a:ln>
        </p:spPr>
        <p:txBody>
          <a:bodyPr wrap="square" rtlCol="0">
            <a:spAutoFit/>
          </a:bodyPr>
          <a:lstStyle/>
          <a:p>
            <a:r>
              <a:rPr lang="en-GB" sz="2800" b="1" dirty="0">
                <a:solidFill>
                  <a:srgbClr val="FF0000"/>
                </a:solidFill>
              </a:rPr>
              <a:t>Viscosity Mooney –</a:t>
            </a:r>
            <a:r>
              <a:rPr lang="cs-CZ" sz="2800" b="1" dirty="0">
                <a:solidFill>
                  <a:srgbClr val="FF0000"/>
                </a:solidFill>
              </a:rPr>
              <a:t> </a:t>
            </a:r>
            <a:r>
              <a:rPr lang="en-GB" sz="2800" b="1" dirty="0">
                <a:solidFill>
                  <a:srgbClr val="FF0000"/>
                </a:solidFill>
              </a:rPr>
              <a:t>Explanation and Measurement</a:t>
            </a:r>
            <a:endParaRPr lang="en-GB" sz="2800" dirty="0">
              <a:solidFill>
                <a:srgbClr val="FF0000"/>
              </a:solidFill>
            </a:endParaRPr>
          </a:p>
        </p:txBody>
      </p:sp>
      <p:pic>
        <p:nvPicPr>
          <p:cNvPr id="10" name="Obrázek 9" descr="Mooney-mv-2000.jpg"/>
          <p:cNvPicPr>
            <a:picLocks noChangeAspect="1"/>
          </p:cNvPicPr>
          <p:nvPr/>
        </p:nvPicPr>
        <p:blipFill>
          <a:blip r:embed="rId3" cstate="print"/>
          <a:stretch>
            <a:fillRect/>
          </a:stretch>
        </p:blipFill>
        <p:spPr>
          <a:xfrm>
            <a:off x="0" y="1240299"/>
            <a:ext cx="4211960" cy="5617702"/>
          </a:xfrm>
          <a:prstGeom prst="rect">
            <a:avLst/>
          </a:prstGeom>
        </p:spPr>
      </p:pic>
      <p:pic>
        <p:nvPicPr>
          <p:cNvPr id="12" name="Obrázek 11" descr="800px-Mooney_viscometer.jpg"/>
          <p:cNvPicPr>
            <a:picLocks noChangeAspect="1"/>
          </p:cNvPicPr>
          <p:nvPr/>
        </p:nvPicPr>
        <p:blipFill>
          <a:blip r:embed="rId4" cstate="print"/>
          <a:stretch>
            <a:fillRect/>
          </a:stretch>
        </p:blipFill>
        <p:spPr>
          <a:xfrm>
            <a:off x="4211960" y="692696"/>
            <a:ext cx="2448272" cy="2769607"/>
          </a:xfrm>
          <a:prstGeom prst="rect">
            <a:avLst/>
          </a:prstGeom>
        </p:spPr>
      </p:pic>
      <p:sp>
        <p:nvSpPr>
          <p:cNvPr id="13" name="TextovéPole 12"/>
          <p:cNvSpPr txBox="1"/>
          <p:nvPr/>
        </p:nvSpPr>
        <p:spPr>
          <a:xfrm>
            <a:off x="6804248" y="4653136"/>
            <a:ext cx="2339752" cy="2031325"/>
          </a:xfrm>
          <a:prstGeom prst="rect">
            <a:avLst/>
          </a:prstGeom>
          <a:solidFill>
            <a:schemeClr val="accent3">
              <a:lumMod val="95000"/>
            </a:schemeClr>
          </a:solidFill>
        </p:spPr>
        <p:txBody>
          <a:bodyPr wrap="square" rtlCol="0">
            <a:spAutoFit/>
          </a:bodyPr>
          <a:lstStyle/>
          <a:p>
            <a:pPr marL="342900" indent="-342900">
              <a:buFont typeface="+mj-lt"/>
              <a:buAutoNum type="arabicPeriod"/>
            </a:pPr>
            <a:r>
              <a:rPr lang="en-GB" dirty="0">
                <a:solidFill>
                  <a:srgbClr val="0000FF"/>
                </a:solidFill>
                <a:latin typeface="Arial Black" pitchFamily="34" charset="0"/>
              </a:rPr>
              <a:t>Rotor</a:t>
            </a:r>
          </a:p>
          <a:p>
            <a:pPr marL="342900" indent="-342900">
              <a:buFont typeface="+mj-lt"/>
              <a:buAutoNum type="arabicPeriod"/>
            </a:pPr>
            <a:r>
              <a:rPr lang="en-GB" dirty="0">
                <a:solidFill>
                  <a:srgbClr val="0000FF"/>
                </a:solidFill>
                <a:latin typeface="Arial Black" pitchFamily="34" charset="0"/>
              </a:rPr>
              <a:t>Tested Material</a:t>
            </a:r>
          </a:p>
          <a:p>
            <a:pPr marL="342900" indent="-342900">
              <a:buFont typeface="+mj-lt"/>
              <a:buAutoNum type="arabicPeriod"/>
            </a:pPr>
            <a:r>
              <a:rPr lang="en-GB" dirty="0">
                <a:solidFill>
                  <a:srgbClr val="0000FF"/>
                </a:solidFill>
                <a:latin typeface="Arial Black" pitchFamily="34" charset="0"/>
              </a:rPr>
              <a:t>Mould</a:t>
            </a:r>
          </a:p>
          <a:p>
            <a:pPr marL="342900" indent="-342900">
              <a:buFont typeface="+mj-lt"/>
              <a:buAutoNum type="arabicPeriod"/>
            </a:pPr>
            <a:r>
              <a:rPr lang="en-GB" dirty="0">
                <a:solidFill>
                  <a:srgbClr val="0000FF"/>
                </a:solidFill>
                <a:latin typeface="Arial Black" pitchFamily="34" charset="0"/>
              </a:rPr>
              <a:t>Registration Device </a:t>
            </a:r>
          </a:p>
          <a:p>
            <a:pPr marL="342900" indent="-342900"/>
            <a:endParaRPr lang="cs-CZ" dirty="0">
              <a:solidFill>
                <a:srgbClr val="0000FF"/>
              </a:solidFill>
              <a:latin typeface="Arial Black"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B265028A-1AC4-4E82-A977-4AB19C6F8BF7}"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a:t>
            </a:fld>
            <a:endParaRPr lang="sk-SK"/>
          </a:p>
        </p:txBody>
      </p:sp>
      <p:pic>
        <p:nvPicPr>
          <p:cNvPr id="5" name="Obrázek 4" descr="img406.jpg"/>
          <p:cNvPicPr>
            <a:picLocks noChangeAspect="1"/>
          </p:cNvPicPr>
          <p:nvPr/>
        </p:nvPicPr>
        <p:blipFill>
          <a:blip r:embed="rId2" cstate="print"/>
          <a:stretch>
            <a:fillRect/>
          </a:stretch>
        </p:blipFill>
        <p:spPr>
          <a:xfrm>
            <a:off x="179512" y="188640"/>
            <a:ext cx="8712968" cy="1847880"/>
          </a:xfrm>
          <a:prstGeom prst="rect">
            <a:avLst/>
          </a:prstGeom>
        </p:spPr>
      </p:pic>
      <p:pic>
        <p:nvPicPr>
          <p:cNvPr id="6" name="Obrázek 5" descr="img411.jpg"/>
          <p:cNvPicPr>
            <a:picLocks noChangeAspect="1"/>
          </p:cNvPicPr>
          <p:nvPr/>
        </p:nvPicPr>
        <p:blipFill>
          <a:blip r:embed="rId3" cstate="print"/>
          <a:stretch>
            <a:fillRect/>
          </a:stretch>
        </p:blipFill>
        <p:spPr>
          <a:xfrm>
            <a:off x="395536" y="1916832"/>
            <a:ext cx="8280920" cy="1993765"/>
          </a:xfrm>
          <a:prstGeom prst="rect">
            <a:avLst/>
          </a:prstGeom>
        </p:spPr>
      </p:pic>
      <p:pic>
        <p:nvPicPr>
          <p:cNvPr id="7" name="Obrázek 6" descr="img412.jpg"/>
          <p:cNvPicPr>
            <a:picLocks noChangeAspect="1"/>
          </p:cNvPicPr>
          <p:nvPr/>
        </p:nvPicPr>
        <p:blipFill>
          <a:blip r:embed="rId4" cstate="print"/>
          <a:stretch>
            <a:fillRect/>
          </a:stretch>
        </p:blipFill>
        <p:spPr>
          <a:xfrm>
            <a:off x="179512" y="4221088"/>
            <a:ext cx="8568952" cy="2324328"/>
          </a:xfrm>
          <a:prstGeom prst="rect">
            <a:avLst/>
          </a:prstGeom>
        </p:spPr>
      </p:pic>
      <p:sp>
        <p:nvSpPr>
          <p:cNvPr id="8" name="TextovéPole 7"/>
          <p:cNvSpPr txBox="1"/>
          <p:nvPr/>
        </p:nvSpPr>
        <p:spPr>
          <a:xfrm>
            <a:off x="251520" y="3933056"/>
            <a:ext cx="8640960" cy="369332"/>
          </a:xfrm>
          <a:prstGeom prst="rect">
            <a:avLst/>
          </a:prstGeom>
          <a:solidFill>
            <a:srgbClr val="FFFF99"/>
          </a:solidFill>
        </p:spPr>
        <p:txBody>
          <a:bodyPr wrap="square" rtlCol="0">
            <a:spAutoFit/>
          </a:bodyPr>
          <a:lstStyle/>
          <a:p>
            <a:r>
              <a:rPr lang="cs-CZ" dirty="0">
                <a:solidFill>
                  <a:srgbClr val="C00000"/>
                </a:solidFill>
                <a:latin typeface="Arial Black" pitchFamily="34" charset="0"/>
              </a:rPr>
              <a:t>cis -1,4 </a:t>
            </a:r>
            <a:r>
              <a:rPr lang="cs-CZ" dirty="0" err="1">
                <a:solidFill>
                  <a:srgbClr val="C00000"/>
                </a:solidFill>
                <a:latin typeface="Arial Black" pitchFamily="34" charset="0"/>
              </a:rPr>
              <a:t>polyizopren</a:t>
            </a:r>
            <a:r>
              <a:rPr lang="cs-CZ" dirty="0">
                <a:solidFill>
                  <a:srgbClr val="C00000"/>
                </a:solidFill>
                <a:latin typeface="Arial Black" pitchFamily="34" charset="0"/>
              </a:rPr>
              <a:t> - Označení se vztahuje k hlavnímu řetězci</a:t>
            </a:r>
          </a:p>
        </p:txBody>
      </p:sp>
      <p:cxnSp>
        <p:nvCxnSpPr>
          <p:cNvPr id="10" name="Přímá spojovací šipka 9"/>
          <p:cNvCxnSpPr/>
          <p:nvPr/>
        </p:nvCxnSpPr>
        <p:spPr>
          <a:xfrm>
            <a:off x="2483768" y="5013176"/>
            <a:ext cx="504056" cy="144016"/>
          </a:xfrm>
          <a:prstGeom prst="straightConnector1">
            <a:avLst/>
          </a:prstGeom>
          <a:ln w="3810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 name="Přímá spojovací šipka 10"/>
          <p:cNvCxnSpPr/>
          <p:nvPr/>
        </p:nvCxnSpPr>
        <p:spPr>
          <a:xfrm flipH="1">
            <a:off x="1835696" y="5013176"/>
            <a:ext cx="360040" cy="216024"/>
          </a:xfrm>
          <a:prstGeom prst="straightConnector1">
            <a:avLst/>
          </a:prstGeom>
          <a:ln w="3810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čára 13"/>
          <p:cNvCxnSpPr/>
          <p:nvPr/>
        </p:nvCxnSpPr>
        <p:spPr>
          <a:xfrm>
            <a:off x="2987824" y="5014514"/>
            <a:ext cx="216024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Přímá spojovací šipka 15"/>
          <p:cNvCxnSpPr/>
          <p:nvPr/>
        </p:nvCxnSpPr>
        <p:spPr>
          <a:xfrm flipH="1">
            <a:off x="6156176" y="4869160"/>
            <a:ext cx="216024" cy="504056"/>
          </a:xfrm>
          <a:prstGeom prst="straightConnector1">
            <a:avLst/>
          </a:prstGeom>
          <a:ln w="38100">
            <a:solidFill>
              <a:srgbClr val="00B05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7" name="Přímá spojovací šipka 16"/>
          <p:cNvCxnSpPr/>
          <p:nvPr/>
        </p:nvCxnSpPr>
        <p:spPr>
          <a:xfrm flipH="1" flipV="1">
            <a:off x="7380312" y="6165304"/>
            <a:ext cx="216024" cy="432048"/>
          </a:xfrm>
          <a:prstGeom prst="straightConnector1">
            <a:avLst/>
          </a:prstGeom>
          <a:ln w="38100">
            <a:solidFill>
              <a:srgbClr val="00B05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CE97E195-A782-4038-A974-1589DB3D9117}"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50</a:t>
            </a:fld>
            <a:endParaRPr lang="sk-SK"/>
          </a:p>
        </p:txBody>
      </p:sp>
      <p:pic>
        <p:nvPicPr>
          <p:cNvPr id="12" name="Obrázek 11" descr="Mooney viscosity rubber_compounds_CURVE GOOGLE IMAGES 0512018.jpg"/>
          <p:cNvPicPr>
            <a:picLocks noChangeAspect="1"/>
          </p:cNvPicPr>
          <p:nvPr/>
        </p:nvPicPr>
        <p:blipFill>
          <a:blip r:embed="rId2" cstate="print"/>
          <a:stretch>
            <a:fillRect/>
          </a:stretch>
        </p:blipFill>
        <p:spPr>
          <a:xfrm>
            <a:off x="0" y="-1"/>
            <a:ext cx="9144000" cy="689838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B2E3794C-24D9-4F3E-89A0-6521B17025B4}"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51</a:t>
            </a:fld>
            <a:endParaRPr lang="sk-SK"/>
          </a:p>
        </p:txBody>
      </p:sp>
      <p:pic>
        <p:nvPicPr>
          <p:cNvPr id="13" name="Obrázek 12" descr="Mooney viscosity CURVE prevulcanization(2)GOOGLE IMAGES 05012018.jpg"/>
          <p:cNvPicPr>
            <a:picLocks noChangeAspect="1"/>
          </p:cNvPicPr>
          <p:nvPr/>
        </p:nvPicPr>
        <p:blipFill>
          <a:blip r:embed="rId2" cstate="print"/>
          <a:stretch>
            <a:fillRect/>
          </a:stretch>
        </p:blipFill>
        <p:spPr>
          <a:xfrm>
            <a:off x="1" y="0"/>
            <a:ext cx="9144000" cy="685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A0D5A7BE-2E52-4981-B65F-2D2545B54406}"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52</a:t>
            </a:fld>
            <a:endParaRPr lang="sk-SK"/>
          </a:p>
        </p:txBody>
      </p:sp>
      <p:sp>
        <p:nvSpPr>
          <p:cNvPr id="5" name="Obdélník 4"/>
          <p:cNvSpPr/>
          <p:nvPr/>
        </p:nvSpPr>
        <p:spPr>
          <a:xfrm>
            <a:off x="107504" y="0"/>
            <a:ext cx="9144000" cy="5909310"/>
          </a:xfrm>
          <a:prstGeom prst="rect">
            <a:avLst/>
          </a:prstGeom>
          <a:solidFill>
            <a:schemeClr val="accent3">
              <a:lumMod val="95000"/>
            </a:schemeClr>
          </a:solidFill>
        </p:spPr>
        <p:txBody>
          <a:bodyPr wrap="square">
            <a:spAutoFit/>
          </a:bodyPr>
          <a:lstStyle/>
          <a:p>
            <a:pPr algn="just"/>
            <a:r>
              <a:rPr lang="en-US" dirty="0"/>
              <a:t>The rubber compound, including the vulcanizing system, is shaped on the mill as 6–8 mm thick sheets. Round-shaped samples with 45 mm diameter are cut from the sheets. The samples are pierced in the middle in order to allow the rotor shaft to pass. Before the beginning of the measurement, the instrument is heated up to 118 degree C. After the sample is introduced, it takes a minute for the sample to reach the thermal equilibrium, and then the rotor is started.</a:t>
            </a:r>
          </a:p>
          <a:p>
            <a:pPr algn="just"/>
            <a:r>
              <a:rPr lang="en-US" dirty="0"/>
              <a:t>The value of Mooney viscosity decreases at the beginning, due to the decrease of the compound viscosity as temperature rises. After about 4 min, a minimum value is reached, which stays constant for a while. This value is indicated as MV. After a certain period of time, vulcanization starts and the Mooney viscosity increases.</a:t>
            </a:r>
          </a:p>
          <a:p>
            <a:pPr algn="just"/>
            <a:r>
              <a:rPr lang="en-US" dirty="0"/>
              <a:t>The following values are indicated on the obtained curve:</a:t>
            </a:r>
          </a:p>
          <a:p>
            <a:pPr algn="just"/>
            <a:r>
              <a:rPr lang="en-US" dirty="0"/>
              <a:t>minimum viscosity MV; scorch time (t5) - the time interval (measured from rotor start) corresponding to a viscosity increase of 5 Mooney units over MV, measured at rotor start. The t5 value indicates the </a:t>
            </a:r>
            <a:r>
              <a:rPr lang="en-US" dirty="0" err="1"/>
              <a:t>prevulcanization</a:t>
            </a:r>
            <a:r>
              <a:rPr lang="en-US" dirty="0"/>
              <a:t> tendency of the compound. The larger t5 is, the lower the </a:t>
            </a:r>
            <a:r>
              <a:rPr lang="en-US" dirty="0" err="1"/>
              <a:t>prevulcanization</a:t>
            </a:r>
            <a:r>
              <a:rPr lang="en-US" dirty="0"/>
              <a:t> tendency, and, therefore, the rubber compound can be more reliably processed on mill, </a:t>
            </a:r>
            <a:r>
              <a:rPr lang="en-US" dirty="0" err="1"/>
              <a:t>calender</a:t>
            </a:r>
            <a:r>
              <a:rPr lang="en-US" dirty="0"/>
              <a:t> or extruder. </a:t>
            </a:r>
            <a:r>
              <a:rPr lang="en-US" baseline="30000" dirty="0">
                <a:hlinkClick r:id="rId2"/>
              </a:rPr>
              <a:t>[3]</a:t>
            </a:r>
            <a:r>
              <a:rPr lang="en-US" dirty="0"/>
              <a:t> vulcanization time (t35) - the time interval (measured from rotor start) corresponding to a viscosity increase of 35 units over the MV value. vulcanization index - Dt30 = t35 - t5 - provides indications about the vulcanizing ability of a rubber compound. A compound with a low vulcanization index, cures more rapidly than a compound with a higher vulcanization index. optimum vulcanization time at the experimental temperature employed (top)</a:t>
            </a:r>
            <a:r>
              <a:rPr lang="cs-CZ" dirty="0"/>
              <a:t>.</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179512" y="188640"/>
            <a:ext cx="8712968" cy="1282154"/>
          </a:xfrm>
        </p:spPr>
        <p:txBody>
          <a:bodyPr/>
          <a:lstStyle/>
          <a:p>
            <a:r>
              <a:rPr lang="cs-CZ" sz="3600" b="1" dirty="0">
                <a:solidFill>
                  <a:srgbClr val="FF0000"/>
                </a:solidFill>
                <a:latin typeface="Arial Black" pitchFamily="34" charset="0"/>
              </a:rPr>
              <a:t>Modifikace přírodního kaučuku 1</a:t>
            </a:r>
            <a:br>
              <a:rPr lang="cs-CZ" sz="2800" b="1" dirty="0">
                <a:solidFill>
                  <a:srgbClr val="FF0000"/>
                </a:solidFill>
              </a:rPr>
            </a:br>
            <a:r>
              <a:rPr lang="cs-CZ" sz="2800" b="1" dirty="0">
                <a:solidFill>
                  <a:srgbClr val="0000FF"/>
                </a:solidFill>
                <a:latin typeface="Arial Black" pitchFamily="34" charset="0"/>
              </a:rPr>
              <a:t>nejběžnější je CHLORACE elementárním chlórem</a:t>
            </a:r>
          </a:p>
        </p:txBody>
      </p:sp>
      <p:sp>
        <p:nvSpPr>
          <p:cNvPr id="2" name="Zástupný symbol pro datum 1"/>
          <p:cNvSpPr>
            <a:spLocks noGrp="1"/>
          </p:cNvSpPr>
          <p:nvPr>
            <p:ph type="dt" sz="half" idx="10"/>
          </p:nvPr>
        </p:nvSpPr>
        <p:spPr/>
        <p:txBody>
          <a:bodyPr/>
          <a:lstStyle/>
          <a:p>
            <a:pPr>
              <a:defRPr/>
            </a:pPr>
            <a:fld id="{A02AFD31-4471-4842-8BF8-80278E8AF8F9}"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53</a:t>
            </a:fld>
            <a:endParaRPr lang="sk-SK"/>
          </a:p>
        </p:txBody>
      </p:sp>
      <p:pic>
        <p:nvPicPr>
          <p:cNvPr id="8" name="Obrázek 7" descr="img560.jpg"/>
          <p:cNvPicPr>
            <a:picLocks noChangeAspect="1"/>
          </p:cNvPicPr>
          <p:nvPr/>
        </p:nvPicPr>
        <p:blipFill>
          <a:blip r:embed="rId2" cstate="print"/>
          <a:stretch>
            <a:fillRect/>
          </a:stretch>
        </p:blipFill>
        <p:spPr>
          <a:xfrm rot="5400000">
            <a:off x="3025543" y="-497150"/>
            <a:ext cx="2880320" cy="7132221"/>
          </a:xfrm>
          <a:prstGeom prst="rect">
            <a:avLst/>
          </a:prstGeom>
        </p:spPr>
      </p:pic>
      <p:sp>
        <p:nvSpPr>
          <p:cNvPr id="9" name="TextovéPole 8"/>
          <p:cNvSpPr txBox="1"/>
          <p:nvPr/>
        </p:nvSpPr>
        <p:spPr>
          <a:xfrm>
            <a:off x="683568" y="5301208"/>
            <a:ext cx="7992888" cy="1077218"/>
          </a:xfrm>
          <a:prstGeom prst="rect">
            <a:avLst/>
          </a:prstGeom>
          <a:noFill/>
        </p:spPr>
        <p:txBody>
          <a:bodyPr wrap="square" rtlCol="0">
            <a:spAutoFit/>
          </a:bodyPr>
          <a:lstStyle/>
          <a:p>
            <a:pPr algn="ctr"/>
            <a:r>
              <a:rPr lang="cs-CZ" sz="3200" b="1" dirty="0">
                <a:solidFill>
                  <a:srgbClr val="FF0000"/>
                </a:solidFill>
              </a:rPr>
              <a:t>Jsou zachovány dvojné vazby &gt; zachována možnost vulkanizace</a:t>
            </a:r>
          </a:p>
        </p:txBody>
      </p:sp>
      <p:sp>
        <p:nvSpPr>
          <p:cNvPr id="11" name="TextovéPole 10"/>
          <p:cNvSpPr txBox="1"/>
          <p:nvPr/>
        </p:nvSpPr>
        <p:spPr>
          <a:xfrm>
            <a:off x="251520" y="4437112"/>
            <a:ext cx="8640960" cy="954107"/>
          </a:xfrm>
          <a:prstGeom prst="rect">
            <a:avLst/>
          </a:prstGeom>
          <a:noFill/>
        </p:spPr>
        <p:txBody>
          <a:bodyPr wrap="square" rtlCol="0">
            <a:spAutoFit/>
          </a:bodyPr>
          <a:lstStyle/>
          <a:p>
            <a:r>
              <a:rPr lang="cs-CZ" sz="2800" u="sng" dirty="0">
                <a:solidFill>
                  <a:srgbClr val="C00000"/>
                </a:solidFill>
                <a:latin typeface="Arial Black" pitchFamily="34" charset="0"/>
              </a:rPr>
              <a:t>Zde je toto demonstrováno na:</a:t>
            </a:r>
          </a:p>
          <a:p>
            <a:r>
              <a:rPr lang="cs-CZ" sz="2800" dirty="0">
                <a:solidFill>
                  <a:srgbClr val="C00000"/>
                </a:solidFill>
                <a:latin typeface="Arial Black" pitchFamily="34" charset="0"/>
              </a:rPr>
              <a:t>Trans &gt; GUTAPERČA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51520" y="274638"/>
            <a:ext cx="8435280" cy="1282154"/>
          </a:xfrm>
        </p:spPr>
        <p:txBody>
          <a:bodyPr/>
          <a:lstStyle/>
          <a:p>
            <a:r>
              <a:rPr lang="cs-CZ" sz="3600" b="1" dirty="0">
                <a:solidFill>
                  <a:srgbClr val="FF0000"/>
                </a:solidFill>
                <a:latin typeface="Arial Black" pitchFamily="34" charset="0"/>
              </a:rPr>
              <a:t>Modifikace přírodního kaučuku 2</a:t>
            </a:r>
            <a:br>
              <a:rPr lang="cs-CZ" sz="2800" b="1" dirty="0">
                <a:solidFill>
                  <a:srgbClr val="FF0000"/>
                </a:solidFill>
              </a:rPr>
            </a:br>
            <a:r>
              <a:rPr lang="cs-CZ" b="1" dirty="0">
                <a:solidFill>
                  <a:srgbClr val="008000"/>
                </a:solidFill>
                <a:latin typeface="Arial Black" pitchFamily="34" charset="0"/>
              </a:rPr>
              <a:t>méně obvyklé postupy</a:t>
            </a:r>
            <a:endParaRPr lang="cs-CZ" sz="2800" b="1" dirty="0">
              <a:solidFill>
                <a:srgbClr val="008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fld id="{F2E9098C-B679-4BB9-B3B3-5B511659A5F7}"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54</a:t>
            </a:fld>
            <a:endParaRPr lang="sk-SK"/>
          </a:p>
        </p:txBody>
      </p:sp>
      <p:pic>
        <p:nvPicPr>
          <p:cNvPr id="10" name="Obrázek 9" descr="reakce přír. kaučuku s HCl.jpg"/>
          <p:cNvPicPr>
            <a:picLocks noChangeAspect="1"/>
          </p:cNvPicPr>
          <p:nvPr/>
        </p:nvPicPr>
        <p:blipFill>
          <a:blip r:embed="rId2" cstate="print"/>
          <a:stretch>
            <a:fillRect/>
          </a:stretch>
        </p:blipFill>
        <p:spPr>
          <a:xfrm rot="16200000">
            <a:off x="3673498" y="-1865186"/>
            <a:ext cx="1797004" cy="8496944"/>
          </a:xfrm>
          <a:prstGeom prst="rect">
            <a:avLst/>
          </a:prstGeom>
        </p:spPr>
      </p:pic>
      <p:pic>
        <p:nvPicPr>
          <p:cNvPr id="11" name="Obrázek 10" descr="chlorace &amp; cyklizace přír. kaučuku.jpg"/>
          <p:cNvPicPr>
            <a:picLocks noChangeAspect="1"/>
          </p:cNvPicPr>
          <p:nvPr/>
        </p:nvPicPr>
        <p:blipFill>
          <a:blip r:embed="rId3" cstate="print"/>
          <a:stretch>
            <a:fillRect/>
          </a:stretch>
        </p:blipFill>
        <p:spPr>
          <a:xfrm rot="16200000">
            <a:off x="3419873" y="44624"/>
            <a:ext cx="2520279" cy="8280920"/>
          </a:xfrm>
          <a:prstGeom prst="rect">
            <a:avLst/>
          </a:prstGeom>
        </p:spPr>
      </p:pic>
      <p:sp>
        <p:nvSpPr>
          <p:cNvPr id="12" name="TextovéPole 11"/>
          <p:cNvSpPr txBox="1"/>
          <p:nvPr/>
        </p:nvSpPr>
        <p:spPr>
          <a:xfrm>
            <a:off x="539552" y="5301208"/>
            <a:ext cx="8352928" cy="830997"/>
          </a:xfrm>
          <a:prstGeom prst="rect">
            <a:avLst/>
          </a:prstGeom>
          <a:noFill/>
        </p:spPr>
        <p:txBody>
          <a:bodyPr wrap="square" rtlCol="0">
            <a:spAutoFit/>
          </a:bodyPr>
          <a:lstStyle/>
          <a:p>
            <a:r>
              <a:rPr lang="cs-CZ" sz="2400" dirty="0">
                <a:solidFill>
                  <a:srgbClr val="008000"/>
                </a:solidFill>
                <a:latin typeface="Arial Black" pitchFamily="34" charset="0"/>
              </a:rPr>
              <a:t>Kysele katalyzovaná adice H</a:t>
            </a:r>
            <a:r>
              <a:rPr lang="cs-CZ" sz="2400" baseline="30000" dirty="0">
                <a:solidFill>
                  <a:srgbClr val="008000"/>
                </a:solidFill>
                <a:latin typeface="Arial Black" pitchFamily="34" charset="0"/>
              </a:rPr>
              <a:t>+</a:t>
            </a:r>
            <a:r>
              <a:rPr lang="cs-CZ" sz="2400" dirty="0">
                <a:solidFill>
                  <a:srgbClr val="008000"/>
                </a:solidFill>
                <a:latin typeface="Arial Black" pitchFamily="34" charset="0"/>
              </a:rPr>
              <a:t> na dvojné vazby, izomerizace a cyklizace &gt; CYKLOKAUČUK</a:t>
            </a:r>
          </a:p>
        </p:txBody>
      </p:sp>
      <p:sp>
        <p:nvSpPr>
          <p:cNvPr id="9" name="TextovéPole 8"/>
          <p:cNvSpPr txBox="1"/>
          <p:nvPr/>
        </p:nvSpPr>
        <p:spPr>
          <a:xfrm>
            <a:off x="539552" y="2348880"/>
            <a:ext cx="1440160" cy="523220"/>
          </a:xfrm>
          <a:prstGeom prst="rect">
            <a:avLst/>
          </a:prstGeom>
          <a:noFill/>
        </p:spPr>
        <p:txBody>
          <a:bodyPr wrap="square" rtlCol="0">
            <a:spAutoFit/>
          </a:bodyPr>
          <a:lstStyle/>
          <a:p>
            <a:r>
              <a:rPr lang="cs-CZ" sz="2800" dirty="0">
                <a:solidFill>
                  <a:srgbClr val="C00000"/>
                </a:solidFill>
                <a:latin typeface="Arial Black" pitchFamily="34" charset="0"/>
              </a:rPr>
              <a:t>Trans!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0" y="0"/>
            <a:ext cx="8435280" cy="1282154"/>
          </a:xfrm>
        </p:spPr>
        <p:txBody>
          <a:bodyPr/>
          <a:lstStyle/>
          <a:p>
            <a:r>
              <a:rPr lang="cs-CZ" sz="3600" b="1" dirty="0">
                <a:solidFill>
                  <a:srgbClr val="FF0000"/>
                </a:solidFill>
                <a:latin typeface="Arial Black" pitchFamily="34" charset="0"/>
              </a:rPr>
              <a:t>Modifikace přírodního kaučuku </a:t>
            </a:r>
            <a:br>
              <a:rPr lang="cs-CZ" sz="2800" b="1" dirty="0">
                <a:solidFill>
                  <a:srgbClr val="FF0000"/>
                </a:solidFill>
              </a:rPr>
            </a:br>
            <a:r>
              <a:rPr lang="cs-CZ" b="1" dirty="0" err="1">
                <a:solidFill>
                  <a:srgbClr val="008000"/>
                </a:solidFill>
                <a:latin typeface="Arial Black" pitchFamily="34" charset="0"/>
              </a:rPr>
              <a:t>maleinace</a:t>
            </a:r>
            <a:r>
              <a:rPr lang="cs-CZ" b="1" dirty="0">
                <a:solidFill>
                  <a:srgbClr val="008000"/>
                </a:solidFill>
                <a:latin typeface="Arial Black" pitchFamily="34" charset="0"/>
              </a:rPr>
              <a:t> kaučuku</a:t>
            </a:r>
            <a:endParaRPr lang="cs-CZ" sz="2800" b="1" dirty="0">
              <a:solidFill>
                <a:srgbClr val="008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fld id="{BDE86E98-AA87-4504-B02D-369F6C8F6DBF}"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55</a:t>
            </a:fld>
            <a:endParaRPr lang="sk-SK"/>
          </a:p>
        </p:txBody>
      </p:sp>
      <p:pic>
        <p:nvPicPr>
          <p:cNvPr id="13" name="Obrázek 12" descr="maleinace přírodního kaučuku.jpg"/>
          <p:cNvPicPr>
            <a:picLocks noChangeAspect="1"/>
          </p:cNvPicPr>
          <p:nvPr/>
        </p:nvPicPr>
        <p:blipFill>
          <a:blip r:embed="rId2" cstate="print"/>
          <a:stretch>
            <a:fillRect/>
          </a:stretch>
        </p:blipFill>
        <p:spPr>
          <a:xfrm>
            <a:off x="-1" y="3645024"/>
            <a:ext cx="9001603" cy="3055592"/>
          </a:xfrm>
          <a:prstGeom prst="rect">
            <a:avLst/>
          </a:prstGeom>
        </p:spPr>
      </p:pic>
      <p:sp>
        <p:nvSpPr>
          <p:cNvPr id="14" name="TextovéPole 13"/>
          <p:cNvSpPr txBox="1"/>
          <p:nvPr/>
        </p:nvSpPr>
        <p:spPr>
          <a:xfrm>
            <a:off x="0" y="1268760"/>
            <a:ext cx="9144000" cy="3108543"/>
          </a:xfrm>
          <a:prstGeom prst="rect">
            <a:avLst/>
          </a:prstGeom>
          <a:noFill/>
        </p:spPr>
        <p:txBody>
          <a:bodyPr wrap="square" rtlCol="0">
            <a:spAutoFit/>
          </a:bodyPr>
          <a:lstStyle/>
          <a:p>
            <a:pPr>
              <a:buFont typeface="Arial" pitchFamily="34" charset="0"/>
              <a:buChar char="•"/>
            </a:pPr>
            <a:r>
              <a:rPr lang="cs-CZ" sz="2800" dirty="0">
                <a:solidFill>
                  <a:srgbClr val="0000FF"/>
                </a:solidFill>
                <a:latin typeface="Arial Black" pitchFamily="34" charset="0"/>
              </a:rPr>
              <a:t> Radikálová iniciace</a:t>
            </a:r>
          </a:p>
          <a:p>
            <a:pPr>
              <a:buFont typeface="Arial" pitchFamily="34" charset="0"/>
              <a:buChar char="•"/>
            </a:pPr>
            <a:r>
              <a:rPr lang="cs-CZ" sz="2800" dirty="0">
                <a:solidFill>
                  <a:srgbClr val="0000FF"/>
                </a:solidFill>
                <a:latin typeface="Arial Black" pitchFamily="34" charset="0"/>
              </a:rPr>
              <a:t> </a:t>
            </a:r>
            <a:r>
              <a:rPr lang="cs-CZ" sz="2800" dirty="0" err="1">
                <a:solidFill>
                  <a:srgbClr val="0000FF"/>
                </a:solidFill>
                <a:latin typeface="Arial Black" pitchFamily="34" charset="0"/>
              </a:rPr>
              <a:t>Reagentem</a:t>
            </a:r>
            <a:r>
              <a:rPr lang="cs-CZ" sz="2800" dirty="0">
                <a:solidFill>
                  <a:srgbClr val="0000FF"/>
                </a:solidFill>
                <a:latin typeface="Arial Black" pitchFamily="34" charset="0"/>
              </a:rPr>
              <a:t> je AHHYDRID KYSELINY MALEINOVÉ</a:t>
            </a:r>
          </a:p>
          <a:p>
            <a:pPr>
              <a:buFont typeface="Arial" pitchFamily="34" charset="0"/>
              <a:buChar char="•"/>
            </a:pPr>
            <a:r>
              <a:rPr lang="cs-CZ" sz="2800" dirty="0">
                <a:solidFill>
                  <a:srgbClr val="0000FF"/>
                </a:solidFill>
                <a:latin typeface="Arial Black" pitchFamily="34" charset="0"/>
              </a:rPr>
              <a:t> Výsledkem je ROUBOVANÝ KOPOLYMER</a:t>
            </a:r>
          </a:p>
          <a:p>
            <a:pPr>
              <a:buFont typeface="Arial" pitchFamily="34" charset="0"/>
              <a:buChar char="•"/>
            </a:pPr>
            <a:r>
              <a:rPr lang="cs-CZ" sz="2800" dirty="0">
                <a:solidFill>
                  <a:srgbClr val="0000FF"/>
                </a:solidFill>
                <a:latin typeface="Arial Black" pitchFamily="34" charset="0"/>
              </a:rPr>
              <a:t> </a:t>
            </a:r>
            <a:r>
              <a:rPr lang="cs-CZ" sz="2800" dirty="0">
                <a:solidFill>
                  <a:srgbClr val="008000"/>
                </a:solidFill>
                <a:latin typeface="Arial Black" pitchFamily="34" charset="0"/>
              </a:rPr>
              <a:t>ÚČELEM JE ZVÝŠENÍ ADHEZE K POLÁRNÍM LÁTKÁM, NAPŘ. VÁPEVEC, SKLENĚNÉ VLÁKNO, KOVY ATD.</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fld id="{5638ECBB-CAF3-477F-AE63-F8F1797EEC39}"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56</a:t>
            </a:fld>
            <a:endParaRPr lang="sk-SK"/>
          </a:p>
        </p:txBody>
      </p:sp>
      <p:sp>
        <p:nvSpPr>
          <p:cNvPr id="8" name="Nadpis 4"/>
          <p:cNvSpPr txBox="1">
            <a:spLocks/>
          </p:cNvSpPr>
          <p:nvPr/>
        </p:nvSpPr>
        <p:spPr>
          <a:xfrm>
            <a:off x="457200" y="274638"/>
            <a:ext cx="8229600" cy="99412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1" i="0" u="none" strike="noStrike" kern="0" cap="none" spc="0" normalizeH="0" baseline="0" noProof="0" dirty="0">
                <a:ln>
                  <a:noFill/>
                </a:ln>
                <a:solidFill>
                  <a:srgbClr val="FF0000"/>
                </a:solidFill>
                <a:effectLst/>
                <a:uLnTx/>
                <a:uFillTx/>
                <a:latin typeface="+mj-lt"/>
                <a:ea typeface="+mj-ea"/>
                <a:cs typeface="+mj-cs"/>
              </a:rPr>
              <a:t>Modifikace přírodního kaučuku (</a:t>
            </a:r>
            <a:r>
              <a:rPr kumimoji="0" lang="cs-CZ" sz="3200" b="1" i="0" u="sng" strike="noStrike" kern="0" cap="none" spc="0" normalizeH="0" baseline="0" noProof="0" dirty="0">
                <a:ln>
                  <a:noFill/>
                </a:ln>
                <a:solidFill>
                  <a:srgbClr val="0000FF"/>
                </a:solidFill>
                <a:effectLst/>
                <a:uLnTx/>
                <a:uFillTx/>
                <a:latin typeface="Arial Black" pitchFamily="34" charset="0"/>
                <a:ea typeface="+mj-ea"/>
                <a:cs typeface="+mj-cs"/>
              </a:rPr>
              <a:t>NE PRYŽE</a:t>
            </a:r>
            <a:r>
              <a:rPr kumimoji="0" lang="cs-CZ" sz="2800" b="1" i="0" u="none" strike="noStrike" kern="0" cap="none" spc="0" normalizeH="0" baseline="0" noProof="0" dirty="0">
                <a:ln>
                  <a:noFill/>
                </a:ln>
                <a:solidFill>
                  <a:srgbClr val="FF0000"/>
                </a:solidFill>
                <a:effectLst/>
                <a:uLnTx/>
                <a:uFillTx/>
                <a:latin typeface="+mj-lt"/>
                <a:ea typeface="+mj-ea"/>
                <a:cs typeface="+mj-cs"/>
              </a:rPr>
              <a:t>)</a:t>
            </a:r>
            <a:br>
              <a:rPr kumimoji="0" lang="cs-CZ" sz="2800" b="1" i="0" u="none" strike="noStrike" kern="0" cap="none" spc="0" normalizeH="0" baseline="0" noProof="0" dirty="0">
                <a:ln>
                  <a:noFill/>
                </a:ln>
                <a:solidFill>
                  <a:srgbClr val="FF0000"/>
                </a:solidFill>
                <a:effectLst/>
                <a:uLnTx/>
                <a:uFillTx/>
                <a:latin typeface="+mj-lt"/>
                <a:ea typeface="+mj-ea"/>
                <a:cs typeface="+mj-cs"/>
              </a:rPr>
            </a:br>
            <a:r>
              <a:rPr kumimoji="0" lang="cs-CZ" sz="2800" b="1" i="0" u="none" strike="noStrike" kern="0" cap="none" spc="0" normalizeH="0" baseline="0" noProof="0" dirty="0">
                <a:ln>
                  <a:noFill/>
                </a:ln>
                <a:solidFill>
                  <a:srgbClr val="FF0000"/>
                </a:solidFill>
                <a:effectLst/>
                <a:uLnTx/>
                <a:uFillTx/>
                <a:latin typeface="+mj-lt"/>
                <a:ea typeface="+mj-ea"/>
                <a:cs typeface="+mj-cs"/>
              </a:rPr>
              <a:t>a její</a:t>
            </a:r>
            <a:r>
              <a:rPr kumimoji="0" lang="cs-CZ" sz="2800" b="1" i="0" u="none" strike="noStrike" kern="0" cap="none" spc="0" normalizeH="0" noProof="0" dirty="0">
                <a:ln>
                  <a:noFill/>
                </a:ln>
                <a:solidFill>
                  <a:srgbClr val="FF0000"/>
                </a:solidFill>
                <a:effectLst/>
                <a:uLnTx/>
                <a:uFillTx/>
                <a:latin typeface="+mj-lt"/>
                <a:ea typeface="+mj-ea"/>
                <a:cs typeface="+mj-cs"/>
              </a:rPr>
              <a:t> využití</a:t>
            </a:r>
            <a:endParaRPr kumimoji="0" lang="cs-CZ" sz="2800" b="1" i="0" u="none" strike="noStrike" kern="0" cap="none" spc="0" normalizeH="0" baseline="0" noProof="0" dirty="0">
              <a:ln>
                <a:noFill/>
              </a:ln>
              <a:solidFill>
                <a:srgbClr val="FF0000"/>
              </a:solidFill>
              <a:effectLst/>
              <a:uLnTx/>
              <a:uFillTx/>
              <a:latin typeface="+mj-lt"/>
              <a:ea typeface="+mj-ea"/>
              <a:cs typeface="+mj-cs"/>
            </a:endParaRPr>
          </a:p>
        </p:txBody>
      </p:sp>
      <p:graphicFrame>
        <p:nvGraphicFramePr>
          <p:cNvPr id="9" name="Tabulka 8"/>
          <p:cNvGraphicFramePr>
            <a:graphicFrameLocks noGrp="1"/>
          </p:cNvGraphicFramePr>
          <p:nvPr/>
        </p:nvGraphicFramePr>
        <p:xfrm>
          <a:off x="0" y="1268760"/>
          <a:ext cx="9143999" cy="4541520"/>
        </p:xfrm>
        <a:graphic>
          <a:graphicData uri="http://schemas.openxmlformats.org/drawingml/2006/table">
            <a:tbl>
              <a:tblPr firstRow="1" bandRow="1">
                <a:tableStyleId>{5C22544A-7EE6-4342-B048-85BDC9FD1C3A}</a:tableStyleId>
              </a:tblPr>
              <a:tblGrid>
                <a:gridCol w="2601310">
                  <a:extLst>
                    <a:ext uri="{9D8B030D-6E8A-4147-A177-3AD203B41FA5}">
                      <a16:colId xmlns:a16="http://schemas.microsoft.com/office/drawing/2014/main" val="20000"/>
                    </a:ext>
                  </a:extLst>
                </a:gridCol>
                <a:gridCol w="3494689">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70840">
                <a:tc>
                  <a:txBody>
                    <a:bodyPr/>
                    <a:lstStyle/>
                    <a:p>
                      <a:pPr algn="ctr"/>
                      <a:r>
                        <a:rPr lang="cs-CZ" sz="2800" dirty="0">
                          <a:solidFill>
                            <a:srgbClr val="FF0000"/>
                          </a:solidFill>
                        </a:rPr>
                        <a:t>Typ</a:t>
                      </a:r>
                    </a:p>
                  </a:txBody>
                  <a:tcPr/>
                </a:tc>
                <a:tc>
                  <a:txBody>
                    <a:bodyPr/>
                    <a:lstStyle/>
                    <a:p>
                      <a:pPr algn="ctr"/>
                      <a:r>
                        <a:rPr lang="cs-CZ" sz="2800" dirty="0">
                          <a:solidFill>
                            <a:srgbClr val="FF0000"/>
                          </a:solidFill>
                        </a:rPr>
                        <a:t>Vlastnosti</a:t>
                      </a:r>
                    </a:p>
                  </a:txBody>
                  <a:tcPr/>
                </a:tc>
                <a:tc>
                  <a:txBody>
                    <a:bodyPr/>
                    <a:lstStyle/>
                    <a:p>
                      <a:pPr algn="ctr"/>
                      <a:r>
                        <a:rPr lang="cs-CZ" sz="2800" dirty="0">
                          <a:solidFill>
                            <a:srgbClr val="FF0000"/>
                          </a:solidFill>
                        </a:rPr>
                        <a:t>Použití</a:t>
                      </a:r>
                    </a:p>
                  </a:txBody>
                  <a:tcPr/>
                </a:tc>
                <a:extLst>
                  <a:ext uri="{0D108BD9-81ED-4DB2-BD59-A6C34878D82A}">
                    <a16:rowId xmlns:a16="http://schemas.microsoft.com/office/drawing/2014/main" val="10000"/>
                  </a:ext>
                </a:extLst>
              </a:tr>
              <a:tr h="370840">
                <a:tc>
                  <a:txBody>
                    <a:bodyPr/>
                    <a:lstStyle/>
                    <a:p>
                      <a:r>
                        <a:rPr lang="cs-CZ" sz="2800" b="1" dirty="0" err="1">
                          <a:solidFill>
                            <a:srgbClr val="C00000"/>
                          </a:solidFill>
                        </a:rPr>
                        <a:t>Chlorkaučuk</a:t>
                      </a:r>
                      <a:endParaRPr lang="cs-CZ" b="1" dirty="0">
                        <a:solidFill>
                          <a:srgbClr val="C00000"/>
                        </a:solidFill>
                      </a:endParaRPr>
                    </a:p>
                    <a:p>
                      <a:r>
                        <a:rPr lang="cs-CZ" dirty="0">
                          <a:solidFill>
                            <a:srgbClr val="C00000"/>
                          </a:solidFill>
                        </a:rPr>
                        <a:t>(obsahy chlóru až 60 % hmot.)</a:t>
                      </a:r>
                    </a:p>
                  </a:txBody>
                  <a:tcPr/>
                </a:tc>
                <a:tc>
                  <a:txBody>
                    <a:bodyPr/>
                    <a:lstStyle/>
                    <a:p>
                      <a:r>
                        <a:rPr lang="cs-CZ" sz="2000" dirty="0" err="1">
                          <a:solidFill>
                            <a:srgbClr val="C00000"/>
                          </a:solidFill>
                        </a:rPr>
                        <a:t>Filmotvorný</a:t>
                      </a:r>
                      <a:r>
                        <a:rPr lang="cs-CZ" sz="2000" dirty="0">
                          <a:solidFill>
                            <a:srgbClr val="C00000"/>
                          </a:solidFill>
                        </a:rPr>
                        <a:t>, lepší chemická stabilita, snížená hořlavost, ROZPUSTNOST V ORANICKÝCH ROZPOUŠTĚDLECH</a:t>
                      </a:r>
                    </a:p>
                  </a:txBody>
                  <a:tcPr/>
                </a:tc>
                <a:tc>
                  <a:txBody>
                    <a:bodyPr/>
                    <a:lstStyle/>
                    <a:p>
                      <a:r>
                        <a:rPr lang="cs-CZ" sz="2400" b="1" dirty="0">
                          <a:solidFill>
                            <a:srgbClr val="C00000"/>
                          </a:solidFill>
                          <a:latin typeface="Arial Black" pitchFamily="34" charset="0"/>
                        </a:rPr>
                        <a:t>Nátěrové hmoty (chemické provozy, </a:t>
                      </a:r>
                      <a:r>
                        <a:rPr lang="cs-CZ" sz="2000" b="1" dirty="0">
                          <a:solidFill>
                            <a:srgbClr val="C00000"/>
                          </a:solidFill>
                        </a:rPr>
                        <a:t>např. škrobárny a cukrovary)</a:t>
                      </a:r>
                      <a:r>
                        <a:rPr lang="cs-CZ" sz="2000" dirty="0">
                          <a:solidFill>
                            <a:srgbClr val="C00000"/>
                          </a:solidFill>
                        </a:rPr>
                        <a:t>, lepidla</a:t>
                      </a:r>
                    </a:p>
                  </a:txBody>
                  <a:tcPr/>
                </a:tc>
                <a:extLst>
                  <a:ext uri="{0D108BD9-81ED-4DB2-BD59-A6C34878D82A}">
                    <a16:rowId xmlns:a16="http://schemas.microsoft.com/office/drawing/2014/main" val="10001"/>
                  </a:ext>
                </a:extLst>
              </a:tr>
              <a:tr h="370840">
                <a:tc>
                  <a:txBody>
                    <a:bodyPr/>
                    <a:lstStyle/>
                    <a:p>
                      <a:r>
                        <a:rPr lang="cs-CZ" sz="2800" b="1" dirty="0">
                          <a:solidFill>
                            <a:srgbClr val="008000"/>
                          </a:solidFill>
                        </a:rPr>
                        <a:t>Kaučuk </a:t>
                      </a:r>
                      <a:r>
                        <a:rPr lang="cs-CZ" sz="2800" b="1" dirty="0" err="1">
                          <a:solidFill>
                            <a:srgbClr val="008000"/>
                          </a:solidFill>
                        </a:rPr>
                        <a:t>hydrochlorid</a:t>
                      </a:r>
                      <a:endParaRPr lang="cs-CZ" sz="2800" b="1" dirty="0">
                        <a:solidFill>
                          <a:srgbClr val="008000"/>
                        </a:solidFill>
                      </a:endParaRPr>
                    </a:p>
                    <a:p>
                      <a:r>
                        <a:rPr lang="cs-CZ" dirty="0">
                          <a:solidFill>
                            <a:srgbClr val="008000"/>
                          </a:solidFill>
                        </a:rPr>
                        <a:t>(modifikace pomocí plynného </a:t>
                      </a:r>
                      <a:r>
                        <a:rPr lang="cs-CZ" dirty="0" err="1">
                          <a:solidFill>
                            <a:srgbClr val="008000"/>
                          </a:solidFill>
                        </a:rPr>
                        <a:t>HCl</a:t>
                      </a:r>
                      <a:r>
                        <a:rPr lang="cs-CZ" dirty="0">
                          <a:solidFill>
                            <a:srgbClr val="008000"/>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a:solidFill>
                            <a:srgbClr val="008000"/>
                          </a:solidFill>
                        </a:rPr>
                        <a:t>(obsahy chlóru až 35 % hmot.)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dirty="0" err="1">
                          <a:solidFill>
                            <a:srgbClr val="008000"/>
                          </a:solidFill>
                        </a:rPr>
                        <a:t>Filmotvorný</a:t>
                      </a:r>
                      <a:r>
                        <a:rPr lang="cs-CZ" sz="2000" dirty="0">
                          <a:solidFill>
                            <a:srgbClr val="008000"/>
                          </a:solidFill>
                        </a:rPr>
                        <a:t>, lepší chemická stabilita než přírodní kaučuk, ale horší než </a:t>
                      </a:r>
                      <a:r>
                        <a:rPr lang="cs-CZ" sz="2000" dirty="0" err="1">
                          <a:solidFill>
                            <a:srgbClr val="008000"/>
                          </a:solidFill>
                        </a:rPr>
                        <a:t>chlorkaučuk</a:t>
                      </a:r>
                      <a:r>
                        <a:rPr lang="cs-CZ" sz="2000" dirty="0">
                          <a:solidFill>
                            <a:srgbClr val="008000"/>
                          </a:solidFill>
                        </a:rPr>
                        <a:t>. snížená hořlavost, ROZPUSTNOST V ORANICKÝCH ROZPOUŠTĚDLECH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3200" dirty="0">
                          <a:solidFill>
                            <a:srgbClr val="008000"/>
                          </a:solidFill>
                          <a:latin typeface="Arial Black" pitchFamily="34" charset="0"/>
                        </a:rPr>
                        <a:t>Fólie,</a:t>
                      </a:r>
                      <a:r>
                        <a:rPr lang="cs-CZ" sz="3200" baseline="0" dirty="0">
                          <a:solidFill>
                            <a:srgbClr val="008000"/>
                          </a:solidFill>
                          <a:latin typeface="Arial Black" pitchFamily="34" charset="0"/>
                        </a:rPr>
                        <a:t> šlichty pro textilní vlákna</a:t>
                      </a:r>
                      <a:endParaRPr lang="cs-CZ" sz="3200" dirty="0">
                        <a:solidFill>
                          <a:srgbClr val="008000"/>
                        </a:solidFill>
                        <a:latin typeface="Arial Black" pitchFamily="34" charset="0"/>
                      </a:endParaRPr>
                    </a:p>
                    <a:p>
                      <a:endParaRPr lang="cs-CZ" sz="3200" dirty="0">
                        <a:solidFill>
                          <a:srgbClr val="008000"/>
                        </a:solidFill>
                        <a:latin typeface="Arial Black" pitchFamily="34" charset="0"/>
                      </a:endParaRPr>
                    </a:p>
                  </a:txBody>
                  <a:tcPr/>
                </a:tc>
                <a:extLst>
                  <a:ext uri="{0D108BD9-81ED-4DB2-BD59-A6C34878D82A}">
                    <a16:rowId xmlns:a16="http://schemas.microsoft.com/office/drawing/2014/main" val="10002"/>
                  </a:ext>
                </a:extLst>
              </a:tr>
            </a:tbl>
          </a:graphicData>
        </a:graphic>
      </p:graphicFrame>
      <p:sp>
        <p:nvSpPr>
          <p:cNvPr id="10" name="TextovéPole 9"/>
          <p:cNvSpPr txBox="1"/>
          <p:nvPr/>
        </p:nvSpPr>
        <p:spPr>
          <a:xfrm>
            <a:off x="0" y="6027003"/>
            <a:ext cx="9144000" cy="830997"/>
          </a:xfrm>
          <a:prstGeom prst="rect">
            <a:avLst/>
          </a:prstGeom>
          <a:solidFill>
            <a:schemeClr val="bg1">
              <a:lumMod val="95000"/>
            </a:schemeClr>
          </a:solidFill>
          <a:ln w="38100">
            <a:solidFill>
              <a:srgbClr val="FF0000"/>
            </a:solidFill>
          </a:ln>
        </p:spPr>
        <p:txBody>
          <a:bodyPr wrap="square" rtlCol="0">
            <a:spAutoFit/>
          </a:bodyPr>
          <a:lstStyle/>
          <a:p>
            <a:pPr algn="ctr"/>
            <a:r>
              <a:rPr lang="cs-CZ" sz="2400" b="1" dirty="0" err="1">
                <a:solidFill>
                  <a:srgbClr val="0000FF"/>
                </a:solidFill>
                <a:latin typeface="Arial Black" pitchFamily="34" charset="0"/>
              </a:rPr>
              <a:t>Chlorkaučuk</a:t>
            </a:r>
            <a:r>
              <a:rPr lang="cs-CZ" sz="2400" b="1" dirty="0">
                <a:solidFill>
                  <a:srgbClr val="FF0000"/>
                </a:solidFill>
              </a:rPr>
              <a:t> je asi NEJDŮLEŽITĚJŠÍ MODIFIKOVANÝ PŘÍRODNÍ KAUČUK</a:t>
            </a:r>
            <a:endParaRPr lang="cs-CZ" sz="2400" dirty="0">
              <a:solidFill>
                <a:srgbClr val="FF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fld id="{F702A71E-E326-4D3B-A80F-39BF4DE9DE3D}"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57</a:t>
            </a:fld>
            <a:endParaRPr lang="sk-SK"/>
          </a:p>
        </p:txBody>
      </p:sp>
      <p:sp>
        <p:nvSpPr>
          <p:cNvPr id="8" name="Nadpis 4"/>
          <p:cNvSpPr txBox="1">
            <a:spLocks/>
          </p:cNvSpPr>
          <p:nvPr/>
        </p:nvSpPr>
        <p:spPr>
          <a:xfrm>
            <a:off x="457200" y="274638"/>
            <a:ext cx="8229600" cy="99412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1" i="0" u="none" strike="noStrike" kern="0" cap="none" spc="0" normalizeH="0" baseline="0" noProof="0" dirty="0">
                <a:ln>
                  <a:noFill/>
                </a:ln>
                <a:solidFill>
                  <a:srgbClr val="FF0000"/>
                </a:solidFill>
                <a:effectLst/>
                <a:uLnTx/>
                <a:uFillTx/>
                <a:latin typeface="+mj-lt"/>
                <a:ea typeface="+mj-ea"/>
                <a:cs typeface="+mj-cs"/>
              </a:rPr>
              <a:t>Modifikace přírodního kaučuku (</a:t>
            </a:r>
            <a:r>
              <a:rPr kumimoji="0" lang="cs-CZ" sz="3200" b="1" i="0" u="sng" strike="noStrike" kern="0" cap="none" spc="0" normalizeH="0" baseline="0" noProof="0" dirty="0">
                <a:ln>
                  <a:noFill/>
                </a:ln>
                <a:solidFill>
                  <a:srgbClr val="0000FF"/>
                </a:solidFill>
                <a:effectLst/>
                <a:uLnTx/>
                <a:uFillTx/>
                <a:latin typeface="Arial Black" pitchFamily="34" charset="0"/>
                <a:ea typeface="+mj-ea"/>
                <a:cs typeface="+mj-cs"/>
              </a:rPr>
              <a:t>NE PRYŽE</a:t>
            </a:r>
            <a:r>
              <a:rPr kumimoji="0" lang="cs-CZ" sz="2800" b="1" i="0" u="none" strike="noStrike" kern="0" cap="none" spc="0" normalizeH="0" baseline="0" noProof="0" dirty="0">
                <a:ln>
                  <a:noFill/>
                </a:ln>
                <a:solidFill>
                  <a:srgbClr val="FF0000"/>
                </a:solidFill>
                <a:effectLst/>
                <a:uLnTx/>
                <a:uFillTx/>
                <a:latin typeface="+mj-lt"/>
                <a:ea typeface="+mj-ea"/>
                <a:cs typeface="+mj-cs"/>
              </a:rPr>
              <a:t>)</a:t>
            </a:r>
            <a:br>
              <a:rPr kumimoji="0" lang="cs-CZ" sz="2800" b="1" i="0" u="none" strike="noStrike" kern="0" cap="none" spc="0" normalizeH="0" baseline="0" noProof="0" dirty="0">
                <a:ln>
                  <a:noFill/>
                </a:ln>
                <a:solidFill>
                  <a:srgbClr val="FF0000"/>
                </a:solidFill>
                <a:effectLst/>
                <a:uLnTx/>
                <a:uFillTx/>
                <a:latin typeface="+mj-lt"/>
                <a:ea typeface="+mj-ea"/>
                <a:cs typeface="+mj-cs"/>
              </a:rPr>
            </a:br>
            <a:r>
              <a:rPr kumimoji="0" lang="cs-CZ" sz="2800" b="1" i="0" u="none" strike="noStrike" kern="0" cap="none" spc="0" normalizeH="0" baseline="0" noProof="0" dirty="0">
                <a:ln>
                  <a:noFill/>
                </a:ln>
                <a:solidFill>
                  <a:srgbClr val="FF0000"/>
                </a:solidFill>
                <a:effectLst/>
                <a:uLnTx/>
                <a:uFillTx/>
                <a:latin typeface="+mj-lt"/>
                <a:ea typeface="+mj-ea"/>
                <a:cs typeface="+mj-cs"/>
              </a:rPr>
              <a:t>a její</a:t>
            </a:r>
            <a:r>
              <a:rPr kumimoji="0" lang="cs-CZ" sz="2800" b="1" i="0" u="none" strike="noStrike" kern="0" cap="none" spc="0" normalizeH="0" noProof="0" dirty="0">
                <a:ln>
                  <a:noFill/>
                </a:ln>
                <a:solidFill>
                  <a:srgbClr val="FF0000"/>
                </a:solidFill>
                <a:effectLst/>
                <a:uLnTx/>
                <a:uFillTx/>
                <a:latin typeface="+mj-lt"/>
                <a:ea typeface="+mj-ea"/>
                <a:cs typeface="+mj-cs"/>
              </a:rPr>
              <a:t> využití</a:t>
            </a:r>
            <a:endParaRPr kumimoji="0" lang="cs-CZ" sz="2800" b="1" i="0" u="none" strike="noStrike" kern="0" cap="none" spc="0" normalizeH="0" baseline="0" noProof="0" dirty="0">
              <a:ln>
                <a:noFill/>
              </a:ln>
              <a:solidFill>
                <a:srgbClr val="FF0000"/>
              </a:solidFill>
              <a:effectLst/>
              <a:uLnTx/>
              <a:uFillTx/>
              <a:latin typeface="+mj-lt"/>
              <a:ea typeface="+mj-ea"/>
              <a:cs typeface="+mj-cs"/>
            </a:endParaRPr>
          </a:p>
        </p:txBody>
      </p:sp>
      <p:graphicFrame>
        <p:nvGraphicFramePr>
          <p:cNvPr id="9" name="Tabulka 8"/>
          <p:cNvGraphicFramePr>
            <a:graphicFrameLocks noGrp="1"/>
          </p:cNvGraphicFramePr>
          <p:nvPr/>
        </p:nvGraphicFramePr>
        <p:xfrm>
          <a:off x="107504" y="1772816"/>
          <a:ext cx="8928992" cy="3535680"/>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val="20000"/>
                    </a:ext>
                  </a:extLst>
                </a:gridCol>
                <a:gridCol w="3672408">
                  <a:extLst>
                    <a:ext uri="{9D8B030D-6E8A-4147-A177-3AD203B41FA5}">
                      <a16:colId xmlns:a16="http://schemas.microsoft.com/office/drawing/2014/main" val="20001"/>
                    </a:ext>
                  </a:extLst>
                </a:gridCol>
                <a:gridCol w="3024336">
                  <a:extLst>
                    <a:ext uri="{9D8B030D-6E8A-4147-A177-3AD203B41FA5}">
                      <a16:colId xmlns:a16="http://schemas.microsoft.com/office/drawing/2014/main" val="20002"/>
                    </a:ext>
                  </a:extLst>
                </a:gridCol>
              </a:tblGrid>
              <a:tr h="302136">
                <a:tc>
                  <a:txBody>
                    <a:bodyPr/>
                    <a:lstStyle/>
                    <a:p>
                      <a:pPr algn="ctr"/>
                      <a:r>
                        <a:rPr lang="cs-CZ" sz="2800" dirty="0">
                          <a:solidFill>
                            <a:srgbClr val="FF0000"/>
                          </a:solidFill>
                        </a:rPr>
                        <a:t>Typ</a:t>
                      </a:r>
                    </a:p>
                  </a:txBody>
                  <a:tcPr/>
                </a:tc>
                <a:tc>
                  <a:txBody>
                    <a:bodyPr/>
                    <a:lstStyle/>
                    <a:p>
                      <a:pPr algn="ctr"/>
                      <a:r>
                        <a:rPr lang="cs-CZ" sz="2800" dirty="0">
                          <a:solidFill>
                            <a:srgbClr val="FF0000"/>
                          </a:solidFill>
                        </a:rPr>
                        <a:t>Vlastnosti</a:t>
                      </a:r>
                    </a:p>
                  </a:txBody>
                  <a:tcPr/>
                </a:tc>
                <a:tc>
                  <a:txBody>
                    <a:bodyPr/>
                    <a:lstStyle/>
                    <a:p>
                      <a:pPr algn="ctr"/>
                      <a:r>
                        <a:rPr lang="cs-CZ" sz="2800" dirty="0">
                          <a:solidFill>
                            <a:srgbClr val="FF0000"/>
                          </a:solidFill>
                        </a:rPr>
                        <a:t>Použití</a:t>
                      </a:r>
                    </a:p>
                  </a:txBody>
                  <a:tcPr/>
                </a:tc>
                <a:extLst>
                  <a:ext uri="{0D108BD9-81ED-4DB2-BD59-A6C34878D82A}">
                    <a16:rowId xmlns:a16="http://schemas.microsoft.com/office/drawing/2014/main" val="10000"/>
                  </a:ext>
                </a:extLst>
              </a:tr>
              <a:tr h="370840">
                <a:tc>
                  <a:txBody>
                    <a:bodyPr/>
                    <a:lstStyle/>
                    <a:p>
                      <a:r>
                        <a:rPr lang="cs-CZ" sz="2800" dirty="0">
                          <a:solidFill>
                            <a:srgbClr val="0000FF"/>
                          </a:solidFill>
                          <a:latin typeface="Arial Black" pitchFamily="34" charset="0"/>
                        </a:rPr>
                        <a:t>CYKLO</a:t>
                      </a:r>
                    </a:p>
                    <a:p>
                      <a:r>
                        <a:rPr lang="cs-CZ" sz="2800" dirty="0">
                          <a:solidFill>
                            <a:srgbClr val="0000FF"/>
                          </a:solidFill>
                          <a:latin typeface="Arial Black" pitchFamily="34" charset="0"/>
                        </a:rPr>
                        <a:t>KAUČUK</a:t>
                      </a:r>
                      <a:endParaRPr lang="cs-CZ" sz="1600" dirty="0">
                        <a:solidFill>
                          <a:srgbClr val="0000FF"/>
                        </a:solidFill>
                      </a:endParaRPr>
                    </a:p>
                  </a:txBody>
                  <a:tcPr/>
                </a:tc>
                <a:tc>
                  <a:txBody>
                    <a:bodyPr/>
                    <a:lstStyle/>
                    <a:p>
                      <a:r>
                        <a:rPr lang="cs-CZ" sz="2800" b="1" dirty="0" err="1">
                          <a:solidFill>
                            <a:srgbClr val="0000FF"/>
                          </a:solidFill>
                        </a:rPr>
                        <a:t>Filmotvorný</a:t>
                      </a:r>
                      <a:r>
                        <a:rPr lang="cs-CZ" sz="2800" b="1" dirty="0">
                          <a:solidFill>
                            <a:srgbClr val="0000FF"/>
                          </a:solidFill>
                        </a:rPr>
                        <a:t>, ROZPUSTNOST V ORANICKÝCH ROZPOUŠTĚDLECH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3200" b="1" dirty="0">
                          <a:solidFill>
                            <a:srgbClr val="0000FF"/>
                          </a:solidFill>
                        </a:rPr>
                        <a:t>Fólie,</a:t>
                      </a:r>
                      <a:r>
                        <a:rPr lang="cs-CZ" sz="3200" b="1" baseline="0" dirty="0">
                          <a:solidFill>
                            <a:srgbClr val="0000FF"/>
                          </a:solidFill>
                        </a:rPr>
                        <a:t> šlichty pro textilní vlákna, papír, laky, lepidla, tiskové barvy</a:t>
                      </a:r>
                      <a:endParaRPr lang="cs-CZ" sz="3200" b="1" dirty="0">
                        <a:solidFill>
                          <a:srgbClr val="0000FF"/>
                        </a:solidFill>
                      </a:endParaRPr>
                    </a:p>
                    <a:p>
                      <a:endParaRPr lang="cs-CZ" sz="3200" b="1" dirty="0">
                        <a:solidFill>
                          <a:srgbClr val="0000FF"/>
                        </a:solidFill>
                      </a:endParaRP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fld id="{5B71A724-8A55-47EF-BD3D-D17E279F6FFF}"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58</a:t>
            </a:fld>
            <a:endParaRPr lang="sk-SK"/>
          </a:p>
        </p:txBody>
      </p:sp>
      <p:sp>
        <p:nvSpPr>
          <p:cNvPr id="8" name="Nadpis 4"/>
          <p:cNvSpPr txBox="1">
            <a:spLocks/>
          </p:cNvSpPr>
          <p:nvPr/>
        </p:nvSpPr>
        <p:spPr>
          <a:xfrm>
            <a:off x="467544" y="116632"/>
            <a:ext cx="8229600" cy="99412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1" i="0" u="none" strike="noStrike" kern="0" cap="none" spc="0" normalizeH="0" baseline="0" noProof="0" dirty="0">
                <a:ln>
                  <a:noFill/>
                </a:ln>
                <a:solidFill>
                  <a:srgbClr val="FF0000"/>
                </a:solidFill>
                <a:effectLst/>
                <a:uLnTx/>
                <a:uFillTx/>
                <a:latin typeface="+mj-lt"/>
                <a:ea typeface="+mj-ea"/>
                <a:cs typeface="+mj-cs"/>
              </a:rPr>
              <a:t>Modifikace přírodního kaučuku (</a:t>
            </a:r>
            <a:r>
              <a:rPr kumimoji="0" lang="cs-CZ" sz="3200" b="1" i="0" u="sng" strike="noStrike" kern="0" cap="none" spc="0" normalizeH="0" baseline="0" noProof="0" dirty="0">
                <a:ln>
                  <a:noFill/>
                </a:ln>
                <a:solidFill>
                  <a:srgbClr val="0000FF"/>
                </a:solidFill>
                <a:effectLst/>
                <a:uLnTx/>
                <a:uFillTx/>
                <a:latin typeface="Arial Black" pitchFamily="34" charset="0"/>
                <a:ea typeface="+mj-ea"/>
                <a:cs typeface="+mj-cs"/>
              </a:rPr>
              <a:t>NE PRYŽE</a:t>
            </a:r>
            <a:r>
              <a:rPr kumimoji="0" lang="cs-CZ" sz="2800" b="1" i="0" u="none" strike="noStrike" kern="0" cap="none" spc="0" normalizeH="0" baseline="0" noProof="0" dirty="0">
                <a:ln>
                  <a:noFill/>
                </a:ln>
                <a:solidFill>
                  <a:srgbClr val="FF0000"/>
                </a:solidFill>
                <a:effectLst/>
                <a:uLnTx/>
                <a:uFillTx/>
                <a:latin typeface="+mj-lt"/>
                <a:ea typeface="+mj-ea"/>
                <a:cs typeface="+mj-cs"/>
              </a:rPr>
              <a:t>)</a:t>
            </a:r>
            <a:br>
              <a:rPr kumimoji="0" lang="cs-CZ" sz="2800" b="1" i="0" u="none" strike="noStrike" kern="0" cap="none" spc="0" normalizeH="0" baseline="0" noProof="0" dirty="0">
                <a:ln>
                  <a:noFill/>
                </a:ln>
                <a:solidFill>
                  <a:srgbClr val="FF0000"/>
                </a:solidFill>
                <a:effectLst/>
                <a:uLnTx/>
                <a:uFillTx/>
                <a:latin typeface="+mj-lt"/>
                <a:ea typeface="+mj-ea"/>
                <a:cs typeface="+mj-cs"/>
              </a:rPr>
            </a:br>
            <a:r>
              <a:rPr kumimoji="0" lang="cs-CZ" sz="2800" b="1" i="0" u="none" strike="noStrike" kern="0" cap="none" spc="0" normalizeH="0" baseline="0" noProof="0" dirty="0">
                <a:ln>
                  <a:noFill/>
                </a:ln>
                <a:solidFill>
                  <a:srgbClr val="FF0000"/>
                </a:solidFill>
                <a:effectLst/>
                <a:uLnTx/>
                <a:uFillTx/>
                <a:latin typeface="Arial Black" pitchFamily="34" charset="0"/>
                <a:ea typeface="+mj-ea"/>
                <a:cs typeface="+mj-cs"/>
              </a:rPr>
              <a:t>CO JSEM DĚLAL JÁ</a:t>
            </a:r>
          </a:p>
        </p:txBody>
      </p:sp>
      <p:sp>
        <p:nvSpPr>
          <p:cNvPr id="11" name="TextovéPole 10"/>
          <p:cNvSpPr txBox="1"/>
          <p:nvPr/>
        </p:nvSpPr>
        <p:spPr>
          <a:xfrm>
            <a:off x="467544" y="1052736"/>
            <a:ext cx="8208912" cy="5262979"/>
          </a:xfrm>
          <a:prstGeom prst="rect">
            <a:avLst/>
          </a:prstGeom>
          <a:noFill/>
        </p:spPr>
        <p:txBody>
          <a:bodyPr wrap="square" rtlCol="0">
            <a:spAutoFit/>
          </a:bodyPr>
          <a:lstStyle/>
          <a:p>
            <a:r>
              <a:rPr lang="cs-CZ" sz="3200" b="1" dirty="0">
                <a:solidFill>
                  <a:srgbClr val="FF0000"/>
                </a:solidFill>
                <a:latin typeface="Arial Black" pitchFamily="34" charset="0"/>
              </a:rPr>
              <a:t>Nátěrové hmoty škrobárna v Brně</a:t>
            </a:r>
            <a:endParaRPr lang="cs-CZ" sz="2400" dirty="0"/>
          </a:p>
          <a:p>
            <a:r>
              <a:rPr lang="cs-CZ" sz="2800" b="1" dirty="0">
                <a:latin typeface="Arial Black" pitchFamily="34" charset="0"/>
              </a:rPr>
              <a:t>Pracoval jsem v údržbě ve škrobárně, která se připravovala na kampaň (zahájení zpracování brambor). Natíral jsem velké nádoby </a:t>
            </a:r>
            <a:r>
              <a:rPr lang="cs-CZ" sz="2800" b="1" u="sng" dirty="0">
                <a:latin typeface="Arial Black" pitchFamily="34" charset="0"/>
              </a:rPr>
              <a:t>zevnitř</a:t>
            </a:r>
            <a:r>
              <a:rPr lang="cs-CZ" sz="2800" b="1" dirty="0">
                <a:latin typeface="Arial Black" pitchFamily="34" charset="0"/>
              </a:rPr>
              <a:t>.</a:t>
            </a:r>
          </a:p>
          <a:p>
            <a:r>
              <a:rPr lang="cs-CZ" sz="3200" u="sng" dirty="0">
                <a:solidFill>
                  <a:srgbClr val="008000"/>
                </a:solidFill>
                <a:latin typeface="Arial Black" pitchFamily="34" charset="0"/>
              </a:rPr>
              <a:t>ZKUŠENOST</a:t>
            </a:r>
            <a:r>
              <a:rPr lang="cs-CZ" sz="3200" dirty="0">
                <a:solidFill>
                  <a:srgbClr val="008000"/>
                </a:solidFill>
                <a:latin typeface="Arial Black" pitchFamily="34" charset="0"/>
              </a:rPr>
              <a:t>:</a:t>
            </a:r>
          </a:p>
          <a:p>
            <a:r>
              <a:rPr lang="cs-CZ" sz="3200" dirty="0">
                <a:solidFill>
                  <a:srgbClr val="008000"/>
                </a:solidFill>
                <a:latin typeface="Arial Black" pitchFamily="34" charset="0"/>
              </a:rPr>
              <a:t>Problémem jsou, z hlediska ochrany zdraví, rozpouštědla &gt; větrání (to jsem neměl), ochranná maska nebo častější přestávky na čerstvém vzduchu</a:t>
            </a:r>
            <a:endParaRPr lang="cs-CZ"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648072"/>
          </a:xfrm>
        </p:spPr>
        <p:txBody>
          <a:bodyPr/>
          <a:lstStyle/>
          <a:p>
            <a:r>
              <a:rPr lang="cs-CZ" sz="3600" dirty="0">
                <a:solidFill>
                  <a:srgbClr val="FF0000"/>
                </a:solidFill>
                <a:latin typeface="Arial Black" pitchFamily="34" charset="0"/>
              </a:rPr>
              <a:t>Pryž a konzervátor - restaurátor</a:t>
            </a:r>
          </a:p>
        </p:txBody>
      </p:sp>
      <p:sp>
        <p:nvSpPr>
          <p:cNvPr id="3" name="Zástupný symbol pro obsah 2"/>
          <p:cNvSpPr>
            <a:spLocks noGrp="1"/>
          </p:cNvSpPr>
          <p:nvPr>
            <p:ph idx="1"/>
          </p:nvPr>
        </p:nvSpPr>
        <p:spPr>
          <a:xfrm>
            <a:off x="107504" y="836712"/>
            <a:ext cx="8928992" cy="5289451"/>
          </a:xfrm>
        </p:spPr>
        <p:txBody>
          <a:bodyPr/>
          <a:lstStyle/>
          <a:p>
            <a:r>
              <a:rPr lang="cs-CZ" dirty="0">
                <a:solidFill>
                  <a:srgbClr val="FF0000"/>
                </a:solidFill>
                <a:latin typeface="Arial Black" pitchFamily="34" charset="0"/>
              </a:rPr>
              <a:t>Zásah už potřebují i předměty z pryží!</a:t>
            </a:r>
          </a:p>
          <a:p>
            <a:r>
              <a:rPr lang="cs-CZ" b="1" dirty="0">
                <a:solidFill>
                  <a:srgbClr val="008000"/>
                </a:solidFill>
              </a:rPr>
              <a:t>Obrátil se na mě váš starší kolega zaměstnaný v Technickém muzeu v Brně </a:t>
            </a:r>
          </a:p>
          <a:p>
            <a:r>
              <a:rPr lang="cs-CZ" b="1" dirty="0">
                <a:solidFill>
                  <a:srgbClr val="0000FF"/>
                </a:solidFill>
                <a:latin typeface="Arial Black" pitchFamily="34" charset="0"/>
              </a:rPr>
              <a:t>PROBLÉM:</a:t>
            </a:r>
          </a:p>
          <a:p>
            <a:pPr lvl="1"/>
            <a:r>
              <a:rPr lang="cs-CZ" b="1" dirty="0">
                <a:solidFill>
                  <a:srgbClr val="0000FF"/>
                </a:solidFill>
              </a:rPr>
              <a:t>Plynové masky z 1. světové války</a:t>
            </a:r>
          </a:p>
          <a:p>
            <a:pPr lvl="1"/>
            <a:r>
              <a:rPr lang="cs-CZ" b="1" i="1" dirty="0">
                <a:solidFill>
                  <a:srgbClr val="0000FF"/>
                </a:solidFill>
              </a:rPr>
              <a:t>Plynové masky z 1. REPUBLIKY</a:t>
            </a:r>
          </a:p>
        </p:txBody>
      </p:sp>
      <p:sp>
        <p:nvSpPr>
          <p:cNvPr id="4" name="Zástupný symbol pro datum 3"/>
          <p:cNvSpPr>
            <a:spLocks noGrp="1"/>
          </p:cNvSpPr>
          <p:nvPr>
            <p:ph type="dt" sz="half" idx="10"/>
          </p:nvPr>
        </p:nvSpPr>
        <p:spPr/>
        <p:txBody>
          <a:bodyPr/>
          <a:lstStyle/>
          <a:p>
            <a:pPr>
              <a:defRPr/>
            </a:pPr>
            <a:fld id="{A555AE9F-9DE3-4C32-AA1C-B7C187CE6451}" type="datetime1">
              <a:rPr lang="cs-CZ" smtClean="0"/>
              <a:t>02.10.2022</a:t>
            </a:fld>
            <a:endParaRPr lang="sk-SK"/>
          </a:p>
        </p:txBody>
      </p:sp>
      <p:sp>
        <p:nvSpPr>
          <p:cNvPr id="5" name="Zástupný symbol pro zápatí 4"/>
          <p:cNvSpPr>
            <a:spLocks noGrp="1"/>
          </p:cNvSpPr>
          <p:nvPr>
            <p:ph type="ftr" sz="quarter" idx="11"/>
          </p:nvPr>
        </p:nvSpPr>
        <p:spPr/>
        <p:txBody>
          <a:bodyPr/>
          <a:lstStyle/>
          <a:p>
            <a:pPr>
              <a:defRPr/>
            </a:pPr>
            <a:r>
              <a:rPr lang="pl-PL"/>
              <a:t>PŘÍRODNÍ POLYMERY PŘF MU  4 2022</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59</a:t>
            </a:fld>
            <a:endParaRPr lang="sk-SK"/>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38138"/>
          </a:xfrm>
        </p:spPr>
        <p:txBody>
          <a:bodyPr/>
          <a:lstStyle/>
          <a:p>
            <a:r>
              <a:rPr lang="cs-CZ" sz="2800" b="1" dirty="0">
                <a:solidFill>
                  <a:srgbClr val="C00000"/>
                </a:solidFill>
                <a:latin typeface="Arial Black" pitchFamily="34" charset="0"/>
              </a:rPr>
              <a:t>TŘÍSTUPŇOVÁ enzymatická syntéza TERPENOIDŮ</a:t>
            </a:r>
            <a:endParaRPr lang="cs-CZ" sz="2800" dirty="0">
              <a:solidFill>
                <a:srgbClr val="C0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fld id="{6D70C64D-F5AD-44B7-A63E-A0C304A6CCDA}"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6</a:t>
            </a:fld>
            <a:endParaRPr lang="sk-SK"/>
          </a:p>
        </p:txBody>
      </p:sp>
      <p:pic>
        <p:nvPicPr>
          <p:cNvPr id="13" name="Obrázek 12" descr="img555.jpg"/>
          <p:cNvPicPr>
            <a:picLocks noChangeAspect="1"/>
          </p:cNvPicPr>
          <p:nvPr/>
        </p:nvPicPr>
        <p:blipFill>
          <a:blip r:embed="rId2" cstate="print"/>
          <a:stretch>
            <a:fillRect/>
          </a:stretch>
        </p:blipFill>
        <p:spPr>
          <a:xfrm rot="5400000">
            <a:off x="-27452" y="1088740"/>
            <a:ext cx="3102904" cy="3096344"/>
          </a:xfrm>
          <a:prstGeom prst="rect">
            <a:avLst/>
          </a:prstGeom>
          <a:ln w="38100">
            <a:solidFill>
              <a:srgbClr val="0000FF"/>
            </a:solidFill>
          </a:ln>
        </p:spPr>
      </p:pic>
      <p:pic>
        <p:nvPicPr>
          <p:cNvPr id="14" name="Obrázek 13" descr="img556.jpg"/>
          <p:cNvPicPr>
            <a:picLocks noChangeAspect="1"/>
          </p:cNvPicPr>
          <p:nvPr/>
        </p:nvPicPr>
        <p:blipFill>
          <a:blip r:embed="rId3" cstate="print"/>
          <a:stretch>
            <a:fillRect/>
          </a:stretch>
        </p:blipFill>
        <p:spPr>
          <a:xfrm rot="5400000">
            <a:off x="4197867" y="2015893"/>
            <a:ext cx="3768442" cy="5915776"/>
          </a:xfrm>
          <a:prstGeom prst="rect">
            <a:avLst/>
          </a:prstGeom>
          <a:ln w="38100">
            <a:solidFill>
              <a:srgbClr val="C00000"/>
            </a:solidFill>
          </a:ln>
        </p:spPr>
      </p:pic>
      <p:sp>
        <p:nvSpPr>
          <p:cNvPr id="15" name="TextovéPole 14"/>
          <p:cNvSpPr txBox="1"/>
          <p:nvPr/>
        </p:nvSpPr>
        <p:spPr>
          <a:xfrm>
            <a:off x="3275856" y="1340768"/>
            <a:ext cx="5544616" cy="830997"/>
          </a:xfrm>
          <a:prstGeom prst="rect">
            <a:avLst/>
          </a:prstGeom>
          <a:noFill/>
          <a:ln w="38100">
            <a:solidFill>
              <a:srgbClr val="0000FF"/>
            </a:solidFill>
          </a:ln>
        </p:spPr>
        <p:txBody>
          <a:bodyPr wrap="square" rtlCol="0">
            <a:spAutoFit/>
          </a:bodyPr>
          <a:lstStyle/>
          <a:p>
            <a:r>
              <a:rPr lang="cs-CZ" sz="2400" b="1" dirty="0">
                <a:solidFill>
                  <a:srgbClr val="0000FF"/>
                </a:solidFill>
              </a:rPr>
              <a:t>KONDENZACE „hlava – pata“ dvou jednotek „AKTIVNÍHO“ ISOPRENU </a:t>
            </a:r>
          </a:p>
        </p:txBody>
      </p:sp>
      <p:sp>
        <p:nvSpPr>
          <p:cNvPr id="16" name="TextovéPole 15"/>
          <p:cNvSpPr txBox="1"/>
          <p:nvPr/>
        </p:nvSpPr>
        <p:spPr>
          <a:xfrm>
            <a:off x="0" y="5512572"/>
            <a:ext cx="2952328" cy="584775"/>
          </a:xfrm>
          <a:prstGeom prst="rect">
            <a:avLst/>
          </a:prstGeom>
          <a:noFill/>
          <a:ln w="38100">
            <a:solidFill>
              <a:srgbClr val="C00000"/>
            </a:solidFill>
          </a:ln>
        </p:spPr>
        <p:txBody>
          <a:bodyPr wrap="square" rtlCol="0">
            <a:spAutoFit/>
          </a:bodyPr>
          <a:lstStyle/>
          <a:p>
            <a:r>
              <a:rPr lang="cs-CZ" sz="3200" b="1" dirty="0">
                <a:solidFill>
                  <a:srgbClr val="C00000"/>
                </a:solidFill>
              </a:rPr>
              <a:t>TERPENOIDY</a:t>
            </a:r>
            <a:endParaRPr lang="cs-CZ" sz="3200" dirty="0"/>
          </a:p>
        </p:txBody>
      </p:sp>
      <p:cxnSp>
        <p:nvCxnSpPr>
          <p:cNvPr id="11" name="Přímá spojovací šipka 10"/>
          <p:cNvCxnSpPr>
            <a:cxnSpLocks/>
          </p:cNvCxnSpPr>
          <p:nvPr/>
        </p:nvCxnSpPr>
        <p:spPr>
          <a:xfrm flipV="1">
            <a:off x="2843808" y="2223597"/>
            <a:ext cx="5040560" cy="1349419"/>
          </a:xfrm>
          <a:prstGeom prst="straightConnector1">
            <a:avLst/>
          </a:prstGeom>
          <a:ln w="38100">
            <a:solidFill>
              <a:srgbClr val="FF0000"/>
            </a:solidFill>
            <a:prstDash val="sysDash"/>
            <a:headEnd type="arrow"/>
            <a:tailEnd type="none"/>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a:cxnSpLocks/>
          </p:cNvCxnSpPr>
          <p:nvPr/>
        </p:nvCxnSpPr>
        <p:spPr>
          <a:xfrm flipH="1">
            <a:off x="7596336" y="2171765"/>
            <a:ext cx="288032" cy="1689283"/>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1152128"/>
          </a:xfrm>
        </p:spPr>
        <p:txBody>
          <a:bodyPr/>
          <a:lstStyle/>
          <a:p>
            <a:r>
              <a:rPr lang="cs-CZ" sz="3600" dirty="0">
                <a:solidFill>
                  <a:srgbClr val="FF0000"/>
                </a:solidFill>
                <a:latin typeface="Arial Black" pitchFamily="34" charset="0"/>
              </a:rPr>
              <a:t>POLYTERPENY a konzervátor - restaurátor</a:t>
            </a:r>
          </a:p>
        </p:txBody>
      </p:sp>
      <p:sp>
        <p:nvSpPr>
          <p:cNvPr id="3" name="Zástupný symbol pro obsah 2"/>
          <p:cNvSpPr>
            <a:spLocks noGrp="1"/>
          </p:cNvSpPr>
          <p:nvPr>
            <p:ph idx="1"/>
          </p:nvPr>
        </p:nvSpPr>
        <p:spPr>
          <a:xfrm>
            <a:off x="107504" y="1412776"/>
            <a:ext cx="8928992" cy="4713387"/>
          </a:xfrm>
        </p:spPr>
        <p:txBody>
          <a:bodyPr/>
          <a:lstStyle/>
          <a:p>
            <a:r>
              <a:rPr lang="cs-CZ" b="1" i="1" dirty="0">
                <a:solidFill>
                  <a:srgbClr val="0000FF"/>
                </a:solidFill>
                <a:latin typeface="Arial Black" pitchFamily="34" charset="0"/>
              </a:rPr>
              <a:t>GUTAPERČA</a:t>
            </a:r>
            <a:r>
              <a:rPr lang="cs-CZ" b="1" i="1" dirty="0">
                <a:solidFill>
                  <a:srgbClr val="0000FF"/>
                </a:solidFill>
              </a:rPr>
              <a:t> &gt; izolace vodičů elektřiny &gt; </a:t>
            </a:r>
            <a:r>
              <a:rPr lang="cs-CZ" b="1" i="1" dirty="0">
                <a:solidFill>
                  <a:srgbClr val="0000FF"/>
                </a:solidFill>
                <a:latin typeface="Arial Black" pitchFamily="34" charset="0"/>
              </a:rPr>
              <a:t>PRVNÍ PODMOŘSKÝ TELEFONNÍ KABEL EVROPA - AMERIKA</a:t>
            </a:r>
          </a:p>
          <a:p>
            <a:r>
              <a:rPr lang="cs-CZ" b="1" i="1" dirty="0">
                <a:solidFill>
                  <a:srgbClr val="008000"/>
                </a:solidFill>
              </a:rPr>
              <a:t>BALATA &gt; zase jiná rostlina,</a:t>
            </a:r>
            <a:r>
              <a:rPr lang="en-US" dirty="0"/>
              <a:t> </a:t>
            </a:r>
            <a:r>
              <a:rPr lang="en-US" dirty="0">
                <a:solidFill>
                  <a:srgbClr val="008000"/>
                </a:solidFill>
              </a:rPr>
              <a:t>a similar and cheaper natural material called </a:t>
            </a:r>
            <a:r>
              <a:rPr lang="en-US" i="1" dirty="0" err="1">
                <a:solidFill>
                  <a:srgbClr val="008000"/>
                </a:solidFill>
                <a:hlinkClick r:id="rId2" tooltip="Balatá"/>
              </a:rPr>
              <a:t>balatá</a:t>
            </a:r>
            <a:r>
              <a:rPr lang="en-US" dirty="0">
                <a:solidFill>
                  <a:srgbClr val="008000"/>
                </a:solidFill>
              </a:rPr>
              <a:t> is often used in gutta-percha's place. The two materials are almost identical, and </a:t>
            </a:r>
            <a:r>
              <a:rPr lang="en-US" i="1" dirty="0" err="1">
                <a:solidFill>
                  <a:srgbClr val="008000"/>
                </a:solidFill>
              </a:rPr>
              <a:t>balatá</a:t>
            </a:r>
            <a:r>
              <a:rPr lang="en-US" dirty="0">
                <a:solidFill>
                  <a:srgbClr val="008000"/>
                </a:solidFill>
              </a:rPr>
              <a:t> is often called </a:t>
            </a:r>
            <a:r>
              <a:rPr lang="en-US" i="1" dirty="0" err="1">
                <a:solidFill>
                  <a:srgbClr val="008000"/>
                </a:solidFill>
              </a:rPr>
              <a:t>gutta-balatá</a:t>
            </a:r>
            <a:r>
              <a:rPr lang="en-US" dirty="0">
                <a:solidFill>
                  <a:srgbClr val="008000"/>
                </a:solidFill>
              </a:rPr>
              <a:t>.</a:t>
            </a:r>
            <a:endParaRPr lang="cs-CZ" b="1" i="1" dirty="0">
              <a:solidFill>
                <a:srgbClr val="008000"/>
              </a:solidFill>
            </a:endParaRPr>
          </a:p>
        </p:txBody>
      </p:sp>
      <p:sp>
        <p:nvSpPr>
          <p:cNvPr id="4" name="Zástupný symbol pro datum 3"/>
          <p:cNvSpPr>
            <a:spLocks noGrp="1"/>
          </p:cNvSpPr>
          <p:nvPr>
            <p:ph type="dt" sz="half" idx="10"/>
          </p:nvPr>
        </p:nvSpPr>
        <p:spPr/>
        <p:txBody>
          <a:bodyPr/>
          <a:lstStyle/>
          <a:p>
            <a:pPr>
              <a:defRPr/>
            </a:pPr>
            <a:fld id="{E017AF1D-36BF-4C36-9F56-22A703F4D882}" type="datetime1">
              <a:rPr lang="cs-CZ" smtClean="0"/>
              <a:t>02.10.2022</a:t>
            </a:fld>
            <a:endParaRPr lang="sk-SK"/>
          </a:p>
        </p:txBody>
      </p:sp>
      <p:sp>
        <p:nvSpPr>
          <p:cNvPr id="5" name="Zástupný symbol pro zápatí 4"/>
          <p:cNvSpPr>
            <a:spLocks noGrp="1"/>
          </p:cNvSpPr>
          <p:nvPr>
            <p:ph type="ftr" sz="quarter" idx="11"/>
          </p:nvPr>
        </p:nvSpPr>
        <p:spPr/>
        <p:txBody>
          <a:bodyPr/>
          <a:lstStyle/>
          <a:p>
            <a:pPr>
              <a:defRPr/>
            </a:pPr>
            <a:r>
              <a:rPr lang="pl-PL"/>
              <a:t>PŘÍRODNÍ POLYMERY PŘF MU  4 2022</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60</a:t>
            </a:fld>
            <a:endParaRPr lang="sk-SK"/>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457200" y="1196752"/>
            <a:ext cx="8229600" cy="4929411"/>
          </a:xfrm>
        </p:spPr>
        <p:txBody>
          <a:bodyPr/>
          <a:lstStyle/>
          <a:p>
            <a:r>
              <a:rPr lang="cs-CZ" b="1" dirty="0"/>
              <a:t>Jsou obsaženy v cca. 2000 rostlinách z různých geografických oblastí</a:t>
            </a:r>
          </a:p>
          <a:p>
            <a:r>
              <a:rPr lang="cs-CZ" b="1" dirty="0"/>
              <a:t>Stromy, keře, byliny</a:t>
            </a:r>
          </a:p>
          <a:p>
            <a:r>
              <a:rPr lang="cs-CZ" b="1" u="sng" dirty="0">
                <a:solidFill>
                  <a:srgbClr val="FF0000"/>
                </a:solidFill>
              </a:rPr>
              <a:t>NEJDŮLEŽITĚJŠÍ JE STROM</a:t>
            </a:r>
            <a:r>
              <a:rPr lang="cs-CZ" b="1" dirty="0">
                <a:solidFill>
                  <a:srgbClr val="FF0000"/>
                </a:solidFill>
              </a:rPr>
              <a:t>: kaučukovník </a:t>
            </a:r>
            <a:r>
              <a:rPr lang="cs-CZ" b="1" i="1" dirty="0" err="1">
                <a:solidFill>
                  <a:srgbClr val="FF0000"/>
                </a:solidFill>
              </a:rPr>
              <a:t>Hevea</a:t>
            </a:r>
            <a:r>
              <a:rPr lang="cs-CZ" b="1" i="1" dirty="0">
                <a:solidFill>
                  <a:srgbClr val="FF0000"/>
                </a:solidFill>
              </a:rPr>
              <a:t> </a:t>
            </a:r>
            <a:r>
              <a:rPr lang="cs-CZ" b="1" i="1" dirty="0" err="1">
                <a:solidFill>
                  <a:srgbClr val="FF0000"/>
                </a:solidFill>
              </a:rPr>
              <a:t>brasiliensis</a:t>
            </a:r>
            <a:endParaRPr lang="cs-CZ" b="1" i="1" dirty="0">
              <a:solidFill>
                <a:srgbClr val="FF0000"/>
              </a:solidFill>
            </a:endParaRPr>
          </a:p>
          <a:p>
            <a:r>
              <a:rPr lang="cs-CZ" b="1" i="1" u="sng" dirty="0">
                <a:solidFill>
                  <a:srgbClr val="008000"/>
                </a:solidFill>
              </a:rPr>
              <a:t>NADĚJNÁ BYLINA</a:t>
            </a:r>
            <a:r>
              <a:rPr lang="cs-CZ" b="1" i="1" dirty="0">
                <a:solidFill>
                  <a:srgbClr val="008000"/>
                </a:solidFill>
              </a:rPr>
              <a:t>: </a:t>
            </a:r>
            <a:r>
              <a:rPr lang="cs-CZ" b="1" i="1" dirty="0" err="1">
                <a:solidFill>
                  <a:srgbClr val="008000"/>
                </a:solidFill>
              </a:rPr>
              <a:t>Taraxanum</a:t>
            </a:r>
            <a:r>
              <a:rPr lang="cs-CZ" b="1" i="1" dirty="0">
                <a:solidFill>
                  <a:srgbClr val="008000"/>
                </a:solidFill>
              </a:rPr>
              <a:t> </a:t>
            </a:r>
            <a:r>
              <a:rPr lang="cs-CZ" b="1" i="1" dirty="0" err="1">
                <a:solidFill>
                  <a:srgbClr val="008000"/>
                </a:solidFill>
              </a:rPr>
              <a:t>koksagyz</a:t>
            </a:r>
            <a:r>
              <a:rPr lang="cs-CZ" b="1" i="1" dirty="0">
                <a:solidFill>
                  <a:srgbClr val="008000"/>
                </a:solidFill>
              </a:rPr>
              <a:t> (s ním bylo experimentováno i na VÚMCH,  nyní PIB a políčka byla v Brně na Riviéře)</a:t>
            </a:r>
          </a:p>
          <a:p>
            <a:endParaRPr lang="cs-CZ" b="1" dirty="0"/>
          </a:p>
          <a:p>
            <a:endParaRPr lang="cs-CZ" b="1" dirty="0"/>
          </a:p>
        </p:txBody>
      </p:sp>
      <p:sp>
        <p:nvSpPr>
          <p:cNvPr id="3" name="Zástupný symbol pro datum 2"/>
          <p:cNvSpPr>
            <a:spLocks noGrp="1"/>
          </p:cNvSpPr>
          <p:nvPr>
            <p:ph type="dt" sz="half" idx="10"/>
          </p:nvPr>
        </p:nvSpPr>
        <p:spPr/>
        <p:txBody>
          <a:bodyPr/>
          <a:lstStyle/>
          <a:p>
            <a:pPr>
              <a:defRPr/>
            </a:pPr>
            <a:fld id="{2B19D3D1-F606-47A7-9579-F2FE9B071C70}"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7</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a:solidFill>
                  <a:srgbClr val="FF0000"/>
                </a:solidFill>
              </a:rPr>
              <a:t>POLYTERPENY = POLYISOPRENY</a:t>
            </a:r>
          </a:p>
          <a:p>
            <a:pPr algn="ctr" eaLnBrk="0" hangingPunct="0"/>
            <a:r>
              <a:rPr kumimoji="0" lang="cs-CZ" sz="2800" b="1" i="0" strike="noStrike" kern="0" cap="none" spc="0" normalizeH="0" baseline="0" noProof="0" dirty="0">
                <a:ln>
                  <a:noFill/>
                </a:ln>
                <a:solidFill>
                  <a:srgbClr val="FF0000"/>
                </a:solidFill>
                <a:effectLst/>
                <a:uLnTx/>
                <a:uFillTx/>
                <a:latin typeface="+mj-lt"/>
                <a:ea typeface="+mj-ea"/>
                <a:cs typeface="+mj-cs"/>
              </a:rPr>
              <a:t>Výskyt v přírodě</a:t>
            </a:r>
            <a:endParaRPr kumimoji="0" lang="cs-CZ" sz="2800" b="0" i="0" strike="noStrike" kern="0" cap="none" spc="0" normalizeH="0" baseline="0" noProof="0" dirty="0">
              <a:ln>
                <a:noFill/>
              </a:ln>
              <a:solidFill>
                <a:srgbClr val="FF0000"/>
              </a:solidFill>
              <a:effectLst/>
              <a:uLnTx/>
              <a:uFillTx/>
              <a:latin typeface="+mj-lt"/>
              <a:ea typeface="+mj-ea"/>
              <a:cs typeface="+mj-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0C768B8B-0341-4ED0-8579-7E771BB80C75}" type="datetime1">
              <a:rPr lang="cs-CZ" smtClean="0"/>
              <a:t>02.10.2022</a:t>
            </a:fld>
            <a:endParaRPr lang="sk-SK"/>
          </a:p>
        </p:txBody>
      </p:sp>
      <p:sp>
        <p:nvSpPr>
          <p:cNvPr id="3" name="Zástupný symbol pro zápatí 2"/>
          <p:cNvSpPr>
            <a:spLocks noGrp="1"/>
          </p:cNvSpPr>
          <p:nvPr>
            <p:ph type="ftr" sz="quarter" idx="11"/>
          </p:nvPr>
        </p:nvSpPr>
        <p:spPr/>
        <p:txBody>
          <a:bodyPr/>
          <a:lstStyle/>
          <a:p>
            <a:pPr>
              <a:defRPr/>
            </a:pPr>
            <a:r>
              <a:rPr lang="pl-PL"/>
              <a:t>PŘÍRODNÍ POLYMERY PŘF MU  4 2022</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a:t>
            </a:fld>
            <a:endParaRPr lang="sk-SK"/>
          </a:p>
        </p:txBody>
      </p:sp>
      <p:pic>
        <p:nvPicPr>
          <p:cNvPr id="5" name="Obrázek 4" descr="img400.jpg"/>
          <p:cNvPicPr>
            <a:picLocks noChangeAspect="1"/>
          </p:cNvPicPr>
          <p:nvPr/>
        </p:nvPicPr>
        <p:blipFill>
          <a:blip r:embed="rId2" cstate="print"/>
          <a:stretch>
            <a:fillRect/>
          </a:stretch>
        </p:blipFill>
        <p:spPr>
          <a:xfrm>
            <a:off x="569432" y="764704"/>
            <a:ext cx="3642528" cy="5381448"/>
          </a:xfrm>
          <a:prstGeom prst="rect">
            <a:avLst/>
          </a:prstGeom>
        </p:spPr>
      </p:pic>
      <p:pic>
        <p:nvPicPr>
          <p:cNvPr id="6" name="Obrázek 5" descr="img404.jpg"/>
          <p:cNvPicPr>
            <a:picLocks noChangeAspect="1"/>
          </p:cNvPicPr>
          <p:nvPr/>
        </p:nvPicPr>
        <p:blipFill>
          <a:blip r:embed="rId3" cstate="print"/>
          <a:stretch>
            <a:fillRect/>
          </a:stretch>
        </p:blipFill>
        <p:spPr>
          <a:xfrm>
            <a:off x="4788024" y="758442"/>
            <a:ext cx="4104456" cy="5413124"/>
          </a:xfrm>
          <a:prstGeom prst="rect">
            <a:avLst/>
          </a:prstGeom>
        </p:spPr>
      </p:pic>
      <p:sp>
        <p:nvSpPr>
          <p:cNvPr id="7" name="TextovéPole 6"/>
          <p:cNvSpPr txBox="1"/>
          <p:nvPr/>
        </p:nvSpPr>
        <p:spPr>
          <a:xfrm>
            <a:off x="0" y="116632"/>
            <a:ext cx="9144000" cy="646331"/>
          </a:xfrm>
          <a:prstGeom prst="rect">
            <a:avLst/>
          </a:prstGeom>
          <a:noFill/>
        </p:spPr>
        <p:txBody>
          <a:bodyPr wrap="square" rtlCol="0">
            <a:spAutoFit/>
          </a:bodyPr>
          <a:lstStyle/>
          <a:p>
            <a:pPr algn="ctr"/>
            <a:r>
              <a:rPr lang="cs-CZ" sz="3600" dirty="0">
                <a:solidFill>
                  <a:srgbClr val="FF0000"/>
                </a:solidFill>
                <a:latin typeface="Arial Black" pitchFamily="34" charset="0"/>
              </a:rPr>
              <a:t>SNAD historické snímky!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fld id="{5E61C86F-8D02-4E3F-9C42-D55C6FB1025A}" type="datetime1">
              <a:rPr lang="cs-CZ" smtClean="0"/>
              <a:t>02.10.2022</a:t>
            </a:fld>
            <a:endParaRPr lang="sk-SK"/>
          </a:p>
        </p:txBody>
      </p:sp>
      <p:sp>
        <p:nvSpPr>
          <p:cNvPr id="4" name="Zástupný symbol pro zápatí 3"/>
          <p:cNvSpPr>
            <a:spLocks noGrp="1"/>
          </p:cNvSpPr>
          <p:nvPr>
            <p:ph type="ftr" sz="quarter" idx="11"/>
          </p:nvPr>
        </p:nvSpPr>
        <p:spPr/>
        <p:txBody>
          <a:bodyPr/>
          <a:lstStyle/>
          <a:p>
            <a:pPr>
              <a:defRPr/>
            </a:pPr>
            <a:r>
              <a:rPr lang="pl-PL"/>
              <a:t>PŘÍRODNÍ POLYMERY PŘF MU  4 2022</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9</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a:solidFill>
                  <a:srgbClr val="FF0000"/>
                </a:solidFill>
                <a:latin typeface="Arial Black" pitchFamily="34" charset="0"/>
              </a:rPr>
              <a:t>POLYTERPENY = POLYISOPRENY</a:t>
            </a:r>
          </a:p>
          <a:p>
            <a:pPr algn="ctr" eaLnBrk="0" hangingPunct="0"/>
            <a:r>
              <a:rPr kumimoji="0" lang="cs-CZ" sz="2800" b="1" i="0" strike="noStrike" kern="0" cap="none" spc="0" normalizeH="0" baseline="0" noProof="0" dirty="0">
                <a:ln>
                  <a:noFill/>
                </a:ln>
                <a:solidFill>
                  <a:srgbClr val="FF0000"/>
                </a:solidFill>
                <a:effectLst/>
                <a:uLnTx/>
                <a:uFillTx/>
                <a:latin typeface="Arial Black" pitchFamily="34" charset="0"/>
                <a:ea typeface="+mj-ea"/>
                <a:cs typeface="+mj-cs"/>
              </a:rPr>
              <a:t>Získávání v přírodě</a:t>
            </a:r>
            <a:endParaRPr kumimoji="0" lang="cs-CZ" sz="2800" b="0" i="0" strike="noStrike" kern="0" cap="none" spc="0" normalizeH="0" baseline="0" noProof="0" dirty="0">
              <a:ln>
                <a:noFill/>
              </a:ln>
              <a:solidFill>
                <a:srgbClr val="FF0000"/>
              </a:solidFill>
              <a:effectLst/>
              <a:uLnTx/>
              <a:uFillTx/>
              <a:latin typeface="Arial Black" pitchFamily="34" charset="0"/>
              <a:ea typeface="+mj-ea"/>
              <a:cs typeface="+mj-cs"/>
            </a:endParaRPr>
          </a:p>
        </p:txBody>
      </p:sp>
      <p:pic>
        <p:nvPicPr>
          <p:cNvPr id="1028" name="Picture 4"/>
          <p:cNvPicPr>
            <a:picLocks noGrp="1" noChangeAspect="1" noChangeArrowheads="1"/>
          </p:cNvPicPr>
          <p:nvPr>
            <p:ph idx="4294967295"/>
          </p:nvPr>
        </p:nvPicPr>
        <p:blipFill>
          <a:blip r:embed="rId2" cstate="print"/>
          <a:srcRect/>
          <a:stretch>
            <a:fillRect/>
          </a:stretch>
        </p:blipFill>
        <p:spPr bwMode="auto">
          <a:xfrm>
            <a:off x="539552" y="1340768"/>
            <a:ext cx="3502018" cy="4752528"/>
          </a:xfrm>
          <a:prstGeom prst="rect">
            <a:avLst/>
          </a:prstGeom>
          <a:noFill/>
          <a:ln w="9525">
            <a:noFill/>
            <a:miter lim="800000"/>
            <a:headEnd/>
            <a:tailEnd/>
          </a:ln>
        </p:spPr>
      </p:pic>
      <p:sp>
        <p:nvSpPr>
          <p:cNvPr id="13" name="TextovéPole 12"/>
          <p:cNvSpPr txBox="1"/>
          <p:nvPr/>
        </p:nvSpPr>
        <p:spPr>
          <a:xfrm>
            <a:off x="4211960" y="1196752"/>
            <a:ext cx="4680520" cy="4832092"/>
          </a:xfrm>
          <a:prstGeom prst="rect">
            <a:avLst/>
          </a:prstGeom>
          <a:noFill/>
        </p:spPr>
        <p:txBody>
          <a:bodyPr wrap="square" rtlCol="0">
            <a:spAutoFit/>
          </a:bodyPr>
          <a:lstStyle/>
          <a:p>
            <a:pPr>
              <a:buFont typeface="Arial" pitchFamily="34" charset="0"/>
              <a:buChar char="•"/>
            </a:pPr>
            <a:r>
              <a:rPr lang="cs-CZ" sz="2800" b="1" cap="all" dirty="0">
                <a:solidFill>
                  <a:srgbClr val="FF0000"/>
                </a:solidFill>
                <a:latin typeface="Arial Black" pitchFamily="34" charset="0"/>
              </a:rPr>
              <a:t> Latex</a:t>
            </a:r>
            <a:r>
              <a:rPr lang="cs-CZ" sz="2800" b="1" dirty="0">
                <a:solidFill>
                  <a:srgbClr val="FF0000"/>
                </a:solidFill>
              </a:rPr>
              <a:t> (cca. 25 – 35 % kaučuku)</a:t>
            </a:r>
          </a:p>
          <a:p>
            <a:pPr>
              <a:buFont typeface="Arial" pitchFamily="34" charset="0"/>
              <a:buChar char="•"/>
            </a:pPr>
            <a:r>
              <a:rPr lang="cs-CZ" sz="2800" b="1" dirty="0">
                <a:solidFill>
                  <a:srgbClr val="0000FF"/>
                </a:solidFill>
              </a:rPr>
              <a:t> Koagulace kyselinami (mravenčí, octová) &gt; </a:t>
            </a:r>
            <a:r>
              <a:rPr lang="cs-CZ" sz="2800" b="1" dirty="0">
                <a:solidFill>
                  <a:srgbClr val="0000FF"/>
                </a:solidFill>
                <a:latin typeface="Arial Black" pitchFamily="34" charset="0"/>
              </a:rPr>
              <a:t>KREPOVÝ KAUČUK</a:t>
            </a:r>
          </a:p>
          <a:p>
            <a:pPr>
              <a:buFont typeface="Arial" pitchFamily="34" charset="0"/>
              <a:buChar char="•"/>
            </a:pPr>
            <a:r>
              <a:rPr lang="cs-CZ" sz="2800" b="1" dirty="0">
                <a:solidFill>
                  <a:srgbClr val="7030A0"/>
                </a:solidFill>
                <a:latin typeface="+mn-lt"/>
              </a:rPr>
              <a:t> SUŠENÍ NAD OHNĚM &gt;</a:t>
            </a:r>
            <a:r>
              <a:rPr lang="cs-CZ" sz="2800" b="1" dirty="0">
                <a:solidFill>
                  <a:srgbClr val="7030A0"/>
                </a:solidFill>
                <a:latin typeface="Arial Black" pitchFamily="34" charset="0"/>
              </a:rPr>
              <a:t>UZENÝ KAUČUK </a:t>
            </a:r>
          </a:p>
          <a:p>
            <a:pPr>
              <a:buFont typeface="Arial" pitchFamily="34" charset="0"/>
              <a:buChar char="•"/>
            </a:pPr>
            <a:r>
              <a:rPr lang="cs-CZ" sz="2800" b="1" dirty="0">
                <a:solidFill>
                  <a:srgbClr val="008000"/>
                </a:solidFill>
              </a:rPr>
              <a:t> Kalandrování a stabilizace proti oxidaci a mikroorganizmům </a:t>
            </a:r>
          </a:p>
          <a:p>
            <a:pPr>
              <a:buFont typeface="Arial" pitchFamily="34" charset="0"/>
              <a:buChar char="•"/>
            </a:pPr>
            <a:r>
              <a:rPr lang="cs-CZ" sz="2800" b="1" dirty="0">
                <a:solidFill>
                  <a:srgbClr val="C00000"/>
                </a:solidFill>
              </a:rPr>
              <a:t> Expedice </a:t>
            </a:r>
            <a:endParaRPr lang="cs-CZ" sz="2800" b="1" dirty="0"/>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4736</TotalTime>
  <Words>2848</Words>
  <Application>Microsoft Office PowerPoint</Application>
  <PresentationFormat>Předvádění na obrazovce (4:3)</PresentationFormat>
  <Paragraphs>514</Paragraphs>
  <Slides>60</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60</vt:i4>
      </vt:variant>
    </vt:vector>
  </HeadingPairs>
  <TitlesOfParts>
    <vt:vector size="66" baseType="lpstr">
      <vt:lpstr>Arial</vt:lpstr>
      <vt:lpstr>Arial Black</vt:lpstr>
      <vt:lpstr>Calibri</vt:lpstr>
      <vt:lpstr>Symbol</vt:lpstr>
      <vt:lpstr>Times New Roman</vt:lpstr>
      <vt:lpstr>Default Design</vt:lpstr>
      <vt:lpstr>PŘÍRODNÍ POLYMERY Polyterpeny PŘÍRODNÍ KAUČUK </vt:lpstr>
      <vt:lpstr>Časový plán</vt:lpstr>
      <vt:lpstr>Isopren – základní jednotka TERPENOIDŮ</vt:lpstr>
      <vt:lpstr>Trochu  terminologie je nutné</vt:lpstr>
      <vt:lpstr>Prezentace aplikace PowerPoint</vt:lpstr>
      <vt:lpstr>TŘÍSTUPŇOVÁ enzymatická syntéza TERPENOIDŮ</vt:lpstr>
      <vt:lpstr>Prezentace aplikace PowerPoint</vt:lpstr>
      <vt:lpstr>Prezentace aplikace PowerPoint</vt:lpstr>
      <vt:lpstr>Prezentace aplikace PowerPoint</vt:lpstr>
      <vt:lpstr>Prezentace aplikace PowerPoint</vt:lpstr>
      <vt:lpstr>Prezentace aplikace PowerPoint</vt:lpstr>
      <vt:lpstr>Latex (cca. 25 – 35 % kaučuku) z čeho se skládá</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Co jsem já dělal zajímavého</vt:lpstr>
      <vt:lpstr>Dvouválec</vt:lpstr>
      <vt:lpstr>Prezentace aplikace PowerPoint</vt:lpstr>
      <vt:lpstr>Prezentace aplikace PowerPoint</vt:lpstr>
      <vt:lpstr>Různé popisy VULKANIZACE následující tři snímky</vt:lpstr>
      <vt:lpstr>Prezentace aplikace PowerPoint</vt:lpstr>
      <vt:lpstr>Prezentace aplikace PowerPoint</vt:lpstr>
      <vt:lpstr>Prezentace aplikace PowerPoint</vt:lpstr>
      <vt:lpstr>Prezentace aplikace PowerPoint</vt:lpstr>
      <vt:lpstr>Prezentace aplikace PowerPoint</vt:lpstr>
      <vt:lpstr>Degradace kaučuku ozónem</vt:lpstr>
      <vt:lpstr>Prezentace aplikace PowerPoint</vt:lpstr>
      <vt:lpstr>Degradace kaučuku ozónem</vt:lpstr>
      <vt:lpstr>Prezentace aplikace PowerPoint</vt:lpstr>
      <vt:lpstr>Prezentace aplikace PowerPoint</vt:lpstr>
      <vt:lpstr>Prezentace aplikace PowerPoint</vt:lpstr>
      <vt:lpstr>Prezentace aplikace PowerPoint</vt:lpstr>
      <vt:lpstr>butadien-styrénový kaučuk</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Modifikace přírodního kaučuku 1 nejběžnější je CHLORACE elementárním chlórem</vt:lpstr>
      <vt:lpstr>Modifikace přírodního kaučuku 2 méně obvyklé postupy</vt:lpstr>
      <vt:lpstr>Modifikace přírodního kaučuku  maleinace kaučuku</vt:lpstr>
      <vt:lpstr>Prezentace aplikace PowerPoint</vt:lpstr>
      <vt:lpstr>Prezentace aplikace PowerPoint</vt:lpstr>
      <vt:lpstr>Prezentace aplikace PowerPoint</vt:lpstr>
      <vt:lpstr>Pryž a konzervátor - restaurátor</vt:lpstr>
      <vt:lpstr>POLYTERPENY a konzervátor - restaurátor</vt:lpstr>
    </vt:vector>
  </TitlesOfParts>
  <Company>Home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NAVRHOVÁNÍ VÝROBKŮ Z PLASTŮ</dc:title>
  <dc:creator>LP</dc:creator>
  <cp:lastModifiedBy>ladapospa@icloud.com</cp:lastModifiedBy>
  <cp:revision>426</cp:revision>
  <dcterms:created xsi:type="dcterms:W3CDTF">2008-02-10T16:41:08Z</dcterms:created>
  <dcterms:modified xsi:type="dcterms:W3CDTF">2022-10-02T10:07:17Z</dcterms:modified>
</cp:coreProperties>
</file>