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58" r:id="rId11"/>
    <p:sldId id="408" r:id="rId12"/>
    <p:sldId id="414" r:id="rId13"/>
    <p:sldId id="452" r:id="rId14"/>
    <p:sldId id="451" r:id="rId15"/>
    <p:sldId id="453" r:id="rId16"/>
    <p:sldId id="400" r:id="rId17"/>
    <p:sldId id="404" r:id="rId18"/>
    <p:sldId id="410" r:id="rId19"/>
    <p:sldId id="405" r:id="rId20"/>
    <p:sldId id="406" r:id="rId21"/>
    <p:sldId id="409" r:id="rId22"/>
    <p:sldId id="411" r:id="rId23"/>
    <p:sldId id="407" r:id="rId24"/>
    <p:sldId id="412" r:id="rId25"/>
    <p:sldId id="445" r:id="rId26"/>
    <p:sldId id="442" r:id="rId27"/>
    <p:sldId id="443" r:id="rId28"/>
    <p:sldId id="444" r:id="rId29"/>
    <p:sldId id="413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3" r:id="rId38"/>
    <p:sldId id="422" r:id="rId39"/>
    <p:sldId id="424" r:id="rId40"/>
    <p:sldId id="425" r:id="rId41"/>
    <p:sldId id="426" r:id="rId42"/>
    <p:sldId id="427" r:id="rId43"/>
    <p:sldId id="459" r:id="rId44"/>
    <p:sldId id="428" r:id="rId45"/>
    <p:sldId id="429" r:id="rId46"/>
    <p:sldId id="437" r:id="rId47"/>
    <p:sldId id="430" r:id="rId48"/>
    <p:sldId id="434" r:id="rId49"/>
    <p:sldId id="438" r:id="rId50"/>
    <p:sldId id="439" r:id="rId51"/>
    <p:sldId id="440" r:id="rId52"/>
    <p:sldId id="441" r:id="rId53"/>
    <p:sldId id="446" r:id="rId54"/>
    <p:sldId id="431" r:id="rId55"/>
    <p:sldId id="457" r:id="rId56"/>
    <p:sldId id="432" r:id="rId57"/>
    <p:sldId id="449" r:id="rId58"/>
    <p:sldId id="448" r:id="rId59"/>
    <p:sldId id="447" r:id="rId60"/>
    <p:sldId id="433" r:id="rId61"/>
    <p:sldId id="454" r:id="rId62"/>
    <p:sldId id="455" r:id="rId63"/>
    <p:sldId id="456" r:id="rId64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8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E4DB-C7C7-40BE-89EE-5E8E949C848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A81D-7A77-4356-AC88-F93198F8856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F091-1672-44ED-B931-75CD6BE7BE9C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23EC-44B2-431E-BE64-A52EDF407487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CD0B8-C302-48E0-B5DE-AEE0F57BA3CD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04F8-8DCE-45DB-B0AA-2AB43DB313D5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C3C2-8CE2-48F0-AB28-7D0A1CD6FBED}" type="datetime1">
              <a:rPr lang="cs-CZ" smtClean="0"/>
              <a:t>10.10.2021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88A6-B357-4EDF-B849-8375F1762FE2}" type="datetime1">
              <a:rPr lang="cs-CZ" smtClean="0"/>
              <a:t>10.10.2021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797C-758A-4E59-8EB8-B1D3671F07AE}" type="datetime1">
              <a:rPr lang="cs-CZ" smtClean="0"/>
              <a:t>10.10.2021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564E-C478-40AF-9DDC-3D37DC0F5A4C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6503-3636-484F-9C70-063270187B33}" type="datetime1">
              <a:rPr lang="cs-CZ" smtClean="0"/>
              <a:t>10.10.2021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F306-F86E-4565-A3E7-FD87BB4BD002}" type="datetime1">
              <a:rPr lang="cs-CZ" smtClean="0"/>
              <a:t>10.10.2021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30FF40B-ABCC-4E78-90EF-81A95BD7C1FE}" type="datetime1">
              <a:rPr lang="cs-CZ" smtClean="0"/>
              <a:t>10.10.2021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oztok" TargetMode="External"/><Relationship Id="rId13" Type="http://schemas.openxmlformats.org/officeDocument/2006/relationships/hyperlink" Target="https://cs.wikipedia.org/wiki/Substr%C3%A1t" TargetMode="External"/><Relationship Id="rId3" Type="http://schemas.openxmlformats.org/officeDocument/2006/relationships/hyperlink" Target="https://cs.wikipedia.org/wiki/Fotosynt%C3%A9za" TargetMode="External"/><Relationship Id="rId7" Type="http://schemas.openxmlformats.org/officeDocument/2006/relationships/hyperlink" Target="https://cs.wikipedia.org/wiki/Huminov%C3%A9_l%C3%A1tky" TargetMode="External"/><Relationship Id="rId12" Type="http://schemas.openxmlformats.org/officeDocument/2006/relationships/hyperlink" Target="https://cs.wikipedia.org/wiki/Ochrana_rostlin" TargetMode="External"/><Relationship Id="rId2" Type="http://schemas.openxmlformats.org/officeDocument/2006/relationships/hyperlink" Target="https://cs.wikipedia.org/wiki/Ko%C5%99enov%C3%A9_vl%C3%A1%C5%A1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uxiny" TargetMode="External"/><Relationship Id="rId11" Type="http://schemas.openxmlformats.org/officeDocument/2006/relationships/hyperlink" Target="https://cs.wikipedia.org/wiki/Hnojen%C3%AD_na_list" TargetMode="External"/><Relationship Id="rId5" Type="http://schemas.openxmlformats.org/officeDocument/2006/relationships/hyperlink" Target="https://cs.wikipedia.org/wiki/Fytohormon" TargetMode="External"/><Relationship Id="rId10" Type="http://schemas.openxmlformats.org/officeDocument/2006/relationships/hyperlink" Target="https://cs.wikipedia.org/w/index.php?title=Post%C5%99ik&amp;action=edit&amp;redlink=1" TargetMode="External"/><Relationship Id="rId4" Type="http://schemas.openxmlformats.org/officeDocument/2006/relationships/hyperlink" Target="https://cs.wikipedia.org/wiki/P%C5%AFda" TargetMode="External"/><Relationship Id="rId9" Type="http://schemas.openxmlformats.org/officeDocument/2006/relationships/hyperlink" Target="https://cs.wikipedia.org/w/index.php?title=Granul%C3%A1t&amp;action=edit&amp;redlink=1" TargetMode="External"/><Relationship Id="rId14" Type="http://schemas.openxmlformats.org/officeDocument/2006/relationships/hyperlink" Target="https://cs.wikipedia.org/wiki/Z%C3%A1liv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97152"/>
            <a:ext cx="8064896" cy="144016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UČO:29716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63D69C-2232-4D8C-AAC5-EE6F765B87EF}" type="datetime1">
              <a:rPr lang="cs-CZ" smtClean="0"/>
              <a:t>10.10.2021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otocykl, budova, zaparkované, exteriér&#10;&#10;Popis byl vytvořen automaticky">
            <a:extLst>
              <a:ext uri="{FF2B5EF4-FFF2-40B4-BE49-F238E27FC236}">
                <a16:creationId xmlns:a16="http://schemas.microsoft.com/office/drawing/2014/main" id="{6AF665FC-396F-4506-8E6C-9ACCC8C13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2" b="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8512A5-D5C5-4780-B140-2D087C8E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B5BB5AE-BF55-4B68-8EBE-71251C57D3B2}" type="datetime1">
              <a:rPr lang="cs-CZ" smtClean="0">
                <a:solidFill>
                  <a:schemeClr val="tx1">
                    <a:tint val="75000"/>
                    <a:alpha val="80000"/>
                  </a:schemeClr>
                </a:solidFill>
              </a:rPr>
              <a:t>10.10.2021</a:t>
            </a:fld>
            <a:endParaRPr lang="sk-SK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23F91F-BB77-42B8-96B1-C9BDBF88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1539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schemeClr val="tx1">
                    <a:tint val="75000"/>
                    <a:alpha val="80000"/>
                  </a:schemeClr>
                </a:solidFill>
              </a:rPr>
              <a:t>PŘÍRODNÍ POLYMERY lignin, třísloviny a huminové kyseliny PŘF MU 5 2021</a:t>
            </a:r>
            <a:endParaRPr lang="sk-SK" sz="900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499E1F-B15B-4EB1-B3D7-C44ED70A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2DAE1EA-64DE-4526-BF42-981E8B573A59}" type="slidenum">
              <a:rPr lang="sk-SK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sk-SK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7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 Black" pitchFamily="34" charset="0"/>
              </a:rPr>
              <a:t>NÁTRONOVÝ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2AB64-E176-40FE-A4EA-2F92B81177CF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75ABF-08A4-4AB0-860C-21AB578E36E7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/>
              <a:t> jsou skupina chemických sloučenin obsažených v rostlinách. </a:t>
            </a:r>
            <a:r>
              <a:rPr lang="cs-CZ" sz="2800" dirty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/>
              <a:t> se obecně dělí na:</a:t>
            </a:r>
          </a:p>
          <a:p>
            <a:pPr lvl="1"/>
            <a:r>
              <a:rPr lang="cs-CZ" sz="2400" b="1" dirty="0" err="1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>
                <a:latin typeface="Arial Black" pitchFamily="34" charset="0"/>
              </a:rPr>
              <a:t>(estery kyseliny </a:t>
            </a:r>
            <a:r>
              <a:rPr lang="cs-CZ" sz="2400" dirty="0" err="1">
                <a:latin typeface="Arial Black" pitchFamily="34" charset="0"/>
              </a:rPr>
              <a:t>gallové</a:t>
            </a:r>
            <a:r>
              <a:rPr lang="cs-CZ" sz="2400" dirty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>
                <a:latin typeface="Arial Black" pitchFamily="34" charset="0"/>
              </a:rPr>
              <a:t>, například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CCF23-71A9-48FB-8BDC-ABB7CA330DE7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026" name="Picture 2" descr="C:\Users\ladapospa\Documents\LIGNIN VALORIZATION - scan 16092018\titul &amp; obsah\titul &amp; obsah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976664" cy="68305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12976"/>
            <a:ext cx="9144000" cy="92333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VYŠLO V DUBNU 2018!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82154"/>
          </a:xfrm>
        </p:spPr>
        <p:txBody>
          <a:bodyPr/>
          <a:lstStyle/>
          <a:p>
            <a:r>
              <a:rPr lang="en-GB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</a:t>
            </a:r>
            <a:r>
              <a:rPr lang="cs-CZ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– the LATEST LITERATURE</a:t>
            </a:r>
            <a:b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It will be issued in 2018 or 2019</a:t>
            </a:r>
            <a:endParaRPr lang="en-GB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CEFE9-3AB3-4CA3-AB62-C446F7AE7163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BOOK LIGNIN VALORIZATION Anouncemen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2" cy="5562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E3F1B-451B-45FE-A012-38A95BB1EA1E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4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Emerging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Approaches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(RSC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Publishing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Royal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Society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Editor: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Gregg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T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Beckham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this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book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aromatic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biopolymer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found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plant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cell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walls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key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component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biomass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generally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utilized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heat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However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lignin’s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composition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makes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attractive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biological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catalytic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conversion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fuels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Bringing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together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experts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biology,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catalysis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engineering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analytical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techno-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economic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life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cycle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analysis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presents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comprehensive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interdisciplinary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picture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biorefineries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could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potentially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employ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lignin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technologies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8EFDD-E637-4FDE-ABBC-070055977D0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>
                <a:solidFill>
                  <a:srgbClr val="008000"/>
                </a:solidFill>
              </a:rPr>
              <a:t>ukázka</a:t>
            </a:r>
            <a:r>
              <a:rPr lang="cs-CZ" sz="2800" b="1" dirty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/>
              <a:t>Za základní stavební jednotku jsou považovány deriváty </a:t>
            </a:r>
            <a:r>
              <a:rPr lang="cs-CZ" sz="2800" b="1" dirty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53DDF-7A8D-47CF-BC10-A8004CDD33D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2646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PŘÍRODNÍ POLYMERY lignin, </a:t>
            </a:r>
            <a:r>
              <a:rPr lang="en-US" dirty="0" err="1"/>
              <a:t>třísloviny</a:t>
            </a:r>
            <a:r>
              <a:rPr lang="en-US" dirty="0"/>
              <a:t> a </a:t>
            </a:r>
            <a:r>
              <a:rPr lang="en-US" dirty="0" err="1"/>
              <a:t>huminové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 PŘF MU 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653"/>
            <a:ext cx="8229600" cy="778098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0A7C5-020D-4AC1-829B-440B339AC80E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22894" y="-786183"/>
            <a:ext cx="2666185" cy="5911976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30553" y="2719152"/>
            <a:ext cx="3536615" cy="468576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255" y="515719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Síťování ligninu přes ETHEROVÉ MŮSTKY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19800" y="980726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</a:rPr>
              <a:t>Deriváty FENYLPROPANU  tvořící LIGNIN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B9D5D-0F30-49C2-8209-BA5B5F5E0436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3822"/>
            <a:ext cx="9144000" cy="56941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BC4C521-AF54-4730-A6E7-2D61FABF3555}" type="datetime1">
              <a:rPr lang="cs-CZ" smtClean="0"/>
              <a:t>10.10.2021</a:t>
            </a:fld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PŘÍRODNÍ POLYMERY lignin, třísloviny a huminové kyseliny PŘF MU 5 2021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4831378"/>
        </p:xfrm>
        <a:graphic>
          <a:graphicData uri="http://schemas.openxmlformats.org/drawingml/2006/table">
            <a:tbl>
              <a:tblPr/>
              <a:tblGrid>
                <a:gridCol w="72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5516" y="12042"/>
            <a:ext cx="8712968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E889E-C8D6-43E3-A6A8-794D086C526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6692" y="456349"/>
            <a:ext cx="6207663" cy="6595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je ODPADNÍ LÁTKOU  </a:t>
            </a:r>
            <a:r>
              <a:rPr lang="sk-SK" sz="24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8D8E3-E105-44B9-9A60-424457F90243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3581"/>
            <a:ext cx="8229600" cy="1498178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CDD17-E9B8-4AC6-AB0B-75CF23BAB2E5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37505" y="-271557"/>
            <a:ext cx="5157192" cy="91019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8146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D0BE9-BB52-4738-B0B1-8941ABB950D7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39032" y="-860690"/>
            <a:ext cx="6135618" cy="92854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65FC4-5980-49D9-90B1-77DF93268BCE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Kyselina </a:t>
            </a:r>
            <a:r>
              <a:rPr lang="cs-CZ" sz="2000" b="1" dirty="0" err="1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>
                <a:cs typeface="Times New Roman"/>
              </a:rPr>
              <a:t>černé</a:t>
            </a:r>
            <a:r>
              <a:rPr lang="sk-SK" sz="2400" b="1" dirty="0">
                <a:cs typeface="Times New Roman"/>
              </a:rPr>
              <a:t> </a:t>
            </a:r>
            <a:r>
              <a:rPr lang="sk-SK" sz="2400" b="1" dirty="0" err="1">
                <a:cs typeface="Times New Roman"/>
              </a:rPr>
              <a:t>louhy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10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9C450-0316-49E1-BF39-C0D1223D4322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55679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Nedávno (vloni) se objevil na Internetu proces chemického rozkladu BIOMASY,  který má vést až ke kyselině </a:t>
            </a:r>
            <a:r>
              <a:rPr lang="cs-CZ" sz="4400" dirty="0" err="1">
                <a:solidFill>
                  <a:srgbClr val="008000"/>
                </a:solidFill>
                <a:latin typeface="Arial Black" pitchFamily="34" charset="0"/>
              </a:rPr>
              <a:t>tereftalové</a:t>
            </a:r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, což je hlavní (hmotnostně) složky pro výrobu PET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C566A-3BE1-412F-A0CD-3CA12634C2E1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F699-0E1E-49F0-B18E-8A5D1FA91602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Co to může přinést?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Nebude zvýšení produkce LIGNINU  na úkor celulózy?</a:t>
            </a:r>
          </a:p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Při výrobě </a:t>
            </a:r>
            <a:r>
              <a:rPr lang="cs-CZ" cap="all" dirty="0">
                <a:solidFill>
                  <a:srgbClr val="0000FF"/>
                </a:solidFill>
                <a:latin typeface="Arial Black" pitchFamily="34" charset="0"/>
              </a:rPr>
              <a:t>celulózy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 bude více ligninu nevýhodou </a:t>
            </a:r>
          </a:p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Chemické využití LIGNINU  zatím není dořešené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F3136-D439-4AB2-9BC5-455C16F0BA39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>
                <a:latin typeface="Arial Black" pitchFamily="34" charset="0"/>
              </a:rPr>
              <a:t>) </a:t>
            </a:r>
            <a:r>
              <a:rPr lang="cs-CZ" sz="2800" b="1" dirty="0"/>
              <a:t>jsou rostlinné </a:t>
            </a:r>
            <a:r>
              <a:rPr lang="cs-CZ" sz="2800" b="1" dirty="0" err="1"/>
              <a:t>polyfenoly</a:t>
            </a:r>
            <a:r>
              <a:rPr lang="cs-CZ" sz="2800" b="1" dirty="0"/>
              <a:t> trpké, svíravé či hořké chuti, které sráží proteiny a alkaloidy. </a:t>
            </a:r>
          </a:p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/>
              <a:t>Z chemického hlediska jsou to velké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/>
              <a:t>, které </a:t>
            </a:r>
            <a:r>
              <a:rPr lang="cs-CZ" sz="2800" b="1" dirty="0">
                <a:solidFill>
                  <a:srgbClr val="00B050"/>
                </a:solidFill>
                <a:latin typeface="Arial Black" pitchFamily="34" charset="0"/>
              </a:rPr>
              <a:t>obsahují hydroxylové a karboxylové skupiny</a:t>
            </a:r>
            <a:r>
              <a:rPr lang="cs-CZ" sz="2800" dirty="0"/>
              <a:t> vázající se na proteiny a jiné makromolekuly. </a:t>
            </a:r>
          </a:p>
          <a:p>
            <a:r>
              <a:rPr lang="cs-CZ" sz="2800" dirty="0"/>
              <a:t>Mívají molekulovou hmotnost od 500 do 3 000 g/mol.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7DC22-95E1-4645-83DB-CC83A0EFBD37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/>
              <a:t>Ing. J. Dvořáková: </a:t>
            </a:r>
            <a:r>
              <a:rPr lang="cs-CZ" sz="2800" b="1" dirty="0"/>
              <a:t>PŘÍRODNÍ POLYMERY</a:t>
            </a:r>
            <a:r>
              <a:rPr lang="cs-CZ" sz="2800" dirty="0"/>
              <a:t>, VŠCHT Praha, Katedra polymerů, skripta 1990</a:t>
            </a:r>
          </a:p>
          <a:p>
            <a:r>
              <a:rPr lang="cs-CZ" sz="2800" dirty="0"/>
              <a:t>J. Mleziva, J. Kálal: </a:t>
            </a:r>
            <a:r>
              <a:rPr lang="cs-CZ" sz="2800" b="1" dirty="0"/>
              <a:t>Základy makromolekulární chemie</a:t>
            </a:r>
            <a:r>
              <a:rPr lang="cs-CZ" sz="2800" dirty="0"/>
              <a:t>, SNTL Praha, 1986</a:t>
            </a:r>
          </a:p>
          <a:p>
            <a:r>
              <a:rPr lang="cs-CZ" sz="2800" dirty="0"/>
              <a:t>J. </a:t>
            </a:r>
            <a:r>
              <a:rPr lang="cs-CZ" sz="2800" dirty="0" err="1"/>
              <a:t>Bučko</a:t>
            </a:r>
            <a:r>
              <a:rPr lang="cs-CZ" sz="2800" dirty="0"/>
              <a:t>, L. </a:t>
            </a:r>
            <a:r>
              <a:rPr lang="cs-CZ" sz="2800" dirty="0" err="1"/>
              <a:t>Šutý</a:t>
            </a:r>
            <a:r>
              <a:rPr lang="cs-CZ" sz="2800" dirty="0"/>
              <a:t>, M. Košík: </a:t>
            </a:r>
            <a:r>
              <a:rPr lang="cs-CZ" sz="2800" b="1" dirty="0"/>
              <a:t>Chemické </a:t>
            </a:r>
            <a:r>
              <a:rPr lang="cs-CZ" sz="2800" b="1" dirty="0" err="1"/>
              <a:t>spracovanie</a:t>
            </a:r>
            <a:r>
              <a:rPr lang="cs-CZ" sz="2800" b="1" dirty="0"/>
              <a:t> </a:t>
            </a:r>
            <a:r>
              <a:rPr lang="cs-CZ" sz="2800" b="1" dirty="0" err="1"/>
              <a:t>dreva</a:t>
            </a:r>
            <a:r>
              <a:rPr lang="cs-CZ" sz="2800" dirty="0"/>
              <a:t>, ALFA Bratislava, 1988</a:t>
            </a:r>
          </a:p>
          <a:p>
            <a:r>
              <a:rPr lang="cs-CZ" sz="2800" dirty="0"/>
              <a:t>A. Blažej, L. </a:t>
            </a:r>
            <a:r>
              <a:rPr lang="cs-CZ" sz="2800" dirty="0" err="1"/>
              <a:t>Šutý</a:t>
            </a:r>
            <a:r>
              <a:rPr lang="cs-CZ" sz="2800" dirty="0"/>
              <a:t> : </a:t>
            </a:r>
            <a:r>
              <a:rPr lang="cs-CZ" sz="2800" b="1" dirty="0" err="1"/>
              <a:t>Rastlinné</a:t>
            </a:r>
            <a:r>
              <a:rPr lang="cs-CZ" sz="2800" dirty="0"/>
              <a:t> </a:t>
            </a:r>
            <a:r>
              <a:rPr lang="cs-CZ" sz="2800" b="1" dirty="0"/>
              <a:t>fenolové </a:t>
            </a:r>
            <a:r>
              <a:rPr lang="cs-CZ" sz="2800" b="1" dirty="0" err="1"/>
              <a:t>zlúčeniny</a:t>
            </a:r>
            <a:r>
              <a:rPr lang="cs-CZ" sz="2800" dirty="0"/>
              <a:t>, ALFA Bratislava, 1973</a:t>
            </a:r>
          </a:p>
          <a:p>
            <a:r>
              <a:rPr lang="cs-CZ" sz="2800" dirty="0"/>
              <a:t>A. Blažej, V. </a:t>
            </a:r>
            <a:r>
              <a:rPr lang="cs-CZ" sz="2800" dirty="0" err="1"/>
              <a:t>Szilvová</a:t>
            </a:r>
            <a:r>
              <a:rPr lang="cs-CZ" sz="2800" dirty="0"/>
              <a:t>: </a:t>
            </a:r>
            <a:r>
              <a:rPr lang="cs-CZ" sz="2800" b="1" dirty="0" err="1"/>
              <a:t>Prírodné</a:t>
            </a:r>
            <a:r>
              <a:rPr lang="cs-CZ" sz="2800" b="1" dirty="0"/>
              <a:t> a syntetické polymery</a:t>
            </a:r>
            <a:r>
              <a:rPr lang="cs-CZ" sz="2800" dirty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21671-A4C8-49B5-B5B2-CF2FB9685278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EF1A1-3435-44FB-8C30-B1202033B9D7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8" y="0"/>
            <a:ext cx="9093521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347863" y="288454"/>
            <a:ext cx="2472715" cy="404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75856" y="3140968"/>
            <a:ext cx="2472716" cy="4042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51412" y="5526862"/>
            <a:ext cx="2472716" cy="47625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4D44E-C396-4A27-83A1-451D04B8451F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8" y="105674"/>
            <a:ext cx="6862676" cy="6707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ovéPole 6"/>
          <p:cNvSpPr txBox="1"/>
          <p:nvPr/>
        </p:nvSpPr>
        <p:spPr>
          <a:xfrm>
            <a:off x="6887214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FF8B3-C06F-42BC-886E-43C312C915D3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C2BE9-15D5-49E6-A3DE-BCF66026A763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7B5F-64B7-4D30-948C-D20F014C2568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86" y="764705"/>
            <a:ext cx="9150886" cy="6198856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BE9C1-B5D4-49A0-A802-358DAB5BED4F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rgbClr val="C00000"/>
                </a:solidFill>
              </a:rPr>
              <a:t>hydrolyzovatelné</a:t>
            </a:r>
            <a:r>
              <a:rPr lang="cs-CZ" sz="4400" b="1" dirty="0">
                <a:solidFill>
                  <a:srgbClr val="C00000"/>
                </a:solidFill>
              </a:rPr>
              <a:t> taniny </a:t>
            </a:r>
            <a:r>
              <a:rPr lang="cs-CZ" sz="2800" b="1" dirty="0">
                <a:solidFill>
                  <a:srgbClr val="C00000"/>
                </a:solidFill>
              </a:rPr>
              <a:t>= </a:t>
            </a:r>
            <a:r>
              <a:rPr lang="cs-CZ" sz="2800" b="1" dirty="0" err="1">
                <a:solidFill>
                  <a:srgbClr val="C00000"/>
                </a:solidFill>
              </a:rPr>
              <a:t>kys</a:t>
            </a:r>
            <a:r>
              <a:rPr lang="cs-CZ" sz="2800" b="1" dirty="0">
                <a:solidFill>
                  <a:srgbClr val="C00000"/>
                </a:solidFill>
              </a:rPr>
              <a:t>. </a:t>
            </a:r>
            <a:r>
              <a:rPr lang="cs-CZ" sz="2800" b="1" dirty="0" err="1">
                <a:solidFill>
                  <a:srgbClr val="C00000"/>
                </a:solidFill>
              </a:rPr>
              <a:t>gallová</a:t>
            </a:r>
            <a:r>
              <a:rPr lang="cs-CZ" sz="2800" b="1" dirty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CCE2A-8D9F-4A26-83CC-24C16E57FE2E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AA864-6C65-4D36-9FC7-6978D4726AA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987824" y="836712"/>
            <a:ext cx="2880320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320px-Stilbene_trans_structur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3048000" cy="1905000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3" name="TextovéPole 12"/>
          <p:cNvSpPr txBox="1"/>
          <p:nvPr/>
        </p:nvSpPr>
        <p:spPr>
          <a:xfrm>
            <a:off x="60841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Cis i trans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B0301-C3A5-454A-9FD1-B3F3EB94BF3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>
                <a:solidFill>
                  <a:srgbClr val="008000"/>
                </a:solidFill>
              </a:rPr>
              <a:t>Flavonoidy</a:t>
            </a:r>
            <a:r>
              <a:rPr lang="cs-CZ" sz="3200" b="1" dirty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>
                <a:solidFill>
                  <a:srgbClr val="C00000"/>
                </a:solidFill>
              </a:rPr>
              <a:t>hydrolyzovatelné</a:t>
            </a:r>
            <a:r>
              <a:rPr lang="cs-CZ" sz="3200" b="1" dirty="0">
                <a:solidFill>
                  <a:srgbClr val="C00000"/>
                </a:solidFill>
              </a:rPr>
              <a:t> taniny = </a:t>
            </a:r>
            <a:r>
              <a:rPr lang="cs-CZ" sz="3200" b="1" dirty="0" err="1">
                <a:solidFill>
                  <a:srgbClr val="C00000"/>
                </a:solidFill>
              </a:rPr>
              <a:t>kys</a:t>
            </a:r>
            <a:r>
              <a:rPr lang="cs-CZ" sz="3200" b="1" dirty="0">
                <a:solidFill>
                  <a:srgbClr val="C00000"/>
                </a:solidFill>
              </a:rPr>
              <a:t>. </a:t>
            </a:r>
            <a:r>
              <a:rPr lang="cs-CZ" sz="3200" b="1" dirty="0" err="1">
                <a:solidFill>
                  <a:srgbClr val="C00000"/>
                </a:solidFill>
              </a:rPr>
              <a:t>gallová</a:t>
            </a:r>
            <a:r>
              <a:rPr lang="cs-CZ" sz="3200" b="1" dirty="0">
                <a:solidFill>
                  <a:srgbClr val="C00000"/>
                </a:solidFill>
              </a:rPr>
              <a:t> (</a:t>
            </a:r>
            <a:r>
              <a:rPr lang="cs-CZ" sz="3200" b="1" dirty="0" err="1">
                <a:solidFill>
                  <a:srgbClr val="C00000"/>
                </a:solidFill>
              </a:rPr>
              <a:t>kys</a:t>
            </a:r>
            <a:r>
              <a:rPr lang="cs-CZ" sz="3200" b="1" dirty="0">
                <a:solidFill>
                  <a:srgbClr val="C00000"/>
                </a:solidFill>
              </a:rPr>
              <a:t>. </a:t>
            </a:r>
            <a:r>
              <a:rPr lang="cs-CZ" sz="3200" b="1" dirty="0" err="1">
                <a:solidFill>
                  <a:srgbClr val="C00000"/>
                </a:solidFill>
              </a:rPr>
              <a:t>Elagová</a:t>
            </a:r>
            <a:r>
              <a:rPr lang="cs-CZ" sz="3200" b="1" dirty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>
                <a:solidFill>
                  <a:srgbClr val="0000FF"/>
                </a:solidFill>
              </a:rPr>
              <a:t>Taniny odvozené od STILBENU</a:t>
            </a:r>
            <a:endParaRPr lang="cs-CZ" sz="2400" dirty="0">
              <a:solidFill>
                <a:srgbClr val="0000FF"/>
              </a:solidFill>
            </a:endParaRPr>
          </a:p>
          <a:p>
            <a:pPr marL="0" lvl="1" algn="ctr"/>
            <a:endParaRPr lang="cs-CZ" sz="3200" b="1" dirty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6C009-E9D6-47F7-9E80-BAF27C4F3232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-1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99FAB-10C1-4084-B5B6-5B37A22351E8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FF0000"/>
                          </a:solidFill>
                        </a:rPr>
                        <a:t>ČÁST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FF0000"/>
                          </a:solidFill>
                        </a:rPr>
                        <a:t>cca. %hmot.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Pařez + kořenový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Kmen – 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dále rozděleno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Vrchol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Kůra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353FC-FD24-4C79-84FF-AA8553F67F69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28827"/>
            <a:ext cx="9144000" cy="6629172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flipH="1">
            <a:off x="3923928" y="2060848"/>
            <a:ext cx="288032" cy="64807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83968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Radikál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0FC24-63C2-4CA3-AF56-D80F5C494D41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58" y="0"/>
            <a:ext cx="9166658" cy="67560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539" y="0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pPr algn="just">
              <a:buNone/>
            </a:pPr>
            <a:r>
              <a:rPr lang="cs-CZ" b="1" dirty="0">
                <a:solidFill>
                  <a:srgbClr val="FF0000"/>
                </a:solidFill>
              </a:rPr>
              <a:t>Duběnkový inkoust </a:t>
            </a:r>
            <a:r>
              <a:rPr lang="cs-CZ" b="1" dirty="0"/>
              <a:t>(také </a:t>
            </a:r>
            <a:r>
              <a:rPr lang="cs-CZ" b="1" dirty="0" err="1">
                <a:solidFill>
                  <a:srgbClr val="FF0000"/>
                </a:solidFill>
              </a:rPr>
              <a:t>železoduběnkový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železogalový</a:t>
            </a:r>
            <a:r>
              <a:rPr lang="cs-CZ" b="1" dirty="0">
                <a:solidFill>
                  <a:srgbClr val="FF0000"/>
                </a:solidFill>
              </a:rPr>
              <a:t> inkoust</a:t>
            </a:r>
            <a:r>
              <a:rPr lang="cs-CZ" b="1" dirty="0"/>
              <a:t>) je </a:t>
            </a:r>
            <a:r>
              <a:rPr lang="cs-CZ" dirty="0"/>
              <a:t>inkoust </a:t>
            </a:r>
            <a:r>
              <a:rPr lang="cs-CZ" dirty="0" err="1"/>
              <a:t>fialovo</a:t>
            </a:r>
            <a:r>
              <a:rPr lang="cs-CZ" dirty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03527-88F7-4417-95FD-D868188813A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0EE214C-FB40-42B8-8111-14BDF082C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7" b="2784"/>
          <a:stretch/>
        </p:blipFill>
        <p:spPr>
          <a:xfrm rot="10800000"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9D980-F7D1-4576-88E0-A0FB8F4B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9F01B62-1C51-4E30-B7CF-A9AFE1B595EA}" type="datetime1">
              <a:rPr lang="cs-CZ" smtClean="0">
                <a:solidFill>
                  <a:srgbClr val="FFFFFF"/>
                </a:solidFill>
              </a:rPr>
              <a:t>10.10.2021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444F3-A0AB-42C7-BBCB-50C919C4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srgbClr val="FFFFFF"/>
                </a:solidFill>
              </a:rPr>
              <a:t>PŘÍRODNÍ POLYMERY lignin, třísloviny a huminové kyseliny PŘF MU 5 2021</a:t>
            </a:r>
            <a:endParaRPr lang="sk-SK" sz="90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3BBF6-531F-40F4-AF7E-10488FED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F41B0DE-FA74-4AFF-A5C7-1440790630ED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43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F4978EB-F55D-401F-90BC-0D9749D0F1CE}"/>
              </a:ext>
            </a:extLst>
          </p:cNvPr>
          <p:cNvSpPr txBox="1"/>
          <p:nvPr/>
        </p:nvSpPr>
        <p:spPr>
          <a:xfrm>
            <a:off x="4572000" y="5910943"/>
            <a:ext cx="4582146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Plodem dubu je žalud, </a:t>
            </a:r>
          </a:p>
          <a:p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ne duběnka!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681927-7D7A-44DA-88A3-95C98B629872}"/>
              </a:ext>
            </a:extLst>
          </p:cNvPr>
          <p:cNvSpPr txBox="1"/>
          <p:nvPr/>
        </p:nvSpPr>
        <p:spPr>
          <a:xfrm>
            <a:off x="0" y="0"/>
            <a:ext cx="486003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000FF"/>
                </a:solidFill>
                <a:latin typeface="Arial Black" panose="020B0A04020102020204" pitchFamily="34" charset="0"/>
              </a:rPr>
              <a:t>Duběnkový</a:t>
            </a:r>
            <a:endParaRPr lang="cs-CZ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2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76" y="27856"/>
            <a:ext cx="9036496" cy="1456928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b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</a:rPr>
              <a:t>historický recept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F4048-0738-475F-A29E-E0E913335982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1245" y="1700808"/>
            <a:ext cx="9144000" cy="411808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cs-CZ" sz="2000" b="1" i="1" dirty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/>
              <a:t>Míchej dvakrát denně po dva týdny. Pak </a:t>
            </a:r>
            <a:r>
              <a:rPr lang="cs-CZ" sz="2000" b="1" i="1" dirty="0" err="1"/>
              <a:t>přilej</a:t>
            </a:r>
            <a:r>
              <a:rPr lang="cs-CZ" sz="2000" b="1" i="1" dirty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32C9D-DFFA-4490-A126-6505B83020CB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/>
              <a:t>TANIN &gt; </a:t>
            </a:r>
            <a:r>
              <a:rPr lang="cs-CZ" b="1" u="sng" dirty="0"/>
              <a:t>tříslovina</a:t>
            </a:r>
          </a:p>
          <a:p>
            <a:r>
              <a:rPr lang="cs-CZ" dirty="0"/>
              <a:t>ZELENÁ SKALICE</a:t>
            </a:r>
          </a:p>
          <a:p>
            <a:r>
              <a:rPr lang="cs-CZ" dirty="0"/>
              <a:t>ARABSKÁ GUMA &gt; </a:t>
            </a:r>
            <a:r>
              <a:rPr lang="cs-CZ" b="1" u="sng" dirty="0"/>
              <a:t>rostlinná guma</a:t>
            </a:r>
          </a:p>
          <a:p>
            <a:r>
              <a:rPr lang="cs-CZ" dirty="0"/>
              <a:t>VODA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DBC4D-9640-4B9D-8184-6FF2EA3CAB2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>
                <a:solidFill>
                  <a:srgbClr val="008000"/>
                </a:solidFill>
                <a:latin typeface="Arial Black" pitchFamily="34" charset="0"/>
              </a:rPr>
              <a:t>+2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48264" y="5458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Fe</a:t>
            </a:r>
            <a:r>
              <a:rPr lang="cs-CZ" baseline="30000" dirty="0">
                <a:solidFill>
                  <a:srgbClr val="FF0000"/>
                </a:solidFill>
                <a:latin typeface="Arial Black" pitchFamily="34" charset="0"/>
              </a:rPr>
              <a:t>+3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1979712" y="1556792"/>
            <a:ext cx="5472608" cy="28803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AD2A0E-0209-45DC-9688-1D4DCF436E22}"/>
              </a:ext>
            </a:extLst>
          </p:cNvPr>
          <p:cNvSpPr txBox="1"/>
          <p:nvPr/>
        </p:nvSpPr>
        <p:spPr>
          <a:xfrm>
            <a:off x="4701114" y="511044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Černá barva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2618B-6EDB-42B1-8363-6D7D1FD89E55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Reakce změny oxidačního stupně železa a tím černé barvy</a:t>
            </a:r>
          </a:p>
          <a:p>
            <a:r>
              <a:rPr lang="cs-CZ" b="1" dirty="0"/>
              <a:t>Příčiny blednutí inkoustu a reakce iontu železa při této změně je </a:t>
            </a:r>
            <a:r>
              <a:rPr lang="cs-CZ" b="1" cap="all" dirty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/>
              <a:t>Obnovování duběnkového inkoustu je </a:t>
            </a:r>
            <a:r>
              <a:rPr lang="cs-CZ" b="1" dirty="0">
                <a:solidFill>
                  <a:srgbClr val="008000"/>
                </a:solidFill>
              </a:rPr>
              <a:t>OXIDACE  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  <a:latin typeface="Arial Black" pitchFamily="34" charset="0"/>
              </a:rPr>
              <a:t>Fe</a:t>
            </a:r>
            <a:r>
              <a:rPr lang="cs-CZ" sz="2400" baseline="30000" dirty="0">
                <a:solidFill>
                  <a:srgbClr val="FF0000"/>
                </a:solidFill>
                <a:latin typeface="Arial Black" pitchFamily="34" charset="0"/>
              </a:rPr>
              <a:t>+3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>
                <a:solidFill>
                  <a:srgbClr val="008000"/>
                </a:solidFill>
                <a:latin typeface="Arial Black" pitchFamily="34" charset="0"/>
              </a:rPr>
              <a:t>+2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>
                <a:solidFill>
                  <a:schemeClr val="tx1"/>
                </a:solidFill>
                <a:latin typeface="Arial Black" pitchFamily="34" charset="0"/>
              </a:rPr>
              <a:t>TUŠ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122B5-0757-44F9-B779-22C5B41E97F9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56F68-A7E5-4416-8B00-5D2D0AC3AC84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47577" y="-870132"/>
            <a:ext cx="5040562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4D1C-0C0B-4F6F-BF10-748342AE2D5C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(40–50 %)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3" tooltip="Lignin"/>
              </a:rPr>
              <a:t>lignin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sz="2200" b="1" u="sng" dirty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200" b="1" dirty="0">
                <a:solidFill>
                  <a:srgbClr val="C00000"/>
                </a:solidFill>
              </a:rPr>
              <a:t>další </a:t>
            </a:r>
            <a:r>
              <a:rPr lang="cs-CZ" sz="2200" b="1" dirty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200" b="1" dirty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200" b="1" dirty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200" b="1" dirty="0">
                <a:solidFill>
                  <a:srgbClr val="C00000"/>
                </a:solidFill>
              </a:rPr>
              <a:t> (i u </a:t>
            </a:r>
            <a:r>
              <a:rPr lang="cs-CZ" sz="2200" b="1" dirty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200" b="1" dirty="0">
                <a:solidFill>
                  <a:srgbClr val="C00000"/>
                </a:solidFill>
              </a:rPr>
              <a:t>), </a:t>
            </a:r>
            <a:r>
              <a:rPr lang="cs-CZ" sz="2200" b="1" dirty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200" b="1" dirty="0">
              <a:solidFill>
                <a:srgbClr val="C00000"/>
              </a:solidFill>
            </a:endParaRPr>
          </a:p>
          <a:p>
            <a:pPr lvl="1"/>
            <a:r>
              <a:rPr lang="cs-CZ" sz="2200" b="1" dirty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200" b="1" dirty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200" b="1" dirty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200" b="1" dirty="0">
              <a:solidFill>
                <a:srgbClr val="C00000"/>
              </a:solidFill>
            </a:endParaRPr>
          </a:p>
          <a:p>
            <a:r>
              <a:rPr lang="cs-CZ" sz="2200" b="1" u="sng" dirty="0">
                <a:solidFill>
                  <a:srgbClr val="0000FF"/>
                </a:solidFill>
              </a:rPr>
              <a:t>voda</a:t>
            </a:r>
            <a:r>
              <a:rPr lang="cs-CZ" sz="2200" b="1" dirty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2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AŽ 14 % HMOT. 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patří mezi 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16" tooltip="Polysacharidy"/>
              </a:rPr>
              <a:t>polysacharidy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a bývají souhrnně označovány jako </a:t>
            </a:r>
            <a:r>
              <a:rPr lang="cs-CZ" b="1" i="1" cap="all" dirty="0" err="1">
                <a:solidFill>
                  <a:srgbClr val="FF0000"/>
                </a:solidFill>
                <a:latin typeface="Arial Black" pitchFamily="34" charset="0"/>
                <a:hlinkClick r:id="rId17" tooltip="Holocelulóza"/>
              </a:rPr>
              <a:t>holocelulóza</a:t>
            </a:r>
            <a:endParaRPr lang="cs-CZ" b="1" cap="all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F4DB8-A4E3-4AC4-AFD7-C6AF0DA02793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C700A-FE73-4804-B8C2-E28D54AB3954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97359" y="-688641"/>
            <a:ext cx="5949280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&amp; potravinářství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FE73F-E92C-41DB-BF4E-8628A35481F5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12474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ČIŘENÍ ovocných šťáv v kombinaci s želatinou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600" dirty="0">
                <a:solidFill>
                  <a:srgbClr val="00B050"/>
                </a:solidFill>
                <a:latin typeface="Arial Black" pitchFamily="34" charset="0"/>
              </a:rPr>
              <a:t>Sráží bílkoviny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- nové použití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E20E2-898C-4368-9C98-4CFACA988DC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8" name="Obrázek 7" descr="pěny z taninů 1710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764704"/>
            <a:ext cx="8839092" cy="2304256"/>
          </a:xfrm>
          <a:prstGeom prst="rect">
            <a:avLst/>
          </a:prstGeom>
        </p:spPr>
      </p:pic>
      <p:pic>
        <p:nvPicPr>
          <p:cNvPr id="10" name="Obrázek 9" descr="polyestery 2 vyd 1978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145" y="3068960"/>
            <a:ext cx="6776351" cy="37890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3140968"/>
            <a:ext cx="255577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857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Musí se to něčím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sesíťovat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Proč se dává ČERVENÉ  víno zrát do dubových sudů?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EBA2C-F78C-4341-AE9A-96579323CB64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8" name="Zástupný symbol pro obsah 7" descr="dubové sudy na červené víno WIKI ENG 15112018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-2" y="1628800"/>
            <a:ext cx="9143999" cy="424847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látky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 látky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dirty="0"/>
              <a:t>jsou přírodní organické látky vznikající rozkladem převážně rostlinných zbytků. </a:t>
            </a:r>
            <a:r>
              <a:rPr lang="cs-CZ" dirty="0" err="1"/>
              <a:t>Huminové</a:t>
            </a:r>
            <a:r>
              <a:rPr lang="cs-CZ" dirty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/>
              <a:t>huminy</a:t>
            </a:r>
            <a:r>
              <a:rPr lang="cs-CZ" dirty="0"/>
              <a:t>, </a:t>
            </a:r>
            <a:r>
              <a:rPr lang="cs-CZ" dirty="0" err="1"/>
              <a:t>huminové</a:t>
            </a:r>
            <a:r>
              <a:rPr lang="cs-CZ" dirty="0"/>
              <a:t> kyseliny a </a:t>
            </a:r>
            <a:r>
              <a:rPr lang="cs-CZ" dirty="0" err="1"/>
              <a:t>fulvonové</a:t>
            </a:r>
            <a:r>
              <a:rPr lang="cs-CZ" dirty="0"/>
              <a:t> (též </a:t>
            </a:r>
            <a:r>
              <a:rPr lang="cs-CZ" dirty="0" err="1"/>
              <a:t>fulvinové</a:t>
            </a:r>
            <a:r>
              <a:rPr lang="cs-CZ" dirty="0"/>
              <a:t>) kyseliny.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04386-48CC-481B-9CC2-97CA6B135FFB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46195-F1FE-43DE-80EA-0C3F30EB86EA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 kyseliny </a:t>
            </a:r>
            <a:r>
              <a:rPr lang="cs-CZ" dirty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/>
              <a:t>Obsahují –OH a –COOH skupiny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81D0D-A6FD-47AC-B142-C5172809CF1C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8" name="Obrázek 7" descr="huminové kyseliny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1666"/>
            <a:ext cx="9144000" cy="665633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2247D-87B8-4C8A-B8C6-62790C07FE78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pic>
        <p:nvPicPr>
          <p:cNvPr id="9" name="Obrázek 8" descr="huminové kyselin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124" y="1124744"/>
            <a:ext cx="9037749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0BEC-A29E-446F-91D2-BBB9B04375B4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/>
          <a:lstStyle/>
          <a:p>
            <a:r>
              <a:rPr lang="cs-CZ" sz="2400" b="1" dirty="0" err="1"/>
              <a:t>Huminové</a:t>
            </a:r>
            <a:r>
              <a:rPr lang="cs-CZ" sz="2400" b="1" dirty="0"/>
              <a:t> látky se využívají především pro výživu rostlin. Ačkoli nejde o hnojivo klasického typu (živiny N, P, K), umožňují </a:t>
            </a:r>
            <a:r>
              <a:rPr lang="cs-CZ" sz="2400" b="1" dirty="0" err="1"/>
              <a:t>huminy</a:t>
            </a:r>
            <a:r>
              <a:rPr lang="cs-CZ" sz="2400" b="1" dirty="0"/>
              <a:t> snazší příjem živin, stimulují tvorbu </a:t>
            </a:r>
            <a:r>
              <a:rPr lang="cs-CZ" sz="2400" b="1" dirty="0">
                <a:hlinkClick r:id="rId2" tooltip="Kořenové vlášení"/>
              </a:rPr>
              <a:t>kořenového vlášení</a:t>
            </a:r>
            <a:r>
              <a:rPr lang="cs-CZ" sz="2400" b="1" dirty="0"/>
              <a:t>, díky kterému rostlina lépe absorbuje vodu a živiny, podporují </a:t>
            </a:r>
            <a:r>
              <a:rPr lang="cs-CZ" sz="2400" b="1" dirty="0">
                <a:hlinkClick r:id="rId3" tooltip="Fotosyntéza"/>
              </a:rPr>
              <a:t>fotosyntézu</a:t>
            </a:r>
            <a:r>
              <a:rPr lang="cs-CZ" sz="2400" b="1" dirty="0"/>
              <a:t> a zlepšují vlastnosti </a:t>
            </a:r>
            <a:r>
              <a:rPr lang="cs-CZ" sz="2400" b="1" dirty="0">
                <a:hlinkClick r:id="rId4" tooltip="Půda"/>
              </a:rPr>
              <a:t>půdy</a:t>
            </a:r>
            <a:r>
              <a:rPr lang="cs-CZ" sz="2400" b="1" dirty="0"/>
              <a:t>. Stimulují růst rostlin v míře srovnatelné s </a:t>
            </a:r>
            <a:r>
              <a:rPr lang="cs-CZ" sz="2400" b="1" dirty="0" err="1">
                <a:hlinkClick r:id="rId5" tooltip="Fytohormon"/>
              </a:rPr>
              <a:t>fytohormónem</a:t>
            </a:r>
            <a:r>
              <a:rPr lang="cs-CZ" sz="2400" b="1" dirty="0"/>
              <a:t> </a:t>
            </a:r>
            <a:r>
              <a:rPr lang="cs-CZ" sz="2400" b="1" dirty="0">
                <a:hlinkClick r:id="rId6" tooltip="Auxiny"/>
              </a:rPr>
              <a:t>auxinem</a:t>
            </a:r>
            <a:r>
              <a:rPr lang="cs-CZ" sz="2400" b="1" dirty="0"/>
              <a:t>.</a:t>
            </a:r>
            <a:r>
              <a:rPr lang="cs-CZ" sz="2400" b="1" baseline="30000" dirty="0">
                <a:hlinkClick r:id="rId7"/>
              </a:rPr>
              <a:t>[1]</a:t>
            </a:r>
            <a:endParaRPr lang="cs-CZ" sz="2400" b="1" dirty="0"/>
          </a:p>
          <a:p>
            <a:r>
              <a:rPr lang="cs-CZ" sz="2400" b="1" dirty="0" err="1"/>
              <a:t>Huminové</a:t>
            </a:r>
            <a:r>
              <a:rPr lang="cs-CZ" sz="2400" b="1" dirty="0"/>
              <a:t> látky se pro zemědělské účely dodávají v podobě </a:t>
            </a:r>
            <a:r>
              <a:rPr lang="cs-CZ" sz="2400" b="1" dirty="0">
                <a:hlinkClick r:id="rId8" tooltip="Roztok"/>
              </a:rPr>
              <a:t>roztoků</a:t>
            </a:r>
            <a:r>
              <a:rPr lang="cs-CZ" sz="2400" b="1" dirty="0"/>
              <a:t>, prášků nebo </a:t>
            </a:r>
            <a:r>
              <a:rPr lang="cs-CZ" sz="2400" b="1" dirty="0">
                <a:hlinkClick r:id="rId9" tooltip="Granulát (stránka neexistuje)"/>
              </a:rPr>
              <a:t>granulátu</a:t>
            </a:r>
            <a:r>
              <a:rPr lang="cs-CZ" sz="2400" b="1" dirty="0"/>
              <a:t>. Aplikují se buďto ve formě </a:t>
            </a:r>
            <a:r>
              <a:rPr lang="cs-CZ" sz="2400" b="1" dirty="0">
                <a:hlinkClick r:id="rId10" tooltip="Postřik (stránka neexistuje)"/>
              </a:rPr>
              <a:t>postřiku</a:t>
            </a:r>
            <a:r>
              <a:rPr lang="cs-CZ" sz="2400" b="1" dirty="0"/>
              <a:t>, kdy je lze kombinovat i s </a:t>
            </a:r>
            <a:r>
              <a:rPr lang="cs-CZ" sz="2400" b="1" dirty="0">
                <a:hlinkClick r:id="rId11" tooltip="Hnojení na list"/>
              </a:rPr>
              <a:t>listovými hnojivy</a:t>
            </a:r>
            <a:r>
              <a:rPr lang="cs-CZ" sz="2400" b="1" dirty="0"/>
              <a:t> či přípravky na </a:t>
            </a:r>
            <a:r>
              <a:rPr lang="cs-CZ" sz="2400" b="1" dirty="0">
                <a:hlinkClick r:id="rId12" tooltip="Ochrana rostlin"/>
              </a:rPr>
              <a:t>ochranu rostlin</a:t>
            </a:r>
            <a:r>
              <a:rPr lang="cs-CZ" sz="2400" b="1" dirty="0"/>
              <a:t> (jejichž účinnost zvyšují), nebo jsou aplikovány do </a:t>
            </a:r>
            <a:r>
              <a:rPr lang="cs-CZ" sz="2400" b="1" dirty="0">
                <a:hlinkClick r:id="rId13" tooltip="Substrát"/>
              </a:rPr>
              <a:t>substrátu</a:t>
            </a:r>
            <a:r>
              <a:rPr lang="cs-CZ" sz="2400" b="1" dirty="0"/>
              <a:t> jako granulát či </a:t>
            </a:r>
            <a:r>
              <a:rPr lang="cs-CZ" sz="2400" b="1" dirty="0">
                <a:hlinkClick r:id="rId14" tooltip="Zálivka"/>
              </a:rPr>
              <a:t>zálivkou</a:t>
            </a:r>
            <a:r>
              <a:rPr lang="cs-CZ" sz="2400" b="1" dirty="0"/>
              <a:t>.</a:t>
            </a:r>
            <a:endParaRPr lang="cs-CZ" sz="1200" b="1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C7C8A-DC59-4159-AF3F-A7862012D43B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25348" y="-760647"/>
            <a:ext cx="6093299" cy="914400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/>
          <a:lstStyle/>
          <a:p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200" b="1" u="sng" dirty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6530C-57DF-4BA2-922A-8B174BF01049}" type="datetime1">
              <a:rPr lang="cs-CZ" smtClean="0"/>
              <a:t>10.10.2021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/>
            <a:r>
              <a:rPr lang="cs-CZ" sz="2200" b="1" dirty="0"/>
              <a:t>Na konci 19. století byly humáty objeveny a od počátku 20. století vyráběny </a:t>
            </a:r>
            <a:r>
              <a:rPr lang="cs-CZ" sz="2200" b="1" dirty="0" err="1"/>
              <a:t>huminové</a:t>
            </a:r>
            <a:r>
              <a:rPr lang="cs-CZ" sz="2200" b="1" dirty="0"/>
              <a:t> preparáty z přírodní látky zvané </a:t>
            </a:r>
            <a:r>
              <a:rPr lang="cs-CZ" sz="2200" b="1" dirty="0" err="1">
                <a:hlinkClick r:id="rId2" tooltip="Leonardit (stránka neexistuje)"/>
              </a:rPr>
              <a:t>leonardit</a:t>
            </a:r>
            <a:r>
              <a:rPr lang="cs-CZ" sz="2200" b="1" dirty="0"/>
              <a:t>, která je součástí některých uhelných nalezišť. Jde o </a:t>
            </a:r>
            <a:r>
              <a:rPr lang="cs-CZ" sz="2200" b="1" u="sng" dirty="0">
                <a:solidFill>
                  <a:srgbClr val="0000FF"/>
                </a:solidFill>
              </a:rPr>
              <a:t>organickou </a:t>
            </a:r>
            <a:r>
              <a:rPr lang="cs-CZ" sz="2200" b="1" u="sng" dirty="0" err="1">
                <a:solidFill>
                  <a:srgbClr val="0000FF"/>
                </a:solidFill>
              </a:rPr>
              <a:t>neprouhelnatělou</a:t>
            </a:r>
            <a:r>
              <a:rPr lang="cs-CZ" sz="2200" b="1" u="sng" dirty="0">
                <a:solidFill>
                  <a:srgbClr val="0000FF"/>
                </a:solidFill>
              </a:rPr>
              <a:t> hmotu</a:t>
            </a:r>
            <a:r>
              <a:rPr lang="cs-CZ" sz="2200" b="1" dirty="0"/>
              <a:t>. Protože tyto materiály vznikaly dlouhodobě a ležely miliony let v zemi, jsou obvykle vodou rozpustné složky (nízkomolekulární část a </a:t>
            </a:r>
            <a:r>
              <a:rPr lang="cs-CZ" sz="2200" b="1" dirty="0" err="1"/>
              <a:t>huminové</a:t>
            </a:r>
            <a:r>
              <a:rPr lang="cs-CZ" sz="2200" b="1" dirty="0"/>
              <a:t> soli) vyplavené a naopak </a:t>
            </a:r>
            <a:r>
              <a:rPr lang="cs-CZ" sz="2200" b="1" dirty="0" err="1"/>
              <a:t>huminové</a:t>
            </a:r>
            <a:r>
              <a:rPr lang="cs-CZ" sz="2200" b="1" dirty="0"/>
              <a:t> kyseliny na sebe za tuto dobu navázaly značné množství </a:t>
            </a:r>
            <a:r>
              <a:rPr lang="cs-CZ" sz="2200" b="1" dirty="0">
                <a:hlinkClick r:id="rId3" tooltip="Těžké kovy"/>
              </a:rPr>
              <a:t>těžkých kovů</a:t>
            </a:r>
            <a:r>
              <a:rPr lang="cs-CZ" sz="2200" b="1" dirty="0"/>
              <a:t>.</a:t>
            </a:r>
          </a:p>
          <a:p>
            <a:pPr algn="just"/>
            <a:r>
              <a:rPr lang="cs-CZ" sz="2200" b="1" dirty="0"/>
              <a:t>Uhelné humáty se skládají převážně z vysokomolekulárních látek, takže nejsou zcela rozpustné. Obsahují 17-70 % </a:t>
            </a:r>
            <a:r>
              <a:rPr lang="cs-CZ" sz="2200" b="1" dirty="0" err="1"/>
              <a:t>huminových</a:t>
            </a:r>
            <a:r>
              <a:rPr lang="cs-CZ" sz="2200" b="1" dirty="0"/>
              <a:t> látek.</a:t>
            </a:r>
          </a:p>
          <a:p>
            <a:pPr algn="just"/>
            <a:r>
              <a:rPr lang="cs-CZ" sz="3600" b="1" dirty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F6FC1-FD0E-4850-B50E-4E102363B27A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5" name="Obrázek 4" descr="tanniny z vína pro skládky popílk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85" y="516365"/>
            <a:ext cx="8980115" cy="615299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FF4ACE-5122-4D01-8216-3D26B4A3EC12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6" name="Obrázek 5" descr="tanniny z vína pro skládky popílk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53916" y="-754475"/>
            <a:ext cx="6220143" cy="856895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53956-5A48-4FBD-89E4-DF22FB478ED3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0" y="18864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7030A0"/>
                </a:solidFill>
                <a:latin typeface="Arial Black" pitchFamily="34" charset="0"/>
              </a:rPr>
              <a:t>Proč se dává ČERVENÉ VÍNO  do dubových sudů</a:t>
            </a:r>
            <a:r>
              <a:rPr lang="cs-CZ" sz="4000" dirty="0">
                <a:solidFill>
                  <a:srgbClr val="7030A0"/>
                </a:solidFill>
                <a:latin typeface="Arial Black" pitchFamily="34" charset="0"/>
                <a:sym typeface="Wingdings" pitchFamily="2" charset="2"/>
              </a:rPr>
              <a:t>?</a:t>
            </a:r>
            <a:endParaRPr lang="cs-CZ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72816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7030A0"/>
                </a:solidFill>
                <a:latin typeface="Arial Black" pitchFamily="34" charset="0"/>
              </a:rPr>
              <a:t>PROTOŽE ………………..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1476"/>
            <a:ext cx="8640960" cy="70609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D8AC2-8732-4FE6-98C6-C43D95393752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7327" y="-459162"/>
            <a:ext cx="5913640" cy="8720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Obdélník 6"/>
          <p:cNvSpPr/>
          <p:nvPr/>
        </p:nvSpPr>
        <p:spPr>
          <a:xfrm>
            <a:off x="251520" y="4437112"/>
            <a:ext cx="4464496" cy="24208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483768" y="4941168"/>
            <a:ext cx="2232248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4B4EE8-C630-4308-A476-B128DC651FA5}"/>
              </a:ext>
            </a:extLst>
          </p:cNvPr>
          <p:cNvSpPr txBox="1"/>
          <p:nvPr/>
        </p:nvSpPr>
        <p:spPr>
          <a:xfrm>
            <a:off x="4067944" y="661942"/>
            <a:ext cx="49685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Není zde už uveden NATRONOVÝ ZPŮSOB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ADA07-0117-4038-9CE1-68443B48CCBD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9512" y="1556796"/>
          <a:ext cx="5112568" cy="4680516"/>
        </p:xfrm>
        <a:graphic>
          <a:graphicData uri="http://schemas.openxmlformats.org/drawingml/2006/table">
            <a:tbl>
              <a:tblPr/>
              <a:tblGrid>
                <a:gridCol w="235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latin typeface="Arial CE"/>
                        </a:rPr>
                        <a:t>ethylen</a:t>
                      </a:r>
                      <a:endParaRPr lang="cs-CZ" sz="24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(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/>
              <a:t>)</a:t>
            </a: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008000"/>
                </a:solidFill>
              </a:rPr>
              <a:t>Jaké jsou VÝHODY versus  NEVÝHODY  DŘEVOPLYNU?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DŘEVOPLYN  v tuzemské historii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99F09-9916-4F3B-9563-D8EA6B8A8127}" type="datetime1">
              <a:rPr lang="cs-CZ" smtClean="0"/>
              <a:t>10.10.2021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15"/>
            <a:ext cx="5040560" cy="60927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3FE526-25E7-4A02-9929-099CBE7F1B6D}"/>
              </a:ext>
            </a:extLst>
          </p:cNvPr>
          <p:cNvSpPr txBox="1"/>
          <p:nvPr/>
        </p:nvSpPr>
        <p:spPr>
          <a:xfrm>
            <a:off x="5076056" y="0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ASI Z 2. SVĚTOVÉ VÁLKY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2575</Words>
  <Application>Microsoft Office PowerPoint</Application>
  <PresentationFormat>Předvádění na obrazovce (4:3)</PresentationFormat>
  <Paragraphs>414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Arial Black</vt:lpstr>
      <vt:lpstr>Arial CE</vt:lpstr>
      <vt:lpstr>Calibri</vt:lpstr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Prezentace aplikace PowerPoint</vt:lpstr>
      <vt:lpstr>Prezentace aplikace PowerPoint</vt:lpstr>
      <vt:lpstr>VÝROBA CELULÓZY</vt:lpstr>
      <vt:lpstr>Polyfenolické sloučeniny</vt:lpstr>
      <vt:lpstr>Prezentace aplikace PowerPoint</vt:lpstr>
      <vt:lpstr>LIGNIN – the LATEST LITERATURE It will be issued in 2018 or 2019</vt:lpstr>
      <vt:lpstr>Prezentace aplikace PowerPoint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LIGNIN 10 – chemické a jiné využití</vt:lpstr>
      <vt:lpstr>Prezentace aplikace PowerPoint</vt:lpstr>
      <vt:lpstr>Prezentace aplikace PowerPoint</vt:lpstr>
      <vt:lpstr>Co to může přinést?</vt:lpstr>
      <vt:lpstr>Třísloviny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Duběnkový inkoust 1</vt:lpstr>
      <vt:lpstr>Prezentace aplikace PowerPoint</vt:lpstr>
      <vt:lpstr>Duběnkový inkoust 2 historický recept</vt:lpstr>
      <vt:lpstr>Duběnkový inkoust 3</vt:lpstr>
      <vt:lpstr>Prezentace aplikace PowerPoint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Taniny &amp; potravinářství</vt:lpstr>
      <vt:lpstr>Taniny - nové použití</vt:lpstr>
      <vt:lpstr>Proč se dává ČERVENÉ  víno zrát do dubových sudů?</vt:lpstr>
      <vt:lpstr>Huminové látky 1</vt:lpstr>
      <vt:lpstr>Huminové kyseliny 2</vt:lpstr>
      <vt:lpstr>Prezentace aplikace PowerPoint</vt:lpstr>
      <vt:lpstr>Huminové kyseliny 3</vt:lpstr>
      <vt:lpstr>Huminové kyseliny 4</vt:lpstr>
      <vt:lpstr>1. generace - uhelné humáty: s tím jsem já pracoval!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POLYMERY Polyfenoly: lignin, třísloviny, huminové kyseliny</dc:title>
  <dc:creator>ladapospa@icloud.com</dc:creator>
  <cp:lastModifiedBy>ladapospa@icloud.com</cp:lastModifiedBy>
  <cp:revision>8</cp:revision>
  <dcterms:created xsi:type="dcterms:W3CDTF">2021-01-20T20:35:17Z</dcterms:created>
  <dcterms:modified xsi:type="dcterms:W3CDTF">2021-10-10T06:34:15Z</dcterms:modified>
</cp:coreProperties>
</file>