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63" r:id="rId4"/>
    <p:sldId id="261" r:id="rId5"/>
    <p:sldId id="262" r:id="rId6"/>
    <p:sldId id="264" r:id="rId7"/>
    <p:sldId id="260" r:id="rId8"/>
    <p:sldId id="259" r:id="rId9"/>
    <p:sldId id="268" r:id="rId10"/>
    <p:sldId id="265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4660"/>
  </p:normalViewPr>
  <p:slideViewPr>
    <p:cSldViewPr snapToGrid="0">
      <p:cViewPr varScale="1">
        <p:scale>
          <a:sx n="52" d="100"/>
          <a:sy n="52" d="100"/>
        </p:scale>
        <p:origin x="36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5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7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3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788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28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6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19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74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0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9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30578ACC-22D6-47C1-A373-4FD133E34F3C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1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3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3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3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1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6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60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35D07-2CD8-4554-92E3-11B45718B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Infračervená </a:t>
            </a:r>
            <a:r>
              <a:rPr lang="cs-CZ" dirty="0" err="1"/>
              <a:t>spektrsoksopie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2D3E60-ED2D-40B3-9B59-B8D91876FB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88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CCDE13D-3EEC-4AE9-873D-34F78788DCFA}"/>
              </a:ext>
            </a:extLst>
          </p:cNvPr>
          <p:cNvSpPr txBox="1"/>
          <p:nvPr/>
        </p:nvSpPr>
        <p:spPr>
          <a:xfrm>
            <a:off x="3041780" y="335902"/>
            <a:ext cx="319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IR – Transmisní</a:t>
            </a:r>
            <a:endParaRPr lang="en-US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6E0818-CACE-488F-97C4-EC7A90604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958" y="859122"/>
            <a:ext cx="4142255" cy="552300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B9068E2-3C08-4584-B355-F897E885B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94" y="3375501"/>
            <a:ext cx="4305516" cy="30066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853FB92-4CC1-4B8C-9C26-FF9059A9F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94" y="859122"/>
            <a:ext cx="4305516" cy="28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2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18CD1C7-4AB5-4A41-981B-E3D464279031}"/>
              </a:ext>
            </a:extLst>
          </p:cNvPr>
          <p:cNvSpPr txBox="1"/>
          <p:nvPr/>
        </p:nvSpPr>
        <p:spPr>
          <a:xfrm>
            <a:off x="2649894" y="149289"/>
            <a:ext cx="3937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ATR-FTIR spektroskopie</a:t>
            </a:r>
            <a:endParaRPr lang="en-US" sz="28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00CE747-457E-4080-9F85-D524BB95C416}"/>
              </a:ext>
            </a:extLst>
          </p:cNvPr>
          <p:cNvSpPr/>
          <p:nvPr/>
        </p:nvSpPr>
        <p:spPr>
          <a:xfrm>
            <a:off x="200769" y="1125451"/>
            <a:ext cx="5714999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</a:rPr>
              <a:t>Technika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zeslabeného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úplného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odrazu</a:t>
            </a:r>
            <a:r>
              <a:rPr lang="en-US" sz="2400" dirty="0">
                <a:solidFill>
                  <a:schemeClr val="bg1"/>
                </a:solidFill>
              </a:rPr>
              <a:t> (ATR - Attenuated Total Reflection) </a:t>
            </a:r>
            <a:r>
              <a:rPr lang="en-US" sz="2400" dirty="0" err="1">
                <a:solidFill>
                  <a:schemeClr val="bg1"/>
                </a:solidFill>
              </a:rPr>
              <a:t>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založena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principu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jednoduchého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či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vícenásobného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úplného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odrazu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záření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fázovém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rozhraní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měřeného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vzorku</a:t>
            </a:r>
            <a:r>
              <a:rPr lang="en-US" sz="2400" dirty="0">
                <a:solidFill>
                  <a:schemeClr val="bg1"/>
                </a:solidFill>
              </a:rPr>
              <a:t> a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měřícího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krystalu</a:t>
            </a:r>
            <a:r>
              <a:rPr lang="en-US" sz="2400" dirty="0">
                <a:solidFill>
                  <a:schemeClr val="bg1"/>
                </a:solidFill>
              </a:rPr>
              <a:t> s </a:t>
            </a:r>
            <a:r>
              <a:rPr lang="en-US" sz="2400" dirty="0" err="1">
                <a:solidFill>
                  <a:schemeClr val="bg1"/>
                </a:solidFill>
              </a:rPr>
              <a:t>dostatečně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vysokým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indexem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lomu</a:t>
            </a:r>
            <a:r>
              <a:rPr lang="cs-CZ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E31B6B-CE5D-41C8-A750-3A652D1D5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1679510"/>
            <a:ext cx="5346440" cy="53464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1FFCAE3-1B7E-48E0-848B-AC2543509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70" y="4133273"/>
            <a:ext cx="5210986" cy="24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72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E562651-99B3-49C2-ABA5-0D7BB3F60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5" y="1069521"/>
            <a:ext cx="8233718" cy="548056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B86A19C-C0B2-4246-8FF2-75B70E662B83}"/>
              </a:ext>
            </a:extLst>
          </p:cNvPr>
          <p:cNvSpPr txBox="1"/>
          <p:nvPr/>
        </p:nvSpPr>
        <p:spPr>
          <a:xfrm>
            <a:off x="2777147" y="167951"/>
            <a:ext cx="342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DRIFT spektroskopie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252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0238119-ADC6-4764-BE10-B90601EC7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6" y="804645"/>
            <a:ext cx="8827631" cy="587461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E93712F-2690-4B69-857A-CF4275493A3E}"/>
              </a:ext>
            </a:extLst>
          </p:cNvPr>
          <p:cNvSpPr txBox="1"/>
          <p:nvPr/>
        </p:nvSpPr>
        <p:spPr>
          <a:xfrm>
            <a:off x="2171981" y="149290"/>
            <a:ext cx="4762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IR – </a:t>
            </a:r>
            <a:r>
              <a:rPr lang="cs-CZ" sz="2800" dirty="0" err="1"/>
              <a:t>Reflectance</a:t>
            </a:r>
            <a:r>
              <a:rPr lang="cs-CZ" sz="2800" dirty="0"/>
              <a:t> (odrazivost)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975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D4044A5-3202-42D4-9BB7-0A8D61AA6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9" y="3313652"/>
            <a:ext cx="8688283" cy="316028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B6D3397-F05E-40C9-8D44-63625D1A4F72}"/>
              </a:ext>
            </a:extLst>
          </p:cNvPr>
          <p:cNvSpPr txBox="1"/>
          <p:nvPr/>
        </p:nvSpPr>
        <p:spPr>
          <a:xfrm>
            <a:off x="206099" y="305857"/>
            <a:ext cx="8812066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chemeClr val="bg1"/>
                </a:solidFill>
              </a:rPr>
              <a:t>Infračervená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spektroskopie</a:t>
            </a:r>
            <a:r>
              <a:rPr lang="cs-CZ" b="1" dirty="0">
                <a:solidFill>
                  <a:schemeClr val="bg1"/>
                </a:solidFill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b="1" dirty="0" err="1">
                <a:solidFill>
                  <a:schemeClr val="bg1"/>
                </a:solidFill>
              </a:rPr>
              <a:t>analytická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technika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určená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především</a:t>
            </a:r>
            <a:r>
              <a:rPr lang="en-US" b="1" dirty="0">
                <a:solidFill>
                  <a:schemeClr val="bg1"/>
                </a:solidFill>
              </a:rPr>
              <a:t> pro </a:t>
            </a:r>
            <a:r>
              <a:rPr lang="en-US" b="1" dirty="0" err="1">
                <a:solidFill>
                  <a:schemeClr val="bg1"/>
                </a:solidFill>
              </a:rPr>
              <a:t>identifikaci</a:t>
            </a:r>
            <a:r>
              <a:rPr lang="en-US" b="1" dirty="0">
                <a:solidFill>
                  <a:schemeClr val="bg1"/>
                </a:solidFill>
              </a:rPr>
              <a:t> a </a:t>
            </a:r>
            <a:r>
              <a:rPr lang="en-US" b="1" dirty="0" err="1">
                <a:solidFill>
                  <a:schemeClr val="bg1"/>
                </a:solidFill>
              </a:rPr>
              <a:t>strukturní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charakterizaci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organických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sloučenin</a:t>
            </a:r>
            <a:r>
              <a:rPr lang="en-US" b="1" dirty="0">
                <a:solidFill>
                  <a:schemeClr val="bg1"/>
                </a:solidFill>
              </a:rPr>
              <a:t> a</a:t>
            </a:r>
            <a:r>
              <a:rPr lang="cs-CZ" b="1" dirty="0">
                <a:solidFill>
                  <a:schemeClr val="bg1"/>
                </a:solidFill>
              </a:rPr>
              <a:t> v </a:t>
            </a:r>
            <a:r>
              <a:rPr lang="cs-CZ" b="1" dirty="0" err="1">
                <a:solidFill>
                  <a:schemeClr val="bg1"/>
                </a:solidFill>
              </a:rPr>
              <a:t>mneší</a:t>
            </a:r>
            <a:r>
              <a:rPr lang="cs-CZ" b="1" dirty="0">
                <a:solidFill>
                  <a:schemeClr val="bg1"/>
                </a:solidFill>
              </a:rPr>
              <a:t> míře také </a:t>
            </a:r>
            <a:r>
              <a:rPr lang="en-US" b="1" dirty="0" err="1">
                <a:solidFill>
                  <a:schemeClr val="bg1"/>
                </a:solidFill>
              </a:rPr>
              <a:t>také</a:t>
            </a:r>
            <a:r>
              <a:rPr lang="en-US" b="1" dirty="0">
                <a:solidFill>
                  <a:schemeClr val="bg1"/>
                </a:solidFill>
              </a:rPr>
              <a:t> pro </a:t>
            </a:r>
            <a:r>
              <a:rPr lang="en-US" b="1" dirty="0" err="1">
                <a:solidFill>
                  <a:schemeClr val="bg1"/>
                </a:solidFill>
              </a:rPr>
              <a:t>stanovení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anorganických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látek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endParaRPr lang="cs-CZ" b="1" dirty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Tato </a:t>
            </a:r>
            <a:r>
              <a:rPr lang="en-US" b="1" dirty="0" err="1">
                <a:solidFill>
                  <a:schemeClr val="bg1"/>
                </a:solidFill>
              </a:rPr>
              <a:t>technika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měří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pohlcení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infračerveného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záření</a:t>
            </a:r>
            <a:r>
              <a:rPr lang="en-US" b="1" dirty="0">
                <a:solidFill>
                  <a:schemeClr val="bg1"/>
                </a:solidFill>
              </a:rPr>
              <a:t> o </a:t>
            </a:r>
            <a:r>
              <a:rPr lang="en-US" b="1" dirty="0" err="1">
                <a:solidFill>
                  <a:schemeClr val="bg1"/>
                </a:solidFill>
              </a:rPr>
              <a:t>různé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vlnové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délce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analyzovaným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materiálem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cs-CZ" b="1" dirty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b="1" dirty="0" err="1">
                <a:solidFill>
                  <a:schemeClr val="bg1"/>
                </a:solidFill>
              </a:rPr>
              <a:t>Infračerveným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zářením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elektromagnetické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záření</a:t>
            </a:r>
            <a:r>
              <a:rPr lang="en-US" b="1" dirty="0">
                <a:solidFill>
                  <a:schemeClr val="bg1"/>
                </a:solidFill>
              </a:rPr>
              <a:t> v </a:t>
            </a:r>
            <a:r>
              <a:rPr lang="en-US" b="1" dirty="0" err="1">
                <a:solidFill>
                  <a:schemeClr val="bg1"/>
                </a:solidFill>
              </a:rPr>
              <a:t>rozsahu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vlnových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délek</a:t>
            </a:r>
            <a:r>
              <a:rPr lang="en-US" b="1" dirty="0">
                <a:solidFill>
                  <a:schemeClr val="bg1"/>
                </a:solidFill>
              </a:rPr>
              <a:t> 0.7</a:t>
            </a:r>
            <a:r>
              <a:rPr lang="cs-CZ" b="1" dirty="0">
                <a:solidFill>
                  <a:schemeClr val="bg1"/>
                </a:solidFill>
              </a:rPr>
              <a:t>5</a:t>
            </a:r>
            <a:r>
              <a:rPr lang="en-US" b="1" dirty="0">
                <a:solidFill>
                  <a:schemeClr val="bg1"/>
                </a:solidFill>
              </a:rPr>
              <a:t> – 1000 µm, </a:t>
            </a:r>
            <a:r>
              <a:rPr lang="en-US" b="1" dirty="0" err="1">
                <a:solidFill>
                  <a:schemeClr val="bg1"/>
                </a:solidFill>
              </a:rPr>
              <a:t>což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odpovídá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rozsahu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vlnočtů</a:t>
            </a:r>
            <a:r>
              <a:rPr lang="en-US" b="1" dirty="0">
                <a:solidFill>
                  <a:schemeClr val="bg1"/>
                </a:solidFill>
              </a:rPr>
              <a:t> 12800 – 10 cm</a:t>
            </a:r>
            <a:r>
              <a:rPr lang="en-US" b="1" baseline="30000" dirty="0">
                <a:solidFill>
                  <a:schemeClr val="bg1"/>
                </a:solidFill>
              </a:rPr>
              <a:t>-1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endParaRPr lang="cs-CZ" b="1" dirty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b="1" dirty="0">
                <a:solidFill>
                  <a:schemeClr val="bg1"/>
                </a:solidFill>
              </a:rPr>
              <a:t>Standardně ji dělíme na:	 </a:t>
            </a:r>
            <a:r>
              <a:rPr lang="cs-CZ" b="1" dirty="0" err="1">
                <a:solidFill>
                  <a:schemeClr val="bg1"/>
                </a:solidFill>
              </a:rPr>
              <a:t>Near</a:t>
            </a:r>
            <a:r>
              <a:rPr lang="cs-CZ" b="1" dirty="0">
                <a:solidFill>
                  <a:schemeClr val="bg1"/>
                </a:solidFill>
              </a:rPr>
              <a:t>, </a:t>
            </a:r>
            <a:r>
              <a:rPr lang="cs-CZ" b="1" dirty="0" err="1">
                <a:solidFill>
                  <a:schemeClr val="bg1"/>
                </a:solidFill>
              </a:rPr>
              <a:t>Mid</a:t>
            </a:r>
            <a:r>
              <a:rPr lang="cs-CZ" b="1" dirty="0">
                <a:solidFill>
                  <a:schemeClr val="bg1"/>
                </a:solidFill>
              </a:rPr>
              <a:t> a Far-</a:t>
            </a:r>
            <a:r>
              <a:rPr lang="cs-CZ" b="1" dirty="0" err="1">
                <a:solidFill>
                  <a:schemeClr val="bg1"/>
                </a:solidFill>
              </a:rPr>
              <a:t>infrared</a:t>
            </a:r>
            <a:r>
              <a:rPr lang="cs-CZ" b="1" dirty="0">
                <a:solidFill>
                  <a:schemeClr val="bg1"/>
                </a:solidFill>
              </a:rPr>
              <a:t>   spektroskopii</a:t>
            </a:r>
          </a:p>
        </p:txBody>
      </p:sp>
    </p:spTree>
    <p:extLst>
      <p:ext uri="{BB962C8B-B14F-4D97-AF65-F5344CB8AC3E}">
        <p14:creationId xmlns:p14="http://schemas.microsoft.com/office/powerpoint/2010/main" val="145148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72DC335-D1BD-47FE-9513-39BE4DF0C324}"/>
              </a:ext>
            </a:extLst>
          </p:cNvPr>
          <p:cNvSpPr txBox="1"/>
          <p:nvPr/>
        </p:nvSpPr>
        <p:spPr>
          <a:xfrm>
            <a:off x="205274" y="4870579"/>
            <a:ext cx="871479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</a:rPr>
              <a:t>Vibrační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problém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polyatomových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molekul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lze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pojímat</a:t>
            </a:r>
            <a:r>
              <a:rPr lang="en-US" sz="2400" dirty="0">
                <a:solidFill>
                  <a:schemeClr val="bg1"/>
                </a:solidFill>
              </a:rPr>
              <a:t> v </a:t>
            </a:r>
            <a:r>
              <a:rPr lang="en-US" sz="2400" dirty="0" err="1">
                <a:solidFill>
                  <a:schemeClr val="bg1"/>
                </a:solidFill>
              </a:rPr>
              <a:t>prvním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přiblížení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jako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problém</a:t>
            </a:r>
            <a:r>
              <a:rPr lang="en-US" sz="2400" dirty="0">
                <a:solidFill>
                  <a:schemeClr val="bg1"/>
                </a:solidFill>
              </a:rPr>
              <a:t> 3n</a:t>
            </a:r>
            <a:r>
              <a:rPr lang="cs-CZ" sz="24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6 (v </a:t>
            </a:r>
            <a:r>
              <a:rPr lang="en-US" sz="2400" dirty="0" err="1">
                <a:solidFill>
                  <a:schemeClr val="bg1"/>
                </a:solidFill>
              </a:rPr>
              <a:t>případě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lineárních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molekul</a:t>
            </a:r>
            <a:r>
              <a:rPr lang="en-US" sz="2400" dirty="0">
                <a:solidFill>
                  <a:schemeClr val="bg1"/>
                </a:solidFill>
              </a:rPr>
              <a:t> 3n</a:t>
            </a:r>
            <a:r>
              <a:rPr lang="cs-CZ" sz="24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5) </a:t>
            </a:r>
            <a:r>
              <a:rPr lang="en-US" sz="2400" dirty="0" err="1">
                <a:solidFill>
                  <a:schemeClr val="bg1"/>
                </a:solidFill>
              </a:rPr>
              <a:t>nezávislých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harmonických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oscilátorů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6C35530-D1E2-4637-9FA4-5C94A6F47D3D}"/>
              </a:ext>
            </a:extLst>
          </p:cNvPr>
          <p:cNvSpPr txBox="1"/>
          <p:nvPr/>
        </p:nvSpPr>
        <p:spPr>
          <a:xfrm>
            <a:off x="102637" y="373224"/>
            <a:ext cx="8920064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</a:rPr>
              <a:t>Energie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fotonů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infračerveného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záření</a:t>
            </a:r>
            <a:r>
              <a:rPr lang="en-US" sz="2400" dirty="0">
                <a:solidFill>
                  <a:schemeClr val="bg1"/>
                </a:solidFill>
              </a:rPr>
              <a:t> (1-60 kJ/</a:t>
            </a:r>
            <a:r>
              <a:rPr lang="en-US" sz="2400" dirty="0" err="1">
                <a:solidFill>
                  <a:schemeClr val="bg1"/>
                </a:solidFill>
              </a:rPr>
              <a:t>mol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r>
              <a:rPr lang="en-US" sz="2400" dirty="0" err="1">
                <a:solidFill>
                  <a:schemeClr val="bg1"/>
                </a:solidFill>
              </a:rPr>
              <a:t>nepostačuje</a:t>
            </a:r>
            <a:r>
              <a:rPr lang="en-US" sz="2400" dirty="0">
                <a:solidFill>
                  <a:schemeClr val="bg1"/>
                </a:solidFill>
              </a:rPr>
              <a:t> pro </a:t>
            </a:r>
            <a:r>
              <a:rPr lang="en-US" sz="2400" dirty="0" err="1">
                <a:solidFill>
                  <a:schemeClr val="bg1"/>
                </a:solidFill>
              </a:rPr>
              <a:t>excitaci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elektronů</a:t>
            </a:r>
            <a:r>
              <a:rPr lang="en-US" sz="2400" dirty="0">
                <a:solidFill>
                  <a:schemeClr val="bg1"/>
                </a:solidFill>
              </a:rPr>
              <a:t> v </a:t>
            </a:r>
            <a:r>
              <a:rPr lang="en-US" sz="2400" dirty="0" err="1">
                <a:solidFill>
                  <a:schemeClr val="bg1"/>
                </a:solidFill>
              </a:rPr>
              <a:t>molekulových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orbitalech</a:t>
            </a:r>
            <a:r>
              <a:rPr lang="en-US" sz="2400" dirty="0">
                <a:solidFill>
                  <a:schemeClr val="bg1"/>
                </a:solidFill>
              </a:rPr>
              <a:t>, ale </a:t>
            </a:r>
            <a:r>
              <a:rPr lang="en-US" sz="2400" dirty="0" err="1">
                <a:solidFill>
                  <a:schemeClr val="bg1"/>
                </a:solidFill>
              </a:rPr>
              <a:t>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dostatečná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změně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vibračního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stavu</a:t>
            </a:r>
            <a:r>
              <a:rPr lang="en-US" sz="2400" dirty="0">
                <a:solidFill>
                  <a:schemeClr val="bg1"/>
                </a:solidFill>
              </a:rPr>
              <a:t> (z </a:t>
            </a:r>
            <a:r>
              <a:rPr lang="en-US" sz="2400" dirty="0" err="1">
                <a:solidFill>
                  <a:schemeClr val="bg1"/>
                </a:solidFill>
              </a:rPr>
              <a:t>klasického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pohledu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zvětšení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amplitudy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vibrace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molekuly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r>
              <a:rPr lang="en-US" sz="2400" dirty="0" err="1">
                <a:solidFill>
                  <a:schemeClr val="bg1"/>
                </a:solidFill>
              </a:rPr>
              <a:t>či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rotačního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stavu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molekuly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zrychlení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rotace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molekuly</a:t>
            </a:r>
            <a:r>
              <a:rPr lang="en-US" sz="2400" dirty="0">
                <a:solidFill>
                  <a:schemeClr val="bg1"/>
                </a:solidFill>
              </a:rPr>
              <a:t>). </a:t>
            </a:r>
            <a:r>
              <a:rPr lang="en-US" sz="2400" dirty="0" err="1">
                <a:solidFill>
                  <a:schemeClr val="bg1"/>
                </a:solidFill>
              </a:rPr>
              <a:t>Uvědomíme</a:t>
            </a:r>
            <a:r>
              <a:rPr lang="en-US" sz="2400" dirty="0">
                <a:solidFill>
                  <a:schemeClr val="bg1"/>
                </a:solidFill>
              </a:rPr>
              <a:t>-li </a:t>
            </a:r>
            <a:r>
              <a:rPr lang="en-US" sz="2400" dirty="0" err="1">
                <a:solidFill>
                  <a:schemeClr val="bg1"/>
                </a:solidFill>
              </a:rPr>
              <a:t>si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že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molekuly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jsou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tvořeny</a:t>
            </a:r>
            <a:r>
              <a:rPr lang="en-US" sz="2400" dirty="0">
                <a:solidFill>
                  <a:schemeClr val="bg1"/>
                </a:solidFill>
              </a:rPr>
              <a:t> atomy, </a:t>
            </a:r>
            <a:r>
              <a:rPr lang="en-US" sz="2400" dirty="0" err="1">
                <a:solidFill>
                  <a:schemeClr val="bg1"/>
                </a:solidFill>
              </a:rPr>
              <a:t>které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nejsou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spojeny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rigidními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vazbami</a:t>
            </a:r>
            <a:r>
              <a:rPr lang="en-US" sz="2400" dirty="0">
                <a:solidFill>
                  <a:schemeClr val="bg1"/>
                </a:solidFill>
              </a:rPr>
              <a:t>, ale </a:t>
            </a:r>
            <a:r>
              <a:rPr lang="en-US" sz="2400" dirty="0" err="1">
                <a:solidFill>
                  <a:schemeClr val="bg1"/>
                </a:solidFill>
              </a:rPr>
              <a:t>tyto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vazby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vykazují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určitou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pružnost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máme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před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sebou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systém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atomů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které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mohou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různými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způsoby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vibrovat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0076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E161C541-BA23-4A12-834E-C181865337AE}"/>
              </a:ext>
            </a:extLst>
          </p:cNvPr>
          <p:cNvSpPr/>
          <p:nvPr/>
        </p:nvSpPr>
        <p:spPr>
          <a:xfrm>
            <a:off x="317240" y="130629"/>
            <a:ext cx="8677469" cy="65687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747DB89-EE33-468B-B8F4-45F09833F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9" y="261222"/>
            <a:ext cx="7737085" cy="64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3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6A5B05A-9379-409C-A81B-37F2CA414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22850"/>
            <a:ext cx="9144000" cy="44765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6D729E2-78F9-46E7-A388-4DCA137F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621" y="4135625"/>
            <a:ext cx="1835531" cy="19594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41CB2E9-1DE8-4C1E-857F-5D1C18CED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234" y="0"/>
            <a:ext cx="2072729" cy="19594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3CE7146-C28E-4BA5-ABFA-45114631F3CA}"/>
              </a:ext>
            </a:extLst>
          </p:cNvPr>
          <p:cNvSpPr txBox="1"/>
          <p:nvPr/>
        </p:nvSpPr>
        <p:spPr>
          <a:xfrm>
            <a:off x="817447" y="564215"/>
            <a:ext cx="3754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/>
              <a:t>Formaldehyd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2775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F07962E-2B81-46D0-B544-18EE3F11E712}"/>
              </a:ext>
            </a:extLst>
          </p:cNvPr>
          <p:cNvSpPr txBox="1"/>
          <p:nvPr/>
        </p:nvSpPr>
        <p:spPr>
          <a:xfrm>
            <a:off x="3699918" y="0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Celulóza</a:t>
            </a:r>
            <a:endParaRPr lang="en-US" sz="2800" dirty="0"/>
          </a:p>
        </p:txBody>
      </p:sp>
      <p:pic>
        <p:nvPicPr>
          <p:cNvPr id="1026" name="Picture 2" descr="Výsledek obrázku pro cellulose FTIR">
            <a:extLst>
              <a:ext uri="{FF2B5EF4-FFF2-40B4-BE49-F238E27FC236}">
                <a16:creationId xmlns:a16="http://schemas.microsoft.com/office/drawing/2014/main" id="{42FCE2EF-9F25-4D4D-8E11-F63D4770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64" y="2873214"/>
            <a:ext cx="6457022" cy="38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2477E23-61AA-4948-8589-9C02553A6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064" y="512108"/>
            <a:ext cx="6457022" cy="23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2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367522C-AB19-4E32-8540-FDE73943C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"/>
            <a:ext cx="9144000" cy="58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9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7AC2480-5A02-48C6-A389-CC25F9BFF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416"/>
            <a:ext cx="9144000" cy="64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4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CCDE13D-3EEC-4AE9-873D-34F78788DCFA}"/>
              </a:ext>
            </a:extLst>
          </p:cNvPr>
          <p:cNvSpPr txBox="1"/>
          <p:nvPr/>
        </p:nvSpPr>
        <p:spPr>
          <a:xfrm>
            <a:off x="3041780" y="335902"/>
            <a:ext cx="319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IR – spektroskopie</a:t>
            </a:r>
            <a:endParaRPr lang="en-US" sz="2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6BAFC80-3F6B-4FA3-8E39-B01103B68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30" y="1042972"/>
            <a:ext cx="7988478" cy="563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83469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88</TotalTime>
  <Words>228</Words>
  <Application>Microsoft Office PowerPoint</Application>
  <PresentationFormat>Předvádění na obrazovce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Berlín</vt:lpstr>
      <vt:lpstr>Infračervená spektrsoksopie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Infračervená spektrsoksopie</dc:title>
  <dc:creator>David Pavliňák</dc:creator>
  <cp:lastModifiedBy>David Pavliňák</cp:lastModifiedBy>
  <cp:revision>9</cp:revision>
  <dcterms:created xsi:type="dcterms:W3CDTF">2017-12-05T14:26:04Z</dcterms:created>
  <dcterms:modified xsi:type="dcterms:W3CDTF">2017-12-05T15:54:14Z</dcterms:modified>
</cp:coreProperties>
</file>