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482" r:id="rId2"/>
    <p:sldId id="483" r:id="rId3"/>
    <p:sldId id="274" r:id="rId4"/>
    <p:sldId id="467" r:id="rId5"/>
    <p:sldId id="468" r:id="rId6"/>
    <p:sldId id="469" r:id="rId7"/>
    <p:sldId id="470" r:id="rId8"/>
    <p:sldId id="471" r:id="rId9"/>
    <p:sldId id="472" r:id="rId10"/>
    <p:sldId id="473" r:id="rId11"/>
    <p:sldId id="474" r:id="rId12"/>
    <p:sldId id="484" r:id="rId13"/>
    <p:sldId id="475" r:id="rId14"/>
    <p:sldId id="476" r:id="rId15"/>
    <p:sldId id="477" r:id="rId16"/>
    <p:sldId id="478" r:id="rId17"/>
    <p:sldId id="479" r:id="rId18"/>
    <p:sldId id="480" r:id="rId19"/>
    <p:sldId id="481" r:id="rId2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éta Holá" initials="MH" lastIdx="1" clrIdx="0">
    <p:extLst>
      <p:ext uri="{19B8F6BF-5375-455C-9EA6-DF929625EA0E}">
        <p15:presenceInfo xmlns:p15="http://schemas.microsoft.com/office/powerpoint/2012/main" userId="Markéta Holá"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C054CA-DCAC-4133-BF5E-D61D8AE8E64C}" v="36" dt="2023-10-27T08:12:14.4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97" autoAdjust="0"/>
    <p:restoredTop sz="67210" autoAdjust="0"/>
  </p:normalViewPr>
  <p:slideViewPr>
    <p:cSldViewPr snapToGrid="0">
      <p:cViewPr varScale="1">
        <p:scale>
          <a:sx n="56" d="100"/>
          <a:sy n="56" d="100"/>
        </p:scale>
        <p:origin x="1498" y="43"/>
      </p:cViewPr>
      <p:guideLst/>
    </p:cSldViewPr>
  </p:slideViewPr>
  <p:notesTextViewPr>
    <p:cViewPr>
      <p:scale>
        <a:sx n="1" d="1"/>
        <a:sy n="1" d="1"/>
      </p:scale>
      <p:origin x="0" y="0"/>
    </p:cViewPr>
  </p:notesTextViewPr>
  <p:notesViewPr>
    <p:cSldViewPr snapToGrid="0">
      <p:cViewPr varScale="1">
        <p:scale>
          <a:sx n="100" d="100"/>
          <a:sy n="100" d="100"/>
        </p:scale>
        <p:origin x="355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éta Holá" userId="1d83f02a-3809-4278-ab36-4a9421abdb6b" providerId="ADAL" clId="{A2C054CA-DCAC-4133-BF5E-D61D8AE8E64C}"/>
    <pc:docChg chg="custSel delSld modSld sldOrd">
      <pc:chgData name="Markéta Holá" userId="1d83f02a-3809-4278-ab36-4a9421abdb6b" providerId="ADAL" clId="{A2C054CA-DCAC-4133-BF5E-D61D8AE8E64C}" dt="2023-10-27T08:12:14.417" v="342"/>
      <pc:docMkLst>
        <pc:docMk/>
      </pc:docMkLst>
      <pc:sldChg chg="addSp delSp modSp mod modTransition modAnim">
        <pc:chgData name="Markéta Holá" userId="1d83f02a-3809-4278-ab36-4a9421abdb6b" providerId="ADAL" clId="{A2C054CA-DCAC-4133-BF5E-D61D8AE8E64C}" dt="2023-10-27T07:27:13.027" v="319"/>
        <pc:sldMkLst>
          <pc:docMk/>
          <pc:sldMk cId="3022787450" sldId="274"/>
        </pc:sldMkLst>
        <pc:picChg chg="add del mod">
          <ac:chgData name="Markéta Holá" userId="1d83f02a-3809-4278-ab36-4a9421abdb6b" providerId="ADAL" clId="{A2C054CA-DCAC-4133-BF5E-D61D8AE8E64C}" dt="2023-10-27T07:25:58.963" v="318"/>
          <ac:picMkLst>
            <pc:docMk/>
            <pc:sldMk cId="3022787450" sldId="274"/>
            <ac:picMk id="30" creationId="{1A482D93-572F-F440-E4ED-0D79C37FE0D8}"/>
          </ac:picMkLst>
        </pc:picChg>
        <pc:picChg chg="add del mod ord">
          <ac:chgData name="Markéta Holá" userId="1d83f02a-3809-4278-ab36-4a9421abdb6b" providerId="ADAL" clId="{A2C054CA-DCAC-4133-BF5E-D61D8AE8E64C}" dt="2023-10-27T07:27:13.027" v="319"/>
          <ac:picMkLst>
            <pc:docMk/>
            <pc:sldMk cId="3022787450" sldId="274"/>
            <ac:picMk id="38" creationId="{8DD9C566-DBF4-107F-19E4-540EF1CA6C1B}"/>
          </ac:picMkLst>
        </pc:picChg>
        <pc:picChg chg="add mod">
          <ac:chgData name="Markéta Holá" userId="1d83f02a-3809-4278-ab36-4a9421abdb6b" providerId="ADAL" clId="{A2C054CA-DCAC-4133-BF5E-D61D8AE8E64C}" dt="2023-10-27T07:27:13.027" v="319"/>
          <ac:picMkLst>
            <pc:docMk/>
            <pc:sldMk cId="3022787450" sldId="274"/>
            <ac:picMk id="39" creationId="{036F0215-782C-466A-5CBE-3C5299DE7D20}"/>
          </ac:picMkLst>
        </pc:picChg>
      </pc:sldChg>
      <pc:sldChg chg="addSp delSp modSp mod modTransition modAnim modNotesTx">
        <pc:chgData name="Markéta Holá" userId="1d83f02a-3809-4278-ab36-4a9421abdb6b" providerId="ADAL" clId="{A2C054CA-DCAC-4133-BF5E-D61D8AE8E64C}" dt="2023-10-27T07:30:47.954" v="325"/>
        <pc:sldMkLst>
          <pc:docMk/>
          <pc:sldMk cId="1939633876" sldId="467"/>
        </pc:sldMkLst>
        <pc:picChg chg="add del mod">
          <ac:chgData name="Markéta Holá" userId="1d83f02a-3809-4278-ab36-4a9421abdb6b" providerId="ADAL" clId="{A2C054CA-DCAC-4133-BF5E-D61D8AE8E64C}" dt="2023-10-27T07:27:24.005" v="321"/>
          <ac:picMkLst>
            <pc:docMk/>
            <pc:sldMk cId="1939633876" sldId="467"/>
            <ac:picMk id="8" creationId="{1DE22FCB-B3C1-41AB-6218-E4E1F3AC59DA}"/>
          </ac:picMkLst>
        </pc:picChg>
        <pc:picChg chg="add del mod ord">
          <ac:chgData name="Markéta Holá" userId="1d83f02a-3809-4278-ab36-4a9421abdb6b" providerId="ADAL" clId="{A2C054CA-DCAC-4133-BF5E-D61D8AE8E64C}" dt="2023-10-27T07:27:46.020" v="322"/>
          <ac:picMkLst>
            <pc:docMk/>
            <pc:sldMk cId="1939633876" sldId="467"/>
            <ac:picMk id="17" creationId="{3D201C69-396D-E14F-EFF3-6822603393FB}"/>
          </ac:picMkLst>
        </pc:picChg>
        <pc:picChg chg="add del mod">
          <ac:chgData name="Markéta Holá" userId="1d83f02a-3809-4278-ab36-4a9421abdb6b" providerId="ADAL" clId="{A2C054CA-DCAC-4133-BF5E-D61D8AE8E64C}" dt="2023-10-27T07:28:06.441" v="324"/>
          <ac:picMkLst>
            <pc:docMk/>
            <pc:sldMk cId="1939633876" sldId="467"/>
            <ac:picMk id="18" creationId="{6E601BDD-D86C-05D3-9558-AE43F2D3C1EE}"/>
          </ac:picMkLst>
        </pc:picChg>
        <pc:picChg chg="add del mod ord">
          <ac:chgData name="Markéta Holá" userId="1d83f02a-3809-4278-ab36-4a9421abdb6b" providerId="ADAL" clId="{A2C054CA-DCAC-4133-BF5E-D61D8AE8E64C}" dt="2023-10-27T07:30:47.954" v="325"/>
          <ac:picMkLst>
            <pc:docMk/>
            <pc:sldMk cId="1939633876" sldId="467"/>
            <ac:picMk id="21" creationId="{7D5A70ED-3059-2B38-74DC-AD9C69568F94}"/>
          </ac:picMkLst>
        </pc:picChg>
        <pc:picChg chg="add mod">
          <ac:chgData name="Markéta Holá" userId="1d83f02a-3809-4278-ab36-4a9421abdb6b" providerId="ADAL" clId="{A2C054CA-DCAC-4133-BF5E-D61D8AE8E64C}" dt="2023-10-27T07:30:47.954" v="325"/>
          <ac:picMkLst>
            <pc:docMk/>
            <pc:sldMk cId="1939633876" sldId="467"/>
            <ac:picMk id="22" creationId="{A94E6E8E-D45B-372D-E0CF-F465BC3E498F}"/>
          </ac:picMkLst>
        </pc:picChg>
      </pc:sldChg>
      <pc:sldChg chg="addSp delSp modSp mod modTransition modAnim">
        <pc:chgData name="Markéta Holá" userId="1d83f02a-3809-4278-ab36-4a9421abdb6b" providerId="ADAL" clId="{A2C054CA-DCAC-4133-BF5E-D61D8AE8E64C}" dt="2023-10-27T07:33:02.528" v="328"/>
        <pc:sldMkLst>
          <pc:docMk/>
          <pc:sldMk cId="3372901328" sldId="468"/>
        </pc:sldMkLst>
        <pc:picChg chg="add del mod">
          <ac:chgData name="Markéta Holá" userId="1d83f02a-3809-4278-ab36-4a9421abdb6b" providerId="ADAL" clId="{A2C054CA-DCAC-4133-BF5E-D61D8AE8E64C}" dt="2023-10-27T07:31:03.152" v="327"/>
          <ac:picMkLst>
            <pc:docMk/>
            <pc:sldMk cId="3372901328" sldId="468"/>
            <ac:picMk id="4" creationId="{2BE1D183-D66B-E98F-5E76-BA811B44B497}"/>
          </ac:picMkLst>
        </pc:picChg>
        <pc:picChg chg="add del mod ord">
          <ac:chgData name="Markéta Holá" userId="1d83f02a-3809-4278-ab36-4a9421abdb6b" providerId="ADAL" clId="{A2C054CA-DCAC-4133-BF5E-D61D8AE8E64C}" dt="2023-10-27T07:33:02.528" v="328"/>
          <ac:picMkLst>
            <pc:docMk/>
            <pc:sldMk cId="3372901328" sldId="468"/>
            <ac:picMk id="18" creationId="{3BA2C5C0-59D3-8DE0-098A-1ECE11ED8D06}"/>
          </ac:picMkLst>
        </pc:picChg>
        <pc:picChg chg="add mod">
          <ac:chgData name="Markéta Holá" userId="1d83f02a-3809-4278-ab36-4a9421abdb6b" providerId="ADAL" clId="{A2C054CA-DCAC-4133-BF5E-D61D8AE8E64C}" dt="2023-10-27T07:33:02.528" v="328"/>
          <ac:picMkLst>
            <pc:docMk/>
            <pc:sldMk cId="3372901328" sldId="468"/>
            <ac:picMk id="19" creationId="{27571ED9-0164-0C1E-84BC-AA217CC8E0EE}"/>
          </ac:picMkLst>
        </pc:picChg>
      </pc:sldChg>
      <pc:sldChg chg="addSp modSp modTransition">
        <pc:chgData name="Markéta Holá" userId="1d83f02a-3809-4278-ab36-4a9421abdb6b" providerId="ADAL" clId="{A2C054CA-DCAC-4133-BF5E-D61D8AE8E64C}" dt="2023-10-27T07:34:54.465" v="329"/>
        <pc:sldMkLst>
          <pc:docMk/>
          <pc:sldMk cId="3317296155" sldId="469"/>
        </pc:sldMkLst>
        <pc:picChg chg="add mod">
          <ac:chgData name="Markéta Holá" userId="1d83f02a-3809-4278-ab36-4a9421abdb6b" providerId="ADAL" clId="{A2C054CA-DCAC-4133-BF5E-D61D8AE8E64C}" dt="2023-10-27T07:34:54.465" v="329"/>
          <ac:picMkLst>
            <pc:docMk/>
            <pc:sldMk cId="3317296155" sldId="469"/>
            <ac:picMk id="13" creationId="{92EAE9C1-BF7A-D6B9-5EC3-D12CC4B10A22}"/>
          </ac:picMkLst>
        </pc:picChg>
      </pc:sldChg>
      <pc:sldChg chg="addSp delSp modSp mod modTransition modAnim">
        <pc:chgData name="Markéta Holá" userId="1d83f02a-3809-4278-ab36-4a9421abdb6b" providerId="ADAL" clId="{A2C054CA-DCAC-4133-BF5E-D61D8AE8E64C}" dt="2023-10-27T07:36:46.755" v="332"/>
        <pc:sldMkLst>
          <pc:docMk/>
          <pc:sldMk cId="64108580" sldId="470"/>
        </pc:sldMkLst>
        <pc:picChg chg="add del mod">
          <ac:chgData name="Markéta Holá" userId="1d83f02a-3809-4278-ab36-4a9421abdb6b" providerId="ADAL" clId="{A2C054CA-DCAC-4133-BF5E-D61D8AE8E64C}" dt="2023-10-27T07:35:13.913" v="331"/>
          <ac:picMkLst>
            <pc:docMk/>
            <pc:sldMk cId="64108580" sldId="470"/>
            <ac:picMk id="6" creationId="{DBB3C225-9090-7503-77BC-577D9FC9AA8D}"/>
          </ac:picMkLst>
        </pc:picChg>
        <pc:picChg chg="add del mod ord">
          <ac:chgData name="Markéta Holá" userId="1d83f02a-3809-4278-ab36-4a9421abdb6b" providerId="ADAL" clId="{A2C054CA-DCAC-4133-BF5E-D61D8AE8E64C}" dt="2023-10-27T07:36:46.755" v="332"/>
          <ac:picMkLst>
            <pc:docMk/>
            <pc:sldMk cId="64108580" sldId="470"/>
            <ac:picMk id="11" creationId="{E0737C19-3966-ECAC-BF03-9E6C173A8A9A}"/>
          </ac:picMkLst>
        </pc:picChg>
        <pc:picChg chg="add mod">
          <ac:chgData name="Markéta Holá" userId="1d83f02a-3809-4278-ab36-4a9421abdb6b" providerId="ADAL" clId="{A2C054CA-DCAC-4133-BF5E-D61D8AE8E64C}" dt="2023-10-27T07:36:46.755" v="332"/>
          <ac:picMkLst>
            <pc:docMk/>
            <pc:sldMk cId="64108580" sldId="470"/>
            <ac:picMk id="12" creationId="{54D2888C-4430-C6CC-E2D8-102E2DDF63FB}"/>
          </ac:picMkLst>
        </pc:picChg>
      </pc:sldChg>
      <pc:sldChg chg="addSp modSp modTransition">
        <pc:chgData name="Markéta Holá" userId="1d83f02a-3809-4278-ab36-4a9421abdb6b" providerId="ADAL" clId="{A2C054CA-DCAC-4133-BF5E-D61D8AE8E64C}" dt="2023-10-27T07:39:18.725" v="333"/>
        <pc:sldMkLst>
          <pc:docMk/>
          <pc:sldMk cId="751526405" sldId="471"/>
        </pc:sldMkLst>
        <pc:picChg chg="add mod">
          <ac:chgData name="Markéta Holá" userId="1d83f02a-3809-4278-ab36-4a9421abdb6b" providerId="ADAL" clId="{A2C054CA-DCAC-4133-BF5E-D61D8AE8E64C}" dt="2023-10-27T07:39:18.725" v="333"/>
          <ac:picMkLst>
            <pc:docMk/>
            <pc:sldMk cId="751526405" sldId="471"/>
            <ac:picMk id="12" creationId="{E129DB9C-AF13-8319-027D-EEB604A048D0}"/>
          </ac:picMkLst>
        </pc:picChg>
      </pc:sldChg>
      <pc:sldChg chg="addSp delSp modSp mod modTransition modAnim">
        <pc:chgData name="Markéta Holá" userId="1d83f02a-3809-4278-ab36-4a9421abdb6b" providerId="ADAL" clId="{A2C054CA-DCAC-4133-BF5E-D61D8AE8E64C}" dt="2023-10-27T07:40:40.717" v="336"/>
        <pc:sldMkLst>
          <pc:docMk/>
          <pc:sldMk cId="1434621614" sldId="472"/>
        </pc:sldMkLst>
        <pc:picChg chg="add del mod">
          <ac:chgData name="Markéta Holá" userId="1d83f02a-3809-4278-ab36-4a9421abdb6b" providerId="ADAL" clId="{A2C054CA-DCAC-4133-BF5E-D61D8AE8E64C}" dt="2023-10-27T07:39:38.240" v="335"/>
          <ac:picMkLst>
            <pc:docMk/>
            <pc:sldMk cId="1434621614" sldId="472"/>
            <ac:picMk id="6" creationId="{F4246E34-11D2-1A8E-0C77-100A618F14FD}"/>
          </ac:picMkLst>
        </pc:picChg>
        <pc:picChg chg="add del mod ord">
          <ac:chgData name="Markéta Holá" userId="1d83f02a-3809-4278-ab36-4a9421abdb6b" providerId="ADAL" clId="{A2C054CA-DCAC-4133-BF5E-D61D8AE8E64C}" dt="2023-10-27T07:40:40.717" v="336"/>
          <ac:picMkLst>
            <pc:docMk/>
            <pc:sldMk cId="1434621614" sldId="472"/>
            <ac:picMk id="11" creationId="{A04724A6-3413-ECD6-C8CE-2864F021DD5D}"/>
          </ac:picMkLst>
        </pc:picChg>
        <pc:picChg chg="add mod">
          <ac:chgData name="Markéta Holá" userId="1d83f02a-3809-4278-ab36-4a9421abdb6b" providerId="ADAL" clId="{A2C054CA-DCAC-4133-BF5E-D61D8AE8E64C}" dt="2023-10-27T07:40:40.717" v="336"/>
          <ac:picMkLst>
            <pc:docMk/>
            <pc:sldMk cId="1434621614" sldId="472"/>
            <ac:picMk id="12" creationId="{38A6B808-757B-F223-76B4-AB19D025D2C9}"/>
          </ac:picMkLst>
        </pc:picChg>
      </pc:sldChg>
      <pc:sldChg chg="addSp modSp modTransition modNotesTx">
        <pc:chgData name="Markéta Holá" userId="1d83f02a-3809-4278-ab36-4a9421abdb6b" providerId="ADAL" clId="{A2C054CA-DCAC-4133-BF5E-D61D8AE8E64C}" dt="2023-10-27T07:43:05.638" v="337"/>
        <pc:sldMkLst>
          <pc:docMk/>
          <pc:sldMk cId="2346951932" sldId="473"/>
        </pc:sldMkLst>
        <pc:picChg chg="add mod">
          <ac:chgData name="Markéta Holá" userId="1d83f02a-3809-4278-ab36-4a9421abdb6b" providerId="ADAL" clId="{A2C054CA-DCAC-4133-BF5E-D61D8AE8E64C}" dt="2023-10-27T07:43:05.638" v="337"/>
          <ac:picMkLst>
            <pc:docMk/>
            <pc:sldMk cId="2346951932" sldId="473"/>
            <ac:picMk id="12" creationId="{951B97A1-B1C2-EFAF-3556-30BCEA1051AE}"/>
          </ac:picMkLst>
        </pc:picChg>
      </pc:sldChg>
      <pc:sldChg chg="addSp modSp modTransition">
        <pc:chgData name="Markéta Holá" userId="1d83f02a-3809-4278-ab36-4a9421abdb6b" providerId="ADAL" clId="{A2C054CA-DCAC-4133-BF5E-D61D8AE8E64C}" dt="2023-10-27T08:03:36.646" v="338"/>
        <pc:sldMkLst>
          <pc:docMk/>
          <pc:sldMk cId="2550744335" sldId="474"/>
        </pc:sldMkLst>
        <pc:picChg chg="add mod">
          <ac:chgData name="Markéta Holá" userId="1d83f02a-3809-4278-ab36-4a9421abdb6b" providerId="ADAL" clId="{A2C054CA-DCAC-4133-BF5E-D61D8AE8E64C}" dt="2023-10-27T08:03:36.646" v="338"/>
          <ac:picMkLst>
            <pc:docMk/>
            <pc:sldMk cId="2550744335" sldId="474"/>
            <ac:picMk id="10" creationId="{9BEC9334-8C8E-7D37-70AE-1E5CF20BFAF8}"/>
          </ac:picMkLst>
        </pc:picChg>
      </pc:sldChg>
      <pc:sldChg chg="addSp modSp ord modTransition">
        <pc:chgData name="Markéta Holá" userId="1d83f02a-3809-4278-ab36-4a9421abdb6b" providerId="ADAL" clId="{A2C054CA-DCAC-4133-BF5E-D61D8AE8E64C}" dt="2023-10-27T08:03:36.646" v="338"/>
        <pc:sldMkLst>
          <pc:docMk/>
          <pc:sldMk cId="2391193982" sldId="475"/>
        </pc:sldMkLst>
        <pc:picChg chg="add mod">
          <ac:chgData name="Markéta Holá" userId="1d83f02a-3809-4278-ab36-4a9421abdb6b" providerId="ADAL" clId="{A2C054CA-DCAC-4133-BF5E-D61D8AE8E64C}" dt="2023-10-27T08:03:36.646" v="338"/>
          <ac:picMkLst>
            <pc:docMk/>
            <pc:sldMk cId="2391193982" sldId="475"/>
            <ac:picMk id="5" creationId="{CA86D079-3153-717E-0E15-23C030267D49}"/>
          </ac:picMkLst>
        </pc:picChg>
      </pc:sldChg>
      <pc:sldChg chg="addSp modSp modTransition">
        <pc:chgData name="Markéta Holá" userId="1d83f02a-3809-4278-ab36-4a9421abdb6b" providerId="ADAL" clId="{A2C054CA-DCAC-4133-BF5E-D61D8AE8E64C}" dt="2023-10-27T08:03:36.646" v="338"/>
        <pc:sldMkLst>
          <pc:docMk/>
          <pc:sldMk cId="963762273" sldId="476"/>
        </pc:sldMkLst>
        <pc:picChg chg="add mod">
          <ac:chgData name="Markéta Holá" userId="1d83f02a-3809-4278-ab36-4a9421abdb6b" providerId="ADAL" clId="{A2C054CA-DCAC-4133-BF5E-D61D8AE8E64C}" dt="2023-10-27T08:03:36.646" v="338"/>
          <ac:picMkLst>
            <pc:docMk/>
            <pc:sldMk cId="963762273" sldId="476"/>
            <ac:picMk id="4" creationId="{9AB035A6-03C2-276F-4751-064FA1EB6EF7}"/>
          </ac:picMkLst>
        </pc:picChg>
      </pc:sldChg>
      <pc:sldChg chg="addSp modSp modTransition">
        <pc:chgData name="Markéta Holá" userId="1d83f02a-3809-4278-ab36-4a9421abdb6b" providerId="ADAL" clId="{A2C054CA-DCAC-4133-BF5E-D61D8AE8E64C}" dt="2023-10-27T08:03:36.646" v="338"/>
        <pc:sldMkLst>
          <pc:docMk/>
          <pc:sldMk cId="1288538787" sldId="477"/>
        </pc:sldMkLst>
        <pc:picChg chg="add mod">
          <ac:chgData name="Markéta Holá" userId="1d83f02a-3809-4278-ab36-4a9421abdb6b" providerId="ADAL" clId="{A2C054CA-DCAC-4133-BF5E-D61D8AE8E64C}" dt="2023-10-27T08:03:36.646" v="338"/>
          <ac:picMkLst>
            <pc:docMk/>
            <pc:sldMk cId="1288538787" sldId="477"/>
            <ac:picMk id="4" creationId="{4D167328-AEF5-A8BC-C28B-C25856D7DCA1}"/>
          </ac:picMkLst>
        </pc:picChg>
      </pc:sldChg>
      <pc:sldChg chg="addSp modSp modTransition">
        <pc:chgData name="Markéta Holá" userId="1d83f02a-3809-4278-ab36-4a9421abdb6b" providerId="ADAL" clId="{A2C054CA-DCAC-4133-BF5E-D61D8AE8E64C}" dt="2023-10-27T08:03:36.646" v="338"/>
        <pc:sldMkLst>
          <pc:docMk/>
          <pc:sldMk cId="998771107" sldId="478"/>
        </pc:sldMkLst>
        <pc:picChg chg="add mod">
          <ac:chgData name="Markéta Holá" userId="1d83f02a-3809-4278-ab36-4a9421abdb6b" providerId="ADAL" clId="{A2C054CA-DCAC-4133-BF5E-D61D8AE8E64C}" dt="2023-10-27T08:03:36.646" v="338"/>
          <ac:picMkLst>
            <pc:docMk/>
            <pc:sldMk cId="998771107" sldId="478"/>
            <ac:picMk id="4" creationId="{9139C169-AF2D-5B8E-7BC0-41B2E734C0E3}"/>
          </ac:picMkLst>
        </pc:picChg>
      </pc:sldChg>
      <pc:sldChg chg="addSp modSp modTransition">
        <pc:chgData name="Markéta Holá" userId="1d83f02a-3809-4278-ab36-4a9421abdb6b" providerId="ADAL" clId="{A2C054CA-DCAC-4133-BF5E-D61D8AE8E64C}" dt="2023-10-27T08:03:36.646" v="338"/>
        <pc:sldMkLst>
          <pc:docMk/>
          <pc:sldMk cId="2760932869" sldId="479"/>
        </pc:sldMkLst>
        <pc:picChg chg="add mod">
          <ac:chgData name="Markéta Holá" userId="1d83f02a-3809-4278-ab36-4a9421abdb6b" providerId="ADAL" clId="{A2C054CA-DCAC-4133-BF5E-D61D8AE8E64C}" dt="2023-10-27T08:03:36.646" v="338"/>
          <ac:picMkLst>
            <pc:docMk/>
            <pc:sldMk cId="2760932869" sldId="479"/>
            <ac:picMk id="5" creationId="{7711A08B-28DB-98BC-BF27-09C430D20077}"/>
          </ac:picMkLst>
        </pc:picChg>
      </pc:sldChg>
      <pc:sldChg chg="addSp delSp modSp mod modTransition modAnim">
        <pc:chgData name="Markéta Holá" userId="1d83f02a-3809-4278-ab36-4a9421abdb6b" providerId="ADAL" clId="{A2C054CA-DCAC-4133-BF5E-D61D8AE8E64C}" dt="2023-10-27T08:07:11.527" v="341"/>
        <pc:sldMkLst>
          <pc:docMk/>
          <pc:sldMk cId="3132874474" sldId="480"/>
        </pc:sldMkLst>
        <pc:picChg chg="add del mod">
          <ac:chgData name="Markéta Holá" userId="1d83f02a-3809-4278-ab36-4a9421abdb6b" providerId="ADAL" clId="{A2C054CA-DCAC-4133-BF5E-D61D8AE8E64C}" dt="2023-10-27T08:03:51.244" v="340"/>
          <ac:picMkLst>
            <pc:docMk/>
            <pc:sldMk cId="3132874474" sldId="480"/>
            <ac:picMk id="5" creationId="{FCA43017-2719-4A67-F08F-6F2E0B9D21D7}"/>
          </ac:picMkLst>
        </pc:picChg>
        <pc:picChg chg="add del mod ord">
          <ac:chgData name="Markéta Holá" userId="1d83f02a-3809-4278-ab36-4a9421abdb6b" providerId="ADAL" clId="{A2C054CA-DCAC-4133-BF5E-D61D8AE8E64C}" dt="2023-10-27T08:07:11.527" v="341"/>
          <ac:picMkLst>
            <pc:docMk/>
            <pc:sldMk cId="3132874474" sldId="480"/>
            <ac:picMk id="11" creationId="{8D9DCB12-CC57-18D0-8C9F-9B590EB21140}"/>
          </ac:picMkLst>
        </pc:picChg>
        <pc:picChg chg="add mod">
          <ac:chgData name="Markéta Holá" userId="1d83f02a-3809-4278-ab36-4a9421abdb6b" providerId="ADAL" clId="{A2C054CA-DCAC-4133-BF5E-D61D8AE8E64C}" dt="2023-10-27T08:07:11.527" v="341"/>
          <ac:picMkLst>
            <pc:docMk/>
            <pc:sldMk cId="3132874474" sldId="480"/>
            <ac:picMk id="12" creationId="{1BF3F544-80FA-0E74-68E4-6E58B895DD8B}"/>
          </ac:picMkLst>
        </pc:picChg>
      </pc:sldChg>
      <pc:sldChg chg="addSp modSp modTransition">
        <pc:chgData name="Markéta Holá" userId="1d83f02a-3809-4278-ab36-4a9421abdb6b" providerId="ADAL" clId="{A2C054CA-DCAC-4133-BF5E-D61D8AE8E64C}" dt="2023-10-27T08:12:14.417" v="342"/>
        <pc:sldMkLst>
          <pc:docMk/>
          <pc:sldMk cId="3005688451" sldId="481"/>
        </pc:sldMkLst>
        <pc:picChg chg="add mod">
          <ac:chgData name="Markéta Holá" userId="1d83f02a-3809-4278-ab36-4a9421abdb6b" providerId="ADAL" clId="{A2C054CA-DCAC-4133-BF5E-D61D8AE8E64C}" dt="2023-10-27T08:12:14.417" v="342"/>
          <ac:picMkLst>
            <pc:docMk/>
            <pc:sldMk cId="3005688451" sldId="481"/>
            <ac:picMk id="16" creationId="{3B01AECC-D08E-C825-95F8-25642B1478DC}"/>
          </ac:picMkLst>
        </pc:picChg>
      </pc:sldChg>
      <pc:sldChg chg="addSp delSp modSp mod modTransition modAnim">
        <pc:chgData name="Markéta Holá" userId="1d83f02a-3809-4278-ab36-4a9421abdb6b" providerId="ADAL" clId="{A2C054CA-DCAC-4133-BF5E-D61D8AE8E64C}" dt="2023-10-27T07:20:43.157" v="297"/>
        <pc:sldMkLst>
          <pc:docMk/>
          <pc:sldMk cId="1288791576" sldId="482"/>
        </pc:sldMkLst>
        <pc:picChg chg="del">
          <ac:chgData name="Markéta Holá" userId="1d83f02a-3809-4278-ab36-4a9421abdb6b" providerId="ADAL" clId="{A2C054CA-DCAC-4133-BF5E-D61D8AE8E64C}" dt="2023-10-27T07:19:23.949" v="296"/>
          <ac:picMkLst>
            <pc:docMk/>
            <pc:sldMk cId="1288791576" sldId="482"/>
            <ac:picMk id="19" creationId="{FF5CF0D2-67BC-504C-8417-9C58839977B0}"/>
          </ac:picMkLst>
        </pc:picChg>
        <pc:picChg chg="add del mod ord">
          <ac:chgData name="Markéta Holá" userId="1d83f02a-3809-4278-ab36-4a9421abdb6b" providerId="ADAL" clId="{A2C054CA-DCAC-4133-BF5E-D61D8AE8E64C}" dt="2023-10-27T07:20:43.157" v="297"/>
          <ac:picMkLst>
            <pc:docMk/>
            <pc:sldMk cId="1288791576" sldId="482"/>
            <ac:picMk id="22" creationId="{8909DED3-70B2-D10E-5E53-78E5845D959B}"/>
          </ac:picMkLst>
        </pc:picChg>
      </pc:sldChg>
      <pc:sldChg chg="addSp delSp modSp mod modTransition modAnim">
        <pc:chgData name="Markéta Holá" userId="1d83f02a-3809-4278-ab36-4a9421abdb6b" providerId="ADAL" clId="{A2C054CA-DCAC-4133-BF5E-D61D8AE8E64C}" dt="2023-10-27T07:25:41.597" v="316"/>
        <pc:sldMkLst>
          <pc:docMk/>
          <pc:sldMk cId="2444667531" sldId="483"/>
        </pc:sldMkLst>
        <pc:picChg chg="add del mod">
          <ac:chgData name="Markéta Holá" userId="1d83f02a-3809-4278-ab36-4a9421abdb6b" providerId="ADAL" clId="{A2C054CA-DCAC-4133-BF5E-D61D8AE8E64C}" dt="2023-10-27T07:21:07.971" v="300"/>
          <ac:picMkLst>
            <pc:docMk/>
            <pc:sldMk cId="2444667531" sldId="483"/>
            <ac:picMk id="25" creationId="{24BF1BC7-450F-6F63-F349-21F74C8E0141}"/>
          </ac:picMkLst>
        </pc:picChg>
        <pc:picChg chg="add del mod">
          <ac:chgData name="Markéta Holá" userId="1d83f02a-3809-4278-ab36-4a9421abdb6b" providerId="ADAL" clId="{A2C054CA-DCAC-4133-BF5E-D61D8AE8E64C}" dt="2023-10-27T07:21:27.687" v="302"/>
          <ac:picMkLst>
            <pc:docMk/>
            <pc:sldMk cId="2444667531" sldId="483"/>
            <ac:picMk id="26" creationId="{241323BE-EE33-3EA5-DC1E-879E1621E7F8}"/>
          </ac:picMkLst>
        </pc:picChg>
        <pc:picChg chg="add del mod ord">
          <ac:chgData name="Markéta Holá" userId="1d83f02a-3809-4278-ab36-4a9421abdb6b" providerId="ADAL" clId="{A2C054CA-DCAC-4133-BF5E-D61D8AE8E64C}" dt="2023-10-27T07:21:35.319" v="303"/>
          <ac:picMkLst>
            <pc:docMk/>
            <pc:sldMk cId="2444667531" sldId="483"/>
            <ac:picMk id="29" creationId="{3B212D5D-F150-5CBD-50E3-E63C0D3861FC}"/>
          </ac:picMkLst>
        </pc:picChg>
        <pc:picChg chg="add del mod">
          <ac:chgData name="Markéta Holá" userId="1d83f02a-3809-4278-ab36-4a9421abdb6b" providerId="ADAL" clId="{A2C054CA-DCAC-4133-BF5E-D61D8AE8E64C}" dt="2023-10-27T07:22:00.334" v="305"/>
          <ac:picMkLst>
            <pc:docMk/>
            <pc:sldMk cId="2444667531" sldId="483"/>
            <ac:picMk id="30" creationId="{9754DEB3-5E40-7A5E-0B74-A7E2C7EC2CC5}"/>
          </ac:picMkLst>
        </pc:picChg>
        <pc:picChg chg="add del mod ord">
          <ac:chgData name="Markéta Holá" userId="1d83f02a-3809-4278-ab36-4a9421abdb6b" providerId="ADAL" clId="{A2C054CA-DCAC-4133-BF5E-D61D8AE8E64C}" dt="2023-10-27T07:22:41.580" v="306"/>
          <ac:picMkLst>
            <pc:docMk/>
            <pc:sldMk cId="2444667531" sldId="483"/>
            <ac:picMk id="33" creationId="{FDC6BCFB-49C5-F985-75E4-C7AFD103D1AB}"/>
          </ac:picMkLst>
        </pc:picChg>
        <pc:picChg chg="add del mod">
          <ac:chgData name="Markéta Holá" userId="1d83f02a-3809-4278-ab36-4a9421abdb6b" providerId="ADAL" clId="{A2C054CA-DCAC-4133-BF5E-D61D8AE8E64C}" dt="2023-10-27T07:22:55.149" v="308"/>
          <ac:picMkLst>
            <pc:docMk/>
            <pc:sldMk cId="2444667531" sldId="483"/>
            <ac:picMk id="34" creationId="{5E2AD0ED-4DF2-A9DB-48D9-98C338B4A054}"/>
          </ac:picMkLst>
        </pc:picChg>
        <pc:picChg chg="add del mod ord">
          <ac:chgData name="Markéta Holá" userId="1d83f02a-3809-4278-ab36-4a9421abdb6b" providerId="ADAL" clId="{A2C054CA-DCAC-4133-BF5E-D61D8AE8E64C}" dt="2023-10-27T07:23:18.429" v="309"/>
          <ac:picMkLst>
            <pc:docMk/>
            <pc:sldMk cId="2444667531" sldId="483"/>
            <ac:picMk id="37" creationId="{36E7E6C8-EE0B-573D-80D8-CEE03D8B5CB6}"/>
          </ac:picMkLst>
        </pc:picChg>
        <pc:picChg chg="add del mod">
          <ac:chgData name="Markéta Holá" userId="1d83f02a-3809-4278-ab36-4a9421abdb6b" providerId="ADAL" clId="{A2C054CA-DCAC-4133-BF5E-D61D8AE8E64C}" dt="2023-10-27T07:23:22.714" v="311"/>
          <ac:picMkLst>
            <pc:docMk/>
            <pc:sldMk cId="2444667531" sldId="483"/>
            <ac:picMk id="38" creationId="{C350F612-F7D2-A268-01FF-696EE9B8440E}"/>
          </ac:picMkLst>
        </pc:picChg>
        <pc:picChg chg="add del mod ord">
          <ac:chgData name="Markéta Holá" userId="1d83f02a-3809-4278-ab36-4a9421abdb6b" providerId="ADAL" clId="{A2C054CA-DCAC-4133-BF5E-D61D8AE8E64C}" dt="2023-10-27T07:24:47.020" v="312"/>
          <ac:picMkLst>
            <pc:docMk/>
            <pc:sldMk cId="2444667531" sldId="483"/>
            <ac:picMk id="41" creationId="{628BC9FC-1423-1171-7ECE-362BF090745C}"/>
          </ac:picMkLst>
        </pc:picChg>
        <pc:picChg chg="add del mod">
          <ac:chgData name="Markéta Holá" userId="1d83f02a-3809-4278-ab36-4a9421abdb6b" providerId="ADAL" clId="{A2C054CA-DCAC-4133-BF5E-D61D8AE8E64C}" dt="2023-10-27T07:25:20.088" v="315"/>
          <ac:picMkLst>
            <pc:docMk/>
            <pc:sldMk cId="2444667531" sldId="483"/>
            <ac:picMk id="42" creationId="{7EE7008D-3EED-3F61-C288-1A744D2F856D}"/>
          </ac:picMkLst>
        </pc:picChg>
        <pc:picChg chg="add del mod ord">
          <ac:chgData name="Markéta Holá" userId="1d83f02a-3809-4278-ab36-4a9421abdb6b" providerId="ADAL" clId="{A2C054CA-DCAC-4133-BF5E-D61D8AE8E64C}" dt="2023-10-27T07:25:41.597" v="316"/>
          <ac:picMkLst>
            <pc:docMk/>
            <pc:sldMk cId="2444667531" sldId="483"/>
            <ac:picMk id="47" creationId="{278B20F7-D6B2-CE91-82E4-32A1684457BB}"/>
          </ac:picMkLst>
        </pc:picChg>
        <pc:picChg chg="add mod">
          <ac:chgData name="Markéta Holá" userId="1d83f02a-3809-4278-ab36-4a9421abdb6b" providerId="ADAL" clId="{A2C054CA-DCAC-4133-BF5E-D61D8AE8E64C}" dt="2023-10-27T07:25:41.597" v="316"/>
          <ac:picMkLst>
            <pc:docMk/>
            <pc:sldMk cId="2444667531" sldId="483"/>
            <ac:picMk id="48" creationId="{79CBAA79-A8CB-4B9C-F316-F48615003ABE}"/>
          </ac:picMkLst>
        </pc:picChg>
      </pc:sldChg>
      <pc:sldChg chg="addSp delSp modSp mod modTransition modNotesTx">
        <pc:chgData name="Markéta Holá" userId="1d83f02a-3809-4278-ab36-4a9421abdb6b" providerId="ADAL" clId="{A2C054CA-DCAC-4133-BF5E-D61D8AE8E64C}" dt="2023-10-27T08:03:36.646" v="338"/>
        <pc:sldMkLst>
          <pc:docMk/>
          <pc:sldMk cId="4094816758" sldId="484"/>
        </pc:sldMkLst>
        <pc:spChg chg="add mod">
          <ac:chgData name="Markéta Holá" userId="1d83f02a-3809-4278-ab36-4a9421abdb6b" providerId="ADAL" clId="{A2C054CA-DCAC-4133-BF5E-D61D8AE8E64C}" dt="2023-10-27T07:13:30.733" v="274" actId="20577"/>
          <ac:spMkLst>
            <pc:docMk/>
            <pc:sldMk cId="4094816758" sldId="484"/>
            <ac:spMk id="3" creationId="{8769A938-27A8-7B38-32B8-CA20E8BF2FD3}"/>
          </ac:spMkLst>
        </pc:spChg>
        <pc:spChg chg="del">
          <ac:chgData name="Markéta Holá" userId="1d83f02a-3809-4278-ab36-4a9421abdb6b" providerId="ADAL" clId="{A2C054CA-DCAC-4133-BF5E-D61D8AE8E64C}" dt="2023-10-27T07:13:20.914" v="254" actId="478"/>
          <ac:spMkLst>
            <pc:docMk/>
            <pc:sldMk cId="4094816758" sldId="484"/>
            <ac:spMk id="4" creationId="{EEAC746E-0669-5207-CCD7-08472CCBE6B3}"/>
          </ac:spMkLst>
        </pc:spChg>
        <pc:picChg chg="add mod">
          <ac:chgData name="Markéta Holá" userId="1d83f02a-3809-4278-ab36-4a9421abdb6b" providerId="ADAL" clId="{A2C054CA-DCAC-4133-BF5E-D61D8AE8E64C}" dt="2023-10-27T08:03:36.646" v="338"/>
          <ac:picMkLst>
            <pc:docMk/>
            <pc:sldMk cId="4094816758" sldId="484"/>
            <ac:picMk id="10" creationId="{C368E1FF-60E6-73B9-DC51-77D6D9F5F32D}"/>
          </ac:picMkLst>
        </pc:picChg>
      </pc:sldChg>
      <pc:sldChg chg="addSp delSp modSp del mod">
        <pc:chgData name="Markéta Holá" userId="1d83f02a-3809-4278-ab36-4a9421abdb6b" providerId="ADAL" clId="{A2C054CA-DCAC-4133-BF5E-D61D8AE8E64C}" dt="2023-10-27T07:15:36.434" v="292" actId="2696"/>
        <pc:sldMkLst>
          <pc:docMk/>
          <pc:sldMk cId="2598385836" sldId="485"/>
        </pc:sldMkLst>
        <pc:spChg chg="del">
          <ac:chgData name="Markéta Holá" userId="1d83f02a-3809-4278-ab36-4a9421abdb6b" providerId="ADAL" clId="{A2C054CA-DCAC-4133-BF5E-D61D8AE8E64C}" dt="2023-10-27T07:13:58.810" v="275" actId="478"/>
          <ac:spMkLst>
            <pc:docMk/>
            <pc:sldMk cId="2598385836" sldId="485"/>
            <ac:spMk id="3" creationId="{29D02B35-FDC8-05CA-B83F-D54A1CCE427D}"/>
          </ac:spMkLst>
        </pc:spChg>
        <pc:spChg chg="add mod">
          <ac:chgData name="Markéta Holá" userId="1d83f02a-3809-4278-ab36-4a9421abdb6b" providerId="ADAL" clId="{A2C054CA-DCAC-4133-BF5E-D61D8AE8E64C}" dt="2023-10-27T07:14:23.727" v="291" actId="20577"/>
          <ac:spMkLst>
            <pc:docMk/>
            <pc:sldMk cId="2598385836" sldId="485"/>
            <ac:spMk id="4" creationId="{B321E596-7ADA-D314-4387-852997E99A0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2AABD-86A4-457F-A7F2-4E7F32835232}" type="datetimeFigureOut">
              <a:rPr lang="cs-CZ" smtClean="0"/>
              <a:t>27.10.2023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72E63-7590-44C9-ACCE-29E67EB45E42}" type="slidenum">
              <a:rPr lang="cs-CZ" smtClean="0"/>
              <a:t>‹#›</a:t>
            </a:fld>
            <a:endParaRPr lang="cs-CZ"/>
          </a:p>
        </p:txBody>
      </p:sp>
    </p:spTree>
    <p:extLst>
      <p:ext uri="{BB962C8B-B14F-4D97-AF65-F5344CB8AC3E}">
        <p14:creationId xmlns:p14="http://schemas.microsoft.com/office/powerpoint/2010/main" val="4083125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Spektrální – překryv měřeného píku jiným </a:t>
            </a:r>
            <a:r>
              <a:rPr lang="cs-CZ" dirty="0" err="1"/>
              <a:t>píkem</a:t>
            </a:r>
            <a:r>
              <a:rPr lang="cs-CZ" dirty="0"/>
              <a:t>, který má různý původ - překrytí interferující částice a měřeného izotopu (stejné m / z - neodlišitelné od sebe navzájem)</a:t>
            </a:r>
          </a:p>
          <a:p>
            <a:r>
              <a:rPr lang="cs-CZ" dirty="0"/>
              <a:t>Nespektrální - ovlivňování intenzity signálu analytu přítomností různých látek v matrici vzorku.</a:t>
            </a:r>
          </a:p>
        </p:txBody>
      </p:sp>
      <p:sp>
        <p:nvSpPr>
          <p:cNvPr id="4" name="Zástupný symbol pro číslo snímku 3"/>
          <p:cNvSpPr>
            <a:spLocks noGrp="1"/>
          </p:cNvSpPr>
          <p:nvPr>
            <p:ph type="sldNum" sz="quarter" idx="5"/>
          </p:nvPr>
        </p:nvSpPr>
        <p:spPr/>
        <p:txBody>
          <a:bodyPr/>
          <a:lstStyle/>
          <a:p>
            <a:fld id="{04272E63-7590-44C9-ACCE-29E67EB45E42}" type="slidenum">
              <a:rPr lang="cs-CZ" smtClean="0"/>
              <a:t>3</a:t>
            </a:fld>
            <a:endParaRPr lang="cs-CZ"/>
          </a:p>
        </p:txBody>
      </p:sp>
    </p:spTree>
    <p:extLst>
      <p:ext uri="{BB962C8B-B14F-4D97-AF65-F5344CB8AC3E}">
        <p14:creationId xmlns:p14="http://schemas.microsoft.com/office/powerpoint/2010/main" val="1782703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Primární</a:t>
            </a:r>
            <a:r>
              <a:rPr lang="en-US" dirty="0"/>
              <a:t> </a:t>
            </a:r>
            <a:r>
              <a:rPr lang="en-US" dirty="0" err="1"/>
              <a:t>zdroj</a:t>
            </a:r>
            <a:r>
              <a:rPr lang="en-US" dirty="0"/>
              <a:t> </a:t>
            </a:r>
            <a:r>
              <a:rPr lang="en-US" dirty="0" err="1"/>
              <a:t>nepřesností</a:t>
            </a:r>
            <a:r>
              <a:rPr lang="en-US" dirty="0"/>
              <a:t> v </a:t>
            </a:r>
            <a:r>
              <a:rPr lang="en-US" dirty="0" err="1"/>
              <a:t>naměřených</a:t>
            </a:r>
            <a:r>
              <a:rPr lang="en-US" dirty="0"/>
              <a:t> </a:t>
            </a:r>
            <a:r>
              <a:rPr lang="en-US" dirty="0" err="1"/>
              <a:t>poměrech</a:t>
            </a:r>
            <a:r>
              <a:rPr lang="en-US" dirty="0"/>
              <a:t> </a:t>
            </a:r>
            <a:r>
              <a:rPr lang="en-US" dirty="0" err="1"/>
              <a:t>izotopů</a:t>
            </a:r>
            <a:r>
              <a:rPr lang="en-US" dirty="0"/>
              <a:t> </a:t>
            </a:r>
            <a:r>
              <a:rPr lang="en-US" dirty="0" err="1"/>
              <a:t>vzniká</a:t>
            </a:r>
            <a:r>
              <a:rPr lang="en-US" dirty="0"/>
              <a:t> </a:t>
            </a:r>
            <a:r>
              <a:rPr lang="en-US" dirty="0" err="1"/>
              <a:t>přednostním</a:t>
            </a:r>
            <a:r>
              <a:rPr lang="en-US" dirty="0"/>
              <a:t> </a:t>
            </a:r>
            <a:r>
              <a:rPr lang="en-US" dirty="0" err="1"/>
              <a:t>přenosem</a:t>
            </a:r>
            <a:r>
              <a:rPr lang="en-US" dirty="0"/>
              <a:t> </a:t>
            </a:r>
            <a:r>
              <a:rPr lang="en-US" dirty="0" err="1"/>
              <a:t>těžších</a:t>
            </a:r>
            <a:r>
              <a:rPr lang="en-US" dirty="0"/>
              <a:t> </a:t>
            </a:r>
            <a:r>
              <a:rPr lang="en-US" dirty="0" err="1"/>
              <a:t>izotopů</a:t>
            </a:r>
            <a:r>
              <a:rPr lang="en-US" dirty="0"/>
              <a:t> </a:t>
            </a:r>
            <a:r>
              <a:rPr lang="en-US" dirty="0" err="1"/>
              <a:t>rozhraním</a:t>
            </a:r>
            <a:r>
              <a:rPr lang="en-US" dirty="0"/>
              <a:t> a </a:t>
            </a:r>
            <a:r>
              <a:rPr lang="en-US" dirty="0" err="1"/>
              <a:t>iontovými</a:t>
            </a:r>
            <a:r>
              <a:rPr lang="en-US" dirty="0"/>
              <a:t> </a:t>
            </a:r>
            <a:r>
              <a:rPr lang="en-US" dirty="0" err="1"/>
              <a:t>čočkami</a:t>
            </a:r>
            <a:r>
              <a:rPr lang="en-US" dirty="0"/>
              <a:t> </a:t>
            </a:r>
            <a:r>
              <a:rPr lang="en-US" dirty="0" err="1"/>
              <a:t>všech</a:t>
            </a:r>
            <a:r>
              <a:rPr lang="en-US" dirty="0"/>
              <a:t> </a:t>
            </a:r>
            <a:r>
              <a:rPr lang="en-US" dirty="0" err="1"/>
              <a:t>přístrojů</a:t>
            </a:r>
            <a:r>
              <a:rPr lang="en-US" dirty="0"/>
              <a:t> ICP-MS bez </a:t>
            </a:r>
            <a:r>
              <a:rPr lang="en-US" dirty="0" err="1"/>
              <a:t>ohledu</a:t>
            </a:r>
            <a:r>
              <a:rPr lang="en-US" dirty="0"/>
              <a:t> </a:t>
            </a:r>
            <a:r>
              <a:rPr lang="en-US" dirty="0" err="1"/>
              <a:t>na</a:t>
            </a:r>
            <a:r>
              <a:rPr lang="en-US" dirty="0"/>
              <a:t> </a:t>
            </a:r>
            <a:r>
              <a:rPr lang="en-US" dirty="0" err="1"/>
              <a:t>následnou</a:t>
            </a:r>
            <a:r>
              <a:rPr lang="en-US" dirty="0"/>
              <a:t> </a:t>
            </a:r>
            <a:r>
              <a:rPr lang="en-US" dirty="0" err="1"/>
              <a:t>metodu</a:t>
            </a:r>
            <a:r>
              <a:rPr lang="en-US" dirty="0"/>
              <a:t> </a:t>
            </a:r>
            <a:r>
              <a:rPr lang="en-US" dirty="0" err="1"/>
              <a:t>separace</a:t>
            </a:r>
            <a:r>
              <a:rPr lang="en-US" dirty="0"/>
              <a:t> </a:t>
            </a:r>
            <a:r>
              <a:rPr lang="en-US" dirty="0" err="1"/>
              <a:t>hmoty</a:t>
            </a:r>
            <a:r>
              <a:rPr lang="en-US" dirty="0"/>
              <a:t>. </a:t>
            </a:r>
            <a:r>
              <a:rPr lang="en-US" b="1" dirty="0" err="1"/>
              <a:t>Nadzvuková</a:t>
            </a:r>
            <a:r>
              <a:rPr lang="en-US" b="1" dirty="0"/>
              <a:t> </a:t>
            </a:r>
            <a:r>
              <a:rPr lang="en-US" b="1" dirty="0" err="1"/>
              <a:t>expanze</a:t>
            </a:r>
            <a:r>
              <a:rPr lang="en-US" b="1" dirty="0"/>
              <a:t> za </a:t>
            </a:r>
            <a:r>
              <a:rPr lang="en-US" b="1" dirty="0" err="1"/>
              <a:t>samplerem</a:t>
            </a:r>
            <a:r>
              <a:rPr lang="en-US" b="1" dirty="0"/>
              <a:t> je </a:t>
            </a:r>
            <a:r>
              <a:rPr lang="en-US" b="1" dirty="0" err="1"/>
              <a:t>považována</a:t>
            </a:r>
            <a:r>
              <a:rPr lang="en-US" b="1" dirty="0"/>
              <a:t> za </a:t>
            </a:r>
            <a:r>
              <a:rPr lang="en-US" b="1" dirty="0" err="1"/>
              <a:t>jednu</a:t>
            </a:r>
            <a:r>
              <a:rPr lang="en-US" b="1" dirty="0"/>
              <a:t> z </a:t>
            </a:r>
            <a:r>
              <a:rPr lang="en-US" b="1" dirty="0" err="1"/>
              <a:t>příčin</a:t>
            </a:r>
            <a:r>
              <a:rPr lang="en-US" b="1" dirty="0"/>
              <a:t> </a:t>
            </a:r>
            <a:r>
              <a:rPr lang="cs-CZ" b="1" dirty="0"/>
              <a:t>nepřesností</a:t>
            </a:r>
            <a:r>
              <a:rPr lang="en-US" dirty="0"/>
              <a:t>. </a:t>
            </a:r>
            <a:r>
              <a:rPr lang="en-US" b="1" dirty="0" err="1"/>
              <a:t>Lehčí</a:t>
            </a:r>
            <a:r>
              <a:rPr lang="en-US" b="1" dirty="0"/>
              <a:t> </a:t>
            </a:r>
            <a:r>
              <a:rPr lang="en-US" b="1" dirty="0" err="1"/>
              <a:t>izotopy</a:t>
            </a:r>
            <a:r>
              <a:rPr lang="en-US" b="1" dirty="0"/>
              <a:t> </a:t>
            </a:r>
            <a:r>
              <a:rPr lang="en-US" b="1" dirty="0" err="1"/>
              <a:t>budou</a:t>
            </a:r>
            <a:r>
              <a:rPr lang="en-US" b="1" dirty="0"/>
              <a:t> </a:t>
            </a:r>
            <a:r>
              <a:rPr lang="en-US" b="1" dirty="0" err="1"/>
              <a:t>rozptýleny</a:t>
            </a:r>
            <a:r>
              <a:rPr lang="en-US" b="1" dirty="0"/>
              <a:t> </a:t>
            </a:r>
            <a:r>
              <a:rPr lang="en-US" b="1" dirty="0" err="1"/>
              <a:t>radiálně</a:t>
            </a:r>
            <a:r>
              <a:rPr lang="en-US" b="1" dirty="0"/>
              <a:t> </a:t>
            </a:r>
            <a:r>
              <a:rPr lang="en-US" b="1" dirty="0" err="1"/>
              <a:t>více</a:t>
            </a:r>
            <a:r>
              <a:rPr lang="en-US" dirty="0"/>
              <a:t> a </a:t>
            </a:r>
            <a:r>
              <a:rPr lang="en-US" dirty="0" err="1"/>
              <a:t>budou</a:t>
            </a:r>
            <a:r>
              <a:rPr lang="en-US" dirty="0"/>
              <a:t> </a:t>
            </a:r>
            <a:r>
              <a:rPr lang="en-US" dirty="0" err="1"/>
              <a:t>procházet</a:t>
            </a:r>
            <a:r>
              <a:rPr lang="en-US" dirty="0"/>
              <a:t> </a:t>
            </a:r>
            <a:r>
              <a:rPr lang="en-US" dirty="0" err="1"/>
              <a:t>skimmerem</a:t>
            </a:r>
            <a:r>
              <a:rPr lang="en-US" dirty="0"/>
              <a:t> s </a:t>
            </a:r>
            <a:r>
              <a:rPr lang="en-US" dirty="0" err="1"/>
              <a:t>nižším</a:t>
            </a:r>
            <a:r>
              <a:rPr lang="en-US" dirty="0"/>
              <a:t> </a:t>
            </a:r>
            <a:r>
              <a:rPr lang="en-US" dirty="0" err="1"/>
              <a:t>výtěžkem</a:t>
            </a:r>
            <a:r>
              <a:rPr lang="en-US" dirty="0"/>
              <a:t> </a:t>
            </a:r>
            <a:r>
              <a:rPr lang="en-US" dirty="0" err="1"/>
              <a:t>ve</a:t>
            </a:r>
            <a:r>
              <a:rPr lang="en-US" dirty="0"/>
              <a:t> </a:t>
            </a:r>
            <a:r>
              <a:rPr lang="en-US" dirty="0" err="1"/>
              <a:t>srovnání</a:t>
            </a:r>
            <a:r>
              <a:rPr lang="en-US" dirty="0"/>
              <a:t> s </a:t>
            </a:r>
            <a:r>
              <a:rPr lang="en-US" dirty="0" err="1"/>
              <a:t>těžšími</a:t>
            </a:r>
            <a:r>
              <a:rPr lang="en-US" dirty="0"/>
              <a:t> </a:t>
            </a:r>
            <a:r>
              <a:rPr lang="en-US" dirty="0" err="1"/>
              <a:t>izotopy</a:t>
            </a:r>
            <a:r>
              <a:rPr lang="en-US" dirty="0"/>
              <a:t>. </a:t>
            </a:r>
            <a:r>
              <a:rPr lang="en-US" dirty="0" err="1"/>
              <a:t>Tento</a:t>
            </a:r>
            <a:r>
              <a:rPr lang="en-US" dirty="0"/>
              <a:t> </a:t>
            </a:r>
            <a:r>
              <a:rPr lang="en-US" dirty="0" err="1"/>
              <a:t>jev</a:t>
            </a:r>
            <a:r>
              <a:rPr lang="en-US" dirty="0"/>
              <a:t> je </a:t>
            </a:r>
            <a:r>
              <a:rPr lang="en-US" dirty="0" err="1"/>
              <a:t>známý</a:t>
            </a:r>
            <a:r>
              <a:rPr lang="en-US" dirty="0"/>
              <a:t> </a:t>
            </a:r>
            <a:r>
              <a:rPr lang="en-US" dirty="0" err="1"/>
              <a:t>jako</a:t>
            </a:r>
            <a:r>
              <a:rPr lang="en-US" dirty="0"/>
              <a:t> </a:t>
            </a:r>
            <a:r>
              <a:rPr lang="cs-CZ" b="1" dirty="0" err="1"/>
              <a:t>nozzle</a:t>
            </a:r>
            <a:r>
              <a:rPr lang="cs-CZ" b="1" dirty="0"/>
              <a:t> </a:t>
            </a:r>
            <a:r>
              <a:rPr lang="cs-CZ" b="1" dirty="0" err="1"/>
              <a:t>effect</a:t>
            </a:r>
            <a:r>
              <a:rPr lang="en-US" dirty="0"/>
              <a:t>. </a:t>
            </a:r>
            <a:r>
              <a:rPr lang="en-US" b="1" dirty="0"/>
              <a:t>Za </a:t>
            </a:r>
            <a:r>
              <a:rPr lang="en-US" b="1" dirty="0" err="1"/>
              <a:t>skimmerem</a:t>
            </a:r>
            <a:r>
              <a:rPr lang="en-US" b="1" dirty="0"/>
              <a:t> se </a:t>
            </a:r>
            <a:r>
              <a:rPr lang="en-US" b="1" dirty="0" err="1"/>
              <a:t>vytvoří</a:t>
            </a:r>
            <a:r>
              <a:rPr lang="en-US" b="1" dirty="0"/>
              <a:t> </a:t>
            </a:r>
            <a:r>
              <a:rPr lang="en-US" b="1" dirty="0" err="1"/>
              <a:t>oblak</a:t>
            </a:r>
            <a:r>
              <a:rPr lang="en-US" b="1" dirty="0"/>
              <a:t> </a:t>
            </a:r>
            <a:r>
              <a:rPr lang="en-US" b="1" dirty="0" err="1"/>
              <a:t>kladných</a:t>
            </a:r>
            <a:r>
              <a:rPr lang="en-US" b="1" dirty="0"/>
              <a:t> </a:t>
            </a:r>
            <a:r>
              <a:rPr lang="en-US" b="1" dirty="0" err="1"/>
              <a:t>iontů</a:t>
            </a:r>
            <a:r>
              <a:rPr lang="en-US" b="1" dirty="0"/>
              <a:t> a </a:t>
            </a:r>
            <a:r>
              <a:rPr lang="en-US" b="1" dirty="0" err="1"/>
              <a:t>díky</a:t>
            </a:r>
            <a:r>
              <a:rPr lang="en-US" b="1" dirty="0"/>
              <a:t> </a:t>
            </a:r>
            <a:r>
              <a:rPr lang="en-US" b="1" dirty="0" err="1"/>
              <a:t>coulombickému</a:t>
            </a:r>
            <a:r>
              <a:rPr lang="en-US" b="1" dirty="0"/>
              <a:t> </a:t>
            </a:r>
            <a:r>
              <a:rPr lang="en-US" b="1" dirty="0" err="1"/>
              <a:t>odpuzování</a:t>
            </a:r>
            <a:r>
              <a:rPr lang="en-US" b="1" dirty="0"/>
              <a:t> </a:t>
            </a:r>
            <a:r>
              <a:rPr lang="en-US" b="1" dirty="0" err="1"/>
              <a:t>začnou</a:t>
            </a:r>
            <a:r>
              <a:rPr lang="en-US" b="1" dirty="0"/>
              <a:t> </a:t>
            </a:r>
            <a:r>
              <a:rPr lang="en-US" b="1" dirty="0" err="1"/>
              <a:t>být</a:t>
            </a:r>
            <a:r>
              <a:rPr lang="en-US" b="1" dirty="0"/>
              <a:t> </a:t>
            </a:r>
            <a:r>
              <a:rPr lang="en-US" b="1" dirty="0" err="1"/>
              <a:t>patrné</a:t>
            </a:r>
            <a:r>
              <a:rPr lang="en-US" b="1" dirty="0"/>
              <a:t> </a:t>
            </a:r>
            <a:r>
              <a:rPr lang="en-US" b="1" dirty="0" err="1"/>
              <a:t>efekty</a:t>
            </a:r>
            <a:r>
              <a:rPr lang="en-US" b="1" dirty="0"/>
              <a:t> </a:t>
            </a:r>
            <a:r>
              <a:rPr lang="en-US" b="1" dirty="0" err="1"/>
              <a:t>prostorového</a:t>
            </a:r>
            <a:r>
              <a:rPr lang="en-US" b="1" dirty="0"/>
              <a:t> </a:t>
            </a:r>
            <a:r>
              <a:rPr lang="en-US" b="1" dirty="0" err="1"/>
              <a:t>náboje</a:t>
            </a:r>
            <a:r>
              <a:rPr lang="en-US" b="1" dirty="0"/>
              <a:t> (</a:t>
            </a:r>
            <a:r>
              <a:rPr lang="en-US" b="1" dirty="0" err="1"/>
              <a:t>rozostření</a:t>
            </a:r>
            <a:r>
              <a:rPr lang="en-US" b="1" dirty="0"/>
              <a:t> </a:t>
            </a:r>
            <a:r>
              <a:rPr lang="en-US" b="1" dirty="0" err="1"/>
              <a:t>iontového</a:t>
            </a:r>
            <a:r>
              <a:rPr lang="en-US" b="1" dirty="0"/>
              <a:t> </a:t>
            </a:r>
            <a:r>
              <a:rPr lang="en-US" b="1" dirty="0" err="1"/>
              <a:t>paprsku</a:t>
            </a:r>
            <a:r>
              <a:rPr lang="en-US" b="1" dirty="0"/>
              <a:t>)</a:t>
            </a:r>
            <a:r>
              <a:rPr lang="en-US" dirty="0"/>
              <a:t>. </a:t>
            </a:r>
            <a:r>
              <a:rPr lang="en-US" dirty="0" err="1"/>
              <a:t>Iontové</a:t>
            </a:r>
            <a:r>
              <a:rPr lang="en-US" dirty="0"/>
              <a:t> </a:t>
            </a:r>
            <a:r>
              <a:rPr lang="en-US" dirty="0" err="1"/>
              <a:t>čočky</a:t>
            </a:r>
            <a:r>
              <a:rPr lang="en-US" dirty="0"/>
              <a:t> </a:t>
            </a:r>
            <a:r>
              <a:rPr lang="en-US" dirty="0" err="1"/>
              <a:t>zaostří</a:t>
            </a:r>
            <a:r>
              <a:rPr lang="en-US" dirty="0"/>
              <a:t> a </a:t>
            </a:r>
            <a:r>
              <a:rPr lang="en-US" dirty="0" err="1"/>
              <a:t>propustí</a:t>
            </a:r>
            <a:r>
              <a:rPr lang="en-US" dirty="0"/>
              <a:t> s </a:t>
            </a:r>
            <a:r>
              <a:rPr lang="en-US" dirty="0" err="1"/>
              <a:t>menší</a:t>
            </a:r>
            <a:r>
              <a:rPr lang="en-US" dirty="0"/>
              <a:t> </a:t>
            </a:r>
            <a:r>
              <a:rPr lang="en-US" dirty="0" err="1"/>
              <a:t>účinností</a:t>
            </a:r>
            <a:r>
              <a:rPr lang="en-US" dirty="0"/>
              <a:t> </a:t>
            </a:r>
            <a:r>
              <a:rPr lang="en-US" dirty="0" err="1"/>
              <a:t>lehčí</a:t>
            </a:r>
            <a:r>
              <a:rPr lang="en-US" dirty="0"/>
              <a:t> </a:t>
            </a:r>
            <a:r>
              <a:rPr lang="en-US" dirty="0" err="1"/>
              <a:t>ionty</a:t>
            </a:r>
            <a:r>
              <a:rPr lang="en-US" dirty="0"/>
              <a:t> </a:t>
            </a:r>
            <a:r>
              <a:rPr lang="en-US" dirty="0" err="1"/>
              <a:t>než</a:t>
            </a:r>
            <a:r>
              <a:rPr lang="en-US" dirty="0"/>
              <a:t> </a:t>
            </a:r>
            <a:r>
              <a:rPr lang="en-US" dirty="0" err="1"/>
              <a:t>těžší</a:t>
            </a:r>
            <a:r>
              <a:rPr lang="en-US" dirty="0"/>
              <a:t> </a:t>
            </a:r>
            <a:r>
              <a:rPr lang="en-US" dirty="0" err="1"/>
              <a:t>ionty</a:t>
            </a:r>
            <a:r>
              <a:rPr lang="en-US" dirty="0"/>
              <a:t> </a:t>
            </a:r>
            <a:r>
              <a:rPr lang="en-US" dirty="0" err="1"/>
              <a:t>stejného</a:t>
            </a:r>
            <a:r>
              <a:rPr lang="en-US" dirty="0"/>
              <a:t> </a:t>
            </a:r>
            <a:r>
              <a:rPr lang="en-US" dirty="0" err="1"/>
              <a:t>prvku</a:t>
            </a:r>
            <a:r>
              <a:rPr lang="en-US" dirty="0"/>
              <a:t>, </a:t>
            </a:r>
            <a:r>
              <a:rPr lang="en-US" dirty="0" err="1"/>
              <a:t>což</a:t>
            </a:r>
            <a:r>
              <a:rPr lang="en-US" dirty="0"/>
              <a:t> </a:t>
            </a:r>
            <a:r>
              <a:rPr lang="en-US" dirty="0" err="1"/>
              <a:t>má</a:t>
            </a:r>
            <a:r>
              <a:rPr lang="en-US" dirty="0"/>
              <a:t> za </a:t>
            </a:r>
            <a:r>
              <a:rPr lang="en-US" dirty="0" err="1"/>
              <a:t>následek</a:t>
            </a:r>
            <a:r>
              <a:rPr lang="en-US" dirty="0"/>
              <a:t> </a:t>
            </a:r>
            <a:r>
              <a:rPr lang="en-US" dirty="0" err="1"/>
              <a:t>další</a:t>
            </a:r>
            <a:r>
              <a:rPr lang="en-US" dirty="0"/>
              <a:t> </a:t>
            </a:r>
            <a:r>
              <a:rPr lang="en-US" dirty="0" err="1"/>
              <a:t>efekty</a:t>
            </a:r>
            <a:r>
              <a:rPr lang="en-US" dirty="0"/>
              <a:t> </a:t>
            </a:r>
            <a:r>
              <a:rPr lang="en-US" dirty="0" err="1"/>
              <a:t>zkreslení</a:t>
            </a:r>
            <a:r>
              <a:rPr lang="en-US" dirty="0"/>
              <a:t> </a:t>
            </a:r>
            <a:r>
              <a:rPr lang="en-US" dirty="0" err="1"/>
              <a:t>hmoty</a:t>
            </a:r>
            <a:r>
              <a:rPr lang="en-US" dirty="0"/>
              <a:t>. </a:t>
            </a:r>
            <a:r>
              <a:rPr lang="en-US" b="1" dirty="0" err="1"/>
              <a:t>Kombinace</a:t>
            </a:r>
            <a:r>
              <a:rPr lang="en-US" b="1" dirty="0"/>
              <a:t> </a:t>
            </a:r>
            <a:r>
              <a:rPr lang="en-US" b="1" dirty="0" err="1"/>
              <a:t>obou</a:t>
            </a:r>
            <a:r>
              <a:rPr lang="en-US" b="1" dirty="0"/>
              <a:t> </a:t>
            </a:r>
            <a:r>
              <a:rPr lang="en-US" b="1" dirty="0" err="1"/>
              <a:t>efektů</a:t>
            </a:r>
            <a:r>
              <a:rPr lang="en-US" b="1" dirty="0"/>
              <a:t> (</a:t>
            </a:r>
            <a:r>
              <a:rPr lang="en-US" b="1" dirty="0" err="1"/>
              <a:t>tryska</a:t>
            </a:r>
            <a:r>
              <a:rPr lang="en-US" b="1" dirty="0"/>
              <a:t> a </a:t>
            </a:r>
            <a:r>
              <a:rPr lang="en-US" b="1" dirty="0" err="1"/>
              <a:t>prostorový</a:t>
            </a:r>
            <a:r>
              <a:rPr lang="en-US" b="1" dirty="0"/>
              <a:t> </a:t>
            </a:r>
            <a:r>
              <a:rPr lang="en-US" b="1" dirty="0" err="1"/>
              <a:t>náboj</a:t>
            </a:r>
            <a:r>
              <a:rPr lang="en-US" b="1" dirty="0"/>
              <a:t>) </a:t>
            </a:r>
            <a:r>
              <a:rPr lang="en-US" b="1" dirty="0" err="1"/>
              <a:t>má</a:t>
            </a:r>
            <a:r>
              <a:rPr lang="en-US" b="1" dirty="0"/>
              <a:t> za </a:t>
            </a:r>
            <a:r>
              <a:rPr lang="en-US" b="1" dirty="0" err="1"/>
              <a:t>následek</a:t>
            </a:r>
            <a:r>
              <a:rPr lang="en-US" b="1" dirty="0"/>
              <a:t> </a:t>
            </a:r>
            <a:r>
              <a:rPr lang="en-US" b="1" dirty="0" err="1"/>
              <a:t>přednostní</a:t>
            </a:r>
            <a:r>
              <a:rPr lang="en-US" b="1" dirty="0"/>
              <a:t> </a:t>
            </a:r>
            <a:r>
              <a:rPr lang="en-US" b="1" dirty="0" err="1"/>
              <a:t>přenos</a:t>
            </a:r>
            <a:r>
              <a:rPr lang="en-US" b="1" dirty="0"/>
              <a:t> </a:t>
            </a:r>
            <a:r>
              <a:rPr lang="en-US" b="1" dirty="0" err="1"/>
              <a:t>těžších</a:t>
            </a:r>
            <a:r>
              <a:rPr lang="en-US" b="1" dirty="0"/>
              <a:t> </a:t>
            </a:r>
            <a:r>
              <a:rPr lang="en-US" b="1" dirty="0" err="1"/>
              <a:t>iontů</a:t>
            </a:r>
            <a:r>
              <a:rPr lang="en-US" b="1" dirty="0"/>
              <a:t> do </a:t>
            </a:r>
            <a:r>
              <a:rPr lang="en-US" b="1" dirty="0" err="1"/>
              <a:t>hmotnostního</a:t>
            </a:r>
            <a:r>
              <a:rPr lang="en-US" b="1" dirty="0"/>
              <a:t> </a:t>
            </a:r>
            <a:r>
              <a:rPr lang="en-US" b="1" dirty="0" err="1"/>
              <a:t>spektrometru</a:t>
            </a:r>
            <a:r>
              <a:rPr lang="en-US" b="1" dirty="0"/>
              <a:t>, </a:t>
            </a:r>
            <a:r>
              <a:rPr lang="en-US" b="1" dirty="0" err="1"/>
              <a:t>což</a:t>
            </a:r>
            <a:r>
              <a:rPr lang="en-US" b="1" dirty="0"/>
              <a:t> </a:t>
            </a:r>
            <a:r>
              <a:rPr lang="en-US" b="1" dirty="0" err="1"/>
              <a:t>má</a:t>
            </a:r>
            <a:r>
              <a:rPr lang="en-US" b="1" dirty="0"/>
              <a:t> za </a:t>
            </a:r>
            <a:r>
              <a:rPr lang="en-US" b="1" dirty="0" err="1"/>
              <a:t>následek</a:t>
            </a:r>
            <a:r>
              <a:rPr lang="en-US" b="1" dirty="0"/>
              <a:t> </a:t>
            </a:r>
            <a:r>
              <a:rPr lang="en-US" b="1" dirty="0" err="1"/>
              <a:t>zkreslená</a:t>
            </a:r>
            <a:r>
              <a:rPr lang="en-US" b="1" dirty="0"/>
              <a:t> </a:t>
            </a:r>
            <a:r>
              <a:rPr lang="en-US" b="1" dirty="0" err="1"/>
              <a:t>izotopická</a:t>
            </a:r>
            <a:r>
              <a:rPr lang="en-US" b="1" dirty="0"/>
              <a:t> </a:t>
            </a:r>
            <a:r>
              <a:rPr lang="en-US" b="1" dirty="0" err="1"/>
              <a:t>měření</a:t>
            </a:r>
            <a:r>
              <a:rPr lang="cs-CZ" b="1" dirty="0"/>
              <a:t> – </a:t>
            </a:r>
            <a:r>
              <a:rPr lang="cs-CZ" b="1" dirty="0" err="1"/>
              <a:t>mass</a:t>
            </a:r>
            <a:r>
              <a:rPr lang="cs-CZ" b="1" dirty="0"/>
              <a:t> </a:t>
            </a:r>
            <a:r>
              <a:rPr lang="cs-CZ" b="1" dirty="0" err="1"/>
              <a:t>bias</a:t>
            </a:r>
            <a:r>
              <a:rPr lang="en-US" b="1" dirty="0"/>
              <a:t>. </a:t>
            </a:r>
            <a:r>
              <a:rPr lang="en-US" b="1" dirty="0" err="1"/>
              <a:t>Hmotnostní</a:t>
            </a:r>
            <a:r>
              <a:rPr lang="en-US" b="1" dirty="0"/>
              <a:t> </a:t>
            </a:r>
            <a:r>
              <a:rPr lang="en-US" b="1" dirty="0" err="1"/>
              <a:t>odchylka</a:t>
            </a:r>
            <a:r>
              <a:rPr lang="en-US" b="1" dirty="0"/>
              <a:t> se </a:t>
            </a:r>
            <a:r>
              <a:rPr lang="en-US" b="1" dirty="0" err="1"/>
              <a:t>také</a:t>
            </a:r>
            <a:r>
              <a:rPr lang="en-US" b="1" dirty="0"/>
              <a:t> </a:t>
            </a:r>
            <a:r>
              <a:rPr lang="en-US" b="1" dirty="0" err="1"/>
              <a:t>může</a:t>
            </a:r>
            <a:r>
              <a:rPr lang="en-US" b="1" dirty="0"/>
              <a:t> </a:t>
            </a:r>
            <a:r>
              <a:rPr lang="en-US" b="1" dirty="0" err="1"/>
              <a:t>měnit</a:t>
            </a:r>
            <a:r>
              <a:rPr lang="en-US" b="1" dirty="0"/>
              <a:t> s </a:t>
            </a:r>
            <a:r>
              <a:rPr lang="en-US" b="1" dirty="0" err="1"/>
              <a:t>časem</a:t>
            </a:r>
            <a:r>
              <a:rPr lang="en-US" b="1" dirty="0"/>
              <a:t> a </a:t>
            </a:r>
            <a:r>
              <a:rPr lang="en-US" b="1" dirty="0" err="1"/>
              <a:t>může</a:t>
            </a:r>
            <a:r>
              <a:rPr lang="en-US" b="1" dirty="0"/>
              <a:t> </a:t>
            </a:r>
            <a:r>
              <a:rPr lang="en-US" b="1" dirty="0" err="1"/>
              <a:t>být</a:t>
            </a:r>
            <a:r>
              <a:rPr lang="en-US" b="1" dirty="0"/>
              <a:t> </a:t>
            </a:r>
            <a:r>
              <a:rPr lang="en-US" b="1" dirty="0" err="1"/>
              <a:t>závislá</a:t>
            </a:r>
            <a:r>
              <a:rPr lang="en-US" b="1" dirty="0"/>
              <a:t> </a:t>
            </a:r>
            <a:r>
              <a:rPr lang="en-US" b="1" dirty="0" err="1"/>
              <a:t>na</a:t>
            </a:r>
            <a:r>
              <a:rPr lang="en-US" b="1" dirty="0"/>
              <a:t> </a:t>
            </a:r>
            <a:r>
              <a:rPr lang="en-US" b="1" dirty="0" err="1"/>
              <a:t>matrici</a:t>
            </a:r>
            <a:r>
              <a:rPr lang="en-US" b="1" dirty="0"/>
              <a:t> </a:t>
            </a:r>
            <a:r>
              <a:rPr lang="en-US" b="1" dirty="0" err="1"/>
              <a:t>vzorku</a:t>
            </a:r>
            <a:r>
              <a:rPr lang="en-US" b="1" dirty="0"/>
              <a:t>.</a:t>
            </a:r>
            <a:endParaRPr lang="cs-CZ" b="1" dirty="0"/>
          </a:p>
          <a:p>
            <a:endParaRPr lang="en-US" dirty="0"/>
          </a:p>
        </p:txBody>
      </p:sp>
      <p:sp>
        <p:nvSpPr>
          <p:cNvPr id="4" name="Zástupný symbol pro číslo snímku 3"/>
          <p:cNvSpPr>
            <a:spLocks noGrp="1"/>
          </p:cNvSpPr>
          <p:nvPr>
            <p:ph type="sldNum" sz="quarter" idx="5"/>
          </p:nvPr>
        </p:nvSpPr>
        <p:spPr/>
        <p:txBody>
          <a:bodyPr/>
          <a:lstStyle/>
          <a:p>
            <a:fld id="{FE72B8F6-A641-4E1B-8694-D667E9563C36}" type="slidenum">
              <a:rPr lang="en-US" smtClean="0"/>
              <a:t>12</a:t>
            </a:fld>
            <a:endParaRPr lang="en-US"/>
          </a:p>
        </p:txBody>
      </p:sp>
    </p:spTree>
    <p:extLst>
      <p:ext uri="{BB962C8B-B14F-4D97-AF65-F5344CB8AC3E}">
        <p14:creationId xmlns:p14="http://schemas.microsoft.com/office/powerpoint/2010/main" val="2036747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0E93FAD-B740-4464-A9D1-08489DA564B4}" type="slidenum">
              <a:rPr lang="cs-CZ" smtClean="0"/>
              <a:t>13</a:t>
            </a:fld>
            <a:endParaRPr lang="cs-CZ"/>
          </a:p>
        </p:txBody>
      </p:sp>
    </p:spTree>
    <p:extLst>
      <p:ext uri="{BB962C8B-B14F-4D97-AF65-F5344CB8AC3E}">
        <p14:creationId xmlns:p14="http://schemas.microsoft.com/office/powerpoint/2010/main" val="28226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0E93FAD-B740-4464-A9D1-08489DA564B4}" type="slidenum">
              <a:rPr lang="cs-CZ" smtClean="0"/>
              <a:t>14</a:t>
            </a:fld>
            <a:endParaRPr lang="cs-CZ"/>
          </a:p>
        </p:txBody>
      </p:sp>
    </p:spTree>
    <p:extLst>
      <p:ext uri="{BB962C8B-B14F-4D97-AF65-F5344CB8AC3E}">
        <p14:creationId xmlns:p14="http://schemas.microsoft.com/office/powerpoint/2010/main" val="3742385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0E93FAD-B740-4464-A9D1-08489DA564B4}" type="slidenum">
              <a:rPr lang="cs-CZ" smtClean="0"/>
              <a:t>15</a:t>
            </a:fld>
            <a:endParaRPr lang="cs-CZ"/>
          </a:p>
        </p:txBody>
      </p:sp>
    </p:spTree>
    <p:extLst>
      <p:ext uri="{BB962C8B-B14F-4D97-AF65-F5344CB8AC3E}">
        <p14:creationId xmlns:p14="http://schemas.microsoft.com/office/powerpoint/2010/main" val="2631003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Vzorky pro režim ICP-Q-MS by neměly obsahovat pevné částice, aby se zabránilo ucpání hadiček na vzorky a kapilár zmlžovače (zejména u koncentrických a mikro-koncentrických typů).</a:t>
            </a:r>
          </a:p>
          <a:p>
            <a:r>
              <a:rPr lang="cs-CZ" dirty="0"/>
              <a:t>Vzorky obsahující pevné látky (dokonce i nanočástice) se nebudou ionizovat stejným způsobem jako kapalné vzorky, a mohou tak negativně ovlivnit kvantitativní analýzu. Částice lze odstranit filtrací nebo odstředěním a dekantací.</a:t>
            </a:r>
          </a:p>
        </p:txBody>
      </p:sp>
      <p:sp>
        <p:nvSpPr>
          <p:cNvPr id="4" name="Zástupný symbol pro číslo snímku 3"/>
          <p:cNvSpPr>
            <a:spLocks noGrp="1"/>
          </p:cNvSpPr>
          <p:nvPr>
            <p:ph type="sldNum" sz="quarter" idx="5"/>
          </p:nvPr>
        </p:nvSpPr>
        <p:spPr/>
        <p:txBody>
          <a:bodyPr/>
          <a:lstStyle/>
          <a:p>
            <a:fld id="{90E93FAD-B740-4464-A9D1-08489DA564B4}" type="slidenum">
              <a:rPr lang="cs-CZ" smtClean="0"/>
              <a:t>16</a:t>
            </a:fld>
            <a:endParaRPr lang="cs-CZ"/>
          </a:p>
        </p:txBody>
      </p:sp>
    </p:spTree>
    <p:extLst>
      <p:ext uri="{BB962C8B-B14F-4D97-AF65-F5344CB8AC3E}">
        <p14:creationId xmlns:p14="http://schemas.microsoft.com/office/powerpoint/2010/main" val="3562258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Roztoky vzorků by měly mít matrici stejnou/podobnou kalibračním standardům. Komerčně dostupné jednoprvkové a </a:t>
            </a:r>
            <a:r>
              <a:rPr lang="cs-CZ" dirty="0" err="1"/>
              <a:t>víceprvkové</a:t>
            </a:r>
            <a:r>
              <a:rPr lang="cs-CZ" dirty="0"/>
              <a:t> standardy často obsahují matrice obsahující 1 až 5% kyseliny dusičné.</a:t>
            </a:r>
          </a:p>
          <a:p>
            <a:r>
              <a:rPr lang="cs-CZ" dirty="0"/>
              <a:t>Okyselení zabraňuje snadnému sorbování rozpuštěných druhů na potrubí a stěnách nádob. Kyselina dusičná je výhodná, protože ve srovnání s jinými kyselinami generuje méně </a:t>
            </a:r>
            <a:r>
              <a:rPr lang="cs-CZ" dirty="0" err="1"/>
              <a:t>polyatomických</a:t>
            </a:r>
            <a:r>
              <a:rPr lang="cs-CZ" dirty="0"/>
              <a:t> interferencí.</a:t>
            </a:r>
          </a:p>
        </p:txBody>
      </p:sp>
      <p:sp>
        <p:nvSpPr>
          <p:cNvPr id="4" name="Zástupný symbol pro číslo snímku 3"/>
          <p:cNvSpPr>
            <a:spLocks noGrp="1"/>
          </p:cNvSpPr>
          <p:nvPr>
            <p:ph type="sldNum" sz="quarter" idx="5"/>
          </p:nvPr>
        </p:nvSpPr>
        <p:spPr/>
        <p:txBody>
          <a:bodyPr/>
          <a:lstStyle/>
          <a:p>
            <a:fld id="{90E93FAD-B740-4464-A9D1-08489DA564B4}" type="slidenum">
              <a:rPr lang="cs-CZ" smtClean="0"/>
              <a:t>17</a:t>
            </a:fld>
            <a:endParaRPr lang="cs-CZ"/>
          </a:p>
        </p:txBody>
      </p:sp>
    </p:spTree>
    <p:extLst>
      <p:ext uri="{BB962C8B-B14F-4D97-AF65-F5344CB8AC3E}">
        <p14:creationId xmlns:p14="http://schemas.microsoft.com/office/powerpoint/2010/main" val="4208640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rtl="0"/>
            <a:r>
              <a:rPr lang="cs-CZ" b="0" i="0" dirty="0">
                <a:solidFill>
                  <a:srgbClr val="777777"/>
                </a:solidFill>
                <a:effectLst/>
                <a:latin typeface="Roboto"/>
              </a:rPr>
              <a:t>Je důležité omezit celkový obsah rozpuštěného vzorku, aby se minimalizovaly matricové účinky, které mohou ovlivnit ionizaci v plazmatu, jakož i zaostřování a kolimaci iontového paprsku za oblast rozhraní ICP-Q-MS.</a:t>
            </a:r>
            <a:br>
              <a:rPr lang="cs-CZ" b="0" i="0" dirty="0">
                <a:solidFill>
                  <a:srgbClr val="777777"/>
                </a:solidFill>
                <a:effectLst/>
                <a:latin typeface="Roboto"/>
              </a:rPr>
            </a:br>
            <a:r>
              <a:rPr lang="cs-CZ" b="0" i="0" dirty="0">
                <a:solidFill>
                  <a:srgbClr val="777777"/>
                </a:solidFill>
                <a:effectLst/>
                <a:latin typeface="Roboto"/>
              </a:rPr>
              <a:t>Ředění je také důležité, aby se zajistilo, že podmínky měření zůstanou během analýzy konzistentní. Analýza vzorků s vysokým TDS může rychle ukládat povlaky na </a:t>
            </a:r>
            <a:r>
              <a:rPr lang="cs-CZ" b="0" i="0" dirty="0" err="1">
                <a:solidFill>
                  <a:srgbClr val="777777"/>
                </a:solidFill>
                <a:effectLst/>
                <a:latin typeface="Roboto"/>
              </a:rPr>
              <a:t>konusy</a:t>
            </a:r>
            <a:r>
              <a:rPr lang="cs-CZ" b="0" i="0" dirty="0">
                <a:solidFill>
                  <a:srgbClr val="777777"/>
                </a:solidFill>
                <a:effectLst/>
                <a:latin typeface="Roboto"/>
              </a:rPr>
              <a:t>, které mění tvary otvorů a dynamiku toku. Takové usazeniny mohou také představovat zdroj kontaminace, pokud jsou během následných analýz částečně ionizovány – paměťový efekt.</a:t>
            </a:r>
          </a:p>
          <a:p>
            <a:pPr algn="l" rtl="0"/>
            <a:r>
              <a:rPr lang="cs-CZ" b="0" i="0" dirty="0">
                <a:solidFill>
                  <a:srgbClr val="777777"/>
                </a:solidFill>
                <a:effectLst/>
                <a:latin typeface="Roboto"/>
              </a:rPr>
              <a:t>Příklad: mořská voda 3,5 % solí = 35 000 </a:t>
            </a:r>
            <a:r>
              <a:rPr lang="cs-CZ" b="0" i="0" dirty="0" err="1">
                <a:solidFill>
                  <a:srgbClr val="777777"/>
                </a:solidFill>
                <a:effectLst/>
                <a:latin typeface="Roboto"/>
              </a:rPr>
              <a:t>ppm</a:t>
            </a:r>
            <a:r>
              <a:rPr lang="cs-CZ" b="0" i="0" dirty="0">
                <a:solidFill>
                  <a:srgbClr val="777777"/>
                </a:solidFill>
                <a:effectLst/>
                <a:latin typeface="Roboto"/>
              </a:rPr>
              <a:t>. Na 200 </a:t>
            </a:r>
            <a:r>
              <a:rPr lang="cs-CZ" b="0" i="0" dirty="0" err="1">
                <a:solidFill>
                  <a:srgbClr val="777777"/>
                </a:solidFill>
                <a:effectLst/>
                <a:latin typeface="Roboto"/>
              </a:rPr>
              <a:t>ppm</a:t>
            </a:r>
            <a:r>
              <a:rPr lang="cs-CZ" b="0" i="0" dirty="0">
                <a:solidFill>
                  <a:srgbClr val="777777"/>
                </a:solidFill>
                <a:effectLst/>
                <a:latin typeface="Roboto"/>
              </a:rPr>
              <a:t> znamená zředění 175x zředit. Budou stanovitelné stopové prvky?</a:t>
            </a:r>
          </a:p>
          <a:p>
            <a:endParaRPr lang="cs-CZ" dirty="0"/>
          </a:p>
        </p:txBody>
      </p:sp>
      <p:sp>
        <p:nvSpPr>
          <p:cNvPr id="4" name="Zástupný symbol pro číslo snímku 3"/>
          <p:cNvSpPr>
            <a:spLocks noGrp="1"/>
          </p:cNvSpPr>
          <p:nvPr>
            <p:ph type="sldNum" sz="quarter" idx="5"/>
          </p:nvPr>
        </p:nvSpPr>
        <p:spPr/>
        <p:txBody>
          <a:bodyPr/>
          <a:lstStyle/>
          <a:p>
            <a:fld id="{90E93FAD-B740-4464-A9D1-08489DA564B4}" type="slidenum">
              <a:rPr lang="cs-CZ" smtClean="0"/>
              <a:t>18</a:t>
            </a:fld>
            <a:endParaRPr lang="cs-CZ"/>
          </a:p>
        </p:txBody>
      </p:sp>
    </p:spTree>
    <p:extLst>
      <p:ext uri="{BB962C8B-B14F-4D97-AF65-F5344CB8AC3E}">
        <p14:creationId xmlns:p14="http://schemas.microsoft.com/office/powerpoint/2010/main" val="947684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Kvalita kontroly je obvykle odvozena z analýz slepých vzorků, </a:t>
            </a:r>
            <a:r>
              <a:rPr lang="cs-CZ" dirty="0" err="1"/>
              <a:t>spikování</a:t>
            </a:r>
            <a:r>
              <a:rPr lang="cs-CZ" dirty="0"/>
              <a:t> matrice a certifikovaných referenčních materiálů známé koncentrace. Metodické (nebo procedurální) slepé pokusy, vzorek zpracovaný identicky se skutečnými vzorky kromě toho, že ve skutečnosti není přidán žádný vzorek, poskytují míru veškeré kontaminace související se zpracováním (vzduchem, reagencie / kyseliny, laboratorní předměty, osobní), které by mohly potenciálně přispět k naměřeným koncentracím. </a:t>
            </a:r>
            <a:r>
              <a:rPr lang="cs-CZ" dirty="0" err="1"/>
              <a:t>Spikování</a:t>
            </a:r>
            <a:r>
              <a:rPr lang="cs-CZ" dirty="0"/>
              <a:t> matrice poskytuje prostředek k vyhodnocení rozsahu, v jakém mohou kvantitativní výsledky trpět v důsledku matricových rozdílů mezi vzorky a kalibračními standardy. Standardy kontroly kvality  - referenční materiály jsou často pravidelně analyzovány během celé analýzy sady neznámých vzorků. Přesnost a správnost, lze vyhodnotit z ověření výsledku referenčních vzorků (vzhledem k certifikovaným koncentracím) a směrodatných odchylek.</a:t>
            </a:r>
          </a:p>
        </p:txBody>
      </p:sp>
      <p:sp>
        <p:nvSpPr>
          <p:cNvPr id="4" name="Zástupný symbol pro číslo snímku 3"/>
          <p:cNvSpPr>
            <a:spLocks noGrp="1"/>
          </p:cNvSpPr>
          <p:nvPr>
            <p:ph type="sldNum" sz="quarter" idx="5"/>
          </p:nvPr>
        </p:nvSpPr>
        <p:spPr/>
        <p:txBody>
          <a:bodyPr/>
          <a:lstStyle/>
          <a:p>
            <a:fld id="{90E93FAD-B740-4464-A9D1-08489DA564B4}" type="slidenum">
              <a:rPr lang="cs-CZ" smtClean="0"/>
              <a:t>19</a:t>
            </a:fld>
            <a:endParaRPr lang="cs-CZ"/>
          </a:p>
        </p:txBody>
      </p:sp>
    </p:spTree>
    <p:extLst>
      <p:ext uri="{BB962C8B-B14F-4D97-AF65-F5344CB8AC3E}">
        <p14:creationId xmlns:p14="http://schemas.microsoft.com/office/powerpoint/2010/main" val="2894464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Jsou též nazývány matricový efekt. Vliv, jakým matrice působí při analýze vzorků.</a:t>
            </a:r>
          </a:p>
          <a:p>
            <a:r>
              <a:rPr lang="cs-CZ" dirty="0"/>
              <a:t>Patří sem vliv matrice na </a:t>
            </a:r>
            <a:r>
              <a:rPr lang="cs-CZ" b="1" dirty="0"/>
              <a:t>tvorbu aerosolu</a:t>
            </a:r>
            <a:r>
              <a:rPr lang="cs-CZ" dirty="0"/>
              <a:t>, </a:t>
            </a:r>
            <a:r>
              <a:rPr lang="cs-CZ" b="1" dirty="0"/>
              <a:t>transportu vzorku</a:t>
            </a:r>
            <a:r>
              <a:rPr lang="cs-CZ" dirty="0"/>
              <a:t>, a </a:t>
            </a:r>
            <a:r>
              <a:rPr lang="cs-CZ" b="1" dirty="0"/>
              <a:t>ovlivnění ionizačních procesů</a:t>
            </a:r>
            <a:r>
              <a:rPr lang="cs-CZ" dirty="0"/>
              <a:t> pomocí různých komponent matrice. </a:t>
            </a:r>
          </a:p>
          <a:p>
            <a:r>
              <a:rPr lang="cs-CZ" dirty="0"/>
              <a:t>Signál analytu mohou potlačit i vysoké koncentrace kyselin v roztoku vzorku.</a:t>
            </a:r>
          </a:p>
          <a:p>
            <a:r>
              <a:rPr lang="cs-CZ" b="1" i="0" dirty="0">
                <a:solidFill>
                  <a:srgbClr val="5F6368"/>
                </a:solidFill>
                <a:effectLst/>
                <a:latin typeface="arial" panose="020B0604020202020204" pitchFamily="34" charset="0"/>
              </a:rPr>
              <a:t>TDS</a:t>
            </a:r>
            <a:r>
              <a:rPr lang="cs-CZ" b="0" i="0" dirty="0">
                <a:solidFill>
                  <a:srgbClr val="4D5156"/>
                </a:solidFill>
                <a:effectLst/>
                <a:latin typeface="arial" panose="020B0604020202020204" pitchFamily="34" charset="0"/>
              </a:rPr>
              <a:t> (</a:t>
            </a:r>
            <a:r>
              <a:rPr lang="cs-CZ" b="1" i="0" dirty="0" err="1">
                <a:solidFill>
                  <a:srgbClr val="5F6368"/>
                </a:solidFill>
                <a:effectLst/>
                <a:latin typeface="arial" panose="020B0604020202020204" pitchFamily="34" charset="0"/>
              </a:rPr>
              <a:t>Total</a:t>
            </a:r>
            <a:r>
              <a:rPr lang="cs-CZ" b="1" i="0" dirty="0">
                <a:solidFill>
                  <a:srgbClr val="5F6368"/>
                </a:solidFill>
                <a:effectLst/>
                <a:latin typeface="arial" panose="020B0604020202020204" pitchFamily="34" charset="0"/>
              </a:rPr>
              <a:t> </a:t>
            </a:r>
            <a:r>
              <a:rPr lang="cs-CZ" b="1" i="0" dirty="0" err="1">
                <a:solidFill>
                  <a:srgbClr val="5F6368"/>
                </a:solidFill>
                <a:effectLst/>
                <a:latin typeface="arial" panose="020B0604020202020204" pitchFamily="34" charset="0"/>
              </a:rPr>
              <a:t>Dissolved</a:t>
            </a:r>
            <a:r>
              <a:rPr lang="cs-CZ" b="1" i="0" dirty="0">
                <a:solidFill>
                  <a:srgbClr val="5F6368"/>
                </a:solidFill>
                <a:effectLst/>
                <a:latin typeface="arial" panose="020B0604020202020204" pitchFamily="34" charset="0"/>
              </a:rPr>
              <a:t> Solid</a:t>
            </a:r>
            <a:r>
              <a:rPr lang="cs-CZ" b="0" i="0" dirty="0">
                <a:solidFill>
                  <a:srgbClr val="4D5156"/>
                </a:solidFill>
                <a:effectLst/>
                <a:latin typeface="arial" panose="020B0604020202020204" pitchFamily="34" charset="0"/>
              </a:rPr>
              <a:t>) česky </a:t>
            </a:r>
            <a:r>
              <a:rPr lang="cs-CZ" b="1" i="0" dirty="0">
                <a:solidFill>
                  <a:srgbClr val="5F6368"/>
                </a:solidFill>
                <a:effectLst/>
                <a:latin typeface="arial" panose="020B0604020202020204" pitchFamily="34" charset="0"/>
              </a:rPr>
              <a:t>celkový obsah</a:t>
            </a:r>
            <a:r>
              <a:rPr lang="cs-CZ" b="0" i="0" dirty="0">
                <a:solidFill>
                  <a:srgbClr val="4D5156"/>
                </a:solidFill>
                <a:effectLst/>
                <a:latin typeface="arial" panose="020B0604020202020204" pitchFamily="34" charset="0"/>
              </a:rPr>
              <a:t> rozpuštěných pevných látek</a:t>
            </a:r>
          </a:p>
          <a:p>
            <a:r>
              <a:rPr lang="cs-CZ" b="0" i="0" dirty="0" err="1">
                <a:solidFill>
                  <a:srgbClr val="4D5156"/>
                </a:solidFill>
                <a:effectLst/>
                <a:latin typeface="arial" panose="020B0604020202020204" pitchFamily="34" charset="0"/>
              </a:rPr>
              <a:t>Težší</a:t>
            </a:r>
            <a:r>
              <a:rPr lang="cs-CZ" b="0" i="0" dirty="0">
                <a:solidFill>
                  <a:srgbClr val="4D5156"/>
                </a:solidFill>
                <a:effectLst/>
                <a:latin typeface="arial" panose="020B0604020202020204" pitchFamily="34" charset="0"/>
              </a:rPr>
              <a:t> </a:t>
            </a:r>
            <a:r>
              <a:rPr lang="cs-CZ" b="0" i="0" dirty="0" err="1">
                <a:solidFill>
                  <a:srgbClr val="4D5156"/>
                </a:solidFill>
                <a:effectLst/>
                <a:latin typeface="arial" panose="020B0604020202020204" pitchFamily="34" charset="0"/>
              </a:rPr>
              <a:t>materice</a:t>
            </a:r>
            <a:r>
              <a:rPr lang="cs-CZ" b="0" i="0" dirty="0">
                <a:solidFill>
                  <a:srgbClr val="4D5156"/>
                </a:solidFill>
                <a:effectLst/>
                <a:latin typeface="arial" panose="020B0604020202020204" pitchFamily="34" charset="0"/>
              </a:rPr>
              <a:t> – nevratné efekty – poškození plazmové hlavice a </a:t>
            </a:r>
            <a:r>
              <a:rPr lang="cs-CZ" b="0" i="0" dirty="0" err="1">
                <a:solidFill>
                  <a:srgbClr val="4D5156"/>
                </a:solidFill>
                <a:effectLst/>
                <a:latin typeface="arial" panose="020B0604020202020204" pitchFamily="34" charset="0"/>
              </a:rPr>
              <a:t>konusů</a:t>
            </a:r>
            <a:r>
              <a:rPr lang="cs-CZ" b="0" i="0" dirty="0">
                <a:solidFill>
                  <a:srgbClr val="4D5156"/>
                </a:solidFill>
                <a:effectLst/>
                <a:latin typeface="arial" panose="020B0604020202020204" pitchFamily="34" charset="0"/>
              </a:rPr>
              <a:t>, vratné efekty – velmi výrazné matriční efekty a nespektrální interference – potlačení nebo zesílení signálu vyvolané matricí.</a:t>
            </a:r>
          </a:p>
          <a:p>
            <a:r>
              <a:rPr lang="cs-CZ" b="0" i="0" dirty="0">
                <a:solidFill>
                  <a:srgbClr val="4D5156"/>
                </a:solidFill>
                <a:effectLst/>
                <a:latin typeface="arial" panose="020B0604020202020204" pitchFamily="34" charset="0"/>
              </a:rPr>
              <a:t>Nutné ředění.</a:t>
            </a:r>
            <a:endParaRPr lang="cs-CZ" dirty="0"/>
          </a:p>
        </p:txBody>
      </p:sp>
      <p:sp>
        <p:nvSpPr>
          <p:cNvPr id="4" name="Zástupný symbol pro číslo snímku 3"/>
          <p:cNvSpPr>
            <a:spLocks noGrp="1"/>
          </p:cNvSpPr>
          <p:nvPr>
            <p:ph type="sldNum" sz="quarter" idx="5"/>
          </p:nvPr>
        </p:nvSpPr>
        <p:spPr/>
        <p:txBody>
          <a:bodyPr/>
          <a:lstStyle/>
          <a:p>
            <a:fld id="{90E93FAD-B740-4464-A9D1-08489DA564B4}" type="slidenum">
              <a:rPr lang="cs-CZ" smtClean="0"/>
              <a:t>4</a:t>
            </a:fld>
            <a:endParaRPr lang="cs-CZ"/>
          </a:p>
        </p:txBody>
      </p:sp>
    </p:spTree>
    <p:extLst>
      <p:ext uri="{BB962C8B-B14F-4D97-AF65-F5344CB8AC3E}">
        <p14:creationId xmlns:p14="http://schemas.microsoft.com/office/powerpoint/2010/main" val="3256223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Fyzikální účinky - rozdíl ve viskozitě mezi vzorkem a standardem</a:t>
            </a:r>
          </a:p>
          <a:p>
            <a:r>
              <a:rPr lang="cs-CZ" dirty="0"/>
              <a:t>     - rozdíl v účinnosti </a:t>
            </a:r>
            <a:r>
              <a:rPr lang="cs-CZ" dirty="0" err="1"/>
              <a:t>zmlžování</a:t>
            </a:r>
            <a:endParaRPr lang="cs-CZ" dirty="0"/>
          </a:p>
          <a:p>
            <a:r>
              <a:rPr lang="cs-CZ" dirty="0"/>
              <a:t>     - rozdíl v distribuci velikosti kapiček</a:t>
            </a:r>
          </a:p>
          <a:p>
            <a:r>
              <a:rPr lang="cs-CZ" dirty="0"/>
              <a:t>Posun v ionizační rovnováze</a:t>
            </a:r>
          </a:p>
          <a:p>
            <a:r>
              <a:rPr lang="cs-CZ" dirty="0" err="1"/>
              <a:t>Ambipolární</a:t>
            </a:r>
            <a:r>
              <a:rPr lang="cs-CZ" dirty="0"/>
              <a:t> difúze v ICP</a:t>
            </a:r>
          </a:p>
          <a:p>
            <a:r>
              <a:rPr lang="cs-CZ" dirty="0"/>
              <a:t>Posun zóny s maximální hustotou M +</a:t>
            </a:r>
          </a:p>
          <a:p>
            <a:r>
              <a:rPr lang="cs-CZ" dirty="0"/>
              <a:t>Účinky prostorového náboje během iontové extrakce</a:t>
            </a:r>
          </a:p>
          <a:p>
            <a:r>
              <a:rPr lang="cs-CZ" dirty="0"/>
              <a:t>Specifické účinky</a:t>
            </a:r>
          </a:p>
        </p:txBody>
      </p:sp>
      <p:sp>
        <p:nvSpPr>
          <p:cNvPr id="4" name="Zástupný symbol pro číslo snímku 3"/>
          <p:cNvSpPr>
            <a:spLocks noGrp="1"/>
          </p:cNvSpPr>
          <p:nvPr>
            <p:ph type="sldNum" sz="quarter" idx="5"/>
          </p:nvPr>
        </p:nvSpPr>
        <p:spPr/>
        <p:txBody>
          <a:bodyPr/>
          <a:lstStyle/>
          <a:p>
            <a:fld id="{90E93FAD-B740-4464-A9D1-08489DA564B4}" type="slidenum">
              <a:rPr lang="cs-CZ" smtClean="0"/>
              <a:t>5</a:t>
            </a:fld>
            <a:endParaRPr lang="cs-CZ"/>
          </a:p>
        </p:txBody>
      </p:sp>
    </p:spTree>
    <p:extLst>
      <p:ext uri="{BB962C8B-B14F-4D97-AF65-F5344CB8AC3E}">
        <p14:creationId xmlns:p14="http://schemas.microsoft.com/office/powerpoint/2010/main" val="1536924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0E93FAD-B740-4464-A9D1-08489DA564B4}" type="slidenum">
              <a:rPr lang="cs-CZ" smtClean="0"/>
              <a:t>6</a:t>
            </a:fld>
            <a:endParaRPr lang="cs-CZ"/>
          </a:p>
        </p:txBody>
      </p:sp>
    </p:spTree>
    <p:extLst>
      <p:ext uri="{BB962C8B-B14F-4D97-AF65-F5344CB8AC3E}">
        <p14:creationId xmlns:p14="http://schemas.microsoft.com/office/powerpoint/2010/main" val="1433221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Přídavek snadno </a:t>
            </a:r>
            <a:r>
              <a:rPr lang="cs-CZ" dirty="0" err="1"/>
              <a:t>ionizovatelného</a:t>
            </a:r>
            <a:r>
              <a:rPr lang="cs-CZ" dirty="0"/>
              <a:t> prvku matrice (Na) </a:t>
            </a:r>
            <a:r>
              <a:rPr lang="cs-CZ" dirty="0">
                <a:sym typeface="Wingdings" panose="05000000000000000000" pitchFamily="2" charset="2"/>
              </a:rPr>
              <a:t></a:t>
            </a:r>
            <a:r>
              <a:rPr lang="en-US" dirty="0">
                <a:sym typeface="Wingdings" panose="05000000000000000000" pitchFamily="2" charset="2"/>
              </a:rPr>
              <a:t> v</a:t>
            </a:r>
            <a:r>
              <a:rPr lang="cs-CZ" dirty="0" err="1">
                <a:sym typeface="Wingdings" panose="05000000000000000000" pitchFamily="2" charset="2"/>
              </a:rPr>
              <a:t>zrůst</a:t>
            </a:r>
            <a:r>
              <a:rPr lang="cs-CZ" dirty="0">
                <a:sym typeface="Wingdings" panose="05000000000000000000" pitchFamily="2" charset="2"/>
              </a:rPr>
              <a:t> elektronové hustoty</a:t>
            </a:r>
          </a:p>
          <a:p>
            <a:r>
              <a:rPr lang="cs-CZ" dirty="0">
                <a:sym typeface="Wingdings" panose="05000000000000000000" pitchFamily="2" charset="2"/>
              </a:rPr>
              <a:t>Změní se ionizační účinnost prvků,  výsledkem je potlačení ionizace nejvýraznější pro prvky s vysokým ionizačním potenciálem (vyplýtvá se energie na ionizaci matričního prvku).</a:t>
            </a:r>
            <a:endParaRPr lang="cs-CZ" dirty="0"/>
          </a:p>
        </p:txBody>
      </p:sp>
      <p:sp>
        <p:nvSpPr>
          <p:cNvPr id="4" name="Zástupný symbol pro číslo snímku 3"/>
          <p:cNvSpPr>
            <a:spLocks noGrp="1"/>
          </p:cNvSpPr>
          <p:nvPr>
            <p:ph type="sldNum" sz="quarter" idx="5"/>
          </p:nvPr>
        </p:nvSpPr>
        <p:spPr/>
        <p:txBody>
          <a:bodyPr/>
          <a:lstStyle/>
          <a:p>
            <a:fld id="{90E93FAD-B740-4464-A9D1-08489DA564B4}" type="slidenum">
              <a:rPr lang="cs-CZ" smtClean="0"/>
              <a:t>7</a:t>
            </a:fld>
            <a:endParaRPr lang="cs-CZ"/>
          </a:p>
        </p:txBody>
      </p:sp>
    </p:spTree>
    <p:extLst>
      <p:ext uri="{BB962C8B-B14F-4D97-AF65-F5344CB8AC3E}">
        <p14:creationId xmlns:p14="http://schemas.microsoft.com/office/powerpoint/2010/main" val="3842168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Ovlivnění </a:t>
            </a:r>
            <a:r>
              <a:rPr lang="cs-CZ" dirty="0" err="1"/>
              <a:t>ambipolární</a:t>
            </a:r>
            <a:r>
              <a:rPr lang="cs-CZ" dirty="0"/>
              <a:t> difúze: </a:t>
            </a:r>
            <a:r>
              <a:rPr lang="cs-CZ" dirty="0" err="1"/>
              <a:t>Ambipolární</a:t>
            </a:r>
            <a:r>
              <a:rPr lang="cs-CZ" dirty="0"/>
              <a:t> difúze páru ion analytu-elektron k rozhraní kanálu a indukční oblasti vzrůstá v přítomnosti snadno </a:t>
            </a:r>
            <a:r>
              <a:rPr lang="cs-CZ" dirty="0" err="1"/>
              <a:t>ionizovatelných</a:t>
            </a:r>
            <a:r>
              <a:rPr lang="cs-CZ" dirty="0"/>
              <a:t> prvků, protože se zvyšuje koncentrace elektronů. </a:t>
            </a:r>
          </a:p>
        </p:txBody>
      </p:sp>
      <p:sp>
        <p:nvSpPr>
          <p:cNvPr id="4" name="Zástupný symbol pro číslo snímku 3"/>
          <p:cNvSpPr>
            <a:spLocks noGrp="1"/>
          </p:cNvSpPr>
          <p:nvPr>
            <p:ph type="sldNum" sz="quarter" idx="5"/>
          </p:nvPr>
        </p:nvSpPr>
        <p:spPr/>
        <p:txBody>
          <a:bodyPr/>
          <a:lstStyle/>
          <a:p>
            <a:fld id="{90E93FAD-B740-4464-A9D1-08489DA564B4}" type="slidenum">
              <a:rPr lang="cs-CZ" smtClean="0"/>
              <a:t>8</a:t>
            </a:fld>
            <a:endParaRPr lang="cs-CZ"/>
          </a:p>
        </p:txBody>
      </p:sp>
    </p:spTree>
    <p:extLst>
      <p:ext uri="{BB962C8B-B14F-4D97-AF65-F5344CB8AC3E}">
        <p14:creationId xmlns:p14="http://schemas.microsoft.com/office/powerpoint/2010/main" val="3035554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0E93FAD-B740-4464-A9D1-08489DA564B4}" type="slidenum">
              <a:rPr lang="cs-CZ" smtClean="0"/>
              <a:t>9</a:t>
            </a:fld>
            <a:endParaRPr lang="cs-CZ"/>
          </a:p>
        </p:txBody>
      </p:sp>
    </p:spTree>
    <p:extLst>
      <p:ext uri="{BB962C8B-B14F-4D97-AF65-F5344CB8AC3E}">
        <p14:creationId xmlns:p14="http://schemas.microsoft.com/office/powerpoint/2010/main" val="871708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374151"/>
                </a:solidFill>
                <a:effectLst/>
                <a:latin typeface="Söhne"/>
              </a:rPr>
              <a:t>Změna v rozložení iontů v iontovém svazku nebo plazmatu - Tento jev může ovlivnit efektivitu ionizace, přenos iontů do hmotnostního analyzátoru a v důsledku toho i celkovou citlivost a přesnost měření. V ICP-MS je iontové plazma generováno indukčně vázaným plazmatem, kde je nutné udržovat stabilní a efektivní ionizační podmínky pro dosažení optimálního analytického výkonu.</a:t>
            </a:r>
            <a:endParaRPr lang="cs-CZ" dirty="0"/>
          </a:p>
        </p:txBody>
      </p:sp>
      <p:sp>
        <p:nvSpPr>
          <p:cNvPr id="4" name="Zástupný symbol pro číslo snímku 3"/>
          <p:cNvSpPr>
            <a:spLocks noGrp="1"/>
          </p:cNvSpPr>
          <p:nvPr>
            <p:ph type="sldNum" sz="quarter" idx="5"/>
          </p:nvPr>
        </p:nvSpPr>
        <p:spPr/>
        <p:txBody>
          <a:bodyPr/>
          <a:lstStyle/>
          <a:p>
            <a:fld id="{90E93FAD-B740-4464-A9D1-08489DA564B4}" type="slidenum">
              <a:rPr lang="cs-CZ" smtClean="0"/>
              <a:t>10</a:t>
            </a:fld>
            <a:endParaRPr lang="cs-CZ"/>
          </a:p>
        </p:txBody>
      </p:sp>
    </p:spTree>
    <p:extLst>
      <p:ext uri="{BB962C8B-B14F-4D97-AF65-F5344CB8AC3E}">
        <p14:creationId xmlns:p14="http://schemas.microsoft.com/office/powerpoint/2010/main" val="2515220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0E93FAD-B740-4464-A9D1-08489DA564B4}" type="slidenum">
              <a:rPr lang="cs-CZ" smtClean="0"/>
              <a:t>11</a:t>
            </a:fld>
            <a:endParaRPr lang="cs-CZ"/>
          </a:p>
        </p:txBody>
      </p:sp>
    </p:spTree>
    <p:extLst>
      <p:ext uri="{BB962C8B-B14F-4D97-AF65-F5344CB8AC3E}">
        <p14:creationId xmlns:p14="http://schemas.microsoft.com/office/powerpoint/2010/main" val="853939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4B9D862E-79EE-4690-A4BA-566589FA66C7}" type="datetimeFigureOut">
              <a:rPr lang="cs-CZ" smtClean="0"/>
              <a:t>27.10.2023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88294FE-6EB7-4E3B-919C-B128EC026E4A}" type="slidenum">
              <a:rPr lang="cs-CZ" smtClean="0"/>
              <a:t>‹#›</a:t>
            </a:fld>
            <a:endParaRPr lang="cs-CZ"/>
          </a:p>
        </p:txBody>
      </p:sp>
    </p:spTree>
    <p:extLst>
      <p:ext uri="{BB962C8B-B14F-4D97-AF65-F5344CB8AC3E}">
        <p14:creationId xmlns:p14="http://schemas.microsoft.com/office/powerpoint/2010/main" val="351444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B9D862E-79EE-4690-A4BA-566589FA66C7}" type="datetimeFigureOut">
              <a:rPr lang="cs-CZ" smtClean="0"/>
              <a:t>27.10.2023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88294FE-6EB7-4E3B-919C-B128EC026E4A}" type="slidenum">
              <a:rPr lang="cs-CZ" smtClean="0"/>
              <a:t>‹#›</a:t>
            </a:fld>
            <a:endParaRPr lang="cs-CZ"/>
          </a:p>
        </p:txBody>
      </p:sp>
    </p:spTree>
    <p:extLst>
      <p:ext uri="{BB962C8B-B14F-4D97-AF65-F5344CB8AC3E}">
        <p14:creationId xmlns:p14="http://schemas.microsoft.com/office/powerpoint/2010/main" val="66075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B9D862E-79EE-4690-A4BA-566589FA66C7}" type="datetimeFigureOut">
              <a:rPr lang="cs-CZ" smtClean="0"/>
              <a:t>27.10.2023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88294FE-6EB7-4E3B-919C-B128EC026E4A}" type="slidenum">
              <a:rPr lang="cs-CZ" smtClean="0"/>
              <a:t>‹#›</a:t>
            </a:fld>
            <a:endParaRPr lang="cs-CZ"/>
          </a:p>
        </p:txBody>
      </p:sp>
    </p:spTree>
    <p:extLst>
      <p:ext uri="{BB962C8B-B14F-4D97-AF65-F5344CB8AC3E}">
        <p14:creationId xmlns:p14="http://schemas.microsoft.com/office/powerpoint/2010/main" val="2832883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B9D862E-79EE-4690-A4BA-566589FA66C7}" type="datetimeFigureOut">
              <a:rPr lang="cs-CZ" smtClean="0"/>
              <a:t>27.10.2023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88294FE-6EB7-4E3B-919C-B128EC026E4A}" type="slidenum">
              <a:rPr lang="cs-CZ" smtClean="0"/>
              <a:t>‹#›</a:t>
            </a:fld>
            <a:endParaRPr lang="cs-CZ"/>
          </a:p>
        </p:txBody>
      </p:sp>
    </p:spTree>
    <p:extLst>
      <p:ext uri="{BB962C8B-B14F-4D97-AF65-F5344CB8AC3E}">
        <p14:creationId xmlns:p14="http://schemas.microsoft.com/office/powerpoint/2010/main" val="347582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4B9D862E-79EE-4690-A4BA-566589FA66C7}" type="datetimeFigureOut">
              <a:rPr lang="cs-CZ" smtClean="0"/>
              <a:t>27.10.2023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88294FE-6EB7-4E3B-919C-B128EC026E4A}" type="slidenum">
              <a:rPr lang="cs-CZ" smtClean="0"/>
              <a:t>‹#›</a:t>
            </a:fld>
            <a:endParaRPr lang="cs-CZ"/>
          </a:p>
        </p:txBody>
      </p:sp>
    </p:spTree>
    <p:extLst>
      <p:ext uri="{BB962C8B-B14F-4D97-AF65-F5344CB8AC3E}">
        <p14:creationId xmlns:p14="http://schemas.microsoft.com/office/powerpoint/2010/main" val="241827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4B9D862E-79EE-4690-A4BA-566589FA66C7}" type="datetimeFigureOut">
              <a:rPr lang="cs-CZ" smtClean="0"/>
              <a:t>27.10.2023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88294FE-6EB7-4E3B-919C-B128EC026E4A}" type="slidenum">
              <a:rPr lang="cs-CZ" smtClean="0"/>
              <a:t>‹#›</a:t>
            </a:fld>
            <a:endParaRPr lang="cs-CZ"/>
          </a:p>
        </p:txBody>
      </p:sp>
    </p:spTree>
    <p:extLst>
      <p:ext uri="{BB962C8B-B14F-4D97-AF65-F5344CB8AC3E}">
        <p14:creationId xmlns:p14="http://schemas.microsoft.com/office/powerpoint/2010/main" val="352164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B9D862E-79EE-4690-A4BA-566589FA66C7}" type="datetimeFigureOut">
              <a:rPr lang="cs-CZ" smtClean="0"/>
              <a:t>27.10.2023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F88294FE-6EB7-4E3B-919C-B128EC026E4A}" type="slidenum">
              <a:rPr lang="cs-CZ" smtClean="0"/>
              <a:t>‹#›</a:t>
            </a:fld>
            <a:endParaRPr lang="cs-CZ"/>
          </a:p>
        </p:txBody>
      </p:sp>
    </p:spTree>
    <p:extLst>
      <p:ext uri="{BB962C8B-B14F-4D97-AF65-F5344CB8AC3E}">
        <p14:creationId xmlns:p14="http://schemas.microsoft.com/office/powerpoint/2010/main" val="498030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4B9D862E-79EE-4690-A4BA-566589FA66C7}" type="datetimeFigureOut">
              <a:rPr lang="cs-CZ" smtClean="0"/>
              <a:t>27.10.2023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F88294FE-6EB7-4E3B-919C-B128EC026E4A}" type="slidenum">
              <a:rPr lang="cs-CZ" smtClean="0"/>
              <a:t>‹#›</a:t>
            </a:fld>
            <a:endParaRPr lang="cs-CZ"/>
          </a:p>
        </p:txBody>
      </p:sp>
    </p:spTree>
    <p:extLst>
      <p:ext uri="{BB962C8B-B14F-4D97-AF65-F5344CB8AC3E}">
        <p14:creationId xmlns:p14="http://schemas.microsoft.com/office/powerpoint/2010/main" val="2155475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B9D862E-79EE-4690-A4BA-566589FA66C7}" type="datetimeFigureOut">
              <a:rPr lang="cs-CZ" smtClean="0"/>
              <a:t>27.10.2023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F88294FE-6EB7-4E3B-919C-B128EC026E4A}" type="slidenum">
              <a:rPr lang="cs-CZ" smtClean="0"/>
              <a:t>‹#›</a:t>
            </a:fld>
            <a:endParaRPr lang="cs-CZ"/>
          </a:p>
        </p:txBody>
      </p:sp>
    </p:spTree>
    <p:extLst>
      <p:ext uri="{BB962C8B-B14F-4D97-AF65-F5344CB8AC3E}">
        <p14:creationId xmlns:p14="http://schemas.microsoft.com/office/powerpoint/2010/main" val="3852526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4B9D862E-79EE-4690-A4BA-566589FA66C7}" type="datetimeFigureOut">
              <a:rPr lang="cs-CZ" smtClean="0"/>
              <a:t>27.10.2023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88294FE-6EB7-4E3B-919C-B128EC026E4A}" type="slidenum">
              <a:rPr lang="cs-CZ" smtClean="0"/>
              <a:t>‹#›</a:t>
            </a:fld>
            <a:endParaRPr lang="cs-CZ"/>
          </a:p>
        </p:txBody>
      </p:sp>
    </p:spTree>
    <p:extLst>
      <p:ext uri="{BB962C8B-B14F-4D97-AF65-F5344CB8AC3E}">
        <p14:creationId xmlns:p14="http://schemas.microsoft.com/office/powerpoint/2010/main" val="2804236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4B9D862E-79EE-4690-A4BA-566589FA66C7}" type="datetimeFigureOut">
              <a:rPr lang="cs-CZ" smtClean="0"/>
              <a:t>27.10.2023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88294FE-6EB7-4E3B-919C-B128EC026E4A}" type="slidenum">
              <a:rPr lang="cs-CZ" smtClean="0"/>
              <a:t>‹#›</a:t>
            </a:fld>
            <a:endParaRPr lang="cs-CZ"/>
          </a:p>
        </p:txBody>
      </p:sp>
    </p:spTree>
    <p:extLst>
      <p:ext uri="{BB962C8B-B14F-4D97-AF65-F5344CB8AC3E}">
        <p14:creationId xmlns:p14="http://schemas.microsoft.com/office/powerpoint/2010/main" val="1326360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9D862E-79EE-4690-A4BA-566589FA66C7}" type="datetimeFigureOut">
              <a:rPr lang="cs-CZ" smtClean="0"/>
              <a:t>27.10.2023</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294FE-6EB7-4E3B-919C-B128EC026E4A}" type="slidenum">
              <a:rPr lang="cs-CZ" smtClean="0"/>
              <a:t>‹#›</a:t>
            </a:fld>
            <a:endParaRPr lang="cs-CZ"/>
          </a:p>
        </p:txBody>
      </p:sp>
    </p:spTree>
    <p:extLst>
      <p:ext uri="{BB962C8B-B14F-4D97-AF65-F5344CB8AC3E}">
        <p14:creationId xmlns:p14="http://schemas.microsoft.com/office/powerpoint/2010/main" val="1890924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0.gif"/><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399393" y="1185752"/>
            <a:ext cx="9144000" cy="2387600"/>
          </a:xfrm>
        </p:spPr>
        <p:txBody>
          <a:bodyPr>
            <a:normAutofit fontScale="90000"/>
          </a:bodyPr>
          <a:lstStyle/>
          <a:p>
            <a:r>
              <a:rPr lang="en-US" dirty="0"/>
              <a:t>Trace element analysis of geological materials by ICP-MS I</a:t>
            </a:r>
            <a:br>
              <a:rPr lang="en-US" dirty="0"/>
            </a:br>
            <a:br>
              <a:rPr lang="en-US" dirty="0"/>
            </a:br>
            <a:r>
              <a:rPr lang="en-US" sz="3200" dirty="0"/>
              <a:t>DSP analytical geochemistry</a:t>
            </a:r>
          </a:p>
        </p:txBody>
      </p:sp>
      <p:sp>
        <p:nvSpPr>
          <p:cNvPr id="3" name="Podnadpis 2"/>
          <p:cNvSpPr>
            <a:spLocks noGrp="1"/>
          </p:cNvSpPr>
          <p:nvPr>
            <p:ph type="subTitle" idx="1"/>
          </p:nvPr>
        </p:nvSpPr>
        <p:spPr>
          <a:xfrm>
            <a:off x="1392745" y="4577592"/>
            <a:ext cx="9144000" cy="584951"/>
          </a:xfrm>
        </p:spPr>
        <p:txBody>
          <a:bodyPr/>
          <a:lstStyle/>
          <a:p>
            <a:r>
              <a:rPr lang="en-US" dirty="0"/>
              <a:t>Markéta Holá, MU Brno</a:t>
            </a:r>
          </a:p>
        </p:txBody>
      </p:sp>
      <p:pic>
        <p:nvPicPr>
          <p:cNvPr id="4" name="Obrázek 3" descr="https://opvvv.msmt.cz/media/msmt/uploads/OP_VVV/Pravidla_pro_publicitu/logolinky/Logolink_OP_VVV_hor_barva_cz.jpg"/>
          <p:cNvPicPr/>
          <p:nvPr/>
        </p:nvPicPr>
        <p:blipFill>
          <a:blip r:embed="rId2" cstate="print"/>
          <a:srcRect/>
          <a:stretch>
            <a:fillRect/>
          </a:stretch>
        </p:blipFill>
        <p:spPr bwMode="auto">
          <a:xfrm>
            <a:off x="580073" y="5719214"/>
            <a:ext cx="4248472" cy="995086"/>
          </a:xfrm>
          <a:prstGeom prst="rect">
            <a:avLst/>
          </a:prstGeom>
          <a:noFill/>
          <a:ln w="9525">
            <a:noFill/>
            <a:miter lim="800000"/>
            <a:headEnd/>
            <a:tailEnd/>
          </a:ln>
        </p:spPr>
      </p:pic>
      <p:sp>
        <p:nvSpPr>
          <p:cNvPr id="5" name="TextovéPole 4"/>
          <p:cNvSpPr txBox="1"/>
          <p:nvPr/>
        </p:nvSpPr>
        <p:spPr>
          <a:xfrm>
            <a:off x="5768860" y="5955147"/>
            <a:ext cx="6065122" cy="523220"/>
          </a:xfrm>
          <a:prstGeom prst="rect">
            <a:avLst/>
          </a:prstGeom>
          <a:noFill/>
        </p:spPr>
        <p:txBody>
          <a:bodyPr wrap="none" rtlCol="0">
            <a:spAutoFit/>
          </a:bodyPr>
          <a:lstStyle/>
          <a:p>
            <a:r>
              <a:rPr lang="cs-CZ" sz="1400" dirty="0"/>
              <a:t>Tento učební materiál vznikl v rámci projektu Rozvoj doktorského studia chemie</a:t>
            </a:r>
          </a:p>
          <a:p>
            <a:r>
              <a:rPr lang="cs-CZ" sz="1400" dirty="0"/>
              <a:t>č. CZ.02.2.69/0.0/0.0/16_018/0002593</a:t>
            </a:r>
          </a:p>
        </p:txBody>
      </p:sp>
      <p:sp>
        <p:nvSpPr>
          <p:cNvPr id="6" name="Obdélník 5"/>
          <p:cNvSpPr/>
          <p:nvPr/>
        </p:nvSpPr>
        <p:spPr>
          <a:xfrm>
            <a:off x="5577459" y="3784988"/>
            <a:ext cx="774571" cy="369332"/>
          </a:xfrm>
          <a:prstGeom prst="rect">
            <a:avLst/>
          </a:prstGeom>
        </p:spPr>
        <p:txBody>
          <a:bodyPr wrap="none">
            <a:spAutoFit/>
          </a:bodyPr>
          <a:lstStyle/>
          <a:p>
            <a:r>
              <a:rPr lang="cs-CZ" b="1" dirty="0">
                <a:solidFill>
                  <a:srgbClr val="3A3A3A"/>
                </a:solidFill>
              </a:rPr>
              <a:t>C9067</a:t>
            </a:r>
            <a:endParaRPr lang="cs-CZ" dirty="0"/>
          </a:p>
        </p:txBody>
      </p:sp>
    </p:spTree>
    <p:extLst>
      <p:ext uri="{BB962C8B-B14F-4D97-AF65-F5344CB8AC3E}">
        <p14:creationId xmlns:p14="http://schemas.microsoft.com/office/powerpoint/2010/main" val="1288791576"/>
      </p:ext>
    </p:extLst>
  </p:cSld>
  <p:clrMapOvr>
    <a:masterClrMapping/>
  </p:clrMapOvr>
  <mc:AlternateContent xmlns:mc="http://schemas.openxmlformats.org/markup-compatibility/2006">
    <mc:Choice xmlns:p14="http://schemas.microsoft.com/office/powerpoint/2010/main" Requires="p14">
      <p:transition spd="slow" p14:dur="2000" advTm="21327"/>
    </mc:Choice>
    <mc:Fallback>
      <p:transition spd="slow" advTm="2132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a:extLst>
              <a:ext uri="{FF2B5EF4-FFF2-40B4-BE49-F238E27FC236}">
                <a16:creationId xmlns:a16="http://schemas.microsoft.com/office/drawing/2014/main" id="{F675538E-EDF8-4E13-9A9F-9E50C665BF9F}"/>
              </a:ext>
            </a:extLst>
          </p:cNvPr>
          <p:cNvSpPr txBox="1">
            <a:spLocks/>
          </p:cNvSpPr>
          <p:nvPr/>
        </p:nvSpPr>
        <p:spPr>
          <a:xfrm>
            <a:off x="926431" y="373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400" b="1" dirty="0"/>
              <a:t>Non-</a:t>
            </a:r>
            <a:r>
              <a:rPr lang="cs-CZ" sz="4400" b="1" dirty="0" err="1"/>
              <a:t>spectral</a:t>
            </a:r>
            <a:r>
              <a:rPr lang="cs-CZ" sz="4400" b="1" dirty="0"/>
              <a:t> </a:t>
            </a:r>
            <a:r>
              <a:rPr lang="cs-CZ" sz="4400" b="1" dirty="0" err="1"/>
              <a:t>interferences</a:t>
            </a:r>
            <a:br>
              <a:rPr lang="cs-CZ" b="1" dirty="0"/>
            </a:br>
            <a:r>
              <a:rPr lang="cs-CZ" sz="2400" dirty="0"/>
              <a:t>matrix </a:t>
            </a:r>
            <a:r>
              <a:rPr lang="cs-CZ" sz="2400" dirty="0" err="1"/>
              <a:t>effect</a:t>
            </a:r>
            <a:endParaRPr lang="cs-CZ" sz="2400" dirty="0"/>
          </a:p>
        </p:txBody>
      </p:sp>
      <p:sp>
        <p:nvSpPr>
          <p:cNvPr id="7" name="TextovéPole 6">
            <a:extLst>
              <a:ext uri="{FF2B5EF4-FFF2-40B4-BE49-F238E27FC236}">
                <a16:creationId xmlns:a16="http://schemas.microsoft.com/office/drawing/2014/main" id="{001A9727-CAEA-4FFE-84B6-948643A8A970}"/>
              </a:ext>
            </a:extLst>
          </p:cNvPr>
          <p:cNvSpPr txBox="1"/>
          <p:nvPr/>
        </p:nvSpPr>
        <p:spPr>
          <a:xfrm>
            <a:off x="2732443" y="1937290"/>
            <a:ext cx="6094206" cy="461665"/>
          </a:xfrm>
          <a:prstGeom prst="rect">
            <a:avLst/>
          </a:prstGeom>
          <a:noFill/>
        </p:spPr>
        <p:txBody>
          <a:bodyPr wrap="square">
            <a:spAutoFit/>
          </a:bodyPr>
          <a:lstStyle/>
          <a:p>
            <a:r>
              <a:rPr lang="en-US" sz="2400" b="1" i="0" u="none" strike="noStrike" baseline="0" dirty="0">
                <a:solidFill>
                  <a:srgbClr val="FF0000"/>
                </a:solidFill>
              </a:rPr>
              <a:t>Shift of zone of maximum </a:t>
            </a:r>
            <a:r>
              <a:rPr lang="cs-CZ" sz="2400" b="1" i="0" u="none" strike="noStrike" baseline="0" dirty="0">
                <a:solidFill>
                  <a:srgbClr val="FF0000"/>
                </a:solidFill>
              </a:rPr>
              <a:t>ion </a:t>
            </a:r>
            <a:r>
              <a:rPr lang="en-US" sz="2400" b="1" i="0" u="none" strike="noStrike" baseline="0" dirty="0">
                <a:solidFill>
                  <a:srgbClr val="FF0000"/>
                </a:solidFill>
              </a:rPr>
              <a:t>density</a:t>
            </a:r>
          </a:p>
        </p:txBody>
      </p:sp>
      <p:pic>
        <p:nvPicPr>
          <p:cNvPr id="4" name="Obrázek 3">
            <a:extLst>
              <a:ext uri="{FF2B5EF4-FFF2-40B4-BE49-F238E27FC236}">
                <a16:creationId xmlns:a16="http://schemas.microsoft.com/office/drawing/2014/main" id="{A6920AFE-0461-42FF-96EA-8EA08CF4F47B}"/>
              </a:ext>
            </a:extLst>
          </p:cNvPr>
          <p:cNvPicPr>
            <a:picLocks noChangeAspect="1"/>
          </p:cNvPicPr>
          <p:nvPr/>
        </p:nvPicPr>
        <p:blipFill rotWithShape="1">
          <a:blip r:embed="rId5"/>
          <a:srcRect l="15706" t="31843" r="33647" b="9334"/>
          <a:stretch/>
        </p:blipFill>
        <p:spPr>
          <a:xfrm>
            <a:off x="2915322" y="2637537"/>
            <a:ext cx="6174890" cy="4034118"/>
          </a:xfrm>
          <a:prstGeom prst="rect">
            <a:avLst/>
          </a:prstGeom>
        </p:spPr>
      </p:pic>
      <p:pic>
        <p:nvPicPr>
          <p:cNvPr id="12" name="Zvuk 11">
            <a:hlinkClick r:id="" action="ppaction://media"/>
            <a:extLst>
              <a:ext uri="{FF2B5EF4-FFF2-40B4-BE49-F238E27FC236}">
                <a16:creationId xmlns:a16="http://schemas.microsoft.com/office/drawing/2014/main" id="{951B97A1-B1C2-EFAF-3556-30BCEA1051A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951932"/>
      </p:ext>
    </p:extLst>
  </p:cSld>
  <p:clrMapOvr>
    <a:masterClrMapping/>
  </p:clrMapOvr>
  <mc:AlternateContent xmlns:mc="http://schemas.openxmlformats.org/markup-compatibility/2006">
    <mc:Choice xmlns:p14="http://schemas.microsoft.com/office/powerpoint/2010/main" Requires="p14">
      <p:transition spd="slow" p14:dur="2000" advTm="125466"/>
    </mc:Choice>
    <mc:Fallback>
      <p:transition spd="slow" advTm="12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a:extLst>
              <a:ext uri="{FF2B5EF4-FFF2-40B4-BE49-F238E27FC236}">
                <a16:creationId xmlns:a16="http://schemas.microsoft.com/office/drawing/2014/main" id="{F675538E-EDF8-4E13-9A9F-9E50C665BF9F}"/>
              </a:ext>
            </a:extLst>
          </p:cNvPr>
          <p:cNvSpPr txBox="1">
            <a:spLocks/>
          </p:cNvSpPr>
          <p:nvPr/>
        </p:nvSpPr>
        <p:spPr>
          <a:xfrm>
            <a:off x="926431" y="373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400" b="1" dirty="0"/>
              <a:t>Non-</a:t>
            </a:r>
            <a:r>
              <a:rPr lang="cs-CZ" sz="4400" b="1" dirty="0" err="1"/>
              <a:t>spectral</a:t>
            </a:r>
            <a:r>
              <a:rPr lang="cs-CZ" sz="4400" b="1" dirty="0"/>
              <a:t> </a:t>
            </a:r>
            <a:r>
              <a:rPr lang="cs-CZ" sz="4400" b="1" dirty="0" err="1"/>
              <a:t>interferences</a:t>
            </a:r>
            <a:br>
              <a:rPr lang="cs-CZ" b="1" dirty="0"/>
            </a:br>
            <a:r>
              <a:rPr lang="cs-CZ" sz="2400" dirty="0"/>
              <a:t>matrix </a:t>
            </a:r>
            <a:r>
              <a:rPr lang="cs-CZ" sz="2400" dirty="0" err="1"/>
              <a:t>effect</a:t>
            </a:r>
            <a:endParaRPr lang="cs-CZ" sz="2400" dirty="0"/>
          </a:p>
        </p:txBody>
      </p:sp>
      <p:sp>
        <p:nvSpPr>
          <p:cNvPr id="7" name="TextovéPole 6">
            <a:extLst>
              <a:ext uri="{FF2B5EF4-FFF2-40B4-BE49-F238E27FC236}">
                <a16:creationId xmlns:a16="http://schemas.microsoft.com/office/drawing/2014/main" id="{001A9727-CAEA-4FFE-84B6-948643A8A970}"/>
              </a:ext>
            </a:extLst>
          </p:cNvPr>
          <p:cNvSpPr txBox="1"/>
          <p:nvPr/>
        </p:nvSpPr>
        <p:spPr>
          <a:xfrm>
            <a:off x="3137128" y="1867724"/>
            <a:ext cx="6094206" cy="461665"/>
          </a:xfrm>
          <a:prstGeom prst="rect">
            <a:avLst/>
          </a:prstGeom>
          <a:noFill/>
        </p:spPr>
        <p:txBody>
          <a:bodyPr wrap="square">
            <a:spAutoFit/>
          </a:bodyPr>
          <a:lstStyle/>
          <a:p>
            <a:r>
              <a:rPr lang="en-US" sz="2400" b="1" i="0" u="none" strike="noStrike" baseline="0" dirty="0">
                <a:solidFill>
                  <a:srgbClr val="FF0000"/>
                </a:solidFill>
              </a:rPr>
              <a:t>Shift of zone of maximum </a:t>
            </a:r>
            <a:r>
              <a:rPr lang="cs-CZ" sz="2400" b="1" i="0" u="none" strike="noStrike" baseline="0" dirty="0">
                <a:solidFill>
                  <a:srgbClr val="FF0000"/>
                </a:solidFill>
              </a:rPr>
              <a:t>ion </a:t>
            </a:r>
            <a:r>
              <a:rPr lang="en-US" sz="2400" b="1" i="0" u="none" strike="noStrike" baseline="0" dirty="0">
                <a:solidFill>
                  <a:srgbClr val="FF0000"/>
                </a:solidFill>
              </a:rPr>
              <a:t>density</a:t>
            </a:r>
          </a:p>
        </p:txBody>
      </p:sp>
      <p:pic>
        <p:nvPicPr>
          <p:cNvPr id="3" name="Obrázek 2">
            <a:extLst>
              <a:ext uri="{FF2B5EF4-FFF2-40B4-BE49-F238E27FC236}">
                <a16:creationId xmlns:a16="http://schemas.microsoft.com/office/drawing/2014/main" id="{AB6C4ADA-AC1E-4E9A-A84D-53BF0EF825DB}"/>
              </a:ext>
            </a:extLst>
          </p:cNvPr>
          <p:cNvPicPr>
            <a:picLocks noChangeAspect="1"/>
          </p:cNvPicPr>
          <p:nvPr/>
        </p:nvPicPr>
        <p:blipFill rotWithShape="1">
          <a:blip r:embed="rId5"/>
          <a:srcRect l="16853" t="31059" r="37530" b="12000"/>
          <a:stretch/>
        </p:blipFill>
        <p:spPr>
          <a:xfrm>
            <a:off x="3137128" y="2498406"/>
            <a:ext cx="6094206" cy="4278911"/>
          </a:xfrm>
          <a:prstGeom prst="rect">
            <a:avLst/>
          </a:prstGeom>
        </p:spPr>
      </p:pic>
      <p:pic>
        <p:nvPicPr>
          <p:cNvPr id="10" name="Zvuk 9">
            <a:hlinkClick r:id="" action="ppaction://media"/>
            <a:extLst>
              <a:ext uri="{FF2B5EF4-FFF2-40B4-BE49-F238E27FC236}">
                <a16:creationId xmlns:a16="http://schemas.microsoft.com/office/drawing/2014/main" id="{9BEC9334-8C8E-7D37-70AE-1E5CF20BFAF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50744335"/>
      </p:ext>
    </p:extLst>
  </p:cSld>
  <p:clrMapOvr>
    <a:masterClrMapping/>
  </p:clrMapOvr>
  <mc:AlternateContent xmlns:mc="http://schemas.openxmlformats.org/markup-compatibility/2006">
    <mc:Choice xmlns:p14="http://schemas.microsoft.com/office/powerpoint/2010/main" Requires="p14">
      <p:transition spd="slow" p14:dur="2000" advTm="41385"/>
    </mc:Choice>
    <mc:Fallback>
      <p:transition spd="slow" advTm="41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obsah 2">
            <a:extLst>
              <a:ext uri="{FF2B5EF4-FFF2-40B4-BE49-F238E27FC236}">
                <a16:creationId xmlns:a16="http://schemas.microsoft.com/office/drawing/2014/main" id="{693B3045-49EA-19C6-C698-1996AB16259D}"/>
              </a:ext>
            </a:extLst>
          </p:cNvPr>
          <p:cNvSpPr>
            <a:spLocks noGrp="1"/>
          </p:cNvSpPr>
          <p:nvPr>
            <p:ph idx="1"/>
          </p:nvPr>
        </p:nvSpPr>
        <p:spPr>
          <a:xfrm>
            <a:off x="838200" y="2259203"/>
            <a:ext cx="5930462" cy="4462272"/>
          </a:xfrm>
        </p:spPr>
        <p:txBody>
          <a:bodyPr>
            <a:normAutofit/>
          </a:bodyPr>
          <a:lstStyle/>
          <a:p>
            <a:pPr algn="just">
              <a:buFont typeface="Calibri" panose="020F0502020204030204" pitchFamily="34" charset="0"/>
              <a:buChar char="-"/>
            </a:pPr>
            <a:r>
              <a:rPr lang="en-US" sz="1800" dirty="0"/>
              <a:t>The phenomenon of non-stoichiometric transition of ions through the mass spectrometer depending on their mass</a:t>
            </a:r>
          </a:p>
          <a:p>
            <a:pPr algn="just">
              <a:buFont typeface="Calibri" panose="020F0502020204030204" pitchFamily="34" charset="0"/>
              <a:buChar char="-"/>
            </a:pPr>
            <a:r>
              <a:rPr lang="en-US" sz="1800" b="1" dirty="0"/>
              <a:t>Origins in ICP-MS</a:t>
            </a:r>
            <a:r>
              <a:rPr lang="en-US" sz="1800" dirty="0"/>
              <a:t>: </a:t>
            </a:r>
          </a:p>
          <a:p>
            <a:pPr marL="360000" indent="0" algn="just">
              <a:spcBef>
                <a:spcPts val="0"/>
              </a:spcBef>
              <a:buNone/>
            </a:pPr>
            <a:r>
              <a:rPr lang="en-US" sz="1800" dirty="0"/>
              <a:t>-    plasma nozzle effect </a:t>
            </a:r>
          </a:p>
          <a:p>
            <a:pPr marL="360000" indent="0" algn="just">
              <a:spcBef>
                <a:spcPts val="0"/>
              </a:spcBef>
              <a:buNone/>
            </a:pPr>
            <a:r>
              <a:rPr lang="en-US" sz="1800" dirty="0"/>
              <a:t>-   space charge effects in the interface during supersonic expansion of ions through the sampler cone </a:t>
            </a:r>
          </a:p>
          <a:p>
            <a:pPr marL="360000" indent="0" algn="just">
              <a:spcBef>
                <a:spcPts val="0"/>
              </a:spcBef>
              <a:buNone/>
            </a:pPr>
            <a:r>
              <a:rPr lang="en-US" sz="1800" dirty="0"/>
              <a:t>-    Coulombic repulsion </a:t>
            </a:r>
          </a:p>
          <a:p>
            <a:pPr algn="just">
              <a:buFont typeface="Calibri" panose="020F0502020204030204" pitchFamily="34" charset="0"/>
              <a:buChar char="-"/>
            </a:pPr>
            <a:r>
              <a:rPr lang="en-US" sz="1800" b="1" dirty="0"/>
              <a:t>Results in ICP-MS</a:t>
            </a:r>
            <a:r>
              <a:rPr lang="en-US" sz="1800" dirty="0"/>
              <a:t>: measured isotope ratio shows significant bias to the true value</a:t>
            </a:r>
          </a:p>
          <a:p>
            <a:pPr algn="just">
              <a:buFont typeface="Calibri" panose="020F0502020204030204" pitchFamily="34" charset="0"/>
              <a:buChar char="-"/>
            </a:pPr>
            <a:r>
              <a:rPr lang="en-US" sz="1800" b="1" dirty="0"/>
              <a:t>Numerical Correction needed</a:t>
            </a:r>
            <a:r>
              <a:rPr lang="en-US" sz="1800" dirty="0"/>
              <a:t>: </a:t>
            </a:r>
          </a:p>
          <a:p>
            <a:pPr marL="0" indent="0" algn="just">
              <a:spcBef>
                <a:spcPts val="0"/>
              </a:spcBef>
              <a:buNone/>
            </a:pPr>
            <a:r>
              <a:rPr lang="en-US" sz="1800" dirty="0"/>
              <a:t>     -    mass bias drifts with time (</a:t>
            </a:r>
            <a:r>
              <a:rPr lang="en-US" sz="1800" b="1" dirty="0"/>
              <a:t>time and matrix dependent</a:t>
            </a:r>
            <a:r>
              <a:rPr lang="en-US" sz="1800" dirty="0"/>
              <a:t>)</a:t>
            </a:r>
          </a:p>
          <a:p>
            <a:pPr marL="0" indent="0" algn="just">
              <a:spcBef>
                <a:spcPts val="0"/>
              </a:spcBef>
              <a:buNone/>
            </a:pPr>
            <a:r>
              <a:rPr lang="en-US" sz="1800" dirty="0"/>
              <a:t>     -    Instrumental Isotope Fractionation (IIF)</a:t>
            </a:r>
          </a:p>
        </p:txBody>
      </p:sp>
      <p:sp>
        <p:nvSpPr>
          <p:cNvPr id="2" name="Zástupný symbol pro číslo snímku 1"/>
          <p:cNvSpPr>
            <a:spLocks noGrp="1"/>
          </p:cNvSpPr>
          <p:nvPr>
            <p:ph type="sldNum" sz="quarter" idx="12"/>
          </p:nvPr>
        </p:nvSpPr>
        <p:spPr/>
        <p:txBody>
          <a:bodyPr/>
          <a:lstStyle/>
          <a:p>
            <a:fld id="{2CF99FC9-7D54-4DA6-8F6B-7BE070C07C7C}" type="slidenum">
              <a:rPr lang="en-US" smtClean="0"/>
              <a:t>12</a:t>
            </a:fld>
            <a:endParaRPr lang="en-US" dirty="0"/>
          </a:p>
        </p:txBody>
      </p:sp>
      <p:pic>
        <p:nvPicPr>
          <p:cNvPr id="1026" name="Picture 2">
            <a:extLst>
              <a:ext uri="{FF2B5EF4-FFF2-40B4-BE49-F238E27FC236}">
                <a16:creationId xmlns:a16="http://schemas.microsoft.com/office/drawing/2014/main" id="{9319F9A4-89FE-DDF2-0DBE-66F19F768E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6832" y="2684216"/>
            <a:ext cx="4139727" cy="228988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8B7BF218-2ECD-CFDF-A01F-4FE51D110ADE}"/>
              </a:ext>
            </a:extLst>
          </p:cNvPr>
          <p:cNvSpPr txBox="1"/>
          <p:nvPr/>
        </p:nvSpPr>
        <p:spPr>
          <a:xfrm>
            <a:off x="8881242" y="5875119"/>
            <a:ext cx="3005958" cy="276999"/>
          </a:xfrm>
          <a:prstGeom prst="rect">
            <a:avLst/>
          </a:prstGeom>
          <a:noFill/>
        </p:spPr>
        <p:txBody>
          <a:bodyPr wrap="square">
            <a:spAutoFit/>
          </a:bodyPr>
          <a:lstStyle/>
          <a:p>
            <a:r>
              <a:rPr lang="cs-CZ" sz="1200" i="1" dirty="0"/>
              <a:t>J. </a:t>
            </a:r>
            <a:r>
              <a:rPr lang="cs-CZ" sz="1200" i="1" dirty="0" err="1"/>
              <a:t>Anal</a:t>
            </a:r>
            <a:r>
              <a:rPr lang="cs-CZ" sz="1200" i="1" dirty="0"/>
              <a:t>. At. </a:t>
            </a:r>
            <a:r>
              <a:rPr lang="cs-CZ" sz="1200" i="1" dirty="0" err="1"/>
              <a:t>Spectrom</a:t>
            </a:r>
            <a:r>
              <a:rPr lang="cs-CZ" sz="1200" i="1" dirty="0"/>
              <a:t>., 2022, 37, 701–726</a:t>
            </a:r>
            <a:endParaRPr lang="en-US" sz="1200" i="1" dirty="0"/>
          </a:p>
        </p:txBody>
      </p:sp>
      <p:sp>
        <p:nvSpPr>
          <p:cNvPr id="3" name="Nadpis 1">
            <a:extLst>
              <a:ext uri="{FF2B5EF4-FFF2-40B4-BE49-F238E27FC236}">
                <a16:creationId xmlns:a16="http://schemas.microsoft.com/office/drawing/2014/main" id="{8769A938-27A8-7B38-32B8-CA20E8BF2FD3}"/>
              </a:ext>
            </a:extLst>
          </p:cNvPr>
          <p:cNvSpPr txBox="1">
            <a:spLocks/>
          </p:cNvSpPr>
          <p:nvPr/>
        </p:nvSpPr>
        <p:spPr>
          <a:xfrm>
            <a:off x="926431" y="373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400" b="1" dirty="0"/>
              <a:t>Non-</a:t>
            </a:r>
            <a:r>
              <a:rPr lang="cs-CZ" sz="4400" b="1" dirty="0" err="1"/>
              <a:t>spectral</a:t>
            </a:r>
            <a:r>
              <a:rPr lang="cs-CZ" sz="4400" b="1" dirty="0"/>
              <a:t> </a:t>
            </a:r>
            <a:r>
              <a:rPr lang="cs-CZ" sz="4400" b="1" dirty="0" err="1"/>
              <a:t>interferences</a:t>
            </a:r>
            <a:br>
              <a:rPr lang="cs-CZ" b="1" dirty="0"/>
            </a:br>
            <a:r>
              <a:rPr lang="cs-CZ" sz="2400" dirty="0" err="1"/>
              <a:t>mass</a:t>
            </a:r>
            <a:r>
              <a:rPr lang="cs-CZ" sz="2400" dirty="0"/>
              <a:t> </a:t>
            </a:r>
            <a:r>
              <a:rPr lang="cs-CZ" sz="2400" dirty="0" err="1"/>
              <a:t>discrimination</a:t>
            </a:r>
            <a:endParaRPr lang="cs-CZ" sz="2400" dirty="0"/>
          </a:p>
        </p:txBody>
      </p:sp>
      <p:pic>
        <p:nvPicPr>
          <p:cNvPr id="10" name="Zvuk 9">
            <a:hlinkClick r:id="" action="ppaction://media"/>
            <a:extLst>
              <a:ext uri="{FF2B5EF4-FFF2-40B4-BE49-F238E27FC236}">
                <a16:creationId xmlns:a16="http://schemas.microsoft.com/office/drawing/2014/main" id="{C368E1FF-60E6-73B9-DC51-77D6D9F5F32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94816758"/>
      </p:ext>
    </p:extLst>
  </p:cSld>
  <p:clrMapOvr>
    <a:masterClrMapping/>
  </p:clrMapOvr>
  <mc:AlternateContent xmlns:mc="http://schemas.openxmlformats.org/markup-compatibility/2006">
    <mc:Choice xmlns:p14="http://schemas.microsoft.com/office/powerpoint/2010/main" Requires="p14">
      <p:transition spd="slow" p14:dur="2000" advTm="170576"/>
    </mc:Choice>
    <mc:Fallback>
      <p:transition spd="slow" advTm="170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120625" x="3270250" y="62865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a:extLst>
              <a:ext uri="{FF2B5EF4-FFF2-40B4-BE49-F238E27FC236}">
                <a16:creationId xmlns:a16="http://schemas.microsoft.com/office/drawing/2014/main" id="{F675538E-EDF8-4E13-9A9F-9E50C665BF9F}"/>
              </a:ext>
            </a:extLst>
          </p:cNvPr>
          <p:cNvSpPr txBox="1">
            <a:spLocks/>
          </p:cNvSpPr>
          <p:nvPr/>
        </p:nvSpPr>
        <p:spPr>
          <a:xfrm>
            <a:off x="926431" y="373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400" b="1" dirty="0"/>
              <a:t>Non-</a:t>
            </a:r>
            <a:r>
              <a:rPr lang="cs-CZ" sz="4400" b="1" dirty="0" err="1"/>
              <a:t>spectral</a:t>
            </a:r>
            <a:r>
              <a:rPr lang="cs-CZ" sz="4400" b="1" dirty="0"/>
              <a:t> </a:t>
            </a:r>
            <a:r>
              <a:rPr lang="cs-CZ" sz="4400" b="1" dirty="0" err="1"/>
              <a:t>interferences</a:t>
            </a:r>
            <a:br>
              <a:rPr lang="cs-CZ" b="1" dirty="0"/>
            </a:br>
            <a:r>
              <a:rPr lang="cs-CZ" sz="2400" dirty="0"/>
              <a:t>matrix </a:t>
            </a:r>
            <a:r>
              <a:rPr lang="cs-CZ" sz="2400" dirty="0" err="1"/>
              <a:t>effect</a:t>
            </a:r>
            <a:endParaRPr lang="cs-CZ" sz="2400" dirty="0"/>
          </a:p>
        </p:txBody>
      </p:sp>
      <p:sp>
        <p:nvSpPr>
          <p:cNvPr id="7" name="TextovéPole 6">
            <a:extLst>
              <a:ext uri="{FF2B5EF4-FFF2-40B4-BE49-F238E27FC236}">
                <a16:creationId xmlns:a16="http://schemas.microsoft.com/office/drawing/2014/main" id="{001A9727-CAEA-4FFE-84B6-948643A8A970}"/>
              </a:ext>
            </a:extLst>
          </p:cNvPr>
          <p:cNvSpPr txBox="1"/>
          <p:nvPr/>
        </p:nvSpPr>
        <p:spPr>
          <a:xfrm>
            <a:off x="2790193" y="1779204"/>
            <a:ext cx="6094206" cy="461665"/>
          </a:xfrm>
          <a:prstGeom prst="rect">
            <a:avLst/>
          </a:prstGeom>
          <a:noFill/>
        </p:spPr>
        <p:txBody>
          <a:bodyPr wrap="square">
            <a:spAutoFit/>
          </a:bodyPr>
          <a:lstStyle/>
          <a:p>
            <a:r>
              <a:rPr lang="en-US" sz="2400" b="1" i="0" u="none" strike="noStrike" baseline="0" dirty="0">
                <a:solidFill>
                  <a:srgbClr val="FF0000"/>
                </a:solidFill>
              </a:rPr>
              <a:t>Space charge effects during ion extraction</a:t>
            </a:r>
          </a:p>
        </p:txBody>
      </p:sp>
      <p:pic>
        <p:nvPicPr>
          <p:cNvPr id="4" name="Obrázek 3">
            <a:extLst>
              <a:ext uri="{FF2B5EF4-FFF2-40B4-BE49-F238E27FC236}">
                <a16:creationId xmlns:a16="http://schemas.microsoft.com/office/drawing/2014/main" id="{330BBD80-0660-4E1C-951B-38EB8DF1412B}"/>
              </a:ext>
            </a:extLst>
          </p:cNvPr>
          <p:cNvPicPr>
            <a:picLocks noChangeAspect="1"/>
          </p:cNvPicPr>
          <p:nvPr/>
        </p:nvPicPr>
        <p:blipFill rotWithShape="1">
          <a:blip r:embed="rId5"/>
          <a:srcRect l="11824" t="27233" r="32499" b="5443"/>
          <a:stretch/>
        </p:blipFill>
        <p:spPr>
          <a:xfrm>
            <a:off x="2443259" y="2240869"/>
            <a:ext cx="6788075" cy="4617131"/>
          </a:xfrm>
          <a:prstGeom prst="rect">
            <a:avLst/>
          </a:prstGeom>
        </p:spPr>
      </p:pic>
      <p:pic>
        <p:nvPicPr>
          <p:cNvPr id="5" name="Zvuk 4">
            <a:hlinkClick r:id="" action="ppaction://media"/>
            <a:extLst>
              <a:ext uri="{FF2B5EF4-FFF2-40B4-BE49-F238E27FC236}">
                <a16:creationId xmlns:a16="http://schemas.microsoft.com/office/drawing/2014/main" id="{CA86D079-3153-717E-0E15-23C030267D4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91193982"/>
      </p:ext>
    </p:extLst>
  </p:cSld>
  <p:clrMapOvr>
    <a:masterClrMapping/>
  </p:clrMapOvr>
  <mc:AlternateContent xmlns:mc="http://schemas.openxmlformats.org/markup-compatibility/2006">
    <mc:Choice xmlns:p14="http://schemas.microsoft.com/office/powerpoint/2010/main" Requires="p14">
      <p:transition spd="slow" p14:dur="2000" advTm="47134"/>
    </mc:Choice>
    <mc:Fallback>
      <p:transition spd="slow" advTm="47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a:extLst>
              <a:ext uri="{FF2B5EF4-FFF2-40B4-BE49-F238E27FC236}">
                <a16:creationId xmlns:a16="http://schemas.microsoft.com/office/drawing/2014/main" id="{F675538E-EDF8-4E13-9A9F-9E50C665BF9F}"/>
              </a:ext>
            </a:extLst>
          </p:cNvPr>
          <p:cNvSpPr txBox="1">
            <a:spLocks/>
          </p:cNvSpPr>
          <p:nvPr/>
        </p:nvSpPr>
        <p:spPr>
          <a:xfrm>
            <a:off x="926431" y="373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400" b="1" dirty="0"/>
              <a:t>Non-</a:t>
            </a:r>
            <a:r>
              <a:rPr lang="cs-CZ" sz="4400" b="1" dirty="0" err="1"/>
              <a:t>spectral</a:t>
            </a:r>
            <a:r>
              <a:rPr lang="cs-CZ" sz="4400" b="1" dirty="0"/>
              <a:t> </a:t>
            </a:r>
            <a:r>
              <a:rPr lang="cs-CZ" sz="4400" b="1" dirty="0" err="1"/>
              <a:t>interferences</a:t>
            </a:r>
            <a:br>
              <a:rPr lang="cs-CZ" b="1" dirty="0"/>
            </a:br>
            <a:r>
              <a:rPr lang="cs-CZ" sz="2400" dirty="0"/>
              <a:t>matrix </a:t>
            </a:r>
            <a:r>
              <a:rPr lang="cs-CZ" sz="2400" dirty="0" err="1"/>
              <a:t>effect</a:t>
            </a:r>
            <a:endParaRPr lang="cs-CZ" sz="2400" dirty="0"/>
          </a:p>
        </p:txBody>
      </p:sp>
      <p:sp>
        <p:nvSpPr>
          <p:cNvPr id="7" name="TextovéPole 6">
            <a:extLst>
              <a:ext uri="{FF2B5EF4-FFF2-40B4-BE49-F238E27FC236}">
                <a16:creationId xmlns:a16="http://schemas.microsoft.com/office/drawing/2014/main" id="{001A9727-CAEA-4FFE-84B6-948643A8A970}"/>
              </a:ext>
            </a:extLst>
          </p:cNvPr>
          <p:cNvSpPr txBox="1"/>
          <p:nvPr/>
        </p:nvSpPr>
        <p:spPr>
          <a:xfrm>
            <a:off x="2015642" y="2043837"/>
            <a:ext cx="6094206" cy="461665"/>
          </a:xfrm>
          <a:prstGeom prst="rect">
            <a:avLst/>
          </a:prstGeom>
          <a:noFill/>
        </p:spPr>
        <p:txBody>
          <a:bodyPr wrap="square">
            <a:spAutoFit/>
          </a:bodyPr>
          <a:lstStyle/>
          <a:p>
            <a:r>
              <a:rPr lang="cs-CZ" sz="2400" b="1" i="0" u="none" strike="noStrike" baseline="0" dirty="0" err="1">
                <a:solidFill>
                  <a:srgbClr val="FF0000"/>
                </a:solidFill>
              </a:rPr>
              <a:t>Elimination</a:t>
            </a:r>
            <a:r>
              <a:rPr lang="cs-CZ" sz="2400" b="1" i="0" u="none" strike="noStrike" baseline="0" dirty="0">
                <a:solidFill>
                  <a:srgbClr val="FF0000"/>
                </a:solidFill>
              </a:rPr>
              <a:t> </a:t>
            </a:r>
            <a:r>
              <a:rPr lang="cs-CZ" sz="2400" b="1" i="0" u="none" strike="noStrike" baseline="0" dirty="0" err="1">
                <a:solidFill>
                  <a:srgbClr val="FF0000"/>
                </a:solidFill>
              </a:rPr>
              <a:t>of</a:t>
            </a:r>
            <a:r>
              <a:rPr lang="cs-CZ" sz="2400" b="1" i="0" u="none" strike="noStrike" baseline="0" dirty="0">
                <a:solidFill>
                  <a:srgbClr val="FF0000"/>
                </a:solidFill>
              </a:rPr>
              <a:t> matrix </a:t>
            </a:r>
            <a:r>
              <a:rPr lang="cs-CZ" sz="2400" b="1" i="0" u="none" strike="noStrike" baseline="0" dirty="0" err="1">
                <a:solidFill>
                  <a:srgbClr val="FF0000"/>
                </a:solidFill>
              </a:rPr>
              <a:t>effect</a:t>
            </a:r>
            <a:r>
              <a:rPr lang="cs-CZ" sz="2400" b="1" i="0" u="none" strike="noStrike" baseline="0" dirty="0">
                <a:solidFill>
                  <a:srgbClr val="FF0000"/>
                </a:solidFill>
              </a:rPr>
              <a:t>:</a:t>
            </a:r>
            <a:endParaRPr lang="en-US" sz="2400" b="1" i="0" u="none" strike="noStrike" baseline="0" dirty="0">
              <a:solidFill>
                <a:srgbClr val="FF0000"/>
              </a:solidFill>
            </a:endParaRPr>
          </a:p>
        </p:txBody>
      </p:sp>
      <p:sp>
        <p:nvSpPr>
          <p:cNvPr id="6" name="TextovéPole 5">
            <a:extLst>
              <a:ext uri="{FF2B5EF4-FFF2-40B4-BE49-F238E27FC236}">
                <a16:creationId xmlns:a16="http://schemas.microsoft.com/office/drawing/2014/main" id="{CAC0F9D9-14F7-473E-BC33-1750F6AC5067}"/>
              </a:ext>
            </a:extLst>
          </p:cNvPr>
          <p:cNvSpPr txBox="1"/>
          <p:nvPr/>
        </p:nvSpPr>
        <p:spPr>
          <a:xfrm>
            <a:off x="2015642" y="2689123"/>
            <a:ext cx="7741544" cy="4093428"/>
          </a:xfrm>
          <a:prstGeom prst="rect">
            <a:avLst/>
          </a:prstGeom>
          <a:noFill/>
        </p:spPr>
        <p:txBody>
          <a:bodyPr wrap="square">
            <a:spAutoFit/>
          </a:bodyPr>
          <a:lstStyle/>
          <a:p>
            <a:pPr marL="342900" indent="-342900">
              <a:buFont typeface="Arial" panose="020B0604020202020204" pitchFamily="34" charset="0"/>
              <a:buChar char="•"/>
            </a:pPr>
            <a:r>
              <a:rPr lang="cs-CZ" sz="2000" b="1" i="0" u="none" strike="noStrike" baseline="0" dirty="0" err="1">
                <a:solidFill>
                  <a:srgbClr val="000000"/>
                </a:solidFill>
              </a:rPr>
              <a:t>Trace</a:t>
            </a:r>
            <a:r>
              <a:rPr lang="cs-CZ" sz="2000" b="1" i="0" u="none" strike="noStrike" baseline="0" dirty="0">
                <a:solidFill>
                  <a:srgbClr val="000000"/>
                </a:solidFill>
              </a:rPr>
              <a:t> / matrix </a:t>
            </a:r>
            <a:r>
              <a:rPr lang="cs-CZ" sz="2000" b="1" i="0" u="none" strike="noStrike" baseline="0" dirty="0" err="1">
                <a:solidFill>
                  <a:srgbClr val="000000"/>
                </a:solidFill>
              </a:rPr>
              <a:t>separation</a:t>
            </a:r>
            <a:endParaRPr lang="cs-CZ" sz="2000" b="1" i="0" u="none" strike="noStrike" baseline="0" dirty="0">
              <a:solidFill>
                <a:srgbClr val="000000"/>
              </a:solidFill>
            </a:endParaRPr>
          </a:p>
          <a:p>
            <a:r>
              <a:rPr lang="cs-CZ" sz="2000" dirty="0">
                <a:solidFill>
                  <a:srgbClr val="000000"/>
                </a:solidFill>
              </a:rPr>
              <a:t>          - </a:t>
            </a:r>
            <a:r>
              <a:rPr lang="cs-CZ" sz="2000" b="0" i="0" u="none" strike="noStrike" baseline="0" dirty="0">
                <a:solidFill>
                  <a:srgbClr val="000000"/>
                </a:solidFill>
              </a:rPr>
              <a:t>(</a:t>
            </a:r>
            <a:r>
              <a:rPr lang="cs-CZ" sz="2000" b="0" i="0" u="none" strike="noStrike" baseline="0" dirty="0" err="1">
                <a:solidFill>
                  <a:srgbClr val="000000"/>
                </a:solidFill>
              </a:rPr>
              <a:t>Chromatographic</a:t>
            </a:r>
            <a:r>
              <a:rPr lang="cs-CZ" sz="2000" b="0" i="0" u="none" strike="noStrike" baseline="0" dirty="0">
                <a:solidFill>
                  <a:srgbClr val="000000"/>
                </a:solidFill>
              </a:rPr>
              <a:t>) </a:t>
            </a:r>
            <a:r>
              <a:rPr lang="cs-CZ" sz="2000" b="0" i="0" u="none" strike="noStrike" baseline="0" dirty="0" err="1">
                <a:solidFill>
                  <a:srgbClr val="000000"/>
                </a:solidFill>
              </a:rPr>
              <a:t>separation</a:t>
            </a:r>
            <a:r>
              <a:rPr lang="cs-CZ" sz="2000" b="0" i="0" u="none" strike="noStrike" baseline="0" dirty="0">
                <a:solidFill>
                  <a:srgbClr val="000000"/>
                </a:solidFill>
              </a:rPr>
              <a:t> </a:t>
            </a:r>
            <a:r>
              <a:rPr lang="cs-CZ" sz="2000" b="0" i="0" u="none" strike="noStrike" baseline="0" dirty="0" err="1">
                <a:solidFill>
                  <a:srgbClr val="000000"/>
                </a:solidFill>
              </a:rPr>
              <a:t>technique</a:t>
            </a:r>
            <a:endParaRPr lang="cs-CZ" sz="2000" b="0" i="0" u="none" strike="noStrike" baseline="0" dirty="0">
              <a:solidFill>
                <a:srgbClr val="000000"/>
              </a:solidFill>
            </a:endParaRPr>
          </a:p>
          <a:p>
            <a:r>
              <a:rPr lang="cs-CZ" sz="2000" dirty="0">
                <a:solidFill>
                  <a:srgbClr val="000000"/>
                </a:solidFill>
              </a:rPr>
              <a:t>                </a:t>
            </a:r>
            <a:r>
              <a:rPr lang="cs-CZ" sz="2000" b="0" i="0" u="none" strike="noStrike" baseline="0" dirty="0" err="1">
                <a:solidFill>
                  <a:srgbClr val="000000"/>
                </a:solidFill>
              </a:rPr>
              <a:t>Labor-intensive</a:t>
            </a:r>
            <a:r>
              <a:rPr lang="cs-CZ" sz="2000" b="0" i="0" u="none" strike="noStrike" baseline="0" dirty="0">
                <a:solidFill>
                  <a:srgbClr val="000000"/>
                </a:solidFill>
              </a:rPr>
              <a:t> &amp; </a:t>
            </a:r>
            <a:r>
              <a:rPr lang="cs-CZ" sz="2000" b="0" i="0" u="none" strike="noStrike" baseline="0" dirty="0" err="1">
                <a:solidFill>
                  <a:srgbClr val="000000"/>
                </a:solidFill>
              </a:rPr>
              <a:t>time-consuming</a:t>
            </a:r>
            <a:endParaRPr lang="cs-CZ" sz="2000" b="0" i="0" u="none" strike="noStrike" baseline="0" dirty="0">
              <a:solidFill>
                <a:srgbClr val="000000"/>
              </a:solidFill>
            </a:endParaRPr>
          </a:p>
          <a:p>
            <a:r>
              <a:rPr lang="cs-CZ" sz="2000" dirty="0">
                <a:solidFill>
                  <a:srgbClr val="000000"/>
                </a:solidFill>
              </a:rPr>
              <a:t>                </a:t>
            </a:r>
            <a:r>
              <a:rPr lang="en-US" sz="2000" b="0" i="0" u="none" strike="noStrike" baseline="0" dirty="0">
                <a:solidFill>
                  <a:srgbClr val="000000"/>
                </a:solidFill>
              </a:rPr>
              <a:t>Increased risk of contamination &amp; analyte losses</a:t>
            </a:r>
          </a:p>
          <a:p>
            <a:r>
              <a:rPr lang="cs-CZ" sz="2000" dirty="0">
                <a:solidFill>
                  <a:srgbClr val="000000"/>
                </a:solidFill>
              </a:rPr>
              <a:t>          - </a:t>
            </a:r>
            <a:r>
              <a:rPr lang="cs-CZ" sz="2000" b="0" i="0" u="none" strike="noStrike" baseline="0" dirty="0" err="1">
                <a:solidFill>
                  <a:srgbClr val="000000"/>
                </a:solidFill>
              </a:rPr>
              <a:t>Alternative</a:t>
            </a:r>
            <a:r>
              <a:rPr lang="cs-CZ" sz="2000" b="0" i="0" u="none" strike="noStrike" baseline="0" dirty="0">
                <a:solidFill>
                  <a:srgbClr val="000000"/>
                </a:solidFill>
              </a:rPr>
              <a:t> sample </a:t>
            </a:r>
            <a:r>
              <a:rPr lang="cs-CZ" sz="2000" b="0" i="0" u="none" strike="noStrike" baseline="0" dirty="0" err="1">
                <a:solidFill>
                  <a:srgbClr val="000000"/>
                </a:solidFill>
              </a:rPr>
              <a:t>introduction</a:t>
            </a:r>
            <a:r>
              <a:rPr lang="cs-CZ" sz="2000" b="0" i="0" u="none" strike="noStrike" baseline="0" dirty="0">
                <a:solidFill>
                  <a:srgbClr val="000000"/>
                </a:solidFill>
              </a:rPr>
              <a:t> </a:t>
            </a:r>
            <a:r>
              <a:rPr lang="cs-CZ" sz="2000" b="0" i="0" u="none" strike="noStrike" baseline="0" dirty="0" err="1">
                <a:solidFill>
                  <a:srgbClr val="000000"/>
                </a:solidFill>
              </a:rPr>
              <a:t>technique</a:t>
            </a:r>
            <a:endParaRPr lang="cs-CZ" sz="2000" b="0" i="0" u="none" strike="noStrike" baseline="0" dirty="0">
              <a:solidFill>
                <a:srgbClr val="000000"/>
              </a:solidFill>
            </a:endParaRPr>
          </a:p>
          <a:p>
            <a:r>
              <a:rPr lang="cs-CZ" sz="2000" dirty="0">
                <a:solidFill>
                  <a:srgbClr val="000000"/>
                </a:solidFill>
              </a:rPr>
              <a:t>            </a:t>
            </a:r>
            <a:r>
              <a:rPr lang="cs-CZ" sz="2000" b="0" i="0" u="none" strike="noStrike" baseline="0" dirty="0" err="1">
                <a:solidFill>
                  <a:srgbClr val="000000"/>
                </a:solidFill>
              </a:rPr>
              <a:t>e.g</a:t>
            </a:r>
            <a:r>
              <a:rPr lang="cs-CZ" sz="2000" b="0" i="0" u="none" strike="noStrike" baseline="0" dirty="0">
                <a:solidFill>
                  <a:srgbClr val="000000"/>
                </a:solidFill>
              </a:rPr>
              <a:t>., ETV, hydride </a:t>
            </a:r>
            <a:r>
              <a:rPr lang="cs-CZ" sz="2000" b="0" i="0" u="none" strike="noStrike" baseline="0" dirty="0" err="1">
                <a:solidFill>
                  <a:srgbClr val="000000"/>
                </a:solidFill>
              </a:rPr>
              <a:t>generation</a:t>
            </a:r>
            <a:endParaRPr lang="cs-CZ" sz="2000" b="0" i="0" u="none" strike="noStrike" baseline="0" dirty="0">
              <a:solidFill>
                <a:srgbClr val="000000"/>
              </a:solidFill>
            </a:endParaRPr>
          </a:p>
          <a:p>
            <a:pPr marL="342900" indent="-342900">
              <a:buFont typeface="Arial" panose="020B0604020202020204" pitchFamily="34" charset="0"/>
              <a:buChar char="•"/>
            </a:pPr>
            <a:r>
              <a:rPr lang="cs-CZ" sz="2000" b="1" i="0" u="none" strike="noStrike" baseline="0" dirty="0" err="1">
                <a:solidFill>
                  <a:srgbClr val="000000"/>
                </a:solidFill>
              </a:rPr>
              <a:t>Dilution</a:t>
            </a:r>
            <a:endParaRPr lang="cs-CZ" sz="2000" b="1" i="0" u="none" strike="noStrike" baseline="0" dirty="0">
              <a:solidFill>
                <a:srgbClr val="000000"/>
              </a:solidFill>
            </a:endParaRPr>
          </a:p>
          <a:p>
            <a:r>
              <a:rPr lang="cs-CZ" sz="2000" dirty="0">
                <a:solidFill>
                  <a:srgbClr val="000000"/>
                </a:solidFill>
              </a:rPr>
              <a:t>          - </a:t>
            </a:r>
            <a:r>
              <a:rPr lang="en-US" sz="2000" b="0" i="0" u="none" strike="noStrike" baseline="0" dirty="0">
                <a:solidFill>
                  <a:srgbClr val="000000"/>
                </a:solidFill>
              </a:rPr>
              <a:t>Not </a:t>
            </a:r>
            <a:r>
              <a:rPr lang="en-US" sz="2000" b="0" i="0" u="none" strike="noStrike" baseline="0" dirty="0" err="1">
                <a:solidFill>
                  <a:srgbClr val="000000"/>
                </a:solidFill>
              </a:rPr>
              <a:t>c</a:t>
            </a:r>
            <a:r>
              <a:rPr lang="en-US" sz="2000" b="0" i="0" u="none" strike="noStrike" baseline="-25000" dirty="0" err="1">
                <a:solidFill>
                  <a:srgbClr val="000000"/>
                </a:solidFill>
              </a:rPr>
              <a:t>analyte</a:t>
            </a:r>
            <a:r>
              <a:rPr lang="en-US" sz="2000" b="0" i="0" u="none" strike="noStrike" baseline="0" dirty="0">
                <a:solidFill>
                  <a:srgbClr val="000000"/>
                </a:solidFill>
              </a:rPr>
              <a:t>/</a:t>
            </a:r>
            <a:r>
              <a:rPr lang="en-US" sz="2000" b="0" i="0" u="none" strike="noStrike" baseline="0" dirty="0" err="1">
                <a:solidFill>
                  <a:srgbClr val="000000"/>
                </a:solidFill>
              </a:rPr>
              <a:t>c</a:t>
            </a:r>
            <a:r>
              <a:rPr lang="en-US" sz="2000" b="0" i="0" u="none" strike="noStrike" baseline="-25000" dirty="0" err="1">
                <a:solidFill>
                  <a:srgbClr val="000000"/>
                </a:solidFill>
              </a:rPr>
              <a:t>matrix</a:t>
            </a:r>
            <a:r>
              <a:rPr lang="en-US" sz="2000" b="0" i="0" u="none" strike="noStrike" baseline="0" dirty="0">
                <a:solidFill>
                  <a:srgbClr val="000000"/>
                </a:solidFill>
              </a:rPr>
              <a:t>, but </a:t>
            </a:r>
            <a:r>
              <a:rPr lang="en-US" sz="2000" b="0" i="0" u="none" strike="noStrike" baseline="0" dirty="0" err="1">
                <a:solidFill>
                  <a:srgbClr val="000000"/>
                </a:solidFill>
              </a:rPr>
              <a:t>c</a:t>
            </a:r>
            <a:r>
              <a:rPr lang="en-US" sz="2000" b="0" i="0" u="none" strike="noStrike" baseline="-25000" dirty="0" err="1">
                <a:solidFill>
                  <a:srgbClr val="000000"/>
                </a:solidFill>
              </a:rPr>
              <a:t>matrix</a:t>
            </a:r>
            <a:r>
              <a:rPr lang="cs-CZ" sz="2000" b="0" i="0" u="none" strike="noStrike" baseline="-25000" dirty="0">
                <a:solidFill>
                  <a:srgbClr val="000000"/>
                </a:solidFill>
              </a:rPr>
              <a:t> </a:t>
            </a:r>
            <a:r>
              <a:rPr lang="en-US" sz="2000" b="0" i="0" u="none" strike="noStrike" baseline="0" dirty="0">
                <a:solidFill>
                  <a:srgbClr val="000000"/>
                </a:solidFill>
              </a:rPr>
              <a:t>is determining factor</a:t>
            </a:r>
          </a:p>
          <a:p>
            <a:r>
              <a:rPr lang="cs-CZ" sz="2000" dirty="0">
                <a:solidFill>
                  <a:srgbClr val="000000"/>
                </a:solidFill>
              </a:rPr>
              <a:t>          - </a:t>
            </a:r>
            <a:r>
              <a:rPr lang="cs-CZ" sz="2000" b="0" i="0" u="none" strike="noStrike" baseline="0" dirty="0" err="1">
                <a:solidFill>
                  <a:srgbClr val="000000"/>
                </a:solidFill>
              </a:rPr>
              <a:t>Deterioration</a:t>
            </a:r>
            <a:r>
              <a:rPr lang="cs-CZ" sz="2000" b="0" i="0" u="none" strike="noStrike" baseline="0" dirty="0">
                <a:solidFill>
                  <a:srgbClr val="000000"/>
                </a:solidFill>
              </a:rPr>
              <a:t> </a:t>
            </a:r>
            <a:r>
              <a:rPr lang="cs-CZ" sz="2000" b="0" i="0" u="none" strike="noStrike" baseline="0" dirty="0" err="1">
                <a:solidFill>
                  <a:srgbClr val="000000"/>
                </a:solidFill>
              </a:rPr>
              <a:t>of</a:t>
            </a:r>
            <a:r>
              <a:rPr lang="cs-CZ" sz="2000" b="0" i="0" u="none" strike="noStrike" baseline="0" dirty="0">
                <a:solidFill>
                  <a:srgbClr val="000000"/>
                </a:solidFill>
              </a:rPr>
              <a:t> </a:t>
            </a:r>
            <a:r>
              <a:rPr lang="cs-CZ" sz="2000" b="0" i="0" u="none" strike="noStrike" baseline="0" dirty="0" err="1">
                <a:solidFill>
                  <a:srgbClr val="000000"/>
                </a:solidFill>
              </a:rPr>
              <a:t>LODs</a:t>
            </a:r>
            <a:endParaRPr lang="cs-CZ" sz="2000" b="0" i="0" u="none" strike="noStrike" baseline="0" dirty="0">
              <a:solidFill>
                <a:srgbClr val="000000"/>
              </a:solidFill>
            </a:endParaRPr>
          </a:p>
          <a:p>
            <a:pPr marL="342900" indent="-342900">
              <a:buFont typeface="Arial" panose="020B0604020202020204" pitchFamily="34" charset="0"/>
              <a:buChar char="•"/>
            </a:pPr>
            <a:r>
              <a:rPr lang="cs-CZ" sz="2000" b="1" i="0" u="none" strike="noStrike" baseline="0" dirty="0">
                <a:solidFill>
                  <a:srgbClr val="000000"/>
                </a:solidFill>
              </a:rPr>
              <a:t>Use </a:t>
            </a:r>
            <a:r>
              <a:rPr lang="cs-CZ" sz="2000" b="1" i="0" u="none" strike="noStrike" baseline="0" dirty="0" err="1">
                <a:solidFill>
                  <a:srgbClr val="000000"/>
                </a:solidFill>
              </a:rPr>
              <a:t>of</a:t>
            </a:r>
            <a:r>
              <a:rPr lang="cs-CZ" sz="2000" b="1" i="0" u="none" strike="noStrike" baseline="0" dirty="0">
                <a:solidFill>
                  <a:srgbClr val="000000"/>
                </a:solidFill>
              </a:rPr>
              <a:t> </a:t>
            </a:r>
            <a:r>
              <a:rPr lang="cs-CZ" sz="2000" b="1" i="0" u="none" strike="noStrike" baseline="0" dirty="0" err="1">
                <a:solidFill>
                  <a:srgbClr val="000000"/>
                </a:solidFill>
              </a:rPr>
              <a:t>internal</a:t>
            </a:r>
            <a:r>
              <a:rPr lang="cs-CZ" sz="2000" b="1" i="0" u="none" strike="noStrike" baseline="0" dirty="0">
                <a:solidFill>
                  <a:srgbClr val="000000"/>
                </a:solidFill>
              </a:rPr>
              <a:t> standard</a:t>
            </a:r>
          </a:p>
          <a:p>
            <a:pPr marL="342900" indent="-342900">
              <a:buFont typeface="Arial" panose="020B0604020202020204" pitchFamily="34" charset="0"/>
              <a:buChar char="•"/>
            </a:pPr>
            <a:r>
              <a:rPr lang="cs-CZ" sz="2000" b="1" i="0" u="none" strike="noStrike" baseline="0" dirty="0" err="1">
                <a:solidFill>
                  <a:srgbClr val="000000"/>
                </a:solidFill>
              </a:rPr>
              <a:t>Appropriate</a:t>
            </a:r>
            <a:r>
              <a:rPr lang="cs-CZ" sz="2000" b="1" i="0" u="none" strike="noStrike" baseline="0" dirty="0">
                <a:solidFill>
                  <a:srgbClr val="000000"/>
                </a:solidFill>
              </a:rPr>
              <a:t> </a:t>
            </a:r>
            <a:r>
              <a:rPr lang="cs-CZ" sz="2000" b="1" i="0" u="none" strike="noStrike" baseline="0" dirty="0" err="1">
                <a:solidFill>
                  <a:srgbClr val="000000"/>
                </a:solidFill>
              </a:rPr>
              <a:t>calibration</a:t>
            </a:r>
            <a:r>
              <a:rPr lang="cs-CZ" sz="2000" b="1" i="0" u="none" strike="noStrike" baseline="0" dirty="0">
                <a:solidFill>
                  <a:srgbClr val="000000"/>
                </a:solidFill>
              </a:rPr>
              <a:t> </a:t>
            </a:r>
            <a:r>
              <a:rPr lang="cs-CZ" sz="2000" b="1" i="0" u="none" strike="noStrike" baseline="0" dirty="0" err="1">
                <a:solidFill>
                  <a:srgbClr val="000000"/>
                </a:solidFill>
              </a:rPr>
              <a:t>techniques</a:t>
            </a:r>
            <a:endParaRPr lang="cs-CZ" sz="2000" b="1" i="0" u="none" strike="noStrike" baseline="0" dirty="0">
              <a:solidFill>
                <a:srgbClr val="000000"/>
              </a:solidFill>
            </a:endParaRPr>
          </a:p>
          <a:p>
            <a:r>
              <a:rPr lang="cs-CZ" sz="2000" dirty="0">
                <a:solidFill>
                  <a:srgbClr val="000000"/>
                </a:solidFill>
              </a:rPr>
              <a:t>          - </a:t>
            </a:r>
            <a:r>
              <a:rPr lang="cs-CZ" sz="2000" b="0" i="0" u="none" strike="noStrike" baseline="0" dirty="0">
                <a:solidFill>
                  <a:srgbClr val="000000"/>
                </a:solidFill>
              </a:rPr>
              <a:t>Single standard </a:t>
            </a:r>
            <a:r>
              <a:rPr lang="cs-CZ" sz="2000" b="0" i="0" u="none" strike="noStrike" baseline="0" dirty="0" err="1">
                <a:solidFill>
                  <a:srgbClr val="000000"/>
                </a:solidFill>
              </a:rPr>
              <a:t>addition</a:t>
            </a:r>
            <a:endParaRPr lang="cs-CZ" sz="2000" b="0" i="0" u="none" strike="noStrike" baseline="0" dirty="0">
              <a:solidFill>
                <a:srgbClr val="000000"/>
              </a:solidFill>
            </a:endParaRPr>
          </a:p>
          <a:p>
            <a:r>
              <a:rPr lang="cs-CZ" sz="2000" dirty="0">
                <a:solidFill>
                  <a:srgbClr val="000000"/>
                </a:solidFill>
              </a:rPr>
              <a:t>          - </a:t>
            </a:r>
            <a:r>
              <a:rPr lang="cs-CZ" sz="2000" b="0" i="0" u="none" strike="noStrike" baseline="0" dirty="0">
                <a:solidFill>
                  <a:srgbClr val="000000"/>
                </a:solidFill>
              </a:rPr>
              <a:t>Isotope </a:t>
            </a:r>
            <a:r>
              <a:rPr lang="cs-CZ" sz="2000" b="0" i="0" u="none" strike="noStrike" baseline="0" dirty="0" err="1">
                <a:solidFill>
                  <a:srgbClr val="000000"/>
                </a:solidFill>
              </a:rPr>
              <a:t>dilution</a:t>
            </a:r>
            <a:endParaRPr lang="cs-CZ" sz="2000" b="0" i="0" u="none" strike="noStrike" baseline="0" dirty="0">
              <a:solidFill>
                <a:srgbClr val="000000"/>
              </a:solidFill>
            </a:endParaRPr>
          </a:p>
        </p:txBody>
      </p:sp>
      <p:pic>
        <p:nvPicPr>
          <p:cNvPr id="4" name="Zvuk 3">
            <a:hlinkClick r:id="" action="ppaction://media"/>
            <a:extLst>
              <a:ext uri="{FF2B5EF4-FFF2-40B4-BE49-F238E27FC236}">
                <a16:creationId xmlns:a16="http://schemas.microsoft.com/office/drawing/2014/main" id="{9AB035A6-03C2-276F-4751-064FA1EB6EF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3762273"/>
      </p:ext>
    </p:extLst>
  </p:cSld>
  <p:clrMapOvr>
    <a:masterClrMapping/>
  </p:clrMapOvr>
  <mc:AlternateContent xmlns:mc="http://schemas.openxmlformats.org/markup-compatibility/2006">
    <mc:Choice xmlns:p14="http://schemas.microsoft.com/office/powerpoint/2010/main" Requires="p14">
      <p:transition spd="slow" p14:dur="2000" advTm="246711"/>
    </mc:Choice>
    <mc:Fallback>
      <p:transition spd="slow" advTm="246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825" x="1868488" y="6761163"/>
          <p14:tracePt t="1830" x="1912938" y="6665913"/>
          <p14:tracePt t="1842" x="2043113" y="6359525"/>
          <p14:tracePt t="1844" x="2087563" y="6229350"/>
          <p14:tracePt t="1859" x="2489200" y="5521325"/>
          <p14:tracePt t="1860" x="2716213" y="5224463"/>
          <p14:tracePt t="1876" x="3895725" y="3922713"/>
          <p14:tracePt t="1892" x="5432425" y="2393950"/>
          <p14:tracePt t="1908" x="6943725" y="977900"/>
          <p14:tracePt t="3571" x="8620125" y="44450"/>
          <p14:tracePt t="3574" x="8620125" y="104775"/>
          <p14:tracePt t="3579" x="8628063" y="166688"/>
          <p14:tracePt t="3595" x="8637588" y="436563"/>
          <p14:tracePt t="3612" x="8672513" y="646113"/>
          <p14:tracePt t="3629" x="8707438" y="865188"/>
          <p14:tracePt t="3630" x="8715375" y="917575"/>
          <p14:tracePt t="3649" x="8767763" y="1117600"/>
          <p14:tracePt t="3654" x="8777288" y="1169988"/>
          <p14:tracePt t="3657" x="8785225" y="1187450"/>
          <p14:tracePt t="3665" x="8802688" y="1257300"/>
          <p14:tracePt t="3684" x="8820150" y="1354138"/>
          <p14:tracePt t="3701" x="8837613" y="1389063"/>
          <p14:tracePt t="3706" x="8837613" y="1398588"/>
          <p14:tracePt t="3710" x="8837613" y="1406525"/>
          <p14:tracePt t="3714" x="8837613" y="1416050"/>
          <p14:tracePt t="3720" x="8847138" y="1423988"/>
          <p14:tracePt t="3734" x="8847138" y="1433513"/>
          <p14:tracePt t="3747" x="8847138" y="1441450"/>
          <p14:tracePt t="3803" x="8847138" y="1450975"/>
          <p14:tracePt t="4657" x="8890000" y="1493838"/>
          <p14:tracePt t="4667" x="9126538" y="1685925"/>
          <p14:tracePt t="4671" x="9223375" y="1765300"/>
          <p14:tracePt t="4673" x="9328150" y="1852613"/>
          <p14:tracePt t="4675" x="9450388" y="1939925"/>
          <p14:tracePt t="4681" x="9563100" y="2035175"/>
          <p14:tracePt t="4683" x="9685338" y="2139950"/>
          <p14:tracePt t="4695" x="10174288" y="2481263"/>
          <p14:tracePt t="4712" x="10777538" y="2892425"/>
          <p14:tracePt t="4729" x="11239500" y="3179763"/>
          <p14:tracePt t="4730" x="11344275" y="3241675"/>
          <p14:tracePt t="4745" x="11650663" y="3398838"/>
          <p14:tracePt t="4746" x="11745913" y="3451225"/>
          <p14:tracePt t="4762" x="12147550" y="3686175"/>
          <p14:tracePt t="5354" x="11877675" y="5319713"/>
          <p14:tracePt t="5356" x="11685588" y="5407025"/>
          <p14:tracePt t="5362" x="11483975" y="5513388"/>
          <p14:tracePt t="5367" x="11266488" y="5678488"/>
          <p14:tracePt t="5369" x="11022013" y="5897563"/>
          <p14:tracePt t="5379" x="10567988" y="6324600"/>
          <p14:tracePt t="5380" x="10313988" y="6586538"/>
          <p14:tracePt t="7597"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a:extLst>
              <a:ext uri="{FF2B5EF4-FFF2-40B4-BE49-F238E27FC236}">
                <a16:creationId xmlns:a16="http://schemas.microsoft.com/office/drawing/2014/main" id="{F675538E-EDF8-4E13-9A9F-9E50C665BF9F}"/>
              </a:ext>
            </a:extLst>
          </p:cNvPr>
          <p:cNvSpPr txBox="1">
            <a:spLocks/>
          </p:cNvSpPr>
          <p:nvPr/>
        </p:nvSpPr>
        <p:spPr>
          <a:xfrm>
            <a:off x="926431" y="373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400" b="1" dirty="0"/>
              <a:t>Non-</a:t>
            </a:r>
            <a:r>
              <a:rPr lang="cs-CZ" sz="4400" b="1" dirty="0" err="1"/>
              <a:t>spectral</a:t>
            </a:r>
            <a:r>
              <a:rPr lang="cs-CZ" sz="4400" b="1" dirty="0"/>
              <a:t> </a:t>
            </a:r>
            <a:r>
              <a:rPr lang="cs-CZ" sz="4400" b="1" dirty="0" err="1"/>
              <a:t>interferences</a:t>
            </a:r>
            <a:br>
              <a:rPr lang="cs-CZ" b="1" dirty="0"/>
            </a:br>
            <a:r>
              <a:rPr lang="cs-CZ" sz="2400" dirty="0"/>
              <a:t>matrix </a:t>
            </a:r>
            <a:r>
              <a:rPr lang="cs-CZ" sz="2400" dirty="0" err="1"/>
              <a:t>effect</a:t>
            </a:r>
            <a:endParaRPr lang="cs-CZ" sz="2400" dirty="0"/>
          </a:p>
        </p:txBody>
      </p:sp>
      <p:sp>
        <p:nvSpPr>
          <p:cNvPr id="7" name="TextovéPole 6">
            <a:extLst>
              <a:ext uri="{FF2B5EF4-FFF2-40B4-BE49-F238E27FC236}">
                <a16:creationId xmlns:a16="http://schemas.microsoft.com/office/drawing/2014/main" id="{001A9727-CAEA-4FFE-84B6-948643A8A970}"/>
              </a:ext>
            </a:extLst>
          </p:cNvPr>
          <p:cNvSpPr txBox="1"/>
          <p:nvPr/>
        </p:nvSpPr>
        <p:spPr>
          <a:xfrm>
            <a:off x="1499275" y="2064910"/>
            <a:ext cx="6094206" cy="461665"/>
          </a:xfrm>
          <a:prstGeom prst="rect">
            <a:avLst/>
          </a:prstGeom>
          <a:noFill/>
        </p:spPr>
        <p:txBody>
          <a:bodyPr wrap="square">
            <a:spAutoFit/>
          </a:bodyPr>
          <a:lstStyle/>
          <a:p>
            <a:r>
              <a:rPr lang="cs-CZ" sz="2400" b="1" i="0" u="none" strike="noStrike" baseline="0" dirty="0">
                <a:solidFill>
                  <a:srgbClr val="FF0000"/>
                </a:solidFill>
              </a:rPr>
              <a:t>Use </a:t>
            </a:r>
            <a:r>
              <a:rPr lang="cs-CZ" sz="2400" b="1" i="0" u="none" strike="noStrike" baseline="0" dirty="0" err="1">
                <a:solidFill>
                  <a:srgbClr val="FF0000"/>
                </a:solidFill>
              </a:rPr>
              <a:t>of</a:t>
            </a:r>
            <a:r>
              <a:rPr lang="cs-CZ" sz="2400" b="1" i="0" u="none" strike="noStrike" baseline="0" dirty="0">
                <a:solidFill>
                  <a:srgbClr val="FF0000"/>
                </a:solidFill>
              </a:rPr>
              <a:t> </a:t>
            </a:r>
            <a:r>
              <a:rPr lang="cs-CZ" sz="2400" b="1" i="0" u="none" strike="noStrike" baseline="0" dirty="0" err="1">
                <a:solidFill>
                  <a:srgbClr val="FF0000"/>
                </a:solidFill>
              </a:rPr>
              <a:t>internal</a:t>
            </a:r>
            <a:r>
              <a:rPr lang="cs-CZ" sz="2400" b="1" i="0" u="none" strike="noStrike" baseline="0" dirty="0">
                <a:solidFill>
                  <a:srgbClr val="FF0000"/>
                </a:solidFill>
              </a:rPr>
              <a:t> standard:</a:t>
            </a:r>
            <a:endParaRPr lang="en-US" sz="2400" b="1" i="0" u="none" strike="noStrike" baseline="0" dirty="0">
              <a:solidFill>
                <a:srgbClr val="FF0000"/>
              </a:solidFill>
            </a:endParaRPr>
          </a:p>
        </p:txBody>
      </p:sp>
      <p:sp>
        <p:nvSpPr>
          <p:cNvPr id="8" name="TextovéPole 7">
            <a:extLst>
              <a:ext uri="{FF2B5EF4-FFF2-40B4-BE49-F238E27FC236}">
                <a16:creationId xmlns:a16="http://schemas.microsoft.com/office/drawing/2014/main" id="{ED42D6BA-F9B7-473C-8852-810FA40166B5}"/>
              </a:ext>
            </a:extLst>
          </p:cNvPr>
          <p:cNvSpPr txBox="1"/>
          <p:nvPr/>
        </p:nvSpPr>
        <p:spPr>
          <a:xfrm>
            <a:off x="1602745" y="2719688"/>
            <a:ext cx="9839286" cy="378565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b="1" i="0" u="none" strike="noStrike" baseline="0" dirty="0">
                <a:solidFill>
                  <a:srgbClr val="000000"/>
                </a:solidFill>
              </a:rPr>
              <a:t>Element</a:t>
            </a:r>
            <a:r>
              <a:rPr lang="en-US" sz="2000" b="0" i="0" u="none" strike="noStrike" baseline="0" dirty="0">
                <a:solidFill>
                  <a:srgbClr val="000000"/>
                </a:solidFill>
              </a:rPr>
              <a:t> (same concentration) </a:t>
            </a:r>
            <a:r>
              <a:rPr lang="en-US" sz="2000" b="1" i="0" u="none" strike="noStrike" baseline="0" dirty="0">
                <a:solidFill>
                  <a:srgbClr val="000000"/>
                </a:solidFill>
              </a:rPr>
              <a:t>added to</a:t>
            </a:r>
            <a:r>
              <a:rPr lang="cs-CZ" sz="2000" b="1" i="0" u="none" strike="noStrike" baseline="0" dirty="0">
                <a:solidFill>
                  <a:srgbClr val="000000"/>
                </a:solidFill>
              </a:rPr>
              <a:t> sample, standard, </a:t>
            </a:r>
            <a:r>
              <a:rPr lang="cs-CZ" sz="2000" b="1" i="0" u="none" strike="noStrike" baseline="0" dirty="0" err="1">
                <a:solidFill>
                  <a:srgbClr val="000000"/>
                </a:solidFill>
              </a:rPr>
              <a:t>blank</a:t>
            </a:r>
            <a:endParaRPr lang="cs-CZ" sz="2000" b="1" i="0" u="none" strike="noStrike" baseline="0" dirty="0">
              <a:solidFill>
                <a:srgbClr val="000000"/>
              </a:solidFill>
            </a:endParaRPr>
          </a:p>
          <a:p>
            <a:pPr marL="285750" indent="-285750">
              <a:spcAft>
                <a:spcPts val="600"/>
              </a:spcAft>
              <a:buFont typeface="Arial" panose="020B0604020202020204" pitchFamily="34" charset="0"/>
              <a:buChar char="•"/>
            </a:pPr>
            <a:r>
              <a:rPr lang="cs-CZ" sz="2000" b="0" i="0" u="none" strike="noStrike" baseline="0" dirty="0" err="1">
                <a:solidFill>
                  <a:srgbClr val="000000"/>
                </a:solidFill>
              </a:rPr>
              <a:t>Assumption</a:t>
            </a:r>
            <a:r>
              <a:rPr lang="cs-CZ" sz="2000" b="0" i="0" u="none" strike="noStrike" baseline="0" dirty="0">
                <a:solidFill>
                  <a:srgbClr val="000000"/>
                </a:solidFill>
              </a:rPr>
              <a:t> </a:t>
            </a:r>
            <a:r>
              <a:rPr lang="cs-CZ" sz="2000" dirty="0">
                <a:solidFill>
                  <a:srgbClr val="000000"/>
                </a:solidFill>
              </a:rPr>
              <a:t>- </a:t>
            </a:r>
            <a:r>
              <a:rPr lang="cs-CZ" sz="2000" b="0" i="0" u="none" strike="noStrike" baseline="0" dirty="0" err="1">
                <a:solidFill>
                  <a:srgbClr val="000000"/>
                </a:solidFill>
              </a:rPr>
              <a:t>Undergoes</a:t>
            </a:r>
            <a:r>
              <a:rPr lang="cs-CZ" sz="2000" b="0" i="0" u="none" strike="noStrike" baseline="0" dirty="0">
                <a:solidFill>
                  <a:srgbClr val="000000"/>
                </a:solidFill>
              </a:rPr>
              <a:t> </a:t>
            </a:r>
            <a:r>
              <a:rPr lang="cs-CZ" sz="2000" b="0" i="0" u="none" strike="noStrike" baseline="0" dirty="0" err="1">
                <a:solidFill>
                  <a:srgbClr val="000000"/>
                </a:solidFill>
              </a:rPr>
              <a:t>same</a:t>
            </a:r>
            <a:r>
              <a:rPr lang="cs-CZ" sz="2000" b="0" i="0" u="none" strike="noStrike" baseline="0" dirty="0">
                <a:solidFill>
                  <a:srgbClr val="000000"/>
                </a:solidFill>
              </a:rPr>
              <a:t> </a:t>
            </a:r>
            <a:r>
              <a:rPr lang="cs-CZ" sz="2000" b="0" i="0" u="none" strike="noStrike" baseline="0" dirty="0" err="1">
                <a:solidFill>
                  <a:srgbClr val="000000"/>
                </a:solidFill>
              </a:rPr>
              <a:t>suppression</a:t>
            </a:r>
            <a:r>
              <a:rPr lang="cs-CZ" sz="2000" b="0" i="0" u="none" strike="noStrike" baseline="0" dirty="0">
                <a:solidFill>
                  <a:srgbClr val="000000"/>
                </a:solidFill>
              </a:rPr>
              <a:t> / </a:t>
            </a:r>
            <a:r>
              <a:rPr lang="cs-CZ" sz="2000" b="0" i="0" u="none" strike="noStrike" baseline="0" dirty="0" err="1">
                <a:solidFill>
                  <a:srgbClr val="000000"/>
                </a:solidFill>
              </a:rPr>
              <a:t>enhancement</a:t>
            </a:r>
            <a:r>
              <a:rPr lang="cs-CZ" sz="2000" b="0" i="0" u="none" strike="noStrike" baseline="0" dirty="0">
                <a:solidFill>
                  <a:srgbClr val="000000"/>
                </a:solidFill>
              </a:rPr>
              <a:t> as analyte</a:t>
            </a:r>
          </a:p>
          <a:p>
            <a:pPr marL="285750" indent="-285750">
              <a:spcAft>
                <a:spcPts val="600"/>
              </a:spcAft>
              <a:buFont typeface="Arial" panose="020B0604020202020204" pitchFamily="34" charset="0"/>
              <a:buChar char="•"/>
            </a:pPr>
            <a:r>
              <a:rPr lang="cs-CZ" sz="2000" b="0" i="0" u="none" strike="noStrike" baseline="0" dirty="0" err="1">
                <a:solidFill>
                  <a:srgbClr val="000000"/>
                </a:solidFill>
              </a:rPr>
              <a:t>Selection</a:t>
            </a:r>
            <a:r>
              <a:rPr lang="cs-CZ" sz="2000" b="0" i="0" u="none" strike="noStrike" baseline="0" dirty="0">
                <a:solidFill>
                  <a:srgbClr val="000000"/>
                </a:solidFill>
              </a:rPr>
              <a:t> - </a:t>
            </a:r>
            <a:r>
              <a:rPr lang="en-US" sz="2000" b="0" i="0" u="none" strike="noStrike" baseline="0" dirty="0">
                <a:solidFill>
                  <a:srgbClr val="000000"/>
                </a:solidFill>
              </a:rPr>
              <a:t>Most important criterion: </a:t>
            </a:r>
            <a:r>
              <a:rPr lang="en-US" sz="2000" b="1" i="0" u="none" strike="noStrike" baseline="0" dirty="0"/>
              <a:t>close agreement in m/z</a:t>
            </a:r>
          </a:p>
          <a:p>
            <a:pPr marL="285750" indent="-285750">
              <a:spcAft>
                <a:spcPts val="600"/>
              </a:spcAft>
              <a:buFont typeface="Arial" panose="020B0604020202020204" pitchFamily="34" charset="0"/>
              <a:buChar char="•"/>
            </a:pPr>
            <a:r>
              <a:rPr lang="cs-CZ" sz="2000" b="0" i="0" u="none" strike="noStrike" baseline="0" dirty="0" err="1">
                <a:solidFill>
                  <a:srgbClr val="000000"/>
                </a:solidFill>
              </a:rPr>
              <a:t>Further</a:t>
            </a:r>
            <a:r>
              <a:rPr lang="cs-CZ" sz="2000" b="0" i="0" u="none" strike="noStrike" baseline="0" dirty="0">
                <a:solidFill>
                  <a:srgbClr val="000000"/>
                </a:solidFill>
              </a:rPr>
              <a:t> </a:t>
            </a:r>
            <a:r>
              <a:rPr lang="cs-CZ" sz="2000" b="0" i="0" u="none" strike="noStrike" baseline="0" dirty="0" err="1">
                <a:solidFill>
                  <a:srgbClr val="000000"/>
                </a:solidFill>
              </a:rPr>
              <a:t>conditions</a:t>
            </a:r>
            <a:endParaRPr lang="cs-CZ" sz="2000" b="0" i="0" u="none" strike="noStrike" baseline="0" dirty="0">
              <a:solidFill>
                <a:srgbClr val="000000"/>
              </a:solidFill>
            </a:endParaRPr>
          </a:p>
          <a:p>
            <a:pPr>
              <a:spcAft>
                <a:spcPts val="600"/>
              </a:spcAft>
            </a:pPr>
            <a:r>
              <a:rPr lang="cs-CZ" sz="2000" dirty="0">
                <a:solidFill>
                  <a:srgbClr val="000000"/>
                </a:solidFill>
              </a:rPr>
              <a:t>	</a:t>
            </a:r>
            <a:r>
              <a:rPr lang="cs-CZ" sz="2000" b="1" i="0" u="none" strike="noStrike" baseline="0" dirty="0">
                <a:solidFill>
                  <a:srgbClr val="000000"/>
                </a:solidFill>
              </a:rPr>
              <a:t>Not </a:t>
            </a:r>
            <a:r>
              <a:rPr lang="cs-CZ" sz="2000" b="1" i="0" u="none" strike="noStrike" baseline="0" dirty="0" err="1">
                <a:solidFill>
                  <a:srgbClr val="000000"/>
                </a:solidFill>
              </a:rPr>
              <a:t>present</a:t>
            </a:r>
            <a:r>
              <a:rPr lang="cs-CZ" sz="2000" b="1" i="0" u="none" strike="noStrike" baseline="0" dirty="0">
                <a:solidFill>
                  <a:srgbClr val="000000"/>
                </a:solidFill>
              </a:rPr>
              <a:t> in sample</a:t>
            </a:r>
          </a:p>
          <a:p>
            <a:pPr>
              <a:spcAft>
                <a:spcPts val="600"/>
              </a:spcAft>
            </a:pPr>
            <a:r>
              <a:rPr lang="cs-CZ" sz="2000" dirty="0">
                <a:solidFill>
                  <a:srgbClr val="000000"/>
                </a:solidFill>
              </a:rPr>
              <a:t>	</a:t>
            </a:r>
            <a:r>
              <a:rPr lang="cs-CZ" sz="2000" b="0" i="0" u="none" strike="noStrike" baseline="0" dirty="0">
                <a:solidFill>
                  <a:srgbClr val="000000"/>
                </a:solidFill>
              </a:rPr>
              <a:t>No </a:t>
            </a:r>
            <a:r>
              <a:rPr lang="cs-CZ" sz="2000" b="0" i="0" u="none" strike="noStrike" baseline="0" dirty="0" err="1">
                <a:solidFill>
                  <a:srgbClr val="000000"/>
                </a:solidFill>
              </a:rPr>
              <a:t>precipitation</a:t>
            </a:r>
            <a:r>
              <a:rPr lang="cs-CZ" sz="2000" b="0" i="0" u="none" strike="noStrike" baseline="0" dirty="0">
                <a:solidFill>
                  <a:srgbClr val="000000"/>
                </a:solidFill>
              </a:rPr>
              <a:t>, no </a:t>
            </a:r>
            <a:r>
              <a:rPr lang="cs-CZ" sz="2000" b="0" i="0" u="none" strike="noStrike" baseline="0" dirty="0" err="1">
                <a:solidFill>
                  <a:srgbClr val="000000"/>
                </a:solidFill>
              </a:rPr>
              <a:t>volatilization</a:t>
            </a:r>
            <a:endParaRPr lang="cs-CZ" sz="2000" b="0" i="0" u="none" strike="noStrike" baseline="0" dirty="0">
              <a:solidFill>
                <a:srgbClr val="000000"/>
              </a:solidFill>
            </a:endParaRPr>
          </a:p>
          <a:p>
            <a:pPr>
              <a:spcAft>
                <a:spcPts val="600"/>
              </a:spcAft>
            </a:pPr>
            <a:r>
              <a:rPr lang="cs-CZ" sz="2000" dirty="0">
                <a:solidFill>
                  <a:srgbClr val="000000"/>
                </a:solidFill>
              </a:rPr>
              <a:t>	</a:t>
            </a:r>
            <a:r>
              <a:rPr lang="cs-CZ" sz="2000" b="0" i="0" u="none" strike="noStrike" baseline="0" dirty="0">
                <a:solidFill>
                  <a:srgbClr val="000000"/>
                </a:solidFill>
              </a:rPr>
              <a:t>No </a:t>
            </a:r>
            <a:r>
              <a:rPr lang="cs-CZ" sz="2000" b="0" i="0" u="none" strike="noStrike" baseline="0" dirty="0" err="1">
                <a:solidFill>
                  <a:srgbClr val="000000"/>
                </a:solidFill>
              </a:rPr>
              <a:t>spectral</a:t>
            </a:r>
            <a:r>
              <a:rPr lang="cs-CZ" sz="2000" b="0" i="0" u="none" strike="noStrike" baseline="0" dirty="0">
                <a:solidFill>
                  <a:srgbClr val="000000"/>
                </a:solidFill>
              </a:rPr>
              <a:t> </a:t>
            </a:r>
            <a:r>
              <a:rPr lang="cs-CZ" sz="2000" b="0" i="0" u="none" strike="noStrike" baseline="0" dirty="0" err="1">
                <a:solidFill>
                  <a:srgbClr val="000000"/>
                </a:solidFill>
              </a:rPr>
              <a:t>overlap</a:t>
            </a:r>
            <a:endParaRPr lang="cs-CZ" sz="2000" b="0" i="0" u="none" strike="noStrike" baseline="0" dirty="0">
              <a:solidFill>
                <a:srgbClr val="000000"/>
              </a:solidFill>
            </a:endParaRPr>
          </a:p>
          <a:p>
            <a:pPr marL="285750" indent="-285750">
              <a:spcAft>
                <a:spcPts val="600"/>
              </a:spcAft>
              <a:buFont typeface="Arial" panose="020B0604020202020204" pitchFamily="34" charset="0"/>
              <a:buChar char="•"/>
            </a:pPr>
            <a:r>
              <a:rPr lang="en-US" sz="2000" b="1" i="0" u="none" strike="noStrike" baseline="0" dirty="0">
                <a:solidFill>
                  <a:srgbClr val="FF0000"/>
                </a:solidFill>
              </a:rPr>
              <a:t>All calculations with </a:t>
            </a:r>
            <a:r>
              <a:rPr lang="en-US" sz="2000" b="1" i="0" u="none" strike="noStrike" baseline="0" dirty="0" err="1">
                <a:solidFill>
                  <a:srgbClr val="FF0000"/>
                </a:solidFill>
              </a:rPr>
              <a:t>I</a:t>
            </a:r>
            <a:r>
              <a:rPr lang="en-US" sz="2000" b="1" i="0" u="none" strike="noStrike" baseline="-25000" dirty="0" err="1">
                <a:solidFill>
                  <a:srgbClr val="FF0000"/>
                </a:solidFill>
              </a:rPr>
              <a:t>analyte</a:t>
            </a:r>
            <a:r>
              <a:rPr lang="en-US" sz="2000" b="1" i="0" u="none" strike="noStrike" baseline="0" dirty="0">
                <a:solidFill>
                  <a:srgbClr val="FF0000"/>
                </a:solidFill>
              </a:rPr>
              <a:t> / </a:t>
            </a:r>
            <a:r>
              <a:rPr lang="en-US" sz="2000" b="1" i="0" u="none" strike="noStrike" baseline="0" dirty="0" err="1">
                <a:solidFill>
                  <a:srgbClr val="FF0000"/>
                </a:solidFill>
              </a:rPr>
              <a:t>I</a:t>
            </a:r>
            <a:r>
              <a:rPr lang="en-US" sz="2000" b="1" i="0" u="none" strike="noStrike" baseline="-25000" dirty="0" err="1">
                <a:solidFill>
                  <a:srgbClr val="FF0000"/>
                </a:solidFill>
              </a:rPr>
              <a:t>internal</a:t>
            </a:r>
            <a:r>
              <a:rPr lang="en-US" sz="2000" b="1" i="0" u="none" strike="noStrike" baseline="-25000" dirty="0">
                <a:solidFill>
                  <a:srgbClr val="FF0000"/>
                </a:solidFill>
              </a:rPr>
              <a:t> standard</a:t>
            </a:r>
          </a:p>
          <a:p>
            <a:pPr marL="285750" indent="-285750">
              <a:spcAft>
                <a:spcPts val="600"/>
              </a:spcAft>
              <a:buFont typeface="Arial" panose="020B0604020202020204" pitchFamily="34" charset="0"/>
              <a:buChar char="•"/>
            </a:pPr>
            <a:r>
              <a:rPr lang="cs-CZ" sz="2000" b="0" i="0" u="none" strike="noStrike" baseline="0" dirty="0" err="1">
                <a:solidFill>
                  <a:srgbClr val="000000"/>
                </a:solidFill>
              </a:rPr>
              <a:t>Additional</a:t>
            </a:r>
            <a:r>
              <a:rPr lang="cs-CZ" sz="2000" b="0" i="0" u="none" strike="noStrike" baseline="0" dirty="0">
                <a:solidFill>
                  <a:srgbClr val="000000"/>
                </a:solidFill>
              </a:rPr>
              <a:t> </a:t>
            </a:r>
            <a:r>
              <a:rPr lang="cs-CZ" sz="2000" b="0" i="0" u="none" strike="noStrike" baseline="0" dirty="0" err="1">
                <a:solidFill>
                  <a:srgbClr val="000000"/>
                </a:solidFill>
              </a:rPr>
              <a:t>advantage</a:t>
            </a:r>
            <a:r>
              <a:rPr lang="cs-CZ" sz="2000" b="0" i="0" u="none" strike="noStrike" baseline="0" dirty="0">
                <a:solidFill>
                  <a:srgbClr val="000000"/>
                </a:solidFill>
              </a:rPr>
              <a:t>: </a:t>
            </a:r>
            <a:r>
              <a:rPr lang="cs-CZ" sz="2000" b="0" i="0" u="none" strike="noStrike" baseline="0" dirty="0" err="1">
                <a:solidFill>
                  <a:srgbClr val="000000"/>
                </a:solidFill>
              </a:rPr>
              <a:t>improved</a:t>
            </a:r>
            <a:r>
              <a:rPr lang="cs-CZ" sz="2000" b="0" i="0" u="none" strike="noStrike" baseline="0" dirty="0">
                <a:solidFill>
                  <a:srgbClr val="000000"/>
                </a:solidFill>
              </a:rPr>
              <a:t> </a:t>
            </a:r>
            <a:r>
              <a:rPr lang="cs-CZ" sz="2000" b="0" i="0" u="none" strike="noStrike" baseline="0" dirty="0" err="1">
                <a:solidFill>
                  <a:srgbClr val="000000"/>
                </a:solidFill>
              </a:rPr>
              <a:t>precision</a:t>
            </a:r>
            <a:r>
              <a:rPr lang="cs-CZ" sz="2000" dirty="0">
                <a:solidFill>
                  <a:srgbClr val="000000"/>
                </a:solidFill>
              </a:rPr>
              <a:t> - </a:t>
            </a:r>
            <a:r>
              <a:rPr lang="cs-CZ" sz="2000" b="0" i="0" u="none" strike="noStrike" baseline="0" dirty="0" err="1">
                <a:solidFill>
                  <a:srgbClr val="000000"/>
                </a:solidFill>
              </a:rPr>
              <a:t>Correction</a:t>
            </a:r>
            <a:r>
              <a:rPr lang="cs-CZ" sz="2000" b="0" i="0" u="none" strike="noStrike" baseline="0" dirty="0">
                <a:solidFill>
                  <a:srgbClr val="000000"/>
                </a:solidFill>
              </a:rPr>
              <a:t> </a:t>
            </a:r>
            <a:r>
              <a:rPr lang="cs-CZ" sz="2000" b="0" i="0" u="none" strike="noStrike" baseline="0" dirty="0" err="1">
                <a:solidFill>
                  <a:srgbClr val="000000"/>
                </a:solidFill>
              </a:rPr>
              <a:t>for</a:t>
            </a:r>
            <a:r>
              <a:rPr lang="cs-CZ" sz="2000" b="0" i="0" u="none" strike="noStrike" baseline="0" dirty="0">
                <a:solidFill>
                  <a:srgbClr val="000000"/>
                </a:solidFill>
              </a:rPr>
              <a:t> </a:t>
            </a:r>
            <a:r>
              <a:rPr lang="cs-CZ" sz="2000" b="0" i="0" u="none" strike="noStrike" baseline="0" dirty="0" err="1">
                <a:solidFill>
                  <a:srgbClr val="000000"/>
                </a:solidFill>
              </a:rPr>
              <a:t>signal</a:t>
            </a:r>
            <a:r>
              <a:rPr lang="cs-CZ" sz="2000" b="0" i="0" u="none" strike="noStrike" baseline="0" dirty="0">
                <a:solidFill>
                  <a:srgbClr val="000000"/>
                </a:solidFill>
              </a:rPr>
              <a:t> drift &amp; instrument instability</a:t>
            </a:r>
          </a:p>
        </p:txBody>
      </p:sp>
      <p:pic>
        <p:nvPicPr>
          <p:cNvPr id="4" name="Zvuk 3">
            <a:hlinkClick r:id="" action="ppaction://media"/>
            <a:extLst>
              <a:ext uri="{FF2B5EF4-FFF2-40B4-BE49-F238E27FC236}">
                <a16:creationId xmlns:a16="http://schemas.microsoft.com/office/drawing/2014/main" id="{4D167328-AEF5-A8BC-C28B-C25856D7DCA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88538787"/>
      </p:ext>
    </p:extLst>
  </p:cSld>
  <p:clrMapOvr>
    <a:masterClrMapping/>
  </p:clrMapOvr>
  <mc:AlternateContent xmlns:mc="http://schemas.openxmlformats.org/markup-compatibility/2006">
    <mc:Choice xmlns:p14="http://schemas.microsoft.com/office/powerpoint/2010/main" Requires="p14">
      <p:transition spd="slow" p14:dur="2000" advTm="154791"/>
    </mc:Choice>
    <mc:Fallback>
      <p:transition spd="slow" advTm="154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E8EAD4D1-A7FB-44AA-8AC9-7AC2BFACA07C}"/>
              </a:ext>
            </a:extLst>
          </p:cNvPr>
          <p:cNvSpPr txBox="1">
            <a:spLocks/>
          </p:cNvSpPr>
          <p:nvPr/>
        </p:nvSpPr>
        <p:spPr>
          <a:xfrm>
            <a:off x="926431" y="3526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t>ICP-Q-MS Users Guide</a:t>
            </a:r>
            <a:br>
              <a:rPr lang="cs-CZ" b="1" dirty="0"/>
            </a:br>
            <a:r>
              <a:rPr lang="en-US" sz="2400" dirty="0"/>
              <a:t>Sample Collection and Preparation</a:t>
            </a:r>
            <a:endParaRPr lang="cs-CZ" sz="2400" dirty="0"/>
          </a:p>
        </p:txBody>
      </p:sp>
      <p:sp>
        <p:nvSpPr>
          <p:cNvPr id="9" name="TextovéPole 8">
            <a:extLst>
              <a:ext uri="{FF2B5EF4-FFF2-40B4-BE49-F238E27FC236}">
                <a16:creationId xmlns:a16="http://schemas.microsoft.com/office/drawing/2014/main" id="{E81B108C-2B1F-460B-B707-F7412A5A53C4}"/>
              </a:ext>
            </a:extLst>
          </p:cNvPr>
          <p:cNvSpPr txBox="1"/>
          <p:nvPr/>
        </p:nvSpPr>
        <p:spPr>
          <a:xfrm>
            <a:off x="926431" y="2622157"/>
            <a:ext cx="10406608" cy="2154436"/>
          </a:xfrm>
          <a:prstGeom prst="rect">
            <a:avLst/>
          </a:prstGeom>
          <a:noFill/>
        </p:spPr>
        <p:txBody>
          <a:bodyPr wrap="square">
            <a:spAutoFit/>
          </a:bodyPr>
          <a:lstStyle/>
          <a:p>
            <a:pPr>
              <a:spcAft>
                <a:spcPts val="600"/>
              </a:spcAft>
            </a:pPr>
            <a:r>
              <a:rPr lang="en-US" sz="2400" b="1" dirty="0">
                <a:solidFill>
                  <a:srgbClr val="FF0000"/>
                </a:solidFill>
                <a:effectLst/>
              </a:rPr>
              <a:t>No Particles:</a:t>
            </a:r>
            <a:r>
              <a:rPr lang="en-US" sz="2400" b="0" dirty="0">
                <a:solidFill>
                  <a:srgbClr val="FF0000"/>
                </a:solidFill>
                <a:effectLst/>
              </a:rPr>
              <a:t> </a:t>
            </a:r>
            <a:endParaRPr lang="cs-CZ" sz="2400" b="0" dirty="0">
              <a:solidFill>
                <a:srgbClr val="FF0000"/>
              </a:solidFill>
              <a:effectLst/>
            </a:endParaRPr>
          </a:p>
          <a:p>
            <a:pPr algn="just">
              <a:spcAft>
                <a:spcPts val="600"/>
              </a:spcAft>
            </a:pPr>
            <a:r>
              <a:rPr lang="en-US" sz="2000" b="0" i="0" dirty="0">
                <a:effectLst/>
              </a:rPr>
              <a:t>Samples for solution mode ICP-Q-MS should be particulate free in order to prevent clogging of sample tubing and the nebulizer capillaries (particularly for concentric and micro-concentric types). </a:t>
            </a:r>
            <a:endParaRPr lang="cs-CZ" sz="2000" b="0" i="0" dirty="0">
              <a:effectLst/>
            </a:endParaRPr>
          </a:p>
          <a:p>
            <a:pPr algn="just">
              <a:spcAft>
                <a:spcPts val="600"/>
              </a:spcAft>
            </a:pPr>
            <a:r>
              <a:rPr lang="en-US" sz="2000" b="0" i="0" dirty="0">
                <a:effectLst/>
              </a:rPr>
              <a:t>Samples containing solids (even nanoparticles) will not ionize the same way as liquid samples, and thus can negatively affect quantitative analysis. Particles may be removed by filtration or by centrifugation and decanting.</a:t>
            </a:r>
            <a:endParaRPr lang="cs-CZ" sz="2000" dirty="0"/>
          </a:p>
        </p:txBody>
      </p:sp>
      <p:pic>
        <p:nvPicPr>
          <p:cNvPr id="4" name="Zvuk 3">
            <a:hlinkClick r:id="" action="ppaction://media"/>
            <a:extLst>
              <a:ext uri="{FF2B5EF4-FFF2-40B4-BE49-F238E27FC236}">
                <a16:creationId xmlns:a16="http://schemas.microsoft.com/office/drawing/2014/main" id="{9139C169-AF2D-5B8E-7BC0-41B2E734C0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98771107"/>
      </p:ext>
    </p:extLst>
  </p:cSld>
  <p:clrMapOvr>
    <a:masterClrMapping/>
  </p:clrMapOvr>
  <mc:AlternateContent xmlns:mc="http://schemas.openxmlformats.org/markup-compatibility/2006">
    <mc:Choice xmlns:p14="http://schemas.microsoft.com/office/powerpoint/2010/main" Requires="p14">
      <p:transition spd="slow" p14:dur="2000" advTm="105735"/>
    </mc:Choice>
    <mc:Fallback>
      <p:transition spd="slow" advTm="105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E81B108C-2B1F-460B-B707-F7412A5A53C4}"/>
              </a:ext>
            </a:extLst>
          </p:cNvPr>
          <p:cNvSpPr txBox="1"/>
          <p:nvPr/>
        </p:nvSpPr>
        <p:spPr>
          <a:xfrm>
            <a:off x="980927" y="2728482"/>
            <a:ext cx="10406608" cy="1846659"/>
          </a:xfrm>
          <a:prstGeom prst="rect">
            <a:avLst/>
          </a:prstGeom>
          <a:noFill/>
        </p:spPr>
        <p:txBody>
          <a:bodyPr wrap="square">
            <a:spAutoFit/>
          </a:bodyPr>
          <a:lstStyle/>
          <a:p>
            <a:pPr>
              <a:spcAft>
                <a:spcPts val="600"/>
              </a:spcAft>
            </a:pPr>
            <a:r>
              <a:rPr lang="en-US" sz="2400" b="1" i="0" dirty="0">
                <a:solidFill>
                  <a:srgbClr val="FF0000"/>
                </a:solidFill>
                <a:effectLst/>
              </a:rPr>
              <a:t>Dilute Samples in 1-2</a:t>
            </a:r>
            <a:r>
              <a:rPr lang="cs-CZ" sz="2400" b="1" i="0" dirty="0">
                <a:solidFill>
                  <a:srgbClr val="FF0000"/>
                </a:solidFill>
                <a:effectLst/>
              </a:rPr>
              <a:t> </a:t>
            </a:r>
            <a:r>
              <a:rPr lang="en-US" sz="2400" b="1" i="0" dirty="0">
                <a:solidFill>
                  <a:srgbClr val="FF0000"/>
                </a:solidFill>
                <a:effectLst/>
              </a:rPr>
              <a:t>% Nitric Acid: </a:t>
            </a:r>
            <a:endParaRPr lang="cs-CZ" sz="2400" b="1" i="0" dirty="0">
              <a:solidFill>
                <a:srgbClr val="FF0000"/>
              </a:solidFill>
              <a:effectLst/>
            </a:endParaRPr>
          </a:p>
          <a:p>
            <a:pPr algn="just">
              <a:spcAft>
                <a:spcPts val="600"/>
              </a:spcAft>
            </a:pPr>
            <a:r>
              <a:rPr lang="en-US" sz="2000" b="0" i="0" dirty="0">
                <a:effectLst/>
              </a:rPr>
              <a:t>Sample solutions should ideally share a matrix similar to calibration standards. Commercially available single and multielement standards often have matrices comprised of 1-5% nitric acid.</a:t>
            </a:r>
            <a:endParaRPr lang="cs-CZ" sz="2000" b="0" i="0" dirty="0">
              <a:effectLst/>
            </a:endParaRPr>
          </a:p>
          <a:p>
            <a:pPr algn="just">
              <a:spcAft>
                <a:spcPts val="600"/>
              </a:spcAft>
            </a:pPr>
            <a:r>
              <a:rPr lang="en-US" sz="2000" b="0" i="0" dirty="0">
                <a:effectLst/>
              </a:rPr>
              <a:t>Acidification prevents dissolved species from readily </a:t>
            </a:r>
            <a:r>
              <a:rPr lang="en-US" sz="2000" b="0" i="0" dirty="0" err="1">
                <a:effectLst/>
              </a:rPr>
              <a:t>sorbing</a:t>
            </a:r>
            <a:r>
              <a:rPr lang="en-US" sz="2000" b="0" i="0" dirty="0">
                <a:effectLst/>
              </a:rPr>
              <a:t> onto tubing and container walls. Nitric acid is preferred because it generates fewer polyatomic interferences compared to other acids.</a:t>
            </a:r>
            <a:endParaRPr lang="cs-CZ" sz="2000" dirty="0"/>
          </a:p>
        </p:txBody>
      </p:sp>
      <p:sp>
        <p:nvSpPr>
          <p:cNvPr id="2" name="Nadpis 1">
            <a:extLst>
              <a:ext uri="{FF2B5EF4-FFF2-40B4-BE49-F238E27FC236}">
                <a16:creationId xmlns:a16="http://schemas.microsoft.com/office/drawing/2014/main" id="{1687B1D1-0A82-4700-8557-A7FAEB4EB957}"/>
              </a:ext>
            </a:extLst>
          </p:cNvPr>
          <p:cNvSpPr txBox="1">
            <a:spLocks/>
          </p:cNvSpPr>
          <p:nvPr/>
        </p:nvSpPr>
        <p:spPr>
          <a:xfrm>
            <a:off x="926431" y="3526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t>ICP-Q-MS Users Guide</a:t>
            </a:r>
            <a:br>
              <a:rPr lang="cs-CZ" b="1" dirty="0"/>
            </a:br>
            <a:r>
              <a:rPr lang="en-US" sz="2400" dirty="0"/>
              <a:t>Sample Collection and Preparation</a:t>
            </a:r>
            <a:endParaRPr lang="cs-CZ" sz="2400" dirty="0"/>
          </a:p>
        </p:txBody>
      </p:sp>
      <p:pic>
        <p:nvPicPr>
          <p:cNvPr id="5" name="Zvuk 4">
            <a:hlinkClick r:id="" action="ppaction://media"/>
            <a:extLst>
              <a:ext uri="{FF2B5EF4-FFF2-40B4-BE49-F238E27FC236}">
                <a16:creationId xmlns:a16="http://schemas.microsoft.com/office/drawing/2014/main" id="{7711A08B-28DB-98BC-BF27-09C430D2007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60932869"/>
      </p:ext>
    </p:extLst>
  </p:cSld>
  <p:clrMapOvr>
    <a:masterClrMapping/>
  </p:clrMapOvr>
  <mc:AlternateContent xmlns:mc="http://schemas.openxmlformats.org/markup-compatibility/2006">
    <mc:Choice xmlns:p14="http://schemas.microsoft.com/office/powerpoint/2010/main" Requires="p14">
      <p:transition spd="slow" p14:dur="2000" advTm="115590"/>
    </mc:Choice>
    <mc:Fallback>
      <p:transition spd="slow" advTm="11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E81B108C-2B1F-460B-B707-F7412A5A53C4}"/>
              </a:ext>
            </a:extLst>
          </p:cNvPr>
          <p:cNvSpPr txBox="1"/>
          <p:nvPr/>
        </p:nvSpPr>
        <p:spPr>
          <a:xfrm>
            <a:off x="926431" y="2133059"/>
            <a:ext cx="10406608" cy="4216539"/>
          </a:xfrm>
          <a:prstGeom prst="rect">
            <a:avLst/>
          </a:prstGeom>
          <a:noFill/>
        </p:spPr>
        <p:txBody>
          <a:bodyPr wrap="square">
            <a:spAutoFit/>
          </a:bodyPr>
          <a:lstStyle/>
          <a:p>
            <a:pPr>
              <a:spcAft>
                <a:spcPts val="600"/>
              </a:spcAft>
            </a:pPr>
            <a:r>
              <a:rPr lang="cs-CZ" sz="2400" b="1" i="0" dirty="0">
                <a:solidFill>
                  <a:srgbClr val="FF0000"/>
                </a:solidFill>
                <a:effectLst/>
              </a:rPr>
              <a:t>D</a:t>
            </a:r>
            <a:r>
              <a:rPr lang="en-US" sz="2400" b="1" i="0" dirty="0" err="1">
                <a:solidFill>
                  <a:srgbClr val="FF0000"/>
                </a:solidFill>
                <a:effectLst/>
              </a:rPr>
              <a:t>ilute</a:t>
            </a:r>
            <a:r>
              <a:rPr lang="en-US" sz="2400" b="1" i="0" dirty="0">
                <a:solidFill>
                  <a:srgbClr val="FF0000"/>
                </a:solidFill>
                <a:effectLst/>
              </a:rPr>
              <a:t> Samples to &lt;&lt;&lt; 0.2 </a:t>
            </a:r>
            <a:r>
              <a:rPr lang="en-US" sz="2400" b="1" i="0" dirty="0" err="1">
                <a:solidFill>
                  <a:srgbClr val="FF0000"/>
                </a:solidFill>
                <a:effectLst/>
              </a:rPr>
              <a:t>wt</a:t>
            </a:r>
            <a:r>
              <a:rPr lang="en-US" sz="2400" b="1" i="0" dirty="0">
                <a:solidFill>
                  <a:srgbClr val="FF0000"/>
                </a:solidFill>
                <a:effectLst/>
              </a:rPr>
              <a:t>% (2000 ppm; preferably ≤200 ppm) Total Dissolved Solids:</a:t>
            </a:r>
            <a:endParaRPr lang="cs-CZ" sz="2400" b="1" i="0" dirty="0">
              <a:solidFill>
                <a:srgbClr val="FF0000"/>
              </a:solidFill>
              <a:effectLst/>
            </a:endParaRPr>
          </a:p>
          <a:p>
            <a:pPr algn="just">
              <a:spcAft>
                <a:spcPts val="600"/>
              </a:spcAft>
            </a:pPr>
            <a:r>
              <a:rPr lang="en-US" sz="2000" b="0" i="0" dirty="0">
                <a:effectLst/>
              </a:rPr>
              <a:t>It is important to limit total dissolved sample contents in order to minimize matrix effects that can affect the consistency of ionization in the plasma as well as focusing and collimation of the ion beam beyond the interface region of the ICP-Q-MS. </a:t>
            </a:r>
            <a:endParaRPr lang="cs-CZ" sz="2000" b="0" i="0" dirty="0">
              <a:effectLst/>
            </a:endParaRPr>
          </a:p>
          <a:p>
            <a:pPr algn="just">
              <a:spcAft>
                <a:spcPts val="600"/>
              </a:spcAft>
            </a:pPr>
            <a:r>
              <a:rPr lang="en-US" sz="2000" b="0" i="0" dirty="0">
                <a:effectLst/>
              </a:rPr>
              <a:t>Dilution is also important to ensure that measurement conditions remain consistent throughout the analytical session. Analysis of high TDS samples can rapidly deposit coatings onto sampler and skimmer cones that change orifice shapes and flow dynamics. Such deposits can also constitute a contamination source if partially ionized during subsequent analyses.</a:t>
            </a:r>
            <a:endParaRPr lang="cs-CZ" sz="2000" b="0" i="0" dirty="0">
              <a:effectLst/>
            </a:endParaRPr>
          </a:p>
          <a:p>
            <a:pPr algn="just">
              <a:spcAft>
                <a:spcPts val="600"/>
              </a:spcAft>
            </a:pPr>
            <a:endParaRPr lang="cs-CZ" sz="2000" dirty="0"/>
          </a:p>
          <a:p>
            <a:pPr algn="just">
              <a:spcAft>
                <a:spcPts val="600"/>
              </a:spcAft>
            </a:pPr>
            <a:r>
              <a:rPr lang="cs-CZ" sz="2000" i="1" dirty="0" err="1">
                <a:solidFill>
                  <a:schemeClr val="bg2">
                    <a:lumMod val="50000"/>
                  </a:schemeClr>
                </a:solidFill>
              </a:rPr>
              <a:t>Example</a:t>
            </a:r>
            <a:r>
              <a:rPr lang="cs-CZ" sz="2000" i="1" dirty="0">
                <a:solidFill>
                  <a:schemeClr val="bg2">
                    <a:lumMod val="50000"/>
                  </a:schemeClr>
                </a:solidFill>
              </a:rPr>
              <a:t>: salinity </a:t>
            </a:r>
            <a:r>
              <a:rPr lang="cs-CZ" sz="2000" i="1" dirty="0" err="1">
                <a:solidFill>
                  <a:schemeClr val="bg2">
                    <a:lumMod val="50000"/>
                  </a:schemeClr>
                </a:solidFill>
              </a:rPr>
              <a:t>of</a:t>
            </a:r>
            <a:r>
              <a:rPr lang="cs-CZ" sz="2000" i="1" dirty="0">
                <a:solidFill>
                  <a:schemeClr val="bg2">
                    <a:lumMod val="50000"/>
                  </a:schemeClr>
                </a:solidFill>
              </a:rPr>
              <a:t> </a:t>
            </a:r>
            <a:r>
              <a:rPr lang="cs-CZ" sz="2000" i="1" dirty="0" err="1">
                <a:solidFill>
                  <a:schemeClr val="bg2">
                    <a:lumMod val="50000"/>
                  </a:schemeClr>
                </a:solidFill>
              </a:rPr>
              <a:t>seewater</a:t>
            </a:r>
            <a:r>
              <a:rPr lang="cs-CZ" sz="2000" i="1" dirty="0">
                <a:solidFill>
                  <a:schemeClr val="bg2">
                    <a:lumMod val="50000"/>
                  </a:schemeClr>
                </a:solidFill>
              </a:rPr>
              <a:t> 3.5 % (35 000 </a:t>
            </a:r>
            <a:r>
              <a:rPr lang="cs-CZ" sz="2000" i="1" dirty="0" err="1">
                <a:solidFill>
                  <a:schemeClr val="bg2">
                    <a:lumMod val="50000"/>
                  </a:schemeClr>
                </a:solidFill>
              </a:rPr>
              <a:t>ppm</a:t>
            </a:r>
            <a:r>
              <a:rPr lang="cs-CZ" sz="2000" i="1" dirty="0">
                <a:solidFill>
                  <a:schemeClr val="bg2">
                    <a:lumMod val="50000"/>
                  </a:schemeClr>
                </a:solidFill>
              </a:rPr>
              <a:t>). </a:t>
            </a:r>
            <a:r>
              <a:rPr lang="cs-CZ" sz="2000" i="1" dirty="0" err="1">
                <a:solidFill>
                  <a:schemeClr val="bg2">
                    <a:lumMod val="50000"/>
                  </a:schemeClr>
                </a:solidFill>
              </a:rPr>
              <a:t>Dilution</a:t>
            </a:r>
            <a:r>
              <a:rPr lang="cs-CZ" sz="2000" i="1" dirty="0">
                <a:solidFill>
                  <a:schemeClr val="bg2">
                    <a:lumMod val="50000"/>
                  </a:schemeClr>
                </a:solidFill>
              </a:rPr>
              <a:t> 175x to </a:t>
            </a:r>
            <a:r>
              <a:rPr lang="cs-CZ" sz="2000" i="1" dirty="0" err="1">
                <a:solidFill>
                  <a:schemeClr val="bg2">
                    <a:lumMod val="50000"/>
                  </a:schemeClr>
                </a:solidFill>
              </a:rPr>
              <a:t>obtain</a:t>
            </a:r>
            <a:r>
              <a:rPr lang="cs-CZ" sz="2000" i="1" dirty="0">
                <a:solidFill>
                  <a:schemeClr val="bg2">
                    <a:lumMod val="50000"/>
                  </a:schemeClr>
                </a:solidFill>
              </a:rPr>
              <a:t> 200 </a:t>
            </a:r>
            <a:r>
              <a:rPr lang="cs-CZ" sz="2000" i="1" dirty="0" err="1">
                <a:solidFill>
                  <a:schemeClr val="bg2">
                    <a:lumMod val="50000"/>
                  </a:schemeClr>
                </a:solidFill>
              </a:rPr>
              <a:t>ppm</a:t>
            </a:r>
            <a:r>
              <a:rPr lang="cs-CZ" sz="2000" i="1" dirty="0">
                <a:solidFill>
                  <a:schemeClr val="bg2">
                    <a:lumMod val="50000"/>
                  </a:schemeClr>
                </a:solidFill>
              </a:rPr>
              <a:t>. </a:t>
            </a:r>
            <a:r>
              <a:rPr lang="en-US" sz="2000" i="1" dirty="0">
                <a:solidFill>
                  <a:schemeClr val="bg2">
                    <a:lumMod val="50000"/>
                  </a:schemeClr>
                </a:solidFill>
              </a:rPr>
              <a:t>Will trace elements be detectable?</a:t>
            </a:r>
            <a:r>
              <a:rPr lang="cs-CZ" sz="2000" i="1" dirty="0">
                <a:solidFill>
                  <a:schemeClr val="bg2">
                    <a:lumMod val="50000"/>
                  </a:schemeClr>
                </a:solidFill>
              </a:rPr>
              <a:t>  </a:t>
            </a:r>
          </a:p>
        </p:txBody>
      </p:sp>
      <p:sp>
        <p:nvSpPr>
          <p:cNvPr id="2" name="Nadpis 1">
            <a:extLst>
              <a:ext uri="{FF2B5EF4-FFF2-40B4-BE49-F238E27FC236}">
                <a16:creationId xmlns:a16="http://schemas.microsoft.com/office/drawing/2014/main" id="{2032ABAA-90A2-4FFE-AFDC-862F82EBC5AD}"/>
              </a:ext>
            </a:extLst>
          </p:cNvPr>
          <p:cNvSpPr txBox="1">
            <a:spLocks/>
          </p:cNvSpPr>
          <p:nvPr/>
        </p:nvSpPr>
        <p:spPr>
          <a:xfrm>
            <a:off x="926431" y="3526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t>ICP-Q-MS Users Guide</a:t>
            </a:r>
            <a:br>
              <a:rPr lang="cs-CZ" b="1" dirty="0"/>
            </a:br>
            <a:r>
              <a:rPr lang="en-US" sz="2400" dirty="0"/>
              <a:t>Sample Collection and Preparation</a:t>
            </a:r>
            <a:endParaRPr lang="cs-CZ" sz="2400" dirty="0"/>
          </a:p>
        </p:txBody>
      </p:sp>
      <p:pic>
        <p:nvPicPr>
          <p:cNvPr id="12" name="Zvuk 11">
            <a:hlinkClick r:id="" action="ppaction://media"/>
            <a:extLst>
              <a:ext uri="{FF2B5EF4-FFF2-40B4-BE49-F238E27FC236}">
                <a16:creationId xmlns:a16="http://schemas.microsoft.com/office/drawing/2014/main" id="{1BF3F544-80FA-0E74-68E4-6E58B895DD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2874474"/>
      </p:ext>
    </p:extLst>
  </p:cSld>
  <p:clrMapOvr>
    <a:masterClrMapping/>
  </p:clrMapOvr>
  <mc:AlternateContent xmlns:mc="http://schemas.openxmlformats.org/markup-compatibility/2006">
    <mc:Choice xmlns:p14="http://schemas.microsoft.com/office/powerpoint/2010/main" Requires="p14">
      <p:transition spd="slow" p14:dur="2000" advTm="196344"/>
    </mc:Choice>
    <mc:Fallback>
      <p:transition spd="slow" advTm="19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E81B108C-2B1F-460B-B707-F7412A5A53C4}"/>
              </a:ext>
            </a:extLst>
          </p:cNvPr>
          <p:cNvSpPr txBox="1"/>
          <p:nvPr/>
        </p:nvSpPr>
        <p:spPr>
          <a:xfrm>
            <a:off x="980927" y="2220862"/>
            <a:ext cx="10406608" cy="3616375"/>
          </a:xfrm>
          <a:prstGeom prst="rect">
            <a:avLst/>
          </a:prstGeom>
          <a:noFill/>
        </p:spPr>
        <p:txBody>
          <a:bodyPr wrap="square">
            <a:spAutoFit/>
          </a:bodyPr>
          <a:lstStyle/>
          <a:p>
            <a:pPr algn="just">
              <a:spcAft>
                <a:spcPts val="600"/>
              </a:spcAft>
            </a:pPr>
            <a:r>
              <a:rPr lang="en-US" sz="2400" b="1" i="0" dirty="0">
                <a:solidFill>
                  <a:srgbClr val="FF0000"/>
                </a:solidFill>
                <a:effectLst/>
              </a:rPr>
              <a:t>Plan Quality Control in Advance: </a:t>
            </a:r>
            <a:endParaRPr lang="cs-CZ" sz="2400" b="1" i="0" dirty="0">
              <a:solidFill>
                <a:srgbClr val="FF0000"/>
              </a:solidFill>
              <a:effectLst/>
            </a:endParaRPr>
          </a:p>
          <a:p>
            <a:pPr algn="just">
              <a:spcAft>
                <a:spcPts val="600"/>
              </a:spcAft>
            </a:pPr>
            <a:r>
              <a:rPr lang="en-US" sz="2000" b="0" i="0" dirty="0">
                <a:effectLst/>
              </a:rPr>
              <a:t>Quality control statistics typically derive from analyses of method blanks, matrix spikes, and certified reference materials of known concentration. Method (or procedural) blanks, sample processed identically to real samples except that no sample is actually added, provide a measure of all processing-related contamination (airborne, reagents/acids, labware, personal) that could potentially contribute to measured concentrations. Matrix spikes provide a means of evaluating the extent to which quantitative results may suffer as a result of matrix differences between samples and calibrations standards. Quality control standards are often analyzed periodically throughout a run of unknowns. Accuracy and precision obtainable by the data acquisition method can be evaluated from recoveries and standard deviations relative to certified concentrations. Reference standards should be independently sourced from stocks used for calibration standards.</a:t>
            </a:r>
            <a:endParaRPr lang="cs-CZ" sz="2000" dirty="0"/>
          </a:p>
        </p:txBody>
      </p:sp>
      <p:sp>
        <p:nvSpPr>
          <p:cNvPr id="6" name="TextovéPole 5">
            <a:extLst>
              <a:ext uri="{FF2B5EF4-FFF2-40B4-BE49-F238E27FC236}">
                <a16:creationId xmlns:a16="http://schemas.microsoft.com/office/drawing/2014/main" id="{A1461022-8E66-45F6-B936-ABC0DBB405B1}"/>
              </a:ext>
            </a:extLst>
          </p:cNvPr>
          <p:cNvSpPr txBox="1"/>
          <p:nvPr/>
        </p:nvSpPr>
        <p:spPr>
          <a:xfrm>
            <a:off x="7780374" y="6488668"/>
            <a:ext cx="4411626" cy="369332"/>
          </a:xfrm>
          <a:prstGeom prst="rect">
            <a:avLst/>
          </a:prstGeom>
          <a:noFill/>
        </p:spPr>
        <p:txBody>
          <a:bodyPr wrap="square">
            <a:spAutoFit/>
          </a:bodyPr>
          <a:lstStyle/>
          <a:p>
            <a:r>
              <a:rPr lang="cs-CZ" i="1" dirty="0">
                <a:solidFill>
                  <a:schemeClr val="tx1">
                    <a:lumMod val="50000"/>
                    <a:lumOff val="50000"/>
                  </a:schemeClr>
                </a:solidFill>
              </a:rPr>
              <a:t>https://www.jsg.utexas.edu/icp-ms/icp-ms/</a:t>
            </a:r>
          </a:p>
        </p:txBody>
      </p:sp>
      <p:sp>
        <p:nvSpPr>
          <p:cNvPr id="3" name="Nadpis 1">
            <a:extLst>
              <a:ext uri="{FF2B5EF4-FFF2-40B4-BE49-F238E27FC236}">
                <a16:creationId xmlns:a16="http://schemas.microsoft.com/office/drawing/2014/main" id="{79D49E14-2C8D-428B-9D0A-1ECB0FA2725F}"/>
              </a:ext>
            </a:extLst>
          </p:cNvPr>
          <p:cNvSpPr txBox="1">
            <a:spLocks/>
          </p:cNvSpPr>
          <p:nvPr/>
        </p:nvSpPr>
        <p:spPr>
          <a:xfrm>
            <a:off x="926431" y="3526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t>ICP-Q-MS Users Guide</a:t>
            </a:r>
            <a:br>
              <a:rPr lang="cs-CZ" b="1" dirty="0"/>
            </a:br>
            <a:r>
              <a:rPr lang="en-US" sz="2400" dirty="0"/>
              <a:t>Sample Collection and Preparation</a:t>
            </a:r>
            <a:endParaRPr lang="cs-CZ" sz="2400" dirty="0"/>
          </a:p>
        </p:txBody>
      </p:sp>
      <p:pic>
        <p:nvPicPr>
          <p:cNvPr id="16" name="Zvuk 15">
            <a:hlinkClick r:id="" action="ppaction://media"/>
            <a:extLst>
              <a:ext uri="{FF2B5EF4-FFF2-40B4-BE49-F238E27FC236}">
                <a16:creationId xmlns:a16="http://schemas.microsoft.com/office/drawing/2014/main" id="{3B01AECC-D08E-C825-95F8-25642B1478D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05688451"/>
      </p:ext>
    </p:extLst>
  </p:cSld>
  <p:clrMapOvr>
    <a:masterClrMapping/>
  </p:clrMapOvr>
  <mc:AlternateContent xmlns:mc="http://schemas.openxmlformats.org/markup-compatibility/2006">
    <mc:Choice xmlns:p14="http://schemas.microsoft.com/office/powerpoint/2010/main" Requires="p14">
      <p:transition spd="slow" p14:dur="2000" advTm="202599"/>
    </mc:Choice>
    <mc:Fallback>
      <p:transition spd="slow" advTm="202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Outline</a:t>
            </a:r>
          </a:p>
        </p:txBody>
      </p:sp>
      <p:sp>
        <p:nvSpPr>
          <p:cNvPr id="5" name="TextovéPole 4">
            <a:extLst>
              <a:ext uri="{FF2B5EF4-FFF2-40B4-BE49-F238E27FC236}">
                <a16:creationId xmlns:a16="http://schemas.microsoft.com/office/drawing/2014/main" id="{3B210495-91BC-4CD0-B543-A7F0091131BA}"/>
              </a:ext>
            </a:extLst>
          </p:cNvPr>
          <p:cNvSpPr txBox="1"/>
          <p:nvPr/>
        </p:nvSpPr>
        <p:spPr>
          <a:xfrm>
            <a:off x="1632858" y="2094706"/>
            <a:ext cx="8403771" cy="3785652"/>
          </a:xfrm>
          <a:prstGeom prst="rect">
            <a:avLst/>
          </a:prstGeom>
          <a:noFill/>
        </p:spPr>
        <p:txBody>
          <a:bodyPr wrap="square">
            <a:spAutoFit/>
          </a:bodyPr>
          <a:lstStyle/>
          <a:p>
            <a:pPr marL="342900" indent="-396000">
              <a:buAutoNum type="arabicPeriod"/>
            </a:pPr>
            <a:r>
              <a:rPr lang="en-GB" sz="2400" dirty="0"/>
              <a:t>Mass spectrometry. General introduction and history.</a:t>
            </a:r>
          </a:p>
          <a:p>
            <a:pPr marL="342900" indent="-396000">
              <a:buAutoNum type="arabicPeriod"/>
            </a:pPr>
            <a:r>
              <a:rPr lang="en-GB" sz="2400" dirty="0"/>
              <a:t>Ion sources for mass spectrometry. Inductively coupled plasma.</a:t>
            </a:r>
          </a:p>
          <a:p>
            <a:pPr marL="342900" indent="-396000">
              <a:buAutoNum type="arabicPeriod"/>
            </a:pPr>
            <a:r>
              <a:rPr lang="en-GB" sz="2400" dirty="0"/>
              <a:t>Interface. Ion optics. Mass discrimination. Vacuum system.</a:t>
            </a:r>
          </a:p>
          <a:p>
            <a:pPr marL="342900" indent="-396000">
              <a:buFontTx/>
              <a:buAutoNum type="arabicPeriod"/>
            </a:pPr>
            <a:r>
              <a:rPr lang="en-GB" sz="2400" dirty="0"/>
              <a:t>Spectral interferences. Resolution, ion resolution calculations.</a:t>
            </a:r>
          </a:p>
          <a:p>
            <a:pPr marL="342900" indent="-396000">
              <a:buFontTx/>
              <a:buAutoNum type="arabicPeriod"/>
            </a:pPr>
            <a:r>
              <a:rPr lang="en-GB" sz="2400" dirty="0"/>
              <a:t>Mass </a:t>
            </a:r>
            <a:r>
              <a:rPr lang="en-GB" sz="2400" dirty="0" err="1"/>
              <a:t>analyzers</a:t>
            </a:r>
            <a:r>
              <a:rPr lang="en-GB" sz="2400" dirty="0"/>
              <a:t>. Elimination of spectral interferences.</a:t>
            </a:r>
          </a:p>
          <a:p>
            <a:pPr marL="342900" indent="-396000">
              <a:buAutoNum type="arabicPeriod"/>
            </a:pPr>
            <a:r>
              <a:rPr lang="en-GB" sz="2400" dirty="0"/>
              <a:t>Non-spectral interference.</a:t>
            </a:r>
          </a:p>
          <a:p>
            <a:pPr marL="342900" indent="-396000">
              <a:buAutoNum type="arabicPeriod"/>
            </a:pPr>
            <a:r>
              <a:rPr lang="en-GB" sz="2400" dirty="0"/>
              <a:t>Detectors, expression of results.</a:t>
            </a:r>
          </a:p>
          <a:p>
            <a:pPr marL="342900" indent="-396000">
              <a:buAutoNum type="arabicPeriod"/>
            </a:pPr>
            <a:r>
              <a:rPr lang="en-GB" sz="2400" dirty="0"/>
              <a:t>Introduction of samples into plasma.</a:t>
            </a:r>
          </a:p>
          <a:p>
            <a:pPr marL="342900" indent="-396000">
              <a:buAutoNum type="arabicPeriod"/>
            </a:pPr>
            <a:r>
              <a:rPr lang="en-GB" sz="2400" dirty="0"/>
              <a:t>Laser ablation for ICP-MS.</a:t>
            </a:r>
          </a:p>
          <a:p>
            <a:pPr marL="342900" indent="-396000">
              <a:buFontTx/>
              <a:buAutoNum type="arabicPeriod"/>
            </a:pPr>
            <a:r>
              <a:rPr lang="en-GB" sz="2400" dirty="0"/>
              <a:t>Excursion in the laboratory</a:t>
            </a:r>
            <a:r>
              <a:rPr lang="cs-CZ" sz="2400"/>
              <a:t>.</a:t>
            </a:r>
            <a:endParaRPr lang="en-GB" sz="2400" dirty="0"/>
          </a:p>
        </p:txBody>
      </p:sp>
      <p:pic>
        <p:nvPicPr>
          <p:cNvPr id="48" name="Zvuk 47">
            <a:hlinkClick r:id="" action="ppaction://media"/>
            <a:extLst>
              <a:ext uri="{FF2B5EF4-FFF2-40B4-BE49-F238E27FC236}">
                <a16:creationId xmlns:a16="http://schemas.microsoft.com/office/drawing/2014/main" id="{79CBAA79-A8CB-4B9C-F316-F48615003ABE}"/>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444667531"/>
      </p:ext>
    </p:extLst>
  </p:cSld>
  <p:clrMapOvr>
    <a:masterClrMapping/>
  </p:clrMapOvr>
  <mc:AlternateContent xmlns:mc="http://schemas.openxmlformats.org/markup-compatibility/2006">
    <mc:Choice xmlns:p14="http://schemas.microsoft.com/office/powerpoint/2010/main" Requires="p14">
      <p:transition spd="slow" p14:dur="2000" advTm="17749"/>
    </mc:Choice>
    <mc:Fallback>
      <p:transition spd="slow" advTm="1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5">
                                            <p:txEl>
                                              <p:pRg st="5" end="5"/>
                                            </p:txEl>
                                          </p:spTgt>
                                        </p:tgtEl>
                                        <p:attrNameLst>
                                          <p:attrName>style.color</p:attrName>
                                        </p:attrNameLst>
                                      </p:cBhvr>
                                      <p:to>
                                        <p:clrVal>
                                          <a:srgbClr val="FF0000"/>
                                        </p:clrVal>
                                      </p:to>
                                    </p:set>
                                    <p:set>
                                      <p:cBhvr>
                                        <p:cTn id="11" dur="500" fill="hold"/>
                                        <p:tgtEl>
                                          <p:spTgt spid="5">
                                            <p:txEl>
                                              <p:pRg st="5" end="5"/>
                                            </p:txEl>
                                          </p:spTgt>
                                        </p:tgtEl>
                                        <p:attrNameLst>
                                          <p:attrName>fillcolor</p:attrName>
                                        </p:attrNameLst>
                                      </p:cBhvr>
                                      <p:to>
                                        <p:clrVal>
                                          <a:srgbClr val="FF0000"/>
                                        </p:clrVal>
                                      </p:to>
                                    </p:set>
                                    <p:set>
                                      <p:cBhvr>
                                        <p:cTn id="12" dur="500" fill="hold"/>
                                        <p:tgtEl>
                                          <p:spTgt spid="5">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95610E4-B32F-468F-BC3A-8B97B15952F8}"/>
              </a:ext>
            </a:extLst>
          </p:cNvPr>
          <p:cNvPicPr>
            <a:picLocks noChangeAspect="1"/>
          </p:cNvPicPr>
          <p:nvPr/>
        </p:nvPicPr>
        <p:blipFill rotWithShape="1">
          <a:blip r:embed="rId5"/>
          <a:srcRect l="40832" t="39875" r="43617" b="28971"/>
          <a:stretch/>
        </p:blipFill>
        <p:spPr>
          <a:xfrm>
            <a:off x="8919201" y="1584985"/>
            <a:ext cx="3272799" cy="3688030"/>
          </a:xfrm>
          <a:prstGeom prst="rect">
            <a:avLst/>
          </a:prstGeom>
        </p:spPr>
      </p:pic>
      <p:sp>
        <p:nvSpPr>
          <p:cNvPr id="3" name="Zástupný symbol pro obsah 2"/>
          <p:cNvSpPr>
            <a:spLocks noGrp="1"/>
          </p:cNvSpPr>
          <p:nvPr>
            <p:ph idx="1"/>
          </p:nvPr>
        </p:nvSpPr>
        <p:spPr>
          <a:xfrm>
            <a:off x="926431" y="2420386"/>
            <a:ext cx="8286149" cy="2954922"/>
          </a:xfrm>
        </p:spPr>
        <p:txBody>
          <a:bodyPr>
            <a:normAutofit/>
          </a:bodyPr>
          <a:lstStyle/>
          <a:p>
            <a:r>
              <a:rPr lang="cs-CZ" sz="2400" b="1" dirty="0" err="1">
                <a:solidFill>
                  <a:srgbClr val="FF0000"/>
                </a:solidFill>
              </a:rPr>
              <a:t>Spectral</a:t>
            </a:r>
            <a:endParaRPr lang="cs-CZ" sz="2400" b="1" dirty="0">
              <a:solidFill>
                <a:srgbClr val="FF0000"/>
              </a:solidFill>
            </a:endParaRPr>
          </a:p>
          <a:p>
            <a:pPr marL="0" indent="0" algn="just">
              <a:buNone/>
            </a:pPr>
            <a:r>
              <a:rPr lang="en-US" sz="2400" dirty="0"/>
              <a:t>mass overlap of the interfering particle and the measured isotope (same m/z - indistinguishable from each other)</a:t>
            </a:r>
            <a:endParaRPr lang="cs-CZ" sz="2400" dirty="0"/>
          </a:p>
          <a:p>
            <a:pPr marL="0" indent="0" algn="just">
              <a:buNone/>
            </a:pPr>
            <a:r>
              <a:rPr lang="cs-CZ" sz="2400" dirty="0"/>
              <a:t>  </a:t>
            </a:r>
          </a:p>
          <a:p>
            <a:r>
              <a:rPr lang="cs-CZ" sz="2400" b="1" dirty="0">
                <a:solidFill>
                  <a:srgbClr val="FF0000"/>
                </a:solidFill>
              </a:rPr>
              <a:t>Non-</a:t>
            </a:r>
            <a:r>
              <a:rPr lang="cs-CZ" sz="2400" b="1" dirty="0" err="1">
                <a:solidFill>
                  <a:srgbClr val="FF0000"/>
                </a:solidFill>
              </a:rPr>
              <a:t>spectral</a:t>
            </a:r>
            <a:endParaRPr lang="cs-CZ" sz="2400" b="1" dirty="0">
              <a:solidFill>
                <a:srgbClr val="FF0000"/>
              </a:solidFill>
            </a:endParaRPr>
          </a:p>
          <a:p>
            <a:pPr marL="0" indent="0">
              <a:buNone/>
            </a:pPr>
            <a:r>
              <a:rPr lang="en-US" sz="2400" dirty="0"/>
              <a:t>influencing the signal intensity of the analyte by the presence of various substances in the sample matrix</a:t>
            </a:r>
            <a:endParaRPr lang="cs-CZ" sz="2400" dirty="0"/>
          </a:p>
        </p:txBody>
      </p:sp>
      <p:sp>
        <p:nvSpPr>
          <p:cNvPr id="4" name="Nadpis 1"/>
          <p:cNvSpPr txBox="1">
            <a:spLocks/>
          </p:cNvSpPr>
          <p:nvPr/>
        </p:nvSpPr>
        <p:spPr>
          <a:xfrm>
            <a:off x="926431" y="373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dirty="0" err="1"/>
              <a:t>Interferences</a:t>
            </a:r>
            <a:br>
              <a:rPr lang="cs-CZ" b="1" dirty="0"/>
            </a:br>
            <a:r>
              <a:rPr lang="cs-CZ" sz="2400" dirty="0"/>
              <a:t>ICP-MS</a:t>
            </a:r>
          </a:p>
        </p:txBody>
      </p:sp>
      <p:pic>
        <p:nvPicPr>
          <p:cNvPr id="39" name="Zvuk 38">
            <a:hlinkClick r:id="" action="ppaction://media"/>
            <a:extLst>
              <a:ext uri="{FF2B5EF4-FFF2-40B4-BE49-F238E27FC236}">
                <a16:creationId xmlns:a16="http://schemas.microsoft.com/office/drawing/2014/main" id="{036F0215-782C-466A-5CBE-3C5299DE7D2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2787450"/>
      </p:ext>
    </p:extLst>
  </p:cSld>
  <p:clrMapOvr>
    <a:masterClrMapping/>
  </p:clrMapOvr>
  <mc:AlternateContent xmlns:mc="http://schemas.openxmlformats.org/markup-compatibility/2006">
    <mc:Choice xmlns:p14="http://schemas.microsoft.com/office/powerpoint/2010/main" Requires="p14">
      <p:transition spd="slow" p14:dur="2000" advTm="70325"/>
    </mc:Choice>
    <mc:Fallback>
      <p:transition spd="slow" advTm="70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a:extLst>
              <a:ext uri="{FF2B5EF4-FFF2-40B4-BE49-F238E27FC236}">
                <a16:creationId xmlns:a16="http://schemas.microsoft.com/office/drawing/2014/main" id="{F675538E-EDF8-4E13-9A9F-9E50C665BF9F}"/>
              </a:ext>
            </a:extLst>
          </p:cNvPr>
          <p:cNvSpPr txBox="1">
            <a:spLocks/>
          </p:cNvSpPr>
          <p:nvPr/>
        </p:nvSpPr>
        <p:spPr>
          <a:xfrm>
            <a:off x="926431" y="373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400" b="1" dirty="0"/>
              <a:t>Non-</a:t>
            </a:r>
            <a:r>
              <a:rPr lang="cs-CZ" sz="4400" b="1" dirty="0" err="1"/>
              <a:t>spectral</a:t>
            </a:r>
            <a:r>
              <a:rPr lang="cs-CZ" sz="4400" b="1" dirty="0"/>
              <a:t> </a:t>
            </a:r>
            <a:r>
              <a:rPr lang="cs-CZ" sz="4400" b="1" dirty="0" err="1"/>
              <a:t>interferences</a:t>
            </a:r>
            <a:br>
              <a:rPr lang="cs-CZ" b="1" dirty="0"/>
            </a:br>
            <a:r>
              <a:rPr lang="cs-CZ" sz="2400" dirty="0"/>
              <a:t>matrix </a:t>
            </a:r>
            <a:r>
              <a:rPr lang="cs-CZ" sz="2400" dirty="0" err="1"/>
              <a:t>effect</a:t>
            </a:r>
            <a:endParaRPr lang="cs-CZ" sz="2400" dirty="0"/>
          </a:p>
        </p:txBody>
      </p:sp>
      <p:sp>
        <p:nvSpPr>
          <p:cNvPr id="4" name="TextovéPole 3">
            <a:extLst>
              <a:ext uri="{FF2B5EF4-FFF2-40B4-BE49-F238E27FC236}">
                <a16:creationId xmlns:a16="http://schemas.microsoft.com/office/drawing/2014/main" id="{0E736A5F-0341-447D-96E4-38FABB7A50DA}"/>
              </a:ext>
            </a:extLst>
          </p:cNvPr>
          <p:cNvSpPr txBox="1"/>
          <p:nvPr/>
        </p:nvSpPr>
        <p:spPr>
          <a:xfrm>
            <a:off x="1439284" y="2336787"/>
            <a:ext cx="9727154" cy="3216265"/>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400" b="1" u="none" strike="noStrike" baseline="0" dirty="0">
                <a:solidFill>
                  <a:srgbClr val="FF0000"/>
                </a:solidFill>
              </a:rPr>
              <a:t>Matrix</a:t>
            </a:r>
            <a:r>
              <a:rPr lang="cs-CZ" sz="2400" b="1" u="none" strike="noStrike" baseline="0" dirty="0">
                <a:solidFill>
                  <a:srgbClr val="FF0000"/>
                </a:solidFill>
              </a:rPr>
              <a:t> </a:t>
            </a:r>
            <a:r>
              <a:rPr lang="en-US" sz="2400" b="1" u="none" strike="noStrike" baseline="0" dirty="0">
                <a:solidFill>
                  <a:srgbClr val="FF0000"/>
                </a:solidFill>
              </a:rPr>
              <a:t>of sample solutions</a:t>
            </a:r>
            <a:r>
              <a:rPr lang="en-US" sz="2400" u="none" strike="noStrike" baseline="0" dirty="0">
                <a:solidFill>
                  <a:srgbClr val="000000"/>
                </a:solidFill>
              </a:rPr>
              <a:t> to be analyzed</a:t>
            </a:r>
          </a:p>
          <a:p>
            <a:pPr>
              <a:spcAft>
                <a:spcPts val="600"/>
              </a:spcAft>
            </a:pPr>
            <a:r>
              <a:rPr lang="cs-CZ" sz="2000" dirty="0">
                <a:solidFill>
                  <a:srgbClr val="000000"/>
                </a:solidFill>
              </a:rPr>
              <a:t>            - </a:t>
            </a:r>
            <a:r>
              <a:rPr lang="en-US" sz="2000" u="none" strike="noStrike" baseline="0" dirty="0">
                <a:solidFill>
                  <a:srgbClr val="000000"/>
                </a:solidFill>
              </a:rPr>
              <a:t>Total content of dissolved solids</a:t>
            </a:r>
            <a:r>
              <a:rPr lang="cs-CZ" sz="2000" u="none" strike="noStrike" baseline="0" dirty="0">
                <a:solidFill>
                  <a:srgbClr val="000000"/>
                </a:solidFill>
              </a:rPr>
              <a:t> </a:t>
            </a:r>
            <a:r>
              <a:rPr lang="en-US" sz="2000" b="1" u="none" strike="noStrike" baseline="0" dirty="0">
                <a:solidFill>
                  <a:srgbClr val="000000"/>
                </a:solidFill>
              </a:rPr>
              <a:t>&lt; 1 </a:t>
            </a:r>
            <a:r>
              <a:rPr lang="cs-CZ" sz="2000" b="1" u="none" strike="noStrike" baseline="0" dirty="0">
                <a:solidFill>
                  <a:srgbClr val="000000"/>
                </a:solidFill>
              </a:rPr>
              <a:t>– 2 </a:t>
            </a:r>
            <a:r>
              <a:rPr lang="en-US" sz="2000" b="1" u="none" strike="noStrike" baseline="0" dirty="0">
                <a:solidFill>
                  <a:srgbClr val="000000"/>
                </a:solidFill>
              </a:rPr>
              <a:t>g/</a:t>
            </a:r>
            <a:r>
              <a:rPr lang="cs-CZ" sz="2000" b="1" u="none" strike="noStrike" baseline="0" dirty="0">
                <a:solidFill>
                  <a:srgbClr val="000000"/>
                </a:solidFill>
              </a:rPr>
              <a:t>l (</a:t>
            </a:r>
            <a:r>
              <a:rPr lang="en-US" sz="2000" b="1" u="none" strike="noStrike" baseline="0" dirty="0">
                <a:solidFill>
                  <a:srgbClr val="000000"/>
                </a:solidFill>
              </a:rPr>
              <a:t>&lt;</a:t>
            </a:r>
            <a:r>
              <a:rPr lang="cs-CZ" sz="2000" b="1" u="none" strike="noStrike" baseline="0" dirty="0">
                <a:solidFill>
                  <a:srgbClr val="000000"/>
                </a:solidFill>
              </a:rPr>
              <a:t> 0.2 %)</a:t>
            </a:r>
            <a:endParaRPr lang="en-US" sz="2000" b="1" u="none" strike="noStrike" baseline="0" dirty="0">
              <a:solidFill>
                <a:srgbClr val="000000"/>
              </a:solidFill>
            </a:endParaRPr>
          </a:p>
          <a:p>
            <a:pPr>
              <a:spcAft>
                <a:spcPts val="600"/>
              </a:spcAft>
            </a:pPr>
            <a:r>
              <a:rPr lang="cs-CZ" sz="2000" dirty="0">
                <a:solidFill>
                  <a:srgbClr val="000000"/>
                </a:solidFill>
              </a:rPr>
              <a:t>            - </a:t>
            </a:r>
            <a:r>
              <a:rPr lang="cs-CZ" sz="2000" u="none" strike="noStrike" baseline="0" dirty="0">
                <a:solidFill>
                  <a:srgbClr val="000000"/>
                </a:solidFill>
              </a:rPr>
              <a:t>Acid </a:t>
            </a:r>
            <a:r>
              <a:rPr lang="cs-CZ" sz="2000" u="none" strike="noStrike" baseline="0" dirty="0" err="1">
                <a:solidFill>
                  <a:srgbClr val="000000"/>
                </a:solidFill>
              </a:rPr>
              <a:t>concentration</a:t>
            </a:r>
            <a:r>
              <a:rPr lang="cs-CZ" sz="2000" u="none" strike="noStrike" baseline="0" dirty="0">
                <a:solidFill>
                  <a:srgbClr val="000000"/>
                </a:solidFill>
              </a:rPr>
              <a:t> &lt; 10 % (</a:t>
            </a:r>
            <a:r>
              <a:rPr lang="cs-CZ" sz="2000" u="none" strike="noStrike" baseline="0" dirty="0" err="1">
                <a:solidFill>
                  <a:srgbClr val="000000"/>
                </a:solidFill>
              </a:rPr>
              <a:t>tipically</a:t>
            </a:r>
            <a:r>
              <a:rPr lang="cs-CZ" sz="2000" u="none" strike="noStrike" baseline="0" dirty="0">
                <a:solidFill>
                  <a:srgbClr val="000000"/>
                </a:solidFill>
              </a:rPr>
              <a:t> 2-5 %)</a:t>
            </a:r>
          </a:p>
          <a:p>
            <a:pPr marL="342900" indent="-342900">
              <a:spcAft>
                <a:spcPts val="600"/>
              </a:spcAft>
              <a:buFont typeface="Arial" panose="020B0604020202020204" pitchFamily="34" charset="0"/>
              <a:buChar char="•"/>
            </a:pPr>
            <a:r>
              <a:rPr lang="cs-CZ" sz="2400" b="1" u="none" strike="noStrike" baseline="0" dirty="0">
                <a:solidFill>
                  <a:srgbClr val="FF0000"/>
                </a:solidFill>
              </a:rPr>
              <a:t>‘</a:t>
            </a:r>
            <a:r>
              <a:rPr lang="cs-CZ" sz="2400" b="1" u="none" strike="noStrike" baseline="0" dirty="0" err="1">
                <a:solidFill>
                  <a:srgbClr val="FF0000"/>
                </a:solidFill>
              </a:rPr>
              <a:t>Heavier</a:t>
            </a:r>
            <a:r>
              <a:rPr lang="cs-CZ" sz="2400" b="1" u="none" strike="noStrike" baseline="0" dirty="0">
                <a:solidFill>
                  <a:srgbClr val="FF0000"/>
                </a:solidFill>
              </a:rPr>
              <a:t>’ </a:t>
            </a:r>
            <a:r>
              <a:rPr lang="cs-CZ" sz="2400" b="1" u="none" strike="noStrike" baseline="0" dirty="0" err="1">
                <a:solidFill>
                  <a:srgbClr val="FF0000"/>
                </a:solidFill>
              </a:rPr>
              <a:t>matrices</a:t>
            </a:r>
            <a:r>
              <a:rPr lang="cs-CZ" sz="2400" u="none" strike="noStrike" baseline="0" dirty="0">
                <a:solidFill>
                  <a:srgbClr val="000000"/>
                </a:solidFill>
              </a:rPr>
              <a:t>:</a:t>
            </a:r>
          </a:p>
          <a:p>
            <a:pPr>
              <a:spcAft>
                <a:spcPts val="600"/>
              </a:spcAft>
            </a:pPr>
            <a:r>
              <a:rPr lang="cs-CZ" sz="2000" dirty="0">
                <a:solidFill>
                  <a:srgbClr val="000000"/>
                </a:solidFill>
              </a:rPr>
              <a:t>            - </a:t>
            </a:r>
            <a:r>
              <a:rPr lang="cs-CZ" sz="2000" b="1" u="none" strike="noStrike" baseline="0" dirty="0" err="1">
                <a:solidFill>
                  <a:srgbClr val="000000"/>
                </a:solidFill>
              </a:rPr>
              <a:t>Irreversible</a:t>
            </a:r>
            <a:r>
              <a:rPr lang="cs-CZ" sz="2000" b="1" u="none" strike="noStrike" baseline="0" dirty="0">
                <a:solidFill>
                  <a:srgbClr val="000000"/>
                </a:solidFill>
              </a:rPr>
              <a:t> </a:t>
            </a:r>
            <a:r>
              <a:rPr lang="cs-CZ" sz="2000" b="1" u="none" strike="noStrike" baseline="0" dirty="0" err="1">
                <a:solidFill>
                  <a:srgbClr val="000000"/>
                </a:solidFill>
              </a:rPr>
              <a:t>effects</a:t>
            </a:r>
            <a:r>
              <a:rPr lang="cs-CZ" sz="2000" b="1" dirty="0">
                <a:solidFill>
                  <a:srgbClr val="000000"/>
                </a:solidFill>
              </a:rPr>
              <a:t> </a:t>
            </a:r>
            <a:r>
              <a:rPr lang="cs-CZ" sz="2000" dirty="0">
                <a:solidFill>
                  <a:srgbClr val="000000"/>
                </a:solidFill>
              </a:rPr>
              <a:t>(</a:t>
            </a:r>
            <a:r>
              <a:rPr lang="en-US" sz="2000" u="none" strike="noStrike" baseline="0" dirty="0">
                <a:solidFill>
                  <a:srgbClr val="000000"/>
                </a:solidFill>
              </a:rPr>
              <a:t>Clogging torch, sampling cone aperture, …</a:t>
            </a:r>
            <a:r>
              <a:rPr lang="cs-CZ" sz="2000" u="none" strike="noStrike" baseline="0" dirty="0">
                <a:solidFill>
                  <a:srgbClr val="000000"/>
                </a:solidFill>
              </a:rPr>
              <a:t>)</a:t>
            </a:r>
            <a:endParaRPr lang="en-US" sz="2000" u="none" strike="noStrike" baseline="0" dirty="0">
              <a:solidFill>
                <a:srgbClr val="000000"/>
              </a:solidFill>
            </a:endParaRPr>
          </a:p>
          <a:p>
            <a:pPr>
              <a:spcAft>
                <a:spcPts val="600"/>
              </a:spcAft>
            </a:pPr>
            <a:r>
              <a:rPr lang="cs-CZ" sz="2000" dirty="0">
                <a:solidFill>
                  <a:srgbClr val="000000"/>
                </a:solidFill>
              </a:rPr>
              <a:t>            - </a:t>
            </a:r>
            <a:r>
              <a:rPr lang="cs-CZ" sz="2000" b="1" u="none" strike="noStrike" baseline="0" dirty="0" err="1">
                <a:solidFill>
                  <a:srgbClr val="000000"/>
                </a:solidFill>
              </a:rPr>
              <a:t>Reversible</a:t>
            </a:r>
            <a:r>
              <a:rPr lang="cs-CZ" sz="2000" b="1" u="none" strike="noStrike" baseline="0" dirty="0">
                <a:solidFill>
                  <a:srgbClr val="000000"/>
                </a:solidFill>
              </a:rPr>
              <a:t> </a:t>
            </a:r>
            <a:r>
              <a:rPr lang="cs-CZ" sz="2000" b="1" u="none" strike="noStrike" baseline="0" dirty="0" err="1">
                <a:solidFill>
                  <a:srgbClr val="000000"/>
                </a:solidFill>
              </a:rPr>
              <a:t>effects</a:t>
            </a:r>
            <a:r>
              <a:rPr lang="cs-CZ" sz="2000" dirty="0">
                <a:solidFill>
                  <a:srgbClr val="000000"/>
                </a:solidFill>
              </a:rPr>
              <a:t> (</a:t>
            </a:r>
            <a:r>
              <a:rPr lang="en-US" sz="2000" u="none" strike="noStrike" baseline="0" dirty="0">
                <a:solidFill>
                  <a:srgbClr val="000000"/>
                </a:solidFill>
              </a:rPr>
              <a:t>Very pronounced matrix effects or non-spectral interferences</a:t>
            </a:r>
          </a:p>
          <a:p>
            <a:pPr>
              <a:spcAft>
                <a:spcPts val="600"/>
              </a:spcAft>
            </a:pPr>
            <a:r>
              <a:rPr lang="cs-CZ" sz="2000" u="none" strike="noStrike" baseline="0" dirty="0">
                <a:solidFill>
                  <a:srgbClr val="000000"/>
                </a:solidFill>
              </a:rPr>
              <a:t>               =Matrix-</a:t>
            </a:r>
            <a:r>
              <a:rPr lang="cs-CZ" sz="2000" u="none" strike="noStrike" baseline="0" dirty="0" err="1">
                <a:solidFill>
                  <a:srgbClr val="000000"/>
                </a:solidFill>
              </a:rPr>
              <a:t>induced</a:t>
            </a:r>
            <a:r>
              <a:rPr lang="cs-CZ" sz="2000" u="none" strike="noStrike" baseline="0" dirty="0">
                <a:solidFill>
                  <a:srgbClr val="000000"/>
                </a:solidFill>
              </a:rPr>
              <a:t> </a:t>
            </a:r>
            <a:r>
              <a:rPr lang="cs-CZ" sz="2000" u="none" strike="noStrike" baseline="0" dirty="0" err="1">
                <a:solidFill>
                  <a:srgbClr val="000000"/>
                </a:solidFill>
              </a:rPr>
              <a:t>signal</a:t>
            </a:r>
            <a:r>
              <a:rPr lang="cs-CZ" sz="2000" u="none" strike="noStrike" baseline="0" dirty="0">
                <a:solidFill>
                  <a:srgbClr val="000000"/>
                </a:solidFill>
              </a:rPr>
              <a:t> </a:t>
            </a:r>
            <a:r>
              <a:rPr lang="cs-CZ" sz="2000" u="none" strike="noStrike" baseline="0" dirty="0" err="1">
                <a:solidFill>
                  <a:srgbClr val="000000"/>
                </a:solidFill>
              </a:rPr>
              <a:t>suppression</a:t>
            </a:r>
            <a:r>
              <a:rPr lang="cs-CZ" sz="2000" u="none" strike="noStrike" baseline="0" dirty="0">
                <a:solidFill>
                  <a:srgbClr val="000000"/>
                </a:solidFill>
              </a:rPr>
              <a:t> </a:t>
            </a:r>
            <a:r>
              <a:rPr lang="cs-CZ" sz="2000" u="none" strike="noStrike" baseline="0" dirty="0" err="1">
                <a:solidFill>
                  <a:srgbClr val="000000"/>
                </a:solidFill>
              </a:rPr>
              <a:t>or</a:t>
            </a:r>
            <a:r>
              <a:rPr lang="cs-CZ" sz="2000" u="none" strike="noStrike" baseline="0" dirty="0">
                <a:solidFill>
                  <a:srgbClr val="000000"/>
                </a:solidFill>
              </a:rPr>
              <a:t> </a:t>
            </a:r>
            <a:r>
              <a:rPr lang="cs-CZ" sz="2000" u="none" strike="noStrike" baseline="0" dirty="0" err="1">
                <a:solidFill>
                  <a:srgbClr val="000000"/>
                </a:solidFill>
              </a:rPr>
              <a:t>enhancement</a:t>
            </a:r>
            <a:endParaRPr lang="cs-CZ" sz="2000" u="none" strike="noStrike" baseline="0" dirty="0">
              <a:solidFill>
                <a:srgbClr val="000000"/>
              </a:solidFill>
            </a:endParaRPr>
          </a:p>
          <a:p>
            <a:pPr>
              <a:spcAft>
                <a:spcPts val="600"/>
              </a:spcAft>
            </a:pPr>
            <a:r>
              <a:rPr lang="cs-CZ" sz="2000" dirty="0">
                <a:solidFill>
                  <a:srgbClr val="000000"/>
                </a:solidFill>
              </a:rPr>
              <a:t>            - </a:t>
            </a:r>
            <a:r>
              <a:rPr lang="cs-CZ" sz="2000" b="1" u="none" strike="noStrike" baseline="0" dirty="0" err="1">
                <a:solidFill>
                  <a:srgbClr val="000000"/>
                </a:solidFill>
              </a:rPr>
              <a:t>Dilution</a:t>
            </a:r>
            <a:r>
              <a:rPr lang="cs-CZ" sz="2000" b="1" u="none" strike="noStrike" baseline="0" dirty="0">
                <a:solidFill>
                  <a:srgbClr val="000000"/>
                </a:solidFill>
              </a:rPr>
              <a:t> </a:t>
            </a:r>
            <a:r>
              <a:rPr lang="cs-CZ" sz="2000" b="1" u="none" strike="noStrike" baseline="0" dirty="0" err="1">
                <a:solidFill>
                  <a:srgbClr val="000000"/>
                </a:solidFill>
              </a:rPr>
              <a:t>required</a:t>
            </a:r>
            <a:endParaRPr lang="cs-CZ" sz="2000" b="1" u="none" strike="noStrike" baseline="0" dirty="0">
              <a:solidFill>
                <a:srgbClr val="000000"/>
              </a:solidFill>
            </a:endParaRPr>
          </a:p>
        </p:txBody>
      </p:sp>
      <p:pic>
        <p:nvPicPr>
          <p:cNvPr id="22" name="Zvuk 21">
            <a:hlinkClick r:id="" action="ppaction://media"/>
            <a:extLst>
              <a:ext uri="{FF2B5EF4-FFF2-40B4-BE49-F238E27FC236}">
                <a16:creationId xmlns:a16="http://schemas.microsoft.com/office/drawing/2014/main" id="{A94E6E8E-D45B-372D-E0CF-F465BC3E498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39633876"/>
      </p:ext>
    </p:extLst>
  </p:cSld>
  <p:clrMapOvr>
    <a:masterClrMapping/>
  </p:clrMapOvr>
  <mc:AlternateContent xmlns:mc="http://schemas.openxmlformats.org/markup-compatibility/2006">
    <mc:Choice xmlns:p14="http://schemas.microsoft.com/office/powerpoint/2010/main" Requires="p14">
      <p:transition spd="slow" p14:dur="2000" advTm="157654"/>
    </mc:Choice>
    <mc:Fallback>
      <p:transition spd="slow" advTm="157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a:extLst>
              <a:ext uri="{FF2B5EF4-FFF2-40B4-BE49-F238E27FC236}">
                <a16:creationId xmlns:a16="http://schemas.microsoft.com/office/drawing/2014/main" id="{F675538E-EDF8-4E13-9A9F-9E50C665BF9F}"/>
              </a:ext>
            </a:extLst>
          </p:cNvPr>
          <p:cNvSpPr txBox="1">
            <a:spLocks/>
          </p:cNvSpPr>
          <p:nvPr/>
        </p:nvSpPr>
        <p:spPr>
          <a:xfrm>
            <a:off x="926431" y="373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400" b="1" dirty="0"/>
              <a:t>Non-</a:t>
            </a:r>
            <a:r>
              <a:rPr lang="cs-CZ" sz="4400" b="1" dirty="0" err="1"/>
              <a:t>spectral</a:t>
            </a:r>
            <a:r>
              <a:rPr lang="cs-CZ" sz="4400" b="1" dirty="0"/>
              <a:t> </a:t>
            </a:r>
            <a:r>
              <a:rPr lang="cs-CZ" sz="4400" b="1" dirty="0" err="1"/>
              <a:t>interferences</a:t>
            </a:r>
            <a:br>
              <a:rPr lang="cs-CZ" b="1" dirty="0"/>
            </a:br>
            <a:r>
              <a:rPr lang="cs-CZ" sz="2400" dirty="0"/>
              <a:t>matrix </a:t>
            </a:r>
            <a:r>
              <a:rPr lang="cs-CZ" sz="2400" dirty="0" err="1"/>
              <a:t>effect</a:t>
            </a:r>
            <a:endParaRPr lang="cs-CZ" sz="2400" dirty="0"/>
          </a:p>
        </p:txBody>
      </p:sp>
      <p:sp>
        <p:nvSpPr>
          <p:cNvPr id="6" name="TextovéPole 5">
            <a:extLst>
              <a:ext uri="{FF2B5EF4-FFF2-40B4-BE49-F238E27FC236}">
                <a16:creationId xmlns:a16="http://schemas.microsoft.com/office/drawing/2014/main" id="{5051CA76-54AD-44F3-A618-9C0CE08DCCC6}"/>
              </a:ext>
            </a:extLst>
          </p:cNvPr>
          <p:cNvSpPr txBox="1"/>
          <p:nvPr/>
        </p:nvSpPr>
        <p:spPr>
          <a:xfrm>
            <a:off x="1532893" y="2695638"/>
            <a:ext cx="9482938" cy="3046988"/>
          </a:xfrm>
          <a:prstGeom prst="rect">
            <a:avLst/>
          </a:prstGeom>
          <a:noFill/>
        </p:spPr>
        <p:txBody>
          <a:bodyPr wrap="square">
            <a:spAutoFit/>
          </a:bodyPr>
          <a:lstStyle/>
          <a:p>
            <a:pPr marL="171450" indent="-171450">
              <a:buFont typeface="Arial" panose="020B0604020202020204" pitchFamily="34" charset="0"/>
              <a:buChar char="•"/>
            </a:pPr>
            <a:r>
              <a:rPr lang="cs-CZ" sz="2400" b="1" i="0" u="none" strike="noStrike" baseline="0" dirty="0" err="1">
                <a:solidFill>
                  <a:srgbClr val="000000"/>
                </a:solidFill>
              </a:rPr>
              <a:t>Physical</a:t>
            </a:r>
            <a:r>
              <a:rPr lang="cs-CZ" sz="2400" b="1" i="0" u="none" strike="noStrike" baseline="0" dirty="0">
                <a:solidFill>
                  <a:srgbClr val="000000"/>
                </a:solidFill>
              </a:rPr>
              <a:t> </a:t>
            </a:r>
            <a:r>
              <a:rPr lang="cs-CZ" sz="2400" b="1" i="0" u="none" strike="noStrike" baseline="0" dirty="0" err="1">
                <a:solidFill>
                  <a:srgbClr val="000000"/>
                </a:solidFill>
              </a:rPr>
              <a:t>effects</a:t>
            </a:r>
            <a:r>
              <a:rPr lang="cs-CZ" sz="2400" b="1" dirty="0">
                <a:solidFill>
                  <a:srgbClr val="000000"/>
                </a:solidFill>
              </a:rPr>
              <a:t> </a:t>
            </a:r>
            <a:r>
              <a:rPr lang="cs-CZ" sz="2400" dirty="0">
                <a:solidFill>
                  <a:srgbClr val="000000"/>
                </a:solidFill>
              </a:rPr>
              <a:t>- </a:t>
            </a:r>
            <a:r>
              <a:rPr lang="en-US" sz="2400" b="0" i="0" u="none" strike="noStrike" baseline="0" dirty="0">
                <a:solidFill>
                  <a:srgbClr val="000000"/>
                </a:solidFill>
              </a:rPr>
              <a:t>Difference in viscosity between sample &amp; standard</a:t>
            </a:r>
          </a:p>
          <a:p>
            <a:r>
              <a:rPr lang="cs-CZ" sz="2400" b="0" i="0" u="none" strike="noStrike" baseline="0" dirty="0">
                <a:solidFill>
                  <a:srgbClr val="000000"/>
                </a:solidFill>
              </a:rPr>
              <a:t>    - </a:t>
            </a:r>
            <a:r>
              <a:rPr lang="cs-CZ" sz="2400" b="0" i="0" u="none" strike="noStrike" baseline="0" dirty="0" err="1">
                <a:solidFill>
                  <a:srgbClr val="000000"/>
                </a:solidFill>
              </a:rPr>
              <a:t>difference</a:t>
            </a:r>
            <a:r>
              <a:rPr lang="cs-CZ" sz="2400" b="0" i="0" u="none" strike="noStrike" baseline="0" dirty="0">
                <a:solidFill>
                  <a:srgbClr val="000000"/>
                </a:solidFill>
              </a:rPr>
              <a:t> in </a:t>
            </a:r>
            <a:r>
              <a:rPr lang="cs-CZ" sz="2400" b="0" i="0" u="none" strike="noStrike" baseline="0" dirty="0" err="1">
                <a:solidFill>
                  <a:srgbClr val="000000"/>
                </a:solidFill>
              </a:rPr>
              <a:t>nebulization</a:t>
            </a:r>
            <a:r>
              <a:rPr lang="cs-CZ" sz="2400" b="0" i="0" u="none" strike="noStrike" baseline="0" dirty="0">
                <a:solidFill>
                  <a:srgbClr val="000000"/>
                </a:solidFill>
              </a:rPr>
              <a:t> </a:t>
            </a:r>
            <a:r>
              <a:rPr lang="cs-CZ" sz="2400" b="0" i="0" u="none" strike="noStrike" baseline="0" dirty="0" err="1">
                <a:solidFill>
                  <a:srgbClr val="000000"/>
                </a:solidFill>
              </a:rPr>
              <a:t>efficiency</a:t>
            </a:r>
            <a:endParaRPr lang="cs-CZ" sz="2400" b="0" i="0" u="none" strike="noStrike" baseline="0" dirty="0">
              <a:solidFill>
                <a:srgbClr val="000000"/>
              </a:solidFill>
            </a:endParaRPr>
          </a:p>
          <a:p>
            <a:r>
              <a:rPr lang="cs-CZ" sz="2400" dirty="0">
                <a:solidFill>
                  <a:srgbClr val="000000"/>
                </a:solidFill>
              </a:rPr>
              <a:t>   </a:t>
            </a:r>
            <a:r>
              <a:rPr lang="cs-CZ" sz="2400" b="0" i="0" u="none" strike="noStrike" baseline="0" dirty="0">
                <a:solidFill>
                  <a:srgbClr val="000000"/>
                </a:solidFill>
              </a:rPr>
              <a:t> - </a:t>
            </a:r>
            <a:r>
              <a:rPr lang="en-US" sz="2400" b="0" i="0" u="none" strike="noStrike" baseline="0" dirty="0">
                <a:solidFill>
                  <a:srgbClr val="000000"/>
                </a:solidFill>
              </a:rPr>
              <a:t>difference in droplet size distribution</a:t>
            </a:r>
          </a:p>
          <a:p>
            <a:pPr marL="171450" indent="-171450">
              <a:buFont typeface="Arial" panose="020B0604020202020204" pitchFamily="34" charset="0"/>
              <a:buChar char="•"/>
            </a:pPr>
            <a:r>
              <a:rPr lang="cs-CZ" sz="2400" b="1" i="0" u="none" strike="noStrike" baseline="0" dirty="0">
                <a:solidFill>
                  <a:srgbClr val="000000"/>
                </a:solidFill>
              </a:rPr>
              <a:t>Shift in </a:t>
            </a:r>
            <a:r>
              <a:rPr lang="cs-CZ" sz="2400" b="1" i="0" u="none" strike="noStrike" baseline="0" dirty="0" err="1">
                <a:solidFill>
                  <a:srgbClr val="000000"/>
                </a:solidFill>
              </a:rPr>
              <a:t>ionization</a:t>
            </a:r>
            <a:r>
              <a:rPr lang="cs-CZ" sz="2400" b="1" i="0" u="none" strike="noStrike" baseline="0" dirty="0">
                <a:solidFill>
                  <a:srgbClr val="000000"/>
                </a:solidFill>
              </a:rPr>
              <a:t> </a:t>
            </a:r>
            <a:r>
              <a:rPr lang="cs-CZ" sz="2400" b="1" i="0" u="none" strike="noStrike" baseline="0" dirty="0" err="1">
                <a:solidFill>
                  <a:srgbClr val="000000"/>
                </a:solidFill>
              </a:rPr>
              <a:t>equilibrium</a:t>
            </a:r>
            <a:endParaRPr lang="cs-CZ" sz="2400" b="1" i="0" u="none" strike="noStrike" baseline="0" dirty="0">
              <a:solidFill>
                <a:srgbClr val="000000"/>
              </a:solidFill>
            </a:endParaRPr>
          </a:p>
          <a:p>
            <a:pPr marL="171450" indent="-171450">
              <a:buFont typeface="Arial" panose="020B0604020202020204" pitchFamily="34" charset="0"/>
              <a:buChar char="•"/>
            </a:pPr>
            <a:r>
              <a:rPr lang="cs-CZ" sz="2400" b="1" i="0" u="none" strike="noStrike" baseline="0" dirty="0" err="1">
                <a:solidFill>
                  <a:srgbClr val="000000"/>
                </a:solidFill>
              </a:rPr>
              <a:t>Ambipolar</a:t>
            </a:r>
            <a:r>
              <a:rPr lang="cs-CZ" sz="2400" b="1" i="0" u="none" strike="noStrike" baseline="0" dirty="0">
                <a:solidFill>
                  <a:srgbClr val="000000"/>
                </a:solidFill>
              </a:rPr>
              <a:t> </a:t>
            </a:r>
            <a:r>
              <a:rPr lang="cs-CZ" sz="2400" b="1" i="0" u="none" strike="noStrike" baseline="0" dirty="0" err="1">
                <a:solidFill>
                  <a:srgbClr val="000000"/>
                </a:solidFill>
              </a:rPr>
              <a:t>diffusion</a:t>
            </a:r>
            <a:r>
              <a:rPr lang="cs-CZ" sz="2400" b="1" i="0" u="none" strike="noStrike" baseline="0" dirty="0">
                <a:solidFill>
                  <a:srgbClr val="000000"/>
                </a:solidFill>
              </a:rPr>
              <a:t> in ICP</a:t>
            </a:r>
          </a:p>
          <a:p>
            <a:pPr marL="171450" indent="-171450">
              <a:buFont typeface="Arial" panose="020B0604020202020204" pitchFamily="34" charset="0"/>
              <a:buChar char="•"/>
            </a:pPr>
            <a:r>
              <a:rPr lang="en-US" sz="2400" b="1" i="0" u="none" strike="noStrike" baseline="0" dirty="0">
                <a:solidFill>
                  <a:srgbClr val="000000"/>
                </a:solidFill>
              </a:rPr>
              <a:t>Shift of zone of maximum M</a:t>
            </a:r>
            <a:r>
              <a:rPr lang="en-US" sz="2400" b="1" i="0" u="none" strike="noStrike" baseline="30000" dirty="0">
                <a:solidFill>
                  <a:srgbClr val="000000"/>
                </a:solidFill>
              </a:rPr>
              <a:t>+</a:t>
            </a:r>
            <a:r>
              <a:rPr lang="cs-CZ" sz="2400" b="1" i="0" u="none" strike="noStrike" baseline="0" dirty="0">
                <a:solidFill>
                  <a:srgbClr val="000000"/>
                </a:solidFill>
              </a:rPr>
              <a:t> </a:t>
            </a:r>
            <a:r>
              <a:rPr lang="en-US" sz="2400" b="1" i="0" u="none" strike="noStrike" baseline="0" dirty="0">
                <a:solidFill>
                  <a:srgbClr val="000000"/>
                </a:solidFill>
              </a:rPr>
              <a:t>density</a:t>
            </a:r>
          </a:p>
          <a:p>
            <a:pPr marL="171450" indent="-171450">
              <a:buFont typeface="Arial" panose="020B0604020202020204" pitchFamily="34" charset="0"/>
              <a:buChar char="•"/>
            </a:pPr>
            <a:r>
              <a:rPr lang="cs-CZ" sz="2400" b="1" i="0" u="none" strike="noStrike" baseline="0" dirty="0" err="1">
                <a:solidFill>
                  <a:srgbClr val="000000"/>
                </a:solidFill>
              </a:rPr>
              <a:t>Space</a:t>
            </a:r>
            <a:r>
              <a:rPr lang="cs-CZ" sz="2400" b="1" i="0" u="none" strike="noStrike" baseline="0" dirty="0">
                <a:solidFill>
                  <a:srgbClr val="000000"/>
                </a:solidFill>
              </a:rPr>
              <a:t> </a:t>
            </a:r>
            <a:r>
              <a:rPr lang="cs-CZ" sz="2400" b="1" i="0" u="none" strike="noStrike" baseline="0" dirty="0" err="1">
                <a:solidFill>
                  <a:srgbClr val="000000"/>
                </a:solidFill>
              </a:rPr>
              <a:t>charge</a:t>
            </a:r>
            <a:r>
              <a:rPr lang="cs-CZ" sz="2400" b="1" i="0" u="none" strike="noStrike" baseline="0" dirty="0">
                <a:solidFill>
                  <a:srgbClr val="000000"/>
                </a:solidFill>
              </a:rPr>
              <a:t> </a:t>
            </a:r>
            <a:r>
              <a:rPr lang="cs-CZ" sz="2400" b="1" i="0" u="none" strike="noStrike" baseline="0" dirty="0" err="1">
                <a:solidFill>
                  <a:srgbClr val="000000"/>
                </a:solidFill>
              </a:rPr>
              <a:t>effects</a:t>
            </a:r>
            <a:r>
              <a:rPr lang="cs-CZ" sz="2400" b="1" i="0" u="none" strike="noStrike" baseline="0" dirty="0">
                <a:solidFill>
                  <a:srgbClr val="000000"/>
                </a:solidFill>
              </a:rPr>
              <a:t> </a:t>
            </a:r>
            <a:r>
              <a:rPr lang="cs-CZ" sz="2400" b="1" i="0" u="none" strike="noStrike" baseline="0" dirty="0" err="1">
                <a:solidFill>
                  <a:srgbClr val="000000"/>
                </a:solidFill>
              </a:rPr>
              <a:t>during</a:t>
            </a:r>
            <a:r>
              <a:rPr lang="cs-CZ" sz="2400" b="1" i="0" u="none" strike="noStrike" baseline="0" dirty="0">
                <a:solidFill>
                  <a:srgbClr val="000000"/>
                </a:solidFill>
              </a:rPr>
              <a:t> ion </a:t>
            </a:r>
            <a:r>
              <a:rPr lang="cs-CZ" sz="2400" b="1" i="0" u="none" strike="noStrike" baseline="0" dirty="0" err="1">
                <a:solidFill>
                  <a:srgbClr val="000000"/>
                </a:solidFill>
              </a:rPr>
              <a:t>extraction</a:t>
            </a:r>
            <a:endParaRPr lang="cs-CZ" sz="2400" b="1" i="0" u="none" strike="noStrike" baseline="0" dirty="0">
              <a:solidFill>
                <a:srgbClr val="000000"/>
              </a:solidFill>
            </a:endParaRPr>
          </a:p>
          <a:p>
            <a:pPr marL="171450" indent="-171450">
              <a:buFont typeface="Arial" panose="020B0604020202020204" pitchFamily="34" charset="0"/>
              <a:buChar char="•"/>
            </a:pPr>
            <a:r>
              <a:rPr lang="cs-CZ" sz="2400" b="0" i="0" u="none" strike="noStrike" baseline="0" dirty="0" err="1">
                <a:solidFill>
                  <a:srgbClr val="000000"/>
                </a:solidFill>
              </a:rPr>
              <a:t>Specific</a:t>
            </a:r>
            <a:r>
              <a:rPr lang="cs-CZ" sz="2400" b="0" i="0" u="none" strike="noStrike" baseline="0" dirty="0">
                <a:solidFill>
                  <a:srgbClr val="000000"/>
                </a:solidFill>
              </a:rPr>
              <a:t> </a:t>
            </a:r>
            <a:r>
              <a:rPr lang="cs-CZ" sz="2400" b="0" i="0" u="none" strike="noStrike" baseline="0" dirty="0" err="1">
                <a:solidFill>
                  <a:srgbClr val="000000"/>
                </a:solidFill>
              </a:rPr>
              <a:t>effects</a:t>
            </a:r>
            <a:endParaRPr lang="cs-CZ" sz="2400" b="0" i="0" u="none" strike="noStrike" baseline="0" dirty="0">
              <a:solidFill>
                <a:srgbClr val="000000"/>
              </a:solidFill>
            </a:endParaRPr>
          </a:p>
        </p:txBody>
      </p:sp>
      <p:pic>
        <p:nvPicPr>
          <p:cNvPr id="19" name="Zvuk 18">
            <a:hlinkClick r:id="" action="ppaction://media"/>
            <a:extLst>
              <a:ext uri="{FF2B5EF4-FFF2-40B4-BE49-F238E27FC236}">
                <a16:creationId xmlns:a16="http://schemas.microsoft.com/office/drawing/2014/main" id="{27571ED9-0164-0C1E-84BC-AA217CC8E0E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72901328"/>
      </p:ext>
    </p:extLst>
  </p:cSld>
  <p:clrMapOvr>
    <a:masterClrMapping/>
  </p:clrMapOvr>
  <mc:AlternateContent xmlns:mc="http://schemas.openxmlformats.org/markup-compatibility/2006">
    <mc:Choice xmlns:p14="http://schemas.microsoft.com/office/powerpoint/2010/main" Requires="p14">
      <p:transition spd="slow" p14:dur="2000" advTm="115611"/>
    </mc:Choice>
    <mc:Fallback>
      <p:transition spd="slow" advTm="115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a:extLst>
              <a:ext uri="{FF2B5EF4-FFF2-40B4-BE49-F238E27FC236}">
                <a16:creationId xmlns:a16="http://schemas.microsoft.com/office/drawing/2014/main" id="{F675538E-EDF8-4E13-9A9F-9E50C665BF9F}"/>
              </a:ext>
            </a:extLst>
          </p:cNvPr>
          <p:cNvSpPr txBox="1">
            <a:spLocks/>
          </p:cNvSpPr>
          <p:nvPr/>
        </p:nvSpPr>
        <p:spPr>
          <a:xfrm>
            <a:off x="926431" y="373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400" b="1" dirty="0"/>
              <a:t>Non-</a:t>
            </a:r>
            <a:r>
              <a:rPr lang="cs-CZ" sz="4400" b="1" dirty="0" err="1"/>
              <a:t>spectral</a:t>
            </a:r>
            <a:r>
              <a:rPr lang="cs-CZ" sz="4400" b="1" dirty="0"/>
              <a:t> </a:t>
            </a:r>
            <a:r>
              <a:rPr lang="cs-CZ" sz="4400" b="1" dirty="0" err="1"/>
              <a:t>interferences</a:t>
            </a:r>
            <a:br>
              <a:rPr lang="cs-CZ" b="1" dirty="0"/>
            </a:br>
            <a:r>
              <a:rPr lang="cs-CZ" sz="2400" dirty="0"/>
              <a:t>matrix </a:t>
            </a:r>
            <a:r>
              <a:rPr lang="cs-CZ" sz="2400" dirty="0" err="1"/>
              <a:t>effect</a:t>
            </a:r>
            <a:endParaRPr lang="cs-CZ" sz="2400" dirty="0"/>
          </a:p>
        </p:txBody>
      </p:sp>
      <p:pic>
        <p:nvPicPr>
          <p:cNvPr id="3" name="Obrázek 2">
            <a:extLst>
              <a:ext uri="{FF2B5EF4-FFF2-40B4-BE49-F238E27FC236}">
                <a16:creationId xmlns:a16="http://schemas.microsoft.com/office/drawing/2014/main" id="{DBE61636-5679-420C-A5AC-495E3ADD2556}"/>
              </a:ext>
            </a:extLst>
          </p:cNvPr>
          <p:cNvPicPr>
            <a:picLocks noChangeAspect="1"/>
          </p:cNvPicPr>
          <p:nvPr/>
        </p:nvPicPr>
        <p:blipFill rotWithShape="1">
          <a:blip r:embed="rId5"/>
          <a:srcRect l="16412" t="43098" r="40882" b="10903"/>
          <a:stretch/>
        </p:blipFill>
        <p:spPr>
          <a:xfrm>
            <a:off x="3098202" y="2905665"/>
            <a:ext cx="6390042" cy="3871653"/>
          </a:xfrm>
          <a:prstGeom prst="rect">
            <a:avLst/>
          </a:prstGeom>
        </p:spPr>
      </p:pic>
      <p:sp>
        <p:nvSpPr>
          <p:cNvPr id="7" name="TextovéPole 6">
            <a:extLst>
              <a:ext uri="{FF2B5EF4-FFF2-40B4-BE49-F238E27FC236}">
                <a16:creationId xmlns:a16="http://schemas.microsoft.com/office/drawing/2014/main" id="{8E097065-4B95-4EDE-9A15-05B00D5395D1}"/>
              </a:ext>
            </a:extLst>
          </p:cNvPr>
          <p:cNvSpPr txBox="1"/>
          <p:nvPr/>
        </p:nvSpPr>
        <p:spPr>
          <a:xfrm>
            <a:off x="3318734" y="1886688"/>
            <a:ext cx="7589520" cy="830997"/>
          </a:xfrm>
          <a:prstGeom prst="rect">
            <a:avLst/>
          </a:prstGeom>
          <a:noFill/>
        </p:spPr>
        <p:txBody>
          <a:bodyPr wrap="square">
            <a:spAutoFit/>
          </a:bodyPr>
          <a:lstStyle/>
          <a:p>
            <a:r>
              <a:rPr lang="cs-CZ" sz="2400" b="1" u="none" strike="noStrike" baseline="0" dirty="0" err="1">
                <a:solidFill>
                  <a:srgbClr val="FF0000"/>
                </a:solidFill>
              </a:rPr>
              <a:t>Physical</a:t>
            </a:r>
            <a:r>
              <a:rPr lang="cs-CZ" sz="2400" b="1" u="none" strike="noStrike" baseline="0" dirty="0">
                <a:solidFill>
                  <a:srgbClr val="FF0000"/>
                </a:solidFill>
              </a:rPr>
              <a:t> </a:t>
            </a:r>
            <a:r>
              <a:rPr lang="cs-CZ" sz="2400" b="1" u="none" strike="noStrike" baseline="0" dirty="0" err="1">
                <a:solidFill>
                  <a:srgbClr val="FF0000"/>
                </a:solidFill>
              </a:rPr>
              <a:t>effects</a:t>
            </a:r>
            <a:r>
              <a:rPr lang="cs-CZ" sz="2400" b="1" u="none" strike="noStrike" baseline="0" dirty="0">
                <a:solidFill>
                  <a:srgbClr val="FF0000"/>
                </a:solidFill>
              </a:rPr>
              <a:t> </a:t>
            </a:r>
          </a:p>
          <a:p>
            <a:r>
              <a:rPr lang="cs-CZ" sz="2400" u="none" strike="noStrike" baseline="0" dirty="0"/>
              <a:t>- Matrix-</a:t>
            </a:r>
            <a:r>
              <a:rPr lang="cs-CZ" sz="2400" u="none" strike="noStrike" baseline="0" dirty="0" err="1"/>
              <a:t>induced</a:t>
            </a:r>
            <a:r>
              <a:rPr lang="cs-CZ" sz="2400" u="none" strike="noStrike" baseline="0" dirty="0"/>
              <a:t> </a:t>
            </a:r>
            <a:r>
              <a:rPr lang="cs-CZ" sz="2400" u="none" strike="noStrike" baseline="0" dirty="0" err="1"/>
              <a:t>signal</a:t>
            </a:r>
            <a:r>
              <a:rPr lang="cs-CZ" sz="2400" u="none" strike="noStrike" baseline="0" dirty="0"/>
              <a:t> </a:t>
            </a:r>
            <a:r>
              <a:rPr lang="cs-CZ" sz="2400" u="none" strike="noStrike" baseline="0" dirty="0" err="1"/>
              <a:t>suppression</a:t>
            </a:r>
            <a:r>
              <a:rPr lang="cs-CZ" sz="2400" u="none" strike="noStrike" baseline="0" dirty="0"/>
              <a:t> </a:t>
            </a:r>
            <a:r>
              <a:rPr lang="cs-CZ" sz="2400" u="none" strike="noStrike" baseline="0" dirty="0" err="1"/>
              <a:t>or</a:t>
            </a:r>
            <a:r>
              <a:rPr lang="cs-CZ" sz="2400" u="none" strike="noStrike" baseline="0" dirty="0"/>
              <a:t> </a:t>
            </a:r>
            <a:r>
              <a:rPr lang="cs-CZ" sz="2400" u="none" strike="noStrike" baseline="0" dirty="0" err="1"/>
              <a:t>enhancement</a:t>
            </a:r>
            <a:endParaRPr lang="cs-CZ" sz="2400" dirty="0"/>
          </a:p>
        </p:txBody>
      </p:sp>
      <p:pic>
        <p:nvPicPr>
          <p:cNvPr id="13" name="Zvuk 12">
            <a:hlinkClick r:id="" action="ppaction://media"/>
            <a:extLst>
              <a:ext uri="{FF2B5EF4-FFF2-40B4-BE49-F238E27FC236}">
                <a16:creationId xmlns:a16="http://schemas.microsoft.com/office/drawing/2014/main" id="{92EAE9C1-BF7A-D6B9-5EC3-D12CC4B10A2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17296155"/>
      </p:ext>
    </p:extLst>
  </p:cSld>
  <p:clrMapOvr>
    <a:masterClrMapping/>
  </p:clrMapOvr>
  <mc:AlternateContent xmlns:mc="http://schemas.openxmlformats.org/markup-compatibility/2006">
    <mc:Choice xmlns:p14="http://schemas.microsoft.com/office/powerpoint/2010/main" Requires="p14">
      <p:transition spd="slow" p14:dur="2000" advTm="50871"/>
    </mc:Choice>
    <mc:Fallback>
      <p:transition spd="slow" advTm="50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a:extLst>
              <a:ext uri="{FF2B5EF4-FFF2-40B4-BE49-F238E27FC236}">
                <a16:creationId xmlns:a16="http://schemas.microsoft.com/office/drawing/2014/main" id="{F675538E-EDF8-4E13-9A9F-9E50C665BF9F}"/>
              </a:ext>
            </a:extLst>
          </p:cNvPr>
          <p:cNvSpPr txBox="1">
            <a:spLocks/>
          </p:cNvSpPr>
          <p:nvPr/>
        </p:nvSpPr>
        <p:spPr>
          <a:xfrm>
            <a:off x="926431" y="373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400" b="1" dirty="0"/>
              <a:t>Non-</a:t>
            </a:r>
            <a:r>
              <a:rPr lang="cs-CZ" sz="4400" b="1" dirty="0" err="1"/>
              <a:t>spectral</a:t>
            </a:r>
            <a:r>
              <a:rPr lang="cs-CZ" sz="4400" b="1" dirty="0"/>
              <a:t> </a:t>
            </a:r>
            <a:r>
              <a:rPr lang="cs-CZ" sz="4400" b="1" dirty="0" err="1"/>
              <a:t>interferences</a:t>
            </a:r>
            <a:br>
              <a:rPr lang="cs-CZ" b="1" dirty="0"/>
            </a:br>
            <a:r>
              <a:rPr lang="cs-CZ" sz="2400" dirty="0"/>
              <a:t>matrix </a:t>
            </a:r>
            <a:r>
              <a:rPr lang="cs-CZ" sz="2400" dirty="0" err="1"/>
              <a:t>effect</a:t>
            </a:r>
            <a:endParaRPr lang="cs-CZ" sz="2400" dirty="0"/>
          </a:p>
        </p:txBody>
      </p:sp>
      <p:pic>
        <p:nvPicPr>
          <p:cNvPr id="3" name="Obrázek 2">
            <a:extLst>
              <a:ext uri="{FF2B5EF4-FFF2-40B4-BE49-F238E27FC236}">
                <a16:creationId xmlns:a16="http://schemas.microsoft.com/office/drawing/2014/main" id="{BB8B5734-CB75-4FCD-BE4C-6D581715DF95}"/>
              </a:ext>
            </a:extLst>
          </p:cNvPr>
          <p:cNvPicPr>
            <a:picLocks noChangeAspect="1"/>
          </p:cNvPicPr>
          <p:nvPr/>
        </p:nvPicPr>
        <p:blipFill rotWithShape="1">
          <a:blip r:embed="rId5"/>
          <a:srcRect l="10853" t="28549" r="30735" b="9019"/>
          <a:stretch/>
        </p:blipFill>
        <p:spPr>
          <a:xfrm>
            <a:off x="2623450" y="2361305"/>
            <a:ext cx="7479428" cy="4496695"/>
          </a:xfrm>
          <a:prstGeom prst="rect">
            <a:avLst/>
          </a:prstGeom>
        </p:spPr>
      </p:pic>
      <p:sp>
        <p:nvSpPr>
          <p:cNvPr id="7" name="TextovéPole 6">
            <a:extLst>
              <a:ext uri="{FF2B5EF4-FFF2-40B4-BE49-F238E27FC236}">
                <a16:creationId xmlns:a16="http://schemas.microsoft.com/office/drawing/2014/main" id="{001A9727-CAEA-4FFE-84B6-948643A8A970}"/>
              </a:ext>
            </a:extLst>
          </p:cNvPr>
          <p:cNvSpPr txBox="1"/>
          <p:nvPr/>
        </p:nvSpPr>
        <p:spPr>
          <a:xfrm>
            <a:off x="2334410" y="1894259"/>
            <a:ext cx="6094206" cy="461665"/>
          </a:xfrm>
          <a:prstGeom prst="rect">
            <a:avLst/>
          </a:prstGeom>
          <a:noFill/>
        </p:spPr>
        <p:txBody>
          <a:bodyPr wrap="square">
            <a:spAutoFit/>
          </a:bodyPr>
          <a:lstStyle/>
          <a:p>
            <a:r>
              <a:rPr lang="cs-CZ" sz="2400" b="1" i="0" u="none" strike="noStrike" baseline="0" dirty="0">
                <a:solidFill>
                  <a:srgbClr val="FF0000"/>
                </a:solidFill>
              </a:rPr>
              <a:t>Shift in </a:t>
            </a:r>
            <a:r>
              <a:rPr lang="cs-CZ" sz="2400" b="1" i="0" u="none" strike="noStrike" baseline="0" dirty="0" err="1">
                <a:solidFill>
                  <a:srgbClr val="FF0000"/>
                </a:solidFill>
              </a:rPr>
              <a:t>ionization</a:t>
            </a:r>
            <a:r>
              <a:rPr lang="cs-CZ" sz="2400" b="1" i="0" u="none" strike="noStrike" baseline="0" dirty="0">
                <a:solidFill>
                  <a:srgbClr val="FF0000"/>
                </a:solidFill>
              </a:rPr>
              <a:t> </a:t>
            </a:r>
            <a:r>
              <a:rPr lang="cs-CZ" sz="2400" b="1" i="0" u="none" strike="noStrike" baseline="0" dirty="0" err="1">
                <a:solidFill>
                  <a:srgbClr val="FF0000"/>
                </a:solidFill>
              </a:rPr>
              <a:t>equilibrium</a:t>
            </a:r>
            <a:endParaRPr lang="cs-CZ" sz="2400" b="1" i="0" u="none" strike="noStrike" baseline="0" dirty="0">
              <a:solidFill>
                <a:srgbClr val="FF0000"/>
              </a:solidFill>
            </a:endParaRPr>
          </a:p>
        </p:txBody>
      </p:sp>
      <p:pic>
        <p:nvPicPr>
          <p:cNvPr id="12" name="Zvuk 11">
            <a:hlinkClick r:id="" action="ppaction://media"/>
            <a:extLst>
              <a:ext uri="{FF2B5EF4-FFF2-40B4-BE49-F238E27FC236}">
                <a16:creationId xmlns:a16="http://schemas.microsoft.com/office/drawing/2014/main" id="{54D2888C-4430-C6CC-E2D8-102E2DDF63F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08580"/>
      </p:ext>
    </p:extLst>
  </p:cSld>
  <p:clrMapOvr>
    <a:masterClrMapping/>
  </p:clrMapOvr>
  <mc:AlternateContent xmlns:mc="http://schemas.openxmlformats.org/markup-compatibility/2006">
    <mc:Choice xmlns:p14="http://schemas.microsoft.com/office/powerpoint/2010/main" Requires="p14">
      <p:transition spd="slow" p14:dur="2000" advTm="89140"/>
    </mc:Choice>
    <mc:Fallback>
      <p:transition spd="slow" advTm="8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a:extLst>
              <a:ext uri="{FF2B5EF4-FFF2-40B4-BE49-F238E27FC236}">
                <a16:creationId xmlns:a16="http://schemas.microsoft.com/office/drawing/2014/main" id="{F675538E-EDF8-4E13-9A9F-9E50C665BF9F}"/>
              </a:ext>
            </a:extLst>
          </p:cNvPr>
          <p:cNvSpPr txBox="1">
            <a:spLocks/>
          </p:cNvSpPr>
          <p:nvPr/>
        </p:nvSpPr>
        <p:spPr>
          <a:xfrm>
            <a:off x="926431" y="373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400" b="1" dirty="0"/>
              <a:t>Non-</a:t>
            </a:r>
            <a:r>
              <a:rPr lang="cs-CZ" sz="4400" b="1" dirty="0" err="1"/>
              <a:t>spectral</a:t>
            </a:r>
            <a:r>
              <a:rPr lang="cs-CZ" sz="4400" b="1" dirty="0"/>
              <a:t> </a:t>
            </a:r>
            <a:r>
              <a:rPr lang="cs-CZ" sz="4400" b="1" dirty="0" err="1"/>
              <a:t>interferences</a:t>
            </a:r>
            <a:br>
              <a:rPr lang="cs-CZ" b="1" dirty="0"/>
            </a:br>
            <a:r>
              <a:rPr lang="cs-CZ" sz="2400" dirty="0"/>
              <a:t>matrix </a:t>
            </a:r>
            <a:r>
              <a:rPr lang="cs-CZ" sz="2400" dirty="0" err="1"/>
              <a:t>effect</a:t>
            </a:r>
            <a:endParaRPr lang="cs-CZ" sz="2400" dirty="0"/>
          </a:p>
        </p:txBody>
      </p:sp>
      <p:sp>
        <p:nvSpPr>
          <p:cNvPr id="7" name="TextovéPole 6">
            <a:extLst>
              <a:ext uri="{FF2B5EF4-FFF2-40B4-BE49-F238E27FC236}">
                <a16:creationId xmlns:a16="http://schemas.microsoft.com/office/drawing/2014/main" id="{001A9727-CAEA-4FFE-84B6-948643A8A970}"/>
              </a:ext>
            </a:extLst>
          </p:cNvPr>
          <p:cNvSpPr txBox="1"/>
          <p:nvPr/>
        </p:nvSpPr>
        <p:spPr>
          <a:xfrm>
            <a:off x="2732443" y="1937290"/>
            <a:ext cx="6094206" cy="461665"/>
          </a:xfrm>
          <a:prstGeom prst="rect">
            <a:avLst/>
          </a:prstGeom>
          <a:noFill/>
        </p:spPr>
        <p:txBody>
          <a:bodyPr wrap="square">
            <a:spAutoFit/>
          </a:bodyPr>
          <a:lstStyle/>
          <a:p>
            <a:r>
              <a:rPr lang="cs-CZ" sz="2400" b="1" i="0" u="none" strike="noStrike" baseline="0" dirty="0" err="1">
                <a:solidFill>
                  <a:srgbClr val="FF0000"/>
                </a:solidFill>
              </a:rPr>
              <a:t>Ambipolar</a:t>
            </a:r>
            <a:r>
              <a:rPr lang="cs-CZ" sz="2400" b="1" i="0" u="none" strike="noStrike" baseline="0" dirty="0">
                <a:solidFill>
                  <a:srgbClr val="FF0000"/>
                </a:solidFill>
              </a:rPr>
              <a:t> </a:t>
            </a:r>
            <a:r>
              <a:rPr lang="cs-CZ" sz="2400" b="1" i="0" u="none" strike="noStrike" baseline="0" dirty="0" err="1">
                <a:solidFill>
                  <a:srgbClr val="FF0000"/>
                </a:solidFill>
              </a:rPr>
              <a:t>diffusion</a:t>
            </a:r>
            <a:r>
              <a:rPr lang="cs-CZ" sz="2400" b="1" i="0" u="none" strike="noStrike" baseline="0" dirty="0">
                <a:solidFill>
                  <a:srgbClr val="FF0000"/>
                </a:solidFill>
              </a:rPr>
              <a:t> in ICP</a:t>
            </a:r>
          </a:p>
        </p:txBody>
      </p:sp>
      <p:pic>
        <p:nvPicPr>
          <p:cNvPr id="4" name="Obrázek 3">
            <a:extLst>
              <a:ext uri="{FF2B5EF4-FFF2-40B4-BE49-F238E27FC236}">
                <a16:creationId xmlns:a16="http://schemas.microsoft.com/office/drawing/2014/main" id="{E60D292F-0161-4247-8A4A-68022E828FC1}"/>
              </a:ext>
            </a:extLst>
          </p:cNvPr>
          <p:cNvPicPr>
            <a:picLocks noChangeAspect="1"/>
          </p:cNvPicPr>
          <p:nvPr/>
        </p:nvPicPr>
        <p:blipFill rotWithShape="1">
          <a:blip r:embed="rId5"/>
          <a:srcRect l="11735" t="32471" r="30118" b="8393"/>
          <a:stretch/>
        </p:blipFill>
        <p:spPr>
          <a:xfrm>
            <a:off x="2646380" y="2551475"/>
            <a:ext cx="7328807" cy="4192657"/>
          </a:xfrm>
          <a:prstGeom prst="rect">
            <a:avLst/>
          </a:prstGeom>
        </p:spPr>
      </p:pic>
      <p:pic>
        <p:nvPicPr>
          <p:cNvPr id="12" name="Zvuk 11">
            <a:hlinkClick r:id="" action="ppaction://media"/>
            <a:extLst>
              <a:ext uri="{FF2B5EF4-FFF2-40B4-BE49-F238E27FC236}">
                <a16:creationId xmlns:a16="http://schemas.microsoft.com/office/drawing/2014/main" id="{E129DB9C-AF13-8319-027D-EEB604A048D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1526405"/>
      </p:ext>
    </p:extLst>
  </p:cSld>
  <p:clrMapOvr>
    <a:masterClrMapping/>
  </p:clrMapOvr>
  <mc:AlternateContent xmlns:mc="http://schemas.openxmlformats.org/markup-compatibility/2006">
    <mc:Choice xmlns:p14="http://schemas.microsoft.com/office/powerpoint/2010/main" Requires="p14">
      <p:transition spd="slow" p14:dur="2000" advTm="71989"/>
    </mc:Choice>
    <mc:Fallback>
      <p:transition spd="slow" advTm="71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a:extLst>
              <a:ext uri="{FF2B5EF4-FFF2-40B4-BE49-F238E27FC236}">
                <a16:creationId xmlns:a16="http://schemas.microsoft.com/office/drawing/2014/main" id="{F675538E-EDF8-4E13-9A9F-9E50C665BF9F}"/>
              </a:ext>
            </a:extLst>
          </p:cNvPr>
          <p:cNvSpPr txBox="1">
            <a:spLocks/>
          </p:cNvSpPr>
          <p:nvPr/>
        </p:nvSpPr>
        <p:spPr>
          <a:xfrm>
            <a:off x="926431" y="373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400" b="1" dirty="0"/>
              <a:t>Non-</a:t>
            </a:r>
            <a:r>
              <a:rPr lang="cs-CZ" sz="4400" b="1" dirty="0" err="1"/>
              <a:t>spectral</a:t>
            </a:r>
            <a:r>
              <a:rPr lang="cs-CZ" sz="4400" b="1" dirty="0"/>
              <a:t> </a:t>
            </a:r>
            <a:r>
              <a:rPr lang="cs-CZ" sz="4400" b="1" dirty="0" err="1"/>
              <a:t>interferences</a:t>
            </a:r>
            <a:br>
              <a:rPr lang="cs-CZ" b="1" dirty="0"/>
            </a:br>
            <a:r>
              <a:rPr lang="cs-CZ" sz="2400" dirty="0"/>
              <a:t>matrix </a:t>
            </a:r>
            <a:r>
              <a:rPr lang="cs-CZ" sz="2400" dirty="0" err="1"/>
              <a:t>effect</a:t>
            </a:r>
            <a:endParaRPr lang="cs-CZ" sz="2400" dirty="0"/>
          </a:p>
        </p:txBody>
      </p:sp>
      <p:sp>
        <p:nvSpPr>
          <p:cNvPr id="7" name="TextovéPole 6">
            <a:extLst>
              <a:ext uri="{FF2B5EF4-FFF2-40B4-BE49-F238E27FC236}">
                <a16:creationId xmlns:a16="http://schemas.microsoft.com/office/drawing/2014/main" id="{001A9727-CAEA-4FFE-84B6-948643A8A970}"/>
              </a:ext>
            </a:extLst>
          </p:cNvPr>
          <p:cNvSpPr txBox="1"/>
          <p:nvPr/>
        </p:nvSpPr>
        <p:spPr>
          <a:xfrm>
            <a:off x="2732443" y="1937290"/>
            <a:ext cx="6094206" cy="461665"/>
          </a:xfrm>
          <a:prstGeom prst="rect">
            <a:avLst/>
          </a:prstGeom>
          <a:noFill/>
        </p:spPr>
        <p:txBody>
          <a:bodyPr wrap="square">
            <a:spAutoFit/>
          </a:bodyPr>
          <a:lstStyle/>
          <a:p>
            <a:r>
              <a:rPr lang="cs-CZ" sz="2400" b="1" i="0" u="none" strike="noStrike" baseline="0" dirty="0" err="1">
                <a:solidFill>
                  <a:srgbClr val="FF0000"/>
                </a:solidFill>
              </a:rPr>
              <a:t>Ambipolar</a:t>
            </a:r>
            <a:r>
              <a:rPr lang="cs-CZ" sz="2400" b="1" i="0" u="none" strike="noStrike" baseline="0" dirty="0">
                <a:solidFill>
                  <a:srgbClr val="FF0000"/>
                </a:solidFill>
              </a:rPr>
              <a:t> </a:t>
            </a:r>
            <a:r>
              <a:rPr lang="cs-CZ" sz="2400" b="1" i="0" u="none" strike="noStrike" baseline="0" dirty="0" err="1">
                <a:solidFill>
                  <a:srgbClr val="FF0000"/>
                </a:solidFill>
              </a:rPr>
              <a:t>diffusion</a:t>
            </a:r>
            <a:r>
              <a:rPr lang="cs-CZ" sz="2400" b="1" i="0" u="none" strike="noStrike" baseline="0" dirty="0">
                <a:solidFill>
                  <a:srgbClr val="FF0000"/>
                </a:solidFill>
              </a:rPr>
              <a:t> in ICP</a:t>
            </a:r>
          </a:p>
        </p:txBody>
      </p:sp>
      <p:pic>
        <p:nvPicPr>
          <p:cNvPr id="3" name="Obrázek 2">
            <a:extLst>
              <a:ext uri="{FF2B5EF4-FFF2-40B4-BE49-F238E27FC236}">
                <a16:creationId xmlns:a16="http://schemas.microsoft.com/office/drawing/2014/main" id="{C6E4CCCF-1B32-48AD-BB50-55F67D167D4F}"/>
              </a:ext>
            </a:extLst>
          </p:cNvPr>
          <p:cNvPicPr>
            <a:picLocks noChangeAspect="1"/>
          </p:cNvPicPr>
          <p:nvPr/>
        </p:nvPicPr>
        <p:blipFill rotWithShape="1">
          <a:blip r:embed="rId5"/>
          <a:srcRect l="12353" t="31685" r="32147" b="13569"/>
          <a:stretch/>
        </p:blipFill>
        <p:spPr>
          <a:xfrm>
            <a:off x="2396266" y="2581836"/>
            <a:ext cx="6766560" cy="3754420"/>
          </a:xfrm>
          <a:prstGeom prst="rect">
            <a:avLst/>
          </a:prstGeom>
        </p:spPr>
      </p:pic>
      <p:pic>
        <p:nvPicPr>
          <p:cNvPr id="12" name="Zvuk 11">
            <a:hlinkClick r:id="" action="ppaction://media"/>
            <a:extLst>
              <a:ext uri="{FF2B5EF4-FFF2-40B4-BE49-F238E27FC236}">
                <a16:creationId xmlns:a16="http://schemas.microsoft.com/office/drawing/2014/main" id="{38A6B808-757B-F223-76B4-AB19D025D2C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34621614"/>
      </p:ext>
    </p:extLst>
  </p:cSld>
  <p:clrMapOvr>
    <a:masterClrMapping/>
  </p:clrMapOvr>
  <mc:AlternateContent xmlns:mc="http://schemas.openxmlformats.org/markup-compatibility/2006">
    <mc:Choice xmlns:p14="http://schemas.microsoft.com/office/powerpoint/2010/main" Requires="p14">
      <p:transition spd="slow" p14:dur="2000" advTm="58752"/>
    </mc:Choice>
    <mc:Fallback>
      <p:transition spd="slow" advTm="58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4"/>
</p:tagLst>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otalTime>22025</TotalTime>
  <Words>1947</Words>
  <Application>Microsoft Office PowerPoint</Application>
  <PresentationFormat>Širokoúhlá obrazovka</PresentationFormat>
  <Paragraphs>156</Paragraphs>
  <Slides>19</Slides>
  <Notes>17</Notes>
  <HiddenSlides>0</HiddenSlides>
  <MMClips>18</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19</vt:i4>
      </vt:variant>
    </vt:vector>
  </HeadingPairs>
  <TitlesOfParts>
    <vt:vector size="26" baseType="lpstr">
      <vt:lpstr>Arial</vt:lpstr>
      <vt:lpstr>Arial</vt:lpstr>
      <vt:lpstr>Calibri</vt:lpstr>
      <vt:lpstr>Calibri Light</vt:lpstr>
      <vt:lpstr>Roboto</vt:lpstr>
      <vt:lpstr>Söhne</vt:lpstr>
      <vt:lpstr>Motiv Office</vt:lpstr>
      <vt:lpstr>Trace element analysis of geological materials by ICP-MS I  DSP analytical geochemistry</vt:lpstr>
      <vt:lpstr>Outline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ICP-MS DSP analytický geochemik</dc:title>
  <dc:creator>Markéta Holá</dc:creator>
  <cp:lastModifiedBy>Markéta Holá</cp:lastModifiedBy>
  <cp:revision>117</cp:revision>
  <dcterms:created xsi:type="dcterms:W3CDTF">2018-09-14T13:01:10Z</dcterms:created>
  <dcterms:modified xsi:type="dcterms:W3CDTF">2023-10-27T08:12:25Z</dcterms:modified>
</cp:coreProperties>
</file>